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5"/>
  </p:notesMasterIdLst>
  <p:handoutMasterIdLst>
    <p:handoutMasterId r:id="rId26"/>
  </p:handoutMasterIdLst>
  <p:sldIdLst>
    <p:sldId id="3825" r:id="rId5"/>
    <p:sldId id="3853" r:id="rId6"/>
    <p:sldId id="3831" r:id="rId7"/>
    <p:sldId id="3827" r:id="rId8"/>
    <p:sldId id="3836" r:id="rId9"/>
    <p:sldId id="3838" r:id="rId10"/>
    <p:sldId id="3839" r:id="rId11"/>
    <p:sldId id="3840" r:id="rId12"/>
    <p:sldId id="3841" r:id="rId13"/>
    <p:sldId id="3842" r:id="rId14"/>
    <p:sldId id="3837" r:id="rId15"/>
    <p:sldId id="3843" r:id="rId16"/>
    <p:sldId id="3845" r:id="rId17"/>
    <p:sldId id="3852" r:id="rId18"/>
    <p:sldId id="3846" r:id="rId19"/>
    <p:sldId id="3847" r:id="rId20"/>
    <p:sldId id="3850" r:id="rId21"/>
    <p:sldId id="3849" r:id="rId22"/>
    <p:sldId id="3794" r:id="rId23"/>
    <p:sldId id="3834" r:id="rId2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7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err="1"/>
              <a:t>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Satışlar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7E-42C9-95ED-C1BB5F9FA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37E-42C9-95ED-C1BB5F9FAA39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8C-474D-A348-1A74857777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Sayfa1!$A$2:$A$4</c:f>
              <c:strCache>
                <c:ptCount val="3"/>
                <c:pt idx="0">
                  <c:v>Test</c:v>
                </c:pt>
                <c:pt idx="1">
                  <c:v>Validation</c:v>
                </c:pt>
                <c:pt idx="2">
                  <c:v>Train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C-474D-A348-1A74857777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tr-TR" sz="2000" b="0" i="0" u="none" noProof="0" dirty="0" err="1"/>
            <a:t>Loading</a:t>
          </a:r>
          <a:r>
            <a:rPr lang="tr-TR" sz="2000" b="0" i="0" u="none" noProof="0" dirty="0"/>
            <a:t> </a:t>
          </a:r>
          <a:r>
            <a:rPr lang="tr-TR" sz="2000" b="0" i="0" u="none" noProof="0" dirty="0" err="1"/>
            <a:t>DataSets</a:t>
          </a:r>
          <a:r>
            <a:rPr lang="tr-TR" sz="2000" b="0" i="0" u="none" noProof="0" dirty="0"/>
            <a:t> </a:t>
          </a:r>
          <a:r>
            <a:rPr lang="tr-TR" sz="2000" b="0" i="0" u="none" noProof="0" dirty="0" err="1"/>
            <a:t>and</a:t>
          </a:r>
          <a:r>
            <a:rPr lang="tr-TR" sz="2000" b="0" i="0" u="none" noProof="0" dirty="0"/>
            <a:t> </a:t>
          </a:r>
          <a:r>
            <a:rPr lang="tr-TR" sz="2000" b="0" i="0" u="none" noProof="0" dirty="0" err="1"/>
            <a:t>Understanding</a:t>
          </a:r>
          <a:endParaRPr lang="tr-TR" sz="2000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tr-TR" noProof="0" dirty="0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tr-TR" noProof="0" dirty="0"/>
            <a:t>1</a:t>
          </a:r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tr-TR" sz="2400" b="0" i="0" u="none" noProof="0" dirty="0" err="1"/>
            <a:t>Exploratory</a:t>
          </a:r>
          <a:r>
            <a:rPr lang="tr-TR" sz="2400" b="0" i="0" u="none" noProof="0" dirty="0"/>
            <a:t> Data Analysis</a:t>
          </a:r>
          <a:endParaRPr lang="tr-TR" sz="2400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tr-TR" noProof="0" dirty="0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tr-TR" noProof="0"/>
            <a:t>2</a:t>
          </a:r>
          <a:endParaRPr lang="tr-TR" noProof="0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tr-TR" sz="2000" noProof="0" dirty="0" err="1"/>
            <a:t>Feature</a:t>
          </a:r>
          <a:r>
            <a:rPr lang="tr-TR" sz="2000" noProof="0" dirty="0"/>
            <a:t> </a:t>
          </a:r>
          <a:r>
            <a:rPr lang="tr-TR" sz="2000" noProof="0" dirty="0" err="1"/>
            <a:t>Engineering</a:t>
          </a:r>
          <a:endParaRPr lang="tr-TR" sz="2000" noProof="0" dirty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tr-TR" noProof="0" dirty="0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tr-TR" noProof="0"/>
            <a:t>3</a:t>
          </a:r>
          <a:endParaRPr lang="tr-TR" noProof="0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tr-TR" sz="3200" b="0" i="0" u="none" noProof="0" dirty="0" err="1"/>
            <a:t>Building</a:t>
          </a:r>
          <a:r>
            <a:rPr lang="tr-TR" sz="3200" b="0" i="0" u="none" noProof="0" dirty="0"/>
            <a:t> </a:t>
          </a:r>
          <a:r>
            <a:rPr lang="tr-TR" sz="3200" b="0" i="0" u="none" noProof="0" dirty="0" err="1"/>
            <a:t>Models</a:t>
          </a:r>
          <a:endParaRPr lang="tr-TR" sz="3200" noProof="0" dirty="0"/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tr-TR" noProof="0" dirty="0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tr-TR" noProof="0"/>
            <a:t>4</a:t>
          </a:r>
          <a:endParaRPr lang="tr-TR" noProof="0" dirty="0"/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tr-TR" sz="2000" noProof="0" dirty="0" err="1"/>
            <a:t>Metrics</a:t>
          </a:r>
          <a:r>
            <a:rPr lang="tr-TR" sz="2000" noProof="0" dirty="0"/>
            <a:t> </a:t>
          </a:r>
          <a:r>
            <a:rPr lang="tr-TR" sz="2000" noProof="0" dirty="0" err="1"/>
            <a:t>about</a:t>
          </a:r>
          <a:r>
            <a:rPr lang="tr-TR" sz="2000" noProof="0" dirty="0"/>
            <a:t> Model </a:t>
          </a:r>
          <a:r>
            <a:rPr lang="tr-TR" sz="2000" noProof="0" dirty="0" err="1"/>
            <a:t>Performance</a:t>
          </a:r>
          <a:endParaRPr lang="tr-TR" sz="2000" noProof="0" dirty="0"/>
        </a:p>
      </dgm:t>
    </dgm:pt>
    <dgm:pt modelId="{C9E63F01-62A4-4331-A67D-7FE563CE9D07}" type="parTrans" cxnId="{AD7281BE-8A99-43C0-9016-4082EB985BF2}">
      <dgm:prSet/>
      <dgm:spPr/>
      <dgm:t>
        <a:bodyPr rtlCol="0"/>
        <a:lstStyle/>
        <a:p>
          <a:pPr rtl="0"/>
          <a:endParaRPr lang="tr-TR" noProof="0" dirty="0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 rtlCol="0"/>
        <a:lstStyle/>
        <a:p>
          <a:pPr rtl="0"/>
          <a:r>
            <a:rPr lang="tr-TR" noProof="0"/>
            <a:t>5</a:t>
          </a:r>
          <a:endParaRPr lang="tr-TR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845" y="422530"/>
          <a:ext cx="2082177" cy="291504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5" tIns="330200" rIns="162335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u="none" kern="1200" noProof="0" dirty="0" err="1"/>
            <a:t>Loading</a:t>
          </a:r>
          <a:r>
            <a:rPr lang="tr-TR" sz="2000" b="0" i="0" u="none" kern="1200" noProof="0" dirty="0"/>
            <a:t> </a:t>
          </a:r>
          <a:r>
            <a:rPr lang="tr-TR" sz="2000" b="0" i="0" u="none" kern="1200" noProof="0" dirty="0" err="1"/>
            <a:t>DataSets</a:t>
          </a:r>
          <a:r>
            <a:rPr lang="tr-TR" sz="2000" b="0" i="0" u="none" kern="1200" noProof="0" dirty="0"/>
            <a:t> </a:t>
          </a:r>
          <a:r>
            <a:rPr lang="tr-TR" sz="2000" b="0" i="0" u="none" kern="1200" noProof="0" dirty="0" err="1"/>
            <a:t>and</a:t>
          </a:r>
          <a:r>
            <a:rPr lang="tr-TR" sz="2000" b="0" i="0" u="none" kern="1200" noProof="0" dirty="0"/>
            <a:t> </a:t>
          </a:r>
          <a:r>
            <a:rPr lang="tr-TR" sz="2000" b="0" i="0" u="none" kern="1200" noProof="0" dirty="0" err="1"/>
            <a:t>Understanding</a:t>
          </a:r>
          <a:endParaRPr lang="tr-TR" sz="2000" kern="1200" noProof="0" dirty="0"/>
        </a:p>
      </dsp:txBody>
      <dsp:txXfrm>
        <a:off x="3845" y="1530248"/>
        <a:ext cx="2082177" cy="1749029"/>
      </dsp:txXfrm>
    </dsp:sp>
    <dsp:sp modelId="{9C3A7F13-9585-42DF-AD32-B56F82B123C8}">
      <dsp:nvSpPr>
        <dsp:cNvPr id="0" name=""/>
        <dsp:cNvSpPr/>
      </dsp:nvSpPr>
      <dsp:spPr>
        <a:xfrm>
          <a:off x="607677" y="714034"/>
          <a:ext cx="874514" cy="874514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81" tIns="12700" rIns="68181" bIns="1270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noProof="0" dirty="0"/>
            <a:t>1</a:t>
          </a:r>
        </a:p>
      </dsp:txBody>
      <dsp:txXfrm>
        <a:off x="735747" y="842104"/>
        <a:ext cx="618374" cy="618374"/>
      </dsp:txXfrm>
    </dsp:sp>
    <dsp:sp modelId="{923B2301-552B-45D2-9EF0-53A10AA17FC6}">
      <dsp:nvSpPr>
        <dsp:cNvPr id="0" name=""/>
        <dsp:cNvSpPr/>
      </dsp:nvSpPr>
      <dsp:spPr>
        <a:xfrm>
          <a:off x="3845" y="3337506"/>
          <a:ext cx="208217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294241" y="422530"/>
          <a:ext cx="2082177" cy="291504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5" tIns="330200" rIns="162335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u="none" kern="1200" noProof="0" dirty="0" err="1"/>
            <a:t>Exploratory</a:t>
          </a:r>
          <a:r>
            <a:rPr lang="tr-TR" sz="2400" b="0" i="0" u="none" kern="1200" noProof="0" dirty="0"/>
            <a:t> Data Analysis</a:t>
          </a:r>
          <a:endParaRPr lang="tr-TR" sz="2400" kern="1200" noProof="0" dirty="0"/>
        </a:p>
      </dsp:txBody>
      <dsp:txXfrm>
        <a:off x="2294241" y="1530248"/>
        <a:ext cx="2082177" cy="1749029"/>
      </dsp:txXfrm>
    </dsp:sp>
    <dsp:sp modelId="{C08FC467-91FE-48BD-B243-273925C2B75A}">
      <dsp:nvSpPr>
        <dsp:cNvPr id="0" name=""/>
        <dsp:cNvSpPr/>
      </dsp:nvSpPr>
      <dsp:spPr>
        <a:xfrm>
          <a:off x="2898072" y="714034"/>
          <a:ext cx="874514" cy="87451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81" tIns="12700" rIns="68181" bIns="1270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noProof="0"/>
            <a:t>2</a:t>
          </a:r>
          <a:endParaRPr lang="tr-TR" sz="4200" kern="1200" noProof="0" dirty="0"/>
        </a:p>
      </dsp:txBody>
      <dsp:txXfrm>
        <a:off x="3026142" y="842104"/>
        <a:ext cx="618374" cy="618374"/>
      </dsp:txXfrm>
    </dsp:sp>
    <dsp:sp modelId="{DE393E47-CBB6-4D77-A342-C9AFD9FC8CB6}">
      <dsp:nvSpPr>
        <dsp:cNvPr id="0" name=""/>
        <dsp:cNvSpPr/>
      </dsp:nvSpPr>
      <dsp:spPr>
        <a:xfrm>
          <a:off x="2294241" y="3337506"/>
          <a:ext cx="208217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584636" y="422530"/>
          <a:ext cx="2082177" cy="291504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5" tIns="330200" rIns="162335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noProof="0" dirty="0" err="1"/>
            <a:t>Feature</a:t>
          </a:r>
          <a:r>
            <a:rPr lang="tr-TR" sz="2000" kern="1200" noProof="0" dirty="0"/>
            <a:t> </a:t>
          </a:r>
          <a:r>
            <a:rPr lang="tr-TR" sz="2000" kern="1200" noProof="0" dirty="0" err="1"/>
            <a:t>Engineering</a:t>
          </a:r>
          <a:endParaRPr lang="tr-TR" sz="2000" kern="1200" noProof="0" dirty="0"/>
        </a:p>
      </dsp:txBody>
      <dsp:txXfrm>
        <a:off x="4584636" y="1530248"/>
        <a:ext cx="2082177" cy="1749029"/>
      </dsp:txXfrm>
    </dsp:sp>
    <dsp:sp modelId="{4104A2F1-FB99-4C42-8067-46B8EEEC9610}">
      <dsp:nvSpPr>
        <dsp:cNvPr id="0" name=""/>
        <dsp:cNvSpPr/>
      </dsp:nvSpPr>
      <dsp:spPr>
        <a:xfrm>
          <a:off x="5188468" y="714034"/>
          <a:ext cx="874514" cy="874514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81" tIns="12700" rIns="68181" bIns="1270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noProof="0"/>
            <a:t>3</a:t>
          </a:r>
          <a:endParaRPr lang="tr-TR" sz="4200" kern="1200" noProof="0" dirty="0"/>
        </a:p>
      </dsp:txBody>
      <dsp:txXfrm>
        <a:off x="5316538" y="842104"/>
        <a:ext cx="618374" cy="618374"/>
      </dsp:txXfrm>
    </dsp:sp>
    <dsp:sp modelId="{2EB92C72-3528-4913-AFF6-FF0B4F338399}">
      <dsp:nvSpPr>
        <dsp:cNvPr id="0" name=""/>
        <dsp:cNvSpPr/>
      </dsp:nvSpPr>
      <dsp:spPr>
        <a:xfrm>
          <a:off x="4584636" y="3337506"/>
          <a:ext cx="2082177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875032" y="422530"/>
          <a:ext cx="2082177" cy="2915048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5" tIns="330200" rIns="162335" bIns="330200" numCol="1" spcCol="1270" rtlCol="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b="0" i="0" u="none" kern="1200" noProof="0" dirty="0" err="1"/>
            <a:t>Building</a:t>
          </a:r>
          <a:r>
            <a:rPr lang="tr-TR" sz="3200" b="0" i="0" u="none" kern="1200" noProof="0" dirty="0"/>
            <a:t> </a:t>
          </a:r>
          <a:r>
            <a:rPr lang="tr-TR" sz="3200" b="0" i="0" u="none" kern="1200" noProof="0" dirty="0" err="1"/>
            <a:t>Models</a:t>
          </a:r>
          <a:endParaRPr lang="tr-TR" sz="3200" kern="1200" noProof="0" dirty="0"/>
        </a:p>
      </dsp:txBody>
      <dsp:txXfrm>
        <a:off x="6875032" y="1530248"/>
        <a:ext cx="2082177" cy="1749029"/>
      </dsp:txXfrm>
    </dsp:sp>
    <dsp:sp modelId="{AC6B335A-D8B4-46D8-93DE-B9EF1773F6AC}">
      <dsp:nvSpPr>
        <dsp:cNvPr id="0" name=""/>
        <dsp:cNvSpPr/>
      </dsp:nvSpPr>
      <dsp:spPr>
        <a:xfrm>
          <a:off x="7478863" y="714034"/>
          <a:ext cx="874514" cy="874514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81" tIns="12700" rIns="68181" bIns="1270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noProof="0"/>
            <a:t>4</a:t>
          </a:r>
          <a:endParaRPr lang="tr-TR" sz="4200" kern="1200" noProof="0" dirty="0"/>
        </a:p>
      </dsp:txBody>
      <dsp:txXfrm>
        <a:off x="7606933" y="842104"/>
        <a:ext cx="618374" cy="618374"/>
      </dsp:txXfrm>
    </dsp:sp>
    <dsp:sp modelId="{7B3E0A16-DB85-46CA-87D6-4D39F6DBFC52}">
      <dsp:nvSpPr>
        <dsp:cNvPr id="0" name=""/>
        <dsp:cNvSpPr/>
      </dsp:nvSpPr>
      <dsp:spPr>
        <a:xfrm>
          <a:off x="6875032" y="3337506"/>
          <a:ext cx="208217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9165427" y="422530"/>
          <a:ext cx="2082177" cy="291504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5" tIns="330200" rIns="162335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noProof="0" dirty="0" err="1"/>
            <a:t>Metrics</a:t>
          </a:r>
          <a:r>
            <a:rPr lang="tr-TR" sz="2000" kern="1200" noProof="0" dirty="0"/>
            <a:t> </a:t>
          </a:r>
          <a:r>
            <a:rPr lang="tr-TR" sz="2000" kern="1200" noProof="0" dirty="0" err="1"/>
            <a:t>about</a:t>
          </a:r>
          <a:r>
            <a:rPr lang="tr-TR" sz="2000" kern="1200" noProof="0" dirty="0"/>
            <a:t> Model </a:t>
          </a:r>
          <a:r>
            <a:rPr lang="tr-TR" sz="2000" kern="1200" noProof="0" dirty="0" err="1"/>
            <a:t>Performance</a:t>
          </a:r>
          <a:endParaRPr lang="tr-TR" sz="2000" kern="1200" noProof="0" dirty="0"/>
        </a:p>
      </dsp:txBody>
      <dsp:txXfrm>
        <a:off x="9165427" y="1530248"/>
        <a:ext cx="2082177" cy="1749029"/>
      </dsp:txXfrm>
    </dsp:sp>
    <dsp:sp modelId="{06772805-3643-43C2-9C80-F43268C57C20}">
      <dsp:nvSpPr>
        <dsp:cNvPr id="0" name=""/>
        <dsp:cNvSpPr/>
      </dsp:nvSpPr>
      <dsp:spPr>
        <a:xfrm>
          <a:off x="9769259" y="714034"/>
          <a:ext cx="874514" cy="874514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81" tIns="12700" rIns="68181" bIns="1270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 noProof="0"/>
            <a:t>5</a:t>
          </a:r>
          <a:endParaRPr lang="tr-TR" sz="4200" kern="1200" noProof="0" dirty="0"/>
        </a:p>
      </dsp:txBody>
      <dsp:txXfrm>
        <a:off x="9897329" y="842104"/>
        <a:ext cx="618374" cy="618374"/>
      </dsp:txXfrm>
    </dsp:sp>
    <dsp:sp modelId="{77F59A8B-7684-4E29-B44F-B0F96367FE70}">
      <dsp:nvSpPr>
        <dsp:cNvPr id="0" name=""/>
        <dsp:cNvSpPr/>
      </dsp:nvSpPr>
      <dsp:spPr>
        <a:xfrm>
          <a:off x="9165427" y="3337506"/>
          <a:ext cx="208217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Numaralandırılmış Temel Doğrusal İşlem"/>
  <dgm:desc val="İlerleme durumunu; zaman çizelgesini, görevin sıralı adımlarını, süreci veya iş akışını göstermek ya da hareketi veya yönü vurgulamak için kullanılır. İşlemin adımlarını göstermek için otomatik numaralar dairede görünecek şekilde eklenmiştir. Hem Düzey 1 hem de Düzey 2 metni dikdörtgen içinde gösterilir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9F98CD2-ED1D-4B96-BCFF-760B8CAA4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014D22-622D-4DB3-93B1-1416373817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45D-1CCA-46F8-BC2F-B1B1CF930DB8}" type="datetime1">
              <a:rPr lang="tr-TR" smtClean="0"/>
              <a:t>27.12.2022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2FF1CD-A939-4F4D-9094-DDE05D0B21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1DB1086-8184-46D7-92A4-9F1C38B619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4CAA-D5A5-4041-A58B-975F44B1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92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E20826-8112-4B3D-A7D9-405BB5A4F67F}" type="datetime1">
              <a:rPr lang="tr-TR" noProof="0" smtClean="0"/>
              <a:t>27.12.2022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64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03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49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rbest Biçim: Şekil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rbest Biçim: Şekil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rbest Biçim: Şekil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Yay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rbest Biçim: Şekil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etin Yer Tutucusu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rta boy resim içeren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rbest Form: Şekil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rbest Biçim: Şekil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rbest Biçim: Şekil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erbest Biçim: Şekil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rbest Biçim: Şekil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rbest Form: Şekil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2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Yay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rbest Biçim: Şekil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rbest Biçim: Şekil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alıntı slaydı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/>
              <a:t>03.09.20XX</a:t>
            </a: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/>
              <a:t>Sunu Başlığı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/>
              <a:pPr>
                <a:defRPr/>
              </a:pPr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rbest Biçim: Şekil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NBA Game </a:t>
            </a:r>
            <a:r>
              <a:rPr lang="tr-TR" dirty="0" err="1">
                <a:solidFill>
                  <a:srgbClr val="FFFFFF"/>
                </a:solidFill>
              </a:rPr>
              <a:t>Prediction</a:t>
            </a:r>
            <a:r>
              <a:rPr lang="tr-TR" dirty="0">
                <a:solidFill>
                  <a:srgbClr val="FFFFFF"/>
                </a:solidFill>
              </a:rPr>
              <a:t> Model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Aydın Köfteci</a:t>
            </a:r>
          </a:p>
          <a:p>
            <a:pPr rtl="0"/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9DF1CB8-B4C0-4E2B-E317-41FA9A27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97" y="2428461"/>
            <a:ext cx="2942762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07" y="-109840"/>
            <a:ext cx="8520522" cy="1325563"/>
          </a:xfrm>
        </p:spPr>
        <p:txBody>
          <a:bodyPr/>
          <a:lstStyle/>
          <a:p>
            <a:r>
              <a:rPr lang="tr-TR" b="1" dirty="0" err="1">
                <a:solidFill>
                  <a:srgbClr val="202124"/>
                </a:solidFill>
                <a:latin typeface="zeitung"/>
              </a:rPr>
              <a:t>Strongest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Teams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10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CEF806E0-9606-FE02-83E8-96A5B42E24AE}"/>
              </a:ext>
            </a:extLst>
          </p:cNvPr>
          <p:cNvGrpSpPr/>
          <p:nvPr/>
        </p:nvGrpSpPr>
        <p:grpSpPr>
          <a:xfrm>
            <a:off x="9912661" y="658812"/>
            <a:ext cx="2082177" cy="2915048"/>
            <a:chOff x="2294241" y="422530"/>
            <a:chExt cx="2082177" cy="2915048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EBB3A69-80DF-97EE-F447-0BA374106363}"/>
                </a:ext>
              </a:extLst>
            </p:cNvPr>
            <p:cNvSpPr/>
            <p:nvPr/>
          </p:nvSpPr>
          <p:spPr>
            <a:xfrm>
              <a:off x="2294241" y="422530"/>
              <a:ext cx="2082177" cy="29150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ED7E36A-2CB1-42BE-D709-1D29BBDDD6A2}"/>
                </a:ext>
              </a:extLst>
            </p:cNvPr>
            <p:cNvSpPr txBox="1"/>
            <p:nvPr/>
          </p:nvSpPr>
          <p:spPr>
            <a:xfrm>
              <a:off x="2294241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b="0" i="0" u="none" kern="1200" noProof="0" dirty="0" err="1"/>
                <a:t>Exploratory</a:t>
              </a:r>
              <a:r>
                <a:rPr lang="tr-TR" sz="2400" b="0" i="0" u="none" kern="1200" noProof="0" dirty="0"/>
                <a:t> Data Analysis</a:t>
              </a:r>
              <a:endParaRPr lang="tr-TR" sz="2400" kern="1200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AFA6CA8D-9567-14F9-483A-21ED1F2E402E}"/>
              </a:ext>
            </a:extLst>
          </p:cNvPr>
          <p:cNvGrpSpPr/>
          <p:nvPr/>
        </p:nvGrpSpPr>
        <p:grpSpPr>
          <a:xfrm>
            <a:off x="10516492" y="950316"/>
            <a:ext cx="874514" cy="874514"/>
            <a:chOff x="2898072" y="714034"/>
            <a:chExt cx="874514" cy="8745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181DF-2B13-7EFB-66FF-33A7ADEBEF31}"/>
                </a:ext>
              </a:extLst>
            </p:cNvPr>
            <p:cNvSpPr/>
            <p:nvPr/>
          </p:nvSpPr>
          <p:spPr>
            <a:xfrm>
              <a:off x="2898072" y="714034"/>
              <a:ext cx="874514" cy="8745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BC6FC1D-646F-4530-C3FD-2869DD126925}"/>
                </a:ext>
              </a:extLst>
            </p:cNvPr>
            <p:cNvSpPr txBox="1"/>
            <p:nvPr/>
          </p:nvSpPr>
          <p:spPr>
            <a:xfrm>
              <a:off x="3026142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2</a:t>
              </a:r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12D2F954-6C2C-0D2E-AF61-FE0F0194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8" y="840992"/>
            <a:ext cx="9495031" cy="185107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F238007-3337-4C6B-42FA-EA667450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87" y="2641044"/>
            <a:ext cx="9513772" cy="1851076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E1B0190-4F92-3276-B17E-3E49C58D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9" y="4482091"/>
            <a:ext cx="9495031" cy="1984934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0BE3EF98-897E-CCBC-3366-68DE38DB0427}"/>
              </a:ext>
            </a:extLst>
          </p:cNvPr>
          <p:cNvSpPr txBox="1"/>
          <p:nvPr/>
        </p:nvSpPr>
        <p:spPr>
          <a:xfrm rot="16200000">
            <a:off x="-216622" y="1512094"/>
            <a:ext cx="103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Points</a:t>
            </a:r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3C45D660-B07B-63A7-55EC-13ADAAD331F9}"/>
              </a:ext>
            </a:extLst>
          </p:cNvPr>
          <p:cNvSpPr txBox="1"/>
          <p:nvPr/>
        </p:nvSpPr>
        <p:spPr>
          <a:xfrm rot="16200000">
            <a:off x="-216623" y="3302118"/>
            <a:ext cx="103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Assist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5736CB19-002E-C898-10E1-3F97C4DF114C}"/>
              </a:ext>
            </a:extLst>
          </p:cNvPr>
          <p:cNvSpPr txBox="1"/>
          <p:nvPr/>
        </p:nvSpPr>
        <p:spPr>
          <a:xfrm rot="16200000">
            <a:off x="-380320" y="4989496"/>
            <a:ext cx="13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Rebounds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992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90" y="658812"/>
            <a:ext cx="8520522" cy="1325563"/>
          </a:xfrm>
        </p:spPr>
        <p:txBody>
          <a:bodyPr/>
          <a:lstStyle/>
          <a:p>
            <a:r>
              <a:rPr lang="tr-TR" b="1" dirty="0" err="1">
                <a:solidFill>
                  <a:srgbClr val="202124"/>
                </a:solidFill>
                <a:latin typeface="zeitung"/>
              </a:rPr>
              <a:t>Feature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Engineering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11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İçerik Yer Tutucusu 21" descr="metin içeren bir resim&#10;&#10;Açıklama otomatik olarak oluşturuldu">
            <a:extLst>
              <a:ext uri="{FF2B5EF4-FFF2-40B4-BE49-F238E27FC236}">
                <a16:creationId xmlns:a16="http://schemas.microsoft.com/office/drawing/2014/main" id="{FD23F437-FE99-ED82-1C58-575E91D58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8575" y="3429000"/>
            <a:ext cx="3477110" cy="2410161"/>
          </a:xfrm>
        </p:spPr>
      </p:pic>
      <p:pic>
        <p:nvPicPr>
          <p:cNvPr id="24" name="Resim 23" descr="metin içeren bir resim&#10;&#10;Açıklama otomatik olarak oluşturuldu">
            <a:extLst>
              <a:ext uri="{FF2B5EF4-FFF2-40B4-BE49-F238E27FC236}">
                <a16:creationId xmlns:a16="http://schemas.microsoft.com/office/drawing/2014/main" id="{7CBF01B4-09FF-69B6-D29D-477E485F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92" y="1369223"/>
            <a:ext cx="1829055" cy="4029637"/>
          </a:xfrm>
          <a:prstGeom prst="rect">
            <a:avLst/>
          </a:prstGeom>
        </p:spPr>
      </p:pic>
      <p:sp>
        <p:nvSpPr>
          <p:cNvPr id="26" name="İçerik Yer Tutucusu 2">
            <a:extLst>
              <a:ext uri="{FF2B5EF4-FFF2-40B4-BE49-F238E27FC236}">
                <a16:creationId xmlns:a16="http://schemas.microsoft.com/office/drawing/2014/main" id="{A089FBBB-7DF1-4CD3-0490-15A82EFE39FA}"/>
              </a:ext>
            </a:extLst>
          </p:cNvPr>
          <p:cNvSpPr txBox="1">
            <a:spLocks/>
          </p:cNvSpPr>
          <p:nvPr/>
        </p:nvSpPr>
        <p:spPr>
          <a:xfrm>
            <a:off x="872813" y="1824829"/>
            <a:ext cx="4144138" cy="26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/>
              <a:t>29 </a:t>
            </a:r>
            <a:r>
              <a:rPr lang="tr-TR" b="0" dirty="0" err="1"/>
              <a:t>Duplicate</a:t>
            </a:r>
            <a:r>
              <a:rPr lang="tr-TR" b="0" dirty="0"/>
              <a:t> </a:t>
            </a:r>
            <a:r>
              <a:rPr lang="tr-TR" b="0" dirty="0" err="1"/>
              <a:t>droped</a:t>
            </a:r>
            <a:r>
              <a:rPr lang="tr-TR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/>
              <a:t>99 </a:t>
            </a:r>
            <a:r>
              <a:rPr lang="tr-TR" b="0" dirty="0" err="1"/>
              <a:t>NaN</a:t>
            </a:r>
            <a:r>
              <a:rPr lang="tr-TR" b="0" dirty="0"/>
              <a:t> </a:t>
            </a:r>
            <a:r>
              <a:rPr lang="tr-TR" b="0" dirty="0" err="1"/>
              <a:t>Droped</a:t>
            </a:r>
            <a:endParaRPr lang="tr-TR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b="0" dirty="0"/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DF763C0C-0B2B-25BA-355D-2D4407BBBFA0}"/>
              </a:ext>
            </a:extLst>
          </p:cNvPr>
          <p:cNvGrpSpPr/>
          <p:nvPr/>
        </p:nvGrpSpPr>
        <p:grpSpPr>
          <a:xfrm>
            <a:off x="9884061" y="658811"/>
            <a:ext cx="2082177" cy="2915048"/>
            <a:chOff x="4584636" y="422530"/>
            <a:chExt cx="2082177" cy="2915048"/>
          </a:xfrm>
        </p:grpSpPr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85957D9D-AEC7-4FC7-BF6C-AB6B24874814}"/>
                </a:ext>
              </a:extLst>
            </p:cNvPr>
            <p:cNvSpPr/>
            <p:nvPr/>
          </p:nvSpPr>
          <p:spPr>
            <a:xfrm>
              <a:off x="4584636" y="422530"/>
              <a:ext cx="2082177" cy="291504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B3EC14C3-ABF5-B8A2-F47B-FE498115485E}"/>
                </a:ext>
              </a:extLst>
            </p:cNvPr>
            <p:cNvSpPr txBox="1"/>
            <p:nvPr/>
          </p:nvSpPr>
          <p:spPr>
            <a:xfrm>
              <a:off x="4584636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/>
                <a:t>Feature</a:t>
              </a:r>
              <a:r>
                <a:rPr lang="tr-TR" sz="2000" kern="1200" noProof="0" dirty="0"/>
                <a:t> </a:t>
              </a:r>
              <a:r>
                <a:rPr lang="tr-TR" sz="2000" kern="1200" noProof="0" dirty="0" err="1"/>
                <a:t>Engineering</a:t>
              </a:r>
              <a:endParaRPr lang="tr-TR" sz="2000" kern="1200" noProof="0" dirty="0"/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9DF814E0-E372-85D0-ED23-45DF81CDAE8D}"/>
              </a:ext>
            </a:extLst>
          </p:cNvPr>
          <p:cNvGrpSpPr/>
          <p:nvPr/>
        </p:nvGrpSpPr>
        <p:grpSpPr>
          <a:xfrm>
            <a:off x="10487893" y="950315"/>
            <a:ext cx="874514" cy="874514"/>
            <a:chOff x="5188468" y="714034"/>
            <a:chExt cx="874514" cy="8745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3524-AE38-74CC-7C79-72D069826FB2}"/>
                </a:ext>
              </a:extLst>
            </p:cNvPr>
            <p:cNvSpPr/>
            <p:nvPr/>
          </p:nvSpPr>
          <p:spPr>
            <a:xfrm>
              <a:off x="5188468" y="714034"/>
              <a:ext cx="874514" cy="8745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A82DF3AC-07EC-3C2B-F90C-E8EFD3709BFA}"/>
                </a:ext>
              </a:extLst>
            </p:cNvPr>
            <p:cNvSpPr txBox="1"/>
            <p:nvPr/>
          </p:nvSpPr>
          <p:spPr>
            <a:xfrm>
              <a:off x="5316538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3</a:t>
              </a:r>
              <a:endParaRPr lang="tr-TR" sz="42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19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90" y="-39806"/>
            <a:ext cx="8520522" cy="1325563"/>
          </a:xfrm>
        </p:spPr>
        <p:txBody>
          <a:bodyPr/>
          <a:lstStyle/>
          <a:p>
            <a:r>
              <a:rPr lang="tr-TR" b="1" dirty="0" err="1">
                <a:solidFill>
                  <a:srgbClr val="202124"/>
                </a:solidFill>
                <a:latin typeface="zeitung"/>
              </a:rPr>
              <a:t>Feature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Engineering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12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İçerik Yer Tutucusu 2">
            <a:extLst>
              <a:ext uri="{FF2B5EF4-FFF2-40B4-BE49-F238E27FC236}">
                <a16:creationId xmlns:a16="http://schemas.microsoft.com/office/drawing/2014/main" id="{A089FBBB-7DF1-4CD3-0490-15A82EFE39FA}"/>
              </a:ext>
            </a:extLst>
          </p:cNvPr>
          <p:cNvSpPr txBox="1">
            <a:spLocks/>
          </p:cNvSpPr>
          <p:nvPr/>
        </p:nvSpPr>
        <p:spPr>
          <a:xfrm>
            <a:off x="872813" y="1061714"/>
            <a:ext cx="4144138" cy="26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 err="1"/>
              <a:t>Classification</a:t>
            </a:r>
            <a:r>
              <a:rPr lang="tr-TR" b="0" dirty="0"/>
              <a:t> of </a:t>
            </a:r>
            <a:r>
              <a:rPr lang="tr-TR" b="0" dirty="0" err="1"/>
              <a:t>Teams</a:t>
            </a:r>
            <a:endParaRPr lang="tr-TR" b="0" dirty="0"/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DF763C0C-0B2B-25BA-355D-2D4407BBBFA0}"/>
              </a:ext>
            </a:extLst>
          </p:cNvPr>
          <p:cNvGrpSpPr/>
          <p:nvPr/>
        </p:nvGrpSpPr>
        <p:grpSpPr>
          <a:xfrm>
            <a:off x="9884061" y="658811"/>
            <a:ext cx="2082177" cy="2915048"/>
            <a:chOff x="4584636" y="422530"/>
            <a:chExt cx="2082177" cy="2915048"/>
          </a:xfrm>
        </p:grpSpPr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85957D9D-AEC7-4FC7-BF6C-AB6B24874814}"/>
                </a:ext>
              </a:extLst>
            </p:cNvPr>
            <p:cNvSpPr/>
            <p:nvPr/>
          </p:nvSpPr>
          <p:spPr>
            <a:xfrm>
              <a:off x="4584636" y="422530"/>
              <a:ext cx="2082177" cy="291504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B3EC14C3-ABF5-B8A2-F47B-FE498115485E}"/>
                </a:ext>
              </a:extLst>
            </p:cNvPr>
            <p:cNvSpPr txBox="1"/>
            <p:nvPr/>
          </p:nvSpPr>
          <p:spPr>
            <a:xfrm>
              <a:off x="4584636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/>
                <a:t>Feature</a:t>
              </a:r>
              <a:r>
                <a:rPr lang="tr-TR" sz="2000" kern="1200" noProof="0" dirty="0"/>
                <a:t> </a:t>
              </a:r>
              <a:r>
                <a:rPr lang="tr-TR" sz="2000" kern="1200" noProof="0" dirty="0" err="1"/>
                <a:t>Engineering</a:t>
              </a:r>
              <a:endParaRPr lang="tr-TR" sz="2000" kern="1200" noProof="0" dirty="0"/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9DF814E0-E372-85D0-ED23-45DF81CDAE8D}"/>
              </a:ext>
            </a:extLst>
          </p:cNvPr>
          <p:cNvGrpSpPr/>
          <p:nvPr/>
        </p:nvGrpSpPr>
        <p:grpSpPr>
          <a:xfrm>
            <a:off x="10487893" y="950315"/>
            <a:ext cx="874514" cy="874514"/>
            <a:chOff x="5188468" y="714034"/>
            <a:chExt cx="874514" cy="8745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3524-AE38-74CC-7C79-72D069826FB2}"/>
                </a:ext>
              </a:extLst>
            </p:cNvPr>
            <p:cNvSpPr/>
            <p:nvPr/>
          </p:nvSpPr>
          <p:spPr>
            <a:xfrm>
              <a:off x="5188468" y="714034"/>
              <a:ext cx="874514" cy="8745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A82DF3AC-07EC-3C2B-F90C-E8EFD3709BFA}"/>
                </a:ext>
              </a:extLst>
            </p:cNvPr>
            <p:cNvSpPr txBox="1"/>
            <p:nvPr/>
          </p:nvSpPr>
          <p:spPr>
            <a:xfrm>
              <a:off x="5316538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3</a:t>
              </a:r>
              <a:endParaRPr lang="tr-TR" sz="4200" kern="1200" noProof="0" dirty="0"/>
            </a:p>
          </p:txBody>
        </p:sp>
      </p:grpSp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79B9770E-F24D-2595-92AE-A05B07F73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813" y="1479040"/>
            <a:ext cx="9037114" cy="4969624"/>
          </a:xfrm>
        </p:spPr>
      </p:pic>
    </p:spTree>
    <p:extLst>
      <p:ext uri="{BB962C8B-B14F-4D97-AF65-F5344CB8AC3E}">
        <p14:creationId xmlns:p14="http://schemas.microsoft.com/office/powerpoint/2010/main" val="239737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90" y="-39806"/>
            <a:ext cx="8520522" cy="1325563"/>
          </a:xfrm>
        </p:spPr>
        <p:txBody>
          <a:bodyPr/>
          <a:lstStyle/>
          <a:p>
            <a:r>
              <a:rPr lang="tr-TR" b="1" dirty="0" err="1">
                <a:solidFill>
                  <a:srgbClr val="202124"/>
                </a:solidFill>
                <a:latin typeface="zeitung"/>
              </a:rPr>
              <a:t>Feature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Engineering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İçerik Yer Tutucusu 2">
            <a:extLst>
              <a:ext uri="{FF2B5EF4-FFF2-40B4-BE49-F238E27FC236}">
                <a16:creationId xmlns:a16="http://schemas.microsoft.com/office/drawing/2014/main" id="{A089FBBB-7DF1-4CD3-0490-15A82EFE39FA}"/>
              </a:ext>
            </a:extLst>
          </p:cNvPr>
          <p:cNvSpPr txBox="1">
            <a:spLocks/>
          </p:cNvSpPr>
          <p:nvPr/>
        </p:nvSpPr>
        <p:spPr>
          <a:xfrm>
            <a:off x="5436499" y="2435706"/>
            <a:ext cx="4144138" cy="874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/>
              <a:t>POWERCO</a:t>
            </a:r>
            <a:endParaRPr lang="tr-TR" dirty="0"/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DF763C0C-0B2B-25BA-355D-2D4407BBBFA0}"/>
              </a:ext>
            </a:extLst>
          </p:cNvPr>
          <p:cNvGrpSpPr/>
          <p:nvPr/>
        </p:nvGrpSpPr>
        <p:grpSpPr>
          <a:xfrm>
            <a:off x="9884061" y="658811"/>
            <a:ext cx="2082177" cy="2915048"/>
            <a:chOff x="4584636" y="422530"/>
            <a:chExt cx="2082177" cy="2915048"/>
          </a:xfrm>
        </p:grpSpPr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85957D9D-AEC7-4FC7-BF6C-AB6B24874814}"/>
                </a:ext>
              </a:extLst>
            </p:cNvPr>
            <p:cNvSpPr/>
            <p:nvPr/>
          </p:nvSpPr>
          <p:spPr>
            <a:xfrm>
              <a:off x="4584636" y="422530"/>
              <a:ext cx="2082177" cy="291504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B3EC14C3-ABF5-B8A2-F47B-FE498115485E}"/>
                </a:ext>
              </a:extLst>
            </p:cNvPr>
            <p:cNvSpPr txBox="1"/>
            <p:nvPr/>
          </p:nvSpPr>
          <p:spPr>
            <a:xfrm>
              <a:off x="4584636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/>
                <a:t>Feature</a:t>
              </a:r>
              <a:r>
                <a:rPr lang="tr-TR" sz="2000" kern="1200" noProof="0" dirty="0"/>
                <a:t> </a:t>
              </a:r>
              <a:r>
                <a:rPr lang="tr-TR" sz="2000" kern="1200" noProof="0" dirty="0" err="1"/>
                <a:t>Engineering</a:t>
              </a:r>
              <a:endParaRPr lang="tr-TR" sz="2000" kern="1200" noProof="0" dirty="0"/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9DF814E0-E372-85D0-ED23-45DF81CDAE8D}"/>
              </a:ext>
            </a:extLst>
          </p:cNvPr>
          <p:cNvGrpSpPr/>
          <p:nvPr/>
        </p:nvGrpSpPr>
        <p:grpSpPr>
          <a:xfrm>
            <a:off x="10487893" y="950315"/>
            <a:ext cx="874514" cy="874514"/>
            <a:chOff x="5188468" y="714034"/>
            <a:chExt cx="874514" cy="8745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3524-AE38-74CC-7C79-72D069826FB2}"/>
                </a:ext>
              </a:extLst>
            </p:cNvPr>
            <p:cNvSpPr/>
            <p:nvPr/>
          </p:nvSpPr>
          <p:spPr>
            <a:xfrm>
              <a:off x="5188468" y="714034"/>
              <a:ext cx="874514" cy="8745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A82DF3AC-07EC-3C2B-F90C-E8EFD3709BFA}"/>
                </a:ext>
              </a:extLst>
            </p:cNvPr>
            <p:cNvSpPr txBox="1"/>
            <p:nvPr/>
          </p:nvSpPr>
          <p:spPr>
            <a:xfrm>
              <a:off x="5316538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3</a:t>
              </a:r>
              <a:endParaRPr lang="tr-TR" sz="4200" kern="1200" noProof="0" dirty="0"/>
            </a:p>
          </p:txBody>
        </p:sp>
      </p:grpSp>
      <p:pic>
        <p:nvPicPr>
          <p:cNvPr id="7" name="İçerik Yer Tutucusu 6" descr="tablo içeren bir resim&#10;&#10;Açıklama otomatik olarak oluşturuldu">
            <a:extLst>
              <a:ext uri="{FF2B5EF4-FFF2-40B4-BE49-F238E27FC236}">
                <a16:creationId xmlns:a16="http://schemas.microsoft.com/office/drawing/2014/main" id="{9951FE3E-4F2D-B67B-5E63-5A9932508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402" y="910602"/>
            <a:ext cx="4571549" cy="5990559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68DDC06-9D2B-ACFF-317F-BF386304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23" y="4205796"/>
            <a:ext cx="7281677" cy="333422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309DA75-489D-E8DB-CA16-ADF145DF2DAC}"/>
              </a:ext>
            </a:extLst>
          </p:cNvPr>
          <p:cNvSpPr txBox="1">
            <a:spLocks/>
          </p:cNvSpPr>
          <p:nvPr/>
        </p:nvSpPr>
        <p:spPr>
          <a:xfrm>
            <a:off x="5530837" y="1366300"/>
            <a:ext cx="4144138" cy="874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/>
              <a:t>PPG, APG, RPG, WINPG</a:t>
            </a:r>
          </a:p>
        </p:txBody>
      </p:sp>
    </p:spTree>
    <p:extLst>
      <p:ext uri="{BB962C8B-B14F-4D97-AF65-F5344CB8AC3E}">
        <p14:creationId xmlns:p14="http://schemas.microsoft.com/office/powerpoint/2010/main" val="378855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90" y="-39806"/>
            <a:ext cx="8520522" cy="1325563"/>
          </a:xfrm>
        </p:spPr>
        <p:txBody>
          <a:bodyPr/>
          <a:lstStyle/>
          <a:p>
            <a:r>
              <a:rPr lang="tr-TR" b="1" dirty="0" err="1">
                <a:solidFill>
                  <a:srgbClr val="202124"/>
                </a:solidFill>
                <a:latin typeface="zeitung"/>
              </a:rPr>
              <a:t>Feature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Engineering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DF763C0C-0B2B-25BA-355D-2D4407BBBFA0}"/>
              </a:ext>
            </a:extLst>
          </p:cNvPr>
          <p:cNvGrpSpPr/>
          <p:nvPr/>
        </p:nvGrpSpPr>
        <p:grpSpPr>
          <a:xfrm>
            <a:off x="9884061" y="658811"/>
            <a:ext cx="2082177" cy="2915048"/>
            <a:chOff x="4584636" y="422530"/>
            <a:chExt cx="2082177" cy="2915048"/>
          </a:xfrm>
        </p:grpSpPr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85957D9D-AEC7-4FC7-BF6C-AB6B24874814}"/>
                </a:ext>
              </a:extLst>
            </p:cNvPr>
            <p:cNvSpPr/>
            <p:nvPr/>
          </p:nvSpPr>
          <p:spPr>
            <a:xfrm>
              <a:off x="4584636" y="422530"/>
              <a:ext cx="2082177" cy="291504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B3EC14C3-ABF5-B8A2-F47B-FE498115485E}"/>
                </a:ext>
              </a:extLst>
            </p:cNvPr>
            <p:cNvSpPr txBox="1"/>
            <p:nvPr/>
          </p:nvSpPr>
          <p:spPr>
            <a:xfrm>
              <a:off x="4584636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/>
                <a:t>Feature</a:t>
              </a:r>
              <a:r>
                <a:rPr lang="tr-TR" sz="2000" kern="1200" noProof="0" dirty="0"/>
                <a:t> </a:t>
              </a:r>
              <a:r>
                <a:rPr lang="tr-TR" sz="2000" kern="1200" noProof="0" dirty="0" err="1"/>
                <a:t>Engineering</a:t>
              </a:r>
              <a:endParaRPr lang="tr-TR" sz="2000" kern="1200" noProof="0" dirty="0"/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9DF814E0-E372-85D0-ED23-45DF81CDAE8D}"/>
              </a:ext>
            </a:extLst>
          </p:cNvPr>
          <p:cNvGrpSpPr/>
          <p:nvPr/>
        </p:nvGrpSpPr>
        <p:grpSpPr>
          <a:xfrm>
            <a:off x="10487893" y="950315"/>
            <a:ext cx="874514" cy="874514"/>
            <a:chOff x="5188468" y="714034"/>
            <a:chExt cx="874514" cy="8745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3524-AE38-74CC-7C79-72D069826FB2}"/>
                </a:ext>
              </a:extLst>
            </p:cNvPr>
            <p:cNvSpPr/>
            <p:nvPr/>
          </p:nvSpPr>
          <p:spPr>
            <a:xfrm>
              <a:off x="5188468" y="714034"/>
              <a:ext cx="874514" cy="8745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A82DF3AC-07EC-3C2B-F90C-E8EFD3709BFA}"/>
                </a:ext>
              </a:extLst>
            </p:cNvPr>
            <p:cNvSpPr txBox="1"/>
            <p:nvPr/>
          </p:nvSpPr>
          <p:spPr>
            <a:xfrm>
              <a:off x="5316538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3</a:t>
              </a:r>
              <a:endParaRPr lang="tr-TR" sz="4200" kern="1200" noProof="0" dirty="0"/>
            </a:p>
          </p:txBody>
        </p:sp>
      </p:grp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2C031F2-B5C2-B082-6B61-84FFB1A08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593" y="1145060"/>
            <a:ext cx="5063207" cy="2283940"/>
          </a:xfrm>
        </p:spPr>
        <p:txBody>
          <a:bodyPr/>
          <a:lstStyle/>
          <a:p>
            <a:r>
              <a:rPr lang="tr-TR" dirty="0"/>
              <a:t>GAME ID</a:t>
            </a:r>
          </a:p>
          <a:p>
            <a:r>
              <a:rPr lang="tr-TR" dirty="0" err="1"/>
              <a:t>Points</a:t>
            </a:r>
            <a:endParaRPr lang="tr-TR" dirty="0"/>
          </a:p>
          <a:p>
            <a:r>
              <a:rPr lang="tr-TR" dirty="0" err="1"/>
              <a:t>FreeThrow</a:t>
            </a:r>
            <a:r>
              <a:rPr lang="tr-TR" dirty="0"/>
              <a:t> </a:t>
            </a:r>
            <a:r>
              <a:rPr lang="tr-TR" dirty="0" err="1"/>
              <a:t>Percentage</a:t>
            </a:r>
            <a:endParaRPr lang="tr-TR" dirty="0"/>
          </a:p>
          <a:p>
            <a:r>
              <a:rPr lang="tr-TR" dirty="0"/>
              <a:t>Game </a:t>
            </a:r>
            <a:r>
              <a:rPr lang="tr-TR" dirty="0" err="1"/>
              <a:t>Date</a:t>
            </a:r>
            <a:r>
              <a:rPr lang="tr-TR" dirty="0"/>
              <a:t> (</a:t>
            </a:r>
            <a:r>
              <a:rPr lang="tr-TR" dirty="0" err="1"/>
              <a:t>Season</a:t>
            </a:r>
            <a:r>
              <a:rPr lang="tr-TR" dirty="0"/>
              <a:t> </a:t>
            </a:r>
            <a:r>
              <a:rPr lang="tr-TR" dirty="0" err="1"/>
              <a:t>stayed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droped</a:t>
            </a:r>
            <a:endParaRPr lang="tr-TR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09C0819-16A5-DF04-FC44-FAB7DFF1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3498770"/>
            <a:ext cx="94691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8C2BD-3E37-91B9-1C3B-83D39298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999412" cy="1325563"/>
          </a:xfrm>
        </p:spPr>
        <p:txBody>
          <a:bodyPr/>
          <a:lstStyle/>
          <a:p>
            <a:r>
              <a:rPr lang="tr-TR" dirty="0"/>
              <a:t>Train </a:t>
            </a:r>
            <a:r>
              <a:rPr lang="tr-TR" dirty="0" err="1"/>
              <a:t>and</a:t>
            </a:r>
            <a:r>
              <a:rPr lang="tr-TR" dirty="0"/>
              <a:t> Test</a:t>
            </a:r>
          </a:p>
        </p:txBody>
      </p:sp>
      <p:graphicFrame>
        <p:nvGraphicFramePr>
          <p:cNvPr id="18" name="İçerik Yer Tutucusu 17">
            <a:extLst>
              <a:ext uri="{FF2B5EF4-FFF2-40B4-BE49-F238E27FC236}">
                <a16:creationId xmlns:a16="http://schemas.microsoft.com/office/drawing/2014/main" id="{40BFDC24-82A4-14A0-414F-289C75A05C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9957789"/>
              </p:ext>
            </p:extLst>
          </p:nvPr>
        </p:nvGraphicFramePr>
        <p:xfrm>
          <a:off x="431825" y="1379659"/>
          <a:ext cx="4787289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6D4891B-F698-5198-C5B0-57339E74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15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872A721E-4DCA-A578-0420-0EE58F78E41F}"/>
              </a:ext>
            </a:extLst>
          </p:cNvPr>
          <p:cNvGrpSpPr/>
          <p:nvPr/>
        </p:nvGrpSpPr>
        <p:grpSpPr>
          <a:xfrm>
            <a:off x="9893612" y="513952"/>
            <a:ext cx="2082177" cy="2915048"/>
            <a:chOff x="6875032" y="422530"/>
            <a:chExt cx="2082177" cy="2915048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BF0541ED-07B6-5030-DB54-6C2FB443DB57}"/>
                </a:ext>
              </a:extLst>
            </p:cNvPr>
            <p:cNvSpPr/>
            <p:nvPr/>
          </p:nvSpPr>
          <p:spPr>
            <a:xfrm>
              <a:off x="6875032" y="422530"/>
              <a:ext cx="2082177" cy="291504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815ACF2A-F67D-27C7-0F58-4AAB7594FCDB}"/>
                </a:ext>
              </a:extLst>
            </p:cNvPr>
            <p:cNvSpPr txBox="1"/>
            <p:nvPr/>
          </p:nvSpPr>
          <p:spPr>
            <a:xfrm>
              <a:off x="6875032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3200" b="0" i="0" u="none" kern="1200" noProof="0" dirty="0" err="1"/>
                <a:t>Building</a:t>
              </a:r>
              <a:r>
                <a:rPr lang="tr-TR" sz="3200" b="0" i="0" u="none" kern="1200" noProof="0" dirty="0"/>
                <a:t> </a:t>
              </a:r>
              <a:r>
                <a:rPr lang="tr-TR" sz="3200" b="0" i="0" u="none" kern="1200" noProof="0" dirty="0" err="1"/>
                <a:t>Models</a:t>
              </a:r>
              <a:endParaRPr lang="tr-TR" sz="3200" kern="1200" noProof="0" dirty="0"/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7C111C6F-E269-F513-019D-9B04747EE562}"/>
              </a:ext>
            </a:extLst>
          </p:cNvPr>
          <p:cNvGrpSpPr/>
          <p:nvPr/>
        </p:nvGrpSpPr>
        <p:grpSpPr>
          <a:xfrm>
            <a:off x="10497443" y="805456"/>
            <a:ext cx="874514" cy="874514"/>
            <a:chOff x="7478863" y="714034"/>
            <a:chExt cx="874514" cy="874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1F4821-AF69-FBB0-2C37-7F3C06851F71}"/>
                </a:ext>
              </a:extLst>
            </p:cNvPr>
            <p:cNvSpPr/>
            <p:nvPr/>
          </p:nvSpPr>
          <p:spPr>
            <a:xfrm>
              <a:off x="7478863" y="714034"/>
              <a:ext cx="874514" cy="8745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7F9E7DAF-6620-D12C-32CF-1C4764FEE54D}"/>
                </a:ext>
              </a:extLst>
            </p:cNvPr>
            <p:cNvSpPr txBox="1"/>
            <p:nvPr/>
          </p:nvSpPr>
          <p:spPr>
            <a:xfrm>
              <a:off x="7606933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4</a:t>
              </a:r>
              <a:endParaRPr lang="tr-TR" sz="4200" kern="1200" noProof="0" dirty="0"/>
            </a:p>
          </p:txBody>
        </p:sp>
      </p:grpSp>
      <p:pic>
        <p:nvPicPr>
          <p:cNvPr id="20" name="Resim 19" descr="tablo içeren bir resim&#10;&#10;Açıklama otomatik olarak oluşturuldu">
            <a:extLst>
              <a:ext uri="{FF2B5EF4-FFF2-40B4-BE49-F238E27FC236}">
                <a16:creationId xmlns:a16="http://schemas.microsoft.com/office/drawing/2014/main" id="{199BA198-6DC1-6593-4C48-C9B2A7FE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30" y="1872258"/>
            <a:ext cx="4754612" cy="32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8C2BD-3E37-91B9-1C3B-83D39298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999412" cy="1325563"/>
          </a:xfrm>
        </p:spPr>
        <p:txBody>
          <a:bodyPr/>
          <a:lstStyle/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BD2369-F399-3138-1526-6B6166D9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198812" cy="823912"/>
          </a:xfrm>
        </p:spPr>
        <p:txBody>
          <a:bodyPr/>
          <a:lstStyle/>
          <a:p>
            <a:r>
              <a:rPr lang="tr-TR" dirty="0"/>
              <a:t>Cross </a:t>
            </a:r>
            <a:r>
              <a:rPr lang="tr-TR" dirty="0" err="1"/>
              <a:t>Validation</a:t>
            </a:r>
            <a:endParaRPr lang="tr-TR" dirty="0"/>
          </a:p>
        </p:txBody>
      </p:sp>
      <p:pic>
        <p:nvPicPr>
          <p:cNvPr id="16" name="İçerik Yer Tutucusu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A475880C-5FFF-ED43-8782-EC195A3C0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9686" y="2568430"/>
            <a:ext cx="1300227" cy="3568992"/>
          </a:xfrm>
        </p:spPr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6D4891B-F698-5198-C5B0-57339E74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16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872A721E-4DCA-A578-0420-0EE58F78E41F}"/>
              </a:ext>
            </a:extLst>
          </p:cNvPr>
          <p:cNvGrpSpPr/>
          <p:nvPr/>
        </p:nvGrpSpPr>
        <p:grpSpPr>
          <a:xfrm>
            <a:off x="9893612" y="513952"/>
            <a:ext cx="2082177" cy="2915048"/>
            <a:chOff x="6875032" y="422530"/>
            <a:chExt cx="2082177" cy="2915048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BF0541ED-07B6-5030-DB54-6C2FB443DB57}"/>
                </a:ext>
              </a:extLst>
            </p:cNvPr>
            <p:cNvSpPr/>
            <p:nvPr/>
          </p:nvSpPr>
          <p:spPr>
            <a:xfrm>
              <a:off x="6875032" y="422530"/>
              <a:ext cx="2082177" cy="291504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815ACF2A-F67D-27C7-0F58-4AAB7594FCDB}"/>
                </a:ext>
              </a:extLst>
            </p:cNvPr>
            <p:cNvSpPr txBox="1"/>
            <p:nvPr/>
          </p:nvSpPr>
          <p:spPr>
            <a:xfrm>
              <a:off x="6875032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3200" b="0" i="0" u="none" kern="1200" noProof="0" dirty="0" err="1"/>
                <a:t>Building</a:t>
              </a:r>
              <a:r>
                <a:rPr lang="tr-TR" sz="3200" b="0" i="0" u="none" kern="1200" noProof="0" dirty="0"/>
                <a:t> </a:t>
              </a:r>
              <a:r>
                <a:rPr lang="tr-TR" sz="3200" b="0" i="0" u="none" kern="1200" noProof="0" dirty="0" err="1"/>
                <a:t>Models</a:t>
              </a:r>
              <a:endParaRPr lang="tr-TR" sz="3200" kern="1200" noProof="0" dirty="0"/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7C111C6F-E269-F513-019D-9B04747EE562}"/>
              </a:ext>
            </a:extLst>
          </p:cNvPr>
          <p:cNvGrpSpPr/>
          <p:nvPr/>
        </p:nvGrpSpPr>
        <p:grpSpPr>
          <a:xfrm>
            <a:off x="10497443" y="805456"/>
            <a:ext cx="874514" cy="874514"/>
            <a:chOff x="7478863" y="714034"/>
            <a:chExt cx="874514" cy="874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1F4821-AF69-FBB0-2C37-7F3C06851F71}"/>
                </a:ext>
              </a:extLst>
            </p:cNvPr>
            <p:cNvSpPr/>
            <p:nvPr/>
          </p:nvSpPr>
          <p:spPr>
            <a:xfrm>
              <a:off x="7478863" y="714034"/>
              <a:ext cx="874514" cy="8745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7F9E7DAF-6620-D12C-32CF-1C4764FEE54D}"/>
                </a:ext>
              </a:extLst>
            </p:cNvPr>
            <p:cNvSpPr txBox="1"/>
            <p:nvPr/>
          </p:nvSpPr>
          <p:spPr>
            <a:xfrm>
              <a:off x="7606933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4</a:t>
              </a:r>
              <a:endParaRPr lang="tr-TR" sz="4200" kern="1200" noProof="0" dirty="0"/>
            </a:p>
          </p:txBody>
        </p:sp>
      </p:grpSp>
      <p:sp>
        <p:nvSpPr>
          <p:cNvPr id="5" name="Metin Yer Tutucusu 2">
            <a:extLst>
              <a:ext uri="{FF2B5EF4-FFF2-40B4-BE49-F238E27FC236}">
                <a16:creationId xmlns:a16="http://schemas.microsoft.com/office/drawing/2014/main" id="{FB58A3B1-AFEC-A41C-DF39-5207A6C175DB}"/>
              </a:ext>
            </a:extLst>
          </p:cNvPr>
          <p:cNvSpPr txBox="1">
            <a:spLocks/>
          </p:cNvSpPr>
          <p:nvPr/>
        </p:nvSpPr>
        <p:spPr>
          <a:xfrm>
            <a:off x="5059015" y="1621670"/>
            <a:ext cx="319881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endParaRPr lang="tr-TR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0059022C-E336-F904-B801-61E0ED8A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93" y="2692908"/>
            <a:ext cx="4519861" cy="34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8C2BD-3E37-91B9-1C3B-83D39298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999412" cy="1325563"/>
          </a:xfrm>
        </p:spPr>
        <p:txBody>
          <a:bodyPr/>
          <a:lstStyle/>
          <a:p>
            <a:r>
              <a:rPr lang="tr-TR" dirty="0" err="1"/>
              <a:t>Roc</a:t>
            </a:r>
            <a:r>
              <a:rPr lang="tr-TR" dirty="0"/>
              <a:t> </a:t>
            </a:r>
            <a:r>
              <a:rPr lang="tr-TR" dirty="0" err="1"/>
              <a:t>Curve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BD2369-F399-3138-1526-6B6166D9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7999412" cy="82391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D5F2670-8FA5-DCB5-25C8-FA491662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7999412" cy="3684588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B5086F-B8AA-F78B-897F-1063544F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08028D8-2C82-9181-294A-997EDF32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6D4891B-F698-5198-C5B0-57339E74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17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91F5DAD8-F3CE-116A-C266-672CC0124225}"/>
              </a:ext>
            </a:extLst>
          </p:cNvPr>
          <p:cNvGrpSpPr/>
          <p:nvPr/>
        </p:nvGrpSpPr>
        <p:grpSpPr>
          <a:xfrm>
            <a:off x="9906312" y="513952"/>
            <a:ext cx="2082177" cy="2915048"/>
            <a:chOff x="9165427" y="422530"/>
            <a:chExt cx="2082177" cy="2915048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D9C462A6-7FFD-0AEB-3115-DB3E7D58A771}"/>
                </a:ext>
              </a:extLst>
            </p:cNvPr>
            <p:cNvSpPr/>
            <p:nvPr/>
          </p:nvSpPr>
          <p:spPr>
            <a:xfrm>
              <a:off x="9165427" y="422530"/>
              <a:ext cx="2082177" cy="291504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4ADCC0BE-D495-F9B9-0AE6-D4F359C711D1}"/>
                </a:ext>
              </a:extLst>
            </p:cNvPr>
            <p:cNvSpPr txBox="1"/>
            <p:nvPr/>
          </p:nvSpPr>
          <p:spPr>
            <a:xfrm>
              <a:off x="9165427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/>
                <a:t>Metrics</a:t>
              </a:r>
              <a:r>
                <a:rPr lang="tr-TR" sz="2000" kern="1200" noProof="0" dirty="0"/>
                <a:t> </a:t>
              </a:r>
              <a:r>
                <a:rPr lang="tr-TR" sz="2000" kern="1200" noProof="0" dirty="0" err="1"/>
                <a:t>about</a:t>
              </a:r>
              <a:r>
                <a:rPr lang="tr-TR" sz="2000" kern="1200" noProof="0" dirty="0"/>
                <a:t> Model </a:t>
              </a:r>
              <a:r>
                <a:rPr lang="tr-TR" sz="2000" kern="1200" noProof="0" dirty="0" err="1"/>
                <a:t>Performance</a:t>
              </a:r>
              <a:endParaRPr lang="tr-TR" sz="2000" kern="1200" noProof="0" dirty="0"/>
            </a:p>
          </p:txBody>
        </p:sp>
      </p:grpSp>
      <p:grpSp>
        <p:nvGrpSpPr>
          <p:cNvPr id="6" name="Grup 5">
            <a:extLst>
              <a:ext uri="{FF2B5EF4-FFF2-40B4-BE49-F238E27FC236}">
                <a16:creationId xmlns:a16="http://schemas.microsoft.com/office/drawing/2014/main" id="{6E5F8961-C7FB-2BE8-9C07-36BFD4946911}"/>
              </a:ext>
            </a:extLst>
          </p:cNvPr>
          <p:cNvGrpSpPr/>
          <p:nvPr/>
        </p:nvGrpSpPr>
        <p:grpSpPr>
          <a:xfrm>
            <a:off x="10510144" y="805456"/>
            <a:ext cx="874514" cy="874514"/>
            <a:chOff x="9769259" y="714034"/>
            <a:chExt cx="874514" cy="8745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58D34F-E224-3A82-9F33-EE2D2CB1BC09}"/>
                </a:ext>
              </a:extLst>
            </p:cNvPr>
            <p:cNvSpPr/>
            <p:nvPr/>
          </p:nvSpPr>
          <p:spPr>
            <a:xfrm>
              <a:off x="9769259" y="714034"/>
              <a:ext cx="874514" cy="8745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4556DFEB-E40B-7A61-A7C5-019B8A06861A}"/>
                </a:ext>
              </a:extLst>
            </p:cNvPr>
            <p:cNvSpPr txBox="1"/>
            <p:nvPr/>
          </p:nvSpPr>
          <p:spPr>
            <a:xfrm>
              <a:off x="9897329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5</a:t>
              </a:r>
            </a:p>
          </p:txBody>
        </p:sp>
      </p:grpSp>
      <p:pic>
        <p:nvPicPr>
          <p:cNvPr id="10" name="İçerik Yer Tutucusu 5">
            <a:extLst>
              <a:ext uri="{FF2B5EF4-FFF2-40B4-BE49-F238E27FC236}">
                <a16:creationId xmlns:a16="http://schemas.microsoft.com/office/drawing/2014/main" id="{B126B203-C036-C0A6-61A8-27C43265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3" y="1883553"/>
            <a:ext cx="6452190" cy="339183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334E832-CBB6-398B-81D9-FCBD2BB3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73" y="3215625"/>
            <a:ext cx="4136812" cy="31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8C2BD-3E37-91B9-1C3B-83D39298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999412" cy="1325563"/>
          </a:xfrm>
        </p:spPr>
        <p:txBody>
          <a:bodyPr/>
          <a:lstStyle/>
          <a:p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Rates</a:t>
            </a:r>
            <a:endParaRPr lang="tr-TR" dirty="0"/>
          </a:p>
        </p:txBody>
      </p:sp>
      <p:pic>
        <p:nvPicPr>
          <p:cNvPr id="21" name="İçerik Yer Tutucusu 20">
            <a:extLst>
              <a:ext uri="{FF2B5EF4-FFF2-40B4-BE49-F238E27FC236}">
                <a16:creationId xmlns:a16="http://schemas.microsoft.com/office/drawing/2014/main" id="{43A7D6A3-E5B4-5690-62AF-6612C0357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1668" y="1679970"/>
            <a:ext cx="8831482" cy="4509693"/>
          </a:xfrm>
        </p:spPr>
      </p:pic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B5086F-B8AA-F78B-897F-1063544F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08028D8-2C82-9181-294A-997EDF32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6D4891B-F698-5198-C5B0-57339E74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18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91F5DAD8-F3CE-116A-C266-672CC0124225}"/>
              </a:ext>
            </a:extLst>
          </p:cNvPr>
          <p:cNvGrpSpPr/>
          <p:nvPr/>
        </p:nvGrpSpPr>
        <p:grpSpPr>
          <a:xfrm>
            <a:off x="9906312" y="513952"/>
            <a:ext cx="2082177" cy="2915048"/>
            <a:chOff x="9165427" y="422530"/>
            <a:chExt cx="2082177" cy="2915048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D9C462A6-7FFD-0AEB-3115-DB3E7D58A771}"/>
                </a:ext>
              </a:extLst>
            </p:cNvPr>
            <p:cNvSpPr/>
            <p:nvPr/>
          </p:nvSpPr>
          <p:spPr>
            <a:xfrm>
              <a:off x="9165427" y="422530"/>
              <a:ext cx="2082177" cy="291504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4ADCC0BE-D495-F9B9-0AE6-D4F359C711D1}"/>
                </a:ext>
              </a:extLst>
            </p:cNvPr>
            <p:cNvSpPr txBox="1"/>
            <p:nvPr/>
          </p:nvSpPr>
          <p:spPr>
            <a:xfrm>
              <a:off x="9165427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/>
                <a:t>Metrics</a:t>
              </a:r>
              <a:r>
                <a:rPr lang="tr-TR" sz="2000" kern="1200" noProof="0" dirty="0"/>
                <a:t> </a:t>
              </a:r>
              <a:r>
                <a:rPr lang="tr-TR" sz="2000" kern="1200" noProof="0" dirty="0" err="1"/>
                <a:t>about</a:t>
              </a:r>
              <a:r>
                <a:rPr lang="tr-TR" sz="2000" kern="1200" noProof="0" dirty="0"/>
                <a:t> Model </a:t>
              </a:r>
              <a:r>
                <a:rPr lang="tr-TR" sz="2000" kern="1200" noProof="0" dirty="0" err="1"/>
                <a:t>Performance</a:t>
              </a:r>
              <a:endParaRPr lang="tr-TR" sz="2000" kern="1200" noProof="0" dirty="0"/>
            </a:p>
          </p:txBody>
        </p:sp>
      </p:grpSp>
      <p:grpSp>
        <p:nvGrpSpPr>
          <p:cNvPr id="6" name="Grup 5">
            <a:extLst>
              <a:ext uri="{FF2B5EF4-FFF2-40B4-BE49-F238E27FC236}">
                <a16:creationId xmlns:a16="http://schemas.microsoft.com/office/drawing/2014/main" id="{6E5F8961-C7FB-2BE8-9C07-36BFD4946911}"/>
              </a:ext>
            </a:extLst>
          </p:cNvPr>
          <p:cNvGrpSpPr/>
          <p:nvPr/>
        </p:nvGrpSpPr>
        <p:grpSpPr>
          <a:xfrm>
            <a:off x="10510144" y="805456"/>
            <a:ext cx="874514" cy="874514"/>
            <a:chOff x="9769259" y="714034"/>
            <a:chExt cx="874514" cy="8745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58D34F-E224-3A82-9F33-EE2D2CB1BC09}"/>
                </a:ext>
              </a:extLst>
            </p:cNvPr>
            <p:cNvSpPr/>
            <p:nvPr/>
          </p:nvSpPr>
          <p:spPr>
            <a:xfrm>
              <a:off x="9769259" y="714034"/>
              <a:ext cx="874514" cy="8745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4556DFEB-E40B-7A61-A7C5-019B8A06861A}"/>
                </a:ext>
              </a:extLst>
            </p:cNvPr>
            <p:cNvSpPr txBox="1"/>
            <p:nvPr/>
          </p:nvSpPr>
          <p:spPr>
            <a:xfrm>
              <a:off x="9897329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06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Summary</a:t>
            </a:r>
            <a:r>
              <a:rPr lang="tr-TR" dirty="0"/>
              <a:t> &amp;</a:t>
            </a:r>
            <a:r>
              <a:rPr lang="tr-TR" dirty="0" err="1"/>
              <a:t>Challenges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9767252" cy="4498975"/>
          </a:xfrm>
        </p:spPr>
        <p:txBody>
          <a:bodyPr rtlCol="0"/>
          <a:lstStyle/>
          <a:p>
            <a:pPr rtl="0"/>
            <a:endParaRPr lang="tr-TR" dirty="0"/>
          </a:p>
          <a:p>
            <a:pPr rtl="0"/>
            <a:r>
              <a:rPr lang="tr-TR" dirty="0" err="1"/>
              <a:t>Building</a:t>
            </a:r>
            <a:r>
              <a:rPr lang="tr-TR" dirty="0"/>
              <a:t> a </a:t>
            </a:r>
            <a:r>
              <a:rPr lang="tr-TR" dirty="0" err="1"/>
              <a:t>succesfull</a:t>
            </a:r>
            <a:r>
              <a:rPr lang="tr-TR" dirty="0"/>
              <a:t> model </a:t>
            </a:r>
            <a:r>
              <a:rPr lang="tr-TR" dirty="0" err="1"/>
              <a:t>vs</a:t>
            </a:r>
            <a:r>
              <a:rPr lang="tr-TR" dirty="0"/>
              <a:t> User </a:t>
            </a:r>
            <a:r>
              <a:rPr lang="tr-TR" dirty="0" err="1"/>
              <a:t>Friendly</a:t>
            </a:r>
            <a:r>
              <a:rPr lang="tr-TR" dirty="0"/>
              <a:t> model</a:t>
            </a:r>
          </a:p>
          <a:p>
            <a:pPr rtl="0"/>
            <a:r>
              <a:rPr lang="tr-TR" dirty="0" err="1"/>
              <a:t>Basketball</a:t>
            </a:r>
            <a:r>
              <a:rPr lang="tr-TR" dirty="0"/>
              <a:t> is a </a:t>
            </a:r>
            <a:r>
              <a:rPr lang="tr-TR" dirty="0" err="1"/>
              <a:t>team-spirited</a:t>
            </a:r>
            <a:r>
              <a:rPr lang="tr-TR" dirty="0"/>
              <a:t> </a:t>
            </a:r>
            <a:r>
              <a:rPr lang="tr-TR" dirty="0" err="1"/>
              <a:t>sport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changeable</a:t>
            </a:r>
            <a:endParaRPr lang="tr-TR" dirty="0"/>
          </a:p>
          <a:p>
            <a:pPr rtl="0"/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can be  </a:t>
            </a:r>
            <a:r>
              <a:rPr lang="tr-TR" dirty="0" err="1"/>
              <a:t>included</a:t>
            </a:r>
            <a:endParaRPr lang="tr-TR" dirty="0"/>
          </a:p>
          <a:p>
            <a:pPr rtl="0"/>
            <a:endParaRPr lang="tr-TR" dirty="0"/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A3D365-990C-4E28-9CE2-AC338B48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Purpose</a:t>
            </a:r>
            <a:r>
              <a:rPr lang="tr-TR" dirty="0"/>
              <a:t> of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7E93D6-AA5B-4E83-8AF3-DEA7BA33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err="1"/>
              <a:t>Predict</a:t>
            </a:r>
            <a:r>
              <a:rPr lang="tr-TR" sz="4400" b="1" dirty="0"/>
              <a:t> </a:t>
            </a:r>
            <a:r>
              <a:rPr lang="tr-TR" sz="4400" b="1" dirty="0" err="1"/>
              <a:t>Winner</a:t>
            </a:r>
            <a:r>
              <a:rPr lang="tr-TR" sz="4400" b="1" dirty="0"/>
              <a:t> 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824C4E-656D-D850-B9B4-9771317D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45959A-FEC9-0A61-A39E-F11A0FC4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228EF8-822F-C822-B33A-9EB84EC6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Teşekkürler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tr-TR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tr-TR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tr-TR" smtClean="0"/>
              <a:pPr lvl="0" rtl="0"/>
              <a:t>20</a:t>
            </a:fld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/>
              <a:t>Aydın Kofteci</a:t>
            </a:r>
          </a:p>
          <a:p>
            <a:pPr rtl="0">
              <a:spcBef>
                <a:spcPts val="3000"/>
              </a:spcBef>
            </a:pPr>
            <a:r>
              <a:rPr lang="tr-TR" sz="1800" dirty="0"/>
              <a:t>akofteci@gmail.com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Project </a:t>
            </a:r>
            <a:r>
              <a:rPr lang="tr-TR" dirty="0" err="1"/>
              <a:t>Flow</a:t>
            </a:r>
            <a:endParaRPr lang="tr-TR" dirty="0"/>
          </a:p>
        </p:txBody>
      </p:sp>
      <p:graphicFrame>
        <p:nvGraphicFramePr>
          <p:cNvPr id="4" name="İçerik Yer Tutucusu 4" descr="zaman çizelgesi SmartArt Grafiği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076695"/>
              </p:ext>
            </p:extLst>
          </p:nvPr>
        </p:nvGraphicFramePr>
        <p:xfrm>
          <a:off x="401053" y="1581911"/>
          <a:ext cx="11251451" cy="3760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27.12.2022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NBA Game </a:t>
            </a:r>
            <a:r>
              <a:rPr lang="tr-T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endParaRPr lang="tr-T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59" y="197246"/>
            <a:ext cx="10307183" cy="2178504"/>
          </a:xfrm>
        </p:spPr>
        <p:txBody>
          <a:bodyPr rtlCol="0" anchor="ctr">
            <a:normAutofit/>
          </a:bodyPr>
          <a:lstStyle/>
          <a:p>
            <a:r>
              <a:rPr lang="tr-TR" b="1" i="0" dirty="0">
                <a:solidFill>
                  <a:srgbClr val="202124"/>
                </a:solidFill>
                <a:effectLst/>
                <a:latin typeface="zeitung"/>
              </a:rPr>
              <a:t>NBA 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G</a:t>
            </a:r>
            <a:r>
              <a:rPr lang="tr-TR" b="1" i="0" dirty="0">
                <a:solidFill>
                  <a:srgbClr val="202124"/>
                </a:solidFill>
                <a:effectLst/>
                <a:latin typeface="zeitung"/>
              </a:rPr>
              <a:t>ames data</a:t>
            </a:r>
            <a:br>
              <a:rPr lang="tr-TR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tr-T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482C5BD-FDF2-E0F7-EB4F-3D826363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9659"/>
            <a:ext cx="8413069" cy="18601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F6368"/>
                </a:solidFill>
                <a:effectLst/>
                <a:latin typeface="Inter"/>
              </a:rPr>
              <a:t>Dataset with all NBA games from 2004 season to dec 2020</a:t>
            </a:r>
            <a:endParaRPr lang="tr-TR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 err="1">
                <a:solidFill>
                  <a:srgbClr val="5F6368"/>
                </a:solidFill>
                <a:latin typeface="Inter"/>
              </a:rPr>
              <a:t>Over</a:t>
            </a:r>
            <a:r>
              <a:rPr lang="tr-TR" b="0" dirty="0">
                <a:solidFill>
                  <a:srgbClr val="5F6368"/>
                </a:solidFill>
                <a:latin typeface="Inter"/>
              </a:rPr>
              <a:t> 25000 </a:t>
            </a:r>
            <a:r>
              <a:rPr lang="tr-TR" b="0" dirty="0" err="1">
                <a:solidFill>
                  <a:srgbClr val="5F6368"/>
                </a:solidFill>
                <a:latin typeface="Inter"/>
              </a:rPr>
              <a:t>games</a:t>
            </a:r>
            <a:endParaRPr lang="tr-TR" b="0" dirty="0">
              <a:solidFill>
                <a:srgbClr val="5F6368"/>
              </a:solidFill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>
                <a:solidFill>
                  <a:srgbClr val="5F6368"/>
                </a:solidFill>
                <a:latin typeface="Inter"/>
              </a:rPr>
              <a:t>30 </a:t>
            </a:r>
            <a:r>
              <a:rPr lang="tr-TR" b="0" dirty="0" err="1">
                <a:solidFill>
                  <a:srgbClr val="5F6368"/>
                </a:solidFill>
                <a:latin typeface="Inter"/>
              </a:rPr>
              <a:t>Nba</a:t>
            </a:r>
            <a:r>
              <a:rPr lang="tr-TR" b="0" dirty="0">
                <a:solidFill>
                  <a:srgbClr val="5F6368"/>
                </a:solidFill>
                <a:latin typeface="Inter"/>
              </a:rPr>
              <a:t> Team</a:t>
            </a:r>
          </a:p>
        </p:txBody>
      </p:sp>
      <p:pic>
        <p:nvPicPr>
          <p:cNvPr id="3" name="Resim 2" descr="tablo içeren bir resim">
            <a:extLst>
              <a:ext uri="{FF2B5EF4-FFF2-40B4-BE49-F238E27FC236}">
                <a16:creationId xmlns:a16="http://schemas.microsoft.com/office/drawing/2014/main" id="{3D8C9279-85DC-7103-3513-20B48731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8" y="3739413"/>
            <a:ext cx="5714901" cy="2443119"/>
          </a:xfrm>
          <a:prstGeom prst="rect">
            <a:avLst/>
          </a:prstGeom>
          <a:noFill/>
        </p:spPr>
      </p:pic>
      <p:pic>
        <p:nvPicPr>
          <p:cNvPr id="12" name="Resim 11" descr="metin, iç mekan, döşeli içeren bir resim">
            <a:extLst>
              <a:ext uri="{FF2B5EF4-FFF2-40B4-BE49-F238E27FC236}">
                <a16:creationId xmlns:a16="http://schemas.microsoft.com/office/drawing/2014/main" id="{E6117B1D-0B18-51D1-C69C-74D31A1B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60" y="3739413"/>
            <a:ext cx="6357279" cy="2351364"/>
          </a:xfrm>
          <a:prstGeom prst="rect">
            <a:avLst/>
          </a:prstGeom>
          <a:noFill/>
        </p:spPr>
      </p:pic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0772A1D1-D0C0-B41D-4876-8FF7DDE47D50}"/>
              </a:ext>
            </a:extLst>
          </p:cNvPr>
          <p:cNvGrpSpPr/>
          <p:nvPr/>
        </p:nvGrpSpPr>
        <p:grpSpPr>
          <a:xfrm>
            <a:off x="9653180" y="605707"/>
            <a:ext cx="2136059" cy="2823293"/>
            <a:chOff x="3845" y="422530"/>
            <a:chExt cx="2082177" cy="2915048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F5613DCF-EB7D-F8CB-0F13-9EC397316374}"/>
                </a:ext>
              </a:extLst>
            </p:cNvPr>
            <p:cNvSpPr/>
            <p:nvPr/>
          </p:nvSpPr>
          <p:spPr>
            <a:xfrm>
              <a:off x="3845" y="422530"/>
              <a:ext cx="2082177" cy="29150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CC9EA892-E92E-38E3-26DA-CDB2AF902C9D}"/>
                </a:ext>
              </a:extLst>
            </p:cNvPr>
            <p:cNvSpPr txBox="1"/>
            <p:nvPr/>
          </p:nvSpPr>
          <p:spPr>
            <a:xfrm>
              <a:off x="3845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b="0" i="0" u="none" kern="1200" noProof="0" dirty="0" err="1"/>
                <a:t>Loading</a:t>
              </a:r>
              <a:r>
                <a:rPr lang="tr-TR" sz="2000" b="0" i="0" u="none" kern="1200" noProof="0" dirty="0"/>
                <a:t> </a:t>
              </a:r>
              <a:r>
                <a:rPr lang="tr-TR" sz="2000" b="0" i="0" u="none" kern="1200" noProof="0" dirty="0" err="1"/>
                <a:t>DataSets</a:t>
              </a:r>
              <a:r>
                <a:rPr lang="tr-TR" sz="2000" b="0" i="0" u="none" kern="1200" noProof="0" dirty="0"/>
                <a:t> </a:t>
              </a:r>
              <a:r>
                <a:rPr lang="tr-TR" sz="2000" b="0" i="0" u="none" kern="1200" noProof="0" dirty="0" err="1"/>
                <a:t>and</a:t>
              </a:r>
              <a:r>
                <a:rPr lang="tr-TR" sz="2000" b="0" i="0" u="none" kern="1200" noProof="0" dirty="0"/>
                <a:t> </a:t>
              </a:r>
              <a:r>
                <a:rPr lang="tr-TR" sz="2000" b="0" i="0" u="none" kern="1200" noProof="0" dirty="0" err="1"/>
                <a:t>Understanding</a:t>
              </a:r>
              <a:endParaRPr lang="tr-TR" sz="2000" kern="1200" noProof="0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BBE27A83-4AA7-FA54-39A0-0E84EFC2496B}"/>
              </a:ext>
            </a:extLst>
          </p:cNvPr>
          <p:cNvGrpSpPr/>
          <p:nvPr/>
        </p:nvGrpSpPr>
        <p:grpSpPr>
          <a:xfrm>
            <a:off x="10330578" y="907939"/>
            <a:ext cx="874514" cy="874514"/>
            <a:chOff x="607677" y="714034"/>
            <a:chExt cx="874514" cy="87451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E16714-B0F9-7550-BC1F-4FA2932E58D1}"/>
                </a:ext>
              </a:extLst>
            </p:cNvPr>
            <p:cNvSpPr/>
            <p:nvPr/>
          </p:nvSpPr>
          <p:spPr>
            <a:xfrm>
              <a:off x="607677" y="714034"/>
              <a:ext cx="874514" cy="8745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EC490C0B-7B3E-3018-9534-33E6F73E7FA2}"/>
                </a:ext>
              </a:extLst>
            </p:cNvPr>
            <p:cNvSpPr txBox="1"/>
            <p:nvPr/>
          </p:nvSpPr>
          <p:spPr>
            <a:xfrm>
              <a:off x="735747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6" y="28838"/>
            <a:ext cx="8520522" cy="1325563"/>
          </a:xfrm>
        </p:spPr>
        <p:txBody>
          <a:bodyPr/>
          <a:lstStyle/>
          <a:p>
            <a:r>
              <a:rPr lang="tr-TR" b="1" i="0" dirty="0">
                <a:solidFill>
                  <a:srgbClr val="202124"/>
                </a:solidFill>
                <a:effectLst/>
                <a:latin typeface="zeitung"/>
              </a:rPr>
              <a:t>NBA 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Team</a:t>
            </a:r>
            <a:r>
              <a:rPr lang="tr-TR" b="1" i="0" dirty="0">
                <a:solidFill>
                  <a:srgbClr val="202124"/>
                </a:solidFill>
                <a:effectLst/>
                <a:latin typeface="zeitung"/>
              </a:rPr>
              <a:t> Data</a:t>
            </a:r>
            <a:br>
              <a:rPr lang="tr-TR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FF6197D-7DEE-5686-878E-5059F02A2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4625" y="622816"/>
            <a:ext cx="6393858" cy="6098659"/>
          </a:xfrm>
        </p:spPr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5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2F9504FA-2AFC-C15E-A03F-F1B2BD33D375}"/>
              </a:ext>
            </a:extLst>
          </p:cNvPr>
          <p:cNvGrpSpPr/>
          <p:nvPr/>
        </p:nvGrpSpPr>
        <p:grpSpPr>
          <a:xfrm>
            <a:off x="9586452" y="743822"/>
            <a:ext cx="2123768" cy="2805624"/>
            <a:chOff x="3845" y="422530"/>
            <a:chExt cx="2082177" cy="2915048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DA280325-8E4F-6A79-B699-02BD276E50EB}"/>
                </a:ext>
              </a:extLst>
            </p:cNvPr>
            <p:cNvSpPr/>
            <p:nvPr/>
          </p:nvSpPr>
          <p:spPr>
            <a:xfrm>
              <a:off x="3845" y="422530"/>
              <a:ext cx="2082177" cy="29150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4E211DAE-E0EF-9EBA-0C7C-6B353610A2E9}"/>
                </a:ext>
              </a:extLst>
            </p:cNvPr>
            <p:cNvSpPr txBox="1"/>
            <p:nvPr/>
          </p:nvSpPr>
          <p:spPr>
            <a:xfrm>
              <a:off x="3845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b="0" i="0" u="none" kern="1200" noProof="0" dirty="0" err="1"/>
                <a:t>Loading</a:t>
              </a:r>
              <a:r>
                <a:rPr lang="tr-TR" sz="2000" b="0" i="0" u="none" kern="1200" noProof="0" dirty="0"/>
                <a:t> </a:t>
              </a:r>
              <a:r>
                <a:rPr lang="tr-TR" sz="2000" b="0" i="0" u="none" kern="1200" noProof="0" dirty="0" err="1"/>
                <a:t>DataSets</a:t>
              </a:r>
              <a:r>
                <a:rPr lang="tr-TR" sz="2000" b="0" i="0" u="none" kern="1200" noProof="0" dirty="0"/>
                <a:t> </a:t>
              </a:r>
              <a:r>
                <a:rPr lang="tr-TR" sz="2000" b="0" i="0" u="none" kern="1200" noProof="0" dirty="0" err="1"/>
                <a:t>and</a:t>
              </a:r>
              <a:r>
                <a:rPr lang="tr-TR" sz="2000" b="0" i="0" u="none" kern="1200" noProof="0" dirty="0"/>
                <a:t> </a:t>
              </a:r>
              <a:r>
                <a:rPr lang="tr-TR" sz="2000" b="0" i="0" u="none" kern="1200" noProof="0" dirty="0" err="1"/>
                <a:t>Understanding</a:t>
              </a:r>
              <a:endParaRPr lang="tr-TR" sz="2000" kern="1200" noProof="0" dirty="0"/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29248C70-0744-640A-B53C-C64FACD14962}"/>
              </a:ext>
            </a:extLst>
          </p:cNvPr>
          <p:cNvGrpSpPr/>
          <p:nvPr/>
        </p:nvGrpSpPr>
        <p:grpSpPr>
          <a:xfrm>
            <a:off x="10204933" y="917144"/>
            <a:ext cx="874514" cy="874514"/>
            <a:chOff x="607677" y="714034"/>
            <a:chExt cx="874514" cy="8745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4263B9-1C1A-490D-4423-C6BC82210CEC}"/>
                </a:ext>
              </a:extLst>
            </p:cNvPr>
            <p:cNvSpPr/>
            <p:nvPr/>
          </p:nvSpPr>
          <p:spPr>
            <a:xfrm>
              <a:off x="607677" y="714034"/>
              <a:ext cx="874514" cy="8745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BF31E476-01EE-0229-E337-F0B111E7353B}"/>
                </a:ext>
              </a:extLst>
            </p:cNvPr>
            <p:cNvSpPr txBox="1"/>
            <p:nvPr/>
          </p:nvSpPr>
          <p:spPr>
            <a:xfrm>
              <a:off x="735747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/>
                <a:t>1</a:t>
              </a:r>
              <a:endParaRPr lang="tr-TR" sz="42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52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AB0B45-1BEB-3923-ECB2-D2157127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6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İçerik Yer Tutucusu 5" descr="kumaş içeren bir resim&#10;&#10;Açıklama otomatik olarak oluşturuldu">
            <a:extLst>
              <a:ext uri="{FF2B5EF4-FFF2-40B4-BE49-F238E27FC236}">
                <a16:creationId xmlns:a16="http://schemas.microsoft.com/office/drawing/2014/main" id="{7EA3119D-69B6-FE87-2336-A60AA6A09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0" y="136525"/>
            <a:ext cx="6781800" cy="6584950"/>
          </a:xfr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CEF806E0-9606-FE02-83E8-96A5B42E24AE}"/>
              </a:ext>
            </a:extLst>
          </p:cNvPr>
          <p:cNvGrpSpPr/>
          <p:nvPr/>
        </p:nvGrpSpPr>
        <p:grpSpPr>
          <a:xfrm>
            <a:off x="9912661" y="658812"/>
            <a:ext cx="2082177" cy="2915048"/>
            <a:chOff x="2294241" y="422530"/>
            <a:chExt cx="2082177" cy="2915048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EBB3A69-80DF-97EE-F447-0BA374106363}"/>
                </a:ext>
              </a:extLst>
            </p:cNvPr>
            <p:cNvSpPr/>
            <p:nvPr/>
          </p:nvSpPr>
          <p:spPr>
            <a:xfrm>
              <a:off x="2294241" y="422530"/>
              <a:ext cx="2082177" cy="29150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ED7E36A-2CB1-42BE-D709-1D29BBDDD6A2}"/>
                </a:ext>
              </a:extLst>
            </p:cNvPr>
            <p:cNvSpPr txBox="1"/>
            <p:nvPr/>
          </p:nvSpPr>
          <p:spPr>
            <a:xfrm>
              <a:off x="2294241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b="0" i="0" u="none" kern="1200" noProof="0" dirty="0" err="1"/>
                <a:t>Exploratory</a:t>
              </a:r>
              <a:r>
                <a:rPr lang="tr-TR" sz="2400" b="0" i="0" u="none" kern="1200" noProof="0" dirty="0"/>
                <a:t> Data Analysis</a:t>
              </a:r>
              <a:endParaRPr lang="tr-TR" sz="2400" kern="1200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AFA6CA8D-9567-14F9-483A-21ED1F2E402E}"/>
              </a:ext>
            </a:extLst>
          </p:cNvPr>
          <p:cNvGrpSpPr/>
          <p:nvPr/>
        </p:nvGrpSpPr>
        <p:grpSpPr>
          <a:xfrm>
            <a:off x="10516492" y="950316"/>
            <a:ext cx="874514" cy="874514"/>
            <a:chOff x="2898072" y="714034"/>
            <a:chExt cx="874514" cy="8745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181DF-2B13-7EFB-66FF-33A7ADEBEF31}"/>
                </a:ext>
              </a:extLst>
            </p:cNvPr>
            <p:cNvSpPr/>
            <p:nvPr/>
          </p:nvSpPr>
          <p:spPr>
            <a:xfrm>
              <a:off x="2898072" y="714034"/>
              <a:ext cx="874514" cy="8745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BC6FC1D-646F-4530-C3FD-2869DD126925}"/>
                </a:ext>
              </a:extLst>
            </p:cNvPr>
            <p:cNvSpPr txBox="1"/>
            <p:nvPr/>
          </p:nvSpPr>
          <p:spPr>
            <a:xfrm>
              <a:off x="3026142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2</a:t>
              </a:r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C26479B-C4D1-79B0-06A0-AC4A61193743}"/>
              </a:ext>
            </a:extLst>
          </p:cNvPr>
          <p:cNvSpPr txBox="1"/>
          <p:nvPr/>
        </p:nvSpPr>
        <p:spPr>
          <a:xfrm>
            <a:off x="370114" y="658812"/>
            <a:ext cx="270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/>
              <a:t>PairPlot</a:t>
            </a:r>
            <a:endParaRPr lang="tr-TR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0D05015-6E6D-5620-357B-D885C2F48188}"/>
              </a:ext>
            </a:extLst>
          </p:cNvPr>
          <p:cNvSpPr txBox="1"/>
          <p:nvPr/>
        </p:nvSpPr>
        <p:spPr>
          <a:xfrm>
            <a:off x="370114" y="1182032"/>
            <a:ext cx="2830286" cy="37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Home </a:t>
            </a:r>
            <a:r>
              <a:rPr lang="tr-TR" sz="2000" dirty="0" err="1"/>
              <a:t>Teams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favorable</a:t>
            </a:r>
            <a:endParaRPr lang="tr-T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FieldGoal</a:t>
            </a:r>
            <a:r>
              <a:rPr lang="tr-TR" sz="2000" dirty="0"/>
              <a:t> </a:t>
            </a:r>
            <a:r>
              <a:rPr lang="tr-TR" sz="2000" dirty="0" err="1"/>
              <a:t>Percentage</a:t>
            </a:r>
            <a:endParaRPr lang="tr-T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3ptFieldGoal </a:t>
            </a:r>
            <a:r>
              <a:rPr lang="tr-TR" sz="2000" dirty="0" err="1"/>
              <a:t>Percentage</a:t>
            </a:r>
            <a:endParaRPr lang="tr-T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Rebound</a:t>
            </a:r>
            <a:endParaRPr lang="tr-T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 </a:t>
            </a:r>
            <a:r>
              <a:rPr lang="tr-TR" sz="2000" dirty="0" err="1"/>
              <a:t>Assist</a:t>
            </a:r>
            <a:r>
              <a:rPr lang="tr-TR" sz="20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546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7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İçerik Yer Tutucusu 10" descr="metin, çapraz bulmaca, renkler içeren bir resim&#10;&#10;Açıklama otomatik olarak oluşturuldu">
            <a:extLst>
              <a:ext uri="{FF2B5EF4-FFF2-40B4-BE49-F238E27FC236}">
                <a16:creationId xmlns:a16="http://schemas.microsoft.com/office/drawing/2014/main" id="{3EF71C55-CCD9-6E2D-AA49-B1EFAF229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88914" y="311611"/>
            <a:ext cx="5697340" cy="6044739"/>
          </a:xfr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CEF806E0-9606-FE02-83E8-96A5B42E24AE}"/>
              </a:ext>
            </a:extLst>
          </p:cNvPr>
          <p:cNvGrpSpPr/>
          <p:nvPr/>
        </p:nvGrpSpPr>
        <p:grpSpPr>
          <a:xfrm>
            <a:off x="9912661" y="658812"/>
            <a:ext cx="2082177" cy="2915048"/>
            <a:chOff x="2294241" y="422530"/>
            <a:chExt cx="2082177" cy="2915048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EBB3A69-80DF-97EE-F447-0BA374106363}"/>
                </a:ext>
              </a:extLst>
            </p:cNvPr>
            <p:cNvSpPr/>
            <p:nvPr/>
          </p:nvSpPr>
          <p:spPr>
            <a:xfrm>
              <a:off x="2294241" y="422530"/>
              <a:ext cx="2082177" cy="29150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ED7E36A-2CB1-42BE-D709-1D29BBDDD6A2}"/>
                </a:ext>
              </a:extLst>
            </p:cNvPr>
            <p:cNvSpPr txBox="1"/>
            <p:nvPr/>
          </p:nvSpPr>
          <p:spPr>
            <a:xfrm>
              <a:off x="2294241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b="0" i="0" u="none" kern="1200" noProof="0" dirty="0" err="1"/>
                <a:t>Exploratory</a:t>
              </a:r>
              <a:r>
                <a:rPr lang="tr-TR" sz="2400" b="0" i="0" u="none" kern="1200" noProof="0" dirty="0"/>
                <a:t> Data Analysis</a:t>
              </a:r>
              <a:endParaRPr lang="tr-TR" sz="2400" kern="1200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AFA6CA8D-9567-14F9-483A-21ED1F2E402E}"/>
              </a:ext>
            </a:extLst>
          </p:cNvPr>
          <p:cNvGrpSpPr/>
          <p:nvPr/>
        </p:nvGrpSpPr>
        <p:grpSpPr>
          <a:xfrm>
            <a:off x="10516492" y="950316"/>
            <a:ext cx="874514" cy="874514"/>
            <a:chOff x="2898072" y="714034"/>
            <a:chExt cx="874514" cy="8745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181DF-2B13-7EFB-66FF-33A7ADEBEF31}"/>
                </a:ext>
              </a:extLst>
            </p:cNvPr>
            <p:cNvSpPr/>
            <p:nvPr/>
          </p:nvSpPr>
          <p:spPr>
            <a:xfrm>
              <a:off x="2898072" y="714034"/>
              <a:ext cx="874514" cy="8745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BC6FC1D-646F-4530-C3FD-2869DD126925}"/>
                </a:ext>
              </a:extLst>
            </p:cNvPr>
            <p:cNvSpPr txBox="1"/>
            <p:nvPr/>
          </p:nvSpPr>
          <p:spPr>
            <a:xfrm>
              <a:off x="3026142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2</a:t>
              </a:r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492736C-01DC-8FAF-D446-19EB609D233D}"/>
              </a:ext>
            </a:extLst>
          </p:cNvPr>
          <p:cNvSpPr txBox="1"/>
          <p:nvPr/>
        </p:nvSpPr>
        <p:spPr>
          <a:xfrm>
            <a:off x="478971" y="658812"/>
            <a:ext cx="3102429" cy="64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38E3D56-10AD-7499-6323-1FCB1B84E2E3}"/>
              </a:ext>
            </a:extLst>
          </p:cNvPr>
          <p:cNvSpPr txBox="1"/>
          <p:nvPr/>
        </p:nvSpPr>
        <p:spPr>
          <a:xfrm>
            <a:off x="370114" y="303133"/>
            <a:ext cx="34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/>
              <a:t>Correlation</a:t>
            </a:r>
            <a:r>
              <a:rPr lang="tr-TR" sz="2800" b="1" dirty="0"/>
              <a:t> </a:t>
            </a:r>
            <a:r>
              <a:rPr lang="tr-TR" sz="2800" b="1" dirty="0" err="1"/>
              <a:t>Matrix</a:t>
            </a:r>
            <a:endParaRPr lang="tr-TR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7081709-67FA-02DD-E269-B7AE484F3DA4}"/>
              </a:ext>
            </a:extLst>
          </p:cNvPr>
          <p:cNvSpPr txBox="1"/>
          <p:nvPr/>
        </p:nvSpPr>
        <p:spPr>
          <a:xfrm>
            <a:off x="370113" y="1182032"/>
            <a:ext cx="3656171" cy="204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PTS_home</a:t>
            </a:r>
            <a:endParaRPr lang="tr-TR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FG_PCT_hom</a:t>
            </a:r>
            <a:r>
              <a:rPr lang="tr-TR" sz="2000" b="0" i="0" dirty="0">
                <a:solidFill>
                  <a:srgbClr val="000000"/>
                </a:solidFill>
                <a:effectLst/>
              </a:rPr>
              <a:t>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FG3_PCT_home</a:t>
            </a:r>
            <a:endParaRPr lang="tr-TR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AST_home</a:t>
            </a:r>
            <a:endParaRPr lang="tr-TR" sz="2000" dirty="0">
              <a:solidFill>
                <a:srgbClr val="000000"/>
              </a:solidFill>
            </a:endParaRPr>
          </a:p>
          <a:p>
            <a:pPr algn="l"/>
            <a:r>
              <a:rPr lang="tr-TR" sz="2000" dirty="0" err="1">
                <a:solidFill>
                  <a:srgbClr val="000000"/>
                </a:solidFill>
              </a:rPr>
              <a:t>Positive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correlation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7EF3614-AD0E-A6B6-DA73-94728DAF89EF}"/>
              </a:ext>
            </a:extLst>
          </p:cNvPr>
          <p:cNvSpPr txBox="1"/>
          <p:nvPr/>
        </p:nvSpPr>
        <p:spPr>
          <a:xfrm>
            <a:off x="424542" y="2985337"/>
            <a:ext cx="338187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PTS_away</a:t>
            </a:r>
            <a:endParaRPr lang="tr-TR" sz="20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FG_PCT_away</a:t>
            </a:r>
            <a:endParaRPr lang="tr-TR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FG3_PCT_away</a:t>
            </a:r>
            <a:endParaRPr lang="tr-TR" sz="20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AST_away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  <a:endParaRPr lang="tr-TR" sz="2000" b="0" i="0" dirty="0">
              <a:solidFill>
                <a:srgbClr val="000000"/>
              </a:solidFill>
              <a:effectLst/>
            </a:endParaRPr>
          </a:p>
          <a:p>
            <a:r>
              <a:rPr lang="tr-TR" sz="2000" b="0" i="0" dirty="0" err="1">
                <a:solidFill>
                  <a:srgbClr val="000000"/>
                </a:solidFill>
                <a:effectLst/>
              </a:rPr>
              <a:t>Negative</a:t>
            </a:r>
            <a:r>
              <a:rPr lang="tr-T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</a:rPr>
              <a:t>Correlation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FB6451E-2ACC-F172-C617-FE67D57D6B60}"/>
              </a:ext>
            </a:extLst>
          </p:cNvPr>
          <p:cNvSpPr txBox="1"/>
          <p:nvPr/>
        </p:nvSpPr>
        <p:spPr>
          <a:xfrm>
            <a:off x="981307" y="4973444"/>
            <a:ext cx="260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Throws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correlated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79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90" y="658812"/>
            <a:ext cx="8520522" cy="1325563"/>
          </a:xfrm>
        </p:spPr>
        <p:txBody>
          <a:bodyPr/>
          <a:lstStyle/>
          <a:p>
            <a:r>
              <a:rPr lang="tr-TR" b="1" dirty="0">
                <a:solidFill>
                  <a:srgbClr val="202124"/>
                </a:solidFill>
                <a:latin typeface="zeitung"/>
              </a:rPr>
              <a:t>Home is a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Big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Advantage</a:t>
            </a:r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CEF806E0-9606-FE02-83E8-96A5B42E24AE}"/>
              </a:ext>
            </a:extLst>
          </p:cNvPr>
          <p:cNvGrpSpPr/>
          <p:nvPr/>
        </p:nvGrpSpPr>
        <p:grpSpPr>
          <a:xfrm>
            <a:off x="9912661" y="658812"/>
            <a:ext cx="2082177" cy="2915048"/>
            <a:chOff x="2294241" y="422530"/>
            <a:chExt cx="2082177" cy="2915048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EBB3A69-80DF-97EE-F447-0BA374106363}"/>
                </a:ext>
              </a:extLst>
            </p:cNvPr>
            <p:cNvSpPr/>
            <p:nvPr/>
          </p:nvSpPr>
          <p:spPr>
            <a:xfrm>
              <a:off x="2294241" y="422530"/>
              <a:ext cx="2082177" cy="29150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ED7E36A-2CB1-42BE-D709-1D29BBDDD6A2}"/>
                </a:ext>
              </a:extLst>
            </p:cNvPr>
            <p:cNvSpPr txBox="1"/>
            <p:nvPr/>
          </p:nvSpPr>
          <p:spPr>
            <a:xfrm>
              <a:off x="2294241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b="0" i="0" u="none" kern="1200" noProof="0" dirty="0" err="1"/>
                <a:t>Exploratory</a:t>
              </a:r>
              <a:r>
                <a:rPr lang="tr-TR" sz="2400" b="0" i="0" u="none" kern="1200" noProof="0" dirty="0"/>
                <a:t> Data Analysis</a:t>
              </a:r>
              <a:endParaRPr lang="tr-TR" sz="2400" kern="1200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AFA6CA8D-9567-14F9-483A-21ED1F2E402E}"/>
              </a:ext>
            </a:extLst>
          </p:cNvPr>
          <p:cNvGrpSpPr/>
          <p:nvPr/>
        </p:nvGrpSpPr>
        <p:grpSpPr>
          <a:xfrm>
            <a:off x="10516492" y="950316"/>
            <a:ext cx="874514" cy="874514"/>
            <a:chOff x="2898072" y="714034"/>
            <a:chExt cx="874514" cy="8745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181DF-2B13-7EFB-66FF-33A7ADEBEF31}"/>
                </a:ext>
              </a:extLst>
            </p:cNvPr>
            <p:cNvSpPr/>
            <p:nvPr/>
          </p:nvSpPr>
          <p:spPr>
            <a:xfrm>
              <a:off x="2898072" y="714034"/>
              <a:ext cx="874514" cy="8745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BC6FC1D-646F-4530-C3FD-2869DD126925}"/>
                </a:ext>
              </a:extLst>
            </p:cNvPr>
            <p:cNvSpPr txBox="1"/>
            <p:nvPr/>
          </p:nvSpPr>
          <p:spPr>
            <a:xfrm>
              <a:off x="3026142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2</a:t>
              </a:r>
            </a:p>
          </p:txBody>
        </p:sp>
      </p:grp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4BF7416-E142-45CD-FA27-05588B6402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3323" y="1696760"/>
            <a:ext cx="7297564" cy="4399240"/>
          </a:xfrm>
        </p:spPr>
      </p:pic>
    </p:spTree>
    <p:extLst>
      <p:ext uri="{BB962C8B-B14F-4D97-AF65-F5344CB8AC3E}">
        <p14:creationId xmlns:p14="http://schemas.microsoft.com/office/powerpoint/2010/main" val="61247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9F606-5897-EDBD-60F9-350BC66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90" y="658812"/>
            <a:ext cx="8520522" cy="1325563"/>
          </a:xfrm>
        </p:spPr>
        <p:txBody>
          <a:bodyPr/>
          <a:lstStyle/>
          <a:p>
            <a:r>
              <a:rPr lang="tr-TR" b="1" dirty="0" err="1">
                <a:solidFill>
                  <a:srgbClr val="202124"/>
                </a:solidFill>
                <a:latin typeface="zeitung"/>
              </a:rPr>
              <a:t>Strongest</a:t>
            </a:r>
            <a:r>
              <a:rPr lang="tr-TR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tr-TR" b="1" dirty="0" err="1">
                <a:solidFill>
                  <a:srgbClr val="202124"/>
                </a:solidFill>
                <a:latin typeface="zeitung"/>
              </a:rPr>
              <a:t>Teams</a:t>
            </a:r>
            <a:endParaRPr lang="tr-TR" dirty="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E86482-364C-5805-1DFB-16426902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AB0B45-1BEB-3923-ECB2-D2157127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CC321F-B81D-8A3E-CC91-B82B5C6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9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CEF806E0-9606-FE02-83E8-96A5B42E24AE}"/>
              </a:ext>
            </a:extLst>
          </p:cNvPr>
          <p:cNvGrpSpPr/>
          <p:nvPr/>
        </p:nvGrpSpPr>
        <p:grpSpPr>
          <a:xfrm>
            <a:off x="9912661" y="658812"/>
            <a:ext cx="2082177" cy="2915048"/>
            <a:chOff x="2294241" y="422530"/>
            <a:chExt cx="2082177" cy="2915048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EBB3A69-80DF-97EE-F447-0BA374106363}"/>
                </a:ext>
              </a:extLst>
            </p:cNvPr>
            <p:cNvSpPr/>
            <p:nvPr/>
          </p:nvSpPr>
          <p:spPr>
            <a:xfrm>
              <a:off x="2294241" y="422530"/>
              <a:ext cx="2082177" cy="29150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ED7E36A-2CB1-42BE-D709-1D29BBDDD6A2}"/>
                </a:ext>
              </a:extLst>
            </p:cNvPr>
            <p:cNvSpPr txBox="1"/>
            <p:nvPr/>
          </p:nvSpPr>
          <p:spPr>
            <a:xfrm>
              <a:off x="2294241" y="1530248"/>
              <a:ext cx="2082177" cy="1749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35" tIns="330200" rIns="162335" bIns="330200" numCol="1" spcCol="1270" rtlCol="0" anchor="t" anchorCtr="0">
              <a:noAutofit/>
            </a:bodyPr>
            <a:lstStyle/>
            <a:p>
              <a:pPr marL="0" lvl="0" indent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b="0" i="0" u="none" kern="1200" noProof="0" dirty="0" err="1"/>
                <a:t>Exploratory</a:t>
              </a:r>
              <a:r>
                <a:rPr lang="tr-TR" sz="2400" b="0" i="0" u="none" kern="1200" noProof="0" dirty="0"/>
                <a:t> Data Analysis</a:t>
              </a:r>
              <a:endParaRPr lang="tr-TR" sz="2400" kern="1200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AFA6CA8D-9567-14F9-483A-21ED1F2E402E}"/>
              </a:ext>
            </a:extLst>
          </p:cNvPr>
          <p:cNvGrpSpPr/>
          <p:nvPr/>
        </p:nvGrpSpPr>
        <p:grpSpPr>
          <a:xfrm>
            <a:off x="10516492" y="950316"/>
            <a:ext cx="874514" cy="874514"/>
            <a:chOff x="2898072" y="714034"/>
            <a:chExt cx="874514" cy="8745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181DF-2B13-7EFB-66FF-33A7ADEBEF31}"/>
                </a:ext>
              </a:extLst>
            </p:cNvPr>
            <p:cNvSpPr/>
            <p:nvPr/>
          </p:nvSpPr>
          <p:spPr>
            <a:xfrm>
              <a:off x="2898072" y="714034"/>
              <a:ext cx="874514" cy="8745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BC6FC1D-646F-4530-C3FD-2869DD126925}"/>
                </a:ext>
              </a:extLst>
            </p:cNvPr>
            <p:cNvSpPr txBox="1"/>
            <p:nvPr/>
          </p:nvSpPr>
          <p:spPr>
            <a:xfrm>
              <a:off x="3026142" y="842104"/>
              <a:ext cx="618374" cy="61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181" tIns="12700" rIns="68181" bIns="12700" numCol="1" spcCol="1270" rtlCol="0" anchor="ctr" anchorCtr="0">
              <a:noAutofit/>
            </a:bodyPr>
            <a:lstStyle/>
            <a:p>
              <a:pPr marL="0" lvl="0" indent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200" kern="1200" noProof="0" dirty="0"/>
                <a:t>2</a:t>
              </a:r>
            </a:p>
          </p:txBody>
        </p:sp>
      </p:grp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E3A81A1B-6BA2-7A37-D600-0BD85452C3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5790" y="1591662"/>
            <a:ext cx="7169361" cy="5021268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3B2BED2-0D89-56A1-6440-A41814C9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371" y="34085"/>
            <a:ext cx="1100457" cy="66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35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7_TF78504181_Win32" id="{0DE342E5-BC75-4B54-8C0B-01224F091F06}" vid="{4DFE5CFD-78B2-4A33-BCE2-0ABA17E2115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{A399C1CC-2C92-4753-8C3C-1F3916F65EC2}tf78504181_win32</Template>
  <TotalTime>1157</TotalTime>
  <Words>319</Words>
  <Application>Microsoft Office PowerPoint</Application>
  <PresentationFormat>Geniş ekran</PresentationFormat>
  <Paragraphs>140</Paragraphs>
  <Slides>20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Inter</vt:lpstr>
      <vt:lpstr>zeitung</vt:lpstr>
      <vt:lpstr>ShapesVTI</vt:lpstr>
      <vt:lpstr>NBA Game Prediction Model</vt:lpstr>
      <vt:lpstr>Purpose of Model</vt:lpstr>
      <vt:lpstr>Project Flow</vt:lpstr>
      <vt:lpstr>NBA Games data </vt:lpstr>
      <vt:lpstr>NBA Team Data </vt:lpstr>
      <vt:lpstr>PowerPoint Sunusu</vt:lpstr>
      <vt:lpstr>PowerPoint Sunusu</vt:lpstr>
      <vt:lpstr>Home is a Big Advantage</vt:lpstr>
      <vt:lpstr>Strongest Teams</vt:lpstr>
      <vt:lpstr>Strongest Teams</vt:lpstr>
      <vt:lpstr>Feature Engineering</vt:lpstr>
      <vt:lpstr>Feature Engineering</vt:lpstr>
      <vt:lpstr>Feature Engineering</vt:lpstr>
      <vt:lpstr>Feature Engineering</vt:lpstr>
      <vt:lpstr>Train and Test</vt:lpstr>
      <vt:lpstr>Logistic Regression</vt:lpstr>
      <vt:lpstr>Roc Curve</vt:lpstr>
      <vt:lpstr>False Positive Rates</vt:lpstr>
      <vt:lpstr>Summary &amp;Challenges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Şekiller</dc:title>
  <dc:creator>Aydin Kofteci</dc:creator>
  <cp:lastModifiedBy>Aydin Kofteci</cp:lastModifiedBy>
  <cp:revision>7</cp:revision>
  <dcterms:created xsi:type="dcterms:W3CDTF">2022-12-27T07:21:48Z</dcterms:created>
  <dcterms:modified xsi:type="dcterms:W3CDTF">2022-12-28T06:36:11Z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