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7" r:id="rId1"/>
  </p:sldMasterIdLst>
  <p:notesMasterIdLst>
    <p:notesMasterId r:id="rId14"/>
  </p:notes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0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5E34B-9E6D-AE4A-8E82-5FAD049D2FC2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DAA02-31E4-8744-AEB6-614847C1B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23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1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E54372C-0B06-894E-A429-174AE2131606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935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4F2-303D-C849-BF36-253044AF5348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6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21-6869-B541-AEC6-0C02E0AC2808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0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9325-E6C7-D345-98FC-3EEFFE963B05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8E83E0-A60A-E24B-A986-810D3ACC66EC}"/>
              </a:ext>
            </a:extLst>
          </p:cNvPr>
          <p:cNvSpPr txBox="1"/>
          <p:nvPr userDrawn="1"/>
        </p:nvSpPr>
        <p:spPr>
          <a:xfrm>
            <a:off x="1859083" y="309842"/>
            <a:ext cx="655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インターナショナル・オープンデータ・デイ</a:t>
            </a:r>
            <a:r>
              <a:rPr kumimoji="1" lang="en-US" altLang="ja-JP" dirty="0"/>
              <a:t>2019 in </a:t>
            </a:r>
            <a:r>
              <a:rPr kumimoji="1" lang="ja-JP" altLang="en-US"/>
              <a:t>はちのへ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04EAD87-DEBC-D542-A06B-8558B6E01B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868" y="274320"/>
            <a:ext cx="965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F5B669-1B3F-7547-9D3C-511F03F96BD0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6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3A3B-04EB-0241-9BFE-05E5B6207ACF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88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5F86-07CD-0D4D-BEB2-29A55DA9FC07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6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C426-49C4-D240-BC6E-072181E4B569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0905-23CF-6B45-9E37-EC083938F6F3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03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E1EB-3E67-F44E-BC06-750F87957531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15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09F185-35CB-674E-AE4E-1DFEC0B64F11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054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5F2111-6C5D-714F-A0BC-C2AB699F5E3F}" type="datetime1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0B75924-E68D-5340-87C6-68E8CFA17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6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b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8DC5A-0428-0D43-B6DC-E41FC80E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280" y="1937855"/>
            <a:ext cx="6801440" cy="1461562"/>
          </a:xfrm>
        </p:spPr>
        <p:txBody>
          <a:bodyPr>
            <a:noAutofit/>
          </a:bodyPr>
          <a:lstStyle/>
          <a:p>
            <a:r>
              <a:rPr kumimoji="1" lang="ja-JP" altLang="en-US" sz="3600" cap="none">
                <a:latin typeface="+mj-ea"/>
                <a:ea typeface="+mj-ea"/>
              </a:rPr>
              <a:t>インターナショナル</a:t>
            </a:r>
            <a:br>
              <a:rPr kumimoji="1" lang="en-US" altLang="ja-JP" sz="3600" cap="none" dirty="0">
                <a:latin typeface="+mj-ea"/>
                <a:ea typeface="+mj-ea"/>
              </a:rPr>
            </a:br>
            <a:r>
              <a:rPr kumimoji="1" lang="ja-JP" altLang="en-US" sz="3600" cap="none">
                <a:latin typeface="+mj-ea"/>
                <a:ea typeface="+mj-ea"/>
              </a:rPr>
              <a:t>オープンデータデイ</a:t>
            </a:r>
            <a:r>
              <a:rPr kumimoji="1" lang="en-US" altLang="ja-JP" sz="3600" cap="none" dirty="0">
                <a:latin typeface="+mj-ea"/>
                <a:ea typeface="+mj-ea"/>
              </a:rPr>
              <a:t>2019</a:t>
            </a:r>
            <a:br>
              <a:rPr kumimoji="1" lang="en-US" altLang="ja-JP" sz="3600" cap="none" dirty="0">
                <a:latin typeface="+mj-ea"/>
                <a:ea typeface="+mj-ea"/>
              </a:rPr>
            </a:br>
            <a:r>
              <a:rPr kumimoji="1" lang="en-US" altLang="ja-JP" sz="3600" cap="none" dirty="0">
                <a:latin typeface="+mj-ea"/>
                <a:ea typeface="+mj-ea"/>
              </a:rPr>
              <a:t>in </a:t>
            </a:r>
            <a:r>
              <a:rPr kumimoji="1" lang="ja-JP" altLang="en-US" sz="3600" cap="none">
                <a:latin typeface="+mj-ea"/>
                <a:ea typeface="+mj-ea"/>
              </a:rPr>
              <a:t>はちのへ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6689A1-1650-3340-B56D-0BA65723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280" y="4960620"/>
            <a:ext cx="6803136" cy="5029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2019</a:t>
            </a:r>
            <a:r>
              <a:rPr kumimoji="1" lang="ja-JP" altLang="en-US"/>
              <a:t>年</a:t>
            </a:r>
            <a:r>
              <a:rPr lang="en-US" altLang="ja-JP" dirty="0"/>
              <a:t>3</a:t>
            </a:r>
            <a:r>
              <a:rPr lang="ja-JP" altLang="en-US"/>
              <a:t>月</a:t>
            </a:r>
            <a:r>
              <a:rPr lang="en-US" altLang="ja-JP" dirty="0"/>
              <a:t>2</a:t>
            </a:r>
            <a:r>
              <a:rPr lang="ja-JP" altLang="en-US"/>
              <a:t>日</a:t>
            </a:r>
          </a:p>
          <a:p>
            <a:r>
              <a:rPr kumimoji="1" lang="ja-JP" altLang="en-US"/>
              <a:t>八戸工業大学</a:t>
            </a:r>
            <a:r>
              <a:rPr kumimoji="1" lang="en-US" altLang="ja-JP" dirty="0"/>
              <a:t> </a:t>
            </a:r>
            <a:r>
              <a:rPr kumimoji="1" lang="ja-JP" altLang="en-US"/>
              <a:t>小久保温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7A9073-0B9C-E44C-9819-A9EB92B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DCB0494-0233-4D48-B5E8-B86DE9D9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518" y="3394039"/>
            <a:ext cx="2962964" cy="132553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066094A-948A-394E-B8DA-DCD9093F857D}"/>
              </a:ext>
            </a:extLst>
          </p:cNvPr>
          <p:cNvSpPr/>
          <p:nvPr/>
        </p:nvSpPr>
        <p:spPr>
          <a:xfrm>
            <a:off x="2439029" y="4604160"/>
            <a:ext cx="42659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900" dirty="0"/>
              <a:t>open data day logo from </a:t>
            </a:r>
            <a:r>
              <a:rPr lang="ja-JP" altLang="en-US" sz="900"/>
              <a:t>http://odd.structure-and-representation.com/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D1B06E-0E4F-9945-BD71-40D61038C3D6}"/>
              </a:ext>
            </a:extLst>
          </p:cNvPr>
          <p:cNvSpPr txBox="1"/>
          <p:nvPr/>
        </p:nvSpPr>
        <p:spPr>
          <a:xfrm>
            <a:off x="1060795" y="1394460"/>
            <a:ext cx="2029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スライドのライセンス</a:t>
            </a:r>
            <a:r>
              <a:rPr kumimoji="1" lang="en-US" altLang="ja-JP" sz="1100" dirty="0"/>
              <a:t>CC BY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7217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71089-8DC7-A949-9657-D7B3F5D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オープンなライセンス？？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EACDB-2C26-7948-9446-6D1AD2F6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420624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>
                <a:solidFill>
                  <a:srgbClr val="0432FF"/>
                </a:solidFill>
              </a:rPr>
              <a:t>単なる事実の記載</a:t>
            </a:r>
            <a:endParaRPr kumimoji="1" lang="en-US" altLang="ja-JP" dirty="0">
              <a:solidFill>
                <a:srgbClr val="0432FF"/>
              </a:solidFill>
            </a:endParaRPr>
          </a:p>
          <a:p>
            <a:pPr lvl="1"/>
            <a:r>
              <a:rPr lang="ja-JP" altLang="en-US" sz="2400"/>
              <a:t>パブリックドメイン</a:t>
            </a:r>
            <a:r>
              <a:rPr lang="en-US" altLang="ja-JP" sz="2400" dirty="0"/>
              <a:t>: </a:t>
            </a:r>
            <a:r>
              <a:rPr lang="ja-JP" altLang="en-US" sz="2400"/>
              <a:t>完全に自由に使える</a:t>
            </a:r>
            <a:endParaRPr lang="en-US" altLang="ja-JP" sz="2400" dirty="0"/>
          </a:p>
          <a:p>
            <a:pPr marL="274320" lvl="1" indent="0">
              <a:buNone/>
            </a:pPr>
            <a:r>
              <a:rPr kumimoji="1" lang="ja-JP" altLang="en-US" sz="2400"/>
              <a:t>ほか</a:t>
            </a:r>
            <a:endParaRPr kumimoji="1" lang="en-US" altLang="ja-JP" sz="2400" dirty="0"/>
          </a:p>
          <a:p>
            <a:r>
              <a:rPr kumimoji="1" lang="ja-JP" altLang="en-US"/>
              <a:t>作品などの場合</a:t>
            </a:r>
            <a:endParaRPr kumimoji="1" lang="en-US" altLang="ja-JP" dirty="0"/>
          </a:p>
          <a:p>
            <a:pPr lvl="1"/>
            <a:r>
              <a:rPr lang="ja-JP" altLang="en-US" sz="2400"/>
              <a:t>クリエイティブコモンズ</a:t>
            </a:r>
            <a:r>
              <a:rPr lang="en-US" altLang="ja-JP" sz="2400" dirty="0"/>
              <a:t>: </a:t>
            </a:r>
            <a:r>
              <a:rPr lang="ja-JP" altLang="en-US" sz="2400"/>
              <a:t>作者名を表示する等、何パターンか</a:t>
            </a:r>
            <a:endParaRPr lang="en-US" altLang="ja-JP" sz="2400" dirty="0"/>
          </a:p>
          <a:p>
            <a:pPr marL="274320" lvl="1" indent="0">
              <a:buNone/>
            </a:pPr>
            <a:r>
              <a:rPr lang="ja-JP" altLang="en-US" sz="2400"/>
              <a:t>ほか</a:t>
            </a:r>
            <a:endParaRPr kumimoji="1" lang="en-US" altLang="ja-JP" sz="2400" dirty="0"/>
          </a:p>
          <a:p>
            <a:r>
              <a:rPr lang="ja-JP" altLang="en-US"/>
              <a:t>ソフトウェアのソースコードの場合</a:t>
            </a:r>
            <a:endParaRPr lang="en-US" altLang="ja-JP" dirty="0"/>
          </a:p>
          <a:p>
            <a:pPr lvl="1"/>
            <a:r>
              <a:rPr kumimoji="1" lang="en-US" altLang="ja-JP" sz="2400" dirty="0"/>
              <a:t>GPL: </a:t>
            </a:r>
            <a:r>
              <a:rPr kumimoji="1" lang="ja-JP" altLang="en-US" sz="2400"/>
              <a:t>作者名の表示と</a:t>
            </a:r>
            <a:r>
              <a:rPr lang="ja-JP" altLang="en-US" sz="2400">
                <a:solidFill>
                  <a:srgbClr val="0432FF"/>
                </a:solidFill>
              </a:rPr>
              <a:t>無保証</a:t>
            </a:r>
            <a:r>
              <a:rPr lang="ja-JP" altLang="en-US" sz="2400"/>
              <a:t>、ソースへのアクセスを保証、</a:t>
            </a:r>
            <a:br>
              <a:rPr lang="en-US" altLang="ja-JP" sz="2400" dirty="0"/>
            </a:br>
            <a:r>
              <a:rPr kumimoji="1" lang="ja-JP" altLang="en-US" sz="2400"/>
              <a:t>派生物も同様のライセンスに</a:t>
            </a:r>
            <a:endParaRPr lang="en-US" altLang="ja-JP" sz="2400" dirty="0"/>
          </a:p>
          <a:p>
            <a:pPr lvl="1"/>
            <a:r>
              <a:rPr kumimoji="1" lang="en-US" altLang="ja-JP" sz="2400" dirty="0"/>
              <a:t>MIT License: </a:t>
            </a:r>
            <a:r>
              <a:rPr kumimoji="1" lang="ja-JP" altLang="en-US" sz="2400"/>
              <a:t>作者名の表示と</a:t>
            </a:r>
            <a:r>
              <a:rPr kumimoji="1" lang="ja-JP" altLang="en-US" sz="2400">
                <a:solidFill>
                  <a:srgbClr val="0432FF"/>
                </a:solidFill>
              </a:rPr>
              <a:t>無保証</a:t>
            </a:r>
            <a:endParaRPr kumimoji="1" lang="en-US" altLang="ja-JP" sz="2400" dirty="0">
              <a:solidFill>
                <a:srgbClr val="0432FF"/>
              </a:solidFill>
            </a:endParaRPr>
          </a:p>
          <a:p>
            <a:pPr marL="274320" lvl="1" indent="0">
              <a:buNone/>
            </a:pPr>
            <a:r>
              <a:rPr lang="ja-JP" altLang="en-US" sz="2400"/>
              <a:t>ほか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91892B-FAB3-8544-928A-220AA3FC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90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B6300-7794-A944-9C31-7595864A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使いやすい形式？？？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70453-0B92-7E4C-BF17-674A43A9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使うのに</a:t>
            </a:r>
            <a:r>
              <a:rPr kumimoji="1" lang="ja-JP" altLang="en-US"/>
              <a:t>適している</a:t>
            </a:r>
            <a:endParaRPr kumimoji="1" lang="en-US" altLang="ja-JP" dirty="0"/>
          </a:p>
          <a:p>
            <a:pPr lvl="1"/>
            <a:r>
              <a:rPr lang="ja-JP" altLang="en-US" sz="2200"/>
              <a:t>入手しやすい対応ソフトがいろいろ</a:t>
            </a:r>
            <a:endParaRPr kumimoji="1" lang="en-US" altLang="ja-JP" sz="2200" dirty="0"/>
          </a:p>
          <a:p>
            <a:r>
              <a:rPr kumimoji="1" lang="ja-JP" altLang="en-US"/>
              <a:t>改変しやすい</a:t>
            </a:r>
            <a:endParaRPr lang="en-US" altLang="ja-JP" dirty="0"/>
          </a:p>
          <a:p>
            <a:pPr lvl="1"/>
            <a:r>
              <a:rPr kumimoji="1" lang="ja-JP" altLang="en-US" sz="2200"/>
              <a:t>書き換えたり、部分を取り出したりしやすい</a:t>
            </a:r>
            <a:endParaRPr kumimoji="1" lang="en-US" altLang="ja-JP" sz="2200" dirty="0"/>
          </a:p>
          <a:p>
            <a:endParaRPr lang="en-US" altLang="ja-JP" dirty="0"/>
          </a:p>
          <a:p>
            <a:r>
              <a:rPr kumimoji="1" lang="ja-JP" altLang="en-US"/>
              <a:t>どの</a:t>
            </a:r>
            <a:r>
              <a:rPr kumimoji="1" lang="ja-JP" altLang="en-US">
                <a:solidFill>
                  <a:srgbClr val="0432FF"/>
                </a:solidFill>
              </a:rPr>
              <a:t>ファイル形式</a:t>
            </a:r>
            <a:r>
              <a:rPr kumimoji="1" lang="ja-JP" altLang="en-US"/>
              <a:t>が使いやすいかは</a:t>
            </a:r>
            <a:br>
              <a:rPr kumimoji="1" lang="en-US" altLang="ja-JP" dirty="0"/>
            </a:br>
            <a:r>
              <a:rPr kumimoji="1" lang="ja-JP" altLang="en-US">
                <a:solidFill>
                  <a:srgbClr val="0432FF"/>
                </a:solidFill>
              </a:rPr>
              <a:t>モノと用途による</a:t>
            </a:r>
            <a:r>
              <a:rPr kumimoji="1" lang="ja-JP" altLang="en-US"/>
              <a:t>ので、よく考えよう</a:t>
            </a:r>
            <a:endParaRPr kumimoji="1" lang="en-US" altLang="ja-JP" dirty="0"/>
          </a:p>
          <a:p>
            <a:pPr lvl="1"/>
            <a:r>
              <a:rPr lang="ja-JP" altLang="en-US" sz="2200"/>
              <a:t>文章、</a:t>
            </a:r>
            <a:r>
              <a:rPr kumimoji="1" lang="ja-JP" altLang="en-US" sz="2200"/>
              <a:t>写真、歌、動画、数値データ、</a:t>
            </a:r>
            <a:r>
              <a:rPr lang="ja-JP" altLang="en-US" sz="2200"/>
              <a:t>プログラム</a:t>
            </a:r>
            <a:r>
              <a:rPr kumimoji="1" lang="ja-JP" altLang="en-US" sz="2200"/>
              <a:t>、</a:t>
            </a:r>
            <a:r>
              <a:rPr kumimoji="1" lang="en-US" altLang="ja-JP" sz="2200" dirty="0"/>
              <a:t>etc.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837C1-C4A3-884E-9C23-61FE98B7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5D74D-6CF2-E54C-AC58-9C129B20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あなたを</a:t>
            </a:r>
            <a:r>
              <a:rPr kumimoji="1" lang="ja-JP" altLang="en-US" sz="3600">
                <a:solidFill>
                  <a:srgbClr val="0432FF"/>
                </a:solidFill>
              </a:rPr>
              <a:t>オープン</a:t>
            </a:r>
            <a:r>
              <a:rPr kumimoji="1" lang="ja-JP" altLang="en-US" sz="3600"/>
              <a:t>にす</a:t>
            </a:r>
            <a:r>
              <a:rPr lang="ja-JP" altLang="en-US" sz="3600"/>
              <a:t>る自己紹介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48DFF-CBB4-2145-AAAA-0A59A710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お名前</a:t>
            </a:r>
            <a:endParaRPr kumimoji="1" lang="en-US" altLang="ja-JP" dirty="0"/>
          </a:p>
          <a:p>
            <a:r>
              <a:rPr kumimoji="1" lang="ja-JP" altLang="en-US"/>
              <a:t>ご所属</a:t>
            </a:r>
            <a:r>
              <a:rPr kumimoji="1" lang="en-US" altLang="ja-JP" dirty="0"/>
              <a:t>: </a:t>
            </a:r>
            <a:r>
              <a:rPr lang="ja-JP" altLang="en-US"/>
              <a:t>さしつかえのない範囲で</a:t>
            </a:r>
            <a:endParaRPr lang="en-US" altLang="ja-JP" dirty="0"/>
          </a:p>
          <a:p>
            <a:r>
              <a:rPr kumimoji="1" lang="ja-JP" altLang="en-US"/>
              <a:t>自分が作った、あるいは作れそうなオープンデータ</a:t>
            </a:r>
            <a:r>
              <a:rPr lang="ja-JP" altLang="en-US"/>
              <a:t>や</a:t>
            </a:r>
            <a:r>
              <a:rPr kumimoji="1" lang="ja-JP" altLang="en-US"/>
              <a:t>アプリ</a:t>
            </a:r>
            <a:endParaRPr kumimoji="1" lang="en-US" altLang="ja-JP" dirty="0"/>
          </a:p>
          <a:p>
            <a:pPr lvl="1"/>
            <a:r>
              <a:rPr lang="ja-JP" altLang="en-US" sz="2400"/>
              <a:t>写真、つぶやき、ブログ、小説、</a:t>
            </a:r>
            <a:r>
              <a:rPr lang="en-US" altLang="ja-JP" sz="2400" dirty="0"/>
              <a:t>CG</a:t>
            </a:r>
            <a:r>
              <a:rPr lang="ja-JP" altLang="en-US" sz="2400"/>
              <a:t>、楽曲、動画、教材、データ、アプリなどなど</a:t>
            </a:r>
            <a:endParaRPr lang="en-US" altLang="ja-JP" sz="2400" dirty="0"/>
          </a:p>
          <a:p>
            <a:pPr lvl="1"/>
            <a:r>
              <a:rPr lang="ja-JP" altLang="en-US" sz="2400"/>
              <a:t>具体的に「八戸の写真」「小学校向プログラミング教材」など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0D479-CECD-E84D-B7A0-025DF138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7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D2FBF-ACC3-FF40-BD5B-9333D5C3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確認事項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E341E-DDB1-D34F-97BA-219EF1B9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撮影と公開</a:t>
            </a:r>
            <a:r>
              <a:rPr kumimoji="1" lang="en-US" altLang="ja-JP" dirty="0"/>
              <a:t>OK</a:t>
            </a:r>
            <a:r>
              <a:rPr kumimoji="1" lang="ja-JP" altLang="en-US"/>
              <a:t>ですか？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78C92D-AE99-F741-800C-04219A8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6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D2FBF-ACC3-FF40-BD5B-9333D5C3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スケジュール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E341E-DDB1-D34F-97BA-219EF1B9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13:00-13:10: </a:t>
            </a:r>
            <a:r>
              <a:rPr kumimoji="1" lang="ja-JP" altLang="en-US" sz="2400"/>
              <a:t>青森と中継してお互いを紹介</a:t>
            </a:r>
            <a:endParaRPr kumimoji="1" lang="en-US" altLang="ja-JP" sz="2400" dirty="0"/>
          </a:p>
          <a:p>
            <a:r>
              <a:rPr kumimoji="1" lang="en-US" altLang="ja-JP" sz="2400" dirty="0"/>
              <a:t>13:10-13:50: </a:t>
            </a:r>
            <a:r>
              <a:rPr lang="ja-JP" altLang="en-US" sz="2400"/>
              <a:t>オープンデータの紹介と自己紹介</a:t>
            </a:r>
            <a:endParaRPr lang="en-US" altLang="ja-JP" sz="2400" dirty="0"/>
          </a:p>
          <a:p>
            <a:r>
              <a:rPr lang="en-US" altLang="ja-JP" sz="2400" dirty="0"/>
              <a:t>13:50-14:00: </a:t>
            </a:r>
            <a:r>
              <a:rPr lang="ja-JP" altLang="en-US" sz="2400"/>
              <a:t>記念撮影</a:t>
            </a:r>
            <a:endParaRPr lang="en-US" altLang="ja-JP" sz="2400" dirty="0"/>
          </a:p>
          <a:p>
            <a:r>
              <a:rPr kumimoji="1" lang="en-US" altLang="ja-JP" sz="2400" dirty="0"/>
              <a:t>1</a:t>
            </a:r>
            <a:r>
              <a:rPr lang="en-US" altLang="ja-JP" sz="2400" dirty="0"/>
              <a:t>4:00-14:50:</a:t>
            </a:r>
            <a:r>
              <a:rPr lang="ja-JP" altLang="en-US" sz="2400"/>
              <a:t>リニューアルされた青森県の</a:t>
            </a:r>
            <a:br>
              <a:rPr lang="en-US" altLang="ja-JP" sz="2400" dirty="0"/>
            </a:br>
            <a:r>
              <a:rPr lang="ja-JP" altLang="en-US" sz="2400"/>
              <a:t>　　　オープンデータカタログサイトを活用しよう</a:t>
            </a:r>
            <a:endParaRPr lang="en-US" altLang="ja-JP" sz="2400" dirty="0"/>
          </a:p>
          <a:p>
            <a:r>
              <a:rPr kumimoji="1" lang="en-US" altLang="ja-JP" sz="2400" dirty="0"/>
              <a:t>15:00-15:50: </a:t>
            </a:r>
            <a:r>
              <a:rPr kumimoji="1" lang="ja-JP" altLang="en-US" sz="2400"/>
              <a:t>「標準的なバス情報フォーマット」を</a:t>
            </a:r>
            <a:br>
              <a:rPr kumimoji="1" lang="en-US" altLang="ja-JP" sz="2400" dirty="0"/>
            </a:br>
            <a:r>
              <a:rPr kumimoji="1" lang="ja-JP" altLang="en-US" sz="2400"/>
              <a:t>　　　　　　　　　　　　　　　　　　　　学ぼう</a:t>
            </a:r>
            <a:endParaRPr kumimoji="1" lang="en-US" altLang="ja-JP" sz="2400" dirty="0"/>
          </a:p>
          <a:p>
            <a:r>
              <a:rPr lang="en-US" altLang="ja-JP" sz="2400" dirty="0"/>
              <a:t>16:00-17:00: </a:t>
            </a:r>
            <a:r>
              <a:rPr lang="ja-JP" altLang="en-US" sz="2400"/>
              <a:t>青森と中継して成果発表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78C92D-AE99-F741-800C-04219A8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B36829F1-005C-4D49-BF4A-06E42266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インターナショナル・</a:t>
            </a:r>
            <a:br>
              <a:rPr kumimoji="1" lang="en-US" altLang="ja-JP" dirty="0"/>
            </a:br>
            <a:r>
              <a:rPr kumimoji="1" lang="ja-JP" altLang="en-US"/>
              <a:t>オープンデータ・デイとは？</a:t>
            </a:r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6DA948E3-B638-2E4E-B17A-1D390A3C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オープンデータを</a:t>
            </a:r>
            <a:r>
              <a:rPr kumimoji="1" lang="ja-JP" altLang="en-US" sz="2800">
                <a:solidFill>
                  <a:srgbClr val="0432FF"/>
                </a:solidFill>
              </a:rPr>
              <a:t>作る・使う・考える</a:t>
            </a:r>
            <a:br>
              <a:rPr kumimoji="1" lang="en-US" altLang="ja-JP" sz="2800" dirty="0"/>
            </a:br>
            <a:r>
              <a:rPr kumimoji="1" lang="ja-JP" altLang="en-US" sz="2800"/>
              <a:t>イベント</a:t>
            </a:r>
            <a:endParaRPr kumimoji="1" lang="en-US" altLang="ja-JP" sz="2800" dirty="0"/>
          </a:p>
          <a:p>
            <a:r>
              <a:rPr lang="ja-JP" altLang="en-US" sz="2800">
                <a:solidFill>
                  <a:srgbClr val="0432FF"/>
                </a:solidFill>
              </a:rPr>
              <a:t>世界各地で同じ日</a:t>
            </a:r>
            <a:r>
              <a:rPr lang="ja-JP" altLang="en-US" sz="2800"/>
              <a:t>に開催</a:t>
            </a:r>
            <a:endParaRPr lang="en-US" altLang="ja-JP" sz="2800" dirty="0"/>
          </a:p>
          <a:p>
            <a:r>
              <a:rPr lang="ja-JP" altLang="en-US" sz="2800"/>
              <a:t>今年、青森県では、</a:t>
            </a:r>
            <a:r>
              <a:rPr lang="ja-JP" altLang="en-US" sz="2800">
                <a:solidFill>
                  <a:srgbClr val="0432FF"/>
                </a:solidFill>
              </a:rPr>
              <a:t>青森市と八戸市</a:t>
            </a:r>
            <a:r>
              <a:rPr lang="ja-JP" altLang="en-US" sz="2800"/>
              <a:t>で開催</a:t>
            </a:r>
            <a:endParaRPr lang="en-US" altLang="ja-JP" sz="2800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6C1A5B4B-360D-EE4A-BBC3-24A52107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59A44556-88B3-F74B-B83D-E2A8AB08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02" y="4160111"/>
            <a:ext cx="3687195" cy="242356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DB4985-6837-F346-AF8B-CACE110A328C}"/>
              </a:ext>
            </a:extLst>
          </p:cNvPr>
          <p:cNvSpPr/>
          <p:nvPr/>
        </p:nvSpPr>
        <p:spPr>
          <a:xfrm>
            <a:off x="6415597" y="6309360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https://odd.okfn.jp/</a:t>
            </a:r>
          </a:p>
        </p:txBody>
      </p:sp>
    </p:spTree>
    <p:extLst>
      <p:ext uri="{BB962C8B-B14F-4D97-AF65-F5344CB8AC3E}">
        <p14:creationId xmlns:p14="http://schemas.microsoft.com/office/powerpoint/2010/main" val="31443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06740-0788-2C4D-BE77-0A7B0D7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オープンデータとは？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6F0D94-6BF4-D742-BB63-9E65804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solidFill>
                  <a:srgbClr val="0432FF"/>
                </a:solidFill>
              </a:rPr>
              <a:t>オープン</a:t>
            </a:r>
            <a:r>
              <a:rPr kumimoji="1" lang="ja-JP" altLang="en-US"/>
              <a:t>なデータ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「オープン」って具体的には</a:t>
            </a:r>
            <a:endParaRPr lang="en-US" altLang="ja-JP" dirty="0"/>
          </a:p>
          <a:p>
            <a:pPr lvl="1"/>
            <a:r>
              <a:rPr lang="ja-JP" altLang="en-US" sz="2800">
                <a:solidFill>
                  <a:srgbClr val="0432FF"/>
                </a:solidFill>
              </a:rPr>
              <a:t>使える、アクセスできる</a:t>
            </a:r>
            <a:endParaRPr lang="en-US" altLang="ja-JP" sz="2800" dirty="0">
              <a:solidFill>
                <a:srgbClr val="0432FF"/>
              </a:solidFill>
            </a:endParaRPr>
          </a:p>
          <a:p>
            <a:pPr lvl="1"/>
            <a:r>
              <a:rPr lang="ja-JP" altLang="en-US" sz="2800">
                <a:solidFill>
                  <a:srgbClr val="0432FF"/>
                </a:solidFill>
              </a:rPr>
              <a:t>再利用・再配布できる</a:t>
            </a:r>
            <a:endParaRPr lang="en-US" altLang="ja-JP" sz="2800" dirty="0">
              <a:solidFill>
                <a:srgbClr val="0432FF"/>
              </a:solidFill>
            </a:endParaRPr>
          </a:p>
          <a:p>
            <a:pPr lvl="1"/>
            <a:r>
              <a:rPr lang="ja-JP" altLang="en-US" sz="2800">
                <a:solidFill>
                  <a:srgbClr val="0432FF"/>
                </a:solidFill>
              </a:rPr>
              <a:t>誰でも使える</a:t>
            </a:r>
            <a:endParaRPr lang="en-US" altLang="ja-JP" sz="2800" dirty="0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B5DE0-DC94-284E-ACA0-028FAF2F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839B86F-8C63-2945-BD68-A647B679E98D}"/>
              </a:ext>
            </a:extLst>
          </p:cNvPr>
          <p:cNvSpPr/>
          <p:nvPr/>
        </p:nvSpPr>
        <p:spPr>
          <a:xfrm>
            <a:off x="968188" y="5508819"/>
            <a:ext cx="758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参考</a:t>
            </a:r>
            <a:r>
              <a:rPr lang="en-US" altLang="ja-JP" dirty="0"/>
              <a:t> </a:t>
            </a:r>
            <a:r>
              <a:rPr lang="ja-JP" altLang="en-US"/>
              <a:t>http://opendatahandbook.org/guide/ja/what-is-open-data/</a:t>
            </a:r>
          </a:p>
        </p:txBody>
      </p:sp>
    </p:spTree>
    <p:extLst>
      <p:ext uri="{BB962C8B-B14F-4D97-AF65-F5344CB8AC3E}">
        <p14:creationId xmlns:p14="http://schemas.microsoft.com/office/powerpoint/2010/main" val="217732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6F169-213F-6046-92C5-D306C0A3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より正確には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567B9-C552-CE4E-8FFB-B857BC82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「オープンの定義」</a:t>
            </a:r>
            <a:endParaRPr kumimoji="1" lang="en-US" altLang="ja-JP" dirty="0"/>
          </a:p>
          <a:p>
            <a:r>
              <a:rPr lang="ja-JP" altLang="en-US">
                <a:solidFill>
                  <a:srgbClr val="0432FF"/>
                </a:solidFill>
              </a:rPr>
              <a:t>あらゆる人が自由に閲覧し、利用し、修正し、そして共有</a:t>
            </a:r>
            <a:r>
              <a:rPr lang="ja-JP" altLang="en-US"/>
              <a:t>できることを</a:t>
            </a:r>
            <a:br>
              <a:rPr lang="en-US" altLang="ja-JP" dirty="0"/>
            </a:br>
            <a:r>
              <a:rPr lang="ja-JP" altLang="en-US"/>
              <a:t>知識が</a:t>
            </a:r>
            <a:r>
              <a:rPr lang="ja-JP" altLang="en-US">
                <a:solidFill>
                  <a:srgbClr val="0432FF"/>
                </a:solidFill>
              </a:rPr>
              <a:t>オープン</a:t>
            </a:r>
            <a:r>
              <a:rPr lang="ja-JP" altLang="en-US"/>
              <a:t>であるとする。</a:t>
            </a:r>
            <a:br>
              <a:rPr lang="en-US" altLang="ja-JP" dirty="0"/>
            </a:br>
            <a:r>
              <a:rPr lang="ja-JP" altLang="en-US"/>
              <a:t>その際に掛けられる</a:t>
            </a:r>
            <a:r>
              <a:rPr lang="ja-JP" altLang="en-US">
                <a:solidFill>
                  <a:srgbClr val="0432FF"/>
                </a:solidFill>
              </a:rPr>
              <a:t>制限は、出自情報やオープンさの保持</a:t>
            </a:r>
            <a:r>
              <a:rPr lang="ja-JP" altLang="en-US"/>
              <a:t>を考慮する程度に留められる。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E0FBB6-0341-1D4A-AD6E-CE56724AF487}"/>
              </a:ext>
            </a:extLst>
          </p:cNvPr>
          <p:cNvSpPr/>
          <p:nvPr/>
        </p:nvSpPr>
        <p:spPr>
          <a:xfrm>
            <a:off x="4108097" y="5754634"/>
            <a:ext cx="430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https://opendefinition.org/od/2.1/ja/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8AD8A0-75CB-3E45-96E6-F6791B7F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C36DA-A236-7848-AC65-04EAD85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オープンデータだと何がいい？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F53DF-2E54-8B49-8B1A-C29EB011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無料で自由に使える便利なデータがあったら？</a:t>
            </a:r>
            <a:endParaRPr kumimoji="1" lang="en-US" altLang="ja-JP" dirty="0"/>
          </a:p>
          <a:p>
            <a:pPr lvl="1"/>
            <a:r>
              <a:rPr kumimoji="1" lang="ja-JP" altLang="en-US" sz="2400"/>
              <a:t>うまく使えば</a:t>
            </a:r>
            <a:r>
              <a:rPr kumimoji="1" lang="ja-JP" altLang="en-US" sz="2400">
                <a:solidFill>
                  <a:srgbClr val="0432FF"/>
                </a:solidFill>
              </a:rPr>
              <a:t>誰にでも</a:t>
            </a:r>
            <a:r>
              <a:rPr kumimoji="1" lang="ja-JP" altLang="en-US" sz="2400"/>
              <a:t>いろいろな</a:t>
            </a:r>
            <a:r>
              <a:rPr kumimoji="1" lang="ja-JP" altLang="en-US" sz="2400">
                <a:solidFill>
                  <a:srgbClr val="0432FF"/>
                </a:solidFill>
              </a:rPr>
              <a:t>可能性</a:t>
            </a:r>
            <a:r>
              <a:rPr kumimoji="1" lang="ja-JP" altLang="en-US" sz="2400"/>
              <a:t>が！</a:t>
            </a:r>
            <a:endParaRPr kumimoji="1" lang="en-US" altLang="ja-JP" sz="2400" dirty="0"/>
          </a:p>
          <a:p>
            <a:r>
              <a:rPr lang="ja-JP" altLang="en-US"/>
              <a:t>開かれた社会</a:t>
            </a:r>
            <a:endParaRPr lang="en-US" altLang="ja-JP" dirty="0"/>
          </a:p>
          <a:p>
            <a:pPr lvl="1"/>
            <a:r>
              <a:rPr lang="ja-JP" altLang="en-US" sz="2400"/>
              <a:t>自分たちが生きている世界を</a:t>
            </a:r>
            <a:r>
              <a:rPr lang="ja-JP" altLang="en-US" sz="2400">
                <a:solidFill>
                  <a:srgbClr val="0432FF"/>
                </a:solidFill>
              </a:rPr>
              <a:t>みんなが知り、</a:t>
            </a:r>
            <a:br>
              <a:rPr lang="en-US" altLang="ja-JP" sz="2400" dirty="0">
                <a:solidFill>
                  <a:srgbClr val="0432FF"/>
                </a:solidFill>
              </a:rPr>
            </a:br>
            <a:r>
              <a:rPr lang="ja-JP" altLang="en-US" sz="2400">
                <a:solidFill>
                  <a:srgbClr val="0432FF"/>
                </a:solidFill>
              </a:rPr>
              <a:t>みんなで考えて、みんなで行動</a:t>
            </a:r>
            <a:r>
              <a:rPr lang="ja-JP" altLang="en-US" sz="2400"/>
              <a:t>できる</a:t>
            </a:r>
            <a:endParaRPr lang="en-US" altLang="ja-JP" sz="2400" dirty="0"/>
          </a:p>
          <a:p>
            <a:r>
              <a:rPr lang="ja-JP" altLang="en-US"/>
              <a:t>特に情報技術がある人にはチャンス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9FA249-CF20-224A-97E4-B0E58BD4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8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B8F1F-25F2-9D42-BBD3-D8466935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オープンデータの動向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D9976-61AB-AB49-9218-24A60269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800"/>
              <a:t>科学の世界では</a:t>
            </a:r>
            <a:endParaRPr lang="en-US" altLang="ja-JP" sz="2800" dirty="0"/>
          </a:p>
          <a:p>
            <a:pPr lvl="1"/>
            <a:r>
              <a:rPr lang="en-US" altLang="ja-JP" sz="1800" dirty="0"/>
              <a:t>1950</a:t>
            </a:r>
            <a:r>
              <a:rPr lang="ja-JP" altLang="en-US" sz="1800"/>
              <a:t>年頃からデータをオープンにしようとする動き</a:t>
            </a:r>
            <a:endParaRPr kumimoji="1" lang="en-US" altLang="ja-JP" sz="1800" dirty="0"/>
          </a:p>
          <a:p>
            <a:r>
              <a:rPr kumimoji="1" lang="ja-JP" altLang="en-US" sz="2800"/>
              <a:t>世界的には</a:t>
            </a:r>
            <a:endParaRPr kumimoji="1" lang="en-US" altLang="ja-JP" sz="2800" dirty="0"/>
          </a:p>
          <a:p>
            <a:pPr lvl="1"/>
            <a:r>
              <a:rPr lang="en-US" altLang="ja-JP" sz="1800" dirty="0"/>
              <a:t>2010</a:t>
            </a:r>
            <a:r>
              <a:rPr lang="ja-JP" altLang="en-US" sz="1800"/>
              <a:t>年頃から</a:t>
            </a:r>
            <a:r>
              <a:rPr kumimoji="1" lang="ja-JP" altLang="en-US" sz="1800"/>
              <a:t>政府のデータをオープンにしようとする動き</a:t>
            </a:r>
            <a:endParaRPr kumimoji="1" lang="en-US" altLang="ja-JP" sz="1800" dirty="0"/>
          </a:p>
          <a:p>
            <a:r>
              <a:rPr lang="ja-JP" altLang="en-US" sz="2800"/>
              <a:t>日本では</a:t>
            </a:r>
            <a:endParaRPr lang="en-US" altLang="ja-JP" sz="2800" dirty="0"/>
          </a:p>
          <a:p>
            <a:pPr lvl="1"/>
            <a:r>
              <a:rPr lang="en-US" altLang="ja-JP" sz="1800" dirty="0"/>
              <a:t>2012</a:t>
            </a:r>
            <a:r>
              <a:rPr lang="ja-JP" altLang="en-US" sz="1800"/>
              <a:t>年に</a:t>
            </a:r>
            <a:r>
              <a:rPr lang="en-US" altLang="ja-JP" sz="1800" dirty="0"/>
              <a:t>IT</a:t>
            </a:r>
            <a:r>
              <a:rPr lang="ja-JP" altLang="en-US" sz="1800"/>
              <a:t>総合戦略本部が「電子行政オープンデータ戦略」を策定</a:t>
            </a:r>
            <a:endParaRPr lang="en-US" altLang="ja-JP" sz="1800" dirty="0"/>
          </a:p>
          <a:p>
            <a:pPr lvl="1"/>
            <a:r>
              <a:rPr lang="en-US" altLang="ja-JP" sz="1800" dirty="0"/>
              <a:t>2016</a:t>
            </a:r>
            <a:r>
              <a:rPr lang="ja-JP" altLang="en-US" sz="1800"/>
              <a:t>年に「官民データ連携推進基本法」成立</a:t>
            </a:r>
            <a:endParaRPr lang="en-US" altLang="ja-JP" sz="1800" dirty="0"/>
          </a:p>
          <a:p>
            <a:r>
              <a:rPr kumimoji="1" lang="ja-JP" altLang="en-US" sz="2800"/>
              <a:t>青森では</a:t>
            </a:r>
            <a:endParaRPr kumimoji="1" lang="en-US" altLang="ja-JP" sz="2800" dirty="0"/>
          </a:p>
          <a:p>
            <a:pPr lvl="1"/>
            <a:r>
              <a:rPr lang="en-US" altLang="ja-JP" sz="1800" dirty="0"/>
              <a:t>2013</a:t>
            </a:r>
            <a:r>
              <a:rPr lang="ja-JP" altLang="en-US" sz="1800"/>
              <a:t>年からインターナショナル・オープンデータ・デイに参加</a:t>
            </a:r>
            <a:endParaRPr lang="en-US" altLang="ja-JP" sz="1800" dirty="0"/>
          </a:p>
          <a:p>
            <a:pPr lvl="1"/>
            <a:r>
              <a:rPr kumimoji="1" lang="en-US" altLang="ja-JP" sz="1800" dirty="0"/>
              <a:t>2014</a:t>
            </a:r>
            <a:r>
              <a:rPr kumimoji="1" lang="ja-JP" altLang="en-US" sz="1800"/>
              <a:t>年に「オープンデータあおもり戦略」策定、その後さまざまな取組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347E00-F1D7-E54A-83C4-12A8276C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3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9B6F3-2741-0F41-B59B-70A43CC3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個人でも作れるオープンデータ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5790B-F0D2-0646-98CD-73075603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</a:t>
            </a:r>
            <a:r>
              <a:rPr kumimoji="1" lang="en-US" altLang="ja-JP" dirty="0"/>
              <a:t>(</a:t>
            </a:r>
            <a:r>
              <a:rPr kumimoji="1" lang="ja-JP" altLang="en-US"/>
              <a:t>作品その他</a:t>
            </a:r>
            <a:r>
              <a:rPr kumimoji="1" lang="en-US" altLang="ja-JP" dirty="0"/>
              <a:t>)</a:t>
            </a:r>
            <a:r>
              <a:rPr kumimoji="1" lang="ja-JP" altLang="en-US"/>
              <a:t>を作って、</a:t>
            </a:r>
            <a:br>
              <a:rPr kumimoji="1" lang="en-US" altLang="ja-JP" dirty="0"/>
            </a:br>
            <a:r>
              <a:rPr kumimoji="1" lang="ja-JP" altLang="en-US">
                <a:solidFill>
                  <a:srgbClr val="0432FF"/>
                </a:solidFill>
              </a:rPr>
              <a:t>オープンなライセンスを明示</a:t>
            </a:r>
            <a:r>
              <a:rPr kumimoji="1" lang="ja-JP" altLang="en-US"/>
              <a:t>して、</a:t>
            </a:r>
            <a:br>
              <a:rPr lang="en-US" altLang="ja-JP" dirty="0"/>
            </a:br>
            <a:r>
              <a:rPr kumimoji="1" lang="ja-JP" altLang="en-US">
                <a:solidFill>
                  <a:srgbClr val="0432FF"/>
                </a:solidFill>
              </a:rPr>
              <a:t>公開</a:t>
            </a:r>
            <a:r>
              <a:rPr kumimoji="1" lang="ja-JP" altLang="en-US"/>
              <a:t>すれば、オープンデータ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できれば</a:t>
            </a:r>
            <a:r>
              <a:rPr lang="ja-JP" altLang="en-US">
                <a:solidFill>
                  <a:srgbClr val="0432FF"/>
                </a:solidFill>
              </a:rPr>
              <a:t>使いやすい形式</a:t>
            </a:r>
            <a:r>
              <a:rPr lang="ja-JP" altLang="en-US"/>
              <a:t>で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B1CDC5-0C95-A143-B52D-5F1540D9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5924-E68D-5340-87C6-68E8CFA17D9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5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{AA646AF8-4B36-384D-A226-D0B25C75BA83}tf10001067</Template>
  <TotalTime>163</TotalTime>
  <Words>482</Words>
  <Application>Microsoft Macintosh PowerPoint</Application>
  <PresentationFormat>画面に合わせる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ゴシック</vt:lpstr>
      <vt:lpstr>游ゴシック</vt:lpstr>
      <vt:lpstr>Century Gothic</vt:lpstr>
      <vt:lpstr>Garamond</vt:lpstr>
      <vt:lpstr>シャボン</vt:lpstr>
      <vt:lpstr>インターナショナル オープンデータデイ2019 in はちのへ</vt:lpstr>
      <vt:lpstr>確認事項</vt:lpstr>
      <vt:lpstr>スケジュール</vt:lpstr>
      <vt:lpstr>インターナショナル・ オープンデータ・デイとは？</vt:lpstr>
      <vt:lpstr>オープンデータとは？</vt:lpstr>
      <vt:lpstr>より正確には</vt:lpstr>
      <vt:lpstr>オープンデータだと何がいい？</vt:lpstr>
      <vt:lpstr>オープンデータの動向</vt:lpstr>
      <vt:lpstr>個人でも作れるオープンデータ</vt:lpstr>
      <vt:lpstr>オープンなライセンス？？</vt:lpstr>
      <vt:lpstr>使いやすい形式？？？</vt:lpstr>
      <vt:lpstr>あなたをオープンにする自己紹介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インターナショナル オープンデータデイ2019 in はちのへ</dc:title>
  <dc:creator>Kokubo Atsushi</dc:creator>
  <cp:lastModifiedBy>Kokubo Atsushi</cp:lastModifiedBy>
  <cp:revision>18</cp:revision>
  <dcterms:created xsi:type="dcterms:W3CDTF">2019-03-01T14:36:10Z</dcterms:created>
  <dcterms:modified xsi:type="dcterms:W3CDTF">2019-03-03T13:50:38Z</dcterms:modified>
</cp:coreProperties>
</file>