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301" r:id="rId10"/>
    <p:sldId id="300" r:id="rId11"/>
    <p:sldId id="299" r:id="rId12"/>
    <p:sldId id="263" r:id="rId13"/>
    <p:sldId id="266" r:id="rId14"/>
    <p:sldId id="267" r:id="rId15"/>
    <p:sldId id="274" r:id="rId16"/>
    <p:sldId id="275" r:id="rId17"/>
    <p:sldId id="277" r:id="rId18"/>
    <p:sldId id="276" r:id="rId19"/>
    <p:sldId id="29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9" r:id="rId31"/>
    <p:sldId id="271" r:id="rId32"/>
    <p:sldId id="302" r:id="rId33"/>
    <p:sldId id="288" r:id="rId34"/>
    <p:sldId id="289" r:id="rId35"/>
    <p:sldId id="290" r:id="rId36"/>
    <p:sldId id="291" r:id="rId37"/>
    <p:sldId id="409" r:id="rId38"/>
    <p:sldId id="292" r:id="rId39"/>
    <p:sldId id="293" r:id="rId40"/>
    <p:sldId id="297" r:id="rId41"/>
    <p:sldId id="294" r:id="rId42"/>
    <p:sldId id="298" r:id="rId43"/>
    <p:sldId id="295" r:id="rId44"/>
    <p:sldId id="303" r:id="rId45"/>
    <p:sldId id="305" r:id="rId46"/>
    <p:sldId id="400" r:id="rId47"/>
    <p:sldId id="402" r:id="rId48"/>
    <p:sldId id="403" r:id="rId49"/>
    <p:sldId id="405" r:id="rId50"/>
    <p:sldId id="407" r:id="rId51"/>
    <p:sldId id="408" r:id="rId52"/>
    <p:sldId id="306" r:id="rId53"/>
    <p:sldId id="307" r:id="rId54"/>
    <p:sldId id="308" r:id="rId55"/>
    <p:sldId id="410" r:id="rId56"/>
    <p:sldId id="309" r:id="rId57"/>
    <p:sldId id="411" r:id="rId58"/>
    <p:sldId id="416" r:id="rId59"/>
    <p:sldId id="412" r:id="rId60"/>
    <p:sldId id="413" r:id="rId61"/>
  </p:sldIdLst>
  <p:sldSz cx="9144000" cy="6858000" type="screen4x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6DBA6-D0F8-4BD6-9551-20131573E096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E7F8-9342-49F2-93C9-FDC7A44CA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F3400-FF8E-F544-B6E0-59EDEFF7C1D7}" type="datetimeFigureOut">
              <a:rPr kumimoji="1" lang="ja-JP" altLang="en-US" smtClean="0"/>
              <a:t>2020/7/15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1781C-C270-B74A-B458-422826443C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7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81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1781C-C270-B74A-B458-422826443C5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38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BB0E-FA71-2644-85EB-4837CFE63F25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E54-8556-4F4B-A254-9D869DDE1AB3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79A0-BEF9-BF4C-8B29-891577380E52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C4C0-6A07-1D45-823C-7D045A8344B4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ED8D-BFD3-6A4B-8E3F-1E8FC59E6621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37DF-72FA-6248-9F3B-E09D6DF9DCF4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E909-FD4B-1D4A-ACEB-03F67F772B7C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7137-E420-E744-9BB7-81BF7266DDD6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BD27-7F34-EA47-A40F-104FFD517E9F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F35A2BE-98C1-6A4D-965B-CD85EF57D148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78FB-3870-8048-8034-67C7F823BA0A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57BE8-815A-D343-A828-0935E9D85F2E}" type="datetime1">
              <a:rPr lang="ja-JP" altLang="en-US" smtClean="0"/>
              <a:t>2020/7/15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000"/>
              <a:t>おみくじアプリを作ろう</a:t>
            </a:r>
            <a:endParaRPr kumimoji="1" lang="ja-JP" alt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八戸工業大学</a:t>
            </a:r>
            <a:r>
              <a:rPr kumimoji="1" lang="en-US" altLang="ja-JP" dirty="0"/>
              <a:t> </a:t>
            </a:r>
            <a:r>
              <a:rPr kumimoji="1" lang="ja-JP" altLang="en-US"/>
              <a:t>小久保温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F0EC-03E5-2948-8DB8-ACD6D71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それでも</a:t>
            </a:r>
            <a:r>
              <a:rPr lang="en-GB" altLang="ja-JP" sz="3200" dirty="0"/>
              <a:t>PowerPoint</a:t>
            </a:r>
            <a:r>
              <a:rPr lang="ja-JP" altLang="en-US" sz="3200"/>
              <a:t>でがんばりたい場合</a:t>
            </a:r>
            <a:br>
              <a:rPr lang="en-US" altLang="ja-JP" sz="3200" dirty="0"/>
            </a:br>
            <a:r>
              <a:rPr lang="en-US" altLang="ja-JP" sz="3200" dirty="0"/>
              <a:t>(macOS)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F07C4-26B4-2F4B-ACEF-4F486109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スライドのサイズの設定がポイント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2800" dirty="0"/>
              <a:t>[</a:t>
            </a:r>
            <a:r>
              <a:rPr lang="ja-JP" altLang="en-US" sz="2800"/>
              <a:t>デザイン</a:t>
            </a:r>
            <a:r>
              <a:rPr lang="en-US" altLang="ja-JP" sz="2800" dirty="0"/>
              <a:t>]→[</a:t>
            </a:r>
            <a:r>
              <a:rPr lang="ja-JP" altLang="en-US" sz="2800"/>
              <a:t>スライドのサイズ</a:t>
            </a:r>
            <a:r>
              <a:rPr lang="en-US" altLang="ja-JP" sz="2800" dirty="0"/>
              <a:t>]→[</a:t>
            </a:r>
            <a:r>
              <a:rPr lang="ja-JP" altLang="en-US" sz="2800"/>
              <a:t>ページ設定</a:t>
            </a:r>
            <a:r>
              <a:rPr lang="en-US" altLang="ja-JP" sz="2800" dirty="0"/>
              <a:t>]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スライドのサイズ指定</a:t>
            </a:r>
            <a:r>
              <a:rPr lang="en-US" altLang="ja-JP" sz="2400" dirty="0"/>
              <a:t>: </a:t>
            </a:r>
            <a:r>
              <a:rPr lang="ja-JP" altLang="en-US" sz="2400"/>
              <a:t>ユーザー設定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幅</a:t>
            </a:r>
            <a:r>
              <a:rPr lang="en-US" altLang="ja-JP" sz="2400" dirty="0"/>
              <a:t>: 1024</a:t>
            </a:r>
            <a:r>
              <a:rPr lang="en-GB" altLang="ja-JP" sz="2400" dirty="0"/>
              <a:t>px</a:t>
            </a:r>
            <a:r>
              <a:rPr lang="ja-JP" altLang="en-US" sz="2400"/>
              <a:t>と打つと→</a:t>
            </a:r>
            <a:r>
              <a:rPr lang="en-US" altLang="ja-JP" sz="2400" dirty="0"/>
              <a:t>36.12</a:t>
            </a:r>
            <a:r>
              <a:rPr lang="en-GB" altLang="ja-JP" sz="2400" dirty="0"/>
              <a:t>cm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高さ</a:t>
            </a:r>
            <a:r>
              <a:rPr lang="en-US" altLang="ja-JP" sz="2400" dirty="0"/>
              <a:t>: 576</a:t>
            </a:r>
            <a:r>
              <a:rPr lang="en-GB" altLang="ja-JP" sz="2400" dirty="0"/>
              <a:t>px</a:t>
            </a:r>
            <a:r>
              <a:rPr lang="ja-JP" altLang="en-US" sz="2400"/>
              <a:t>と打つと→</a:t>
            </a:r>
            <a:r>
              <a:rPr lang="en-US" altLang="ja-JP" sz="2400" dirty="0"/>
              <a:t>20.32</a:t>
            </a:r>
            <a:r>
              <a:rPr lang="en-GB" altLang="ja-JP" sz="24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単位を</a:t>
            </a:r>
            <a:r>
              <a:rPr lang="en-GB" altLang="ja-JP" sz="2800" dirty="0"/>
              <a:t>px</a:t>
            </a:r>
            <a:r>
              <a:rPr lang="ja-JP" altLang="en-US" sz="2800"/>
              <a:t>で打つ</a:t>
            </a:r>
            <a:r>
              <a:rPr lang="en-US" altLang="ja-JP" sz="2800" dirty="0"/>
              <a:t>(</a:t>
            </a:r>
            <a:r>
              <a:rPr lang="en-GB" altLang="ja-JP" sz="2800" dirty="0"/>
              <a:t>cm</a:t>
            </a:r>
            <a:r>
              <a:rPr lang="ja-JP" altLang="en-US" sz="2800"/>
              <a:t>に自動変換されるが</a:t>
            </a:r>
            <a:r>
              <a:rPr lang="en-US" altLang="ja-JP" sz="2800" dirty="0"/>
              <a:t>)</a:t>
            </a:r>
            <a:r>
              <a:rPr lang="ja-JP" altLang="en-US" sz="2800"/>
              <a:t>と、いろいろ捗る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8F54C-71BD-0F43-8DFC-B93B65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3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1BC2D-B598-A64B-AA46-DC3EBFC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</a:t>
            </a:r>
            <a:r>
              <a:rPr kumimoji="1" lang="ja-JP" altLang="en-US"/>
              <a:t>単位</a:t>
            </a:r>
            <a:r>
              <a:rPr kumimoji="1" lang="en-US" altLang="ja-JP" dirty="0"/>
              <a:t>(macOS)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9FCAC-4EBA-704F-B02B-B27D7E2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3200" dirty="0"/>
              <a:t>PowerPoint</a:t>
            </a:r>
            <a:r>
              <a:rPr lang="ja-JP" altLang="en-US" sz="3200"/>
              <a:t>の単位は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</a:t>
            </a:r>
            <a:r>
              <a:rPr lang="ja-JP" altLang="en-US" sz="3200"/>
              <a:t>インチ</a:t>
            </a:r>
            <a:r>
              <a:rPr lang="en-US" altLang="ja-JP" sz="3200" dirty="0"/>
              <a:t>=2.54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72px</a:t>
            </a:r>
            <a:r>
              <a:rPr lang="ja-JP" altLang="en-US" sz="3200"/>
              <a:t>が</a:t>
            </a:r>
            <a:r>
              <a:rPr lang="en-US" altLang="ja-JP" sz="3200" dirty="0"/>
              <a:t>1</a:t>
            </a:r>
            <a:r>
              <a:rPr lang="ja-JP" altLang="en-US" sz="3200"/>
              <a:t>インチに設定されている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1</a:t>
            </a:r>
            <a:r>
              <a:rPr lang="en-GB" altLang="ja-JP" sz="3200" dirty="0"/>
              <a:t>cm=72/2.54px=28.3px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1px=2.54/72cm=0.0353cm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36882-B325-8B4E-96F0-5A16113A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E9EC-2CE0-6849-A07E-1E0A2210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sz="4000" dirty="0"/>
              <a:t>PowerPoint</a:t>
            </a:r>
            <a:r>
              <a:rPr lang="ja-JP" altLang="en-US" sz="4000"/>
              <a:t>で画像にエクスポート</a:t>
            </a:r>
            <a:br>
              <a:rPr lang="en-US" altLang="ja-JP" sz="4000" dirty="0"/>
            </a:br>
            <a:r>
              <a:rPr lang="en-US" altLang="ja-JP" sz="4000" dirty="0"/>
              <a:t>(macOS)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7D45A-71A4-FC4D-A037-0FB6835A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600" dirty="0"/>
              <a:t>[</a:t>
            </a:r>
            <a:r>
              <a:rPr lang="ja-JP" altLang="en-US" sz="3600"/>
              <a:t>ファイル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エクスポート</a:t>
            </a:r>
            <a:r>
              <a:rPr lang="en-US" altLang="ja-JP" sz="3600" dirty="0"/>
              <a:t>]</a:t>
            </a:r>
            <a:r>
              <a:rPr lang="ja-JP" altLang="en-US" sz="3600"/>
              <a:t>で</a:t>
            </a:r>
            <a:r>
              <a:rPr lang="en-US" altLang="ja-JP" sz="3600" dirty="0"/>
              <a:t>PNG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スライドのサイズを設定していないと</a:t>
            </a:r>
            <a:endParaRPr lang="en-US" altLang="ja-JP" sz="3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デフォルトのワイド画面</a:t>
            </a:r>
            <a:r>
              <a:rPr lang="en-US" altLang="ja-JP" sz="3200" dirty="0"/>
              <a:t>(16:9): 1024x576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標準</a:t>
            </a:r>
            <a:r>
              <a:rPr lang="en-US" altLang="ja-JP" sz="3200" dirty="0"/>
              <a:t>(4:3): 1024x768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設定は変更できる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27E26-39CC-7E41-93B5-F6FD6B95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7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11A07-042F-B341-BF21-8F0F8845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画面デザイン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EB9B07-0CCF-964A-9FA6-569BE05D3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占う</a:t>
            </a:r>
          </a:p>
        </p:txBody>
      </p:sp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D5B72BC8-63B7-8543-9B98-B6A64B72F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960" y="2437763"/>
            <a:ext cx="3703638" cy="2083296"/>
          </a:xfrm>
          <a:ln>
            <a:solidFill>
              <a:schemeClr val="tx1"/>
            </a:solidFill>
          </a:ln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5E844-1724-E644-A99B-293B8F8F2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D4F72-8C89-2746-8E86-DA4A9140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20ED95B3-06F1-2146-86BD-BFCE991629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64710" y="2438656"/>
            <a:ext cx="3702050" cy="2082403"/>
          </a:xfrm>
          <a:ln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8095FE-3449-1044-9030-CEA9B90F8C4C}"/>
              </a:ext>
            </a:extLst>
          </p:cNvPr>
          <p:cNvSpPr txBox="1"/>
          <p:nvPr/>
        </p:nvSpPr>
        <p:spPr>
          <a:xfrm>
            <a:off x="822960" y="5036795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/>
              <a:t>今回はボタンの位置を同じにしておくと後が楽</a:t>
            </a:r>
          </a:p>
        </p:txBody>
      </p:sp>
    </p:spTree>
    <p:extLst>
      <p:ext uri="{BB962C8B-B14F-4D97-AF65-F5344CB8AC3E}">
        <p14:creationId xmlns:p14="http://schemas.microsoft.com/office/powerpoint/2010/main" val="2452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9D521-6133-C646-836D-02BB194B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全部の結果を作ってみよう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1AA11-0EEC-7E4F-AA2A-8988AF10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どうでした？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おみくじなんて簡単！とか思っていたのに、意外と文章書けなくないですか？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アプリを作るには「プログラム」と「コンテンツ」が必要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「コンテンツ」もアプリの出来に大きく関係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よいアプリを作るにはコンテンツに手間がかかるし、才能も必要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2E04BC-C427-8142-98C5-D1EDA876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9329-0367-944E-9B3E-C4E5B20C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プログラムの試作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E652A-76D4-5A42-B3DB-6FE604A2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3200"/>
              <a:t>ディスプレイ・ウィンドウの表示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/>
              <a:t>背景画像の表示</a:t>
            </a:r>
            <a:endParaRPr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3200"/>
              <a:t>背景画像の切り替え</a:t>
            </a:r>
            <a:endParaRPr kumimoji="1" lang="en-US" altLang="ja-JP" sz="32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200"/>
              <a:t>結果をランダムに</a:t>
            </a:r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A48526-0D69-1E45-B049-63F33E7A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ディスプレイ・ウィンドウの表示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969" y="1845734"/>
            <a:ext cx="4978791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画像と同じ大きさに、ディスプレイ・ウィンドウのサイズを設定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22621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3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背景画像の表示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背景画像を読み込んで表示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2771857"/>
            <a:ext cx="5840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03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背景画像を交互に切り替える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15" y="1845734"/>
            <a:ext cx="2516945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 err="1"/>
              <a:t>mousePressed</a:t>
            </a:r>
            <a:r>
              <a:rPr kumimoji="1" lang="en-US" altLang="ja-JP" sz="2400" dirty="0"/>
              <a:t>()</a:t>
            </a:r>
            <a:r>
              <a:rPr kumimoji="1" lang="ja-JP" altLang="en-US" sz="2400"/>
              <a:t>メソッドを利用して切り替える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4801314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12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327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4-45B9-5C40-B774-5EFF0DBA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マウスクリックの処理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AC8BA-93F6-344F-9D9A-4FE8C419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200" dirty="0"/>
              <a:t>if (</a:t>
            </a:r>
            <a:r>
              <a:rPr lang="en-US" altLang="ja-JP" sz="3200" dirty="0" err="1"/>
              <a:t>mousePressed</a:t>
            </a:r>
            <a:r>
              <a:rPr lang="en-US" altLang="ja-JP" sz="3200" dirty="0"/>
              <a:t> == true) { ... }</a:t>
            </a:r>
            <a:endParaRPr lang="ja-JP" altLang="en-US" sz="3200"/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クリックし続けると、ずっと発動する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en-US" altLang="ja-JP" sz="2800" dirty="0"/>
              <a:t>1</a:t>
            </a:r>
            <a:r>
              <a:rPr lang="ja-JP" altLang="en-US" sz="2800"/>
              <a:t>秒間に</a:t>
            </a:r>
            <a:r>
              <a:rPr lang="en-US" altLang="ja-JP" sz="2800" dirty="0"/>
              <a:t>60</a:t>
            </a:r>
            <a:r>
              <a:rPr lang="ja-JP" altLang="en-US" sz="2800"/>
              <a:t>回実行される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void </a:t>
            </a:r>
            <a:r>
              <a:rPr lang="en-US" altLang="ja-JP" sz="3200" dirty="0" err="1"/>
              <a:t>mousePressed</a:t>
            </a:r>
            <a:r>
              <a:rPr lang="en-US" altLang="ja-JP" sz="3200" dirty="0"/>
              <a:t>() { ... }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クリックしたときだけ、発動する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C648C-35E4-A943-9BF5-C0BA5258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アプリを作るには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アプリの動作を考える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画面遷移と画面を設計する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複雑な遷移の場合は状態遷移も考える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このときコンテンツも用意しておく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データを設計する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プログラムを設計する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プログラムを書く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以上が理想的だが、試作段階では難しい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7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結果をランダムに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891" y="1845734"/>
            <a:ext cx="369287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配列に結果を入れ、その中からランダムに取り出す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364715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String[] oracles =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9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393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193F0-FEC8-E944-A936-E7E4B41A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このプログラムの問題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77C55-1EB2-7E42-8AF1-E64D40C2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891" y="1845734"/>
            <a:ext cx="369287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全部読まないと、どういうプログラムなのかわからない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6024AF-36BF-4A44-AA98-A6FFD00A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350424-4DF7-9548-AF3C-53E6288619F0}"/>
              </a:ext>
            </a:extLst>
          </p:cNvPr>
          <p:cNvSpPr txBox="1"/>
          <p:nvPr/>
        </p:nvSpPr>
        <p:spPr>
          <a:xfrm>
            <a:off x="822960" y="1845734"/>
            <a:ext cx="364715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String[] oracles =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};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image(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kumimoji="1" lang="en-GB" altLang="ja-JP" sz="9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void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if 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 else {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9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tellFortuneBackgroundImage</a:t>
            </a:r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9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9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79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FFC44-DD3A-A646-AEF9-5005576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デザインパターン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DAA72-F516-094E-8BC5-434BF5C6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745236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いろいろなプログラムの作り方のサンプル集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 err="1"/>
              <a:t>GoF</a:t>
            </a:r>
            <a:r>
              <a:rPr kumimoji="1" lang="ja-JP" altLang="en-US" sz="2400"/>
              <a:t>のデザインパターンが有名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000"/>
              <a:t>オブジェクト指向でいろいろなプログラムを作る方法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000"/>
              <a:t>エリック・ガンマほか、</a:t>
            </a:r>
            <a:r>
              <a:rPr lang="en-US" altLang="ja-JP" sz="2000" dirty="0"/>
              <a:t>『</a:t>
            </a:r>
            <a:r>
              <a:rPr lang="ja-JP" altLang="en-US" sz="2000"/>
              <a:t>オブジェクト指向における再利用のためのデザインパターン改訂版</a:t>
            </a:r>
            <a:r>
              <a:rPr lang="en-US" altLang="ja-JP" sz="2000" dirty="0"/>
              <a:t>』</a:t>
            </a:r>
            <a:r>
              <a:rPr lang="ja-JP" altLang="en-US" sz="2000"/>
              <a:t>、ソフトバンクパブリッシング、</a:t>
            </a:r>
            <a:r>
              <a:rPr lang="en-US" altLang="ja-JP" sz="2000" dirty="0"/>
              <a:t>1999</a:t>
            </a:r>
            <a:r>
              <a:rPr lang="ja-JP" altLang="en-US" sz="2000"/>
              <a:t>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A1EA2-2342-1D4A-9662-8F27A43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75525-8713-CF41-AA01-31255106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ステートパターン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B00D-C834-F245-A12F-8888B3A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046" y="1845733"/>
            <a:ext cx="3923714" cy="44026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継承と多態性の活用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シーンというテンプレを作る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「占う」シーンなどは、シーンを継承し、具体的な処理内容を書く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継承元に、継承したものを代入できる　</a:t>
            </a:r>
            <a:r>
              <a:rPr lang="en-US" altLang="ja-JP" sz="2400" dirty="0"/>
              <a:t>※</a:t>
            </a:r>
            <a:r>
              <a:rPr lang="ja-JP" altLang="en-US" sz="2400"/>
              <a:t>多態性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200"/>
              <a:t>シーン</a:t>
            </a:r>
            <a:r>
              <a:rPr lang="en-US" altLang="ja-JP" sz="2200" dirty="0"/>
              <a:t> = </a:t>
            </a:r>
            <a:r>
              <a:rPr lang="ja-JP" altLang="en-US" sz="2200"/>
              <a:t>「占う」シーン</a:t>
            </a:r>
            <a:r>
              <a:rPr lang="en-US" altLang="ja-JP" sz="2200" dirty="0"/>
              <a:t> </a:t>
            </a:r>
            <a:r>
              <a:rPr lang="ja-JP" altLang="en-US" sz="2200"/>
              <a:t>など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つまり、継承したもの同士は、互いに交換できるようになる</a:t>
            </a:r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0FB817-78F0-624E-A39C-BF25685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53A40ED-A43C-E544-9B67-5C9E7628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41258"/>
              </p:ext>
            </p:extLst>
          </p:nvPr>
        </p:nvGraphicFramePr>
        <p:xfrm>
          <a:off x="2464194" y="2032500"/>
          <a:ext cx="875030" cy="1127592"/>
        </p:xfrm>
        <a:graphic>
          <a:graphicData uri="http://schemas.openxmlformats.org/drawingml/2006/table">
            <a:tbl>
              <a:tblPr/>
              <a:tblGrid>
                <a:gridCol w="87503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C36CA2-0FBB-8F4D-93E9-BA71A9AD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15944"/>
              </p:ext>
            </p:extLst>
          </p:nvPr>
        </p:nvGraphicFramePr>
        <p:xfrm>
          <a:off x="1600205" y="3817222"/>
          <a:ext cx="1187768" cy="1127592"/>
        </p:xfrm>
        <a:graphic>
          <a:graphicData uri="http://schemas.openxmlformats.org/drawingml/2006/table">
            <a:tbl>
              <a:tblPr/>
              <a:tblGrid>
                <a:gridCol w="1187768">
                  <a:extLst>
                    <a:ext uri="{9D8B030D-6E8A-4147-A177-3AD203B41FA5}">
                      <a16:colId xmlns:a16="http://schemas.microsoft.com/office/drawing/2014/main" val="1200387921"/>
                    </a:ext>
                  </a:extLst>
                </a:gridCol>
              </a:tblGrid>
              <a:tr h="127122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「占う」シーン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61869"/>
                  </a:ext>
                </a:extLst>
              </a:tr>
              <a:tr h="127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465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3695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29A659-FA18-6448-8BAD-B94AF9D8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977792"/>
              </p:ext>
            </p:extLst>
          </p:nvPr>
        </p:nvGraphicFramePr>
        <p:xfrm>
          <a:off x="3063217" y="3817222"/>
          <a:ext cx="1238568" cy="1127592"/>
        </p:xfrm>
        <a:graphic>
          <a:graphicData uri="http://schemas.openxmlformats.org/drawingml/2006/table">
            <a:tbl>
              <a:tblPr/>
              <a:tblGrid>
                <a:gridCol w="1238568">
                  <a:extLst>
                    <a:ext uri="{9D8B030D-6E8A-4147-A177-3AD203B41FA5}">
                      <a16:colId xmlns:a16="http://schemas.microsoft.com/office/drawing/2014/main" val="3506453712"/>
                    </a:ext>
                  </a:extLst>
                </a:gridCol>
              </a:tblGrid>
              <a:tr h="15056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「結果」シーン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59603"/>
                  </a:ext>
                </a:extLst>
              </a:tr>
              <a:tr h="15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86997"/>
                  </a:ext>
                </a:extLst>
              </a:tr>
              <a:tr h="27957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52712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90044B-C173-2D40-B342-4F0B29AF0571}"/>
              </a:ext>
            </a:extLst>
          </p:cNvPr>
          <p:cNvCxnSpPr>
            <a:cxnSpLocks/>
          </p:cNvCxnSpPr>
          <p:nvPr/>
        </p:nvCxnSpPr>
        <p:spPr>
          <a:xfrm flipV="1">
            <a:off x="2901709" y="3160092"/>
            <a:ext cx="0" cy="35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FFB0BD7-0DCE-8F46-9BD3-C2B2CA4CFD6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194089" y="3520308"/>
            <a:ext cx="0" cy="296914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11E4D83-4817-BE47-87CC-2AC68B9897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682501" y="3520307"/>
            <a:ext cx="0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F19DDD6-9CFF-6D45-BFF4-BED65C0D0E91}"/>
              </a:ext>
            </a:extLst>
          </p:cNvPr>
          <p:cNvCxnSpPr>
            <a:cxnSpLocks/>
          </p:cNvCxnSpPr>
          <p:nvPr/>
        </p:nvCxnSpPr>
        <p:spPr>
          <a:xfrm>
            <a:off x="2194089" y="3520307"/>
            <a:ext cx="148841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F17203-339F-F74C-B567-E043D0DB9593}"/>
              </a:ext>
            </a:extLst>
          </p:cNvPr>
          <p:cNvSpPr txBox="1"/>
          <p:nvPr/>
        </p:nvSpPr>
        <p:spPr>
          <a:xfrm>
            <a:off x="1565624" y="3335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継承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1903F6-5248-814A-9185-6E7300979668}"/>
              </a:ext>
            </a:extLst>
          </p:cNvPr>
          <p:cNvSpPr txBox="1"/>
          <p:nvPr/>
        </p:nvSpPr>
        <p:spPr>
          <a:xfrm>
            <a:off x="1398875" y="246943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テンプレ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6CE8C89-167E-1B43-AA86-B1ECCA33E89D}"/>
              </a:ext>
            </a:extLst>
          </p:cNvPr>
          <p:cNvSpPr txBox="1"/>
          <p:nvPr/>
        </p:nvSpPr>
        <p:spPr>
          <a:xfrm>
            <a:off x="428136" y="3766981"/>
            <a:ext cx="108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それぞれ</a:t>
            </a:r>
            <a:endParaRPr kumimoji="1" lang="en-US" altLang="ja-JP" dirty="0"/>
          </a:p>
          <a:p>
            <a:r>
              <a:rPr kumimoji="1" lang="ja-JP" altLang="en-US"/>
              <a:t>具体的な</a:t>
            </a:r>
            <a:endParaRPr kumimoji="1" lang="en-US" altLang="ja-JP" dirty="0"/>
          </a:p>
          <a:p>
            <a:r>
              <a:rPr kumimoji="1" lang="ja-JP" altLang="en-US"/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2114583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シーン・クラス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262" y="1845734"/>
            <a:ext cx="4779498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本当にテンプレ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2565009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600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「占う」シーン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631" y="1845734"/>
            <a:ext cx="2001129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背景画像を読み込</a:t>
            </a:r>
            <a:r>
              <a:rPr lang="ja-JP" altLang="en-US"/>
              <a:t>み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背景画像を表示し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クリックしたら、「結果」シーンに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5366825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「結果」シーン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955" y="1845734"/>
            <a:ext cx="3665805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結果をランダムに選び、対応した背景画像を読み込</a:t>
            </a:r>
            <a:r>
              <a:rPr lang="ja-JP" altLang="en-US"/>
              <a:t>み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背景画像を表示し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クリックしたら、「結果」シーンに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1" y="1845734"/>
            <a:ext cx="3620086" cy="432426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String[] oracles =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chukichi.png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shoukichi.png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suekichi.png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kyou.png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", 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"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daikyou.png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"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};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int number = int(random(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oracles.length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));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(oracles[number]);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1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1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1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910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メイン・プログラム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308" y="1845734"/>
            <a:ext cx="3384452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超すっきり！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全体として何をしているか、よくわかる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/>
              <a:t>setup()</a:t>
            </a:r>
            <a:r>
              <a:rPr kumimoji="1" lang="ja-JP" altLang="en-US"/>
              <a:t>で初期化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en-US" altLang="ja-JP" dirty="0"/>
              <a:t>draw()</a:t>
            </a:r>
            <a:r>
              <a:rPr lang="ja-JP" altLang="en-US"/>
              <a:t>で現在のシーンを描画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 err="1"/>
              <a:t>mousePressed</a:t>
            </a:r>
            <a:r>
              <a:rPr kumimoji="1" lang="en-US" altLang="ja-JP" dirty="0"/>
              <a:t>()</a:t>
            </a:r>
            <a:r>
              <a:rPr kumimoji="1" lang="ja-JP" altLang="en-US"/>
              <a:t>で、現在のシーンのマウスクリック処理を実行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1845734"/>
            <a:ext cx="3960055" cy="44319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Scene scene;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setup() {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size(1024, 576);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最初のシーンは「占う」シーン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 = new TellFortuneScene();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現在のシーンを描画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scene.draw();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  <a:p>
            <a:endParaRPr lang="ja-JP" altLang="en-US" sz="160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void mousePressed() {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// 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現在のシーンのマウスクリック処理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  scene.mousePressed();</a:t>
            </a: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385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FFC44-DD3A-A646-AEF9-50055767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子クラスの共通部分</a:t>
            </a:r>
            <a:r>
              <a:rPr kumimoji="1" lang="ja-JP" altLang="en-US" sz="4000"/>
              <a:t>を親クラスへ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8DAA72-F516-094E-8BC5-434BF5C6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小クラスで同じことを書いていたら、親クラスに移す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親クラス</a:t>
            </a:r>
            <a:r>
              <a:rPr lang="en-US" altLang="ja-JP" sz="2400" dirty="0"/>
              <a:t>(super)</a:t>
            </a:r>
            <a:r>
              <a:rPr lang="ja-JP" altLang="en-US" sz="2400"/>
              <a:t>のメソッドを実行するには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en-US" altLang="ja-JP" sz="2200" dirty="0"/>
              <a:t>super.</a:t>
            </a:r>
            <a:r>
              <a:rPr lang="ja-JP" altLang="en-US" sz="2200"/>
              <a:t>メソッド</a:t>
            </a:r>
            <a:r>
              <a:rPr lang="en-US" altLang="ja-JP" sz="2200" dirty="0"/>
              <a:t>()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A1EA2-2342-1D4A-9662-8F27A43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EBFA17-1E0F-F149-B1CB-F67A9FBA460A}"/>
              </a:ext>
            </a:extLst>
          </p:cNvPr>
          <p:cNvSpPr/>
          <p:nvPr/>
        </p:nvSpPr>
        <p:spPr>
          <a:xfrm>
            <a:off x="647114" y="3410765"/>
            <a:ext cx="3620086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E6C52D-C698-1049-BB64-E57BB21ADAF4}"/>
              </a:ext>
            </a:extLst>
          </p:cNvPr>
          <p:cNvSpPr txBox="1"/>
          <p:nvPr/>
        </p:nvSpPr>
        <p:spPr>
          <a:xfrm>
            <a:off x="647114" y="307074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A30FDB-7744-AE4F-8297-F465F0D7E30D}"/>
              </a:ext>
            </a:extLst>
          </p:cNvPr>
          <p:cNvSpPr/>
          <p:nvPr/>
        </p:nvSpPr>
        <p:spPr>
          <a:xfrm>
            <a:off x="4628221" y="3408824"/>
            <a:ext cx="3235293" cy="2000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︙</a:t>
            </a:r>
          </a:p>
          <a:p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ja-JP" altLang="en-US"/>
              <a:t>︙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ja-JP" altLang="en-US" sz="1400">
                <a:latin typeface="MS Gothic" panose="020B0609070205080204" pitchFamily="49" charset="-128"/>
                <a:ea typeface="MS Gothic" panose="020B0609070205080204" pitchFamily="49" charset="-128"/>
              </a:rPr>
              <a:t>void draw() {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US" altLang="ja-JP" sz="1400" strike="sngStrike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US" altLang="ja-JP" sz="1400" strike="sngStrike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0, 0);</a:t>
            </a:r>
            <a:endParaRPr lang="ja-JP" altLang="en-US" sz="1400" strike="sngStrike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super.draw();</a:t>
            </a:r>
          </a:p>
          <a:p>
            <a:r>
              <a:rPr lang="ja-JP" altLang="en-US" sz="140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/>
              <a:t>︙</a:t>
            </a:r>
            <a:endParaRPr lang="en-US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55904B-3B89-5646-BB2F-F46A602ADE31}"/>
              </a:ext>
            </a:extLst>
          </p:cNvPr>
          <p:cNvSpPr txBox="1"/>
          <p:nvPr/>
        </p:nvSpPr>
        <p:spPr>
          <a:xfrm>
            <a:off x="4572000" y="3070741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「占う」シーンや「結果」シーン</a:t>
            </a:r>
            <a:endParaRPr kumimoji="1" lang="en-US" altLang="ja-JP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AB863BB-5531-B441-B917-3229D36AEEDD}"/>
              </a:ext>
            </a:extLst>
          </p:cNvPr>
          <p:cNvCxnSpPr>
            <a:cxnSpLocks/>
          </p:cNvCxnSpPr>
          <p:nvPr/>
        </p:nvCxnSpPr>
        <p:spPr>
          <a:xfrm flipH="1">
            <a:off x="3116015" y="3857414"/>
            <a:ext cx="1455985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1244BF-EDE8-1249-9767-3DDD56FB512F}"/>
              </a:ext>
            </a:extLst>
          </p:cNvPr>
          <p:cNvCxnSpPr>
            <a:cxnSpLocks/>
          </p:cNvCxnSpPr>
          <p:nvPr/>
        </p:nvCxnSpPr>
        <p:spPr>
          <a:xfrm flipH="1">
            <a:off x="3747442" y="4665080"/>
            <a:ext cx="880779" cy="43498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91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DD98F-6E84-7145-A2B9-4DACA0D0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ボタンを</a:t>
            </a:r>
            <a:r>
              <a:rPr lang="ja-JP" altLang="en-US"/>
              <a:t>クリックできるように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BCE8E-648C-314C-A5BB-3C15F445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ボタンの画像を分ける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ボタンに当たり判定をつける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ボタンをクリックしたときの処理を書く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ボタンをクラスにする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5139D-5A15-F648-BA65-9FCB9E4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3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練習と実際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実際の場合、大切なのは「決めたこと」を「期間内」でやること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練習だと、最初に「やることを決めること」や「期間の見積もり」が難しい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ボタンの画像を作る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5113816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2800" dirty="0"/>
              <a:t>PowerPoint</a:t>
            </a:r>
            <a:r>
              <a:rPr lang="ja-JP" altLang="en-US" sz="2800"/>
              <a:t>のスライドを複製して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ボタンだけのスライド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800"/>
              <a:t>ボタンがないスライド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元のスライドは残しておこう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ボタンの上で右クリック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800"/>
              <a:t>「画像として保存」で保存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3000"/>
              <a:t>画像を入れ替える</a:t>
            </a:r>
            <a:endParaRPr kumimoji="1" lang="en-US" altLang="ja-JP" sz="3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4296D3-6BAE-6840-9780-2A3AB661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17" y="3666541"/>
            <a:ext cx="2143660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BD87CFE-4A07-EC4A-BAAA-B086DC0B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79" y="5002232"/>
            <a:ext cx="2143660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F730C95-8A23-C94D-BA23-3963EAB5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79" y="1845734"/>
            <a:ext cx="2143661" cy="120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下矢印 10">
            <a:extLst>
              <a:ext uri="{FF2B5EF4-FFF2-40B4-BE49-F238E27FC236}">
                <a16:creationId xmlns:a16="http://schemas.microsoft.com/office/drawing/2014/main" id="{B47E31D6-90F2-9045-AC09-43ED49FEF5CF}"/>
              </a:ext>
            </a:extLst>
          </p:cNvPr>
          <p:cNvSpPr/>
          <p:nvPr/>
        </p:nvSpPr>
        <p:spPr>
          <a:xfrm>
            <a:off x="7112721" y="3150169"/>
            <a:ext cx="390369" cy="3864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17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ボタンの位置</a:t>
            </a:r>
            <a:r>
              <a:rPr kumimoji="1" lang="en-US" altLang="ja-JP" dirty="0"/>
              <a:t>(Windows)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ボタンの上で右クリック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「配置とサイズ」で位置を調べ、</a:t>
            </a:r>
            <a:r>
              <a:rPr lang="en-US" altLang="ja-JP" sz="2400" dirty="0"/>
              <a:t>px</a:t>
            </a:r>
            <a:r>
              <a:rPr lang="ja-JP" altLang="en-US" sz="2400"/>
              <a:t>単位に変換する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高さ</a:t>
            </a:r>
            <a:r>
              <a:rPr kumimoji="1" lang="en-US" altLang="ja-JP" sz="2000" dirty="0"/>
              <a:t>2.18cm=2.18*37. 8px=82px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幅</a:t>
            </a:r>
            <a:r>
              <a:rPr kumimoji="1" lang="en-US" altLang="ja-JP" sz="2000" dirty="0"/>
              <a:t>13.26cm=13.26*37.8=501px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横位置</a:t>
            </a:r>
            <a:r>
              <a:rPr kumimoji="1" lang="en-US" altLang="ja-JP" sz="2000" dirty="0"/>
              <a:t>12.08cm=12.08*37.8px=457px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縦位置</a:t>
            </a:r>
            <a:r>
              <a:rPr lang="en-US" altLang="ja-JP" sz="2000" dirty="0"/>
              <a:t>9.96</a:t>
            </a:r>
            <a:r>
              <a:rPr kumimoji="1" lang="en-US" altLang="ja-JP" sz="2000" dirty="0"/>
              <a:t>cm=</a:t>
            </a:r>
            <a:r>
              <a:rPr lang="en-US" altLang="ja-JP" sz="2000" dirty="0"/>
              <a:t>9.96</a:t>
            </a:r>
            <a:r>
              <a:rPr kumimoji="1" lang="en-US" altLang="ja-JP" sz="2000" dirty="0"/>
              <a:t>*37.8px=376px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27A3E6-BCC1-C441-AF39-B58285FDC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76" t="19376" r="1190" b="9208"/>
          <a:stretch/>
        </p:blipFill>
        <p:spPr>
          <a:xfrm>
            <a:off x="1142999" y="4151094"/>
            <a:ext cx="4726961" cy="230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ボタンの位置</a:t>
            </a:r>
            <a:r>
              <a:rPr kumimoji="1" lang="en-US" altLang="ja-JP" dirty="0"/>
              <a:t>(macOS)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ボタンの上で右クリック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「配置とサイズ」で位置を調べ、</a:t>
            </a:r>
            <a:r>
              <a:rPr lang="en-US" altLang="ja-JP" sz="2400" dirty="0"/>
              <a:t>px</a:t>
            </a:r>
            <a:r>
              <a:rPr lang="ja-JP" altLang="en-US" sz="2400"/>
              <a:t>単位に変換する</a:t>
            </a:r>
            <a:endParaRPr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高さ</a:t>
            </a:r>
            <a:r>
              <a:rPr kumimoji="1" lang="en-US" altLang="ja-JP" sz="2000" dirty="0"/>
              <a:t>2.91cm=2.91*28.346px=82px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幅</a:t>
            </a:r>
            <a:r>
              <a:rPr kumimoji="1" lang="en-US" altLang="ja-JP" sz="2000" dirty="0"/>
              <a:t>17.68cm=17.68*28.346=501px</a:t>
            </a:r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横位置</a:t>
            </a:r>
            <a:r>
              <a:rPr kumimoji="1" lang="en-US" altLang="ja-JP" sz="2000" dirty="0"/>
              <a:t>16.11cm=16.11*28.346px=457px</a:t>
            </a:r>
            <a:endParaRPr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000"/>
              <a:t>縦位置</a:t>
            </a:r>
            <a:r>
              <a:rPr kumimoji="1" lang="en-US" altLang="ja-JP" sz="2000" dirty="0"/>
              <a:t>13.28cm=13.28*28.346px=376px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C97C9B-0CC4-FF45-98E5-CF43F0291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00" y="4176926"/>
            <a:ext cx="5310386" cy="2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6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FE3F9-93E5-224D-9E34-B8FD7102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寸法を書いたスライドも作るとよい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809CD4-C585-B742-AAED-E82034A9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中心も求めておく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0B8F96-42B9-3D45-925E-4E0B5179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FB344D7-4256-3341-847E-BF30A558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328053"/>
            <a:ext cx="7010401" cy="3943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812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画像の中心の座標を指定するように変更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2384996"/>
            <a:ext cx="5741963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imageMode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(CENTER);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width / 2.0, height / 2.0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52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「占う」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1600"/>
              <a:t>ボタンの画像を読み込み、背景画像の後で表示する</a:t>
            </a:r>
            <a:endParaRPr kumimoji="1" lang="en-US" altLang="ja-JP" sz="16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1600"/>
              <a:t>「結果」シーンも基本的に同様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0" y="2537396"/>
            <a:ext cx="5824025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4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4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4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508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ボタンに文字列を表示する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938" y="1845734"/>
            <a:ext cx="2352822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文字列</a:t>
            </a:r>
            <a:r>
              <a:rPr kumimoji="1" lang="ja-JP" altLang="en-US" sz="2000"/>
              <a:t>を表示するには以下を指定</a:t>
            </a:r>
            <a:endParaRPr kumimoji="1" lang="en-US" altLang="ja-JP" sz="2000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表示する文字列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フォント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色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>
                <a:solidFill>
                  <a:srgbClr val="FF0000"/>
                </a:solidFill>
              </a:rPr>
              <a:t>シーンクラスにも変更が必要</a:t>
            </a:r>
            <a:endParaRPr lang="en-US" altLang="ja-JP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次のスライド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A7F291-2228-4F42-8DD4-F2BF538EE8AC}"/>
              </a:ext>
            </a:extLst>
          </p:cNvPr>
          <p:cNvSpPr/>
          <p:nvPr/>
        </p:nvSpPr>
        <p:spPr>
          <a:xfrm>
            <a:off x="822959" y="1772530"/>
            <a:ext cx="501513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String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"</a:t>
            </a:r>
            <a:r>
              <a:rPr lang="ja-JP" altLang="en-US" sz="12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占う！</a:t>
            </a:r>
            <a:r>
              <a:rPr lang="en-US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";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createFont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("MS Gothic", 48);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tellFortuneButtonBackgroundImage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textFont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tellFortuneButtonFont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fill(255);</a:t>
            </a:r>
          </a:p>
          <a:p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text(</a:t>
            </a:r>
            <a:r>
              <a:rPr lang="en-GB" altLang="ja-JP" sz="12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tellFortuneButtonText</a:t>
            </a:r>
            <a:r>
              <a:rPr lang="en-GB" altLang="ja-JP" sz="12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, 658, 417);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  scene = new </a:t>
            </a:r>
            <a:r>
              <a:rPr lang="en-GB" altLang="ja-JP" sz="12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2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342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シーンクラス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文字列</a:t>
            </a:r>
            <a:r>
              <a:rPr kumimoji="1" lang="ja-JP" altLang="en-US" sz="2800"/>
              <a:t>の中心の座標を指定するように変更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533731" y="2438037"/>
            <a:ext cx="8122257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Scene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Scene()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imageMode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(CENTER);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textAlign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(CENTER, CENTER); // </a:t>
            </a:r>
            <a:r>
              <a:rPr lang="ja-JP" altLang="en-US" sz="160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文字列の上下左右の中心の座標を指定するモード</a:t>
            </a:r>
            <a:endParaRPr lang="en-GB" altLang="ja-JP" sz="160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, width / 2.0, height / 2.0);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5961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C3392-9A66-B549-ABC4-D6B927C6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ボタンをクリックできるように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022D3-DEFC-484D-AF72-AF25F6B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「占う」シーンのクリック処理に当たり判定をつける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「結果」シーンも同様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4763BB-B376-D44A-940E-127E183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A7F291-2228-4F42-8DD4-F2BF538EE8AC}"/>
              </a:ext>
            </a:extLst>
          </p:cNvPr>
          <p:cNvSpPr/>
          <p:nvPr/>
        </p:nvSpPr>
        <p:spPr>
          <a:xfrm>
            <a:off x="822960" y="2575885"/>
            <a:ext cx="664810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/>
              <a:t>︙</a:t>
            </a:r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457;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376;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buttonWidth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501;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float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buttonHeight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82;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buttonX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+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buttonWidth</a:t>
            </a:r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&amp;&amp;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buttonY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+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buttonHeight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scene = new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ja-JP" altLang="en-US" sz="1600"/>
              <a:t>︙</a:t>
            </a:r>
          </a:p>
        </p:txBody>
      </p:sp>
    </p:spTree>
    <p:extLst>
      <p:ext uri="{BB962C8B-B14F-4D97-AF65-F5344CB8AC3E}">
        <p14:creationId xmlns:p14="http://schemas.microsoft.com/office/powerpoint/2010/main" val="2890534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1EED3-3A84-3A4D-9AE9-00BB8C46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ボタンがカオス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3377A6-438E-9843-BAEC-ECD6E7C5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845733"/>
            <a:ext cx="7543800" cy="441438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ボタンが増えただけで、プログラムがごちゃごちゃに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ボタンをクラスにして整理したい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93EA23-EEFB-2C46-B2AA-40E2BADE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B67757C-9331-B846-AB4F-6A3D5ABA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33452"/>
              </p:ext>
            </p:extLst>
          </p:nvPr>
        </p:nvGraphicFramePr>
        <p:xfrm>
          <a:off x="871220" y="2795302"/>
          <a:ext cx="3700780" cy="2621112"/>
        </p:xfrm>
        <a:graphic>
          <a:graphicData uri="http://schemas.openxmlformats.org/drawingml/2006/table">
            <a:tbl>
              <a:tblPr/>
              <a:tblGrid>
                <a:gridCol w="370078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背景画像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文字列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フォント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文字色</a:t>
                      </a:r>
                      <a:endParaRPr kumimoji="1" lang="en-US" altLang="ja-JP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y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描画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クリック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マウスが触れているか？</a:t>
                      </a:r>
                      <a:r>
                        <a:rPr kumimoji="1" lang="en-US" altLang="ja-JP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()</a:t>
                      </a: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66149CB-01B7-B840-B29C-8F27BACB8976}"/>
              </a:ext>
            </a:extLst>
          </p:cNvPr>
          <p:cNvSpPr txBox="1">
            <a:spLocks/>
          </p:cNvSpPr>
          <p:nvPr/>
        </p:nvSpPr>
        <p:spPr>
          <a:xfrm>
            <a:off x="4934830" y="2812235"/>
            <a:ext cx="2638278" cy="31196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ja-JP" altLang="en-US" sz="1800"/>
              <a:t>ボタンのデータ</a:t>
            </a:r>
            <a:endParaRPr lang="en-US" altLang="ja-JP" sz="1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背景画像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文字列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フォント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文字色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座標</a:t>
            </a:r>
            <a:r>
              <a:rPr lang="en-US" altLang="ja-JP" sz="1600" dirty="0"/>
              <a:t>x, y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1800"/>
              <a:t>ボタンの処理</a:t>
            </a:r>
            <a:endParaRPr lang="en-US" altLang="ja-JP" sz="1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初期化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描画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クリック</a:t>
            </a:r>
            <a:endParaRPr lang="en-US" altLang="ja-JP" sz="1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1600"/>
              <a:t>マウスが触れているか？</a:t>
            </a:r>
          </a:p>
        </p:txBody>
      </p:sp>
    </p:spTree>
    <p:extLst>
      <p:ext uri="{BB962C8B-B14F-4D97-AF65-F5344CB8AC3E}">
        <p14:creationId xmlns:p14="http://schemas.microsoft.com/office/powerpoint/2010/main" val="8612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複雑なプログラムを作るには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複雑なプログラムを作るのは難しい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書くのは実は簡単</a:t>
            </a:r>
            <a:r>
              <a:rPr kumimoji="1" lang="en-US" altLang="ja-JP" sz="2600" dirty="0"/>
              <a:t> ※</a:t>
            </a:r>
            <a:r>
              <a:rPr kumimoji="1" lang="ja-JP" altLang="en-US" sz="2600"/>
              <a:t>書くだけだから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デバッグがとてもとてもとても難しい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そこで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最小限の簡単な試作品を作って確認する</a:t>
            </a:r>
            <a:endParaRPr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だんだん機能を追加する</a:t>
            </a:r>
            <a:endParaRPr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だんだんそれらを組み合わせる</a:t>
            </a:r>
            <a:endParaRPr kumimoji="1" lang="en-US" altLang="ja-JP" sz="2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結果として複雑なプログラムが完成する</a:t>
            </a:r>
            <a:endParaRPr lang="en-US" altLang="ja-JP" sz="2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209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75525-8713-CF41-AA01-31255106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ステートパターン</a:t>
            </a:r>
            <a:r>
              <a:rPr lang="ja-JP" altLang="en-US"/>
              <a:t>ふたたび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E2B00D-C834-F245-A12F-8888B3A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8822" y="1845733"/>
            <a:ext cx="3417938" cy="440265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400"/>
              <a:t>ボタンもステートパターン で作る</a:t>
            </a:r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0FB817-78F0-624E-A39C-BF25685A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53A40ED-A43C-E544-9B67-5C9E76284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89290"/>
              </p:ext>
            </p:extLst>
          </p:nvPr>
        </p:nvGraphicFramePr>
        <p:xfrm>
          <a:off x="3011171" y="2101346"/>
          <a:ext cx="875030" cy="970557"/>
        </p:xfrm>
        <a:graphic>
          <a:graphicData uri="http://schemas.openxmlformats.org/drawingml/2006/table">
            <a:tbl>
              <a:tblPr/>
              <a:tblGrid>
                <a:gridCol w="875030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CC36CA2-0FBB-8F4D-93E9-BA71A9AD3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88412"/>
              </p:ext>
            </p:extLst>
          </p:nvPr>
        </p:nvGraphicFramePr>
        <p:xfrm>
          <a:off x="2082704" y="3753439"/>
          <a:ext cx="1340168" cy="914232"/>
        </p:xfrm>
        <a:graphic>
          <a:graphicData uri="http://schemas.openxmlformats.org/drawingml/2006/table">
            <a:tbl>
              <a:tblPr/>
              <a:tblGrid>
                <a:gridCol w="1340168">
                  <a:extLst>
                    <a:ext uri="{9D8B030D-6E8A-4147-A177-3AD203B41FA5}">
                      <a16:colId xmlns:a16="http://schemas.microsoft.com/office/drawing/2014/main" val="1200387921"/>
                    </a:ext>
                  </a:extLst>
                </a:gridCol>
              </a:tblGrid>
              <a:tr h="127122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「占う！」ボタン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61869"/>
                  </a:ext>
                </a:extLst>
              </a:tr>
              <a:tr h="127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94653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3695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629A659-FA18-6448-8BAD-B94AF9D85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92910"/>
              </p:ext>
            </p:extLst>
          </p:nvPr>
        </p:nvGraphicFramePr>
        <p:xfrm>
          <a:off x="3621917" y="3739770"/>
          <a:ext cx="1238568" cy="914232"/>
        </p:xfrm>
        <a:graphic>
          <a:graphicData uri="http://schemas.openxmlformats.org/drawingml/2006/table">
            <a:tbl>
              <a:tblPr/>
              <a:tblGrid>
                <a:gridCol w="1238568">
                  <a:extLst>
                    <a:ext uri="{9D8B030D-6E8A-4147-A177-3AD203B41FA5}">
                      <a16:colId xmlns:a16="http://schemas.microsoft.com/office/drawing/2014/main" val="3506453712"/>
                    </a:ext>
                  </a:extLst>
                </a:gridCol>
              </a:tblGrid>
              <a:tr h="15056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「戻る」ボタン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59603"/>
                  </a:ext>
                </a:extLst>
              </a:tr>
              <a:tr h="15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86997"/>
                  </a:ext>
                </a:extLst>
              </a:tr>
              <a:tr h="279578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152712"/>
                  </a:ext>
                </a:extLst>
              </a:tr>
            </a:tbl>
          </a:graphicData>
        </a:graphic>
      </p:graphicFrame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090044B-C173-2D40-B342-4F0B29AF0571}"/>
              </a:ext>
            </a:extLst>
          </p:cNvPr>
          <p:cNvCxnSpPr>
            <a:cxnSpLocks/>
          </p:cNvCxnSpPr>
          <p:nvPr/>
        </p:nvCxnSpPr>
        <p:spPr>
          <a:xfrm flipV="1">
            <a:off x="3460409" y="3082640"/>
            <a:ext cx="0" cy="351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FFB0BD7-0DCE-8F46-9BD3-C2B2CA4CFD68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52788" y="3406647"/>
            <a:ext cx="0" cy="346792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11E4D83-4817-BE47-87CC-2AC68B9897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41201" y="3442855"/>
            <a:ext cx="0" cy="296915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F19DDD6-9CFF-6D45-BFF4-BED65C0D0E91}"/>
              </a:ext>
            </a:extLst>
          </p:cNvPr>
          <p:cNvCxnSpPr>
            <a:cxnSpLocks/>
          </p:cNvCxnSpPr>
          <p:nvPr/>
        </p:nvCxnSpPr>
        <p:spPr>
          <a:xfrm>
            <a:off x="2752788" y="3442855"/>
            <a:ext cx="148841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F17203-339F-F74C-B567-E043D0DB9593}"/>
              </a:ext>
            </a:extLst>
          </p:cNvPr>
          <p:cNvSpPr txBox="1"/>
          <p:nvPr/>
        </p:nvSpPr>
        <p:spPr>
          <a:xfrm>
            <a:off x="1996044" y="32107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継承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1903F6-5248-814A-9185-6E7300979668}"/>
              </a:ext>
            </a:extLst>
          </p:cNvPr>
          <p:cNvSpPr txBox="1"/>
          <p:nvPr/>
        </p:nvSpPr>
        <p:spPr>
          <a:xfrm>
            <a:off x="1957575" y="23919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共通部分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6CE8C89-167E-1B43-AA86-B1ECCA33E89D}"/>
              </a:ext>
            </a:extLst>
          </p:cNvPr>
          <p:cNvSpPr txBox="1"/>
          <p:nvPr/>
        </p:nvSpPr>
        <p:spPr>
          <a:xfrm>
            <a:off x="904078" y="385789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それぞれ</a:t>
            </a:r>
            <a:endParaRPr kumimoji="1" lang="en-US" altLang="ja-JP" dirty="0"/>
          </a:p>
          <a:p>
            <a:r>
              <a:rPr kumimoji="1" lang="ja-JP" altLang="en-US"/>
              <a:t>の内容</a:t>
            </a:r>
          </a:p>
        </p:txBody>
      </p:sp>
    </p:spTree>
    <p:extLst>
      <p:ext uri="{BB962C8B-B14F-4D97-AF65-F5344CB8AC3E}">
        <p14:creationId xmlns:p14="http://schemas.microsoft.com/office/powerpoint/2010/main" val="2126830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5FF89-2B4B-7F4C-AB41-D00C9D7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65820-BF9A-9A47-9A3F-D5337D1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516" y="1845734"/>
            <a:ext cx="4360244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けっこう複雑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汎用のパーツを作ろうとすると、こうなりがち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A91BA-E53C-8246-8ADF-6DE8ECAA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A4976C-CA3C-3244-8A62-BD6BC49A8A33}"/>
              </a:ext>
            </a:extLst>
          </p:cNvPr>
          <p:cNvSpPr txBox="1"/>
          <p:nvPr/>
        </p:nvSpPr>
        <p:spPr>
          <a:xfrm>
            <a:off x="822960" y="1883249"/>
            <a:ext cx="2903359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Button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String text;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PFont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font;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float x;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float y;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Button()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image(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, x, y);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textFont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(font);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fill(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text(text, x, y);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boolean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isTouched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boolean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result = false;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(x -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backgroundImage.width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 &lt;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mouseX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x +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backgroundImage.width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y -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backgroundImage.height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 &lt;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endParaRPr kumimoji="1" lang="en-GB" altLang="ja-JP" sz="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&amp;&amp;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mouseY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y + </a:t>
            </a:r>
            <a:r>
              <a:rPr kumimoji="1" lang="en-GB" altLang="ja-JP" sz="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backgroundImage.height</a:t>
            </a:r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/ 2.0) {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result = true;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  return result;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615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5FF89-2B4B-7F4C-AB41-D00C9D7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「占う！」ボタン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65820-BF9A-9A47-9A3F-D5337D10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568" y="1845734"/>
            <a:ext cx="2435192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ja-JP" altLang="en-US"/>
              <a:t>「戻る」ボタンも同様に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A91BA-E53C-8246-8ADF-6DE8ECAA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A4976C-CA3C-3244-8A62-BD6BC49A8A33}"/>
              </a:ext>
            </a:extLst>
          </p:cNvPr>
          <p:cNvSpPr txBox="1"/>
          <p:nvPr/>
        </p:nvSpPr>
        <p:spPr>
          <a:xfrm>
            <a:off x="822960" y="1883249"/>
            <a:ext cx="4935583" cy="4062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Button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button.png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text = "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占う！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";</a:t>
            </a:r>
          </a:p>
          <a:p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font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createFont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("MS Gothic", 48);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textColor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color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(255); 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x = 658; 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y = 417;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kumimoji="1"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if (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isTouched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== true) {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  scene = new </a:t>
            </a:r>
            <a:r>
              <a:rPr kumimoji="1"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ResultScene</a:t>
            </a:r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}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kumimoji="1"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749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BEE2D-0E35-E245-95F2-5165F598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「占う」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9246D-D592-5849-B228-9DBE12E4F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27" y="1839222"/>
            <a:ext cx="1987733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/>
              <a:t>「占う」クラスはシンプルに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「結果」クラスも同様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7F185-264F-D14F-8AFE-FFB74F4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A32D39-17C9-FB4D-BBDD-DBEA6D8AAE2A}"/>
              </a:ext>
            </a:extLst>
          </p:cNvPr>
          <p:cNvSpPr/>
          <p:nvPr/>
        </p:nvSpPr>
        <p:spPr>
          <a:xfrm>
            <a:off x="822961" y="1839222"/>
            <a:ext cx="5403668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class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extends Scene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TellFortuneScene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backgroundImage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loadImage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tellFortune.png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");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= new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draw() {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super.draw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tellFortuneButton.draw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endParaRPr lang="en-GB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void </a:t>
            </a:r>
            <a:r>
              <a:rPr lang="en-GB" altLang="ja-JP" sz="16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mousePressed</a:t>
            </a:r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() {</a:t>
            </a:r>
          </a:p>
          <a:p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lang="en-GB" altLang="ja-JP" sz="1600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tellFortuneButton.mousePressed</a:t>
            </a:r>
            <a:r>
              <a:rPr lang="en-GB" altLang="ja-JP" sz="160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();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  }</a:t>
            </a:r>
          </a:p>
          <a:p>
            <a:r>
              <a:rPr lang="en-GB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947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56957-C09C-894D-BC65-0A9AA22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どこまで画像にする？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B46993-F3FE-874F-9E99-B9B8585A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627" y="1845734"/>
            <a:ext cx="3288133" cy="402336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ja-JP" dirty="0"/>
              <a:t>1</a:t>
            </a:r>
            <a:r>
              <a:rPr kumimoji="1" lang="ja-JP" altLang="en-US"/>
              <a:t>枚の画像にする？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デザインの自由度が高い</a:t>
            </a:r>
            <a:endParaRPr lang="en-US" altLang="ja-JP" dirty="0"/>
          </a:p>
          <a:p>
            <a:pPr lvl="1">
              <a:buFont typeface="Wingdings" pitchFamily="2" charset="2"/>
              <a:buChar char="l"/>
            </a:pPr>
            <a:r>
              <a:rPr kumimoji="1" lang="en-US" altLang="ja-JP" dirty="0"/>
              <a:t>1</a:t>
            </a:r>
            <a:r>
              <a:rPr kumimoji="1" lang="ja-JP" altLang="en-US"/>
              <a:t>カ所でも修正するには、元の画像を作ったソフトが必要</a:t>
            </a:r>
            <a:endParaRPr kumimoji="1" lang="en-US" altLang="ja-JP" dirty="0"/>
          </a:p>
          <a:p>
            <a:pPr>
              <a:buFont typeface="Wingdings" pitchFamily="2" charset="2"/>
              <a:buChar char="l"/>
            </a:pPr>
            <a:r>
              <a:rPr kumimoji="1" lang="ja-JP" altLang="en-US"/>
              <a:t>画像</a:t>
            </a:r>
            <a:r>
              <a:rPr lang="ja-JP" altLang="en-US"/>
              <a:t>と文字</a:t>
            </a:r>
            <a:r>
              <a:rPr kumimoji="1" lang="ja-JP" altLang="en-US"/>
              <a:t>にする？</a:t>
            </a:r>
            <a:endParaRPr kumimoji="1" lang="en-US" altLang="ja-JP" dirty="0"/>
          </a:p>
          <a:p>
            <a:pPr lvl="1">
              <a:buFont typeface="Wingdings" pitchFamily="2" charset="2"/>
              <a:buChar char="l"/>
            </a:pPr>
            <a:r>
              <a:rPr lang="ja-JP" altLang="en-US"/>
              <a:t>修正はパーツごと</a:t>
            </a:r>
            <a:endParaRPr lang="en-US" altLang="ja-JP" dirty="0"/>
          </a:p>
          <a:p>
            <a:pPr>
              <a:buFont typeface="Wingdings" pitchFamily="2" charset="2"/>
              <a:buChar char="l"/>
            </a:pPr>
            <a:r>
              <a:rPr lang="ja-JP" altLang="en-US"/>
              <a:t>開発チームの使っているソフトや構成や分担次第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60613-A0E3-9D41-A668-AB02F53F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4D60A1-CB06-774C-B200-C5FA547E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78" y="1873204"/>
            <a:ext cx="4016829" cy="2259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5EF7D2C-8D85-9C4E-B59D-30653705ED68}"/>
              </a:ext>
            </a:extLst>
          </p:cNvPr>
          <p:cNvSpPr/>
          <p:nvPr/>
        </p:nvSpPr>
        <p:spPr>
          <a:xfrm>
            <a:off x="1062681" y="2038865"/>
            <a:ext cx="902043" cy="1902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E20A4D-C03B-3847-9FF4-45A9FBDE91A4}"/>
              </a:ext>
            </a:extLst>
          </p:cNvPr>
          <p:cNvSpPr txBox="1"/>
          <p:nvPr/>
        </p:nvSpPr>
        <p:spPr>
          <a:xfrm>
            <a:off x="1190536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画像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C8BC1DE-CFCB-5C4A-9838-7F7311B09AB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513701" y="3941805"/>
            <a:ext cx="1" cy="630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449DCA-22B5-0B40-871C-18F63D23F6DC}"/>
              </a:ext>
            </a:extLst>
          </p:cNvPr>
          <p:cNvCxnSpPr>
            <a:cxnSpLocks/>
          </p:cNvCxnSpPr>
          <p:nvPr/>
        </p:nvCxnSpPr>
        <p:spPr>
          <a:xfrm flipV="1">
            <a:off x="3583459" y="2756222"/>
            <a:ext cx="331573" cy="2000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CC04D4-8DC7-F649-AFEF-CC9B203CE251}"/>
              </a:ext>
            </a:extLst>
          </p:cNvPr>
          <p:cNvCxnSpPr>
            <a:cxnSpLocks/>
          </p:cNvCxnSpPr>
          <p:nvPr/>
        </p:nvCxnSpPr>
        <p:spPr>
          <a:xfrm flipH="1" flipV="1">
            <a:off x="3027023" y="3132448"/>
            <a:ext cx="264937" cy="16242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C4DB14-E834-4442-9439-9097BEBED919}"/>
              </a:ext>
            </a:extLst>
          </p:cNvPr>
          <p:cNvSpPr txBox="1"/>
          <p:nvPr/>
        </p:nvSpPr>
        <p:spPr>
          <a:xfrm>
            <a:off x="3102914" y="4831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263759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920D7-DAD1-7147-B6FF-EBEEE85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画像と文字にする場合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D0EC88-22F3-F549-9C03-975E6435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493" y="1845734"/>
            <a:ext cx="3094268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クラス図で書くと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2603C8-D5B1-A343-A6DE-2B35EE90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6382C7-FAF3-184D-8A36-85CDEAB7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39" y="2728610"/>
            <a:ext cx="4016829" cy="2259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CC7AF50-3D4B-784F-9FC0-DD0405522A63}"/>
              </a:ext>
            </a:extLst>
          </p:cNvPr>
          <p:cNvSpPr/>
          <p:nvPr/>
        </p:nvSpPr>
        <p:spPr>
          <a:xfrm>
            <a:off x="1359242" y="2894271"/>
            <a:ext cx="902043" cy="19029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502EFF-95CC-4C48-AB43-3A644ED69B01}"/>
              </a:ext>
            </a:extLst>
          </p:cNvPr>
          <p:cNvSpPr txBox="1"/>
          <p:nvPr/>
        </p:nvSpPr>
        <p:spPr>
          <a:xfrm>
            <a:off x="1140848" y="51239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占断の画像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FC6C39B-F815-1B46-BE6D-621DADF3D473}"/>
              </a:ext>
            </a:extLst>
          </p:cNvPr>
          <p:cNvCxnSpPr>
            <a:cxnSpLocks/>
          </p:cNvCxnSpPr>
          <p:nvPr/>
        </p:nvCxnSpPr>
        <p:spPr>
          <a:xfrm flipV="1">
            <a:off x="1810262" y="4797212"/>
            <a:ext cx="1" cy="32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7003A2-08C0-8C44-8F1C-4B108F97778A}"/>
              </a:ext>
            </a:extLst>
          </p:cNvPr>
          <p:cNvCxnSpPr>
            <a:cxnSpLocks/>
          </p:cNvCxnSpPr>
          <p:nvPr/>
        </p:nvCxnSpPr>
        <p:spPr>
          <a:xfrm flipH="1">
            <a:off x="3048305" y="2458995"/>
            <a:ext cx="275279" cy="930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826ADF-AC6B-D546-B15D-609D57C860D3}"/>
              </a:ext>
            </a:extLst>
          </p:cNvPr>
          <p:cNvCxnSpPr>
            <a:cxnSpLocks/>
          </p:cNvCxnSpPr>
          <p:nvPr/>
        </p:nvCxnSpPr>
        <p:spPr>
          <a:xfrm flipH="1" flipV="1">
            <a:off x="3585251" y="4016908"/>
            <a:ext cx="132468" cy="1107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2946E2-209F-B647-A75B-4D548E8AA9B1}"/>
              </a:ext>
            </a:extLst>
          </p:cNvPr>
          <p:cNvSpPr txBox="1"/>
          <p:nvPr/>
        </p:nvSpPr>
        <p:spPr>
          <a:xfrm>
            <a:off x="3048305" y="51157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占断の説明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8664365-D77D-7C44-95BE-0C3231EBA300}"/>
              </a:ext>
            </a:extLst>
          </p:cNvPr>
          <p:cNvSpPr/>
          <p:nvPr/>
        </p:nvSpPr>
        <p:spPr>
          <a:xfrm>
            <a:off x="2748261" y="3434312"/>
            <a:ext cx="575323" cy="3249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747D0BDE-F4D7-3E4B-B258-6FFBA4CB80CD}"/>
              </a:ext>
            </a:extLst>
          </p:cNvPr>
          <p:cNvSpPr/>
          <p:nvPr/>
        </p:nvSpPr>
        <p:spPr>
          <a:xfrm>
            <a:off x="2689907" y="3782130"/>
            <a:ext cx="1355899" cy="2118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3FFBA-6132-4E42-B3E6-95EA9E54B5AA}"/>
              </a:ext>
            </a:extLst>
          </p:cNvPr>
          <p:cNvSpPr txBox="1"/>
          <p:nvPr/>
        </p:nvSpPr>
        <p:spPr>
          <a:xfrm>
            <a:off x="2748261" y="212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占断の名称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81CF55D-405A-0A42-949B-7EE482B25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86872"/>
              </p:ext>
            </p:extLst>
          </p:nvPr>
        </p:nvGraphicFramePr>
        <p:xfrm>
          <a:off x="5609864" y="2371156"/>
          <a:ext cx="1460818" cy="1645752"/>
        </p:xfrm>
        <a:graphic>
          <a:graphicData uri="http://schemas.openxmlformats.org/drawingml/2006/table">
            <a:tbl>
              <a:tblPr/>
              <a:tblGrid>
                <a:gridCol w="1460818">
                  <a:extLst>
                    <a:ext uri="{9D8B030D-6E8A-4147-A177-3AD203B41FA5}">
                      <a16:colId xmlns:a16="http://schemas.microsoft.com/office/drawing/2014/main" val="1567273516"/>
                    </a:ext>
                  </a:extLst>
                </a:gridCol>
              </a:tblGrid>
              <a:tr h="19689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占断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804"/>
                  </a:ext>
                </a:extLst>
              </a:tr>
              <a:tr h="196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名称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説明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  <a:ea typeface="ＭＳ Ｐゴシック" panose="020B0600070205080204" pitchFamily="34" charset="-128"/>
                        </a:rPr>
                        <a:t>画像ファイル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939475"/>
                  </a:ext>
                </a:extLst>
              </a:tr>
              <a:tr h="361069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SzPct val="8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3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977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配列の欠点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930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 dirty="0"/>
              <a:t>要素の数が決まっている</a:t>
            </a:r>
          </a:p>
          <a:p>
            <a:pPr lvl="1">
              <a:buFont typeface="Wingdings" pitchFamily="2" charset="2"/>
              <a:buChar char="l"/>
            </a:pPr>
            <a:r>
              <a:rPr lang="en-US" altLang="ja-JP" sz="2400" dirty="0" err="1"/>
              <a:t>int</a:t>
            </a:r>
            <a:r>
              <a:rPr lang="en-US" altLang="ja-JP" sz="2400" dirty="0"/>
              <a:t>[] test = new </a:t>
            </a:r>
            <a:r>
              <a:rPr lang="en-US" altLang="ja-JP" sz="2400" dirty="0" err="1"/>
              <a:t>int</a:t>
            </a:r>
            <a:r>
              <a:rPr lang="en-US" altLang="ja-JP" sz="2400" dirty="0"/>
              <a:t>[10] → 10</a:t>
            </a:r>
            <a:r>
              <a:rPr lang="ja-JP" altLang="en-US" sz="2400" dirty="0"/>
              <a:t>個までしか入れられない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2800" dirty="0"/>
              <a:t>何個分の値を入れたかを調べるのが面倒</a:t>
            </a:r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 lvl="1">
              <a:buFont typeface="Wingdings" pitchFamily="2" charset="2"/>
              <a:buChar char="l"/>
            </a:pPr>
            <a:endParaRPr lang="ja-JP" altLang="en-US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800" dirty="0"/>
              <a:t>値を削除すると、虫食い状に穴が空く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60162"/>
              </p:ext>
            </p:extLst>
          </p:nvPr>
        </p:nvGraphicFramePr>
        <p:xfrm>
          <a:off x="1547813" y="3352799"/>
          <a:ext cx="4572000" cy="381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8"/>
          <p:cNvSpPr>
            <a:spLocks noChangeShapeType="1"/>
          </p:cNvSpPr>
          <p:nvPr/>
        </p:nvSpPr>
        <p:spPr bwMode="auto">
          <a:xfrm flipV="1">
            <a:off x="4953000" y="3794124"/>
            <a:ext cx="0" cy="256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801887" y="4035001"/>
            <a:ext cx="403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/>
              <a:t>ここから後ろが未使用だが</a:t>
            </a:r>
            <a:r>
              <a:rPr lang="en-US" altLang="ja-JP" sz="1600" dirty="0"/>
              <a:t>…</a:t>
            </a:r>
            <a:r>
              <a:rPr lang="ja-JP" altLang="en-US" sz="1600"/>
              <a:t>区別がつかない</a:t>
            </a:r>
          </a:p>
        </p:txBody>
      </p:sp>
      <p:graphicFrame>
        <p:nvGraphicFramePr>
          <p:cNvPr id="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87556"/>
              </p:ext>
            </p:extLst>
          </p:nvPr>
        </p:nvGraphicFramePr>
        <p:xfrm>
          <a:off x="1567542" y="5159824"/>
          <a:ext cx="4572000" cy="381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alt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2177142" y="5693224"/>
            <a:ext cx="3578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/>
              <a:t>どこが未使用なのか、もはやわからない</a:t>
            </a:r>
          </a:p>
        </p:txBody>
      </p:sp>
    </p:spTree>
    <p:extLst>
      <p:ext uri="{BB962C8B-B14F-4D97-AF65-F5344CB8AC3E}">
        <p14:creationId xmlns:p14="http://schemas.microsoft.com/office/powerpoint/2010/main" val="471804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Java</a:t>
            </a:r>
            <a:r>
              <a:rPr lang="ja-JP" altLang="en-US"/>
              <a:t>の</a:t>
            </a:r>
            <a:br>
              <a:rPr lang="en-US" altLang="ja-JP" dirty="0"/>
            </a:br>
            <a:r>
              <a:rPr lang="ja-JP" altLang="en-US"/>
              <a:t>コレクションフレームワーク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配列よりも高度なデータ構造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List: </a:t>
            </a:r>
            <a:r>
              <a:rPr lang="ja-JP" altLang="en-US" sz="2400" dirty="0"/>
              <a:t>要素の個数が可変の配列のようなもの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 err="1"/>
              <a:t>ArrayList</a:t>
            </a:r>
            <a:r>
              <a:rPr lang="ja-JP" altLang="en-US" sz="2400" dirty="0"/>
              <a:t>など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Set: </a:t>
            </a:r>
            <a:r>
              <a:rPr lang="ja-JP" altLang="en-US" sz="2400" dirty="0"/>
              <a:t>同じモノを複数入れることができない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 err="1"/>
              <a:t>TreeSet</a:t>
            </a:r>
            <a:r>
              <a:rPr lang="ja-JP" altLang="en-US" sz="2400" dirty="0"/>
              <a:t>など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Map: </a:t>
            </a:r>
            <a:r>
              <a:rPr lang="ja-JP" altLang="en-US" sz="2400" dirty="0"/>
              <a:t>「キー」と「値」の組で要素を保存する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ja-JP" sz="2400" dirty="0"/>
              <a:t>HashMap</a:t>
            </a:r>
            <a:r>
              <a:rPr lang="ja-JP" altLang="en-US" sz="2400"/>
              <a:t>など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今日のプログラミング言語には、このように集合を扱う方法があらかじめ用意されている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34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89798"/>
          </a:xfrm>
        </p:spPr>
        <p:txBody>
          <a:bodyPr/>
          <a:lstStyle/>
          <a:p>
            <a:r>
              <a:rPr lang="en-US" altLang="ja-JP" dirty="0" err="1"/>
              <a:t>ArrayList</a:t>
            </a:r>
            <a:r>
              <a:rPr lang="ja-JP" altLang="en-US" dirty="0"/>
              <a:t>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宣言</a:t>
            </a:r>
          </a:p>
          <a:p>
            <a:pPr marL="0" indent="0">
              <a:lnSpc>
                <a:spcPct val="90000"/>
              </a:lnSpc>
              <a:buNone/>
            </a:pPr>
            <a:endParaRPr lang="ja-JP" altLang="en-US" sz="2800" dirty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ja-JP" altLang="en-US" sz="2800" dirty="0"/>
              <a:t>メソッド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9163" y="1365722"/>
            <a:ext cx="668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https://docs.oracle.com/javase/jp/8/docs/api/java/util/ArrayList.html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5359" y="2303547"/>
            <a:ext cx="5400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>
                <a:latin typeface="Osaka−等幅" charset="-128"/>
                <a:ea typeface="Osaka−等幅" charset="-128"/>
              </a:rPr>
              <a:t>ArrayList&lt;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型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&gt; 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名前 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= new ArrayList&lt;</a:t>
            </a:r>
            <a:r>
              <a:rPr lang="ja-JP" altLang="en-US" sz="2000">
                <a:latin typeface="Osaka−等幅" charset="-128"/>
                <a:ea typeface="Osaka−等幅" charset="-128"/>
              </a:rPr>
              <a:t>型</a:t>
            </a:r>
            <a:r>
              <a:rPr lang="en-US" altLang="ja-JP" sz="2000">
                <a:latin typeface="Osaka−等幅" charset="-128"/>
                <a:ea typeface="Osaka−等幅" charset="-128"/>
              </a:rPr>
              <a:t>&gt;();</a:t>
            </a:r>
          </a:p>
        </p:txBody>
      </p:sp>
      <p:graphicFrame>
        <p:nvGraphicFramePr>
          <p:cNvPr id="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61053"/>
              </p:ext>
            </p:extLst>
          </p:nvPr>
        </p:nvGraphicFramePr>
        <p:xfrm>
          <a:off x="975359" y="3451320"/>
          <a:ext cx="7315200" cy="1676400"/>
        </p:xfrm>
        <a:graphic>
          <a:graphicData uri="http://schemas.openxmlformats.org/drawingml/2006/table">
            <a:tbl>
              <a:tblPr/>
              <a:tblGrid>
                <a:gridCol w="26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リストに含まれている要素の数を返す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add(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リストの最後にオブジェクトを追加する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get(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添字に対応したオブジェクトを返す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set(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, </a:t>
                      </a: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添字に対応したオブジェクトの内容を更新する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remove(</a:t>
                      </a: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</a:t>
                      </a:r>
                      <a:r>
                        <a:rPr kumimoji="0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ja-JP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saka−等幅" charset="-128"/>
                          <a:ea typeface="Osaka−等幅" charset="-128"/>
                        </a:rPr>
                        <a:t>オブジェクトを削除する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35EBC-B3B0-A249-AF33-746B2DCC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くりかえしの比較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B341F-CD1F-5049-A010-AF347997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435084"/>
          </a:xfrm>
        </p:spPr>
        <p:txBody>
          <a:bodyPr/>
          <a:lstStyle/>
          <a:p>
            <a:r>
              <a:rPr kumimoji="1" lang="ja-JP" altLang="en-US"/>
              <a:t>配列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FE7CD-888B-D24A-805B-390F2F5E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435084"/>
          </a:xfrm>
        </p:spPr>
        <p:txBody>
          <a:bodyPr/>
          <a:lstStyle/>
          <a:p>
            <a:r>
              <a:rPr kumimoji="1" lang="en-US" altLang="ja-JP" dirty="0" err="1"/>
              <a:t>ArrayList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9F5BC-1343-864E-96FB-894A71E4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69EA17-3CE5-5548-AB1B-DD7D247FA0D9}"/>
              </a:ext>
            </a:extLst>
          </p:cNvPr>
          <p:cNvSpPr txBox="1"/>
          <p:nvPr/>
        </p:nvSpPr>
        <p:spPr>
          <a:xfrm>
            <a:off x="822252" y="2281136"/>
            <a:ext cx="36583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/>
              <a:t>int[] integers;</a:t>
            </a:r>
          </a:p>
          <a:p>
            <a:r>
              <a:rPr kumimoji="1" lang="en-GB" altLang="ja-JP" dirty="0"/>
              <a:t>integers = new int[10];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integers.length</a:t>
            </a:r>
            <a:r>
              <a:rPr kumimoji="1" lang="en-GB" altLang="ja-JP" dirty="0"/>
              <a:t>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integers[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] =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;</a:t>
            </a:r>
          </a:p>
          <a:p>
            <a:r>
              <a:rPr kumimoji="1" lang="en-GB" altLang="ja-JP" dirty="0"/>
              <a:t>}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integers.length</a:t>
            </a:r>
            <a:r>
              <a:rPr kumimoji="1" lang="en-GB" altLang="ja-JP" dirty="0"/>
              <a:t>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println</a:t>
            </a:r>
            <a:r>
              <a:rPr kumimoji="1" lang="en-GB" altLang="ja-JP" dirty="0"/>
              <a:t>(integers[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]);</a:t>
            </a:r>
          </a:p>
          <a:p>
            <a:r>
              <a:rPr kumimoji="1" lang="en-GB" altLang="ja-JP" dirty="0"/>
              <a:t>}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71A6AD-ACAD-F643-9513-2B85793CB72E}"/>
              </a:ext>
            </a:extLst>
          </p:cNvPr>
          <p:cNvSpPr txBox="1"/>
          <p:nvPr/>
        </p:nvSpPr>
        <p:spPr>
          <a:xfrm>
            <a:off x="4740511" y="2276272"/>
            <a:ext cx="354917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ArrayList</a:t>
            </a:r>
            <a:r>
              <a:rPr kumimoji="1" lang="en-GB" altLang="ja-JP" dirty="0"/>
              <a:t>&lt;Integer&gt; integers;</a:t>
            </a:r>
          </a:p>
          <a:p>
            <a:r>
              <a:rPr kumimoji="1" lang="en-GB" altLang="ja-JP" dirty="0"/>
              <a:t>integers = new </a:t>
            </a:r>
            <a:r>
              <a:rPr kumimoji="1" lang="en-GB" altLang="ja-JP" dirty="0" err="1"/>
              <a:t>ArrayList</a:t>
            </a:r>
            <a:r>
              <a:rPr kumimoji="1" lang="en-GB" altLang="ja-JP" dirty="0"/>
              <a:t>&lt;Integer&gt;();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10;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integers.add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);</a:t>
            </a:r>
          </a:p>
          <a:p>
            <a:r>
              <a:rPr kumimoji="1" lang="en-GB" altLang="ja-JP" dirty="0"/>
              <a:t>}</a:t>
            </a:r>
          </a:p>
          <a:p>
            <a:endParaRPr kumimoji="1" lang="en-GB" altLang="ja-JP" dirty="0"/>
          </a:p>
          <a:p>
            <a:r>
              <a:rPr kumimoji="1" lang="en-GB" altLang="ja-JP" dirty="0"/>
              <a:t>for (int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= 0;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 &lt; </a:t>
            </a:r>
            <a:r>
              <a:rPr kumimoji="1" lang="en-GB" altLang="ja-JP" dirty="0" err="1"/>
              <a:t>integers.size</a:t>
            </a:r>
            <a:r>
              <a:rPr kumimoji="1" lang="en-GB" altLang="ja-JP" dirty="0"/>
              <a:t>(); 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++) {</a:t>
            </a:r>
          </a:p>
          <a:p>
            <a:r>
              <a:rPr kumimoji="1" lang="en-GB" altLang="ja-JP" dirty="0"/>
              <a:t>  </a:t>
            </a:r>
            <a:r>
              <a:rPr kumimoji="1" lang="en-GB" altLang="ja-JP" dirty="0" err="1"/>
              <a:t>println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integers.get</a:t>
            </a:r>
            <a:r>
              <a:rPr kumimoji="1" lang="en-GB" altLang="ja-JP" dirty="0"/>
              <a:t>(</a:t>
            </a:r>
            <a:r>
              <a:rPr kumimoji="1" lang="en-GB" altLang="ja-JP" dirty="0" err="1"/>
              <a:t>i</a:t>
            </a:r>
            <a:r>
              <a:rPr kumimoji="1" lang="en-GB" altLang="ja-JP" dirty="0"/>
              <a:t>));</a:t>
            </a:r>
          </a:p>
          <a:p>
            <a:r>
              <a:rPr kumimoji="1" lang="en-GB" altLang="ja-JP" dirty="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30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D3DA3-BB8A-D046-8068-923CB24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おみくじとは？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812051-66FE-E84F-9F05-CF337BCF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占って</a:t>
            </a:r>
            <a:r>
              <a:rPr kumimoji="1" lang="ja-JP" altLang="en-US" sz="2800"/>
              <a:t>託宣</a:t>
            </a:r>
            <a:r>
              <a:rPr kumimoji="1" lang="en-US" altLang="ja-JP" sz="2800" dirty="0"/>
              <a:t>(</a:t>
            </a:r>
            <a:r>
              <a:rPr kumimoji="1" lang="ja-JP" altLang="en-US" sz="2800"/>
              <a:t>結果</a:t>
            </a:r>
            <a:r>
              <a:rPr kumimoji="1" lang="en-US" altLang="ja-JP" sz="2800" dirty="0"/>
              <a:t>)</a:t>
            </a:r>
            <a:r>
              <a:rPr kumimoji="1" lang="ja-JP" altLang="en-US" sz="2800"/>
              <a:t>がでる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アプリとしては、戻れた方がいい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D76979-8BFB-9F40-A8E6-4B57B52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D88801-F262-494B-8639-00E602F4456B}"/>
              </a:ext>
            </a:extLst>
          </p:cNvPr>
          <p:cNvSpPr/>
          <p:nvPr/>
        </p:nvSpPr>
        <p:spPr>
          <a:xfrm>
            <a:off x="1197429" y="2677886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占う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45C2975D-DB0E-DB4F-B13C-4CBE9859EEE3}"/>
              </a:ext>
            </a:extLst>
          </p:cNvPr>
          <p:cNvSpPr/>
          <p:nvPr/>
        </p:nvSpPr>
        <p:spPr>
          <a:xfrm>
            <a:off x="2927001" y="2677886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67C1F8FA-A75A-A54A-92DA-B8A54A211629}"/>
              </a:ext>
            </a:extLst>
          </p:cNvPr>
          <p:cNvSpPr/>
          <p:nvPr/>
        </p:nvSpPr>
        <p:spPr>
          <a:xfrm>
            <a:off x="2182586" y="2862943"/>
            <a:ext cx="532144" cy="136071"/>
          </a:xfrm>
          <a:prstGeom prst="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EB0390F-D8BD-684B-A0C1-E698F7827E7A}"/>
              </a:ext>
            </a:extLst>
          </p:cNvPr>
          <p:cNvSpPr/>
          <p:nvPr/>
        </p:nvSpPr>
        <p:spPr>
          <a:xfrm>
            <a:off x="1197429" y="4354348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占う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EF25AD55-EE88-704D-8AB9-808EE17736FC}"/>
              </a:ext>
            </a:extLst>
          </p:cNvPr>
          <p:cNvSpPr/>
          <p:nvPr/>
        </p:nvSpPr>
        <p:spPr>
          <a:xfrm>
            <a:off x="2927001" y="4354348"/>
            <a:ext cx="772886" cy="500743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結果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9D6D3E4-C46C-6040-967B-84393474203F}"/>
              </a:ext>
            </a:extLst>
          </p:cNvPr>
          <p:cNvSpPr/>
          <p:nvPr/>
        </p:nvSpPr>
        <p:spPr>
          <a:xfrm>
            <a:off x="2182586" y="4354348"/>
            <a:ext cx="532144" cy="136071"/>
          </a:xfrm>
          <a:prstGeom prst="rightArrow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9D9A0C18-2132-984E-B0F0-6A40636EB14E}"/>
              </a:ext>
            </a:extLst>
          </p:cNvPr>
          <p:cNvSpPr/>
          <p:nvPr/>
        </p:nvSpPr>
        <p:spPr>
          <a:xfrm rot="10800000">
            <a:off x="2182586" y="4717729"/>
            <a:ext cx="532144" cy="136071"/>
          </a:xfrm>
          <a:prstGeom prst="rightArrow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31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F6D94-2212-1348-AFC3-9A952579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なるべく共通にできないか？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CA3023-A0C4-D84E-9B88-0899D166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値の代入は仕方がないとしても、表示は？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配列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800" dirty="0" err="1"/>
              <a:t>ArrayList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F4DB9-57AE-E044-BDC1-6C60293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1190BC-56A7-3E4F-8E7D-F74C65F3E5EF}"/>
              </a:ext>
            </a:extLst>
          </p:cNvPr>
          <p:cNvSpPr txBox="1"/>
          <p:nvPr/>
        </p:nvSpPr>
        <p:spPr>
          <a:xfrm>
            <a:off x="1022823" y="2915277"/>
            <a:ext cx="557280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/>
              <a:t>for (int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= 0;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&lt; </a:t>
            </a:r>
            <a:r>
              <a:rPr kumimoji="1" lang="en-GB" altLang="ja-JP" sz="2800" dirty="0" err="1"/>
              <a:t>integers.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length</a:t>
            </a:r>
            <a:r>
              <a:rPr kumimoji="1" lang="en-GB" altLang="ja-JP" sz="2800" dirty="0"/>
              <a:t>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++) {</a:t>
            </a:r>
          </a:p>
          <a:p>
            <a:r>
              <a:rPr kumimoji="1" lang="en-GB" altLang="ja-JP" sz="2800" dirty="0"/>
              <a:t>  </a:t>
            </a:r>
            <a:r>
              <a:rPr kumimoji="1" lang="en-GB" altLang="ja-JP" sz="2800" dirty="0" err="1"/>
              <a:t>println</a:t>
            </a:r>
            <a:r>
              <a:rPr kumimoji="1" lang="en-GB" altLang="ja-JP" sz="2800" dirty="0"/>
              <a:t>(integers</a:t>
            </a:r>
            <a:r>
              <a:rPr kumimoji="1" lang="en-GB" altLang="ja-JP" sz="2800" dirty="0">
                <a:solidFill>
                  <a:srgbClr val="FF0000"/>
                </a:solidFill>
              </a:rPr>
              <a:t>[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i</a:t>
            </a:r>
            <a:r>
              <a:rPr kumimoji="1" lang="en-GB" altLang="ja-JP" sz="2800" dirty="0">
                <a:solidFill>
                  <a:srgbClr val="FF0000"/>
                </a:solidFill>
              </a:rPr>
              <a:t>]</a:t>
            </a:r>
            <a:r>
              <a:rPr kumimoji="1" lang="en-GB" altLang="ja-JP" sz="2800" dirty="0"/>
              <a:t>);</a:t>
            </a:r>
          </a:p>
          <a:p>
            <a:r>
              <a:rPr kumimoji="1" lang="en-GB" altLang="ja-JP" sz="2800" dirty="0"/>
              <a:t>}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7470A9-FA75-BD42-9517-15BD5DF864F8}"/>
              </a:ext>
            </a:extLst>
          </p:cNvPr>
          <p:cNvSpPr txBox="1"/>
          <p:nvPr/>
        </p:nvSpPr>
        <p:spPr>
          <a:xfrm>
            <a:off x="1022823" y="5074791"/>
            <a:ext cx="54034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/>
              <a:t>for (int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= 0;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 &lt; </a:t>
            </a:r>
            <a:r>
              <a:rPr kumimoji="1" lang="en-GB" altLang="ja-JP" sz="2800" dirty="0" err="1"/>
              <a:t>integers.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size</a:t>
            </a:r>
            <a:r>
              <a:rPr kumimoji="1" lang="en-GB" altLang="ja-JP" sz="2800" dirty="0">
                <a:solidFill>
                  <a:srgbClr val="FF0000"/>
                </a:solidFill>
              </a:rPr>
              <a:t>()</a:t>
            </a:r>
            <a:r>
              <a:rPr kumimoji="1" lang="en-GB" altLang="ja-JP" sz="2800" dirty="0"/>
              <a:t>; </a:t>
            </a:r>
            <a:r>
              <a:rPr kumimoji="1" lang="en-GB" altLang="ja-JP" sz="2800" dirty="0" err="1"/>
              <a:t>i</a:t>
            </a:r>
            <a:r>
              <a:rPr kumimoji="1" lang="en-GB" altLang="ja-JP" sz="2800" dirty="0"/>
              <a:t>++) {</a:t>
            </a:r>
          </a:p>
          <a:p>
            <a:r>
              <a:rPr kumimoji="1" lang="en-GB" altLang="ja-JP" sz="2800" dirty="0"/>
              <a:t>  </a:t>
            </a:r>
            <a:r>
              <a:rPr kumimoji="1" lang="en-GB" altLang="ja-JP" sz="2800" dirty="0" err="1"/>
              <a:t>println</a:t>
            </a:r>
            <a:r>
              <a:rPr kumimoji="1" lang="en-GB" altLang="ja-JP" sz="2800" dirty="0"/>
              <a:t>(</a:t>
            </a:r>
            <a:r>
              <a:rPr kumimoji="1" lang="en-GB" altLang="ja-JP" sz="2800" dirty="0" err="1"/>
              <a:t>integers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.get</a:t>
            </a:r>
            <a:r>
              <a:rPr kumimoji="1" lang="en-GB" altLang="ja-JP" sz="2800" dirty="0">
                <a:solidFill>
                  <a:srgbClr val="FF0000"/>
                </a:solidFill>
              </a:rPr>
              <a:t>(</a:t>
            </a:r>
            <a:r>
              <a:rPr kumimoji="1" lang="en-GB" altLang="ja-JP" sz="2800" dirty="0" err="1">
                <a:solidFill>
                  <a:srgbClr val="FF0000"/>
                </a:solidFill>
              </a:rPr>
              <a:t>i</a:t>
            </a:r>
            <a:r>
              <a:rPr kumimoji="1" lang="en-GB" altLang="ja-JP" sz="2800" dirty="0">
                <a:solidFill>
                  <a:srgbClr val="FF0000"/>
                </a:solidFill>
              </a:rPr>
              <a:t>)</a:t>
            </a:r>
            <a:r>
              <a:rPr kumimoji="1" lang="en-GB" altLang="ja-JP" sz="2800" dirty="0"/>
              <a:t>);</a:t>
            </a:r>
          </a:p>
          <a:p>
            <a:r>
              <a:rPr kumimoji="1" lang="en-GB" altLang="ja-JP" sz="2800" dirty="0"/>
              <a:t>}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460545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CBA7C-7E4F-A743-A138-602E834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拡張</a:t>
            </a:r>
            <a:r>
              <a:rPr kumimoji="1" lang="en-US" altLang="ja-JP" dirty="0"/>
              <a:t>for</a:t>
            </a:r>
            <a:r>
              <a:rPr kumimoji="1" lang="ja-JP" altLang="en-US"/>
              <a:t>文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9EDAC-65AA-8148-9A9D-0EB8E186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さまざまな集合に対して同じように</a:t>
            </a:r>
            <a:r>
              <a:rPr lang="ja-JP" altLang="en-US" sz="2800"/>
              <a:t>書ける！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配列でも、</a:t>
            </a:r>
            <a:r>
              <a:rPr lang="en-US" altLang="ja-JP" sz="2800" dirty="0" err="1"/>
              <a:t>ArrayList</a:t>
            </a:r>
            <a:r>
              <a:rPr lang="ja-JP" altLang="en-US" sz="2800"/>
              <a:t>でも、他の集合でも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9DB69B-0500-974C-9D61-E04B337E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2222A6-5B33-1446-969F-BC5B3C3CD428}"/>
              </a:ext>
            </a:extLst>
          </p:cNvPr>
          <p:cNvSpPr txBox="1"/>
          <p:nvPr/>
        </p:nvSpPr>
        <p:spPr>
          <a:xfrm>
            <a:off x="1143000" y="2413000"/>
            <a:ext cx="41344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for (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型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変数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: </a:t>
            </a:r>
            <a:r>
              <a:rPr kumimoji="1" lang="ja-JP" altLang="en-US" sz="2800">
                <a:latin typeface="MS Gothic" panose="020B0609070205080204" pitchFamily="49" charset="-128"/>
                <a:ea typeface="MS Gothic" panose="020B0609070205080204" pitchFamily="49" charset="-128"/>
              </a:rPr>
              <a:t>集合</a:t>
            </a:r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 ...</a:t>
            </a:r>
          </a:p>
          <a:p>
            <a:r>
              <a:rPr kumimoji="1" lang="en-US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8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2561DF-C74D-6644-A9E4-7434D9758B81}"/>
              </a:ext>
            </a:extLst>
          </p:cNvPr>
          <p:cNvSpPr txBox="1"/>
          <p:nvPr/>
        </p:nvSpPr>
        <p:spPr>
          <a:xfrm>
            <a:off x="1143000" y="4656819"/>
            <a:ext cx="44935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for (int 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: integers) {</a:t>
            </a:r>
          </a:p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println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en-GB" altLang="ja-JP" sz="28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</a:p>
          <a:p>
            <a:r>
              <a:rPr kumimoji="1" lang="en-GB" altLang="ja-JP" sz="28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8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7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EFBA5-8ACE-D547-920D-493FD679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データをハードコーディングする？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0AD94-0CAE-0746-921D-B84178E0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プログラムに直接データを書くことを、ハードコーディングという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400"/>
              <a:t>コンテンツを入れ替えるのに、プログラマが必要になってしまう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データはファイルに書いて、それを読み込んだ方がいい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Processing</a:t>
            </a:r>
            <a:r>
              <a:rPr kumimoji="1" lang="ja-JP" altLang="en-US" sz="2400"/>
              <a:t>では、バイナリ、文字コードが</a:t>
            </a:r>
            <a:r>
              <a:rPr kumimoji="1" lang="en-US" altLang="ja-JP" sz="2400" dirty="0"/>
              <a:t>UTF-8</a:t>
            </a:r>
            <a:r>
              <a:rPr kumimoji="1" lang="ja-JP" altLang="en-US" sz="2400"/>
              <a:t>のテキスト、</a:t>
            </a:r>
            <a:r>
              <a:rPr kumimoji="1" lang="en-US" altLang="ja-JP" sz="2400" dirty="0"/>
              <a:t>JSON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CSV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XML</a:t>
            </a:r>
            <a:r>
              <a:rPr kumimoji="1" lang="ja-JP" altLang="en-US" sz="2400"/>
              <a:t>など</a:t>
            </a:r>
            <a:r>
              <a:rPr lang="ja-JP" altLang="en-US" sz="2400"/>
              <a:t>が</a:t>
            </a:r>
            <a:r>
              <a:rPr kumimoji="1" lang="ja-JP" altLang="en-US" sz="2400"/>
              <a:t>読める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7D6B6F-7C62-EC44-BAFC-6994976B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2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87059-7F9F-FC42-BB7D-310A612A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/>
              <a:t>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1213A-AF43-7549-B233-86C8F0F8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CSV</a:t>
            </a:r>
            <a:r>
              <a:rPr kumimoji="1" lang="ja-JP" altLang="en-US" sz="2800"/>
              <a:t>とは</a:t>
            </a:r>
            <a:r>
              <a:rPr kumimoji="1" lang="en-US" altLang="ja-JP" sz="2800" dirty="0"/>
              <a:t>Comma Separated Values</a:t>
            </a:r>
            <a:r>
              <a:rPr kumimoji="1" lang="ja-JP" altLang="en-US" sz="2800"/>
              <a:t>、カンマで区切られた値が入っているデータ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テキストエディタや</a:t>
            </a:r>
            <a:r>
              <a:rPr lang="en-US" altLang="ja-JP" sz="2800" dirty="0"/>
              <a:t>Excel</a:t>
            </a:r>
            <a:r>
              <a:rPr lang="ja-JP" altLang="en-US" sz="2800"/>
              <a:t>で作れる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保存するとき文字コードは</a:t>
            </a:r>
            <a:r>
              <a:rPr kumimoji="1" lang="en-US" altLang="ja-JP" sz="2600" dirty="0"/>
              <a:t>UTF-8</a:t>
            </a:r>
            <a:r>
              <a:rPr kumimoji="1" lang="ja-JP" altLang="en-US" sz="2600"/>
              <a:t>で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48CCAB-CC87-B345-BA7F-A25F480E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52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</a:t>
            </a:r>
            <a:r>
              <a:rPr kumimoji="1" lang="ja-JP" altLang="en-US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Processing</a:t>
            </a:r>
            <a:r>
              <a:rPr kumimoji="1" lang="ja-JP" altLang="en-US" sz="2400"/>
              <a:t>では、</a:t>
            </a:r>
            <a:r>
              <a:rPr kumimoji="1" lang="en-US" altLang="ja-JP" sz="2400" dirty="0"/>
              <a:t>CSV</a:t>
            </a:r>
            <a:r>
              <a:rPr kumimoji="1" lang="ja-JP" altLang="en-US" sz="2400"/>
              <a:t>を読み込むときに、</a:t>
            </a:r>
            <a:r>
              <a:rPr kumimoji="1" lang="en-US" altLang="ja-JP" sz="2400" dirty="0"/>
              <a:t>Table</a:t>
            </a:r>
            <a:r>
              <a:rPr kumimoji="1" lang="ja-JP" altLang="en-US" sz="2400"/>
              <a:t>クラスを使う</a:t>
            </a:r>
            <a:endParaRPr kumimoji="1" lang="en-US" altLang="ja-JP" sz="24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200"/>
              <a:t>いろいろなデータの操作もできるが、今回は読み込むのに使うだけ</a:t>
            </a:r>
            <a:endParaRPr kumimoji="1" lang="en-US" altLang="ja-JP" sz="22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\</a:t>
            </a:r>
            <a:r>
              <a:rPr kumimoji="1" lang="ja-JP" altLang="en-US" sz="2400"/>
              <a:t>横方向が行</a:t>
            </a:r>
            <a:r>
              <a:rPr kumimoji="1" lang="en-US" altLang="ja-JP" sz="2400" dirty="0"/>
              <a:t>(row)</a:t>
            </a:r>
            <a:r>
              <a:rPr kumimoji="1" lang="ja-JP" altLang="en-US" sz="2400"/>
              <a:t>、縦方向が列</a:t>
            </a:r>
            <a:r>
              <a:rPr kumimoji="1" lang="en-US" altLang="ja-JP" sz="2400" dirty="0"/>
              <a:t>(column)</a:t>
            </a:r>
            <a:r>
              <a:rPr kumimoji="1" lang="ja-JP" altLang="en-US" sz="2400"/>
              <a:t>、</a:t>
            </a:r>
            <a:r>
              <a:rPr kumimoji="1" lang="en-US" altLang="ja-JP" sz="2400" dirty="0"/>
              <a:t>1</a:t>
            </a:r>
            <a:r>
              <a:rPr kumimoji="1" lang="ja-JP" altLang="en-US" sz="2400"/>
              <a:t>マスがセル</a:t>
            </a:r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3143D9E-3745-944A-9437-FB6F787A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48683"/>
              </p:ext>
            </p:extLst>
          </p:nvPr>
        </p:nvGraphicFramePr>
        <p:xfrm>
          <a:off x="1076449" y="3945467"/>
          <a:ext cx="41529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6851">
                  <a:extLst>
                    <a:ext uri="{9D8B030D-6E8A-4147-A177-3AD203B41FA5}">
                      <a16:colId xmlns:a16="http://schemas.microsoft.com/office/drawing/2014/main" val="2563270966"/>
                    </a:ext>
                  </a:extLst>
                </a:gridCol>
                <a:gridCol w="2579303">
                  <a:extLst>
                    <a:ext uri="{9D8B030D-6E8A-4147-A177-3AD203B41FA5}">
                      <a16:colId xmlns:a16="http://schemas.microsoft.com/office/drawing/2014/main" val="1854532876"/>
                    </a:ext>
                  </a:extLst>
                </a:gridCol>
                <a:gridCol w="1116746">
                  <a:extLst>
                    <a:ext uri="{9D8B030D-6E8A-4147-A177-3AD203B41FA5}">
                      <a16:colId xmlns:a16="http://schemas.microsoft.com/office/drawing/2014/main" val="33067098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画像ファイル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5619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大吉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絶好調です！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daikichi.png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6142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いいことがあるみたいですよ！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613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中吉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なかなかいい感じです！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chukichi.png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5136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小吉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ちょっといいことあるかもね！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shoukichi.png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204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末吉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後でいいことがあるみたいです！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suekichi.png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4877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そういうこともありますよね！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kyou.png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7915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大凶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慎重に行動しましょう！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 dirty="0" err="1">
                          <a:effectLst/>
                        </a:rPr>
                        <a:t>daikyou.png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392712"/>
                  </a:ext>
                </a:extLst>
              </a:tr>
            </a:tbl>
          </a:graphicData>
        </a:graphic>
      </p:graphicFrame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C201D8-66AF-544E-AABE-52BD527E6EC0}"/>
              </a:ext>
            </a:extLst>
          </p:cNvPr>
          <p:cNvSpPr/>
          <p:nvPr/>
        </p:nvSpPr>
        <p:spPr>
          <a:xfrm>
            <a:off x="953984" y="4624513"/>
            <a:ext cx="4408714" cy="4354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035800BD-8F54-814E-9ECC-1C4CCFD376EC}"/>
              </a:ext>
            </a:extLst>
          </p:cNvPr>
          <p:cNvSpPr/>
          <p:nvPr/>
        </p:nvSpPr>
        <p:spPr>
          <a:xfrm>
            <a:off x="1406829" y="3849562"/>
            <a:ext cx="2804953" cy="222572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E0BEC-5613-4247-B9D7-3D453497665B}"/>
              </a:ext>
            </a:extLst>
          </p:cNvPr>
          <p:cNvSpPr txBox="1"/>
          <p:nvPr/>
        </p:nvSpPr>
        <p:spPr>
          <a:xfrm>
            <a:off x="5411964" y="4642575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行</a:t>
            </a:r>
            <a:r>
              <a:rPr kumimoji="1" lang="en-US" altLang="ja-JP" dirty="0">
                <a:solidFill>
                  <a:srgbClr val="FF0000"/>
                </a:solidFill>
              </a:rPr>
              <a:t>(row)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BB720E-D1A1-1640-8C44-E71D92B3D3F5}"/>
              </a:ext>
            </a:extLst>
          </p:cNvPr>
          <p:cNvSpPr txBox="1"/>
          <p:nvPr/>
        </p:nvSpPr>
        <p:spPr>
          <a:xfrm>
            <a:off x="2181729" y="3485775"/>
            <a:ext cx="125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0000FF"/>
                </a:solidFill>
              </a:rPr>
              <a:t>列</a:t>
            </a:r>
            <a:r>
              <a:rPr kumimoji="1" lang="en-US" altLang="ja-JP" dirty="0">
                <a:solidFill>
                  <a:srgbClr val="0000FF"/>
                </a:solidFill>
              </a:rPr>
              <a:t>(column)</a:t>
            </a:r>
            <a:endParaRPr kumimoji="1" lang="ja-JP" altLang="en-US">
              <a:solidFill>
                <a:srgbClr val="0000FF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460A0A-D522-8144-8CC4-DD9BD4EEA259}"/>
              </a:ext>
            </a:extLst>
          </p:cNvPr>
          <p:cNvSpPr txBox="1"/>
          <p:nvPr/>
        </p:nvSpPr>
        <p:spPr>
          <a:xfrm>
            <a:off x="6166284" y="3485775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横書きの文章だと</a:t>
            </a:r>
            <a:endParaRPr kumimoji="1" lang="en-US" altLang="ja-JP" dirty="0"/>
          </a:p>
          <a:p>
            <a:r>
              <a:rPr kumimoji="1" lang="ja-JP" altLang="en-US"/>
              <a:t>　思えばいい</a:t>
            </a:r>
          </a:p>
        </p:txBody>
      </p:sp>
    </p:spTree>
    <p:extLst>
      <p:ext uri="{BB962C8B-B14F-4D97-AF65-F5344CB8AC3E}">
        <p14:creationId xmlns:p14="http://schemas.microsoft.com/office/powerpoint/2010/main" val="4249207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</a:t>
            </a:r>
            <a:r>
              <a:rPr kumimoji="1" lang="ja-JP" altLang="en-US"/>
              <a:t>クラス</a:t>
            </a:r>
            <a:r>
              <a:rPr lang="ja-JP" altLang="en-US"/>
              <a:t>の使い方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テーブルを表す変数を宣言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CSV</a:t>
            </a:r>
            <a:r>
              <a:rPr kumimoji="1" lang="ja-JP" altLang="en-US" sz="2800"/>
              <a:t>を読み込んで、変数に代入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1C830-25AB-3646-AFD1-BB099A07DC40}"/>
              </a:ext>
            </a:extLst>
          </p:cNvPr>
          <p:cNvSpPr txBox="1"/>
          <p:nvPr/>
        </p:nvSpPr>
        <p:spPr>
          <a:xfrm>
            <a:off x="1032726" y="2448975"/>
            <a:ext cx="21852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Table 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変数名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;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BC257-76E4-B34B-AA38-D1C67A3134DB}"/>
              </a:ext>
            </a:extLst>
          </p:cNvPr>
          <p:cNvSpPr txBox="1"/>
          <p:nvPr/>
        </p:nvSpPr>
        <p:spPr>
          <a:xfrm>
            <a:off x="1032726" y="3947361"/>
            <a:ext cx="68018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変数名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 =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loadTable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ファイル名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, 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オプション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);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7AFC62-5A5A-4A42-B7BD-47A8F791329F}"/>
              </a:ext>
            </a:extLst>
          </p:cNvPr>
          <p:cNvSpPr txBox="1"/>
          <p:nvPr/>
        </p:nvSpPr>
        <p:spPr>
          <a:xfrm>
            <a:off x="3500638" y="4479209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オプションは、</a:t>
            </a:r>
            <a:r>
              <a:rPr kumimoji="1" lang="en-US" altLang="ja-JP" dirty="0"/>
              <a:t>"header"(</a:t>
            </a:r>
            <a:r>
              <a:rPr kumimoji="1" lang="ja-JP" altLang="en-US"/>
              <a:t>ヘッダ行あり</a:t>
            </a:r>
            <a:r>
              <a:rPr kumimoji="1" lang="en-US" altLang="ja-JP" dirty="0"/>
              <a:t>)</a:t>
            </a:r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383457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テーブルから</a:t>
            </a:r>
            <a:r>
              <a:rPr kumimoji="1" lang="en-US" altLang="ja-JP" sz="4400" dirty="0"/>
              <a:t>1</a:t>
            </a:r>
            <a:r>
              <a:rPr kumimoji="1" lang="ja-JP" altLang="en-US" sz="4400"/>
              <a:t>行ずつ取り出す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1</a:t>
            </a:r>
            <a:r>
              <a:rPr kumimoji="1" lang="ja-JP" altLang="en-US" sz="2400"/>
              <a:t>行のデータは</a:t>
            </a:r>
            <a:r>
              <a:rPr kumimoji="1" lang="en-US" altLang="ja-JP" sz="2400" dirty="0" err="1"/>
              <a:t>TableRow</a:t>
            </a:r>
            <a:r>
              <a:rPr kumimoji="1" lang="ja-JP" altLang="en-US" sz="2400"/>
              <a:t>クラス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en-US" altLang="ja-JP" sz="2400" dirty="0"/>
              <a:t>1</a:t>
            </a:r>
            <a:r>
              <a:rPr kumimoji="1" lang="ja-JP" altLang="en-US" sz="2400"/>
              <a:t>行ずつデータを取り出すには拡張</a:t>
            </a:r>
            <a:r>
              <a:rPr kumimoji="1" lang="en-US" altLang="ja-JP" sz="2400" dirty="0"/>
              <a:t>for</a:t>
            </a:r>
            <a:r>
              <a:rPr kumimoji="1" lang="ja-JP" altLang="en-US" sz="2400"/>
              <a:t>文が便利</a:t>
            </a: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endParaRPr kumimoji="1"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lang="ja-JP" altLang="en-US" sz="2400"/>
              <a:t>普通の</a:t>
            </a:r>
            <a:r>
              <a:rPr lang="en-US" altLang="ja-JP" sz="2400" dirty="0"/>
              <a:t>for</a:t>
            </a:r>
            <a:r>
              <a:rPr lang="ja-JP" altLang="en-US" sz="2400"/>
              <a:t>文の場合</a:t>
            </a:r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1C830-25AB-3646-AFD1-BB099A07DC40}"/>
              </a:ext>
            </a:extLst>
          </p:cNvPr>
          <p:cNvSpPr txBox="1"/>
          <p:nvPr/>
        </p:nvSpPr>
        <p:spPr>
          <a:xfrm>
            <a:off x="1101625" y="2841751"/>
            <a:ext cx="775084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for (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TableRow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1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行のデータを表す変数名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: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テーブルの変数名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) {</a:t>
            </a: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繰り返したい内容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127245-8082-8442-B192-6B0D7DCE8F77}"/>
              </a:ext>
            </a:extLst>
          </p:cNvPr>
          <p:cNvSpPr txBox="1"/>
          <p:nvPr/>
        </p:nvSpPr>
        <p:spPr>
          <a:xfrm>
            <a:off x="1101625" y="4853431"/>
            <a:ext cx="76226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for (int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= 0;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&lt;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テーブルの変数名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getRowCount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(); </a:t>
            </a:r>
            <a:r>
              <a:rPr kumimoji="1" lang="en-US" altLang="ja-JP" sz="20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i</a:t>
            </a:r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++) {</a:t>
            </a: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  </a:t>
            </a:r>
            <a:r>
              <a:rPr kumimoji="1" lang="ja-JP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繰り返したい内容</a:t>
            </a:r>
            <a:endParaRPr kumimoji="1" lang="en-US" altLang="ja-JP" sz="2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rPr>
              <a:t>}</a:t>
            </a:r>
            <a:endParaRPr kumimoji="1" lang="ja-JP" altLang="en-US" sz="20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AE8038-6741-9043-AA2D-99C8F911BF09}"/>
              </a:ext>
            </a:extLst>
          </p:cNvPr>
          <p:cNvSpPr txBox="1"/>
          <p:nvPr/>
        </p:nvSpPr>
        <p:spPr>
          <a:xfrm>
            <a:off x="3588327" y="4429913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以降のプログラムの書き方も異なってくる</a:t>
            </a:r>
          </a:p>
        </p:txBody>
      </p:sp>
    </p:spTree>
    <p:extLst>
      <p:ext uri="{BB962C8B-B14F-4D97-AF65-F5344CB8AC3E}">
        <p14:creationId xmlns:p14="http://schemas.microsoft.com/office/powerpoint/2010/main" val="4058554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67B76-5572-A94A-8C6C-A43FF364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行からデータを取り出す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1BC3-5CF8-E648-BF08-25DAB66F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en-US" altLang="ja-JP" sz="2800" dirty="0"/>
              <a:t>1</a:t>
            </a:r>
            <a:r>
              <a:rPr kumimoji="1" lang="ja-JP" altLang="en-US" sz="2800"/>
              <a:t>行のデータから、</a:t>
            </a:r>
            <a:r>
              <a:rPr kumimoji="1" lang="en-US" altLang="ja-JP" sz="2800" dirty="0"/>
              <a:t>1</a:t>
            </a:r>
            <a:r>
              <a:rPr kumimoji="1" lang="ja-JP" altLang="en-US" sz="2800"/>
              <a:t>カラムずつデータを取り出すには、データの型に応じた</a:t>
            </a:r>
            <a:r>
              <a:rPr kumimoji="1" lang="en-US" altLang="ja-JP" sz="2800" dirty="0"/>
              <a:t>get</a:t>
            </a:r>
            <a:r>
              <a:rPr kumimoji="1" lang="ja-JP" altLang="en-US" sz="2800"/>
              <a:t>メソッドに、カラム名を指定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整数として取り出す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小数として取り出す</a:t>
            </a:r>
            <a:endParaRPr lang="en-US" altLang="ja-JP" sz="2400" dirty="0"/>
          </a:p>
          <a:p>
            <a:pPr>
              <a:buFont typeface="Wingdings" pitchFamily="2" charset="2"/>
              <a:buChar char="l"/>
            </a:pPr>
            <a:endParaRPr lang="en-US" altLang="ja-JP" sz="24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文字列として取り出す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503FD-6FAD-B440-9108-34E462D3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BC257-76E4-B34B-AA38-D1C67A3134DB}"/>
              </a:ext>
            </a:extLst>
          </p:cNvPr>
          <p:cNvSpPr txBox="1"/>
          <p:nvPr/>
        </p:nvSpPr>
        <p:spPr>
          <a:xfrm>
            <a:off x="1198606" y="3657359"/>
            <a:ext cx="48013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getInt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1D0D85-3ECE-0B42-9B1E-2DA73745A46E}"/>
              </a:ext>
            </a:extLst>
          </p:cNvPr>
          <p:cNvSpPr txBox="1"/>
          <p:nvPr/>
        </p:nvSpPr>
        <p:spPr>
          <a:xfrm>
            <a:off x="1198606" y="5843670"/>
            <a:ext cx="52629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getString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1822DC-5CE7-EF43-930A-FC8A6792F93D}"/>
              </a:ext>
            </a:extLst>
          </p:cNvPr>
          <p:cNvSpPr txBox="1"/>
          <p:nvPr/>
        </p:nvSpPr>
        <p:spPr>
          <a:xfrm>
            <a:off x="1198605" y="4805168"/>
            <a:ext cx="5109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行のデータ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.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getFloat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("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カラム名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")</a:t>
            </a:r>
            <a:endParaRPr kumimoji="1" lang="ja-JP" altLang="en-US" sz="240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75C203-5B9C-E447-AEED-C68669565FEA}"/>
              </a:ext>
            </a:extLst>
          </p:cNvPr>
          <p:cNvSpPr txBox="1"/>
          <p:nvPr/>
        </p:nvSpPr>
        <p:spPr>
          <a:xfrm>
            <a:off x="2156432" y="2760289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拡張</a:t>
            </a:r>
            <a:r>
              <a:rPr kumimoji="1" lang="en-US" altLang="ja-JP" dirty="0"/>
              <a:t>for</a:t>
            </a:r>
            <a:r>
              <a:rPr kumimoji="1" lang="ja-JP" altLang="en-US"/>
              <a:t>文を使用した場合</a:t>
            </a:r>
          </a:p>
        </p:txBody>
      </p:sp>
    </p:spTree>
    <p:extLst>
      <p:ext uri="{BB962C8B-B14F-4D97-AF65-F5344CB8AC3E}">
        <p14:creationId xmlns:p14="http://schemas.microsoft.com/office/powerpoint/2010/main" val="4106561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DB3A38-316B-E549-B566-645432B8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コンストラクタの改良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3E55DA-FDAB-3844-8165-37AFE35E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ここまでのコンストラクタ</a:t>
            </a:r>
            <a:endParaRPr kumimoji="1"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kumimoji="1" lang="ja-JP" altLang="en-US" sz="2600"/>
              <a:t>名称、説明、ファイル名を指定</a:t>
            </a:r>
            <a:endParaRPr kumimoji="1" lang="en-US" altLang="ja-JP" sz="2600" dirty="0"/>
          </a:p>
          <a:p>
            <a:pPr>
              <a:buFont typeface="Wingdings" pitchFamily="2" charset="2"/>
              <a:buChar char="l"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テーブル</a:t>
            </a:r>
            <a:r>
              <a:rPr lang="en-US" altLang="ja-JP" sz="2800" dirty="0"/>
              <a:t>1</a:t>
            </a:r>
            <a:r>
              <a:rPr lang="ja-JP" altLang="en-US" sz="2800"/>
              <a:t>行分を直接渡せるコンストラクタを追加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78F665-C42A-2748-8202-115D325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1A4C70-97AF-344A-A9B2-35A406EC8754}"/>
              </a:ext>
            </a:extLst>
          </p:cNvPr>
          <p:cNvSpPr/>
          <p:nvPr/>
        </p:nvSpPr>
        <p:spPr>
          <a:xfrm>
            <a:off x="1200148" y="2748347"/>
            <a:ext cx="54428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  </a:t>
            </a:r>
            <a:r>
              <a:rPr lang="ja-JP" altLang="en-US"/>
              <a:t>Oracle(String name, String description, PImage image) {</a:t>
            </a:r>
          </a:p>
          <a:p>
            <a:r>
              <a:rPr lang="ja-JP" altLang="en-US"/>
              <a:t>  </a:t>
            </a:r>
            <a:r>
              <a:rPr lang="en-US" altLang="ja-JP" dirty="0"/>
              <a:t>  </a:t>
            </a:r>
            <a:r>
              <a:rPr lang="ja-JP" altLang="en-US"/>
              <a:t>...</a:t>
            </a:r>
          </a:p>
          <a:p>
            <a:r>
              <a:rPr lang="en-US" altLang="ja-JP" dirty="0"/>
              <a:t>  </a:t>
            </a:r>
            <a:r>
              <a:rPr lang="ja-JP" altLang="en-US"/>
              <a:t>}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DD3018-D3C2-2A43-B542-17B04099DF6A}"/>
              </a:ext>
            </a:extLst>
          </p:cNvPr>
          <p:cNvSpPr/>
          <p:nvPr/>
        </p:nvSpPr>
        <p:spPr>
          <a:xfrm>
            <a:off x="1200147" y="4574290"/>
            <a:ext cx="54428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  </a:t>
            </a:r>
            <a:r>
              <a:rPr lang="ja-JP" altLang="en-US"/>
              <a:t>Oracle(</a:t>
            </a:r>
            <a:r>
              <a:rPr lang="en-US" altLang="ja-JP" dirty="0" err="1"/>
              <a:t>TableRow</a:t>
            </a:r>
            <a:r>
              <a:rPr lang="en-US" altLang="ja-JP" dirty="0"/>
              <a:t> </a:t>
            </a:r>
            <a:r>
              <a:rPr lang="en-US" altLang="ja-JP" dirty="0" err="1"/>
              <a:t>tableRow</a:t>
            </a:r>
            <a:r>
              <a:rPr lang="ja-JP" altLang="en-US"/>
              <a:t>) {</a:t>
            </a:r>
          </a:p>
          <a:p>
            <a:r>
              <a:rPr lang="ja-JP" altLang="en-US"/>
              <a:t>  </a:t>
            </a:r>
            <a:r>
              <a:rPr lang="en-US" altLang="ja-JP" dirty="0"/>
              <a:t>  </a:t>
            </a:r>
            <a:r>
              <a:rPr lang="ja-JP" altLang="en-US"/>
              <a:t>...</a:t>
            </a:r>
          </a:p>
          <a:p>
            <a:r>
              <a:rPr lang="en-US" altLang="ja-JP" dirty="0"/>
              <a:t>  </a:t>
            </a:r>
            <a:r>
              <a:rPr lang="ja-JP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66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756C0-FC9D-4240-866F-58E94E1B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さらに改良するには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E768B-D7D6-BD49-B60C-1CD6F045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ボタンにマウスを重ねると色が変わる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デザインをかっこよく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クリックすると音を出す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シーンを切り替えるとき音や視覚効果をつける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結果の出る割合を変える</a:t>
            </a:r>
            <a:endParaRPr lang="en-US" altLang="ja-JP" sz="2800" dirty="0"/>
          </a:p>
          <a:p>
            <a:pPr>
              <a:buFont typeface="Wingdings" pitchFamily="2" charset="2"/>
              <a:buChar char="l"/>
            </a:pP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以上は大変効果的で、作品を作るときは重要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ただし「作業」が多くなり、プログラムも複雑に</a:t>
            </a:r>
            <a:endParaRPr lang="en-US" altLang="ja-JP" sz="28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2600"/>
              <a:t>今回は練習なので取り上げない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EDEDE6-8977-7742-B26B-1ED62E5B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4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2D0B0-8F97-6F4C-9A60-EE2B7F00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画面のデザインのツール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72EE1-48B8-774A-B107-1E1B95E5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2800" dirty="0"/>
              <a:t>Microsoft PowerPoint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簡単なデザインはできる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本来、デザインツールでないので、デザインツールとしての使い勝手がいまいち</a:t>
            </a:r>
            <a:r>
              <a:rPr lang="en-US" altLang="ja-JP" sz="2400" dirty="0"/>
              <a:t>(</a:t>
            </a:r>
            <a:r>
              <a:rPr lang="ja-JP" altLang="en-US" sz="2400"/>
              <a:t>レイヤーがないなど</a:t>
            </a:r>
            <a:r>
              <a:rPr lang="en-US" altLang="ja-JP" sz="2400" dirty="0"/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2800" dirty="0"/>
              <a:t>Adobe XD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使い勝手がいいデザインツール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FF6B0A-246D-314D-A27E-EEB09C3E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40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A99EE3-5279-EA41-80C9-635A76F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510670-F160-FE4F-B7AD-C3C0E3A9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グラフィックデザイン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アプリでよくある画面の切り替え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kumimoji="1" lang="ja-JP" altLang="en-US" sz="2800"/>
              <a:t>ボタンなどのパーツ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データの設計と分業</a:t>
            </a:r>
            <a:endParaRPr kumimoji="1" lang="en-US" altLang="ja-JP" sz="2800" dirty="0"/>
          </a:p>
          <a:p>
            <a:pPr>
              <a:buFont typeface="Wingdings" pitchFamily="2" charset="2"/>
              <a:buChar char="l"/>
            </a:pPr>
            <a:r>
              <a:rPr lang="ja-JP" altLang="en-US" sz="2800"/>
              <a:t>プログラムとデータファイルの分離</a:t>
            </a:r>
            <a:endParaRPr kumimoji="1" lang="ja-JP" altLang="en-US" sz="28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0BF36-18E5-9C4A-A27D-57B700C0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F0EC-03E5-2948-8DB8-ACD6D711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/>
              <a:t>それでも</a:t>
            </a:r>
            <a:r>
              <a:rPr lang="en-GB" altLang="ja-JP" sz="3200" dirty="0"/>
              <a:t>PowerPoint</a:t>
            </a:r>
            <a:r>
              <a:rPr lang="ja-JP" altLang="en-US" sz="3200"/>
              <a:t>でがんばりたい場合</a:t>
            </a:r>
            <a:br>
              <a:rPr lang="en-US" altLang="ja-JP" sz="3200" dirty="0"/>
            </a:br>
            <a:r>
              <a:rPr lang="en-US" altLang="ja-JP" sz="3200" dirty="0"/>
              <a:t>(Windows)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DF07C4-26B4-2F4B-ACEF-4F486109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ja-JP" altLang="en-US" sz="2800"/>
              <a:t>スライドのサイズの設定がポイント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2800" dirty="0"/>
              <a:t>[</a:t>
            </a:r>
            <a:r>
              <a:rPr lang="ja-JP" altLang="en-US" sz="2800"/>
              <a:t>デザイン</a:t>
            </a:r>
            <a:r>
              <a:rPr lang="en-US" altLang="ja-JP" sz="2800" dirty="0"/>
              <a:t>]→[</a:t>
            </a:r>
            <a:r>
              <a:rPr lang="ja-JP" altLang="en-US" sz="2800"/>
              <a:t>スライドのサイズ</a:t>
            </a:r>
            <a:r>
              <a:rPr lang="en-US" altLang="ja-JP" sz="2800" dirty="0"/>
              <a:t>]→[</a:t>
            </a:r>
            <a:r>
              <a:rPr lang="ja-JP" altLang="en-US" sz="2800"/>
              <a:t>ユーザー設定のスライドのサイズ</a:t>
            </a:r>
            <a:r>
              <a:rPr lang="en-US" altLang="ja-JP" sz="2800" dirty="0"/>
              <a:t>]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スライドのサイズ指定</a:t>
            </a:r>
            <a:r>
              <a:rPr lang="en-US" altLang="ja-JP" sz="2400" dirty="0"/>
              <a:t>: </a:t>
            </a:r>
            <a:r>
              <a:rPr lang="ja-JP" altLang="en-US" sz="2400"/>
              <a:t>ユーザー設定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幅</a:t>
            </a:r>
            <a:r>
              <a:rPr lang="en-US" altLang="ja-JP" sz="2400" dirty="0"/>
              <a:t>: 1024</a:t>
            </a:r>
            <a:r>
              <a:rPr lang="en-GB" altLang="ja-JP" sz="2400" dirty="0"/>
              <a:t>px=1024*2.54/96cm=</a:t>
            </a:r>
            <a:r>
              <a:rPr lang="en-US" altLang="ja-JP" sz="2400" dirty="0"/>
              <a:t>27.093</a:t>
            </a:r>
            <a:r>
              <a:rPr lang="en-GB" altLang="ja-JP" sz="2400" dirty="0"/>
              <a:t>cm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2400"/>
              <a:t>高さ</a:t>
            </a:r>
            <a:r>
              <a:rPr lang="en-US" altLang="ja-JP" sz="2400" dirty="0"/>
              <a:t>: 576</a:t>
            </a:r>
            <a:r>
              <a:rPr lang="en-GB" altLang="ja-JP" sz="2400" dirty="0"/>
              <a:t>px=576*2.54/96cm=</a:t>
            </a:r>
            <a:r>
              <a:rPr lang="en-US" altLang="ja-JP" sz="2400" dirty="0"/>
              <a:t>15.24</a:t>
            </a:r>
            <a:r>
              <a:rPr lang="en-GB" altLang="ja-JP" sz="24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2800" dirty="0"/>
              <a:t>px</a:t>
            </a:r>
            <a:r>
              <a:rPr lang="ja-JP" altLang="en-US" sz="2800"/>
              <a:t>を</a:t>
            </a:r>
            <a:r>
              <a:rPr lang="en-US" altLang="ja-JP" sz="2800" dirty="0"/>
              <a:t>cm</a:t>
            </a:r>
            <a:r>
              <a:rPr lang="ja-JP" altLang="en-US" sz="2800"/>
              <a:t>に変換して打つ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28F54C-71BD-0F43-8DFC-B93B65B8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1BC2D-B598-A64B-AA46-DC3EBFC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</a:t>
            </a:r>
            <a:r>
              <a:rPr kumimoji="1" lang="ja-JP" altLang="en-US"/>
              <a:t>単位</a:t>
            </a:r>
            <a:r>
              <a:rPr lang="en-US" altLang="ja-JP" dirty="0"/>
              <a:t>(Windows)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89FCAC-4EBA-704F-B02B-B27D7E2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GB" altLang="ja-JP" sz="3200" dirty="0"/>
              <a:t>PowerPoint</a:t>
            </a:r>
            <a:r>
              <a:rPr lang="ja-JP" altLang="en-US" sz="3200"/>
              <a:t>の単位は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</a:t>
            </a:r>
            <a:r>
              <a:rPr lang="ja-JP" altLang="en-US" sz="3200"/>
              <a:t>インチ</a:t>
            </a:r>
            <a:r>
              <a:rPr lang="en-US" altLang="ja-JP" sz="3200" dirty="0"/>
              <a:t>=2.54</a:t>
            </a:r>
            <a:r>
              <a:rPr lang="en-GB" altLang="ja-JP" sz="3200" dirty="0"/>
              <a:t>cm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96px</a:t>
            </a:r>
            <a:r>
              <a:rPr lang="ja-JP" altLang="en-US" sz="3200"/>
              <a:t>が</a:t>
            </a:r>
            <a:r>
              <a:rPr lang="en-US" altLang="ja-JP" sz="3200" dirty="0"/>
              <a:t>1</a:t>
            </a:r>
            <a:r>
              <a:rPr lang="ja-JP" altLang="en-US" sz="3200"/>
              <a:t>インチに設定されている</a:t>
            </a:r>
          </a:p>
          <a:p>
            <a:pPr>
              <a:buFont typeface="Wingdings" pitchFamily="2" charset="2"/>
              <a:buChar char="l"/>
            </a:pPr>
            <a:r>
              <a:rPr lang="en-US" altLang="ja-JP" sz="3200" dirty="0"/>
              <a:t>1</a:t>
            </a:r>
            <a:r>
              <a:rPr lang="en-GB" altLang="ja-JP" sz="3200" dirty="0"/>
              <a:t>cm=96/2.54px=37.8px</a:t>
            </a:r>
          </a:p>
          <a:p>
            <a:pPr>
              <a:buFont typeface="Wingdings" pitchFamily="2" charset="2"/>
              <a:buChar char="l"/>
            </a:pPr>
            <a:r>
              <a:rPr lang="en-GB" altLang="ja-JP" sz="3200" dirty="0"/>
              <a:t>1px=2.54/96cm=0.0265cm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36882-B325-8B4E-96F0-5A16113A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D3E9EC-2CE0-6849-A07E-1E0A2210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ja-JP" sz="4000" dirty="0"/>
              <a:t>PowerPoint</a:t>
            </a:r>
            <a:r>
              <a:rPr lang="ja-JP" altLang="en-US" sz="4000"/>
              <a:t>で画像にエクスポート</a:t>
            </a:r>
            <a:br>
              <a:rPr lang="en-US" altLang="ja-JP" sz="4000" dirty="0"/>
            </a:br>
            <a:r>
              <a:rPr lang="en-US" altLang="ja-JP" sz="4000" dirty="0"/>
              <a:t>(Windows)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7D45A-71A4-FC4D-A037-0FB6835A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ja-JP" sz="3600" dirty="0"/>
              <a:t>[</a:t>
            </a:r>
            <a:r>
              <a:rPr lang="ja-JP" altLang="en-US" sz="3600"/>
              <a:t>ファイル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エクスポート</a:t>
            </a:r>
            <a:r>
              <a:rPr lang="en-US" altLang="ja-JP" sz="3600" dirty="0"/>
              <a:t>]</a:t>
            </a:r>
            <a:r>
              <a:rPr lang="ja-JP" altLang="en-US" sz="3600"/>
              <a:t>→</a:t>
            </a:r>
            <a:r>
              <a:rPr lang="en-US" altLang="ja-JP" sz="3600" dirty="0"/>
              <a:t>[</a:t>
            </a:r>
            <a:r>
              <a:rPr lang="ja-JP" altLang="en-US" sz="3600"/>
              <a:t>ファイルの種類の変更</a:t>
            </a:r>
            <a:r>
              <a:rPr lang="en-US" altLang="ja-JP" sz="3600" dirty="0"/>
              <a:t>]</a:t>
            </a:r>
            <a:r>
              <a:rPr lang="ja-JP" altLang="en-US" sz="3600"/>
              <a:t>で</a:t>
            </a:r>
            <a:r>
              <a:rPr lang="en-US" altLang="ja-JP" sz="3600" dirty="0"/>
              <a:t>PNG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600"/>
              <a:t>スライドのサイズを設定していないと</a:t>
            </a:r>
            <a:endParaRPr lang="en-US" altLang="ja-JP" sz="3600" dirty="0"/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デフォルトのワイド画面</a:t>
            </a:r>
            <a:r>
              <a:rPr lang="en-US" altLang="ja-JP" sz="3200" dirty="0"/>
              <a:t>(16:9): 1280x720</a:t>
            </a:r>
          </a:p>
          <a:p>
            <a:pPr lvl="1">
              <a:buFont typeface="Wingdings" pitchFamily="2" charset="2"/>
              <a:buChar char="l"/>
            </a:pPr>
            <a:r>
              <a:rPr lang="ja-JP" altLang="en-US" sz="3200"/>
              <a:t>標準</a:t>
            </a:r>
            <a:r>
              <a:rPr lang="en-US" altLang="ja-JP" sz="3200" dirty="0"/>
              <a:t>(4:3): 960x720</a:t>
            </a:r>
          </a:p>
          <a:p>
            <a:pPr>
              <a:buFont typeface="Wingdings" pitchFamily="2" charset="2"/>
              <a:buChar char="l"/>
            </a:pPr>
            <a:r>
              <a:rPr lang="ja-JP" altLang="en-US" sz="3400"/>
              <a:t>設定がうまくいかないときは、画像処理ソフトでリサイズする</a:t>
            </a:r>
            <a:endParaRPr lang="en-US" altLang="ja-JP" sz="3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D27E26-39CC-7E41-93B5-F6FD6B95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4636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3463</TotalTime>
  <Words>4119</Words>
  <Application>Microsoft Macintosh PowerPoint</Application>
  <PresentationFormat>画面に合わせる (4:3)</PresentationFormat>
  <Paragraphs>865</Paragraphs>
  <Slides>60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70" baseType="lpstr">
      <vt:lpstr>MS Gothic</vt:lpstr>
      <vt:lpstr>Osaka−等幅</vt:lpstr>
      <vt:lpstr>Yu Gothic</vt:lpstr>
      <vt:lpstr>Yu Gothic</vt:lpstr>
      <vt:lpstr>Arial</vt:lpstr>
      <vt:lpstr>Calibri</vt:lpstr>
      <vt:lpstr>Calibri Light</vt:lpstr>
      <vt:lpstr>Corbel</vt:lpstr>
      <vt:lpstr>Wingdings</vt:lpstr>
      <vt:lpstr>レトロスペクト</vt:lpstr>
      <vt:lpstr>おみくじアプリを作ろう</vt:lpstr>
      <vt:lpstr>アプリを作るには</vt:lpstr>
      <vt:lpstr>練習と実際</vt:lpstr>
      <vt:lpstr>複雑なプログラムを作るには</vt:lpstr>
      <vt:lpstr>おみくじとは？</vt:lpstr>
      <vt:lpstr>画面のデザインのツール</vt:lpstr>
      <vt:lpstr>それでもPowerPointでがんばりたい場合 (Windows)</vt:lpstr>
      <vt:lpstr>参考:単位(Windows)</vt:lpstr>
      <vt:lpstr>PowerPointで画像にエクスポート (Windows)</vt:lpstr>
      <vt:lpstr>それでもPowerPointでがんばりたい場合 (macOS)</vt:lpstr>
      <vt:lpstr>参考:単位(macOS)</vt:lpstr>
      <vt:lpstr>PowerPointで画像にエクスポート (macOS)</vt:lpstr>
      <vt:lpstr>画面デザイン</vt:lpstr>
      <vt:lpstr>全部の結果を作ってみよう</vt:lpstr>
      <vt:lpstr>プログラムの試作</vt:lpstr>
      <vt:lpstr>ディスプレイ・ウィンドウの表示</vt:lpstr>
      <vt:lpstr>背景画像の表示</vt:lpstr>
      <vt:lpstr>背景画像を交互に切り替える</vt:lpstr>
      <vt:lpstr>マウスクリックの処理</vt:lpstr>
      <vt:lpstr>結果をランダムに</vt:lpstr>
      <vt:lpstr>このプログラムの問題</vt:lpstr>
      <vt:lpstr>デザインパターン</vt:lpstr>
      <vt:lpstr>ステートパターン</vt:lpstr>
      <vt:lpstr>シーン・クラス</vt:lpstr>
      <vt:lpstr>「占う」シーン</vt:lpstr>
      <vt:lpstr>「結果」シーン</vt:lpstr>
      <vt:lpstr>メイン・プログラム</vt:lpstr>
      <vt:lpstr>子クラスの共通部分を親クラスへ</vt:lpstr>
      <vt:lpstr>ボタンをクリックできるように</vt:lpstr>
      <vt:lpstr>ボタンの画像を作る</vt:lpstr>
      <vt:lpstr>ボタンの位置(Windows)</vt:lpstr>
      <vt:lpstr>ボタンの位置(macOS)</vt:lpstr>
      <vt:lpstr>寸法を書いたスライドも作るとよい</vt:lpstr>
      <vt:lpstr>シーンクラス</vt:lpstr>
      <vt:lpstr>「占う」クラス</vt:lpstr>
      <vt:lpstr>ボタンに文字列を表示する</vt:lpstr>
      <vt:lpstr>シーンクラス</vt:lpstr>
      <vt:lpstr>ボタンをクリックできるように</vt:lpstr>
      <vt:lpstr>ボタンがカオス</vt:lpstr>
      <vt:lpstr>ステートパターンふたたび</vt:lpstr>
      <vt:lpstr>ボタンクラス</vt:lpstr>
      <vt:lpstr>「占う！」ボタン</vt:lpstr>
      <vt:lpstr>「占う」クラス</vt:lpstr>
      <vt:lpstr>どこまで画像にする？</vt:lpstr>
      <vt:lpstr>画像と文字にする場合</vt:lpstr>
      <vt:lpstr>配列の欠点</vt:lpstr>
      <vt:lpstr>Javaの コレクションフレームワーク</vt:lpstr>
      <vt:lpstr>ArrayListの使い方</vt:lpstr>
      <vt:lpstr>くりかえしの比較</vt:lpstr>
      <vt:lpstr>なるべく共通にできないか？</vt:lpstr>
      <vt:lpstr>拡張for文</vt:lpstr>
      <vt:lpstr>データをハードコーディングする？</vt:lpstr>
      <vt:lpstr>CSVの作り方</vt:lpstr>
      <vt:lpstr>Tableクラス</vt:lpstr>
      <vt:lpstr>Tableクラスの使い方</vt:lpstr>
      <vt:lpstr>テーブルから1行ずつ取り出す</vt:lpstr>
      <vt:lpstr>1行からデータを取り出す</vt:lpstr>
      <vt:lpstr>コンストラクタの改良</vt:lpstr>
      <vt:lpstr>さらに改良するには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データベース</dc:title>
  <dc:creator>Atsushi Kokubo</dc:creator>
  <cp:lastModifiedBy>Kokubo Atsushi</cp:lastModifiedBy>
  <cp:revision>239</cp:revision>
  <cp:lastPrinted>2017-12-21T01:21:53Z</cp:lastPrinted>
  <dcterms:created xsi:type="dcterms:W3CDTF">2017-09-19T04:57:44Z</dcterms:created>
  <dcterms:modified xsi:type="dcterms:W3CDTF">2020-07-15T08:30:26Z</dcterms:modified>
</cp:coreProperties>
</file>