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8"/>
  </p:notesMasterIdLst>
  <p:sldIdLst>
    <p:sldId id="256" r:id="rId2"/>
    <p:sldId id="259" r:id="rId3"/>
    <p:sldId id="276" r:id="rId4"/>
    <p:sldId id="361" r:id="rId5"/>
    <p:sldId id="278" r:id="rId6"/>
    <p:sldId id="281" r:id="rId7"/>
    <p:sldId id="283" r:id="rId8"/>
    <p:sldId id="279" r:id="rId9"/>
    <p:sldId id="401" r:id="rId10"/>
    <p:sldId id="290" r:id="rId11"/>
    <p:sldId id="399" r:id="rId12"/>
    <p:sldId id="402" r:id="rId13"/>
    <p:sldId id="299" r:id="rId14"/>
    <p:sldId id="260" r:id="rId15"/>
    <p:sldId id="289" r:id="rId16"/>
    <p:sldId id="284" r:id="rId17"/>
    <p:sldId id="285" r:id="rId18"/>
    <p:sldId id="286" r:id="rId19"/>
    <p:sldId id="287" r:id="rId20"/>
    <p:sldId id="291" r:id="rId21"/>
    <p:sldId id="292" r:id="rId22"/>
    <p:sldId id="320" r:id="rId23"/>
    <p:sldId id="261" r:id="rId24"/>
    <p:sldId id="293" r:id="rId25"/>
    <p:sldId id="419" r:id="rId26"/>
    <p:sldId id="311" r:id="rId27"/>
    <p:sldId id="306" r:id="rId28"/>
    <p:sldId id="305" r:id="rId29"/>
    <p:sldId id="297" r:id="rId30"/>
    <p:sldId id="298" r:id="rId31"/>
    <p:sldId id="362" r:id="rId32"/>
    <p:sldId id="364" r:id="rId33"/>
    <p:sldId id="363" r:id="rId34"/>
    <p:sldId id="312" r:id="rId35"/>
    <p:sldId id="417" r:id="rId36"/>
    <p:sldId id="262" r:id="rId37"/>
    <p:sldId id="304" r:id="rId38"/>
    <p:sldId id="295" r:id="rId39"/>
    <p:sldId id="316" r:id="rId40"/>
    <p:sldId id="314" r:id="rId41"/>
    <p:sldId id="315" r:id="rId42"/>
    <p:sldId id="263" r:id="rId43"/>
    <p:sldId id="300" r:id="rId44"/>
    <p:sldId id="301" r:id="rId45"/>
    <p:sldId id="302" r:id="rId46"/>
    <p:sldId id="303" r:id="rId47"/>
    <p:sldId id="403" r:id="rId48"/>
    <p:sldId id="307" r:id="rId49"/>
    <p:sldId id="264" r:id="rId50"/>
    <p:sldId id="308" r:id="rId51"/>
    <p:sldId id="326" r:id="rId52"/>
    <p:sldId id="265" r:id="rId53"/>
    <p:sldId id="309" r:id="rId54"/>
    <p:sldId id="313" r:id="rId55"/>
    <p:sldId id="404" r:id="rId56"/>
    <p:sldId id="405" r:id="rId57"/>
    <p:sldId id="266" r:id="rId58"/>
    <p:sldId id="310" r:id="rId59"/>
    <p:sldId id="267" r:id="rId60"/>
    <p:sldId id="329" r:id="rId61"/>
    <p:sldId id="327" r:id="rId62"/>
    <p:sldId id="332" r:id="rId63"/>
    <p:sldId id="328" r:id="rId64"/>
    <p:sldId id="406" r:id="rId65"/>
    <p:sldId id="268" r:id="rId66"/>
    <p:sldId id="331" r:id="rId67"/>
    <p:sldId id="333" r:id="rId68"/>
    <p:sldId id="269" r:id="rId69"/>
    <p:sldId id="338" r:id="rId70"/>
    <p:sldId id="365" r:id="rId71"/>
    <p:sldId id="270" r:id="rId72"/>
    <p:sldId id="339" r:id="rId73"/>
    <p:sldId id="340" r:id="rId74"/>
    <p:sldId id="341" r:id="rId75"/>
    <p:sldId id="346" r:id="rId76"/>
    <p:sldId id="347" r:id="rId77"/>
    <p:sldId id="271" r:id="rId78"/>
    <p:sldId id="349" r:id="rId79"/>
    <p:sldId id="350" r:id="rId80"/>
    <p:sldId id="366" r:id="rId81"/>
    <p:sldId id="368" r:id="rId82"/>
    <p:sldId id="369" r:id="rId83"/>
    <p:sldId id="370" r:id="rId84"/>
    <p:sldId id="373" r:id="rId85"/>
    <p:sldId id="408" r:id="rId86"/>
    <p:sldId id="420" r:id="rId87"/>
    <p:sldId id="421" r:id="rId88"/>
    <p:sldId id="422" r:id="rId89"/>
    <p:sldId id="372" r:id="rId90"/>
    <p:sldId id="423" r:id="rId91"/>
    <p:sldId id="407" r:id="rId92"/>
    <p:sldId id="371" r:id="rId93"/>
    <p:sldId id="409" r:id="rId94"/>
    <p:sldId id="374" r:id="rId95"/>
    <p:sldId id="410" r:id="rId96"/>
    <p:sldId id="411" r:id="rId97"/>
    <p:sldId id="413" r:id="rId98"/>
    <p:sldId id="418" r:id="rId99"/>
    <p:sldId id="412" r:id="rId100"/>
    <p:sldId id="375" r:id="rId101"/>
    <p:sldId id="414" r:id="rId102"/>
    <p:sldId id="272" r:id="rId103"/>
    <p:sldId id="357" r:id="rId104"/>
    <p:sldId id="358" r:id="rId105"/>
    <p:sldId id="415" r:id="rId106"/>
    <p:sldId id="359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7"/>
    <p:restoredTop sz="94807"/>
  </p:normalViewPr>
  <p:slideViewPr>
    <p:cSldViewPr snapToGrid="0" snapToObjects="1">
      <p:cViewPr>
        <p:scale>
          <a:sx n="100" d="100"/>
          <a:sy n="100" d="100"/>
        </p:scale>
        <p:origin x="1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4368-59CE-BF4B-96DC-49B83ECDD899}" type="datetimeFigureOut">
              <a:rPr kumimoji="1" lang="ja-JP" altLang="en-US" smtClean="0"/>
              <a:t>2017/9/1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879CC-0D68-B343-B17C-B6B180C11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82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60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4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ECF-4268-CF43-973E-E0BDC6673544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F89D-5648-9040-9C9A-E3B66208AF07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488-FE64-554F-AE5C-0DAF04315A50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Calibri" charset="0"/>
              <a:buChar char="◦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45D-31D3-AB4D-8AE1-F450CF30FFEC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(日本語用のフォントを使用)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1AF-FCB5-E047-81EE-CCADF9049F68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96D-8FD7-1C45-A616-068160AC20F9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8094-E788-7E4D-9D8D-95CCE9BA87B0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B9D-072D-E447-86A7-329282897A3E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D98-9C65-3745-B7A0-834F18E59615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50A2BE-7E35-344B-9C31-178C60B1730B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88BB-C6B3-BC45-993D-59E8C06AE742}" type="datetime1">
              <a:rPr lang="ja-JP" altLang="en-US" smtClean="0"/>
              <a:t>2017/9/1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64F144C7-65D9-1246-BCEF-DA52814F34F2}" type="datetime1">
              <a:rPr lang="ja-JP" altLang="en-US" smtClean="0"/>
              <a:pPr/>
              <a:t>2017/9/1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cap="all" baseline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dirty="0" smtClean="0">
                <a:latin typeface="+mj-ea"/>
              </a:rPr>
              <a:t>Processing(Java)</a:t>
            </a:r>
            <a:r>
              <a:rPr lang="ja-JP" altLang="en-US" sz="6600" dirty="0" smtClean="0">
                <a:latin typeface="+mj-ea"/>
              </a:rPr>
              <a:t>アプリケーションの開発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八戸工業大学工学部システム情報工学科</a:t>
            </a:r>
            <a:endParaRPr kumimoji="1" lang="en-US" altLang="ja-JP" dirty="0" smtClean="0"/>
          </a:p>
          <a:p>
            <a:r>
              <a:rPr lang="ja-JP" altLang="en-US" dirty="0" smtClean="0"/>
              <a:t>小久保</a:t>
            </a:r>
            <a:r>
              <a:rPr lang="en-US" altLang="ja-JP" dirty="0" smtClean="0"/>
              <a:t> </a:t>
            </a:r>
            <a:r>
              <a:rPr lang="ja-JP" altLang="en-US" dirty="0" smtClean="0"/>
              <a:t>温</a:t>
            </a:r>
            <a:r>
              <a:rPr lang="en-US" altLang="ja-JP" dirty="0" smtClean="0"/>
              <a:t>(</a:t>
            </a:r>
            <a:r>
              <a:rPr lang="ja-JP" altLang="en-US" dirty="0" smtClean="0"/>
              <a:t>こくぼ・あつし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9265" y="35396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/>
              <a:t>4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7100" y="389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黒石</a:t>
            </a:r>
            <a:r>
              <a:rPr kumimoji="1" lang="ja-JP" altLang="en-US" smtClean="0"/>
              <a:t>商業高校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の限界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コンソールへ文字の入力ができない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以下のようなプログラムはエラーは出ないが、事実上使えない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後でやるが、キーボードの入力を取得することはできる</a:t>
            </a:r>
            <a:endParaRPr lang="en-US" altLang="ja-JP" dirty="0" smtClean="0"/>
          </a:p>
          <a:p>
            <a:r>
              <a:rPr lang="ja-JP" altLang="en-US" dirty="0" smtClean="0"/>
              <a:t>クラス変数やクラス・メソッドは素直には使えない</a:t>
            </a:r>
            <a:endParaRPr lang="en-US" altLang="ja-JP" dirty="0" smtClean="0"/>
          </a:p>
          <a:p>
            <a:pPr lvl="1"/>
            <a:r>
              <a:rPr lang="ja-JP" altLang="en-US" dirty="0"/>
              <a:t>内部</a:t>
            </a:r>
            <a:r>
              <a:rPr lang="ja-JP" altLang="en-US" dirty="0" smtClean="0"/>
              <a:t>クラスというものを</a:t>
            </a:r>
            <a:r>
              <a:rPr lang="ja-JP" altLang="en-US" dirty="0"/>
              <a:t>使用して</a:t>
            </a:r>
            <a:r>
              <a:rPr lang="ja-JP" altLang="en-US" dirty="0" smtClean="0"/>
              <a:t>いるため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83866"/>
            <a:ext cx="673428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import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java.io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.*;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</a:p>
          <a:p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InputStreamReader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System.in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));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String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str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br.readLine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  <a:endParaRPr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親クラスの変数に、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子クラスのインスタンスが代入できる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</a:p>
          <a:p>
            <a:r>
              <a:rPr lang="ja-JP" altLang="en-US" dirty="0" smtClean="0"/>
              <a:t>そのときに、メソッドを起動すると、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子クラスのメソッドが起動される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lang="en-US" altLang="ja-JP" dirty="0" smtClean="0"/>
              <a:t>: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5178" y="125504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※polymorphism: </a:t>
            </a:r>
            <a:r>
              <a:rPr kumimoji="1" lang="ja-JP" altLang="en-US" dirty="0" smtClean="0"/>
              <a:t>同じ何かが多様な性質を持つ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9178" y="3452781"/>
            <a:ext cx="37128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イヌ科</a:t>
            </a:r>
            <a:r>
              <a:rPr kumimoji="1" lang="en-US" altLang="ja-JP" sz="2000" dirty="0"/>
              <a:t> </a:t>
            </a:r>
            <a:r>
              <a:rPr lang="ja-JP" altLang="en-US" sz="2000" dirty="0"/>
              <a:t>イヌ科の動物</a:t>
            </a:r>
            <a:r>
              <a:rPr kumimoji="1" lang="en-US" altLang="ja-JP" sz="2000" dirty="0"/>
              <a:t> = new </a:t>
            </a:r>
            <a:r>
              <a:rPr lang="ja-JP" altLang="en-US" sz="2000" dirty="0"/>
              <a:t>狐</a:t>
            </a:r>
            <a:r>
              <a:rPr kumimoji="1" lang="en-US" altLang="ja-JP" sz="2000" dirty="0"/>
              <a:t>();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9178" y="5661596"/>
            <a:ext cx="6966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イヌ科の動物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吠える</a:t>
            </a:r>
            <a:r>
              <a:rPr kumimoji="1" lang="en-US" altLang="ja-JP" sz="2000" dirty="0" smtClean="0"/>
              <a:t>(); // </a:t>
            </a:r>
            <a:r>
              <a:rPr kumimoji="1" lang="ja-JP" altLang="en-US" sz="2000" dirty="0" smtClean="0"/>
              <a:t>狐の吠える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が起動し「ケーン」と表示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847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多態性の実例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アプリのプログラミング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ボタン、入力欄などは、共通の親クラスを持っている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その親クラスは画面に配置できるようになっている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ボタンや入力欄は配置するときに親クラスに代入される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その結果、どのパーツも全く同じように画面に配置できる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アイコンごとに、対応したクラスがある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それらのクラスは共通の親クラスを持っている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右クリックすると、子クラスの右クリック・メソッドが起動され、アイコンごとに異なったメニューが表示される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81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 </a:t>
            </a:r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たくさんの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16.1 </a:t>
            </a:r>
            <a:r>
              <a:rPr kumimoji="1" lang="ja-JP" altLang="en-US" dirty="0" smtClean="0"/>
              <a:t>配列のプログラミング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3996267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配列を利用すると、たくさんの同じ型のデータを扱える</a:t>
            </a:r>
            <a:endParaRPr lang="en-US" altLang="ja-JP" dirty="0" smtClean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を表す変数を</a:t>
            </a:r>
            <a:r>
              <a:rPr lang="ja-JP" altLang="en-US" dirty="0" smtClean="0"/>
              <a:t>用意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を生成して変数に</a:t>
            </a:r>
            <a:r>
              <a:rPr lang="ja-JP" altLang="en-US" dirty="0" smtClean="0"/>
              <a:t>代入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r>
              <a:rPr lang="ja-JP" altLang="en-US" dirty="0" smtClean="0"/>
              <a:t>変数名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から変数名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 - 1]</a:t>
            </a:r>
            <a:r>
              <a:rPr lang="ja-JP" altLang="en-US" dirty="0" smtClean="0"/>
              <a:t>までが使用できるようになる</a:t>
            </a:r>
            <a:endParaRPr lang="en-US" altLang="ja-JP" dirty="0" smtClean="0"/>
          </a:p>
          <a:p>
            <a:r>
              <a:rPr lang="ja-JP" altLang="en-US" dirty="0" smtClean="0"/>
              <a:t>配列の要素を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つずつ代入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778" y="3135281"/>
            <a:ext cx="14927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型</a:t>
            </a:r>
            <a:r>
              <a:rPr kumimoji="1" lang="en-US" altLang="ja-JP" sz="2000" dirty="0" smtClean="0"/>
              <a:t>[] </a:t>
            </a:r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08621" y="4272680"/>
            <a:ext cx="35862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 = new </a:t>
            </a:r>
            <a:r>
              <a:rPr kumimoji="1" lang="ja-JP" altLang="en-US" sz="2000" dirty="0" smtClean="0"/>
              <a:t>型</a:t>
            </a:r>
            <a:r>
              <a:rPr kumimoji="1" lang="en-US" altLang="ja-JP" sz="2000" dirty="0" smtClean="0"/>
              <a:t>[</a:t>
            </a:r>
            <a:r>
              <a:rPr kumimoji="1" lang="ja-JP" altLang="en-US" sz="2000" dirty="0" smtClean="0"/>
              <a:t>要素の個数</a:t>
            </a:r>
            <a:r>
              <a:rPr kumimoji="1" lang="en-US" altLang="ja-JP" sz="2000" dirty="0" smtClean="0"/>
              <a:t>];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8621" y="5709909"/>
            <a:ext cx="54345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変数名</a:t>
            </a:r>
            <a:r>
              <a:rPr kumimoji="1" lang="en-US" altLang="ja-JP" sz="2000" dirty="0" smtClean="0"/>
              <a:t>[</a:t>
            </a:r>
            <a:r>
              <a:rPr kumimoji="1" lang="ja-JP" altLang="en-US" sz="2000" dirty="0" smtClean="0"/>
              <a:t>添字</a:t>
            </a:r>
            <a:r>
              <a:rPr kumimoji="1" lang="en-US" altLang="ja-JP" sz="2000" dirty="0" smtClean="0"/>
              <a:t>] = </a:t>
            </a:r>
            <a:r>
              <a:rPr kumimoji="1" lang="ja-JP" altLang="en-US" sz="2000" dirty="0" smtClean="0"/>
              <a:t>値</a:t>
            </a:r>
            <a:r>
              <a:rPr kumimoji="1" lang="en-US" altLang="ja-JP" sz="2000" dirty="0" smtClean="0"/>
              <a:t>; // </a:t>
            </a:r>
            <a:r>
              <a:rPr kumimoji="1" lang="ja-JP" altLang="en-US" sz="2000" dirty="0" smtClean="0"/>
              <a:t>これをくりかえして値を代入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07753" y="3133662"/>
            <a:ext cx="1236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[] data;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42347" y="4272680"/>
            <a:ext cx="22829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= new </a:t>
            </a:r>
            <a:r>
              <a:rPr kumimoji="1" lang="en-US" altLang="ja-JP" sz="2000" dirty="0" err="1" smtClean="0"/>
              <a:t>int</a:t>
            </a:r>
            <a:r>
              <a:rPr kumimoji="1" lang="en-US" altLang="ja-JP" sz="2000" dirty="0" smtClean="0"/>
              <a:t>[10];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4113" y="1866900"/>
            <a:ext cx="710963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latin typeface="+mj-ea"/>
                <a:ea typeface="+mj-ea"/>
              </a:rPr>
              <a:t>整数の配列を表す変数</a:t>
            </a:r>
            <a:r>
              <a:rPr kumimoji="1" lang="en-US" altLang="ja-JP" sz="2000" dirty="0">
                <a:latin typeface="+mj-ea"/>
                <a:ea typeface="+mj-ea"/>
              </a:rPr>
              <a:t>data</a:t>
            </a:r>
            <a:r>
              <a:rPr kumimoji="1" lang="ja-JP" altLang="en-US" sz="2000" dirty="0">
                <a:latin typeface="+mj-ea"/>
                <a:ea typeface="+mj-ea"/>
              </a:rPr>
              <a:t>を</a:t>
            </a:r>
            <a:r>
              <a:rPr kumimoji="1" lang="ja-JP" altLang="en-US" sz="2000" dirty="0" smtClean="0">
                <a:latin typeface="+mj-ea"/>
                <a:ea typeface="+mj-ea"/>
              </a:rPr>
              <a:t>宣言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[] data;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5</a:t>
            </a:r>
            <a:r>
              <a:rPr kumimoji="1" lang="ja-JP" altLang="en-US" sz="2000" dirty="0" smtClean="0">
                <a:latin typeface="+mj-ea"/>
                <a:ea typeface="+mj-ea"/>
              </a:rPr>
              <a:t>つの要素を持った整数の配列を生成して変数</a:t>
            </a:r>
            <a:r>
              <a:rPr kumimoji="1" lang="en-US" altLang="ja-JP" sz="2000" dirty="0" smtClean="0">
                <a:latin typeface="+mj-ea"/>
                <a:ea typeface="+mj-ea"/>
              </a:rPr>
              <a:t>data</a:t>
            </a:r>
            <a:r>
              <a:rPr kumimoji="1" lang="ja-JP" altLang="en-US" sz="2000" dirty="0" smtClean="0">
                <a:latin typeface="+mj-ea"/>
                <a:ea typeface="+mj-ea"/>
              </a:rPr>
              <a:t>に代入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 = new </a:t>
            </a:r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[5];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 smtClean="0">
                <a:latin typeface="+mj-ea"/>
                <a:ea typeface="+mj-ea"/>
              </a:rPr>
              <a:t>要素に</a:t>
            </a:r>
            <a:r>
              <a:rPr kumimoji="1" lang="en-US" altLang="ja-JP" sz="2000" dirty="0" smtClean="0">
                <a:latin typeface="+mj-ea"/>
                <a:ea typeface="+mj-ea"/>
              </a:rPr>
              <a:t>1</a:t>
            </a:r>
            <a:r>
              <a:rPr kumimoji="1" lang="ja-JP" altLang="en-US" sz="2000" dirty="0" smtClean="0">
                <a:latin typeface="+mj-ea"/>
                <a:ea typeface="+mj-ea"/>
              </a:rPr>
              <a:t>つずつ値を代入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data[0] = 13;</a:t>
            </a: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data[1]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210;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data[2]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-15;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data[3]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8;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data[4]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10;</a:t>
            </a:r>
            <a:endParaRPr kumimoji="1" lang="en-US" altLang="ja-JP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</a:t>
            </a:r>
            <a:r>
              <a:rPr lang="ja-JP" altLang="en-US" dirty="0" smtClean="0"/>
              <a:t>初期化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配列を用意して代入するところまでを一発でできる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8478" y="3657359"/>
            <a:ext cx="49984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型</a:t>
            </a:r>
            <a:r>
              <a:rPr kumimoji="1" lang="en-US" altLang="ja-JP" sz="2800" dirty="0" smtClean="0"/>
              <a:t>[] </a:t>
            </a:r>
            <a:r>
              <a:rPr kumimoji="1" lang="ja-JP" altLang="en-US" sz="2800" dirty="0" smtClean="0"/>
              <a:t>変数名</a:t>
            </a:r>
            <a:r>
              <a:rPr kumimoji="1" lang="en-US" altLang="ja-JP" sz="2800" dirty="0" smtClean="0"/>
              <a:t> = { </a:t>
            </a:r>
            <a:r>
              <a:rPr kumimoji="1" lang="ja-JP" altLang="en-US" sz="2800" dirty="0" smtClean="0"/>
              <a:t>要素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要素</a:t>
            </a:r>
            <a:r>
              <a:rPr kumimoji="1" lang="en-US" altLang="ja-JP" sz="2800" dirty="0" smtClean="0"/>
              <a:t>, ... };</a:t>
            </a:r>
            <a:endParaRPr kumimoji="1" lang="en-US" altLang="ja-JP" sz="28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8478" y="5282112"/>
            <a:ext cx="54296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[] data = { 13, 210, -15, 8, 10 };</a:t>
            </a:r>
            <a:endParaRPr kumimoji="1" lang="en-US" altLang="ja-JP" sz="28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配列の要素の個数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配列はオブジェクト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で配列を生成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配列はフィールドやメソッドを持つ</a:t>
            </a:r>
            <a:endParaRPr lang="en-US" altLang="ja-JP" dirty="0" smtClean="0"/>
          </a:p>
          <a:p>
            <a:r>
              <a:rPr kumimoji="1" lang="ja-JP" altLang="en-US" dirty="0" smtClean="0"/>
              <a:t>配列の要素の個数は</a:t>
            </a:r>
            <a:r>
              <a:rPr kumimoji="1" lang="en-US" altLang="ja-JP" dirty="0" smtClean="0"/>
              <a:t>length</a:t>
            </a:r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3078" y="3165876"/>
            <a:ext cx="34596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[] data = new </a:t>
            </a:r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[100];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3078" y="5564275"/>
            <a:ext cx="17091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data.length</a:t>
            </a:r>
            <a:endParaRPr kumimoji="1" lang="en-US" altLang="ja-JP" sz="2400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</a:t>
            </a:r>
            <a:r>
              <a:rPr lang="en-US" altLang="ja-JP" dirty="0" smtClean="0">
                <a:latin typeface="+mj-ea"/>
              </a:rPr>
              <a:t>: </a:t>
            </a:r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// 1</a:t>
            </a:r>
            <a:r>
              <a:rPr kumimoji="1" lang="ja-JP" altLang="en-US" dirty="0" smtClean="0"/>
              <a:t>行コメント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/*  */ </a:t>
            </a:r>
            <a:r>
              <a:rPr kumimoji="1" lang="ja-JP" altLang="en-US" dirty="0" smtClean="0"/>
              <a:t>複数行コメント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3306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= 0;</a:t>
            </a: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j = 0; // j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3065" y="474254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/*</a:t>
            </a: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ここがコメント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*/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8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1. </a:t>
            </a:r>
            <a:r>
              <a:rPr kumimoji="1" lang="en-US" altLang="ja-JP" dirty="0" err="1" smtClean="0">
                <a:latin typeface="+mj-ea"/>
              </a:rPr>
              <a:t>println</a:t>
            </a:r>
            <a:r>
              <a:rPr kumimoji="1" lang="en-US" altLang="ja-JP" dirty="0" smtClean="0">
                <a:latin typeface="+mj-ea"/>
              </a:rPr>
              <a:t>()</a:t>
            </a:r>
            <a:r>
              <a:rPr kumimoji="1" lang="ja-JP" altLang="en-US" dirty="0" smtClean="0">
                <a:latin typeface="+mj-ea"/>
              </a:rPr>
              <a:t>関数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行表示する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en-US" altLang="ja-JP" dirty="0" smtClean="0">
                <a:latin typeface="+mj-ea"/>
                <a:ea typeface="+mj-ea"/>
              </a:rPr>
              <a:t>Java</a:t>
            </a:r>
            <a:r>
              <a:rPr lang="ja-JP" altLang="en-US" dirty="0" smtClean="0">
                <a:latin typeface="+mj-ea"/>
                <a:ea typeface="+mj-ea"/>
              </a:rPr>
              <a:t>の</a:t>
            </a:r>
            <a:r>
              <a:rPr lang="en-US" altLang="ja-JP" dirty="0" err="1" smtClean="0">
                <a:latin typeface="+mj-ea"/>
                <a:ea typeface="+mj-ea"/>
              </a:rPr>
              <a:t>System.out.println</a:t>
            </a:r>
            <a:r>
              <a:rPr lang="en-US" altLang="ja-JP" dirty="0" smtClean="0">
                <a:latin typeface="+mj-ea"/>
                <a:ea typeface="+mj-ea"/>
              </a:rPr>
              <a:t>()</a:t>
            </a:r>
            <a:r>
              <a:rPr lang="ja-JP" altLang="en-US" dirty="0" smtClean="0">
                <a:latin typeface="+mj-ea"/>
                <a:ea typeface="+mj-ea"/>
              </a:rPr>
              <a:t>と同じ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224" y="5028484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sz="2000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3465" y="2194328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println</a:t>
            </a:r>
            <a:r>
              <a:rPr kumimoji="1" lang="en-US" altLang="ja-JP" dirty="0" smtClean="0"/>
              <a:t>: print line 1</a:t>
            </a:r>
            <a:r>
              <a:rPr kumimoji="1" lang="ja-JP" altLang="en-US" dirty="0" smtClean="0"/>
              <a:t>行表示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9765" y="2672033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表示したい内容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文末記号</a:t>
            </a:r>
            <a:r>
              <a:rPr kumimoji="1" lang="en-US" altLang="ja-JP" dirty="0" smtClean="0">
                <a:latin typeface="+mj-ea"/>
              </a:rPr>
              <a:t>: 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文の終わりには、「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」をつける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ただし、文がブロックの場合には不要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Processing</a:t>
            </a:r>
            <a:r>
              <a:rPr kumimoji="1" lang="ja-JP" altLang="en-US" dirty="0" smtClean="0">
                <a:latin typeface="+mj-ea"/>
                <a:ea typeface="+mj-ea"/>
              </a:rPr>
              <a:t>の得意技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2. </a:t>
            </a:r>
            <a:r>
              <a:rPr kumimoji="1" lang="ja-JP" altLang="en-US" sz="3200" dirty="0" smtClean="0"/>
              <a:t>ディスプレイ・ウィンドウの大きさ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ディスプレイ・ウィンドウの大きさを指定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size(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注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以降も、関数の引数は「横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縦」の順番で指定することがほとんど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座標系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高校の数学とは上下と回転方向が逆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847563" y="3084460"/>
            <a:ext cx="4532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455173" y="2622345"/>
            <a:ext cx="0" cy="3372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04838" y="28997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5326" y="59611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85691" y="41495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046385" y="3084460"/>
            <a:ext cx="0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55173" y="4334180"/>
            <a:ext cx="25912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2" idx="1"/>
          </p:cNvCxnSpPr>
          <p:nvPr/>
        </p:nvCxnSpPr>
        <p:spPr>
          <a:xfrm>
            <a:off x="1455173" y="3084460"/>
            <a:ext cx="2630518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904359" y="27151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51804" y="41203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 dirty="0"/>
          </a:p>
        </p:txBody>
      </p:sp>
      <p:sp>
        <p:nvSpPr>
          <p:cNvPr id="25" name="円弧 24"/>
          <p:cNvSpPr/>
          <p:nvPr/>
        </p:nvSpPr>
        <p:spPr>
          <a:xfrm rot="5819039">
            <a:off x="1206323" y="2029884"/>
            <a:ext cx="1669739" cy="2467211"/>
          </a:xfrm>
          <a:prstGeom prst="arc">
            <a:avLst>
              <a:gd name="adj1" fmla="val 15333568"/>
              <a:gd name="adj2" fmla="val 1751273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3.1 point(x, y);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に点を描く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3.2 </a:t>
            </a:r>
            <a:r>
              <a:rPr kumimoji="1" lang="en-US" altLang="ja-JP" sz="2800" dirty="0" smtClean="0"/>
              <a:t>line(x1, y1, x2, y2);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(x2, y2)</a:t>
            </a:r>
            <a:r>
              <a:rPr kumimoji="1" lang="ja-JP" altLang="en-US" dirty="0" smtClean="0"/>
              <a:t>に線を描く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143864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2449285" y="4111197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414339" y="4303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143864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5525729" y="4144742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153526" y="3782332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2614" y="5129733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 smtClean="0"/>
              <a:t>3.3 </a:t>
            </a:r>
            <a:r>
              <a:rPr lang="en-US" altLang="ja-JP" sz="2800" dirty="0" err="1" smtClean="0"/>
              <a:t>rect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左上が</a:t>
            </a:r>
            <a:r>
              <a:rPr kumimoji="1" lang="en-US" altLang="ja-JP" dirty="0" smtClean="0"/>
              <a:t>(x, y)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長方形を描く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3.4 ellipse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中心が</a:t>
            </a:r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、幅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楕円を描く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303639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1393749" y="3738529"/>
            <a:ext cx="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(x, y)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303639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6398102" y="4563931"/>
            <a:ext cx="7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13708" y="4107861"/>
            <a:ext cx="1570266" cy="9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417029" y="4085804"/>
            <a:ext cx="1937425" cy="1368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694044" y="5220928"/>
            <a:ext cx="158993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24844" y="514796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61884" y="4102944"/>
            <a:ext cx="1" cy="980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90757" y="439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367741" y="47473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17029" y="5565325"/>
            <a:ext cx="19374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233937" y="549236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7499188" y="4067342"/>
            <a:ext cx="0" cy="13873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28061" y="4589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74097" y="2373695"/>
            <a:ext cx="145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※rectangle: </a:t>
            </a:r>
            <a:r>
              <a:rPr kumimoji="1" lang="ja-JP" altLang="en-US" sz="1200" dirty="0" smtClean="0"/>
              <a:t>長方形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5918" y="2375884"/>
            <a:ext cx="127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※ellipse: </a:t>
            </a:r>
            <a:r>
              <a:rPr kumimoji="1" lang="ja-JP" altLang="en-US" sz="1200" dirty="0" smtClean="0"/>
              <a:t>楕円形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コンピュータでは、</a:t>
            </a:r>
            <a:r>
              <a:rPr kumimoji="1" lang="en-US" altLang="ja-JP" dirty="0" smtClean="0"/>
              <a:t>RGB(</a:t>
            </a:r>
            <a:r>
              <a:rPr kumimoji="1" lang="ja-JP" altLang="en-US" dirty="0" smtClean="0"/>
              <a:t>赤緑青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の各色</a:t>
            </a:r>
            <a:r>
              <a:rPr kumimoji="1" lang="en-US" altLang="ja-JP" dirty="0" smtClean="0"/>
              <a:t>8bit(10</a:t>
            </a:r>
            <a:r>
              <a:rPr kumimoji="1" lang="ja-JP" altLang="en-US" dirty="0" smtClean="0"/>
              <a:t>進数では</a:t>
            </a:r>
            <a:r>
              <a:rPr kumimoji="1" lang="en-US" altLang="ja-JP" dirty="0" smtClean="0"/>
              <a:t>0〜255)</a:t>
            </a:r>
            <a:r>
              <a:rPr kumimoji="1" lang="ja-JP" altLang="en-US" dirty="0" smtClean="0"/>
              <a:t>の表色系がよく用いられている。</a:t>
            </a:r>
            <a:endParaRPr kumimoji="1" lang="en-US" altLang="ja-JP" dirty="0" smtClean="0"/>
          </a:p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RGB(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HSB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lang="en-US" altLang="ja-JP" dirty="0" smtClean="0"/>
              <a:t>RGB</a:t>
            </a:r>
            <a:r>
              <a:rPr lang="ja-JP" altLang="en-US" dirty="0" smtClean="0"/>
              <a:t>モードのとき、以下の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種類の方法で色が指定できる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3800" y="328930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メソッドのオーバーロードの活用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入門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デザイナーとアーティストのための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プログラミング環境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1115" y="2303674"/>
            <a:ext cx="4724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smtClean="0"/>
              <a:t>プロセシング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323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背景、</a:t>
            </a:r>
            <a:r>
              <a:rPr kumimoji="1" lang="ja-JP" altLang="en-US" dirty="0" smtClean="0"/>
              <a:t>塗りつぶしと枠線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3.5 </a:t>
            </a:r>
            <a:r>
              <a:rPr kumimoji="1" lang="ja-JP" altLang="en-US" dirty="0" smtClean="0"/>
              <a:t>ディスプレイ・ウィンドウの背景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色の指定</a:t>
            </a:r>
            <a:r>
              <a:rPr lang="en-US" altLang="ja-JP" dirty="0" smtClean="0"/>
              <a:t>: background(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endParaRPr kumimoji="1" lang="en-US" altLang="ja-JP" dirty="0" smtClean="0"/>
          </a:p>
          <a:p>
            <a:r>
              <a:rPr kumimoji="1" lang="ja-JP" altLang="en-US" dirty="0" smtClean="0"/>
              <a:t>塗りつぶし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3.6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fill(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※fill: </a:t>
            </a:r>
            <a:r>
              <a:rPr lang="ja-JP" altLang="en-US" dirty="0" smtClean="0"/>
              <a:t>塗り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3.7 </a:t>
            </a:r>
            <a:r>
              <a:rPr kumimoji="1" lang="ja-JP" altLang="en-US" dirty="0" smtClean="0"/>
              <a:t>塗りつぶしなし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枠線</a:t>
            </a:r>
            <a:endParaRPr lang="en-US" altLang="ja-JP" dirty="0" smtClean="0"/>
          </a:p>
          <a:p>
            <a:pPr lvl="1"/>
            <a:r>
              <a:rPr lang="en-US" altLang="ja-JP" dirty="0"/>
              <a:t>3.8 </a:t>
            </a:r>
            <a:r>
              <a:rPr lang="ja-JP" altLang="en-US" dirty="0"/>
              <a:t>枠線の太さ</a:t>
            </a:r>
            <a:r>
              <a:rPr lang="en-US" altLang="ja-JP" dirty="0"/>
              <a:t>: </a:t>
            </a:r>
            <a:r>
              <a:rPr lang="en-US" altLang="ja-JP" dirty="0" err="1"/>
              <a:t>strokeWeight</a:t>
            </a:r>
            <a:r>
              <a:rPr lang="en-US" altLang="ja-JP" dirty="0"/>
              <a:t>(</a:t>
            </a:r>
            <a:r>
              <a:rPr lang="ja-JP" altLang="en-US" dirty="0"/>
              <a:t>太さ</a:t>
            </a:r>
            <a:r>
              <a:rPr lang="en-US" altLang="ja-JP" dirty="0"/>
              <a:t>);</a:t>
            </a:r>
            <a:r>
              <a:rPr lang="ja-JP" altLang="en-US" dirty="0"/>
              <a:t>　</a:t>
            </a:r>
            <a:r>
              <a:rPr lang="en-US" altLang="ja-JP" dirty="0"/>
              <a:t>  ※weight: </a:t>
            </a:r>
            <a:r>
              <a:rPr lang="ja-JP" altLang="en-US" dirty="0" smtClean="0"/>
              <a:t>太さ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3.9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stroke(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                   ※stroke: </a:t>
            </a:r>
            <a:r>
              <a:rPr lang="ja-JP" altLang="en-US" dirty="0" smtClean="0"/>
              <a:t>描線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3.10 </a:t>
            </a:r>
            <a:r>
              <a:rPr lang="ja-JP" altLang="en-US" dirty="0" smtClean="0"/>
              <a:t>枠線なし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noStroke</a:t>
            </a:r>
            <a:r>
              <a:rPr lang="en-US" altLang="ja-JP" dirty="0" smtClean="0"/>
              <a:t>();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キャメル・</a:t>
            </a:r>
            <a:r>
              <a:rPr kumimoji="1" lang="ja-JP" altLang="en-US" dirty="0" smtClean="0"/>
              <a:t>ケース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スネーク・ケース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変数や関数の名前には、英単語が使われている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単語を</a:t>
            </a:r>
            <a:r>
              <a:rPr lang="ja-JP" altLang="en-US" dirty="0" smtClean="0"/>
              <a:t>並べる</a:t>
            </a:r>
            <a:r>
              <a:rPr kumimoji="1" lang="ja-JP" altLang="en-US" dirty="0" smtClean="0"/>
              <a:t>とき、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種類の流儀がある</a:t>
            </a:r>
            <a:endParaRPr lang="en-US" altLang="ja-JP" dirty="0" smtClean="0"/>
          </a:p>
          <a:p>
            <a:r>
              <a:rPr kumimoji="1" lang="ja-JP" altLang="en-US" dirty="0" smtClean="0"/>
              <a:t>キャメル・ケース</a:t>
            </a:r>
            <a:r>
              <a:rPr kumimoji="1" lang="en-US" altLang="ja-JP" dirty="0" smtClean="0"/>
              <a:t> (camel case: </a:t>
            </a:r>
            <a:r>
              <a:rPr kumimoji="1" lang="ja-JP" altLang="en-US" dirty="0" smtClean="0"/>
              <a:t>ラクダ式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単語の切れ目を大文字に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r>
              <a:rPr lang="ja-JP" altLang="en-US" dirty="0" smtClean="0"/>
              <a:t>スネーク・ケース</a:t>
            </a:r>
            <a:r>
              <a:rPr lang="en-US" altLang="ja-JP" dirty="0" smtClean="0"/>
              <a:t>(snake case: </a:t>
            </a:r>
            <a:r>
              <a:rPr lang="ja-JP" altLang="en-US" dirty="0" smtClean="0"/>
              <a:t>ヘビ式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単語の切れ目に「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アンダースコア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PI_HALF</a:t>
            </a:r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Java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変数や関数はキャメル・ケース、定数はスネーク・ケース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順次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プログラムは書いた順に実行される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変数と型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変数は値をとっておいて、使いまわすときに使う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変数は使う前に宣言する必要がある</a:t>
            </a:r>
            <a:endParaRPr lang="en-US" altLang="ja-JP" dirty="0"/>
          </a:p>
          <a:p>
            <a:r>
              <a:rPr lang="ja-JP" altLang="en-US" dirty="0" smtClean="0"/>
              <a:t>変数の宣言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4714" y="5543487"/>
            <a:ext cx="1454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x, y;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4714" y="421198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791812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120775"/>
                <a:gridCol w="39084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リテラル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データの書き方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0, 24, -18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浮動小数点数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12.234, 0.0012, -99.021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trike="sngStrike" dirty="0" smtClean="0"/>
                        <a:t>倍精度浮動小数点数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trike="sngStrike" dirty="0" smtClean="0"/>
                        <a:t>double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trike="sngStrike" dirty="0" smtClean="0"/>
                        <a:t>12.234, 0.0012, -99.021</a:t>
                      </a:r>
                      <a:endParaRPr kumimoji="1" lang="ja-JP" altLang="en-US" strike="sng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真偽値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true, false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'a', 'A'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"Hello, world!", "</a:t>
                      </a:r>
                      <a:r>
                        <a:rPr kumimoji="1" lang="ja-JP" altLang="en-US" dirty="0" smtClean="0"/>
                        <a:t>こんにちは</a:t>
                      </a:r>
                      <a:r>
                        <a:rPr kumimoji="1" lang="en-US" altLang="ja-JP" dirty="0" smtClean="0"/>
                        <a:t>"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PImage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PFont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8312" y="5186046"/>
            <a:ext cx="3799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整数</a:t>
            </a:r>
            <a:r>
              <a:rPr kumimoji="1" lang="en-US" altLang="ja-JP" sz="1400" dirty="0" smtClean="0"/>
              <a:t>: integer</a:t>
            </a:r>
            <a:endParaRPr kumimoji="1" lang="en-US" altLang="ja-JP" sz="1400" dirty="0"/>
          </a:p>
          <a:p>
            <a:r>
              <a:rPr kumimoji="1" lang="ja-JP" altLang="en-US" sz="1400" dirty="0" smtClean="0"/>
              <a:t>浮動小数点数</a:t>
            </a:r>
            <a:r>
              <a:rPr kumimoji="1" lang="en-US" altLang="ja-JP" sz="1400" dirty="0" smtClean="0"/>
              <a:t>: floating point number</a:t>
            </a:r>
          </a:p>
          <a:p>
            <a:r>
              <a:rPr kumimoji="1" lang="ja-JP" altLang="en-US" sz="1400" dirty="0" smtClean="0"/>
              <a:t>倍精度</a:t>
            </a:r>
            <a:r>
              <a:rPr kumimoji="1" lang="en-US" altLang="ja-JP" sz="1400" dirty="0" smtClean="0"/>
              <a:t>: double precision</a:t>
            </a:r>
          </a:p>
          <a:p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※</a:t>
            </a:r>
            <a:r>
              <a:rPr kumimoji="1" lang="en-US" altLang="ja-JP" sz="1400" dirty="0"/>
              <a:t>Processing</a:t>
            </a:r>
            <a:r>
              <a:rPr kumimoji="1" lang="ja-JP" altLang="en-US" sz="1400" dirty="0"/>
              <a:t>では</a:t>
            </a:r>
            <a:r>
              <a:rPr kumimoji="1" lang="en-US" altLang="ja-JP" sz="1400" dirty="0"/>
              <a:t>double</a:t>
            </a:r>
            <a:r>
              <a:rPr kumimoji="1" lang="ja-JP" altLang="en-US" sz="1400" dirty="0"/>
              <a:t>は使わない方</a:t>
            </a:r>
            <a:r>
              <a:rPr kumimoji="1" lang="ja-JP" altLang="en-US" sz="1400" dirty="0" smtClean="0"/>
              <a:t>が無難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文字</a:t>
            </a:r>
            <a:r>
              <a:rPr kumimoji="1" lang="en-US" altLang="ja-JP" sz="1400" dirty="0" smtClean="0"/>
              <a:t>: character</a:t>
            </a:r>
          </a:p>
        </p:txBody>
      </p:sp>
    </p:spTree>
    <p:extLst>
      <p:ext uri="{BB962C8B-B14F-4D97-AF65-F5344CB8AC3E}">
        <p14:creationId xmlns:p14="http://schemas.microsoft.com/office/powerpoint/2010/main" val="29044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プリミティブとオブジェクト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プリミティブ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単純に値だけを持っている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型名は小文字ではじまる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boolean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char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kumimoji="1" lang="ja-JP" altLang="en-US" dirty="0" smtClean="0"/>
              <a:t>オブジェクト</a:t>
            </a:r>
            <a:r>
              <a:rPr kumimoji="1" lang="en-US" altLang="ja-JP" dirty="0" smtClean="0"/>
              <a:t>(</a:t>
            </a:r>
            <a:r>
              <a:rPr lang="ja-JP" altLang="en-US" dirty="0"/>
              <a:t>後で</a:t>
            </a:r>
            <a:r>
              <a:rPr lang="ja-JP" altLang="en-US" dirty="0" smtClean="0"/>
              <a:t>詳しく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複数の値を持っている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メソッドを持っている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型名は大文字ではじまる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PImage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PFont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5182" y="21124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※primitive </a:t>
            </a:r>
            <a:r>
              <a:rPr kumimoji="1" lang="ja-JP" altLang="en-US" dirty="0" smtClean="0"/>
              <a:t>素朴な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4.5 </a:t>
            </a:r>
            <a:r>
              <a:rPr kumimoji="1" lang="ja-JP" altLang="en-US" sz="3600" dirty="0" smtClean="0"/>
              <a:t>ディスプレイ・ウィンドウ変数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ディスプレイ・ウィンドウの大きさ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width: </a:t>
            </a:r>
            <a:r>
              <a:rPr kumimoji="1" lang="ja-JP" altLang="en-US" dirty="0" smtClean="0"/>
              <a:t>幅　　　ウィドゥス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height: </a:t>
            </a:r>
            <a:r>
              <a:rPr lang="ja-JP" altLang="en-US" dirty="0" smtClean="0"/>
              <a:t>高さ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ハイト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4014"/>
              </p:ext>
            </p:extLst>
          </p:nvPr>
        </p:nvGraphicFramePr>
        <p:xfrm>
          <a:off x="822325" y="1846263"/>
          <a:ext cx="75438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5"/>
                <a:gridCol w="770603"/>
                <a:gridCol w="443322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代入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右辺を左辺に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=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足す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+ 3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- 3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掛ける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*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/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割った余り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%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文字列の結合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"Hello"</a:t>
                      </a:r>
                      <a:r>
                        <a:rPr kumimoji="1" lang="en-US" altLang="ja-JP" baseline="0" dirty="0" smtClean="0"/>
                        <a:t> + "world"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63" y="1853024"/>
            <a:ext cx="1633797" cy="2318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とは？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5428239" cy="402336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>
                <a:latin typeface="+mn-ea"/>
              </a:rPr>
              <a:t>MIT</a:t>
            </a:r>
            <a:r>
              <a:rPr lang="ja-JP" altLang="en-US" dirty="0">
                <a:latin typeface="+mn-ea"/>
              </a:rPr>
              <a:t>メディアラボで、ケイシー・リース</a:t>
            </a:r>
            <a:r>
              <a:rPr lang="ja-JP" altLang="en-US" dirty="0" smtClean="0">
                <a:latin typeface="+mn-ea"/>
              </a:rPr>
              <a:t>と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ベン</a:t>
            </a:r>
            <a:r>
              <a:rPr lang="ja-JP" altLang="en-US" dirty="0">
                <a:latin typeface="+mn-ea"/>
              </a:rPr>
              <a:t>・フライが開発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コンピュータグラフィックス、</a:t>
            </a:r>
            <a:r>
              <a:rPr lang="en-US" altLang="ja-JP" dirty="0">
                <a:latin typeface="+mn-ea"/>
              </a:rPr>
              <a:t>VR/AR</a:t>
            </a:r>
            <a:r>
              <a:rPr lang="ja-JP" altLang="en-US" dirty="0">
                <a:latin typeface="+mn-ea"/>
              </a:rPr>
              <a:t>、アートなど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研究所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デザイナー、アーティスト、プログラミング</a:t>
            </a:r>
            <a:r>
              <a:rPr kumimoji="1" lang="en-US" altLang="ja-JP" dirty="0" smtClean="0">
                <a:latin typeface="+mn-ea"/>
              </a:rPr>
              <a:t/>
            </a:r>
            <a:br>
              <a:rPr kumimoji="1" lang="en-US" altLang="ja-JP" dirty="0" smtClean="0">
                <a:latin typeface="+mn-ea"/>
              </a:rPr>
            </a:br>
            <a:r>
              <a:rPr kumimoji="1" lang="ja-JP" altLang="en-US" dirty="0" smtClean="0">
                <a:latin typeface="+mn-ea"/>
              </a:rPr>
              <a:t>初心者向けの開発環境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とてもシンプルにプログラムが書ける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本当に必要なものだけ書けばいい！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146" y="4169036"/>
            <a:ext cx="2356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http://</a:t>
            </a:r>
            <a:r>
              <a:rPr lang="en-US" altLang="ja-JP" sz="800" dirty="0" err="1"/>
              <a:t>www.oreilly.co.jp</a:t>
            </a:r>
            <a:r>
              <a:rPr lang="en-US" altLang="ja-JP" sz="800" dirty="0"/>
              <a:t>/books/9784873117737/</a:t>
            </a:r>
            <a:endParaRPr lang="ja-JP" altLang="en-US" sz="800" dirty="0"/>
          </a:p>
        </p:txBody>
      </p:sp>
      <p:sp>
        <p:nvSpPr>
          <p:cNvPr id="7" name="正方形/長方形 6"/>
          <p:cNvSpPr/>
          <p:nvPr/>
        </p:nvSpPr>
        <p:spPr>
          <a:xfrm>
            <a:off x="6251198" y="1367378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19738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複合代入演算子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計算して代入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読み方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314" y="2649882"/>
            <a:ext cx="4801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 += 10;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を足し、それを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 -= 15; // 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から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15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を引き、それを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0" y="47879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+=</a:t>
            </a:r>
            <a:endParaRPr kumimoji="1" lang="ja-JP" altLang="en-US" sz="7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623" y="5157231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①足して、②代入する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167293" y="46420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/>
              <a:t>①②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1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インクリメント、デクリメント演算子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インクリメント</a:t>
            </a:r>
            <a:r>
              <a:rPr kumimoji="1" lang="en-US" altLang="ja-JP" dirty="0" smtClean="0"/>
              <a:t>: 1</a:t>
            </a:r>
            <a:r>
              <a:rPr kumimoji="1" lang="ja-JP" altLang="en-US" dirty="0" smtClean="0"/>
              <a:t>つ増やす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デクリメント</a:t>
            </a:r>
            <a:r>
              <a:rPr lang="en-US" altLang="ja-JP" dirty="0" smtClean="0"/>
              <a:t>: 1</a:t>
            </a:r>
            <a:r>
              <a:rPr lang="ja-JP" altLang="en-US" dirty="0" smtClean="0"/>
              <a:t>つ減らす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3114" y="29292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x++;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つ増やす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3114" y="47580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x--;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つ減らす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8281" y="2559950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※increment: </a:t>
            </a:r>
            <a:r>
              <a:rPr kumimoji="1" lang="ja-JP" altLang="en-US" dirty="0" smtClean="0"/>
              <a:t>増加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8281" y="4638332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※decrement: </a:t>
            </a:r>
            <a:r>
              <a:rPr kumimoji="1" lang="ja-JP" altLang="en-US" dirty="0" smtClean="0"/>
              <a:t>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 </a:t>
            </a:r>
            <a:r>
              <a:rPr kumimoji="1" lang="ja-JP" altLang="en-US" dirty="0" smtClean="0"/>
              <a:t>演算と型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整数と整数の演算→整数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3 / 2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</a:t>
            </a:r>
          </a:p>
          <a:p>
            <a:r>
              <a:rPr lang="ja-JP" altLang="en-US" dirty="0" smtClean="0"/>
              <a:t>小数と小数の演算→小数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3.0 / 2.0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1.5</a:t>
            </a:r>
          </a:p>
          <a:p>
            <a:r>
              <a:rPr kumimoji="1" lang="ja-JP" altLang="en-US" dirty="0" smtClean="0"/>
              <a:t>整数と小数の演算→小数</a:t>
            </a:r>
            <a:r>
              <a:rPr lang="en-US" altLang="ja-JP" dirty="0"/>
              <a:t> </a:t>
            </a:r>
            <a:r>
              <a:rPr lang="en-US" altLang="ja-JP" dirty="0" smtClean="0"/>
              <a:t>※</a:t>
            </a:r>
            <a:r>
              <a:rPr kumimoji="1" lang="ja-JP" altLang="en-US" dirty="0" smtClean="0"/>
              <a:t>自動型変換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 / 2.0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1.5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自動型変換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自動的に型が変換されることがある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「小数と整数の演算」 </a:t>
            </a:r>
            <a:r>
              <a:rPr lang="ja-JP" altLang="en-US" dirty="0" smtClean="0"/>
              <a:t>や「小数←整数の代入」は小数になる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+</a:t>
            </a:r>
            <a:r>
              <a:rPr lang="ja-JP" altLang="en-US" dirty="0" smtClean="0"/>
              <a:t>」演算子は、文字列が混ざると文字列になる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 smtClean="0"/>
              <a:t>計算は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でくくっておくとよい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8214" y="4624401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+ 1 + 3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34914" y="4624401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13"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76556" y="46625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8214" y="3551536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 = 2;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469" y="355153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   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になる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28214" y="5597267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(1 + 3)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85714" y="5597267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4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03556" y="56354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5.3 </a:t>
            </a:r>
            <a:r>
              <a:rPr kumimoji="1" lang="ja-JP" altLang="en-US" dirty="0" smtClean="0"/>
              <a:t>代入の制限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データが</a:t>
            </a:r>
            <a:r>
              <a:rPr lang="ja-JP" altLang="en-US" dirty="0" smtClean="0"/>
              <a:t>落ちる</a:t>
            </a:r>
            <a:r>
              <a:rPr kumimoji="1" lang="ja-JP" altLang="en-US" dirty="0" smtClean="0"/>
              <a:t>ような代入はできない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「整数←小数の代入」はダメ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型を変換する必要がある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関数を利用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 smtClean="0"/>
              <a:t>キャストを利用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6014" y="4724404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6014" y="5747928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)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単精度と倍精度の浮動小数点数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596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浮動小数点数には、データ量の異なる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種類がある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単精度</a:t>
            </a:r>
            <a:r>
              <a:rPr kumimoji="1" lang="en-US" altLang="ja-JP" dirty="0" smtClean="0"/>
              <a:t> 32bit float</a:t>
            </a:r>
          </a:p>
          <a:p>
            <a:pPr lvl="1"/>
            <a:r>
              <a:rPr lang="ja-JP" altLang="en-US" dirty="0" smtClean="0"/>
              <a:t>倍精度</a:t>
            </a:r>
            <a:r>
              <a:rPr lang="en-US" altLang="ja-JP" dirty="0" smtClean="0"/>
              <a:t> 64bit double</a:t>
            </a:r>
          </a:p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では、小数には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が使用されている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関数の引数などに</a:t>
            </a:r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を使用するとエラーが出る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(float)</a:t>
            </a:r>
            <a:r>
              <a:rPr lang="ja-JP" altLang="en-US" dirty="0" smtClean="0"/>
              <a:t>倍精度浮動小数点数」のようにキャストを利用する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8214" y="5029107"/>
            <a:ext cx="572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x –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y =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d = 20.0;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ellipse(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d);</a:t>
            </a:r>
          </a:p>
        </p:txBody>
      </p:sp>
    </p:spTree>
    <p:extLst>
      <p:ext uri="{BB962C8B-B14F-4D97-AF65-F5344CB8AC3E}">
        <p14:creationId xmlns:p14="http://schemas.microsoft.com/office/powerpoint/2010/main" val="15659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のくりかえし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と同じで、以下のくりかえしが使える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while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do〜while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※ for</a:t>
            </a:r>
            <a:r>
              <a:rPr lang="ja-JP" altLang="en-US" dirty="0" smtClean="0"/>
              <a:t>も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も「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の間」という意味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6.1 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文の書き方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722" y="2668763"/>
            <a:ext cx="5493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くりかえしを続ける条件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変化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くりかえしたい内容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722" y="4749567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条件式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787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条件式の書き方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条件式は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つのものの比較しか書けない。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組み合わせたい場合は、論理演算子や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を使ってつなげる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83" y="2350321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値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関係演算子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5983" y="358084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 &gt; 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7126" y="5382756"/>
            <a:ext cx="2572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  0 &lt; x &lt; 10</a:t>
            </a:r>
          </a:p>
          <a:p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  (0 &lt; x) &amp;&amp; (x &lt; 10)</a:t>
            </a:r>
          </a:p>
        </p:txBody>
      </p:sp>
    </p:spTree>
    <p:extLst>
      <p:ext uri="{BB962C8B-B14F-4D97-AF65-F5344CB8AC3E}">
        <p14:creationId xmlns:p14="http://schemas.microsoft.com/office/powerpoint/2010/main" val="12576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の特徴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がベース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Processing</a:t>
            </a:r>
            <a:r>
              <a:rPr lang="ja-JP" altLang="en-US" dirty="0" smtClean="0">
                <a:latin typeface="+mn-ea"/>
              </a:rPr>
              <a:t>を学ぶと、</a:t>
            </a:r>
            <a:r>
              <a:rPr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がよくわかる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で学んだことが、ほぼそのまま使える</a:t>
            </a:r>
          </a:p>
          <a:p>
            <a:r>
              <a:rPr lang="ja-JP" altLang="en-US" dirty="0" smtClean="0">
                <a:latin typeface="+mn-ea"/>
              </a:rPr>
              <a:t>オープン・ソース・ソフトウェア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</a:rPr>
              <a:t>無料でダウンロードできる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264673"/>
              </p:ext>
            </p:extLst>
          </p:nvPr>
        </p:nvGraphicFramePr>
        <p:xfrm>
          <a:off x="822325" y="1846263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等しくない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より大きい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より小さい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878" y="4729317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数学の記号のうち、キーボードにないもの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≦、≧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635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論理演算子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72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かつ</a:t>
            </a:r>
            <a:r>
              <a:rPr kumimoji="1" lang="en-US" altLang="ja-JP" dirty="0" smtClean="0"/>
              <a:t> &amp;&amp;</a:t>
            </a:r>
          </a:p>
          <a:p>
            <a:r>
              <a:rPr lang="ja-JP" altLang="en-US" dirty="0" smtClean="0"/>
              <a:t>または</a:t>
            </a:r>
            <a:r>
              <a:rPr lang="en-US" altLang="ja-JP" dirty="0" smtClean="0"/>
              <a:t> ||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条件式は、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つずつしか比較できない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×: 0 &lt;= x &lt;= 10</a:t>
            </a:r>
          </a:p>
          <a:p>
            <a:pPr lvl="2"/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: (0 &lt;= x) &amp;&amp; (x &lt;= 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7. </a:t>
            </a:r>
            <a:r>
              <a:rPr kumimoji="1" lang="ja-JP" altLang="en-US" sz="7200" dirty="0" smtClean="0"/>
              <a:t>アニメーション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パラパラまんが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kumimoji="1" lang="ja-JP" altLang="en-US" dirty="0" smtClean="0"/>
              <a:t>パラパラまんが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と同じ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仮現運動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コマ</a:t>
            </a:r>
            <a:r>
              <a:rPr lang="en-US" altLang="ja-JP" dirty="0" smtClean="0"/>
              <a:t>1</a:t>
            </a:r>
            <a:r>
              <a:rPr lang="ja-JP" altLang="en-US" dirty="0" smtClean="0"/>
              <a:t>コマを高速に切り替えて、「あたかも動いているかのよう」に見せる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コマのことを「フレーム」という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9881" y="540938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※frame: </a:t>
            </a:r>
            <a:r>
              <a:rPr kumimoji="1" lang="ja-JP" altLang="en-US" dirty="0" smtClean="0"/>
              <a:t>コマ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4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プログラムの書き方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9687" y="2692856"/>
            <a:ext cx="44550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全体で使用する変数の宣言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最初に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回だけ実行する内容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draw()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毎フレーム実行する内容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7.2 </a:t>
            </a:r>
            <a:r>
              <a:rPr kumimoji="1" lang="ja-JP" altLang="en-US" dirty="0" smtClean="0"/>
              <a:t>フレーム・レート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フレーム・レート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秒当たりのコマ数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フレーム・レートの実測値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729" y="3567062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値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8806" y="3683121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※rate: </a:t>
            </a:r>
            <a:r>
              <a:rPr kumimoji="1" lang="ja-JP" altLang="en-US" dirty="0" smtClean="0"/>
              <a:t>割合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3728" y="5473056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変数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7.3 </a:t>
            </a:r>
            <a:r>
              <a:rPr kumimoji="1" lang="ja-JP" altLang="en-US" dirty="0" smtClean="0"/>
              <a:t>経過時間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</a:t>
            </a:r>
          </a:p>
          <a:p>
            <a:pPr lvl="1"/>
            <a:r>
              <a:rPr lang="ja-JP" altLang="en-US" dirty="0" smtClean="0"/>
              <a:t>単位はミリ秒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</a:t>
            </a:r>
            <a:r>
              <a:rPr kumimoji="1" lang="en-US" altLang="ja-JP" dirty="0" smtClean="0"/>
              <a:t>=1000</a:t>
            </a:r>
            <a:r>
              <a:rPr kumimoji="1" lang="ja-JP" altLang="en-US" dirty="0" smtClean="0"/>
              <a:t>ミリ秒</a:t>
            </a:r>
            <a:endParaRPr kumimoji="1" lang="en-US" altLang="ja-JP" dirty="0" smtClean="0"/>
          </a:p>
          <a:p>
            <a:r>
              <a:rPr lang="ja-JP" altLang="en-US" dirty="0" smtClean="0"/>
              <a:t>経過時間を秒で取得したい場合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/ 1000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4859" y="230730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milli</a:t>
            </a:r>
            <a:r>
              <a:rPr kumimoji="1" lang="en-US" altLang="ja-JP" dirty="0" smtClean="0"/>
              <a:t> second </a:t>
            </a:r>
            <a:r>
              <a:rPr kumimoji="1" lang="ja-JP" altLang="en-US" dirty="0" smtClean="0"/>
              <a:t>ミリ秒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7.4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マウスの現在位置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endParaRPr lang="en-US" altLang="ja-JP" dirty="0"/>
          </a:p>
          <a:p>
            <a:pPr lvl="1"/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6099" y="501240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※previous </a:t>
            </a:r>
            <a:r>
              <a:rPr kumimoji="1" lang="ja-JP" altLang="en-US" dirty="0" smtClean="0"/>
              <a:t>前の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7.5 </a:t>
            </a:r>
            <a:r>
              <a:rPr kumimoji="1" lang="ja-JP" altLang="en-US" dirty="0" smtClean="0"/>
              <a:t>残像と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では、描画は上書きされていく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そのままでは残像が残る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残像を消すには、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関数の中で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関数を実行する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 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対</a:t>
            </a:r>
            <a:r>
              <a:rPr kumimoji="1" lang="en-US" altLang="ja-JP" dirty="0" smtClean="0">
                <a:latin typeface="+mj-ea"/>
              </a:rPr>
              <a:t>Processing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Processing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665" y="2451472"/>
            <a:ext cx="528200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class Sample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public static void main(String[]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args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   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System.out.println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}</a:t>
            </a:r>
          </a:p>
          <a:p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665" y="4903870"/>
            <a:ext cx="5282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4726" y="52732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これだけ！</a:t>
            </a:r>
            <a:endParaRPr kumimoji="1" lang="ja-JP" altLang="en-US" dirty="0">
              <a:latin typeface="MS P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5973" y="39288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このよくわからない長いのが</a:t>
            </a:r>
            <a:endParaRPr kumimoji="1" lang="ja-JP" altLang="en-US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5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の条件分岐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と同じで、以下の条件分岐が使える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if〜else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switch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構造化プログラミング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あらゆるプログラムは、次の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つの組み合わせで書ける</a:t>
            </a:r>
            <a:r>
              <a:rPr lang="en-US" altLang="ja-JP" dirty="0"/>
              <a:t> </a:t>
            </a:r>
            <a:r>
              <a:rPr lang="en-US" altLang="ja-JP" dirty="0" smtClean="0"/>
              <a:t>by </a:t>
            </a:r>
            <a:r>
              <a:rPr lang="ja-JP" altLang="en-US" dirty="0" smtClean="0"/>
              <a:t>エドガー・ダイクストラ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順次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くりかえし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条件分岐</a:t>
            </a:r>
            <a:endParaRPr kumimoji="1" lang="en-US" altLang="ja-JP" dirty="0" smtClean="0"/>
          </a:p>
          <a:p>
            <a:r>
              <a:rPr lang="ja-JP" altLang="en-US" dirty="0" smtClean="0"/>
              <a:t>関数、オブジェクト、配列などは、プログラムを便利に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書くための機能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 </a:t>
            </a:r>
            <a:r>
              <a:rPr kumimoji="1" lang="ja-JP" altLang="en-US" dirty="0" smtClean="0"/>
              <a:t>マウス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マウスの位置、マウスのクリック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9.1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マウスのクリック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  <a:endParaRPr kumimoji="1" lang="en-US" altLang="ja-JP" dirty="0" smtClean="0"/>
          </a:p>
          <a:p>
            <a:r>
              <a:rPr lang="ja-JP" altLang="en-US" dirty="0" smtClean="0"/>
              <a:t>最後に</a:t>
            </a:r>
            <a:r>
              <a:rPr kumimoji="1" lang="ja-JP" altLang="en-US" dirty="0" smtClean="0"/>
              <a:t>クリックしたボタン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mouseButton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左</a:t>
            </a:r>
            <a:r>
              <a:rPr lang="en-US" altLang="ja-JP" dirty="0" smtClean="0"/>
              <a:t> LEFT</a:t>
            </a:r>
            <a:r>
              <a:rPr lang="ja-JP" altLang="en-US" dirty="0" smtClean="0"/>
              <a:t>、真ん中</a:t>
            </a:r>
            <a:r>
              <a:rPr lang="en-US" altLang="ja-JP" dirty="0" smtClean="0"/>
              <a:t> CENTER</a:t>
            </a:r>
            <a:r>
              <a:rPr lang="ja-JP" altLang="en-US" dirty="0" smtClean="0"/>
              <a:t>、右</a:t>
            </a:r>
            <a:r>
              <a:rPr lang="en-US" altLang="ja-JP" dirty="0" smtClean="0"/>
              <a:t> RIGHT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マウスの現在位置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1590" y="2177028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※press </a:t>
            </a:r>
            <a:r>
              <a:rPr kumimoji="1" lang="ja-JP" altLang="en-US" dirty="0" smtClean="0"/>
              <a:t>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真偽値の条件判定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 == true)</a:t>
            </a:r>
            <a:r>
              <a:rPr kumimoji="1" lang="ja-JP" altLang="en-US" dirty="0" smtClean="0"/>
              <a:t>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278"/>
              </p:ext>
            </p:extLst>
          </p:nvPr>
        </p:nvGraphicFramePr>
        <p:xfrm>
          <a:off x="1092200" y="38574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r>
                        <a:rPr kumimoji="1" lang="en-US" altLang="ja-JP" dirty="0" smtClean="0"/>
                        <a:t> == 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9.2 </a:t>
            </a:r>
            <a:r>
              <a:rPr kumimoji="1" lang="ja-JP" altLang="en-US" dirty="0" smtClean="0"/>
              <a:t>円形の当たり判定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lvl="1"/>
            <a:r>
              <a:rPr lang="en-US" altLang="ja-JP" dirty="0" smtClean="0"/>
              <a:t>if (</a:t>
            </a:r>
            <a:r>
              <a:rPr lang="ja-JP" altLang="en-US" dirty="0" smtClean="0"/>
              <a:t>中心間の距離</a:t>
            </a:r>
            <a:r>
              <a:rPr lang="en-US" altLang="ja-JP" dirty="0" smtClean="0"/>
              <a:t> &lt;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1 +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2)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404689" y="2490541"/>
            <a:ext cx="5112260" cy="3378553"/>
            <a:chOff x="5646489" y="1845734"/>
            <a:chExt cx="4136570" cy="2733746"/>
          </a:xfrm>
        </p:grpSpPr>
        <p:sp>
          <p:nvSpPr>
            <p:cNvPr id="5" name="円/楕円 4"/>
            <p:cNvSpPr/>
            <p:nvPr/>
          </p:nvSpPr>
          <p:spPr>
            <a:xfrm>
              <a:off x="5646489" y="1943361"/>
              <a:ext cx="1954059" cy="1954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7608505" y="2386612"/>
              <a:ext cx="1067558" cy="1067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576332" y="2873205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8095098" y="2873204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623520" y="1845735"/>
              <a:ext cx="0" cy="27006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119684" y="1845735"/>
              <a:ext cx="0" cy="27331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7600547" y="1845734"/>
              <a:ext cx="23594" cy="2700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6623517" y="4058231"/>
              <a:ext cx="151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6623517" y="4395582"/>
              <a:ext cx="1000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7624138" y="4394814"/>
              <a:ext cx="4955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189469" y="3897420"/>
              <a:ext cx="1270086" cy="29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中心間の距離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55690" y="421014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1 + </a:t>
              </a:r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02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と点</a:t>
            </a:r>
            <a:r>
              <a:rPr lang="en-US" altLang="ja-JP" dirty="0" smtClean="0"/>
              <a:t>(x2, y2)</a:t>
            </a:r>
            <a:r>
              <a:rPr lang="ja-JP" altLang="en-US" dirty="0" smtClean="0"/>
              <a:t>の間の距離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(x1, y1, x2, y2)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4817130" y="2820493"/>
            <a:ext cx="2839534" cy="2979174"/>
            <a:chOff x="877060" y="3067664"/>
            <a:chExt cx="2839534" cy="2979174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/>
          <p:cNvCxnSpPr/>
          <p:nvPr/>
        </p:nvCxnSpPr>
        <p:spPr>
          <a:xfrm>
            <a:off x="5627329" y="3821371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55126" y="3458961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74214" y="4806362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46713" y="13193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※distance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距離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8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10. 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キーの押し下げ、押したキー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15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キーの押し下げ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</a:p>
          <a:p>
            <a:r>
              <a:rPr lang="ja-JP" altLang="en-US" dirty="0" smtClean="0"/>
              <a:t>押したキー</a:t>
            </a:r>
            <a:r>
              <a:rPr lang="en-US" altLang="ja-JP" dirty="0" smtClean="0"/>
              <a:t> key</a:t>
            </a:r>
          </a:p>
          <a:p>
            <a:pPr lvl="1"/>
            <a:r>
              <a:rPr kumimoji="1" lang="en-US" altLang="ja-JP" dirty="0" smtClean="0"/>
              <a:t>'a'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'b'</a:t>
            </a:r>
            <a:r>
              <a:rPr lang="ja-JP" altLang="en-US" dirty="0" smtClean="0"/>
              <a:t>、</a:t>
            </a:r>
            <a:r>
              <a:rPr lang="en-US" altLang="ja-JP" dirty="0" smtClean="0"/>
              <a:t>...</a:t>
            </a:r>
          </a:p>
          <a:p>
            <a:pPr lvl="1"/>
            <a:r>
              <a:rPr lang="ja-JP" altLang="en-US" dirty="0" smtClean="0"/>
              <a:t>修飾</a:t>
            </a:r>
            <a:r>
              <a:rPr kumimoji="1" lang="ja-JP" altLang="en-US" dirty="0" smtClean="0"/>
              <a:t>キーの場合は値が</a:t>
            </a:r>
            <a:r>
              <a:rPr kumimoji="1" lang="en-US" altLang="ja-JP" dirty="0" smtClean="0"/>
              <a:t>CODED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押した</a:t>
            </a:r>
            <a:r>
              <a:rPr lang="ja-JP" altLang="en-US" dirty="0" smtClean="0"/>
              <a:t>修飾</a:t>
            </a:r>
            <a:r>
              <a:rPr kumimoji="1" lang="ja-JP" altLang="en-US" dirty="0" smtClean="0"/>
              <a:t>キー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keyCode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←</a:t>
            </a:r>
            <a:r>
              <a:rPr lang="en-US" altLang="ja-JP" dirty="0" smtClean="0"/>
              <a:t>LEFT</a:t>
            </a:r>
            <a:r>
              <a:rPr lang="ja-JP" altLang="en-US" dirty="0" smtClean="0"/>
              <a:t>、→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、↑</a:t>
            </a:r>
            <a:r>
              <a:rPr lang="en-US" altLang="ja-JP" dirty="0" smtClean="0"/>
              <a:t>UP</a:t>
            </a:r>
            <a:r>
              <a:rPr lang="ja-JP" altLang="en-US" dirty="0" smtClean="0"/>
              <a:t>、↓</a:t>
            </a:r>
            <a:r>
              <a:rPr lang="en-US" altLang="ja-JP" dirty="0" smtClean="0"/>
              <a:t>DOWN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SHIFT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ALT</a:t>
            </a:r>
            <a:r>
              <a:rPr lang="ja-JP" altLang="en-US" dirty="0" smtClean="0"/>
              <a:t>ほか</a:t>
            </a:r>
            <a:endParaRPr kumimoji="1" lang="en-US" altLang="ja-JP" dirty="0"/>
          </a:p>
          <a:p>
            <a:r>
              <a:rPr lang="ja-JP" altLang="en-US" dirty="0" smtClean="0"/>
              <a:t>注意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今押しているキーではなく、「</a:t>
            </a:r>
            <a:r>
              <a:rPr lang="ja-JP" altLang="en-US" dirty="0" smtClean="0"/>
              <a:t>最後に」押したキーのデータが入っている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 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" y="1752848"/>
            <a:ext cx="7080699" cy="45434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85192"/>
            <a:ext cx="7543800" cy="1450757"/>
          </a:xfrm>
        </p:spPr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開発環境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05794" y="14995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200" dirty="0">
                <a:latin typeface="MS PGothic" charset="-128"/>
              </a:rPr>
              <a:t>https://processing.org/tutorials/gettingstarted/imgs/Fig_02_01.gif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2960" y="3846883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ディスプレイ・ウィンドウ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1908" y="20884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メニュー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1908" y="229317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ツールバー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91908" y="252292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タブ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91908" y="3684654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テキスト・エディタ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1908" y="5008231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メッセージ・エリア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91908" y="54638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コンソール</a:t>
            </a:r>
            <a:endParaRPr kumimoji="1" lang="ja-JP" altLang="en-US" sz="900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コンピュータで扱う画像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ラスター画像</a:t>
            </a:r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利用できる画像形式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390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ラスター画像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87943"/>
              </p:ext>
            </p:extLst>
          </p:nvPr>
        </p:nvGraphicFramePr>
        <p:xfrm>
          <a:off x="983226" y="245284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74"/>
                <a:gridCol w="51615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GIF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r>
                        <a:rPr kumimoji="1" lang="ja-JP" altLang="en-US" dirty="0" smtClean="0"/>
                        <a:t>色まで。アニメーションができる。透明にできる。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JPEG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万色。写真に適している。ファイルサイズが小さくなる。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万色。半透明にできる。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44896"/>
              </p:ext>
            </p:extLst>
          </p:nvPr>
        </p:nvGraphicFramePr>
        <p:xfrm>
          <a:off x="983226" y="518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0"/>
                <a:gridCol w="53094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SVG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拡大縮小しても粗くならない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画像の拡張子を表示するように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を設定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フォルダを開く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[Alt]</a:t>
            </a:r>
            <a:r>
              <a:rPr lang="ja-JP" altLang="en-US" dirty="0" smtClean="0"/>
              <a:t>キーを押して、メニューを表示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ツール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</a:t>
            </a:r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登録されている拡張子は表示しない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のチェックをはずす</a:t>
            </a:r>
            <a:endParaRPr lang="en-US" altLang="ja-JP" dirty="0" smtClean="0"/>
          </a:p>
          <a:p>
            <a:r>
              <a:rPr kumimoji="1" lang="ja-JP" altLang="en-US" dirty="0" smtClean="0"/>
              <a:t>画像をダウンロードする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指定したフォルダか</a:t>
            </a:r>
            <a:r>
              <a:rPr lang="en-US" altLang="ja-JP" dirty="0" smtClean="0"/>
              <a:t>[</a:t>
            </a:r>
            <a:r>
              <a:rPr lang="ja-JP" altLang="en-US" dirty="0" smtClean="0"/>
              <a:t>ダウンロード</a:t>
            </a:r>
            <a:r>
              <a:rPr lang="en-US" altLang="ja-JP" dirty="0" smtClean="0"/>
              <a:t>]</a:t>
            </a:r>
            <a:r>
              <a:rPr lang="ja-JP" altLang="en-US" dirty="0" smtClean="0"/>
              <a:t>フォルダなどに保存される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画像を</a:t>
            </a: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のスケッチにドラッグ・アンド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ドロップ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変数に画像を読み込む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画像を表示する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2853439"/>
            <a:ext cx="168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PImage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188537"/>
            <a:ext cx="3945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loadImage</a:t>
            </a:r>
            <a:r>
              <a:rPr kumimoji="1" lang="en-US" altLang="ja-JP" dirty="0" smtClean="0"/>
              <a:t>("</a:t>
            </a:r>
            <a:r>
              <a:rPr kumimoji="1" lang="ja-JP" altLang="en-US" dirty="0" smtClean="0"/>
              <a:t>画像ファイル名</a:t>
            </a:r>
            <a:r>
              <a:rPr kumimoji="1" lang="en-US" altLang="ja-JP" dirty="0" smtClean="0"/>
              <a:t>");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9200" y="5537396"/>
            <a:ext cx="4550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</a:t>
            </a:r>
            <a:r>
              <a:rPr kumimoji="1" lang="ja-JP" altLang="en-US" dirty="0"/>
              <a:t>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547" y="4557650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画像ファイル名は大文字・小文字を区別するので注意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11.2 </a:t>
            </a:r>
            <a:r>
              <a:rPr kumimoji="1" lang="en-US" altLang="ja-JP" dirty="0" err="1" smtClean="0"/>
              <a:t>imageMode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image()</a:t>
            </a:r>
            <a:r>
              <a:rPr kumimoji="1" lang="ja-JP" altLang="en-US" dirty="0" smtClean="0"/>
              <a:t>関数で画像</a:t>
            </a:r>
            <a:r>
              <a:rPr lang="ja-JP" altLang="en-US" dirty="0" smtClean="0"/>
              <a:t>を表示するとき、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指定する座標を設定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画像の左上の座標を指定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デフォルト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(CORNER);</a:t>
            </a:r>
          </a:p>
          <a:p>
            <a:pPr lvl="1"/>
            <a:r>
              <a:rPr lang="ja-JP" altLang="en-US" dirty="0" smtClean="0"/>
              <a:t>画像の中心の座標を指定</a:t>
            </a:r>
            <a:endParaRPr lang="en-US" altLang="ja-JP" dirty="0" smtClean="0"/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(CENTER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4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12. </a:t>
            </a:r>
            <a:r>
              <a:rPr kumimoji="1" lang="ja-JP" altLang="en-US" sz="4400" dirty="0" smtClean="0"/>
              <a:t>フォント</a:t>
            </a:r>
            <a:r>
              <a:rPr lang="ja-JP" altLang="en-US" sz="4400" dirty="0" smtClean="0"/>
              <a:t>と文字列の表示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文字列を表示しよう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フォント</a:t>
            </a:r>
            <a:r>
              <a:rPr kumimoji="1" lang="ja-JP" altLang="en-US" dirty="0" smtClean="0"/>
              <a:t>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変数にフォントを作って読み込む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フォントを指定する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398291"/>
            <a:ext cx="1532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PFont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030827"/>
            <a:ext cx="4017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createFont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フォント名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2312" y="4412891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サイズの単位はポイント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ポイントは</a:t>
            </a:r>
            <a:r>
              <a:rPr kumimoji="1" lang="en-US" altLang="ja-JP" dirty="0" smtClean="0"/>
              <a:t>0.75</a:t>
            </a:r>
            <a:r>
              <a:rPr kumimoji="1" lang="ja-JP" altLang="en-US" dirty="0" smtClean="0"/>
              <a:t>ピクセル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ドット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相当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99195" y="5597144"/>
            <a:ext cx="1865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textFont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533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塗りつぶしの色を指定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文字列の表示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文字列の座標はベースラインの左端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29669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fill(</a:t>
            </a:r>
            <a:r>
              <a:rPr kumimoji="1" lang="ja-JP" altLang="en-US" dirty="0" smtClean="0"/>
              <a:t>色</a:t>
            </a:r>
            <a:r>
              <a:rPr kumimoji="1" lang="en-US" altLang="ja-JP" dirty="0" smtClean="0"/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3651214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text(</a:t>
            </a:r>
            <a:r>
              <a:rPr kumimoji="1" lang="ja-JP" altLang="en-US" dirty="0" smtClean="0"/>
              <a:t>文字列</a:t>
            </a:r>
            <a:r>
              <a:rPr kumimoji="1" lang="en-US" altLang="ja-JP" dirty="0" smtClean="0"/>
              <a:t>, 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8361" y="4967638"/>
            <a:ext cx="236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Apple</a:t>
            </a:r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9195" y="5923915"/>
            <a:ext cx="77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972625" y="5810722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854200" y="5897902"/>
            <a:ext cx="3238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92700" y="571539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ベースライン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13. </a:t>
            </a:r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一見でたらめに見える数を作る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実は奥が深い問題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決まったことしかできないコンピュータで乱数を作る？？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実際には「擬似」乱数</a:t>
            </a:r>
            <a:endParaRPr kumimoji="1" lang="en-US" altLang="ja-JP" dirty="0" smtClean="0"/>
          </a:p>
          <a:p>
            <a:r>
              <a:rPr lang="ja-JP" altLang="en-US" dirty="0" smtClean="0"/>
              <a:t>作り方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線形合同法、メルセンヌ・ツイスタ法、ほか</a:t>
            </a:r>
            <a:endParaRPr lang="en-US" altLang="ja-JP" dirty="0" smtClean="0"/>
          </a:p>
          <a:p>
            <a:r>
              <a:rPr lang="ja-JP" altLang="en-US" dirty="0" smtClean="0"/>
              <a:t>暗号などとも深い関係が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開発環境を起動</a:t>
            </a:r>
            <a:endParaRPr kumimoji="1" lang="en-US" altLang="ja-JP" dirty="0" smtClean="0"/>
          </a:p>
          <a:p>
            <a:r>
              <a:rPr lang="ja-JP" altLang="en-US" dirty="0" smtClean="0"/>
              <a:t>テキスト・エディタの部分にプログラムを入力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では、プログラムのことを「スケッチ」という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実行ボタンを押す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が用意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795" y="2715791"/>
            <a:ext cx="1754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6795" y="3342548"/>
            <a:ext cx="2557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最小値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5409" y="2715791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から最大値「未満」の乱数を作る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5409" y="334254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最小値から最大値未満の乱数を作る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795" y="4839362"/>
            <a:ext cx="1523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random(0, 10)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0993" y="487407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9.999...</a:t>
            </a:r>
            <a:r>
              <a:rPr kumimoji="1" lang="ja-JP" altLang="en-US" dirty="0" smtClean="0"/>
              <a:t>の間の乱数を作る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8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 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14.1 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一連の「プログラムに名前をつけて、簡単に呼び出せるようにした」もの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事前に宣言する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それから名前を呼んで使う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8291" y="2693219"/>
            <a:ext cx="61863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関数名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一連のプログラム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14.2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9966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「こんにちは」とコンソールに表示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戻り値も引数もない場合の例</a:t>
            </a:r>
            <a:endParaRPr lang="en-US" altLang="ja-JP" dirty="0" smtClean="0"/>
          </a:p>
          <a:p>
            <a:r>
              <a:rPr kumimoji="1" lang="ja-JP" altLang="en-US" dirty="0" smtClean="0"/>
              <a:t>戻り値がないので、戻り値の型は</a:t>
            </a:r>
            <a:r>
              <a:rPr kumimoji="1" lang="en-US" altLang="ja-JP" dirty="0" smtClean="0"/>
              <a:t> void </a:t>
            </a:r>
            <a:r>
              <a:rPr lang="ja-JP" altLang="en-US" dirty="0" smtClean="0"/>
              <a:t>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94858"/>
            <a:ext cx="2954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hello()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1865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hello();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91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903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14.3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「こんにちは◯◯」とコンソールに表示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戻り値がなく、引数がある場合の例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82158"/>
            <a:ext cx="3762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(String name)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name);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0595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太郎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79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8908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14.4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つの整数を足した結果を返す</a:t>
            </a:r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戻り値と引数がある場合の例</a:t>
            </a:r>
            <a:endParaRPr lang="en-US" altLang="ja-JP" dirty="0"/>
          </a:p>
          <a:p>
            <a:r>
              <a:rPr kumimoji="1" lang="ja-JP" altLang="en-US" dirty="0" smtClean="0"/>
              <a:t>戻り値</a:t>
            </a:r>
            <a:r>
              <a:rPr lang="ja-JP" altLang="en-US" dirty="0" smtClean="0"/>
              <a:t>は整数</a:t>
            </a:r>
            <a:r>
              <a:rPr kumimoji="1" lang="ja-JP" altLang="en-US" dirty="0" smtClean="0"/>
              <a:t>なので、戻り値の型は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567858"/>
            <a:ext cx="2839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add(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a,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b)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return a + b;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091650"/>
            <a:ext cx="2839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result = add(1, 2);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264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776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15. </a:t>
            </a:r>
            <a:r>
              <a:rPr kumimoji="1" lang="ja-JP" altLang="en-US" sz="7200" dirty="0" smtClean="0"/>
              <a:t>オブジェクト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パーツとして使えるプログラム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「ソフトウェア危機」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1960</a:t>
            </a:r>
            <a:r>
              <a:rPr kumimoji="1" lang="ja-JP" altLang="en-US" dirty="0" smtClean="0"/>
              <a:t>年代後半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どんどんコンピュータが高度になって、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ソフトウェアが複雑になってヤバい、死にそう</a:t>
            </a:r>
            <a:r>
              <a:rPr kumimoji="1" lang="en-US" altLang="ja-JP" dirty="0" smtClean="0"/>
              <a:t>(?)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プログラムの再利用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パーツ</a:t>
            </a:r>
            <a:r>
              <a:rPr lang="ja-JP" altLang="en-US" dirty="0" smtClean="0"/>
              <a:t>化したものがオブジェクト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たとえば</a:t>
            </a:r>
            <a:r>
              <a:rPr kumimoji="1" lang="ja-JP" altLang="en-US" dirty="0" smtClean="0"/>
              <a:t>現実世界のモノや概念を参考にパーツを設計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？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すごい人の書いたプログラムをパーツとして提供し、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それを組み合わせれば簡単にプログラムできる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メッセージ送受信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オブジェクト間でメッセージをやりとりをしているかのように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プログラムを書く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j-ea"/>
              </a:rPr>
              <a:t>Processing</a:t>
            </a:r>
            <a:r>
              <a:rPr lang="ja-JP" altLang="en-US" dirty="0" smtClean="0">
                <a:latin typeface="+mj-ea"/>
              </a:rPr>
              <a:t>で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dirty="0" smtClean="0">
                <a:latin typeface="+mj-ea"/>
              </a:rPr>
              <a:t>for</a:t>
            </a:r>
            <a:r>
              <a:rPr lang="ja-JP" altLang="en-US" dirty="0" smtClean="0">
                <a:latin typeface="+mj-ea"/>
              </a:rPr>
              <a:t>文を書いてみた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r>
              <a:rPr lang="ja-JP" altLang="en-US" dirty="0" smtClean="0"/>
              <a:t>ただし、余計なものは書かなくていい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0956" y="3768340"/>
            <a:ext cx="48294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15.1.1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オブジェクトを使うには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クラスを宣言する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クラスは「オブジェクトの設計図」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インスタンスを表す変数を用意する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オブジェクトのことを「インスタンス」とも言う</a:t>
            </a:r>
            <a:endParaRPr lang="en-US" altLang="ja-JP" dirty="0" smtClean="0"/>
          </a:p>
          <a:p>
            <a:pPr lvl="1"/>
            <a:r>
              <a:rPr lang="ja-JP" altLang="en-US" dirty="0"/>
              <a:t>クラスからインスタンスを</a:t>
            </a:r>
            <a:r>
              <a:rPr lang="ja-JP" altLang="en-US" dirty="0" smtClean="0"/>
              <a:t>作り、変数に代入する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インスタンスを操作する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3390" y="511122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※instance </a:t>
            </a:r>
            <a:r>
              <a:rPr kumimoji="1" lang="ja-JP" altLang="en-US" dirty="0" smtClean="0"/>
              <a:t>設計図から作った実体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8290" y="273501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※class </a:t>
            </a:r>
            <a:r>
              <a:rPr kumimoji="1" lang="ja-JP" altLang="en-US" dirty="0" smtClean="0"/>
              <a:t>種族、グループ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15.1.2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中身が空の場合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クラス名は大文字ではじめる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15696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15.1.3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フィールドのみの場合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489231" cy="4023360"/>
          </a:xfrm>
        </p:spPr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フィールドの宣言は変数の宣言と同じ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6084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3070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90222" y="51923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※field </a:t>
            </a:r>
            <a:r>
              <a:rPr kumimoji="1" lang="ja-JP" altLang="en-US" dirty="0" smtClean="0"/>
              <a:t>欄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8823"/>
              </p:ext>
            </p:extLst>
          </p:nvPr>
        </p:nvGraphicFramePr>
        <p:xfrm>
          <a:off x="6685453" y="4548960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15.1.4 </a:t>
            </a:r>
            <a:r>
              <a:rPr kumimoji="1" lang="ja-JP" altLang="en-US" sz="3600" dirty="0" smtClean="0"/>
              <a:t>クラスの宣言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フィールドとメソッドがある場合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メソッドの書き方は、関数と同じ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59554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22164" y="5608135"/>
            <a:ext cx="428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※method </a:t>
            </a:r>
            <a:r>
              <a:rPr kumimoji="1" lang="ja-JP" altLang="en-US" dirty="0" smtClean="0"/>
              <a:t>方法。オブジェクトに対する命令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長方形の中に、上から「クラス名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フィールド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メソッド」を書く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112"/>
              </p:ext>
            </p:extLst>
          </p:nvPr>
        </p:nvGraphicFramePr>
        <p:xfrm>
          <a:off x="970453" y="3653164"/>
          <a:ext cx="12319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クラス名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フィールド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07007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表示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void display()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ellipse(x, y, d, d);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6050453" y="2693044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15.1.5 </a:t>
            </a:r>
            <a:r>
              <a:rPr lang="ja-JP" altLang="en-US" sz="4000" dirty="0" smtClean="0"/>
              <a:t>オブジェクトを使う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インスタンスを表す変数の用意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/>
              <a:t>インスタンスを表す変数を用意</a:t>
            </a:r>
            <a:r>
              <a:rPr lang="ja-JP" altLang="en-US" sz="2400" dirty="0" smtClean="0"/>
              <a:t>する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プログラム全体で使うインスタンスは、一番外側で宣言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1" y="3889502"/>
            <a:ext cx="18261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12105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Ball ball;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18261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4107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インスタンスを作り変数に代入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en-US" altLang="ja-JP" sz="2400" dirty="0" smtClean="0"/>
              <a:t>new</a:t>
            </a:r>
            <a:r>
              <a:rPr lang="ja-JP" altLang="en-US" sz="2400" dirty="0" smtClean="0"/>
              <a:t>で作り、</a:t>
            </a:r>
            <a:r>
              <a:rPr lang="en-US" altLang="ja-JP" sz="2400" dirty="0" smtClean="0"/>
              <a:t>=</a:t>
            </a:r>
            <a:r>
              <a:rPr lang="ja-JP" altLang="en-US" sz="2400" dirty="0" smtClean="0"/>
              <a:t>で変数に代入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初期化のときにインスタンスを作るには、</a:t>
            </a:r>
            <a:r>
              <a:rPr lang="en-US" altLang="ja-JP" sz="2400" dirty="0" smtClean="0"/>
              <a:t>setup</a:t>
            </a:r>
            <a:r>
              <a:rPr lang="ja-JP" altLang="en-US" sz="2400" dirty="0" smtClean="0"/>
              <a:t>の中で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2" y="3737102"/>
            <a:ext cx="285206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55625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インスタンスを操作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フィールド</a:t>
            </a:r>
            <a:r>
              <a:rPr lang="ja-JP" altLang="en-US" sz="2400" dirty="0" smtClean="0"/>
              <a:t>」でフィールドにアクセス</a:t>
            </a:r>
            <a:endParaRPr lang="en-US" altLang="ja-JP" sz="24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メソッド</a:t>
            </a:r>
            <a:r>
              <a:rPr lang="en-US" altLang="ja-JP" sz="2400" dirty="0" smtClean="0">
                <a:solidFill>
                  <a:srgbClr val="FF0000"/>
                </a:solidFill>
              </a:rPr>
              <a:t>()</a:t>
            </a:r>
            <a:r>
              <a:rPr lang="ja-JP" altLang="en-US" sz="2400" dirty="0" smtClean="0"/>
              <a:t>」でメソッドを実行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739" y="2955719"/>
            <a:ext cx="557075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フィールドに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を代入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 = 10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フィールドの値をコンソールに表示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739" y="5260768"/>
            <a:ext cx="45448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ボールの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display()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メソッドを実行</a:t>
            </a:r>
          </a:p>
          <a:p>
            <a:r>
              <a:rPr kumimoji="1"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.display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435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15.2 </a:t>
            </a:r>
            <a:r>
              <a:rPr kumimoji="1" lang="ja-JP" altLang="en-US" dirty="0" smtClean="0"/>
              <a:t>クラスの宣言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コンストラクタがある場合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コンストラクタ</a:t>
            </a:r>
            <a:r>
              <a:rPr kumimoji="1" lang="ja-JP" altLang="en-US" dirty="0" smtClean="0"/>
              <a:t>の書き方は、戻り値のない関数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45704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5788" y="5991111"/>
            <a:ext cx="369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※constructor </a:t>
            </a:r>
            <a:r>
              <a:rPr kumimoji="1" lang="ja-JP" altLang="en-US" dirty="0" smtClean="0"/>
              <a:t>生成するもの。初期化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編集</a:t>
            </a:r>
            <a:r>
              <a:rPr kumimoji="1" lang="en-US" altLang="ja-JP" dirty="0" smtClean="0"/>
              <a:t>]→[</a:t>
            </a:r>
            <a:r>
              <a:rPr kumimoji="1" lang="ja-JP" altLang="en-US" dirty="0" smtClean="0"/>
              <a:t>自動フォーマット</a:t>
            </a:r>
            <a:r>
              <a:rPr kumimoji="1" lang="en-US" altLang="ja-JP" dirty="0" smtClean="0"/>
              <a:t>]</a:t>
            </a:r>
          </a:p>
          <a:p>
            <a:pPr lvl="1"/>
            <a:r>
              <a:rPr kumimoji="1" lang="ja-JP" altLang="en-US" dirty="0" smtClean="0"/>
              <a:t>プログラムのインデントを整形してくれる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7356" y="4581140"/>
            <a:ext cx="55406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=0;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&lt;10;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7356" y="3390283"/>
            <a:ext cx="55406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for(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=0;i&lt;10;i++){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);}</a:t>
            </a:r>
          </a:p>
        </p:txBody>
      </p:sp>
      <p:sp>
        <p:nvSpPr>
          <p:cNvPr id="7" name="下矢印 6"/>
          <p:cNvSpPr/>
          <p:nvPr/>
        </p:nvSpPr>
        <p:spPr>
          <a:xfrm>
            <a:off x="3833678" y="4023615"/>
            <a:ext cx="5080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88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コンストラクタのある場合のインスタンスの作り方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引数のないコンストラクタ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引数のあるコンストラクタ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8353" y="278961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8353" y="4827272"/>
            <a:ext cx="33650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</a:t>
            </a:r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new Ball(100, 200, 150);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52" y="278961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52" y="4827272"/>
            <a:ext cx="34676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9963578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15.2.4 this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514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クラスの中で、自分自身を表すのに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コンストラクタで、フィールドと引数を明確に区別するのに便利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2959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age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0792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this.age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120364" y="422859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57300" y="4774694"/>
            <a:ext cx="1104900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7261" y="4895597"/>
            <a:ext cx="1747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に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引数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を代入したいが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見てもよくわからない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675132" y="4774694"/>
            <a:ext cx="1627367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5527" y="5080263"/>
            <a:ext cx="15856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フィールドの方を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this.age</a:t>
            </a:r>
            <a:r>
              <a:rPr kumimoji="1" lang="ja-JP" altLang="en-US" sz="1200" dirty="0" smtClean="0"/>
              <a:t>と書けばいい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84643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77539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Ball(float x, float y, float d)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this.x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x;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this.y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y;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d;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9855"/>
              </p:ext>
            </p:extLst>
          </p:nvPr>
        </p:nvGraphicFramePr>
        <p:xfrm>
          <a:off x="5364653" y="2693044"/>
          <a:ext cx="2060691" cy="2199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069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ボール</a:t>
                      </a:r>
                      <a:r>
                        <a:rPr kumimoji="1" lang="en-US" altLang="ja-JP" dirty="0" smtClean="0"/>
                        <a:t>(x, y, </a:t>
                      </a:r>
                      <a:r>
                        <a:rPr kumimoji="1" lang="ja-JP" altLang="en-US" dirty="0" smtClean="0"/>
                        <a:t>直径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15.3 </a:t>
            </a:r>
            <a:r>
              <a:rPr lang="ja-JP" altLang="en-US" dirty="0" smtClean="0"/>
              <a:t>オーバーロード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引数が異なれば、同じ名前のコンストラクタやメソッドを書ける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background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明るさを指定して背景を塗る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引数が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RGB</a:t>
            </a:r>
            <a:r>
              <a:rPr lang="ja-JP" altLang="en-US" dirty="0" smtClean="0"/>
              <a:t>を指定して背景を塗る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+</a:t>
            </a:r>
            <a:r>
              <a:rPr kumimoji="1" lang="ja-JP" altLang="en-US" dirty="0" smtClean="0"/>
              <a:t>演算子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数値同士なら足し算、文字列とは結合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57437" y="14222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※overload: </a:t>
            </a:r>
            <a:r>
              <a:rPr kumimoji="1" lang="ja-JP" altLang="en-US" dirty="0" smtClean="0"/>
              <a:t>多重定義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5859" y="3518860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backgound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明るさ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5859" y="4248379"/>
            <a:ext cx="24416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backgound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赤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緑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青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19592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15.4 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046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差分プログラミング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64610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だいたい同じ内容のクラス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173822" y="5079575"/>
            <a:ext cx="995785" cy="1068336"/>
            <a:chOff x="962556" y="3340267"/>
            <a:chExt cx="995785" cy="1068336"/>
          </a:xfrm>
        </p:grpSpPr>
        <p:sp>
          <p:nvSpPr>
            <p:cNvPr id="5" name="正方形/長方形 4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6332063" y="5077509"/>
            <a:ext cx="995785" cy="1068336"/>
            <a:chOff x="962556" y="3340267"/>
            <a:chExt cx="995785" cy="1068336"/>
          </a:xfrm>
        </p:grpSpPr>
        <p:sp>
          <p:nvSpPr>
            <p:cNvPr id="13" name="正方形/長方形 1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7492947" y="5080907"/>
            <a:ext cx="995785" cy="1068336"/>
            <a:chOff x="962556" y="3340267"/>
            <a:chExt cx="995785" cy="1068336"/>
          </a:xfrm>
        </p:grpSpPr>
        <p:sp>
          <p:nvSpPr>
            <p:cNvPr id="16" name="正方形/長方形 1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6326568" y="3358543"/>
            <a:ext cx="995785" cy="1068336"/>
            <a:chOff x="962556" y="3340267"/>
            <a:chExt cx="995785" cy="1068336"/>
          </a:xfrm>
        </p:grpSpPr>
        <p:sp>
          <p:nvSpPr>
            <p:cNvPr id="19" name="正方形/長方形 1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62556" y="3340267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イヌ科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341912" y="393157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共通部分の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1186022" y="3485340"/>
            <a:ext cx="995785" cy="1068336"/>
            <a:chOff x="962556" y="3340267"/>
            <a:chExt cx="995785" cy="1068336"/>
          </a:xfrm>
        </p:grpSpPr>
        <p:sp>
          <p:nvSpPr>
            <p:cNvPr id="33" name="正方形/長方形 3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1617822" y="3810905"/>
            <a:ext cx="995785" cy="1068336"/>
            <a:chOff x="962556" y="3340267"/>
            <a:chExt cx="995785" cy="1068336"/>
          </a:xfrm>
        </p:grpSpPr>
        <p:sp>
          <p:nvSpPr>
            <p:cNvPr id="36" name="正方形/長方形 3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087722" y="4148898"/>
            <a:ext cx="995785" cy="1068336"/>
            <a:chOff x="962556" y="3340267"/>
            <a:chExt cx="995785" cy="1068336"/>
          </a:xfrm>
        </p:grpSpPr>
        <p:sp>
          <p:nvSpPr>
            <p:cNvPr id="39" name="正方形/長方形 3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234735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犬特有の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50050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狐特有の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77501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狼特有の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7" idx="0"/>
          </p:cNvCxnSpPr>
          <p:nvPr/>
        </p:nvCxnSpPr>
        <p:spPr>
          <a:xfrm flipV="1">
            <a:off x="5671715" y="4477105"/>
            <a:ext cx="558994" cy="602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4" idx="0"/>
          </p:cNvCxnSpPr>
          <p:nvPr/>
        </p:nvCxnSpPr>
        <p:spPr>
          <a:xfrm flipV="1">
            <a:off x="6829956" y="4477105"/>
            <a:ext cx="15108" cy="60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7" idx="0"/>
          </p:cNvCxnSpPr>
          <p:nvPr/>
        </p:nvCxnSpPr>
        <p:spPr>
          <a:xfrm flipH="1" flipV="1">
            <a:off x="7429202" y="4438409"/>
            <a:ext cx="561638" cy="642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74330" y="4506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継承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96875" y="37067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親クラス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32647" y="54501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子クラス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02674" y="26857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共通部分を取り出せる機能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3962400" y="400487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8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継承のプログラムの書き方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extends</a:t>
            </a:r>
            <a:r>
              <a:rPr kumimoji="1" lang="ja-JP" altLang="en-US" dirty="0" smtClean="0"/>
              <a:t>で継承できる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1115" y="2825595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2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21115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337887" y="3564259"/>
            <a:ext cx="1283228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5" idx="2"/>
          </p:cNvCxnSpPr>
          <p:nvPr/>
        </p:nvCxnSpPr>
        <p:spPr>
          <a:xfrm flipH="1" flipV="1">
            <a:off x="4835550" y="3564259"/>
            <a:ext cx="1" cy="6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79078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6049985" y="3564259"/>
            <a:ext cx="1326153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80000" y="227159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※extend: </a:t>
            </a:r>
            <a:r>
              <a:rPr kumimoji="1" lang="ja-JP" altLang="en-US" dirty="0" smtClean="0"/>
              <a:t>拡張する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516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15.5 </a:t>
            </a:r>
            <a:r>
              <a:rPr kumimoji="1" lang="ja-JP" altLang="en-US" dirty="0" smtClean="0"/>
              <a:t>オーバーライド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069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親クラスのメソッドやコンストラクタを子クラスで上書きできる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4832" y="136802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※override: </a:t>
            </a:r>
            <a:r>
              <a:rPr kumimoji="1" lang="ja-JP" altLang="en-US" dirty="0" smtClean="0"/>
              <a:t>上書き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531" y="2425092"/>
            <a:ext cx="260840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0452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8415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ケーン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9771" y="3594643"/>
            <a:ext cx="135376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8" idx="0"/>
            <a:endCxn id="6" idx="2"/>
          </p:cNvCxnSpPr>
          <p:nvPr/>
        </p:nvCxnSpPr>
        <p:spPr>
          <a:xfrm flipV="1">
            <a:off x="4867734" y="3594643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66378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ウォン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2" name="直線矢印コネクタ 11"/>
          <p:cNvCxnSpPr>
            <a:stCxn id="11" idx="0"/>
          </p:cNvCxnSpPr>
          <p:nvPr/>
        </p:nvCxnSpPr>
        <p:spPr>
          <a:xfrm flipH="1" flipV="1">
            <a:off x="6209662" y="3594643"/>
            <a:ext cx="1316035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6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Android</a:t>
            </a:r>
            <a:r>
              <a:rPr kumimoji="1" lang="ja-JP" altLang="en-US" sz="3200" dirty="0" smtClean="0"/>
              <a:t>アプリのプログラミング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721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画面を表すクラスがフレームワーク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枠組み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として用意</a:t>
            </a:r>
            <a:endParaRPr kumimoji="1" lang="en-US" altLang="ja-JP" dirty="0" smtClean="0"/>
          </a:p>
          <a:p>
            <a:r>
              <a:rPr lang="ja-JP" altLang="en-US" dirty="0" smtClean="0"/>
              <a:t>それを継承して、メソッドをオーバーライドして自分のアプリを作る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14231" y="3256941"/>
            <a:ext cx="30572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231" y="4668148"/>
            <a:ext cx="305724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俺アプリ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タイトルバーを表示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メッセージを表示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ボタンを表示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321634" y="4211048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714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Processing</a:t>
            </a:r>
            <a:r>
              <a:rPr kumimoji="1" lang="ja-JP" altLang="en-US" sz="3200" dirty="0" smtClean="0"/>
              <a:t>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707277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のプログラム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PApplet</a:t>
            </a:r>
            <a:r>
              <a:rPr kumimoji="1" lang="ja-JP" altLang="en-US" dirty="0" smtClean="0"/>
              <a:t>クラスを継承したクラスの内側の部分</a:t>
            </a:r>
            <a:endParaRPr kumimoji="1" lang="en-US" altLang="ja-JP" dirty="0" smtClean="0"/>
          </a:p>
          <a:p>
            <a:r>
              <a:rPr lang="en-US" altLang="ja-JP" dirty="0" smtClean="0"/>
              <a:t>setup()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メソッドをオーバーライドして自分のアプリを作っている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5931" y="3762527"/>
            <a:ext cx="17107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400" y="3756600"/>
            <a:ext cx="26084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??? extends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886656" y="4455024"/>
            <a:ext cx="821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894744" y="4245822"/>
            <a:ext cx="2226656" cy="153267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60780" y="424582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ここが見えている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28498" y="4489117"/>
            <a:ext cx="4322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86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super</a:t>
            </a:r>
            <a:r>
              <a:rPr lang="ja-JP" altLang="en-US" dirty="0" smtClean="0"/>
              <a:t>で、子</a:t>
            </a:r>
            <a:r>
              <a:rPr kumimoji="1" lang="ja-JP" altLang="en-US" dirty="0" smtClean="0"/>
              <a:t>クラスから親クラスを使うことが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r>
              <a:rPr lang="ja-JP" altLang="en-US" dirty="0" smtClean="0"/>
              <a:t>親クラスのコンストラクタを使う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親クラスのメソッドを使う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6084" y="4238460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必ずコンストラクタの最初で使う必要がある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8859" y="4146127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super(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8859" y="5515802"/>
            <a:ext cx="3416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super.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メソッド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24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873425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3701</TotalTime>
  <Words>4713</Words>
  <Application>Microsoft Macintosh PowerPoint</Application>
  <PresentationFormat>画面に合わせる (4:3)</PresentationFormat>
  <Paragraphs>1114</Paragraphs>
  <Slides>106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106</vt:i4>
      </vt:variant>
    </vt:vector>
  </HeadingPairs>
  <TitlesOfParts>
    <vt:vector size="116" baseType="lpstr">
      <vt:lpstr>(日本語用のフォントを使用)</vt:lpstr>
      <vt:lpstr>Arial</vt:lpstr>
      <vt:lpstr>Arial Black</vt:lpstr>
      <vt:lpstr>Calibri</vt:lpstr>
      <vt:lpstr>MS Gothic</vt:lpstr>
      <vt:lpstr>MS PGothic</vt:lpstr>
      <vt:lpstr>ＭＳ Ｐゴシック</vt:lpstr>
      <vt:lpstr>ＭＳ ゴシック</vt:lpstr>
      <vt:lpstr>Yu Gothic</vt:lpstr>
      <vt:lpstr>レトロスペクト</vt:lpstr>
      <vt:lpstr>Processing(Java)アプリケーションの開発</vt:lpstr>
      <vt:lpstr>Processing入門</vt:lpstr>
      <vt:lpstr>Processingとは？</vt:lpstr>
      <vt:lpstr>Processingの特徴</vt:lpstr>
      <vt:lpstr>Java対Processing</vt:lpstr>
      <vt:lpstr>Processing開発環境</vt:lpstr>
      <vt:lpstr>プログラムの作り方</vt:lpstr>
      <vt:lpstr>Processingで for文を書いてみた</vt:lpstr>
      <vt:lpstr>自動フォーマット</vt:lpstr>
      <vt:lpstr>Processingの限界</vt:lpstr>
      <vt:lpstr>コメント: Javaと同じ</vt:lpstr>
      <vt:lpstr>1. println()関数</vt:lpstr>
      <vt:lpstr>文末記号: Javaと同じ</vt:lpstr>
      <vt:lpstr>描画</vt:lpstr>
      <vt:lpstr>2. ディスプレイ・ウィンドウの大きさ</vt:lpstr>
      <vt:lpstr>座標系</vt:lpstr>
      <vt:lpstr>図形: 1</vt:lpstr>
      <vt:lpstr>図形: 2</vt:lpstr>
      <vt:lpstr>色</vt:lpstr>
      <vt:lpstr>背景、塗りつぶしと枠線</vt:lpstr>
      <vt:lpstr>キャメル・ケースと スネーク・ケース</vt:lpstr>
      <vt:lpstr>3.11 順次</vt:lpstr>
      <vt:lpstr>変数と型</vt:lpstr>
      <vt:lpstr>4. 変数</vt:lpstr>
      <vt:lpstr>型</vt:lpstr>
      <vt:lpstr>プリミティブとオブジェクト</vt:lpstr>
      <vt:lpstr>4.5 ディスプレイ・ウィンドウ変数</vt:lpstr>
      <vt:lpstr>5. 演算子</vt:lpstr>
      <vt:lpstr>演算子</vt:lpstr>
      <vt:lpstr>複合代入演算子</vt:lpstr>
      <vt:lpstr>インクリメント、デクリメント演算子</vt:lpstr>
      <vt:lpstr>5.2 演算と型</vt:lpstr>
      <vt:lpstr>自動型変換</vt:lpstr>
      <vt:lpstr>5.3 代入の制限</vt:lpstr>
      <vt:lpstr>単精度と倍精度の浮動小数点数</vt:lpstr>
      <vt:lpstr>6. くりかえし</vt:lpstr>
      <vt:lpstr>Processingのくりかえし</vt:lpstr>
      <vt:lpstr>6.1 for文</vt:lpstr>
      <vt:lpstr>条件式</vt:lpstr>
      <vt:lpstr>関係演算子</vt:lpstr>
      <vt:lpstr>論理演算子</vt:lpstr>
      <vt:lpstr>7. アニメーション</vt:lpstr>
      <vt:lpstr>コンピュータによる アニメーション</vt:lpstr>
      <vt:lpstr>Processingによる アニメーション</vt:lpstr>
      <vt:lpstr>7.2 フレーム・レート</vt:lpstr>
      <vt:lpstr>7.3 経過時間</vt:lpstr>
      <vt:lpstr>7.4 マウス変数</vt:lpstr>
      <vt:lpstr>7.5 残像とbackground()関数</vt:lpstr>
      <vt:lpstr>8. 条件分岐</vt:lpstr>
      <vt:lpstr>Processingの条件分岐</vt:lpstr>
      <vt:lpstr>構造化プログラミング</vt:lpstr>
      <vt:lpstr>9. マウス</vt:lpstr>
      <vt:lpstr>9.1 マウス変数</vt:lpstr>
      <vt:lpstr>真偽値の条件判定</vt:lpstr>
      <vt:lpstr>9.2 円形の当たり判定</vt:lpstr>
      <vt:lpstr>dist()関数</vt:lpstr>
      <vt:lpstr>10. キー</vt:lpstr>
      <vt:lpstr>キー変数</vt:lpstr>
      <vt:lpstr>11. 画像</vt:lpstr>
      <vt:lpstr>コンピュータで扱う画像</vt:lpstr>
      <vt:lpstr>Processingで 利用できる画像形式</vt:lpstr>
      <vt:lpstr>画像の用意</vt:lpstr>
      <vt:lpstr>画像のプログラミング</vt:lpstr>
      <vt:lpstr>11.2 imageMode()関数</vt:lpstr>
      <vt:lpstr>12. フォントと文字列の表示</vt:lpstr>
      <vt:lpstr>フォントのプログラミング</vt:lpstr>
      <vt:lpstr>文字列を表示する</vt:lpstr>
      <vt:lpstr>13. 乱数</vt:lpstr>
      <vt:lpstr>乱数</vt:lpstr>
      <vt:lpstr>random</vt:lpstr>
      <vt:lpstr>14. 関数</vt:lpstr>
      <vt:lpstr>14.1 関数</vt:lpstr>
      <vt:lpstr>関数の宣言</vt:lpstr>
      <vt:lpstr>14.2 関数の例: 1</vt:lpstr>
      <vt:lpstr>14.3 関数の例: 2</vt:lpstr>
      <vt:lpstr>14.4 関数の例: 3</vt:lpstr>
      <vt:lpstr>15. オブジェクト</vt:lpstr>
      <vt:lpstr>「ソフトウェア危機」</vt:lpstr>
      <vt:lpstr>オブジェクト指向</vt:lpstr>
      <vt:lpstr>15.1.1 オブジェクト</vt:lpstr>
      <vt:lpstr>15.1.2 クラスの宣言 中身が空の場合</vt:lpstr>
      <vt:lpstr>15.1.3 クラスの宣言 フィールドのみの場合</vt:lpstr>
      <vt:lpstr>15.1.4 クラスの宣言 フィールドとメソッドがある場合</vt:lpstr>
      <vt:lpstr>クラス図の書き方</vt:lpstr>
      <vt:lpstr>クラスの宣言</vt:lpstr>
      <vt:lpstr>15.1.5 オブジェクトを使う インスタンスを表す変数の用意</vt:lpstr>
      <vt:lpstr>インスタンスを作り変数に代入</vt:lpstr>
      <vt:lpstr>インスタンスを操作</vt:lpstr>
      <vt:lpstr>15.2 クラスの宣言 コンストラクタがある場合</vt:lpstr>
      <vt:lpstr>コンストラクタのある場合のインスタンスの作り方</vt:lpstr>
      <vt:lpstr>15.2.4 thisキーワード</vt:lpstr>
      <vt:lpstr>クラスの宣言</vt:lpstr>
      <vt:lpstr>15.3 オーバーロード</vt:lpstr>
      <vt:lpstr>15.4 継承</vt:lpstr>
      <vt:lpstr>継承のプログラムの書き方</vt:lpstr>
      <vt:lpstr>15.5 オーバーライド</vt:lpstr>
      <vt:lpstr>参考: Androidアプリのプログラミング</vt:lpstr>
      <vt:lpstr>参考: Processingのプログラミング</vt:lpstr>
      <vt:lpstr>superキーワード</vt:lpstr>
      <vt:lpstr>多態性</vt:lpstr>
      <vt:lpstr>多態性の実例</vt:lpstr>
      <vt:lpstr>16. 配列</vt:lpstr>
      <vt:lpstr>16.1 配列のプログラミング</vt:lpstr>
      <vt:lpstr>配列の例</vt:lpstr>
      <vt:lpstr>配列の初期化</vt:lpstr>
      <vt:lpstr>配列の要素の個数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Processingで Javaを理解して ゲームを作ろう</dc:title>
  <dc:creator>Atsushi Kokubo</dc:creator>
  <cp:lastModifiedBy>Atsushi Kokubo</cp:lastModifiedBy>
  <cp:revision>108</cp:revision>
  <dcterms:created xsi:type="dcterms:W3CDTF">2016-07-27T01:11:49Z</dcterms:created>
  <dcterms:modified xsi:type="dcterms:W3CDTF">2017-09-01T01:53:30Z</dcterms:modified>
</cp:coreProperties>
</file>