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104"/>
  </p:notesMasterIdLst>
  <p:sldIdLst>
    <p:sldId id="256" r:id="rId2"/>
    <p:sldId id="259" r:id="rId3"/>
    <p:sldId id="276" r:id="rId4"/>
    <p:sldId id="361" r:id="rId5"/>
    <p:sldId id="278" r:id="rId6"/>
    <p:sldId id="281" r:id="rId7"/>
    <p:sldId id="283" r:id="rId8"/>
    <p:sldId id="279" r:id="rId9"/>
    <p:sldId id="401" r:id="rId10"/>
    <p:sldId id="290" r:id="rId11"/>
    <p:sldId id="399" r:id="rId12"/>
    <p:sldId id="402" r:id="rId13"/>
    <p:sldId id="299" r:id="rId14"/>
    <p:sldId id="260" r:id="rId15"/>
    <p:sldId id="289" r:id="rId16"/>
    <p:sldId id="284" r:id="rId17"/>
    <p:sldId id="285" r:id="rId18"/>
    <p:sldId id="286" r:id="rId19"/>
    <p:sldId id="287" r:id="rId20"/>
    <p:sldId id="291" r:id="rId21"/>
    <p:sldId id="292" r:id="rId22"/>
    <p:sldId id="320" r:id="rId23"/>
    <p:sldId id="261" r:id="rId24"/>
    <p:sldId id="293" r:id="rId25"/>
    <p:sldId id="416" r:id="rId26"/>
    <p:sldId id="311" r:id="rId27"/>
    <p:sldId id="306" r:id="rId28"/>
    <p:sldId id="305" r:id="rId29"/>
    <p:sldId id="297" r:id="rId30"/>
    <p:sldId id="298" r:id="rId31"/>
    <p:sldId id="362" r:id="rId32"/>
    <p:sldId id="364" r:id="rId33"/>
    <p:sldId id="363" r:id="rId34"/>
    <p:sldId id="312" r:id="rId35"/>
    <p:sldId id="417" r:id="rId36"/>
    <p:sldId id="262" r:id="rId37"/>
    <p:sldId id="304" r:id="rId38"/>
    <p:sldId id="295" r:id="rId39"/>
    <p:sldId id="316" r:id="rId40"/>
    <p:sldId id="314" r:id="rId41"/>
    <p:sldId id="315" r:id="rId42"/>
    <p:sldId id="263" r:id="rId43"/>
    <p:sldId id="300" r:id="rId44"/>
    <p:sldId id="301" r:id="rId45"/>
    <p:sldId id="302" r:id="rId46"/>
    <p:sldId id="303" r:id="rId47"/>
    <p:sldId id="403" r:id="rId48"/>
    <p:sldId id="307" r:id="rId49"/>
    <p:sldId id="264" r:id="rId50"/>
    <p:sldId id="308" r:id="rId51"/>
    <p:sldId id="326" r:id="rId52"/>
    <p:sldId id="265" r:id="rId53"/>
    <p:sldId id="309" r:id="rId54"/>
    <p:sldId id="313" r:id="rId55"/>
    <p:sldId id="404" r:id="rId56"/>
    <p:sldId id="405" r:id="rId57"/>
    <p:sldId id="266" r:id="rId58"/>
    <p:sldId id="310" r:id="rId59"/>
    <p:sldId id="267" r:id="rId60"/>
    <p:sldId id="329" r:id="rId61"/>
    <p:sldId id="327" r:id="rId62"/>
    <p:sldId id="332" r:id="rId63"/>
    <p:sldId id="328" r:id="rId64"/>
    <p:sldId id="406" r:id="rId65"/>
    <p:sldId id="268" r:id="rId66"/>
    <p:sldId id="331" r:id="rId67"/>
    <p:sldId id="333" r:id="rId68"/>
    <p:sldId id="269" r:id="rId69"/>
    <p:sldId id="338" r:id="rId70"/>
    <p:sldId id="365" r:id="rId71"/>
    <p:sldId id="270" r:id="rId72"/>
    <p:sldId id="339" r:id="rId73"/>
    <p:sldId id="340" r:id="rId74"/>
    <p:sldId id="341" r:id="rId75"/>
    <p:sldId id="346" r:id="rId76"/>
    <p:sldId id="347" r:id="rId77"/>
    <p:sldId id="271" r:id="rId78"/>
    <p:sldId id="349" r:id="rId79"/>
    <p:sldId id="350" r:id="rId80"/>
    <p:sldId id="366" r:id="rId81"/>
    <p:sldId id="368" r:id="rId82"/>
    <p:sldId id="369" r:id="rId83"/>
    <p:sldId id="370" r:id="rId84"/>
    <p:sldId id="373" r:id="rId85"/>
    <p:sldId id="408" r:id="rId86"/>
    <p:sldId id="372" r:id="rId87"/>
    <p:sldId id="407" r:id="rId88"/>
    <p:sldId id="371" r:id="rId89"/>
    <p:sldId id="409" r:id="rId90"/>
    <p:sldId id="374" r:id="rId91"/>
    <p:sldId id="410" r:id="rId92"/>
    <p:sldId id="411" r:id="rId93"/>
    <p:sldId id="413" r:id="rId94"/>
    <p:sldId id="418" r:id="rId95"/>
    <p:sldId id="412" r:id="rId96"/>
    <p:sldId id="375" r:id="rId97"/>
    <p:sldId id="414" r:id="rId98"/>
    <p:sldId id="272" r:id="rId99"/>
    <p:sldId id="357" r:id="rId100"/>
    <p:sldId id="358" r:id="rId101"/>
    <p:sldId id="415" r:id="rId102"/>
    <p:sldId id="359" r:id="rId10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262"/>
    <p:restoredTop sz="94780"/>
  </p:normalViewPr>
  <p:slideViewPr>
    <p:cSldViewPr snapToGrid="0" snapToObjects="1">
      <p:cViewPr>
        <p:scale>
          <a:sx n="100" d="100"/>
          <a:sy n="100" d="100"/>
        </p:scale>
        <p:origin x="77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notesMaster" Target="notesMasters/notesMaster1.xml"/><Relationship Id="rId105" Type="http://schemas.openxmlformats.org/officeDocument/2006/relationships/presProps" Target="presProps.xml"/><Relationship Id="rId106" Type="http://schemas.openxmlformats.org/officeDocument/2006/relationships/viewProps" Target="viewProps.xml"/><Relationship Id="rId10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84368-59CE-BF4B-96DC-49B83ECDD899}" type="datetimeFigureOut">
              <a:rPr kumimoji="1" lang="ja-JP" altLang="en-US" smtClean="0"/>
              <a:t>2016/9/21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879CC-0D68-B343-B17C-B6B180C111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567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879CC-0D68-B343-B17C-B6B180C1117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920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879CC-0D68-B343-B17C-B6B180C11170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6825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879CC-0D68-B343-B17C-B6B180C11170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1602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879CC-0D68-B343-B17C-B6B180C11170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648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879CC-0D68-B343-B17C-B6B180C11170}" type="slidenum">
              <a:rPr kumimoji="1" lang="ja-JP" altLang="en-US" smtClean="0"/>
              <a:t>67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4850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b="0" i="0" dirty="0">
              <a:latin typeface="MS PGothic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dirty="0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9ECF-4268-CF43-973E-E0BDC6673544}" type="datetime1">
              <a:rPr lang="ja-JP" altLang="en-US" smtClean="0"/>
              <a:t>2016/9/21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83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2F89D-5648-9040-9C9A-E3B66208AF07}" type="datetime1">
              <a:rPr lang="ja-JP" altLang="en-US" smtClean="0"/>
              <a:t>2016/9/21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0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C488-FE64-554F-AE5C-0DAF04315A50}" type="datetime1">
              <a:rPr lang="ja-JP" altLang="en-US" smtClean="0"/>
              <a:t>2016/9/21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7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(日本語用のフォントを使用)" charset="0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lnSpc>
                <a:spcPct val="150000"/>
              </a:lnSpc>
              <a:buFont typeface="Calibri" charset="0"/>
              <a:buChar char="◦"/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7745D-31D3-AB4D-8AE1-F450CF30FFEC}" type="datetime1">
              <a:rPr lang="ja-JP" altLang="en-US" smtClean="0"/>
              <a:t>2016/9/21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 b="0" i="0" dirty="0">
              <a:latin typeface="MS PGothic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(日本語用のフォントを使用)" charset="0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none" spc="200" baseline="0">
                <a:solidFill>
                  <a:schemeClr val="tx2"/>
                </a:solidFill>
                <a:latin typeface="(日本語用のフォントを使用)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71AF-FCB5-E047-81EE-CCADF9049F68}" type="datetime1">
              <a:rPr lang="ja-JP" altLang="en-US" smtClean="0"/>
              <a:t>2016/9/21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22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>
            <a:lvl1pPr>
              <a:defRPr baseline="0">
                <a:latin typeface="(日本語用のフォントを使用)" charset="0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>
            <a:lvl1pPr marL="91440" indent="-91440">
              <a:buFont typeface="Calibri" charset="0"/>
              <a:buChar char="◦"/>
              <a:defRPr/>
            </a:lvl1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>
            <a:lvl1pPr marL="91440" indent="-91440">
              <a:buFont typeface="Calibri" charset="0"/>
              <a:buChar char="◦"/>
              <a:defRPr/>
            </a:lvl1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B96D-8FD7-1C45-A616-068160AC20F9}" type="datetime1">
              <a:rPr lang="ja-JP" altLang="en-US" smtClean="0"/>
              <a:t>2016/9/21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3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>
            <a:lvl1pPr>
              <a:defRPr baseline="0">
                <a:latin typeface="(日本語用のフォントを使用)" charset="0"/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32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3200" b="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>
            <a:lvl1pPr>
              <a:defRPr sz="2800"/>
            </a:lvl1pPr>
            <a:lvl2pPr>
              <a:defRPr sz="2000"/>
            </a:lvl2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98094-E788-7E4D-9D8D-95CCE9BA87B0}" type="datetime1">
              <a:rPr lang="ja-JP" altLang="en-US" smtClean="0"/>
              <a:t>2016/9/21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34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6B9D-072D-E447-86A7-329282897A3E}" type="datetime1">
              <a:rPr lang="ja-JP" altLang="en-US" smtClean="0"/>
              <a:t>2016/9/21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84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AD98-9C65-3745-B7A0-834F18E59615}" type="datetime1">
              <a:rPr lang="ja-JP" altLang="en-US" smtClean="0"/>
              <a:t>2016/9/21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3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750A2BE-7E35-344B-9C31-178C60B1730B}" type="datetime1">
              <a:rPr lang="ja-JP" altLang="en-US" smtClean="0"/>
              <a:t>2016/9/21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2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B88BB-C6B3-BC45-993D-59E8C06AE742}" type="datetime1">
              <a:rPr lang="ja-JP" altLang="en-US" smtClean="0"/>
              <a:t>2016/9/21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0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FFFFFF"/>
                </a:solidFill>
                <a:latin typeface="MS PGothic" charset="-128"/>
              </a:defRPr>
            </a:lvl1pPr>
          </a:lstStyle>
          <a:p>
            <a:fld id="{64F144C7-65D9-1246-BCEF-DA52814F34F2}" type="datetime1">
              <a:rPr lang="ja-JP" altLang="en-US" smtClean="0"/>
              <a:pPr/>
              <a:t>2016/9/21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 cap="all" baseline="0">
                <a:solidFill>
                  <a:srgbClr val="FFFFFF"/>
                </a:solidFill>
                <a:latin typeface="MS PGothic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rgbClr val="FFFFFF"/>
                </a:solidFill>
                <a:latin typeface="MS PGothic" charset="-128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36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3600" b="0" i="0" kern="1200">
          <a:solidFill>
            <a:schemeClr val="tx1">
              <a:lumMod val="75000"/>
              <a:lumOff val="25000"/>
            </a:schemeClr>
          </a:solidFill>
          <a:latin typeface="MS PGothic" charset="-128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800" b="0" i="0" kern="1200">
          <a:solidFill>
            <a:schemeClr val="tx1">
              <a:lumMod val="75000"/>
              <a:lumOff val="25000"/>
            </a:schemeClr>
          </a:solidFill>
          <a:latin typeface="MS PGothic" charset="-128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MS PGothic" charset="-128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MS PGothic" charset="-128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b="0" i="0" kern="1200">
          <a:solidFill>
            <a:schemeClr val="tx1">
              <a:lumMod val="75000"/>
              <a:lumOff val="25000"/>
            </a:schemeClr>
          </a:solidFill>
          <a:latin typeface="MS PGothic" charset="-128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6600" dirty="0" smtClean="0">
                <a:latin typeface="+mj-ea"/>
              </a:rPr>
              <a:t>Processing(Java)</a:t>
            </a:r>
            <a:r>
              <a:rPr lang="ja-JP" altLang="en-US" sz="6600" dirty="0" smtClean="0">
                <a:latin typeface="+mj-ea"/>
              </a:rPr>
              <a:t>アプリケーションの開発</a:t>
            </a:r>
            <a:endParaRPr kumimoji="1" lang="ja-JP" altLang="en-US" sz="6600" dirty="0">
              <a:latin typeface="+mj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青森大学ソフトウェア情報学部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9265" y="353961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平成</a:t>
            </a:r>
            <a:r>
              <a:rPr kumimoji="1" lang="en-US" altLang="ja-JP" dirty="0" smtClean="0"/>
              <a:t>28</a:t>
            </a:r>
            <a:r>
              <a:rPr kumimoji="1" lang="ja-JP" altLang="en-US" dirty="0" smtClean="0"/>
              <a:t>年</a:t>
            </a:r>
            <a:r>
              <a:rPr kumimoji="1" lang="en-US" altLang="ja-JP" dirty="0" smtClean="0"/>
              <a:t>9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13</a:t>
            </a:r>
            <a:r>
              <a:rPr kumimoji="1" lang="ja-JP" altLang="en-US" dirty="0" smtClean="0"/>
              <a:t>日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火</a:t>
            </a:r>
            <a:r>
              <a:rPr kumimoji="1" lang="en-US" altLang="ja-JP" dirty="0" smtClean="0"/>
              <a:t>)-15</a:t>
            </a:r>
            <a:r>
              <a:rPr kumimoji="1" lang="ja-JP" altLang="en-US" dirty="0" smtClean="0"/>
              <a:t>日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木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797100" y="3896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黒石</a:t>
            </a:r>
            <a:r>
              <a:rPr kumimoji="1" lang="ja-JP" altLang="en-US" smtClean="0"/>
              <a:t>商業高校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656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j-ea"/>
              </a:rPr>
              <a:t>Processing</a:t>
            </a:r>
            <a:r>
              <a:rPr kumimoji="1" lang="ja-JP" altLang="en-US" dirty="0" smtClean="0">
                <a:latin typeface="+mj-ea"/>
              </a:rPr>
              <a:t>の限界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15366"/>
          </a:xfrm>
        </p:spPr>
        <p:txBody>
          <a:bodyPr>
            <a:normAutofit fontScale="70000" lnSpcReduction="20000"/>
          </a:bodyPr>
          <a:lstStyle/>
          <a:p>
            <a:r>
              <a:rPr lang="ja-JP" altLang="en-US" dirty="0" smtClean="0"/>
              <a:t>コンソールへ文字の入力ができない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例</a:t>
            </a:r>
            <a:r>
              <a:rPr lang="en-US" altLang="ja-JP" dirty="0" smtClean="0"/>
              <a:t>: </a:t>
            </a:r>
            <a:r>
              <a:rPr lang="ja-JP" altLang="en-US" dirty="0" smtClean="0"/>
              <a:t>以下のようなプログラムはエラーは出ないが、事実上使えない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ja-JP" altLang="en-US" dirty="0" smtClean="0"/>
              <a:t>後でやるが、キーボードの入力を取得することはできる</a:t>
            </a:r>
            <a:endParaRPr lang="en-US" altLang="ja-JP" dirty="0" smtClean="0"/>
          </a:p>
          <a:p>
            <a:r>
              <a:rPr lang="ja-JP" altLang="en-US" dirty="0" smtClean="0"/>
              <a:t>クラス変数やクラス・メソッドは素直には使えない</a:t>
            </a:r>
            <a:endParaRPr lang="en-US" altLang="ja-JP" dirty="0" smtClean="0"/>
          </a:p>
          <a:p>
            <a:pPr lvl="1"/>
            <a:r>
              <a:rPr lang="ja-JP" altLang="en-US" dirty="0"/>
              <a:t>内部</a:t>
            </a:r>
            <a:r>
              <a:rPr lang="ja-JP" altLang="en-US" dirty="0" smtClean="0"/>
              <a:t>クラスというものを</a:t>
            </a:r>
            <a:r>
              <a:rPr lang="ja-JP" altLang="en-US" dirty="0"/>
              <a:t>使用して</a:t>
            </a:r>
            <a:r>
              <a:rPr lang="ja-JP" altLang="en-US" dirty="0" smtClean="0"/>
              <a:t>いるため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83065" y="2883866"/>
            <a:ext cx="6734288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import </a:t>
            </a:r>
            <a:r>
              <a:rPr lang="en-US" altLang="ja-JP" sz="1400" dirty="0" err="1" smtClean="0">
                <a:latin typeface="MS Gothic" charset="-128"/>
                <a:ea typeface="MS Gothic" charset="-128"/>
                <a:cs typeface="MS Gothic" charset="-128"/>
              </a:rPr>
              <a:t>java.io</a:t>
            </a:r>
            <a:r>
              <a:rPr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.*;</a:t>
            </a:r>
          </a:p>
          <a:p>
            <a:r>
              <a:rPr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...</a:t>
            </a:r>
          </a:p>
          <a:p>
            <a:r>
              <a:rPr lang="en-US" altLang="ja-JP" sz="1400" dirty="0" err="1" smtClean="0">
                <a:latin typeface="MS Gothic" charset="-128"/>
                <a:ea typeface="MS Gothic" charset="-128"/>
                <a:cs typeface="MS Gothic" charset="-128"/>
              </a:rPr>
              <a:t>BufferedReader</a:t>
            </a:r>
            <a:r>
              <a:rPr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lang="en-US" altLang="ja-JP" sz="1400" dirty="0" err="1" smtClean="0">
                <a:latin typeface="MS Gothic" charset="-128"/>
                <a:ea typeface="MS Gothic" charset="-128"/>
                <a:cs typeface="MS Gothic" charset="-128"/>
              </a:rPr>
              <a:t>br</a:t>
            </a:r>
            <a:r>
              <a:rPr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= new </a:t>
            </a:r>
            <a:r>
              <a:rPr lang="en-US" altLang="ja-JP" sz="1400" dirty="0" err="1" smtClean="0">
                <a:latin typeface="MS Gothic" charset="-128"/>
                <a:ea typeface="MS Gothic" charset="-128"/>
                <a:cs typeface="MS Gothic" charset="-128"/>
              </a:rPr>
              <a:t>BufferedReader</a:t>
            </a:r>
            <a:r>
              <a:rPr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(new </a:t>
            </a:r>
            <a:r>
              <a:rPr lang="en-US" altLang="ja-JP" sz="1400" dirty="0" err="1" smtClean="0">
                <a:latin typeface="MS Gothic" charset="-128"/>
                <a:ea typeface="MS Gothic" charset="-128"/>
                <a:cs typeface="MS Gothic" charset="-128"/>
              </a:rPr>
              <a:t>InputStreamReader</a:t>
            </a:r>
            <a:r>
              <a:rPr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lang="en-US" altLang="ja-JP" sz="1400" dirty="0" err="1" smtClean="0">
                <a:latin typeface="MS Gothic" charset="-128"/>
                <a:ea typeface="MS Gothic" charset="-128"/>
                <a:cs typeface="MS Gothic" charset="-128"/>
              </a:rPr>
              <a:t>System.in</a:t>
            </a:r>
            <a:r>
              <a:rPr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));</a:t>
            </a:r>
          </a:p>
          <a:p>
            <a:r>
              <a:rPr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String </a:t>
            </a:r>
            <a:r>
              <a:rPr lang="en-US" altLang="ja-JP" sz="1400" dirty="0" err="1" smtClean="0">
                <a:latin typeface="MS Gothic" charset="-128"/>
                <a:ea typeface="MS Gothic" charset="-128"/>
                <a:cs typeface="MS Gothic" charset="-128"/>
              </a:rPr>
              <a:t>str</a:t>
            </a:r>
            <a:r>
              <a:rPr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= </a:t>
            </a:r>
            <a:r>
              <a:rPr lang="en-US" altLang="ja-JP" sz="1400" dirty="0" err="1" smtClean="0">
                <a:latin typeface="MS Gothic" charset="-128"/>
                <a:ea typeface="MS Gothic" charset="-128"/>
                <a:cs typeface="MS Gothic" charset="-128"/>
              </a:rPr>
              <a:t>br.readLine</a:t>
            </a:r>
            <a:r>
              <a:rPr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();</a:t>
            </a:r>
          </a:p>
          <a:p>
            <a:r>
              <a:rPr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...</a:t>
            </a:r>
            <a:endParaRPr lang="en-US" altLang="ja-JP" sz="1400" dirty="0">
              <a:latin typeface="MS Gothic" charset="-128"/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374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配列の例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34113" y="1866900"/>
            <a:ext cx="7109639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>
                <a:latin typeface="+mj-ea"/>
                <a:ea typeface="+mj-ea"/>
              </a:rPr>
              <a:t>// </a:t>
            </a:r>
            <a:r>
              <a:rPr kumimoji="1" lang="ja-JP" altLang="en-US" sz="2000" dirty="0">
                <a:latin typeface="+mj-ea"/>
                <a:ea typeface="+mj-ea"/>
              </a:rPr>
              <a:t>整数の配列を表す変数</a:t>
            </a:r>
            <a:r>
              <a:rPr kumimoji="1" lang="en-US" altLang="ja-JP" sz="2000" dirty="0">
                <a:latin typeface="+mj-ea"/>
                <a:ea typeface="+mj-ea"/>
              </a:rPr>
              <a:t>data</a:t>
            </a:r>
            <a:r>
              <a:rPr kumimoji="1" lang="ja-JP" altLang="en-US" sz="2000" dirty="0">
                <a:latin typeface="+mj-ea"/>
                <a:ea typeface="+mj-ea"/>
              </a:rPr>
              <a:t>を</a:t>
            </a:r>
            <a:r>
              <a:rPr kumimoji="1" lang="ja-JP" altLang="en-US" sz="2000" dirty="0" smtClean="0">
                <a:latin typeface="+mj-ea"/>
                <a:ea typeface="+mj-ea"/>
              </a:rPr>
              <a:t>宣言</a:t>
            </a:r>
            <a:endParaRPr kumimoji="1" lang="en-US" altLang="ja-JP" sz="2000" dirty="0" smtClean="0">
              <a:latin typeface="+mj-ea"/>
              <a:ea typeface="+mj-ea"/>
            </a:endParaRPr>
          </a:p>
          <a:p>
            <a:r>
              <a:rPr kumimoji="1" lang="en-US" altLang="ja-JP" sz="2000" dirty="0" err="1" smtClean="0">
                <a:latin typeface="+mj-ea"/>
                <a:ea typeface="+mj-ea"/>
              </a:rPr>
              <a:t>int</a:t>
            </a:r>
            <a:r>
              <a:rPr kumimoji="1" lang="en-US" altLang="ja-JP" sz="2000" dirty="0" smtClean="0">
                <a:latin typeface="+mj-ea"/>
                <a:ea typeface="+mj-ea"/>
              </a:rPr>
              <a:t>[] data;</a:t>
            </a:r>
          </a:p>
          <a:p>
            <a:endParaRPr kumimoji="1" lang="en-US" altLang="ja-JP" sz="2000" dirty="0" smtClean="0">
              <a:latin typeface="+mj-ea"/>
              <a:ea typeface="+mj-ea"/>
            </a:endParaRPr>
          </a:p>
          <a:p>
            <a:r>
              <a:rPr kumimoji="1" lang="en-US" altLang="ja-JP" sz="2000" dirty="0" smtClean="0">
                <a:latin typeface="+mj-ea"/>
                <a:ea typeface="+mj-ea"/>
              </a:rPr>
              <a:t>// 5</a:t>
            </a:r>
            <a:r>
              <a:rPr kumimoji="1" lang="ja-JP" altLang="en-US" sz="2000" dirty="0" smtClean="0">
                <a:latin typeface="+mj-ea"/>
                <a:ea typeface="+mj-ea"/>
              </a:rPr>
              <a:t>つの要素を持った整数の配列を生成して変数</a:t>
            </a:r>
            <a:r>
              <a:rPr kumimoji="1" lang="en-US" altLang="ja-JP" sz="2000" dirty="0" smtClean="0">
                <a:latin typeface="+mj-ea"/>
                <a:ea typeface="+mj-ea"/>
              </a:rPr>
              <a:t>data</a:t>
            </a:r>
            <a:r>
              <a:rPr kumimoji="1" lang="ja-JP" altLang="en-US" sz="2000" dirty="0" smtClean="0">
                <a:latin typeface="+mj-ea"/>
                <a:ea typeface="+mj-ea"/>
              </a:rPr>
              <a:t>に代入</a:t>
            </a:r>
            <a:endParaRPr kumimoji="1" lang="en-US" altLang="ja-JP" sz="2000" dirty="0" smtClean="0">
              <a:latin typeface="+mj-ea"/>
              <a:ea typeface="+mj-ea"/>
            </a:endParaRPr>
          </a:p>
          <a:p>
            <a:r>
              <a:rPr kumimoji="1" lang="en-US" altLang="ja-JP" sz="2000" dirty="0" smtClean="0">
                <a:latin typeface="+mj-ea"/>
                <a:ea typeface="+mj-ea"/>
              </a:rPr>
              <a:t>data = new </a:t>
            </a:r>
            <a:r>
              <a:rPr kumimoji="1" lang="en-US" altLang="ja-JP" sz="2000" dirty="0" err="1" smtClean="0">
                <a:latin typeface="+mj-ea"/>
                <a:ea typeface="+mj-ea"/>
              </a:rPr>
              <a:t>int</a:t>
            </a:r>
            <a:r>
              <a:rPr kumimoji="1" lang="en-US" altLang="ja-JP" sz="2000" dirty="0" smtClean="0">
                <a:latin typeface="+mj-ea"/>
                <a:ea typeface="+mj-ea"/>
              </a:rPr>
              <a:t>[5];</a:t>
            </a:r>
          </a:p>
          <a:p>
            <a:endParaRPr kumimoji="1" lang="en-US" altLang="ja-JP" sz="2000" dirty="0" smtClean="0">
              <a:latin typeface="+mj-ea"/>
              <a:ea typeface="+mj-ea"/>
            </a:endParaRPr>
          </a:p>
          <a:p>
            <a:r>
              <a:rPr kumimoji="1" lang="en-US" altLang="ja-JP" sz="2000" dirty="0" smtClean="0">
                <a:latin typeface="+mj-ea"/>
                <a:ea typeface="+mj-ea"/>
              </a:rPr>
              <a:t>// </a:t>
            </a:r>
            <a:r>
              <a:rPr kumimoji="1" lang="ja-JP" altLang="en-US" sz="2000" dirty="0" smtClean="0">
                <a:latin typeface="+mj-ea"/>
                <a:ea typeface="+mj-ea"/>
              </a:rPr>
              <a:t>要素に</a:t>
            </a:r>
            <a:r>
              <a:rPr kumimoji="1" lang="en-US" altLang="ja-JP" sz="2000" dirty="0" smtClean="0">
                <a:latin typeface="+mj-ea"/>
                <a:ea typeface="+mj-ea"/>
              </a:rPr>
              <a:t>1</a:t>
            </a:r>
            <a:r>
              <a:rPr kumimoji="1" lang="ja-JP" altLang="en-US" sz="2000" dirty="0" smtClean="0">
                <a:latin typeface="+mj-ea"/>
                <a:ea typeface="+mj-ea"/>
              </a:rPr>
              <a:t>つずつ値を代入</a:t>
            </a:r>
            <a:endParaRPr kumimoji="1" lang="en-US" altLang="ja-JP" sz="2000" dirty="0" smtClean="0">
              <a:latin typeface="+mj-ea"/>
              <a:ea typeface="+mj-ea"/>
            </a:endParaRPr>
          </a:p>
          <a:p>
            <a:r>
              <a:rPr kumimoji="1" lang="en-US" altLang="ja-JP" sz="2000" dirty="0" smtClean="0">
                <a:latin typeface="+mj-ea"/>
                <a:ea typeface="+mj-ea"/>
              </a:rPr>
              <a:t>data[0] = 13;</a:t>
            </a:r>
          </a:p>
          <a:p>
            <a:r>
              <a:rPr kumimoji="1" lang="en-US" altLang="ja-JP" sz="2000" dirty="0" smtClean="0">
                <a:latin typeface="+mj-ea"/>
                <a:ea typeface="+mj-ea"/>
              </a:rPr>
              <a:t>data[1] </a:t>
            </a:r>
            <a:r>
              <a:rPr kumimoji="1" lang="en-US" altLang="ja-JP" sz="2000" dirty="0">
                <a:latin typeface="+mj-ea"/>
                <a:ea typeface="+mj-ea"/>
              </a:rPr>
              <a:t>= </a:t>
            </a:r>
            <a:r>
              <a:rPr kumimoji="1" lang="en-US" altLang="ja-JP" sz="2000" dirty="0" smtClean="0">
                <a:latin typeface="+mj-ea"/>
                <a:ea typeface="+mj-ea"/>
              </a:rPr>
              <a:t>210;</a:t>
            </a:r>
            <a:endParaRPr kumimoji="1" lang="en-US" altLang="ja-JP" sz="2000" dirty="0">
              <a:latin typeface="+mj-ea"/>
              <a:ea typeface="+mj-ea"/>
            </a:endParaRPr>
          </a:p>
          <a:p>
            <a:r>
              <a:rPr kumimoji="1" lang="en-US" altLang="ja-JP" sz="2000" dirty="0" smtClean="0">
                <a:latin typeface="+mj-ea"/>
                <a:ea typeface="+mj-ea"/>
              </a:rPr>
              <a:t>data[2] </a:t>
            </a:r>
            <a:r>
              <a:rPr kumimoji="1" lang="en-US" altLang="ja-JP" sz="2000" dirty="0">
                <a:latin typeface="+mj-ea"/>
                <a:ea typeface="+mj-ea"/>
              </a:rPr>
              <a:t>= </a:t>
            </a:r>
            <a:r>
              <a:rPr kumimoji="1" lang="en-US" altLang="ja-JP" sz="2000" dirty="0" smtClean="0">
                <a:latin typeface="+mj-ea"/>
                <a:ea typeface="+mj-ea"/>
              </a:rPr>
              <a:t>-15;</a:t>
            </a:r>
            <a:endParaRPr kumimoji="1" lang="en-US" altLang="ja-JP" sz="2000" dirty="0">
              <a:latin typeface="+mj-ea"/>
              <a:ea typeface="+mj-ea"/>
            </a:endParaRPr>
          </a:p>
          <a:p>
            <a:r>
              <a:rPr kumimoji="1" lang="en-US" altLang="ja-JP" sz="2000" dirty="0" smtClean="0">
                <a:latin typeface="+mj-ea"/>
                <a:ea typeface="+mj-ea"/>
              </a:rPr>
              <a:t>data[3] </a:t>
            </a:r>
            <a:r>
              <a:rPr kumimoji="1" lang="en-US" altLang="ja-JP" sz="2000" dirty="0">
                <a:latin typeface="+mj-ea"/>
                <a:ea typeface="+mj-ea"/>
              </a:rPr>
              <a:t>= </a:t>
            </a:r>
            <a:r>
              <a:rPr kumimoji="1" lang="en-US" altLang="ja-JP" sz="2000" dirty="0" smtClean="0">
                <a:latin typeface="+mj-ea"/>
                <a:ea typeface="+mj-ea"/>
              </a:rPr>
              <a:t>8;</a:t>
            </a:r>
            <a:endParaRPr kumimoji="1" lang="en-US" altLang="ja-JP" sz="2000" dirty="0">
              <a:latin typeface="+mj-ea"/>
              <a:ea typeface="+mj-ea"/>
            </a:endParaRPr>
          </a:p>
          <a:p>
            <a:r>
              <a:rPr kumimoji="1" lang="en-US" altLang="ja-JP" sz="2000" dirty="0" smtClean="0">
                <a:latin typeface="+mj-ea"/>
                <a:ea typeface="+mj-ea"/>
              </a:rPr>
              <a:t>data[4] </a:t>
            </a:r>
            <a:r>
              <a:rPr kumimoji="1" lang="en-US" altLang="ja-JP" sz="2000" dirty="0">
                <a:latin typeface="+mj-ea"/>
                <a:ea typeface="+mj-ea"/>
              </a:rPr>
              <a:t>= </a:t>
            </a:r>
            <a:r>
              <a:rPr kumimoji="1" lang="en-US" altLang="ja-JP" sz="2000" dirty="0" smtClean="0">
                <a:latin typeface="+mj-ea"/>
                <a:ea typeface="+mj-ea"/>
              </a:rPr>
              <a:t>10;</a:t>
            </a:r>
            <a:endParaRPr kumimoji="1" lang="en-US" altLang="ja-JP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040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配列の</a:t>
            </a:r>
            <a:r>
              <a:rPr lang="ja-JP" altLang="en-US" dirty="0" smtClean="0"/>
              <a:t>初期化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配列を用意して代入するところまでを一発でできる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型</a:t>
            </a:r>
            <a:r>
              <a:rPr lang="en-US" altLang="ja-JP" dirty="0" smtClean="0"/>
              <a:t>[] </a:t>
            </a:r>
            <a:r>
              <a:rPr lang="ja-JP" altLang="en-US" dirty="0" smtClean="0"/>
              <a:t>変数名</a:t>
            </a:r>
            <a:r>
              <a:rPr lang="en-US" altLang="ja-JP" dirty="0"/>
              <a:t> </a:t>
            </a:r>
            <a:r>
              <a:rPr lang="en-US" altLang="ja-JP" dirty="0" smtClean="0"/>
              <a:t>= { </a:t>
            </a:r>
            <a:r>
              <a:rPr lang="ja-JP" altLang="en-US" dirty="0" smtClean="0"/>
              <a:t>要素</a:t>
            </a:r>
            <a:r>
              <a:rPr lang="en-US" altLang="ja-JP" dirty="0" smtClean="0"/>
              <a:t>, </a:t>
            </a:r>
            <a:r>
              <a:rPr lang="ja-JP" altLang="en-US" dirty="0" smtClean="0"/>
              <a:t>要素</a:t>
            </a:r>
            <a:r>
              <a:rPr lang="en-US" altLang="ja-JP" dirty="0" smtClean="0"/>
              <a:t>, </a:t>
            </a:r>
            <a:r>
              <a:rPr lang="ja-JP" altLang="en-US" dirty="0" smtClean="0"/>
              <a:t>要素</a:t>
            </a:r>
            <a:r>
              <a:rPr lang="en-US" altLang="ja-JP" dirty="0" smtClean="0"/>
              <a:t>, ... };</a:t>
            </a:r>
          </a:p>
          <a:p>
            <a:r>
              <a:rPr lang="ja-JP" altLang="en-US" dirty="0" smtClean="0"/>
              <a:t>例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int</a:t>
            </a:r>
            <a:r>
              <a:rPr lang="en-US" altLang="ja-JP" dirty="0" smtClean="0"/>
              <a:t>[] data = { 13, 210, -15, 8, 10 };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配列の要素の個数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配列はオブジェクト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new</a:t>
            </a:r>
            <a:r>
              <a:rPr kumimoji="1" lang="ja-JP" altLang="en-US" dirty="0" smtClean="0"/>
              <a:t>で配列を生成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int</a:t>
            </a:r>
            <a:r>
              <a:rPr lang="en-US" altLang="ja-JP" dirty="0" smtClean="0"/>
              <a:t>[] data = new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[100];</a:t>
            </a:r>
          </a:p>
          <a:p>
            <a:r>
              <a:rPr lang="ja-JP" altLang="en-US" dirty="0" smtClean="0"/>
              <a:t>配列はフィールドやメソッドを持つ</a:t>
            </a:r>
            <a:endParaRPr lang="en-US" altLang="ja-JP" dirty="0" smtClean="0"/>
          </a:p>
          <a:p>
            <a:r>
              <a:rPr kumimoji="1" lang="ja-JP" altLang="en-US" dirty="0" smtClean="0"/>
              <a:t>配列の要素の個数は</a:t>
            </a:r>
            <a:r>
              <a:rPr kumimoji="1" lang="en-US" altLang="ja-JP" dirty="0" smtClean="0"/>
              <a:t>length</a:t>
            </a:r>
            <a:r>
              <a:rPr kumimoji="1" lang="ja-JP" altLang="en-US" dirty="0" smtClean="0"/>
              <a:t>フィールド</a:t>
            </a:r>
            <a:endParaRPr kumimoji="1" lang="en-US" altLang="ja-JP" dirty="0" smtClean="0"/>
          </a:p>
          <a:p>
            <a:pPr lvl="1"/>
            <a:r>
              <a:rPr lang="en-US" altLang="ja-JP" dirty="0" err="1" smtClean="0"/>
              <a:t>data.length</a:t>
            </a:r>
            <a:r>
              <a:rPr lang="en-US" altLang="ja-JP" dirty="0" smtClean="0"/>
              <a:t> // data</a:t>
            </a:r>
            <a:r>
              <a:rPr lang="ja-JP" altLang="en-US" dirty="0" smtClean="0"/>
              <a:t>の要素の個数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57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コメント</a:t>
            </a:r>
            <a:r>
              <a:rPr lang="en-US" altLang="ja-JP" dirty="0" smtClean="0">
                <a:latin typeface="+mj-ea"/>
              </a:rPr>
              <a:t>: </a:t>
            </a:r>
            <a:r>
              <a:rPr kumimoji="1" lang="en-US" altLang="ja-JP" dirty="0" smtClean="0">
                <a:latin typeface="+mj-ea"/>
              </a:rPr>
              <a:t>Java</a:t>
            </a:r>
            <a:r>
              <a:rPr kumimoji="1" lang="ja-JP" altLang="en-US" dirty="0" smtClean="0">
                <a:latin typeface="+mj-ea"/>
              </a:rPr>
              <a:t>と同じ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// 1</a:t>
            </a:r>
            <a:r>
              <a:rPr kumimoji="1" lang="ja-JP" altLang="en-US" dirty="0" smtClean="0"/>
              <a:t>行コメント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/*  */ </a:t>
            </a:r>
            <a:r>
              <a:rPr kumimoji="1" lang="ja-JP" altLang="en-US" dirty="0" smtClean="0"/>
              <a:t>複数行コメント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83065" y="2833066"/>
            <a:ext cx="3109535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// </a:t>
            </a:r>
            <a:r>
              <a:rPr lang="en-US" altLang="ja-JP" sz="2000" dirty="0" err="1" smtClean="0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lang="ja-JP" altLang="en-US" sz="2000" dirty="0" smtClean="0">
                <a:latin typeface="MS Gothic" charset="-128"/>
                <a:ea typeface="MS Gothic" charset="-128"/>
                <a:cs typeface="MS Gothic" charset="-128"/>
              </a:rPr>
              <a:t>を</a:t>
            </a:r>
            <a:r>
              <a:rPr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0</a:t>
            </a:r>
            <a:r>
              <a:rPr lang="ja-JP" altLang="en-US" sz="2000" dirty="0" smtClean="0">
                <a:latin typeface="MS Gothic" charset="-128"/>
                <a:ea typeface="MS Gothic" charset="-128"/>
                <a:cs typeface="MS Gothic" charset="-128"/>
              </a:rPr>
              <a:t>に</a:t>
            </a:r>
            <a:endParaRPr lang="en-US" altLang="ja-JP" sz="20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lang="en-US" altLang="ja-JP" sz="2000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lang="en-US" altLang="ja-JP" sz="2000" dirty="0" err="1" smtClean="0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 = 0;</a:t>
            </a:r>
          </a:p>
          <a:p>
            <a:r>
              <a:rPr lang="en-US" altLang="ja-JP" sz="2000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 j = 0; // j</a:t>
            </a:r>
            <a:r>
              <a:rPr lang="ja-JP" altLang="en-US" sz="2000" dirty="0" smtClean="0">
                <a:latin typeface="MS Gothic" charset="-128"/>
                <a:ea typeface="MS Gothic" charset="-128"/>
                <a:cs typeface="MS Gothic" charset="-128"/>
              </a:rPr>
              <a:t>を</a:t>
            </a:r>
            <a:r>
              <a:rPr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0</a:t>
            </a:r>
            <a:r>
              <a:rPr lang="ja-JP" altLang="en-US" sz="2000" dirty="0" smtClean="0">
                <a:latin typeface="MS Gothic" charset="-128"/>
                <a:ea typeface="MS Gothic" charset="-128"/>
                <a:cs typeface="MS Gothic" charset="-128"/>
              </a:rPr>
              <a:t>に</a:t>
            </a:r>
            <a:endParaRPr lang="en-US" altLang="ja-JP" sz="20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83065" y="4742546"/>
            <a:ext cx="3109535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/*</a:t>
            </a:r>
          </a:p>
          <a:p>
            <a:r>
              <a:rPr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  </a:t>
            </a:r>
            <a:r>
              <a:rPr lang="ja-JP" altLang="en-US" sz="2000" dirty="0" smtClean="0">
                <a:latin typeface="MS Gothic" charset="-128"/>
                <a:ea typeface="MS Gothic" charset="-128"/>
                <a:cs typeface="MS Gothic" charset="-128"/>
              </a:rPr>
              <a:t>ここがコメント</a:t>
            </a:r>
            <a:endParaRPr lang="en-US" altLang="ja-JP" sz="2000" dirty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*/</a:t>
            </a:r>
            <a:endParaRPr lang="en-US" altLang="ja-JP" sz="2000" dirty="0">
              <a:latin typeface="MS Gothic" charset="-128"/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7083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j-ea"/>
              </a:rPr>
              <a:t>1. </a:t>
            </a:r>
            <a:r>
              <a:rPr kumimoji="1" lang="en-US" altLang="ja-JP" dirty="0" err="1" smtClean="0">
                <a:latin typeface="+mj-ea"/>
              </a:rPr>
              <a:t>println</a:t>
            </a:r>
            <a:r>
              <a:rPr kumimoji="1" lang="en-US" altLang="ja-JP" dirty="0" smtClean="0">
                <a:latin typeface="+mj-ea"/>
              </a:rPr>
              <a:t>()</a:t>
            </a:r>
            <a:r>
              <a:rPr kumimoji="1" lang="ja-JP" altLang="en-US" dirty="0" smtClean="0">
                <a:latin typeface="+mj-ea"/>
              </a:rPr>
              <a:t>関数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3234266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 smtClean="0">
                <a:latin typeface="+mj-ea"/>
                <a:ea typeface="+mj-ea"/>
              </a:rPr>
              <a:t>1</a:t>
            </a:r>
            <a:r>
              <a:rPr lang="ja-JP" altLang="en-US" dirty="0" smtClean="0">
                <a:latin typeface="+mj-ea"/>
                <a:ea typeface="+mj-ea"/>
              </a:rPr>
              <a:t>行表示する</a:t>
            </a:r>
            <a:endParaRPr lang="en-US" altLang="ja-JP" dirty="0" smtClean="0">
              <a:latin typeface="+mj-ea"/>
              <a:ea typeface="+mj-ea"/>
            </a:endParaRPr>
          </a:p>
          <a:p>
            <a:endParaRPr lang="en-US" altLang="ja-JP" dirty="0" smtClean="0">
              <a:latin typeface="+mj-ea"/>
              <a:ea typeface="+mj-ea"/>
            </a:endParaRPr>
          </a:p>
          <a:p>
            <a:pPr lvl="1"/>
            <a:r>
              <a:rPr lang="en-US" altLang="ja-JP" dirty="0" smtClean="0">
                <a:latin typeface="+mj-ea"/>
                <a:ea typeface="+mj-ea"/>
              </a:rPr>
              <a:t>Java</a:t>
            </a:r>
            <a:r>
              <a:rPr lang="ja-JP" altLang="en-US" dirty="0" smtClean="0">
                <a:latin typeface="+mj-ea"/>
                <a:ea typeface="+mj-ea"/>
              </a:rPr>
              <a:t>の</a:t>
            </a:r>
            <a:r>
              <a:rPr lang="en-US" altLang="ja-JP" dirty="0" err="1" smtClean="0">
                <a:latin typeface="+mj-ea"/>
                <a:ea typeface="+mj-ea"/>
              </a:rPr>
              <a:t>System.out.println</a:t>
            </a:r>
            <a:r>
              <a:rPr lang="en-US" altLang="ja-JP" dirty="0" smtClean="0">
                <a:latin typeface="+mj-ea"/>
                <a:ea typeface="+mj-ea"/>
              </a:rPr>
              <a:t>()</a:t>
            </a:r>
            <a:r>
              <a:rPr lang="ja-JP" altLang="en-US" dirty="0" smtClean="0">
                <a:latin typeface="+mj-ea"/>
                <a:ea typeface="+mj-ea"/>
              </a:rPr>
              <a:t>と同じ</a:t>
            </a:r>
            <a:endParaRPr lang="en-US" altLang="ja-JP" dirty="0">
              <a:latin typeface="+mj-ea"/>
              <a:ea typeface="+mj-ea"/>
            </a:endParaRPr>
          </a:p>
          <a:p>
            <a:r>
              <a:rPr lang="ja-JP" altLang="en-US" dirty="0" smtClean="0">
                <a:latin typeface="+mj-ea"/>
                <a:ea typeface="+mj-ea"/>
              </a:rPr>
              <a:t>例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87224" y="5028484"/>
            <a:ext cx="3407635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 err="1" smtClean="0">
                <a:latin typeface="MS Gothic" charset="-128"/>
                <a:ea typeface="MS Gothic" charset="-128"/>
                <a:cs typeface="MS Gothic" charset="-128"/>
              </a:rPr>
              <a:t>println</a:t>
            </a:r>
            <a:r>
              <a:rPr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("</a:t>
            </a:r>
            <a:r>
              <a:rPr lang="ja-JP" altLang="en-US" sz="2000" dirty="0">
                <a:latin typeface="MS Gothic" charset="-128"/>
                <a:ea typeface="MS Gothic" charset="-128"/>
                <a:cs typeface="MS Gothic" charset="-128"/>
              </a:rPr>
              <a:t>こんにちは</a:t>
            </a:r>
            <a:r>
              <a:rPr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");</a:t>
            </a:r>
            <a:endParaRPr lang="en-US" altLang="ja-JP" sz="20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83465" y="2194328"/>
            <a:ext cx="2867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en-US" altLang="ja-JP" dirty="0" err="1" smtClean="0"/>
              <a:t>println</a:t>
            </a:r>
            <a:r>
              <a:rPr kumimoji="1" lang="en-US" altLang="ja-JP" dirty="0" smtClean="0"/>
              <a:t>: print line 1</a:t>
            </a:r>
            <a:r>
              <a:rPr kumimoji="1" lang="ja-JP" altLang="en-US" dirty="0" smtClean="0"/>
              <a:t>行表示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189765" y="2672033"/>
            <a:ext cx="3407635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 err="1" smtClean="0">
                <a:latin typeface="MS Gothic" charset="-128"/>
                <a:ea typeface="MS Gothic" charset="-128"/>
                <a:cs typeface="MS Gothic" charset="-128"/>
              </a:rPr>
              <a:t>println</a:t>
            </a:r>
            <a:r>
              <a:rPr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lang="ja-JP" altLang="en-US" sz="2000" dirty="0" smtClean="0">
                <a:latin typeface="MS Gothic" charset="-128"/>
                <a:ea typeface="MS Gothic" charset="-128"/>
                <a:cs typeface="MS Gothic" charset="-128"/>
              </a:rPr>
              <a:t>表示したい内容</a:t>
            </a:r>
            <a:r>
              <a:rPr lang="en-US" altLang="ja-JP" sz="2000" dirty="0" smtClean="0">
                <a:latin typeface="MS Gothic" charset="-128"/>
                <a:ea typeface="MS Gothic" charset="-128"/>
                <a:cs typeface="MS Gothic" charset="-128"/>
              </a:rPr>
              <a:t>);</a:t>
            </a:r>
            <a:endParaRPr lang="en-US" altLang="ja-JP" sz="2000" dirty="0">
              <a:latin typeface="MS Gothic" charset="-128"/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88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+mj-ea"/>
              </a:rPr>
              <a:t>文末記号</a:t>
            </a:r>
            <a:r>
              <a:rPr kumimoji="1" lang="en-US" altLang="ja-JP" dirty="0" smtClean="0">
                <a:latin typeface="+mj-ea"/>
              </a:rPr>
              <a:t>: Java</a:t>
            </a:r>
            <a:r>
              <a:rPr kumimoji="1" lang="ja-JP" altLang="en-US" dirty="0" smtClean="0">
                <a:latin typeface="+mj-ea"/>
              </a:rPr>
              <a:t>と同じ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文の終わりには、「</a:t>
            </a:r>
            <a:r>
              <a:rPr lang="en-US" altLang="ja-JP" dirty="0" smtClean="0"/>
              <a:t>;</a:t>
            </a:r>
            <a:r>
              <a:rPr lang="ja-JP" altLang="en-US" dirty="0" smtClean="0"/>
              <a:t>」をつける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ただし、文がブロックの場合には不要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70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描画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j-ea"/>
                <a:ea typeface="+mj-ea"/>
              </a:rPr>
              <a:t>Processing</a:t>
            </a:r>
            <a:r>
              <a:rPr kumimoji="1" lang="ja-JP" altLang="en-US" dirty="0" smtClean="0">
                <a:latin typeface="+mj-ea"/>
                <a:ea typeface="+mj-ea"/>
              </a:rPr>
              <a:t>の得意技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3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 smtClean="0"/>
              <a:t>2. </a:t>
            </a:r>
            <a:r>
              <a:rPr kumimoji="1" lang="ja-JP" altLang="en-US" sz="3200" dirty="0" smtClean="0"/>
              <a:t>ディスプレイ・ウィンドウの大きさ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ディスプレイ・ウィンドウの大きさを指定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size(</a:t>
            </a:r>
            <a:r>
              <a:rPr kumimoji="1" lang="ja-JP" altLang="en-US" dirty="0" smtClean="0"/>
              <a:t>幅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高さ</a:t>
            </a:r>
            <a:r>
              <a:rPr kumimoji="1" lang="en-US" altLang="ja-JP" dirty="0" smtClean="0"/>
              <a:t>);</a:t>
            </a:r>
          </a:p>
          <a:p>
            <a:pPr lvl="1"/>
            <a:endParaRPr lang="en-US" altLang="ja-JP" dirty="0"/>
          </a:p>
          <a:p>
            <a:r>
              <a:rPr kumimoji="1" lang="ja-JP" altLang="en-US" dirty="0" smtClean="0"/>
              <a:t>注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以降も、関数の引数は「横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縦」の順番で指定することがほとんど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10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座標系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高校の数学とは上下と回転方向が逆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6" name="直線矢印コネクタ 5"/>
          <p:cNvCxnSpPr/>
          <p:nvPr/>
        </p:nvCxnSpPr>
        <p:spPr>
          <a:xfrm>
            <a:off x="847563" y="3084460"/>
            <a:ext cx="45326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>
            <a:off x="1455173" y="2622345"/>
            <a:ext cx="0" cy="33720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404838" y="2899794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x</a:t>
            </a:r>
            <a:r>
              <a:rPr kumimoji="1" lang="ja-JP" altLang="en-US" dirty="0" smtClean="0"/>
              <a:t>軸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95326" y="5961113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r>
              <a:rPr kumimoji="1" lang="ja-JP" altLang="en-US" dirty="0" smtClean="0"/>
              <a:t>軸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085691" y="414951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(x, y)</a:t>
            </a:r>
            <a:endParaRPr kumimoji="1" lang="ja-JP" altLang="en-US" dirty="0"/>
          </a:p>
        </p:txBody>
      </p:sp>
      <p:cxnSp>
        <p:nvCxnSpPr>
          <p:cNvPr id="14" name="直線コネクタ 13"/>
          <p:cNvCxnSpPr/>
          <p:nvPr/>
        </p:nvCxnSpPr>
        <p:spPr>
          <a:xfrm>
            <a:off x="4046385" y="3084460"/>
            <a:ext cx="0" cy="124972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1455173" y="4334180"/>
            <a:ext cx="2591212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>
            <a:endCxn id="12" idx="1"/>
          </p:cNvCxnSpPr>
          <p:nvPr/>
        </p:nvCxnSpPr>
        <p:spPr>
          <a:xfrm>
            <a:off x="1455173" y="3084460"/>
            <a:ext cx="2630518" cy="124972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3904359" y="271512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x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151804" y="412037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y</a:t>
            </a:r>
            <a:endParaRPr kumimoji="1" lang="ja-JP" altLang="en-US" dirty="0"/>
          </a:p>
        </p:txBody>
      </p:sp>
      <p:sp>
        <p:nvSpPr>
          <p:cNvPr id="25" name="円弧 24"/>
          <p:cNvSpPr/>
          <p:nvPr/>
        </p:nvSpPr>
        <p:spPr>
          <a:xfrm rot="5819039">
            <a:off x="1206323" y="2029884"/>
            <a:ext cx="1669739" cy="2467211"/>
          </a:xfrm>
          <a:prstGeom prst="arc">
            <a:avLst>
              <a:gd name="adj1" fmla="val 15333568"/>
              <a:gd name="adj2" fmla="val 17512734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025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図形</a:t>
            </a:r>
            <a:r>
              <a:rPr lang="en-US" altLang="ja-JP" dirty="0" smtClean="0"/>
              <a:t>: 1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2800" dirty="0" smtClean="0"/>
              <a:t>3.1 point(x, y);</a:t>
            </a:r>
            <a:endParaRPr kumimoji="1" lang="ja-JP" altLang="en-US" sz="280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kumimoji="1" lang="en-US" altLang="ja-JP" dirty="0" smtClean="0"/>
              <a:t>(x, y)</a:t>
            </a:r>
            <a:r>
              <a:rPr kumimoji="1" lang="ja-JP" altLang="en-US" dirty="0" smtClean="0"/>
              <a:t>に点を描く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ja-JP" sz="2800" dirty="0" smtClean="0"/>
              <a:t>3.2 </a:t>
            </a:r>
            <a:r>
              <a:rPr kumimoji="1" lang="en-US" altLang="ja-JP" sz="2800" dirty="0" smtClean="0"/>
              <a:t>line(x1, y1, x2, y2);</a:t>
            </a:r>
            <a:endParaRPr kumimoji="1" lang="ja-JP" altLang="en-US" sz="280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1"/>
            <a:r>
              <a:rPr kumimoji="1" lang="en-US" altLang="ja-JP" dirty="0" smtClean="0"/>
              <a:t>(x1, y1)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(x2, y2)</a:t>
            </a:r>
            <a:r>
              <a:rPr kumimoji="1" lang="ja-JP" altLang="en-US" dirty="0" smtClean="0"/>
              <a:t>に線を描く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8" name="図形グループ 17"/>
          <p:cNvGrpSpPr/>
          <p:nvPr/>
        </p:nvGrpSpPr>
        <p:grpSpPr>
          <a:xfrm>
            <a:off x="822960" y="3143864"/>
            <a:ext cx="2839534" cy="2979174"/>
            <a:chOff x="877060" y="3067664"/>
            <a:chExt cx="2839534" cy="2979174"/>
          </a:xfrm>
        </p:grpSpPr>
        <p:cxnSp>
          <p:nvCxnSpPr>
            <p:cNvPr id="8" name="直線矢印コネクタ 7"/>
            <p:cNvCxnSpPr/>
            <p:nvPr/>
          </p:nvCxnSpPr>
          <p:spPr>
            <a:xfrm>
              <a:off x="877060" y="3313469"/>
              <a:ext cx="28395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>
              <a:off x="1227809" y="3067664"/>
              <a:ext cx="1" cy="29791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ボックス 9"/>
          <p:cNvSpPr txBox="1"/>
          <p:nvPr/>
        </p:nvSpPr>
        <p:spPr>
          <a:xfrm>
            <a:off x="2449285" y="4111197"/>
            <a:ext cx="78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(x, y)</a:t>
            </a:r>
            <a:endParaRPr kumimoji="1" lang="ja-JP" altLang="en-US" dirty="0"/>
          </a:p>
        </p:txBody>
      </p:sp>
      <p:sp>
        <p:nvSpPr>
          <p:cNvPr id="19" name="円/楕円 18"/>
          <p:cNvSpPr/>
          <p:nvPr/>
        </p:nvSpPr>
        <p:spPr>
          <a:xfrm>
            <a:off x="2414339" y="4303196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0" name="図形グループ 19"/>
          <p:cNvGrpSpPr/>
          <p:nvPr/>
        </p:nvGrpSpPr>
        <p:grpSpPr>
          <a:xfrm>
            <a:off x="4715530" y="3143864"/>
            <a:ext cx="2839534" cy="2979174"/>
            <a:chOff x="877060" y="3067664"/>
            <a:chExt cx="2839534" cy="2979174"/>
          </a:xfrm>
        </p:grpSpPr>
        <p:cxnSp>
          <p:nvCxnSpPr>
            <p:cNvPr id="21" name="直線矢印コネクタ 20"/>
            <p:cNvCxnSpPr/>
            <p:nvPr/>
          </p:nvCxnSpPr>
          <p:spPr>
            <a:xfrm>
              <a:off x="877060" y="3313469"/>
              <a:ext cx="28395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/>
            <p:nvPr/>
          </p:nvCxnSpPr>
          <p:spPr>
            <a:xfrm>
              <a:off x="1227809" y="3067664"/>
              <a:ext cx="1" cy="29791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線コネクタ 25"/>
          <p:cNvCxnSpPr/>
          <p:nvPr/>
        </p:nvCxnSpPr>
        <p:spPr>
          <a:xfrm>
            <a:off x="5525729" y="4144742"/>
            <a:ext cx="1266795" cy="103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5153526" y="3782332"/>
            <a:ext cx="110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(x1, y1)</a:t>
            </a:r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372614" y="5129733"/>
            <a:ext cx="105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(x2, y2)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583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図形</a:t>
            </a:r>
            <a:r>
              <a:rPr lang="en-US" altLang="ja-JP" dirty="0" smtClean="0"/>
              <a:t>: 2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2800" dirty="0" smtClean="0"/>
              <a:t>3.3 </a:t>
            </a:r>
            <a:r>
              <a:rPr lang="en-US" altLang="ja-JP" sz="2800" dirty="0" err="1" smtClean="0"/>
              <a:t>rect</a:t>
            </a:r>
            <a:r>
              <a:rPr kumimoji="1" lang="en-US" altLang="ja-JP" sz="2800" dirty="0" smtClean="0"/>
              <a:t>(x, y, w, h);</a:t>
            </a:r>
            <a:endParaRPr kumimoji="1" lang="ja-JP" altLang="en-US" sz="280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kumimoji="1" lang="ja-JP" altLang="en-US" dirty="0" smtClean="0"/>
              <a:t>左上が</a:t>
            </a:r>
            <a:r>
              <a:rPr kumimoji="1" lang="en-US" altLang="ja-JP" dirty="0" smtClean="0"/>
              <a:t>(x, y)</a:t>
            </a:r>
            <a:r>
              <a:rPr lang="ja-JP" altLang="en-US" dirty="0" smtClean="0"/>
              <a:t>、</a:t>
            </a:r>
            <a:r>
              <a:rPr kumimoji="1" lang="ja-JP" altLang="en-US" dirty="0" smtClean="0"/>
              <a:t>幅</a:t>
            </a:r>
            <a:r>
              <a:rPr kumimoji="1" lang="en-US" altLang="ja-JP" dirty="0" smtClean="0"/>
              <a:t>w</a:t>
            </a:r>
            <a:r>
              <a:rPr kumimoji="1" lang="ja-JP" altLang="en-US" dirty="0" smtClean="0"/>
              <a:t>、高さ</a:t>
            </a:r>
            <a:r>
              <a:rPr kumimoji="1" lang="en-US" altLang="ja-JP" dirty="0" smtClean="0"/>
              <a:t>h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長方形を描く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ja-JP" sz="2800" dirty="0" smtClean="0"/>
              <a:t>3.4 ellipse</a:t>
            </a:r>
            <a:r>
              <a:rPr kumimoji="1" lang="en-US" altLang="ja-JP" sz="2800" dirty="0" smtClean="0"/>
              <a:t>(x, y, w, h);</a:t>
            </a:r>
            <a:endParaRPr kumimoji="1" lang="ja-JP" altLang="en-US" sz="2800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1"/>
            <a:r>
              <a:rPr kumimoji="1" lang="ja-JP" altLang="en-US" dirty="0" smtClean="0"/>
              <a:t>中心が</a:t>
            </a:r>
            <a:r>
              <a:rPr kumimoji="1" lang="en-US" altLang="ja-JP" dirty="0" smtClean="0"/>
              <a:t>(x, y)</a:t>
            </a:r>
            <a:r>
              <a:rPr kumimoji="1" lang="ja-JP" altLang="en-US" dirty="0" smtClean="0"/>
              <a:t>、幅</a:t>
            </a:r>
            <a:r>
              <a:rPr kumimoji="1" lang="en-US" altLang="ja-JP" dirty="0" smtClean="0"/>
              <a:t>w</a:t>
            </a:r>
            <a:r>
              <a:rPr kumimoji="1" lang="ja-JP" altLang="en-US" dirty="0" smtClean="0"/>
              <a:t>、高さ</a:t>
            </a:r>
            <a:r>
              <a:rPr kumimoji="1" lang="en-US" altLang="ja-JP" dirty="0" smtClean="0"/>
              <a:t>h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楕円を描く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18" name="図形グループ 17"/>
          <p:cNvGrpSpPr/>
          <p:nvPr/>
        </p:nvGrpSpPr>
        <p:grpSpPr>
          <a:xfrm>
            <a:off x="822960" y="3303639"/>
            <a:ext cx="2839534" cy="2979174"/>
            <a:chOff x="877060" y="3067664"/>
            <a:chExt cx="2839534" cy="2979174"/>
          </a:xfrm>
        </p:grpSpPr>
        <p:cxnSp>
          <p:nvCxnSpPr>
            <p:cNvPr id="8" name="直線矢印コネクタ 7"/>
            <p:cNvCxnSpPr/>
            <p:nvPr/>
          </p:nvCxnSpPr>
          <p:spPr>
            <a:xfrm>
              <a:off x="877060" y="3313469"/>
              <a:ext cx="28395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/>
            <p:nvPr/>
          </p:nvCxnSpPr>
          <p:spPr>
            <a:xfrm>
              <a:off x="1227809" y="3067664"/>
              <a:ext cx="1" cy="29791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ボックス 9"/>
          <p:cNvSpPr txBox="1"/>
          <p:nvPr/>
        </p:nvSpPr>
        <p:spPr>
          <a:xfrm>
            <a:off x="1393749" y="3738529"/>
            <a:ext cx="78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(x, y)</a:t>
            </a:r>
            <a:endParaRPr kumimoji="1" lang="ja-JP" altLang="en-US" dirty="0"/>
          </a:p>
        </p:txBody>
      </p:sp>
      <p:grpSp>
        <p:nvGrpSpPr>
          <p:cNvPr id="20" name="図形グループ 19"/>
          <p:cNvGrpSpPr/>
          <p:nvPr/>
        </p:nvGrpSpPr>
        <p:grpSpPr>
          <a:xfrm>
            <a:off x="4715530" y="3303639"/>
            <a:ext cx="2839534" cy="2979174"/>
            <a:chOff x="877060" y="3067664"/>
            <a:chExt cx="2839534" cy="2979174"/>
          </a:xfrm>
        </p:grpSpPr>
        <p:cxnSp>
          <p:nvCxnSpPr>
            <p:cNvPr id="21" name="直線矢印コネクタ 20"/>
            <p:cNvCxnSpPr/>
            <p:nvPr/>
          </p:nvCxnSpPr>
          <p:spPr>
            <a:xfrm>
              <a:off x="877060" y="3313469"/>
              <a:ext cx="28395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/>
            <p:nvPr/>
          </p:nvCxnSpPr>
          <p:spPr>
            <a:xfrm>
              <a:off x="1227809" y="3067664"/>
              <a:ext cx="1" cy="29791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テキスト ボックス 27"/>
          <p:cNvSpPr txBox="1"/>
          <p:nvPr/>
        </p:nvSpPr>
        <p:spPr>
          <a:xfrm>
            <a:off x="6398102" y="4563931"/>
            <a:ext cx="778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(x, y)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713708" y="4107861"/>
            <a:ext cx="1570266" cy="945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5417029" y="4085804"/>
            <a:ext cx="1937425" cy="13688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1694044" y="5220928"/>
            <a:ext cx="158993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2324844" y="5147967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</a:t>
            </a:r>
            <a:endParaRPr kumimoji="1" lang="ja-JP" altLang="en-US" dirty="0"/>
          </a:p>
        </p:txBody>
      </p:sp>
      <p:cxnSp>
        <p:nvCxnSpPr>
          <p:cNvPr id="25" name="直線矢印コネクタ 24"/>
          <p:cNvCxnSpPr/>
          <p:nvPr/>
        </p:nvCxnSpPr>
        <p:spPr>
          <a:xfrm flipH="1">
            <a:off x="3461884" y="4102944"/>
            <a:ext cx="1" cy="98008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3490757" y="439603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</a:t>
            </a:r>
            <a:endParaRPr kumimoji="1" lang="ja-JP" altLang="en-US" dirty="0"/>
          </a:p>
        </p:txBody>
      </p:sp>
      <p:sp>
        <p:nvSpPr>
          <p:cNvPr id="31" name="円/楕円 30"/>
          <p:cNvSpPr/>
          <p:nvPr/>
        </p:nvSpPr>
        <p:spPr>
          <a:xfrm>
            <a:off x="6367741" y="474736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/>
          <p:cNvCxnSpPr/>
          <p:nvPr/>
        </p:nvCxnSpPr>
        <p:spPr>
          <a:xfrm>
            <a:off x="5417029" y="5565325"/>
            <a:ext cx="1937425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6233937" y="5492364"/>
            <a:ext cx="34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w</a:t>
            </a:r>
            <a:endParaRPr kumimoji="1" lang="ja-JP" altLang="en-US" dirty="0"/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7499188" y="4067342"/>
            <a:ext cx="0" cy="138730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/>
          <p:cNvSpPr txBox="1"/>
          <p:nvPr/>
        </p:nvSpPr>
        <p:spPr>
          <a:xfrm>
            <a:off x="7528061" y="458965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974097" y="2373695"/>
            <a:ext cx="1458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※rectangle: </a:t>
            </a:r>
            <a:r>
              <a:rPr kumimoji="1" lang="ja-JP" altLang="en-US" sz="1200" dirty="0" smtClean="0"/>
              <a:t>長方形</a:t>
            </a:r>
            <a:endParaRPr kumimoji="1" lang="ja-JP" altLang="en-US" sz="12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7195918" y="2375884"/>
            <a:ext cx="12772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※ellipse: </a:t>
            </a:r>
            <a:r>
              <a:rPr kumimoji="1" lang="ja-JP" altLang="en-US" sz="1200" dirty="0" smtClean="0"/>
              <a:t>楕円形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1786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色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ja-JP" altLang="en-US" dirty="0" smtClean="0"/>
              <a:t>コンピュータでは、</a:t>
            </a:r>
            <a:r>
              <a:rPr kumimoji="1" lang="en-US" altLang="ja-JP" dirty="0" smtClean="0"/>
              <a:t>RGB(</a:t>
            </a:r>
            <a:r>
              <a:rPr kumimoji="1" lang="ja-JP" altLang="en-US" dirty="0" smtClean="0"/>
              <a:t>赤緑青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の各色</a:t>
            </a:r>
            <a:r>
              <a:rPr kumimoji="1" lang="en-US" altLang="ja-JP" dirty="0" smtClean="0"/>
              <a:t>8bit(10</a:t>
            </a:r>
            <a:r>
              <a:rPr kumimoji="1" lang="ja-JP" altLang="en-US" dirty="0" smtClean="0"/>
              <a:t>進数では</a:t>
            </a:r>
            <a:r>
              <a:rPr kumimoji="1" lang="en-US" altLang="ja-JP" dirty="0" smtClean="0"/>
              <a:t>0〜255)</a:t>
            </a:r>
            <a:r>
              <a:rPr kumimoji="1" lang="ja-JP" altLang="en-US" dirty="0" smtClean="0"/>
              <a:t>の表色系がよく用いられている。</a:t>
            </a:r>
            <a:endParaRPr kumimoji="1" lang="en-US" altLang="ja-JP" dirty="0" smtClean="0"/>
          </a:p>
          <a:p>
            <a:r>
              <a:rPr lang="en-US" altLang="ja-JP" dirty="0" smtClean="0"/>
              <a:t>Processing</a:t>
            </a:r>
            <a:r>
              <a:rPr lang="ja-JP" altLang="en-US" dirty="0" smtClean="0"/>
              <a:t>では、</a:t>
            </a:r>
            <a:r>
              <a:rPr lang="en-US" altLang="ja-JP" dirty="0" smtClean="0"/>
              <a:t>RGB(</a:t>
            </a:r>
            <a:r>
              <a:rPr lang="ja-JP" altLang="en-US" dirty="0" smtClean="0"/>
              <a:t>デフォルト</a:t>
            </a:r>
            <a:r>
              <a:rPr lang="en-US" altLang="ja-JP" dirty="0" smtClean="0"/>
              <a:t>)</a:t>
            </a:r>
            <a:r>
              <a:rPr lang="ja-JP" altLang="en-US" dirty="0" smtClean="0"/>
              <a:t>と</a:t>
            </a:r>
            <a:r>
              <a:rPr lang="en-US" altLang="ja-JP" dirty="0" smtClean="0"/>
              <a:t>HSB</a:t>
            </a:r>
            <a:r>
              <a:rPr lang="ja-JP" altLang="en-US" dirty="0" smtClean="0"/>
              <a:t>が使える</a:t>
            </a:r>
            <a:endParaRPr lang="en-US" altLang="ja-JP" dirty="0" smtClean="0"/>
          </a:p>
          <a:p>
            <a:r>
              <a:rPr lang="en-US" altLang="ja-JP" dirty="0" smtClean="0"/>
              <a:t>RGB</a:t>
            </a:r>
            <a:r>
              <a:rPr lang="ja-JP" altLang="en-US" dirty="0" smtClean="0"/>
              <a:t>モードのとき、以下の</a:t>
            </a:r>
            <a:r>
              <a:rPr lang="en-US" altLang="ja-JP" dirty="0" smtClean="0"/>
              <a:t>4</a:t>
            </a:r>
            <a:r>
              <a:rPr lang="ja-JP" altLang="en-US" dirty="0" smtClean="0"/>
              <a:t>種類の方法で色が指定できる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 smtClean="0"/>
              <a:t>明るさ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 smtClean="0"/>
              <a:t>明るさ</a:t>
            </a:r>
            <a:r>
              <a:rPr lang="en-US" altLang="ja-JP" dirty="0" smtClean="0"/>
              <a:t>, </a:t>
            </a:r>
            <a:r>
              <a:rPr lang="ja-JP" altLang="en-US" dirty="0" smtClean="0"/>
              <a:t>不透明度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 smtClean="0"/>
              <a:t>赤</a:t>
            </a:r>
            <a:r>
              <a:rPr lang="en-US" altLang="ja-JP" dirty="0" smtClean="0"/>
              <a:t>, </a:t>
            </a:r>
            <a:r>
              <a:rPr lang="ja-JP" altLang="en-US" dirty="0" smtClean="0"/>
              <a:t>緑</a:t>
            </a:r>
            <a:r>
              <a:rPr lang="en-US" altLang="ja-JP" dirty="0" smtClean="0"/>
              <a:t>, </a:t>
            </a:r>
            <a:r>
              <a:rPr lang="ja-JP" altLang="en-US" dirty="0" smtClean="0"/>
              <a:t>青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smtClean="0"/>
              <a:t>(</a:t>
            </a:r>
            <a:r>
              <a:rPr lang="ja-JP" altLang="en-US" dirty="0" smtClean="0"/>
              <a:t>赤</a:t>
            </a:r>
            <a:r>
              <a:rPr lang="en-US" altLang="ja-JP" dirty="0" smtClean="0"/>
              <a:t>, </a:t>
            </a:r>
            <a:r>
              <a:rPr lang="ja-JP" altLang="en-US" dirty="0" smtClean="0"/>
              <a:t>緑</a:t>
            </a:r>
            <a:r>
              <a:rPr lang="en-US" altLang="ja-JP" dirty="0" smtClean="0"/>
              <a:t>, </a:t>
            </a:r>
            <a:r>
              <a:rPr lang="ja-JP" altLang="en-US" dirty="0" smtClean="0"/>
              <a:t>青</a:t>
            </a:r>
            <a:r>
              <a:rPr lang="en-US" altLang="ja-JP" dirty="0" smtClean="0"/>
              <a:t>, </a:t>
            </a:r>
            <a:r>
              <a:rPr lang="ja-JP" altLang="en-US" dirty="0" smtClean="0"/>
              <a:t>不透明度</a:t>
            </a:r>
            <a:r>
              <a:rPr lang="en-US" altLang="ja-JP" dirty="0" smtClean="0"/>
              <a:t>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003800" y="3289300"/>
            <a:ext cx="349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メソッドのオーバーロードの活用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483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j-ea"/>
              </a:rPr>
              <a:t>Processing</a:t>
            </a:r>
            <a:r>
              <a:rPr kumimoji="1" lang="ja-JP" altLang="en-US" dirty="0" smtClean="0">
                <a:latin typeface="+mj-ea"/>
              </a:rPr>
              <a:t>入門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デザイナーとアーティストのための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プログラミング環境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31115" y="2303674"/>
            <a:ext cx="472437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600" smtClean="0"/>
              <a:t>プロセシング</a:t>
            </a:r>
            <a:endParaRPr kumimoji="1" lang="ja-JP" altLang="en-US" sz="6600"/>
          </a:p>
        </p:txBody>
      </p:sp>
    </p:spTree>
    <p:extLst>
      <p:ext uri="{BB962C8B-B14F-4D97-AF65-F5344CB8AC3E}">
        <p14:creationId xmlns:p14="http://schemas.microsoft.com/office/powerpoint/2010/main" val="13232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背景、</a:t>
            </a:r>
            <a:r>
              <a:rPr kumimoji="1" lang="ja-JP" altLang="en-US" dirty="0" smtClean="0"/>
              <a:t>塗りつぶしと枠線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53466"/>
          </a:xfrm>
        </p:spPr>
        <p:txBody>
          <a:bodyPr>
            <a:normAutofit fontScale="62500" lnSpcReduction="20000"/>
          </a:bodyPr>
          <a:lstStyle/>
          <a:p>
            <a:r>
              <a:rPr kumimoji="1" lang="en-US" altLang="ja-JP" dirty="0" smtClean="0"/>
              <a:t>3.5 </a:t>
            </a:r>
            <a:r>
              <a:rPr kumimoji="1" lang="ja-JP" altLang="en-US" dirty="0" smtClean="0"/>
              <a:t>ディスプレイ・ウィンドウの背景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色の指定</a:t>
            </a:r>
            <a:r>
              <a:rPr lang="en-US" altLang="ja-JP" dirty="0" smtClean="0"/>
              <a:t>: background(</a:t>
            </a:r>
            <a:r>
              <a:rPr lang="ja-JP" altLang="en-US" dirty="0" smtClean="0"/>
              <a:t>色</a:t>
            </a:r>
            <a:r>
              <a:rPr lang="en-US" altLang="ja-JP" dirty="0" smtClean="0"/>
              <a:t>);</a:t>
            </a:r>
            <a:endParaRPr kumimoji="1" lang="en-US" altLang="ja-JP" dirty="0" smtClean="0"/>
          </a:p>
          <a:p>
            <a:r>
              <a:rPr kumimoji="1" lang="ja-JP" altLang="en-US" dirty="0" smtClean="0"/>
              <a:t>塗りつぶし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3.6 </a:t>
            </a:r>
            <a:r>
              <a:rPr lang="ja-JP" altLang="en-US" dirty="0" smtClean="0"/>
              <a:t>色の指定</a:t>
            </a:r>
            <a:r>
              <a:rPr lang="en-US" altLang="ja-JP" dirty="0" smtClean="0"/>
              <a:t>: fill(</a:t>
            </a:r>
            <a:r>
              <a:rPr lang="ja-JP" altLang="en-US" dirty="0" smtClean="0"/>
              <a:t>色</a:t>
            </a:r>
            <a:r>
              <a:rPr lang="en-US" altLang="ja-JP" dirty="0" smtClean="0"/>
              <a:t>);</a:t>
            </a:r>
            <a:r>
              <a:rPr lang="ja-JP" altLang="en-US" dirty="0" smtClean="0"/>
              <a:t>　　　　　　　　　　　</a:t>
            </a:r>
            <a:r>
              <a:rPr lang="en-US" altLang="ja-JP" dirty="0" smtClean="0"/>
              <a:t>※fill: </a:t>
            </a:r>
            <a:r>
              <a:rPr lang="ja-JP" altLang="en-US" dirty="0" smtClean="0"/>
              <a:t>塗り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3.7 </a:t>
            </a:r>
            <a:r>
              <a:rPr kumimoji="1" lang="ja-JP" altLang="en-US" dirty="0" smtClean="0"/>
              <a:t>塗りつぶしなし</a:t>
            </a:r>
            <a:r>
              <a:rPr kumimoji="1" lang="en-US" altLang="ja-JP" dirty="0" smtClean="0"/>
              <a:t>: </a:t>
            </a:r>
            <a:r>
              <a:rPr kumimoji="1" lang="en-US" altLang="ja-JP" dirty="0" err="1" smtClean="0"/>
              <a:t>noFill</a:t>
            </a:r>
            <a:r>
              <a:rPr kumimoji="1" lang="en-US" altLang="ja-JP" dirty="0" smtClean="0"/>
              <a:t>();</a:t>
            </a:r>
          </a:p>
          <a:p>
            <a:r>
              <a:rPr lang="ja-JP" altLang="en-US" dirty="0" smtClean="0"/>
              <a:t>枠線</a:t>
            </a:r>
            <a:endParaRPr lang="en-US" altLang="ja-JP" dirty="0" smtClean="0"/>
          </a:p>
          <a:p>
            <a:pPr lvl="1"/>
            <a:r>
              <a:rPr lang="en-US" altLang="ja-JP" dirty="0"/>
              <a:t>3.8 </a:t>
            </a:r>
            <a:r>
              <a:rPr lang="ja-JP" altLang="en-US" dirty="0"/>
              <a:t>枠線の太さ</a:t>
            </a:r>
            <a:r>
              <a:rPr lang="en-US" altLang="ja-JP" dirty="0"/>
              <a:t>: </a:t>
            </a:r>
            <a:r>
              <a:rPr lang="en-US" altLang="ja-JP" dirty="0" err="1"/>
              <a:t>strokeWeight</a:t>
            </a:r>
            <a:r>
              <a:rPr lang="en-US" altLang="ja-JP" dirty="0"/>
              <a:t>(</a:t>
            </a:r>
            <a:r>
              <a:rPr lang="ja-JP" altLang="en-US" dirty="0"/>
              <a:t>太さ</a:t>
            </a:r>
            <a:r>
              <a:rPr lang="en-US" altLang="ja-JP" dirty="0"/>
              <a:t>);</a:t>
            </a:r>
            <a:r>
              <a:rPr lang="ja-JP" altLang="en-US" dirty="0"/>
              <a:t>　</a:t>
            </a:r>
            <a:r>
              <a:rPr lang="en-US" altLang="ja-JP" dirty="0"/>
              <a:t>  ※weight: </a:t>
            </a:r>
            <a:r>
              <a:rPr lang="ja-JP" altLang="en-US" dirty="0" smtClean="0"/>
              <a:t>太さ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3.9 </a:t>
            </a:r>
            <a:r>
              <a:rPr lang="ja-JP" altLang="en-US" dirty="0" smtClean="0"/>
              <a:t>色の指定</a:t>
            </a:r>
            <a:r>
              <a:rPr lang="en-US" altLang="ja-JP" dirty="0" smtClean="0"/>
              <a:t>: stroke(</a:t>
            </a:r>
            <a:r>
              <a:rPr lang="ja-JP" altLang="en-US" dirty="0" smtClean="0"/>
              <a:t>色</a:t>
            </a:r>
            <a:r>
              <a:rPr lang="en-US" altLang="ja-JP" dirty="0" smtClean="0"/>
              <a:t>);                   ※stroke: </a:t>
            </a:r>
            <a:r>
              <a:rPr lang="ja-JP" altLang="en-US" dirty="0" smtClean="0"/>
              <a:t>描線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3.10 </a:t>
            </a:r>
            <a:r>
              <a:rPr lang="ja-JP" altLang="en-US" dirty="0" smtClean="0"/>
              <a:t>枠線なし</a:t>
            </a:r>
            <a:r>
              <a:rPr lang="en-US" altLang="ja-JP" dirty="0" smtClean="0"/>
              <a:t>: </a:t>
            </a:r>
            <a:r>
              <a:rPr lang="en-US" altLang="ja-JP" dirty="0" err="1" smtClean="0"/>
              <a:t>noStroke</a:t>
            </a:r>
            <a:r>
              <a:rPr lang="en-US" altLang="ja-JP" dirty="0" smtClean="0"/>
              <a:t>();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キャメル・</a:t>
            </a:r>
            <a:r>
              <a:rPr kumimoji="1" lang="ja-JP" altLang="en-US" dirty="0" smtClean="0"/>
              <a:t>ケース</a:t>
            </a:r>
            <a:r>
              <a:rPr lang="ja-JP" altLang="en-US" dirty="0" smtClean="0"/>
              <a:t>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スネーク・ケース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53466"/>
          </a:xfrm>
        </p:spPr>
        <p:txBody>
          <a:bodyPr>
            <a:normAutofit fontScale="55000" lnSpcReduction="20000"/>
          </a:bodyPr>
          <a:lstStyle/>
          <a:p>
            <a:r>
              <a:rPr lang="ja-JP" altLang="en-US" dirty="0" smtClean="0"/>
              <a:t>変数や関数の名前には、英単語が使われている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単語を</a:t>
            </a:r>
            <a:r>
              <a:rPr lang="ja-JP" altLang="en-US" dirty="0" smtClean="0"/>
              <a:t>並べる</a:t>
            </a:r>
            <a:r>
              <a:rPr kumimoji="1" lang="ja-JP" altLang="en-US" dirty="0" smtClean="0"/>
              <a:t>とき、</a:t>
            </a:r>
            <a:r>
              <a:rPr kumimoji="1" lang="en-US" altLang="ja-JP" dirty="0" smtClean="0"/>
              <a:t>2</a:t>
            </a:r>
            <a:r>
              <a:rPr lang="ja-JP" altLang="en-US" dirty="0" smtClean="0"/>
              <a:t>種類の流儀がある</a:t>
            </a:r>
            <a:endParaRPr lang="en-US" altLang="ja-JP" dirty="0" smtClean="0"/>
          </a:p>
          <a:p>
            <a:r>
              <a:rPr kumimoji="1" lang="ja-JP" altLang="en-US" dirty="0" smtClean="0"/>
              <a:t>キャメル・ケース</a:t>
            </a:r>
            <a:r>
              <a:rPr kumimoji="1" lang="en-US" altLang="ja-JP" dirty="0" smtClean="0"/>
              <a:t> (camel case: </a:t>
            </a:r>
            <a:r>
              <a:rPr kumimoji="1" lang="ja-JP" altLang="en-US" dirty="0" smtClean="0"/>
              <a:t>ラクダ式</a:t>
            </a:r>
            <a:r>
              <a:rPr kumimoji="1" lang="en-US" altLang="ja-JP" dirty="0" smtClean="0"/>
              <a:t>)</a:t>
            </a:r>
          </a:p>
          <a:p>
            <a:pPr lvl="1"/>
            <a:r>
              <a:rPr lang="ja-JP" altLang="en-US" dirty="0" smtClean="0"/>
              <a:t>単語の切れ目を大文字に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: </a:t>
            </a:r>
            <a:r>
              <a:rPr kumimoji="1" lang="en-US" altLang="ja-JP" dirty="0" err="1" smtClean="0"/>
              <a:t>noFill</a:t>
            </a:r>
            <a:r>
              <a:rPr kumimoji="1" lang="ja-JP" altLang="en-US" dirty="0" smtClean="0"/>
              <a:t>、</a:t>
            </a:r>
            <a:endParaRPr kumimoji="1" lang="en-US" altLang="ja-JP" dirty="0" smtClean="0"/>
          </a:p>
          <a:p>
            <a:r>
              <a:rPr lang="ja-JP" altLang="en-US" dirty="0" smtClean="0"/>
              <a:t>スネーク・ケース</a:t>
            </a:r>
            <a:r>
              <a:rPr lang="en-US" altLang="ja-JP" dirty="0" smtClean="0"/>
              <a:t>(snake case: </a:t>
            </a:r>
            <a:r>
              <a:rPr lang="ja-JP" altLang="en-US" dirty="0" smtClean="0"/>
              <a:t>ヘビ式</a:t>
            </a:r>
            <a:r>
              <a:rPr lang="en-US" altLang="ja-JP" dirty="0" smtClean="0"/>
              <a:t>)</a:t>
            </a:r>
          </a:p>
          <a:p>
            <a:pPr lvl="1"/>
            <a:r>
              <a:rPr kumimoji="1" lang="ja-JP" altLang="en-US" dirty="0" smtClean="0"/>
              <a:t>単語の切れ目に「</a:t>
            </a:r>
            <a:r>
              <a:rPr kumimoji="1" lang="en-US" altLang="ja-JP" dirty="0" smtClean="0"/>
              <a:t>_</a:t>
            </a:r>
            <a:r>
              <a:rPr kumimoji="1" lang="ja-JP" altLang="en-US" dirty="0" smtClean="0"/>
              <a:t>」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アンダースコア</a:t>
            </a:r>
            <a:r>
              <a:rPr kumimoji="1" lang="en-US" altLang="ja-JP" dirty="0" smtClean="0"/>
              <a:t>)</a:t>
            </a:r>
          </a:p>
          <a:p>
            <a:pPr lvl="1"/>
            <a:r>
              <a:rPr lang="ja-JP" altLang="en-US" dirty="0" smtClean="0"/>
              <a:t>例</a:t>
            </a:r>
            <a:r>
              <a:rPr lang="en-US" altLang="ja-JP" dirty="0" smtClean="0"/>
              <a:t>: PI_HALF</a:t>
            </a:r>
          </a:p>
          <a:p>
            <a:r>
              <a:rPr kumimoji="1" lang="en-US" altLang="ja-JP" dirty="0" smtClean="0"/>
              <a:t>Processing</a:t>
            </a:r>
            <a:r>
              <a:rPr kumimoji="1" lang="ja-JP" altLang="en-US" dirty="0" smtClean="0"/>
              <a:t>や</a:t>
            </a:r>
            <a:r>
              <a:rPr kumimoji="1" lang="en-US" altLang="ja-JP" dirty="0" smtClean="0"/>
              <a:t>Java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変数や関数はキャメル・ケース、定数はスネーク・ケース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4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3.11 </a:t>
            </a:r>
            <a:r>
              <a:rPr lang="ja-JP" altLang="en-US" dirty="0" smtClean="0"/>
              <a:t>順次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プログラムは書いた順に実行される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7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変数と型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j-ea"/>
                <a:ea typeface="+mj-ea"/>
              </a:rPr>
              <a:t>Java</a:t>
            </a:r>
            <a:r>
              <a:rPr kumimoji="1" lang="ja-JP" altLang="en-US" dirty="0" smtClean="0">
                <a:latin typeface="+mj-ea"/>
                <a:ea typeface="+mj-ea"/>
              </a:rPr>
              <a:t>と同じ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3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 </a:t>
            </a:r>
            <a:r>
              <a:rPr kumimoji="1" lang="ja-JP" altLang="en-US" dirty="0" smtClean="0"/>
              <a:t>変数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ja-JP" altLang="en-US" dirty="0" smtClean="0"/>
              <a:t>変数は値をとっておいて、使いまわすときに使う</a:t>
            </a:r>
            <a:endParaRPr kumimoji="1" lang="en-US" altLang="ja-JP" dirty="0" smtClean="0"/>
          </a:p>
          <a:p>
            <a:r>
              <a:rPr kumimoji="1" lang="ja-JP" altLang="en-US" dirty="0" smtClean="0"/>
              <a:t>変数の準備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変数は使う前に宣言する必要がある</a:t>
            </a:r>
            <a:endParaRPr lang="en-US" altLang="ja-JP" dirty="0"/>
          </a:p>
          <a:p>
            <a:r>
              <a:rPr lang="ja-JP" altLang="en-US" dirty="0" smtClean="0"/>
              <a:t>変数の宣言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例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64714" y="5543487"/>
            <a:ext cx="14542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a;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float x, y;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64714" y="4211982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型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名前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;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642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型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901873"/>
              </p:ext>
            </p:extLst>
          </p:nvPr>
        </p:nvGraphicFramePr>
        <p:xfrm>
          <a:off x="822325" y="1846263"/>
          <a:ext cx="75438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1120775"/>
                <a:gridCol w="3908425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種類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リテラル</a:t>
                      </a:r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データの書き方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整数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int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0, 24, -18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浮動小数点数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float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12.234, 0.0012, -99.021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倍精度浮動小数点数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double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12.234, 0.0012, -99.021</a:t>
                      </a:r>
                      <a:endParaRPr kumimoji="1" lang="ja-JP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真偽値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boolean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true, false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文字</a:t>
                      </a:r>
                      <a:r>
                        <a:rPr kumimoji="1" lang="en-US" altLang="ja-JP" dirty="0" smtClean="0"/>
                        <a:t>(1</a:t>
                      </a:r>
                      <a:r>
                        <a:rPr kumimoji="1" lang="ja-JP" altLang="en-US" dirty="0" smtClean="0"/>
                        <a:t>文字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char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'a', 'A'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文字列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String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"Hello, world!", "</a:t>
                      </a:r>
                      <a:r>
                        <a:rPr kumimoji="1" lang="ja-JP" altLang="en-US" dirty="0" smtClean="0"/>
                        <a:t>こんにちは</a:t>
                      </a:r>
                      <a:r>
                        <a:rPr kumimoji="1" lang="en-US" altLang="ja-JP" dirty="0" smtClean="0"/>
                        <a:t>"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画像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PImage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フォント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PFont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13788" y="5183823"/>
            <a:ext cx="38523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整数</a:t>
            </a:r>
            <a:r>
              <a:rPr kumimoji="1" lang="en-US" altLang="ja-JP" dirty="0" smtClean="0"/>
              <a:t>: integer</a:t>
            </a:r>
            <a:endParaRPr kumimoji="1" lang="en-US" altLang="ja-JP" dirty="0"/>
          </a:p>
          <a:p>
            <a:r>
              <a:rPr kumimoji="1" lang="ja-JP" altLang="en-US" dirty="0" smtClean="0"/>
              <a:t>浮動小数点数</a:t>
            </a:r>
            <a:r>
              <a:rPr kumimoji="1" lang="en-US" altLang="ja-JP" dirty="0" smtClean="0"/>
              <a:t>: floating point number</a:t>
            </a:r>
          </a:p>
          <a:p>
            <a:r>
              <a:rPr kumimoji="1" lang="ja-JP" altLang="en-US" dirty="0" smtClean="0"/>
              <a:t>倍精度</a:t>
            </a:r>
            <a:r>
              <a:rPr kumimoji="1" lang="en-US" altLang="ja-JP" dirty="0" smtClean="0"/>
              <a:t>: double precision</a:t>
            </a:r>
          </a:p>
          <a:p>
            <a:r>
              <a:rPr kumimoji="1" lang="ja-JP" altLang="en-US" dirty="0" smtClean="0"/>
              <a:t>文字</a:t>
            </a:r>
            <a:r>
              <a:rPr kumimoji="1" lang="en-US" altLang="ja-JP" dirty="0" smtClean="0"/>
              <a:t>: character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7915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 smtClean="0"/>
              <a:t>プリミティブとオブジェクト</a:t>
            </a:r>
            <a:endParaRPr kumimoji="1" lang="ja-JP" altLang="en-US" sz="4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53466"/>
          </a:xfrm>
        </p:spPr>
        <p:txBody>
          <a:bodyPr>
            <a:normAutofit fontScale="92500" lnSpcReduction="20000"/>
          </a:bodyPr>
          <a:lstStyle/>
          <a:p>
            <a:r>
              <a:rPr lang="ja-JP" altLang="en-US" dirty="0" smtClean="0"/>
              <a:t>プリミティブ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単純に値だけを持っている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型名は小文字ではじまる</a:t>
            </a:r>
            <a:r>
              <a:rPr lang="en-US" altLang="ja-JP" dirty="0" smtClean="0"/>
              <a:t>: </a:t>
            </a:r>
            <a:r>
              <a:rPr lang="en-US" altLang="ja-JP" dirty="0" err="1" smtClean="0"/>
              <a:t>int</a:t>
            </a:r>
            <a:r>
              <a:rPr lang="ja-JP" altLang="en-US" dirty="0" smtClean="0"/>
              <a:t>、</a:t>
            </a:r>
            <a:r>
              <a:rPr lang="en-US" altLang="ja-JP" dirty="0" smtClean="0"/>
              <a:t>float</a:t>
            </a:r>
            <a:r>
              <a:rPr lang="ja-JP" altLang="en-US" dirty="0" smtClean="0"/>
              <a:t>、</a:t>
            </a:r>
            <a:r>
              <a:rPr lang="en-US" altLang="ja-JP" dirty="0" err="1" smtClean="0"/>
              <a:t>boolean</a:t>
            </a:r>
            <a:r>
              <a:rPr lang="ja-JP" altLang="en-US" dirty="0" smtClean="0"/>
              <a:t>、</a:t>
            </a:r>
            <a:r>
              <a:rPr lang="en-US" altLang="ja-JP" dirty="0" smtClean="0"/>
              <a:t>char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charset="0"/>
              <a:buChar char="◦"/>
            </a:pPr>
            <a:r>
              <a:rPr kumimoji="1" lang="ja-JP" altLang="en-US" dirty="0" smtClean="0"/>
              <a:t>オブジェクト</a:t>
            </a:r>
            <a:r>
              <a:rPr kumimoji="1" lang="en-US" altLang="ja-JP" dirty="0" smtClean="0"/>
              <a:t>(</a:t>
            </a:r>
            <a:r>
              <a:rPr lang="ja-JP" altLang="en-US" dirty="0"/>
              <a:t>後で</a:t>
            </a:r>
            <a:r>
              <a:rPr lang="ja-JP" altLang="en-US" dirty="0" smtClean="0"/>
              <a:t>詳しく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複数の値を持っている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メソッドを持っている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型名は大文字ではじまる</a:t>
            </a:r>
            <a:r>
              <a:rPr lang="en-US" altLang="ja-JP" dirty="0" smtClean="0"/>
              <a:t>: </a:t>
            </a:r>
            <a:r>
              <a:rPr kumimoji="1" lang="en-US" altLang="ja-JP" dirty="0" smtClean="0"/>
              <a:t>String</a:t>
            </a:r>
            <a:r>
              <a:rPr kumimoji="1" lang="ja-JP" altLang="en-US" dirty="0" smtClean="0"/>
              <a:t>、</a:t>
            </a:r>
            <a:r>
              <a:rPr kumimoji="1" lang="en-US" altLang="ja-JP" dirty="0" err="1" smtClean="0"/>
              <a:t>PImage</a:t>
            </a:r>
            <a:r>
              <a:rPr kumimoji="1" lang="ja-JP" altLang="en-US" dirty="0" smtClean="0"/>
              <a:t>、</a:t>
            </a:r>
            <a:r>
              <a:rPr kumimoji="1" lang="en-US" altLang="ja-JP" dirty="0" err="1" smtClean="0"/>
              <a:t>PFont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985182" y="2112434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※primitive </a:t>
            </a:r>
            <a:r>
              <a:rPr kumimoji="1" lang="ja-JP" altLang="en-US" dirty="0" smtClean="0"/>
              <a:t>素朴な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617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4.5 </a:t>
            </a:r>
            <a:r>
              <a:rPr kumimoji="1" lang="ja-JP" altLang="en-US" sz="3600" dirty="0" smtClean="0"/>
              <a:t>ディスプレイ・ウィンドウ変数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ディスプレイ・ウィンドウの大きさ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width: </a:t>
            </a:r>
            <a:r>
              <a:rPr kumimoji="1" lang="ja-JP" altLang="en-US" dirty="0" smtClean="0"/>
              <a:t>幅　　　ウィドゥス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height: </a:t>
            </a:r>
            <a:r>
              <a:rPr lang="ja-JP" altLang="en-US" dirty="0" smtClean="0"/>
              <a:t>高さ　</a:t>
            </a:r>
            <a:r>
              <a:rPr lang="en-US" altLang="ja-JP" dirty="0" smtClean="0"/>
              <a:t> </a:t>
            </a:r>
            <a:r>
              <a:rPr lang="ja-JP" altLang="en-US" dirty="0" smtClean="0"/>
              <a:t>ハイト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1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5. </a:t>
            </a:r>
            <a:r>
              <a:rPr kumimoji="1" lang="ja-JP" altLang="en-US" dirty="0" smtClean="0"/>
              <a:t>演算子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と同じ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36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演算子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004014"/>
              </p:ext>
            </p:extLst>
          </p:nvPr>
        </p:nvGraphicFramePr>
        <p:xfrm>
          <a:off x="822325" y="1846263"/>
          <a:ext cx="7543800" cy="322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9975"/>
                <a:gridCol w="770603"/>
                <a:gridCol w="4433222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種類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演算子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代入</a:t>
                      </a:r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右辺を左辺に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=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x = 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足す</a:t>
                      </a:r>
                      <a:endParaRPr kumimoji="1" lang="en-US" altLang="ja-JP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+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x + 3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引く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x - 3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掛ける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x * 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割る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/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x / 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割った余り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%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x % 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文字列の結合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+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"Hello"</a:t>
                      </a:r>
                      <a:r>
                        <a:rPr kumimoji="1" lang="en-US" altLang="ja-JP" baseline="0" dirty="0" smtClean="0"/>
                        <a:t> + "world"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35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j-ea"/>
              </a:rPr>
              <a:t>Processing</a:t>
            </a:r>
            <a:r>
              <a:rPr kumimoji="1" lang="ja-JP" altLang="en-US" dirty="0" smtClean="0">
                <a:latin typeface="+mj-ea"/>
              </a:rPr>
              <a:t>とは？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5428239" cy="4023360"/>
          </a:xfrm>
        </p:spPr>
        <p:txBody>
          <a:bodyPr>
            <a:normAutofit fontScale="62500" lnSpcReduction="20000"/>
          </a:bodyPr>
          <a:lstStyle/>
          <a:p>
            <a:r>
              <a:rPr lang="en-US" altLang="ja-JP" dirty="0">
                <a:latin typeface="+mn-ea"/>
              </a:rPr>
              <a:t>MIT</a:t>
            </a:r>
            <a:r>
              <a:rPr lang="ja-JP" altLang="en-US" dirty="0">
                <a:latin typeface="+mn-ea"/>
              </a:rPr>
              <a:t>メディアラボで、ケイシー・リース</a:t>
            </a:r>
            <a:r>
              <a:rPr lang="ja-JP" altLang="en-US" dirty="0" smtClean="0">
                <a:latin typeface="+mn-ea"/>
              </a:rPr>
              <a:t>と</a:t>
            </a:r>
            <a:r>
              <a:rPr lang="en-US" altLang="ja-JP" dirty="0" smtClean="0">
                <a:latin typeface="+mn-ea"/>
              </a:rPr>
              <a:t/>
            </a:r>
            <a:br>
              <a:rPr lang="en-US" altLang="ja-JP" dirty="0" smtClean="0">
                <a:latin typeface="+mn-ea"/>
              </a:rPr>
            </a:br>
            <a:r>
              <a:rPr lang="ja-JP" altLang="en-US" dirty="0" smtClean="0">
                <a:latin typeface="+mn-ea"/>
              </a:rPr>
              <a:t>ベン</a:t>
            </a:r>
            <a:r>
              <a:rPr lang="ja-JP" altLang="en-US" dirty="0">
                <a:latin typeface="+mn-ea"/>
              </a:rPr>
              <a:t>・フライが開発</a:t>
            </a:r>
            <a:endParaRPr lang="en-US" altLang="ja-JP" dirty="0">
              <a:latin typeface="+mn-ea"/>
            </a:endParaRPr>
          </a:p>
          <a:p>
            <a:pPr lvl="1"/>
            <a:r>
              <a:rPr lang="ja-JP" altLang="en-US" dirty="0">
                <a:latin typeface="+mn-ea"/>
              </a:rPr>
              <a:t>コンピュータグラフィックス、</a:t>
            </a:r>
            <a:r>
              <a:rPr lang="en-US" altLang="ja-JP" dirty="0">
                <a:latin typeface="+mn-ea"/>
              </a:rPr>
              <a:t>VR/AR</a:t>
            </a:r>
            <a:r>
              <a:rPr lang="ja-JP" altLang="en-US" dirty="0">
                <a:latin typeface="+mn-ea"/>
              </a:rPr>
              <a:t>、アートなど</a:t>
            </a:r>
            <a:r>
              <a:rPr lang="ja-JP" altLang="en-US" dirty="0" smtClean="0">
                <a:latin typeface="+mn-ea"/>
              </a:rPr>
              <a:t>の</a:t>
            </a:r>
            <a:r>
              <a:rPr lang="en-US" altLang="ja-JP" dirty="0" smtClean="0">
                <a:latin typeface="+mn-ea"/>
              </a:rPr>
              <a:t/>
            </a:r>
            <a:br>
              <a:rPr lang="en-US" altLang="ja-JP" dirty="0" smtClean="0">
                <a:latin typeface="+mn-ea"/>
              </a:rPr>
            </a:br>
            <a:r>
              <a:rPr lang="ja-JP" altLang="en-US" dirty="0" smtClean="0">
                <a:latin typeface="+mn-ea"/>
              </a:rPr>
              <a:t>研究所</a:t>
            </a:r>
            <a:endParaRPr kumimoji="1" lang="en-US" altLang="ja-JP" dirty="0" smtClean="0">
              <a:latin typeface="+mn-ea"/>
            </a:endParaRPr>
          </a:p>
          <a:p>
            <a:r>
              <a:rPr kumimoji="1" lang="ja-JP" altLang="en-US" dirty="0" smtClean="0">
                <a:latin typeface="+mn-ea"/>
              </a:rPr>
              <a:t>デザイナー、アーティスト、プログラミング</a:t>
            </a:r>
            <a:r>
              <a:rPr kumimoji="1" lang="en-US" altLang="ja-JP" dirty="0" smtClean="0">
                <a:latin typeface="+mn-ea"/>
              </a:rPr>
              <a:t/>
            </a:r>
            <a:br>
              <a:rPr kumimoji="1" lang="en-US" altLang="ja-JP" dirty="0" smtClean="0">
                <a:latin typeface="+mn-ea"/>
              </a:rPr>
            </a:br>
            <a:r>
              <a:rPr kumimoji="1" lang="ja-JP" altLang="en-US" dirty="0" smtClean="0">
                <a:latin typeface="+mn-ea"/>
              </a:rPr>
              <a:t>初心者向けの開発環境</a:t>
            </a:r>
            <a:endParaRPr kumimoji="1" lang="en-US" altLang="ja-JP" dirty="0" smtClean="0">
              <a:latin typeface="+mn-ea"/>
            </a:endParaRPr>
          </a:p>
          <a:p>
            <a:pPr lvl="1"/>
            <a:r>
              <a:rPr lang="ja-JP" altLang="en-US" dirty="0" smtClean="0">
                <a:latin typeface="+mn-ea"/>
              </a:rPr>
              <a:t>とてもシンプルにプログラムが書ける</a:t>
            </a:r>
            <a:endParaRPr lang="en-US" altLang="ja-JP" dirty="0" smtClean="0">
              <a:latin typeface="+mn-ea"/>
            </a:endParaRPr>
          </a:p>
          <a:p>
            <a:pPr lvl="1"/>
            <a:r>
              <a:rPr lang="ja-JP" altLang="en-US" dirty="0" smtClean="0">
                <a:latin typeface="+mn-ea"/>
              </a:rPr>
              <a:t>本当に必要なものだけ書けばいい！</a:t>
            </a:r>
            <a:endParaRPr lang="en-US" altLang="ja-JP" dirty="0" smtClean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381146" y="4169036"/>
            <a:ext cx="235645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800" dirty="0"/>
              <a:t>http://</a:t>
            </a:r>
            <a:r>
              <a:rPr lang="en-US" altLang="ja-JP" sz="800" dirty="0" err="1"/>
              <a:t>www.oreilly.co.jp</a:t>
            </a:r>
            <a:r>
              <a:rPr lang="en-US" altLang="ja-JP" sz="800" dirty="0"/>
              <a:t>/books/9784873117737/</a:t>
            </a:r>
            <a:endParaRPr lang="ja-JP" altLang="en-US" sz="800" dirty="0"/>
          </a:p>
        </p:txBody>
      </p:sp>
      <p:sp>
        <p:nvSpPr>
          <p:cNvPr id="7" name="正方形/長方形 6"/>
          <p:cNvSpPr/>
          <p:nvPr/>
        </p:nvSpPr>
        <p:spPr>
          <a:xfrm>
            <a:off x="6251198" y="1367378"/>
            <a:ext cx="2367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/>
              <a:t>https://processing.org/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346" y="1845734"/>
            <a:ext cx="1636414" cy="232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6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複合代入演算子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計算して代入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 smtClean="0"/>
              <a:t>読み方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12314" y="2649882"/>
            <a:ext cx="480131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x += 10; // x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に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10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を足し、それを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x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に代入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y -= 15; // y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から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15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を引き、それを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y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に代入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43000" y="4787900"/>
            <a:ext cx="11047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200" dirty="0" smtClean="0"/>
              <a:t>+=</a:t>
            </a:r>
            <a:endParaRPr kumimoji="1" lang="ja-JP" altLang="en-US" sz="7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19623" y="5157231"/>
            <a:ext cx="3004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①足して、②代入する</a:t>
            </a:r>
            <a:endParaRPr kumimoji="1" lang="ja-JP" altLang="en-US" sz="2400" dirty="0"/>
          </a:p>
        </p:txBody>
      </p:sp>
      <p:sp>
        <p:nvSpPr>
          <p:cNvPr id="8" name="正方形/長方形 7"/>
          <p:cNvSpPr/>
          <p:nvPr/>
        </p:nvSpPr>
        <p:spPr>
          <a:xfrm>
            <a:off x="1167293" y="464207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ja-JP" altLang="en-US" sz="3600" dirty="0"/>
              <a:t>①②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710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インクリメント、デクリメント演算子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インクリメント</a:t>
            </a:r>
            <a:r>
              <a:rPr kumimoji="1" lang="en-US" altLang="ja-JP" dirty="0" smtClean="0"/>
              <a:t>: 1</a:t>
            </a:r>
            <a:r>
              <a:rPr kumimoji="1" lang="ja-JP" altLang="en-US" dirty="0" smtClean="0"/>
              <a:t>つ増やす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デクリメント</a:t>
            </a:r>
            <a:r>
              <a:rPr lang="en-US" altLang="ja-JP" dirty="0" smtClean="0"/>
              <a:t>: 1</a:t>
            </a:r>
            <a:r>
              <a:rPr lang="ja-JP" altLang="en-US" dirty="0" smtClean="0"/>
              <a:t>つ減らす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63114" y="2929282"/>
            <a:ext cx="24929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x++; // x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を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1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つ増やす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63114" y="4758082"/>
            <a:ext cx="24929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x--; // x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を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1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つ減らす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448281" y="2559950"/>
            <a:ext cx="1954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※increment: </a:t>
            </a:r>
            <a:r>
              <a:rPr kumimoji="1" lang="ja-JP" altLang="en-US" dirty="0" smtClean="0"/>
              <a:t>増加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448281" y="4638332"/>
            <a:ext cx="2016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※decrement: </a:t>
            </a:r>
            <a:r>
              <a:rPr kumimoji="1" lang="ja-JP" altLang="en-US" dirty="0" smtClean="0"/>
              <a:t>減少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339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5.2 </a:t>
            </a:r>
            <a:r>
              <a:rPr kumimoji="1" lang="ja-JP" altLang="en-US" dirty="0" smtClean="0"/>
              <a:t>演算と型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整数と整数の演算→整数</a:t>
            </a:r>
            <a:endParaRPr lang="en-US" altLang="ja-JP" dirty="0"/>
          </a:p>
          <a:p>
            <a:pPr lvl="1"/>
            <a:r>
              <a:rPr kumimoji="1" lang="en-US" altLang="ja-JP" dirty="0" smtClean="0"/>
              <a:t>3 / 2 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 1</a:t>
            </a:r>
          </a:p>
          <a:p>
            <a:r>
              <a:rPr lang="ja-JP" altLang="en-US" dirty="0" smtClean="0"/>
              <a:t>小数と小数の演算→小数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3.0 / 2.0 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 1.5</a:t>
            </a:r>
          </a:p>
          <a:p>
            <a:r>
              <a:rPr kumimoji="1" lang="ja-JP" altLang="en-US" dirty="0" smtClean="0"/>
              <a:t>整数と小数の演算→小数</a:t>
            </a:r>
            <a:r>
              <a:rPr lang="en-US" altLang="ja-JP" dirty="0"/>
              <a:t> </a:t>
            </a:r>
            <a:r>
              <a:rPr lang="en-US" altLang="ja-JP" dirty="0" smtClean="0"/>
              <a:t>※</a:t>
            </a:r>
            <a:r>
              <a:rPr kumimoji="1" lang="ja-JP" altLang="en-US" dirty="0" smtClean="0"/>
              <a:t>自動型変換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3 / 2.0 </a:t>
            </a:r>
            <a:r>
              <a:rPr lang="ja-JP" altLang="en-US" dirty="0" smtClean="0"/>
              <a:t>→</a:t>
            </a:r>
            <a:r>
              <a:rPr lang="en-US" altLang="ja-JP" dirty="0" smtClean="0"/>
              <a:t> 1.5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9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自動型変換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自動的に型が変換されることがある</a:t>
            </a:r>
            <a:endParaRPr kumimoji="1" lang="en-US" altLang="ja-JP" dirty="0" smtClean="0"/>
          </a:p>
          <a:p>
            <a:pPr lvl="1"/>
            <a:r>
              <a:rPr lang="ja-JP" altLang="en-US" dirty="0"/>
              <a:t>「小数と整数の演算」 </a:t>
            </a:r>
            <a:r>
              <a:rPr lang="ja-JP" altLang="en-US" dirty="0" smtClean="0"/>
              <a:t>や「小数←整数の代入」は小数になる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+</a:t>
            </a:r>
            <a:r>
              <a:rPr lang="ja-JP" altLang="en-US" dirty="0" smtClean="0"/>
              <a:t>」演算子は、文字列が混ざると文字列になる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2"/>
            <a:r>
              <a:rPr lang="ja-JP" altLang="en-US" dirty="0" smtClean="0"/>
              <a:t>計算は</a:t>
            </a:r>
            <a:r>
              <a:rPr lang="en-US" altLang="ja-JP" dirty="0" smtClean="0"/>
              <a:t>()</a:t>
            </a:r>
            <a:r>
              <a:rPr lang="ja-JP" altLang="en-US" dirty="0" smtClean="0"/>
              <a:t>でくくっておくとよい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28214" y="4624401"/>
            <a:ext cx="2031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"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合計は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" + 1 + 3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034914" y="4624401"/>
            <a:ext cx="1338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"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合計は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13"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476556" y="4662548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→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228214" y="3551536"/>
            <a:ext cx="15696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float x = 2;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938469" y="3551536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    x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2.0</a:t>
            </a:r>
            <a:r>
              <a:rPr kumimoji="1" lang="ja-JP" altLang="en-US" dirty="0" smtClean="0"/>
              <a:t>になる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228214" y="5597267"/>
            <a:ext cx="22621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"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合計は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" + (1 + 3)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085714" y="5597267"/>
            <a:ext cx="12234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"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合計は</a:t>
            </a:r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4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"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603556" y="5635414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3169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5.3 </a:t>
            </a:r>
            <a:r>
              <a:rPr kumimoji="1" lang="ja-JP" altLang="en-US" dirty="0" smtClean="0"/>
              <a:t>代入の制限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データが</a:t>
            </a:r>
            <a:r>
              <a:rPr lang="ja-JP" altLang="en-US" dirty="0" smtClean="0"/>
              <a:t>落ちる</a:t>
            </a:r>
            <a:r>
              <a:rPr kumimoji="1" lang="ja-JP" altLang="en-US" dirty="0" smtClean="0"/>
              <a:t>ような代入はできない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「整数←小数の代入」はダメ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型を変換する必要が</a:t>
            </a:r>
            <a:r>
              <a:rPr lang="ja-JP" altLang="en-US" dirty="0" smtClean="0"/>
              <a:t>ある</a:t>
            </a:r>
            <a:endParaRPr lang="en-US" altLang="ja-JP" dirty="0" smtClean="0"/>
          </a:p>
          <a:p>
            <a:pPr lvl="2"/>
            <a:r>
              <a:rPr lang="en-US" altLang="ja-JP" dirty="0" err="1" smtClean="0"/>
              <a:t>int</a:t>
            </a:r>
            <a:r>
              <a:rPr lang="en-US" altLang="ja-JP" dirty="0" smtClean="0"/>
              <a:t>()</a:t>
            </a:r>
            <a:r>
              <a:rPr lang="ja-JP" altLang="en-US" dirty="0" smtClean="0"/>
              <a:t>関数を利用</a:t>
            </a:r>
            <a:endParaRPr lang="en-US" altLang="ja-JP" dirty="0" smtClean="0"/>
          </a:p>
          <a:p>
            <a:pPr lvl="2"/>
            <a:endParaRPr lang="en-US" altLang="ja-JP" dirty="0"/>
          </a:p>
          <a:p>
            <a:pPr lvl="2"/>
            <a:r>
              <a:rPr lang="ja-JP" altLang="en-US" dirty="0" smtClean="0"/>
              <a:t>キャストを利用</a:t>
            </a:r>
            <a:endParaRPr lang="en-US" altLang="ja-JP" dirty="0" smtClean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406014" y="4724404"/>
            <a:ext cx="21467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整数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= </a:t>
            </a:r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小数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);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06014" y="5747928"/>
            <a:ext cx="21467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整数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= (</a:t>
            </a:r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)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小数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70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 smtClean="0"/>
              <a:t>単精度と倍精度の浮動小数点数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3259666"/>
          </a:xfrm>
        </p:spPr>
        <p:txBody>
          <a:bodyPr>
            <a:normAutofit fontScale="70000" lnSpcReduction="20000"/>
          </a:bodyPr>
          <a:lstStyle/>
          <a:p>
            <a:r>
              <a:rPr lang="ja-JP" altLang="en-US" dirty="0" smtClean="0"/>
              <a:t>浮動小数点数には、データ量の異なる</a:t>
            </a:r>
            <a:r>
              <a:rPr lang="en-US" altLang="ja-JP" dirty="0" smtClean="0"/>
              <a:t>2</a:t>
            </a:r>
            <a:r>
              <a:rPr lang="ja-JP" altLang="en-US" dirty="0" smtClean="0"/>
              <a:t>種類がある</a:t>
            </a:r>
            <a:endParaRPr lang="en-US" altLang="ja-JP" dirty="0"/>
          </a:p>
          <a:p>
            <a:pPr lvl="1"/>
            <a:r>
              <a:rPr kumimoji="1" lang="ja-JP" altLang="en-US" dirty="0" smtClean="0"/>
              <a:t>単精度</a:t>
            </a:r>
            <a:r>
              <a:rPr kumimoji="1" lang="en-US" altLang="ja-JP" dirty="0" smtClean="0"/>
              <a:t> 32bit float</a:t>
            </a:r>
          </a:p>
          <a:p>
            <a:pPr lvl="1"/>
            <a:r>
              <a:rPr lang="ja-JP" altLang="en-US" dirty="0" smtClean="0"/>
              <a:t>倍精度</a:t>
            </a:r>
            <a:r>
              <a:rPr lang="en-US" altLang="ja-JP" dirty="0" smtClean="0"/>
              <a:t> 64bit double</a:t>
            </a:r>
          </a:p>
          <a:p>
            <a:r>
              <a:rPr kumimoji="1" lang="en-US" altLang="ja-JP" dirty="0" smtClean="0"/>
              <a:t>Processing</a:t>
            </a:r>
            <a:r>
              <a:rPr lang="ja-JP" altLang="en-US" dirty="0" smtClean="0"/>
              <a:t>では、小数には</a:t>
            </a:r>
            <a:r>
              <a:rPr lang="en-US" altLang="ja-JP" dirty="0" smtClean="0"/>
              <a:t>float</a:t>
            </a:r>
            <a:r>
              <a:rPr lang="ja-JP" altLang="en-US" dirty="0" smtClean="0"/>
              <a:t>が使用されている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関数の引数などに</a:t>
            </a:r>
            <a:r>
              <a:rPr kumimoji="1" lang="en-US" altLang="ja-JP" dirty="0" smtClean="0"/>
              <a:t>double</a:t>
            </a:r>
            <a:r>
              <a:rPr kumimoji="1" lang="ja-JP" altLang="en-US" dirty="0" smtClean="0"/>
              <a:t>を使用するとエラーが出る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「</a:t>
            </a:r>
            <a:r>
              <a:rPr lang="en-US" altLang="ja-JP" dirty="0" smtClean="0"/>
              <a:t>(float)</a:t>
            </a:r>
            <a:r>
              <a:rPr lang="ja-JP" altLang="en-US" dirty="0" smtClean="0"/>
              <a:t>倍精度浮動小数点数」のようにキャストを利用する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28214" y="5029107"/>
            <a:ext cx="57246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double x – 100.0;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double y = 100.0;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double d = 20.0;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ellipse(</a:t>
            </a:r>
            <a:r>
              <a:rPr kumimoji="1" lang="en-US" altLang="ja-JP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(float)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x, </a:t>
            </a:r>
            <a:r>
              <a:rPr kumimoji="1" lang="en-US" altLang="ja-JP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(float)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y, </a:t>
            </a:r>
            <a:r>
              <a:rPr kumimoji="1" lang="en-US" altLang="ja-JP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(float)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d, </a:t>
            </a:r>
            <a:r>
              <a:rPr kumimoji="1" lang="en-US" altLang="ja-JP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(float)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d);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5947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6. </a:t>
            </a:r>
            <a:r>
              <a:rPr kumimoji="1" lang="ja-JP" altLang="en-US" dirty="0" smtClean="0"/>
              <a:t>くりかえし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j-ea"/>
                <a:ea typeface="+mj-ea"/>
              </a:rPr>
              <a:t>Java</a:t>
            </a:r>
            <a:r>
              <a:rPr kumimoji="1" lang="ja-JP" altLang="en-US" dirty="0" smtClean="0">
                <a:latin typeface="+mj-ea"/>
                <a:ea typeface="+mj-ea"/>
              </a:rPr>
              <a:t>と同じ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6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Processing</a:t>
            </a:r>
            <a:r>
              <a:rPr kumimoji="1" lang="ja-JP" altLang="en-US" dirty="0" smtClean="0"/>
              <a:t>のくりかえし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ja-JP" dirty="0" smtClean="0"/>
              <a:t>Java</a:t>
            </a:r>
            <a:r>
              <a:rPr lang="ja-JP" altLang="en-US" dirty="0" smtClean="0"/>
              <a:t>と同じで、以下のくりかえしが使える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文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while</a:t>
            </a:r>
            <a:r>
              <a:rPr lang="ja-JP" altLang="en-US" dirty="0" smtClean="0"/>
              <a:t>文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do〜while</a:t>
            </a:r>
            <a:r>
              <a:rPr kumimoji="1" lang="ja-JP" altLang="en-US" dirty="0" smtClean="0"/>
              <a:t>文</a:t>
            </a:r>
            <a:endParaRPr kumimoji="1" lang="en-US" altLang="ja-JP" dirty="0" smtClean="0"/>
          </a:p>
          <a:p>
            <a:r>
              <a:rPr lang="en-US" altLang="ja-JP" dirty="0" smtClean="0"/>
              <a:t>※ for</a:t>
            </a:r>
            <a:r>
              <a:rPr lang="ja-JP" altLang="en-US" dirty="0" smtClean="0"/>
              <a:t>も</a:t>
            </a:r>
            <a:r>
              <a:rPr lang="en-US" altLang="ja-JP" dirty="0" smtClean="0"/>
              <a:t>while</a:t>
            </a:r>
            <a:r>
              <a:rPr lang="ja-JP" altLang="en-US" dirty="0" smtClean="0"/>
              <a:t>も「</a:t>
            </a:r>
            <a:r>
              <a:rPr lang="en-US" altLang="ja-JP" dirty="0" smtClean="0"/>
              <a:t>〜</a:t>
            </a:r>
            <a:r>
              <a:rPr lang="ja-JP" altLang="en-US" dirty="0" smtClean="0"/>
              <a:t>の間」という意味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44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6.1 for</a:t>
            </a:r>
            <a:r>
              <a:rPr lang="ja-JP" altLang="en-US" dirty="0" smtClean="0"/>
              <a:t>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for</a:t>
            </a:r>
            <a:r>
              <a:rPr kumimoji="1" lang="ja-JP" altLang="en-US" dirty="0" smtClean="0"/>
              <a:t>文の書き方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12722" y="2668763"/>
            <a:ext cx="549381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for (</a:t>
            </a:r>
            <a:r>
              <a:rPr kumimoji="1" lang="ja-JP" altLang="en-US" dirty="0">
                <a:latin typeface="MS Gothic" charset="-128"/>
                <a:ea typeface="MS Gothic" charset="-128"/>
                <a:cs typeface="MS Gothic" charset="-128"/>
              </a:rPr>
              <a:t>初期設定</a:t>
            </a:r>
            <a:r>
              <a:rPr lang="en-US" altLang="ja-JP" dirty="0">
                <a:latin typeface="MS Gothic" charset="-128"/>
                <a:ea typeface="MS Gothic" charset="-128"/>
                <a:cs typeface="MS Gothic" charset="-128"/>
              </a:rPr>
              <a:t>; </a:t>
            </a:r>
            <a:r>
              <a:rPr lang="ja-JP" altLang="en-US" dirty="0">
                <a:latin typeface="MS Gothic" charset="-128"/>
                <a:ea typeface="MS Gothic" charset="-128"/>
                <a:cs typeface="MS Gothic" charset="-128"/>
              </a:rPr>
              <a:t>くりかえしを続ける条件</a:t>
            </a:r>
            <a:r>
              <a:rPr lang="en-US" altLang="ja-JP" dirty="0">
                <a:latin typeface="MS Gothic" charset="-128"/>
                <a:ea typeface="MS Gothic" charset="-128"/>
                <a:cs typeface="MS Gothic" charset="-128"/>
              </a:rPr>
              <a:t>; </a:t>
            </a:r>
            <a:r>
              <a:rPr lang="ja-JP" altLang="en-US" dirty="0">
                <a:latin typeface="MS Gothic" charset="-128"/>
                <a:ea typeface="MS Gothic" charset="-128"/>
                <a:cs typeface="MS Gothic" charset="-128"/>
              </a:rPr>
              <a:t>変化</a:t>
            </a:r>
            <a:r>
              <a:rPr lang="en-US" altLang="ja-JP" dirty="0" smtClean="0">
                <a:latin typeface="MS Gothic" charset="-128"/>
                <a:ea typeface="MS Gothic" charset="-128"/>
                <a:cs typeface="MS Gothic" charset="-128"/>
              </a:rPr>
              <a:t>) {</a:t>
            </a: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くりかえしたい内容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12722" y="4749567"/>
            <a:ext cx="364715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for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= 0; </a:t>
            </a:r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&lt; 10; </a:t>
            </a:r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++) {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</a:t>
            </a:r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println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);</a:t>
            </a:r>
            <a:endParaRPr kumimoji="1" lang="en-US" altLang="ja-JP" dirty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24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条件式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3678766"/>
          </a:xfrm>
        </p:spPr>
        <p:txBody>
          <a:bodyPr>
            <a:normAutofit fontScale="55000" lnSpcReduction="20000"/>
          </a:bodyPr>
          <a:lstStyle/>
          <a:p>
            <a:r>
              <a:rPr kumimoji="1" lang="ja-JP" altLang="en-US" dirty="0" smtClean="0"/>
              <a:t>条件式の書き方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注意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条件式は</a:t>
            </a:r>
            <a:r>
              <a:rPr lang="en-US" altLang="ja-JP" dirty="0" smtClean="0"/>
              <a:t>2</a:t>
            </a:r>
            <a:r>
              <a:rPr lang="ja-JP" altLang="en-US" dirty="0" smtClean="0"/>
              <a:t>つのものの比較しか書けない。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組み合わせたい場合は、論理演算子や</a:t>
            </a:r>
            <a:r>
              <a:rPr kumimoji="1" lang="en-US" altLang="ja-JP" dirty="0" smtClean="0"/>
              <a:t>()</a:t>
            </a:r>
            <a:r>
              <a:rPr kumimoji="1" lang="ja-JP" altLang="en-US" dirty="0" smtClean="0"/>
              <a:t>を使ってつなげる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55983" y="2350321"/>
            <a:ext cx="20120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値</a:t>
            </a:r>
            <a:r>
              <a:rPr kumimoji="1" lang="en-US" altLang="ja-JP" dirty="0" smtClean="0"/>
              <a:t>  </a:t>
            </a:r>
            <a:r>
              <a:rPr kumimoji="1" lang="ja-JP" altLang="en-US" dirty="0" smtClean="0"/>
              <a:t>関係演算子</a:t>
            </a:r>
            <a:r>
              <a:rPr kumimoji="1" lang="en-US" altLang="ja-JP" dirty="0" smtClean="0"/>
              <a:t>  </a:t>
            </a:r>
            <a:r>
              <a:rPr kumimoji="1" lang="ja-JP" altLang="en-US" dirty="0" smtClean="0"/>
              <a:t>値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55983" y="3580840"/>
            <a:ext cx="6222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x &gt; 0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67126" y="5382756"/>
            <a:ext cx="257212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×  0 &lt; x &lt; 10</a:t>
            </a:r>
          </a:p>
          <a:p>
            <a:r>
              <a:rPr kumimoji="1" lang="ja-JP" altLang="en-US" dirty="0" smtClean="0"/>
              <a:t>◯</a:t>
            </a:r>
            <a:r>
              <a:rPr kumimoji="1" lang="en-US" altLang="ja-JP" dirty="0" smtClean="0"/>
              <a:t>  (0 &lt; x) &amp;&amp; (x &lt; 10)</a:t>
            </a:r>
          </a:p>
        </p:txBody>
      </p:sp>
    </p:spTree>
    <p:extLst>
      <p:ext uri="{BB962C8B-B14F-4D97-AF65-F5344CB8AC3E}">
        <p14:creationId xmlns:p14="http://schemas.microsoft.com/office/powerpoint/2010/main" val="125762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j-ea"/>
              </a:rPr>
              <a:t>Processing</a:t>
            </a:r>
            <a:r>
              <a:rPr kumimoji="1" lang="ja-JP" altLang="en-US" dirty="0" smtClean="0">
                <a:latin typeface="+mj-ea"/>
              </a:rPr>
              <a:t>の特徴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>
                <a:latin typeface="+mn-ea"/>
              </a:rPr>
              <a:t>Java</a:t>
            </a:r>
            <a:r>
              <a:rPr kumimoji="1" lang="ja-JP" altLang="en-US" dirty="0" smtClean="0">
                <a:latin typeface="+mn-ea"/>
              </a:rPr>
              <a:t>がベース</a:t>
            </a:r>
            <a:endParaRPr kumimoji="1" lang="en-US" altLang="ja-JP" dirty="0" smtClean="0">
              <a:latin typeface="+mn-ea"/>
            </a:endParaRPr>
          </a:p>
          <a:p>
            <a:pPr lvl="1"/>
            <a:r>
              <a:rPr lang="en-US" altLang="ja-JP" dirty="0" smtClean="0">
                <a:latin typeface="+mn-ea"/>
              </a:rPr>
              <a:t>Processing</a:t>
            </a:r>
            <a:r>
              <a:rPr lang="ja-JP" altLang="en-US" dirty="0" smtClean="0">
                <a:latin typeface="+mn-ea"/>
              </a:rPr>
              <a:t>を学ぶと、</a:t>
            </a:r>
            <a:r>
              <a:rPr lang="en-US" altLang="ja-JP" dirty="0" smtClean="0">
                <a:latin typeface="+mn-ea"/>
              </a:rPr>
              <a:t>Java</a:t>
            </a:r>
            <a:r>
              <a:rPr lang="ja-JP" altLang="en-US" dirty="0" smtClean="0">
                <a:latin typeface="+mn-ea"/>
              </a:rPr>
              <a:t>がよくわかる</a:t>
            </a:r>
            <a:endParaRPr lang="en-US" altLang="ja-JP" dirty="0" smtClean="0">
              <a:latin typeface="+mn-ea"/>
            </a:endParaRPr>
          </a:p>
          <a:p>
            <a:pPr lvl="1"/>
            <a:r>
              <a:rPr kumimoji="1" lang="en-US" altLang="ja-JP" dirty="0" smtClean="0">
                <a:latin typeface="+mn-ea"/>
              </a:rPr>
              <a:t>Java</a:t>
            </a:r>
            <a:r>
              <a:rPr kumimoji="1" lang="ja-JP" altLang="en-US" dirty="0" smtClean="0">
                <a:latin typeface="+mn-ea"/>
              </a:rPr>
              <a:t>で学んだことが、ほぼそのまま使える</a:t>
            </a:r>
          </a:p>
          <a:p>
            <a:r>
              <a:rPr lang="ja-JP" altLang="en-US" dirty="0" smtClean="0">
                <a:latin typeface="+mn-ea"/>
              </a:rPr>
              <a:t>オープン・ソース・ソフトウェア</a:t>
            </a:r>
            <a:endParaRPr lang="en-US" altLang="ja-JP" dirty="0" smtClean="0">
              <a:latin typeface="+mn-ea"/>
            </a:endParaRPr>
          </a:p>
          <a:p>
            <a:pPr lvl="1"/>
            <a:r>
              <a:rPr kumimoji="1" lang="ja-JP" altLang="en-US" dirty="0" smtClean="0">
                <a:latin typeface="+mn-ea"/>
              </a:rPr>
              <a:t>無料でダウンロードできる</a:t>
            </a:r>
            <a:endParaRPr kumimoji="1" lang="ja-JP" altLang="en-US" dirty="0">
              <a:latin typeface="+mn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66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関係演算子</a:t>
            </a:r>
            <a:endParaRPr kumimoji="1" lang="ja-JP" altLang="en-US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8264673"/>
              </p:ext>
            </p:extLst>
          </p:nvPr>
        </p:nvGraphicFramePr>
        <p:xfrm>
          <a:off x="822325" y="1846263"/>
          <a:ext cx="7543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/>
                <a:gridCol w="2514600"/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種類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演算子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等しい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==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等しくない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!=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より大きい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&gt;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以上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&gt;=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以下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&lt;=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より小さい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&lt;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20878" y="4729317"/>
            <a:ext cx="563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数学の記号のうち、キーボードにないもの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≦、≧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に</a:t>
            </a:r>
            <a:r>
              <a:rPr kumimoji="1" lang="ja-JP" altLang="en-US" dirty="0"/>
              <a:t>注意</a:t>
            </a:r>
          </a:p>
        </p:txBody>
      </p:sp>
    </p:spTree>
    <p:extLst>
      <p:ext uri="{BB962C8B-B14F-4D97-AF65-F5344CB8AC3E}">
        <p14:creationId xmlns:p14="http://schemas.microsoft.com/office/powerpoint/2010/main" val="163538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論理演算子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77266"/>
          </a:xfrm>
        </p:spPr>
        <p:txBody>
          <a:bodyPr>
            <a:normAutofit fontScale="77500" lnSpcReduction="20000"/>
          </a:bodyPr>
          <a:lstStyle/>
          <a:p>
            <a:r>
              <a:rPr kumimoji="1" lang="ja-JP" altLang="en-US" dirty="0" smtClean="0"/>
              <a:t>かつ</a:t>
            </a:r>
            <a:r>
              <a:rPr kumimoji="1" lang="en-US" altLang="ja-JP" dirty="0" smtClean="0"/>
              <a:t> &amp;&amp;</a:t>
            </a:r>
          </a:p>
          <a:p>
            <a:r>
              <a:rPr lang="ja-JP" altLang="en-US" dirty="0" smtClean="0"/>
              <a:t>または</a:t>
            </a:r>
            <a:r>
              <a:rPr lang="en-US" altLang="ja-JP" dirty="0" smtClean="0"/>
              <a:t> </a:t>
            </a:r>
            <a:r>
              <a:rPr lang="en-US" altLang="ja-JP" dirty="0" smtClean="0"/>
              <a:t>||</a:t>
            </a:r>
          </a:p>
          <a:p>
            <a:endParaRPr lang="en-US" altLang="ja-JP" dirty="0" smtClean="0"/>
          </a:p>
          <a:p>
            <a:r>
              <a:rPr kumimoji="1" lang="ja-JP" altLang="en-US" dirty="0" smtClean="0"/>
              <a:t>条件式は、</a:t>
            </a:r>
            <a:r>
              <a:rPr lang="en-US" altLang="ja-JP" dirty="0" smtClean="0"/>
              <a:t>2</a:t>
            </a:r>
            <a:r>
              <a:rPr lang="ja-JP" altLang="en-US" dirty="0" smtClean="0"/>
              <a:t>つずつしか比較できない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: 0</a:t>
            </a:r>
            <a:r>
              <a:rPr kumimoji="1" lang="ja-JP" altLang="en-US" dirty="0" smtClean="0"/>
              <a:t>以上</a:t>
            </a:r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以下</a:t>
            </a:r>
            <a:endParaRPr kumimoji="1" lang="en-US" altLang="ja-JP" dirty="0" smtClean="0"/>
          </a:p>
          <a:p>
            <a:pPr lvl="2"/>
            <a:r>
              <a:rPr lang="en-US" altLang="ja-JP" dirty="0" smtClean="0"/>
              <a:t>×: 0 &lt;= x &lt;= 10</a:t>
            </a:r>
          </a:p>
          <a:p>
            <a:pPr lvl="2"/>
            <a:r>
              <a:rPr kumimoji="1" lang="ja-JP" altLang="en-US" dirty="0" smtClean="0"/>
              <a:t>◯</a:t>
            </a:r>
            <a:r>
              <a:rPr kumimoji="1" lang="en-US" altLang="ja-JP" dirty="0" smtClean="0"/>
              <a:t>: (0 &lt;= x) &amp;&amp; (x &lt;= 10)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5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7200" dirty="0" smtClean="0"/>
              <a:t>7. </a:t>
            </a:r>
            <a:r>
              <a:rPr kumimoji="1" lang="ja-JP" altLang="en-US" sz="7200" dirty="0" smtClean="0"/>
              <a:t>アニメーション</a:t>
            </a:r>
            <a:endParaRPr kumimoji="1" lang="ja-JP" altLang="en-US" sz="72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パラパラまんが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8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コンピュータによる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ja-JP" altLang="en-US" dirty="0" smtClean="0"/>
              <a:t>アニメーション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「</a:t>
            </a:r>
            <a:r>
              <a:rPr kumimoji="1" lang="ja-JP" altLang="en-US" dirty="0" smtClean="0"/>
              <a:t>パラパラまんが</a:t>
            </a:r>
            <a:r>
              <a:rPr lang="ja-JP" altLang="en-US" dirty="0" smtClean="0"/>
              <a:t>」</a:t>
            </a:r>
            <a:r>
              <a:rPr kumimoji="1" lang="ja-JP" altLang="en-US" dirty="0" smtClean="0"/>
              <a:t>と同じ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仮現運動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1</a:t>
            </a:r>
            <a:r>
              <a:rPr lang="ja-JP" altLang="en-US" dirty="0" smtClean="0"/>
              <a:t>コマ</a:t>
            </a:r>
            <a:r>
              <a:rPr lang="en-US" altLang="ja-JP" dirty="0" smtClean="0"/>
              <a:t>1</a:t>
            </a:r>
            <a:r>
              <a:rPr lang="ja-JP" altLang="en-US" dirty="0" smtClean="0"/>
              <a:t>コマを高速に切り替えて、「あたかも動いているかのよう」に見せる</a:t>
            </a:r>
            <a:endParaRPr lang="en-US" altLang="ja-JP" dirty="0" smtClean="0"/>
          </a:p>
          <a:p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コマ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コマのことを「フレーム」という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89881" y="5409381"/>
            <a:ext cx="1476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※frame: </a:t>
            </a:r>
            <a:r>
              <a:rPr kumimoji="1" lang="ja-JP" altLang="en-US" dirty="0" smtClean="0"/>
              <a:t>コマ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644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Processing</a:t>
            </a:r>
            <a:r>
              <a:rPr kumimoji="1" lang="ja-JP" altLang="en-US" dirty="0" smtClean="0"/>
              <a:t>による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アニメーション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プログラムの書き方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19687" y="2692856"/>
            <a:ext cx="4455066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全体で使用する変数の宣言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void setup() {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初期設定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最初に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1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回だけ実行する内容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)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</a:p>
          <a:p>
            <a:endParaRPr kumimoji="1" lang="en-US" altLang="ja-JP" dirty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void draw() {</a:t>
            </a: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毎フレーム実行する内容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83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7.2 </a:t>
            </a:r>
            <a:r>
              <a:rPr kumimoji="1" lang="ja-JP" altLang="en-US" dirty="0" smtClean="0"/>
              <a:t>フレーム・レート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フレーム・レート</a:t>
            </a:r>
            <a:r>
              <a:rPr kumimoji="1" lang="en-US" altLang="ja-JP" dirty="0" smtClean="0"/>
              <a:t>(1</a:t>
            </a:r>
            <a:r>
              <a:rPr kumimoji="1" lang="ja-JP" altLang="en-US" dirty="0" smtClean="0"/>
              <a:t>秒当たりのコマ数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の設定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フレーム・レートの実測値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53729" y="3567062"/>
            <a:ext cx="16850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frameRate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値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)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38806" y="3683121"/>
            <a:ext cx="1366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※rate: </a:t>
            </a:r>
            <a:r>
              <a:rPr kumimoji="1" lang="ja-JP" altLang="en-US" dirty="0" smtClean="0"/>
              <a:t>割合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53728" y="5473056"/>
            <a:ext cx="16850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変数</a:t>
            </a:r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frameRate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051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7.3 </a:t>
            </a:r>
            <a:r>
              <a:rPr kumimoji="1" lang="ja-JP" altLang="en-US" dirty="0" smtClean="0"/>
              <a:t>経過時間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経過時間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millis</a:t>
            </a:r>
            <a:r>
              <a:rPr kumimoji="1" lang="en-US" altLang="ja-JP" dirty="0" smtClean="0"/>
              <a:t>()</a:t>
            </a:r>
          </a:p>
          <a:p>
            <a:pPr lvl="1"/>
            <a:r>
              <a:rPr lang="ja-JP" altLang="en-US" dirty="0" smtClean="0"/>
              <a:t>単位はミリ秒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1</a:t>
            </a:r>
            <a:r>
              <a:rPr kumimoji="1" lang="ja-JP" altLang="en-US" dirty="0" smtClean="0"/>
              <a:t>秒</a:t>
            </a:r>
            <a:r>
              <a:rPr kumimoji="1" lang="en-US" altLang="ja-JP" dirty="0" smtClean="0"/>
              <a:t>=1000</a:t>
            </a:r>
            <a:r>
              <a:rPr kumimoji="1" lang="ja-JP" altLang="en-US" dirty="0" smtClean="0"/>
              <a:t>ミリ秒</a:t>
            </a:r>
            <a:endParaRPr kumimoji="1" lang="en-US" altLang="ja-JP" dirty="0" smtClean="0"/>
          </a:p>
          <a:p>
            <a:r>
              <a:rPr lang="ja-JP" altLang="en-US" dirty="0" smtClean="0"/>
              <a:t>経過時間を秒で取得したい場合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millis</a:t>
            </a:r>
            <a:r>
              <a:rPr kumimoji="1" lang="en-US" altLang="ja-JP" dirty="0" smtClean="0"/>
              <a:t>() / 1000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94859" y="2307303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en-US" altLang="ja-JP" dirty="0" err="1" smtClean="0"/>
              <a:t>milli</a:t>
            </a:r>
            <a:r>
              <a:rPr kumimoji="1" lang="en-US" altLang="ja-JP" dirty="0" smtClean="0"/>
              <a:t> second </a:t>
            </a:r>
            <a:r>
              <a:rPr kumimoji="1" lang="ja-JP" altLang="en-US" dirty="0" smtClean="0"/>
              <a:t>ミリ秒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78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7.4 </a:t>
            </a:r>
            <a:r>
              <a:rPr kumimoji="1" lang="ja-JP" altLang="en-US" dirty="0" smtClean="0"/>
              <a:t>マウス変数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マウスの現在位置</a:t>
            </a:r>
            <a:endParaRPr lang="en-US" altLang="ja-JP" dirty="0"/>
          </a:p>
          <a:p>
            <a:pPr lvl="1"/>
            <a:r>
              <a:rPr kumimoji="1" lang="en-US" altLang="ja-JP" dirty="0" err="1" smtClean="0"/>
              <a:t>mouseX</a:t>
            </a:r>
            <a:r>
              <a:rPr kumimoji="1" lang="ja-JP" altLang="en-US" dirty="0" smtClean="0"/>
              <a:t>、</a:t>
            </a:r>
            <a:r>
              <a:rPr kumimoji="1" lang="en-US" altLang="ja-JP" dirty="0" err="1" smtClean="0"/>
              <a:t>mouseY</a:t>
            </a:r>
            <a:endParaRPr kumimoji="1" lang="en-US" altLang="ja-JP" dirty="0" smtClean="0"/>
          </a:p>
          <a:p>
            <a:r>
              <a:rPr lang="ja-JP" altLang="en-US" dirty="0" smtClean="0"/>
              <a:t>マウスの</a:t>
            </a:r>
            <a:r>
              <a:rPr lang="en-US" altLang="ja-JP" dirty="0" smtClean="0"/>
              <a:t>1</a:t>
            </a:r>
            <a:r>
              <a:rPr lang="ja-JP" altLang="en-US" dirty="0" smtClean="0"/>
              <a:t>フレーム前の位置</a:t>
            </a:r>
            <a:endParaRPr lang="en-US" altLang="ja-JP" dirty="0"/>
          </a:p>
          <a:p>
            <a:pPr lvl="1"/>
            <a:r>
              <a:rPr lang="en-US" altLang="ja-JP" dirty="0" err="1" smtClean="0"/>
              <a:t>pmouseX</a:t>
            </a:r>
            <a:r>
              <a:rPr lang="ja-JP" altLang="en-US" dirty="0" smtClean="0"/>
              <a:t>、</a:t>
            </a:r>
            <a:r>
              <a:rPr lang="en-US" altLang="ja-JP" dirty="0" err="1" smtClean="0"/>
              <a:t>pmouseY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86099" y="5012403"/>
            <a:ext cx="173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※previous </a:t>
            </a:r>
            <a:r>
              <a:rPr kumimoji="1" lang="ja-JP" altLang="en-US" dirty="0" smtClean="0"/>
              <a:t>前の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548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7.5 </a:t>
            </a:r>
            <a:r>
              <a:rPr kumimoji="1" lang="ja-JP" altLang="en-US" dirty="0" smtClean="0"/>
              <a:t>残像と</a:t>
            </a:r>
            <a:r>
              <a:rPr kumimoji="1" lang="en-US" altLang="ja-JP" dirty="0" smtClean="0"/>
              <a:t>background()</a:t>
            </a:r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ja-JP" dirty="0" smtClean="0"/>
              <a:t>Processing</a:t>
            </a:r>
            <a:r>
              <a:rPr kumimoji="1" lang="ja-JP" altLang="en-US" dirty="0" smtClean="0"/>
              <a:t>では、描画は上書きされていく</a:t>
            </a:r>
            <a:endParaRPr kumimoji="1" lang="en-US" altLang="ja-JP" dirty="0" smtClean="0"/>
          </a:p>
          <a:p>
            <a:r>
              <a:rPr kumimoji="1" lang="ja-JP" altLang="en-US" dirty="0" smtClean="0"/>
              <a:t>そのままでは残像が残る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残像を消すには、</a:t>
            </a:r>
            <a:r>
              <a:rPr kumimoji="1" lang="en-US" altLang="ja-JP" dirty="0" smtClean="0"/>
              <a:t>draw()</a:t>
            </a:r>
            <a:r>
              <a:rPr kumimoji="1" lang="ja-JP" altLang="en-US" dirty="0" smtClean="0"/>
              <a:t>関数の中で</a:t>
            </a:r>
            <a:r>
              <a:rPr kumimoji="1" lang="en-US" altLang="ja-JP" dirty="0" smtClean="0"/>
              <a:t>background()</a:t>
            </a:r>
            <a:r>
              <a:rPr kumimoji="1" lang="ja-JP" altLang="en-US" dirty="0" smtClean="0"/>
              <a:t>関数を実行する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2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8. </a:t>
            </a:r>
            <a:r>
              <a:rPr kumimoji="1" lang="ja-JP" altLang="en-US" dirty="0" smtClean="0"/>
              <a:t>条件分岐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j-ea"/>
                <a:ea typeface="+mj-ea"/>
              </a:rPr>
              <a:t>Java</a:t>
            </a:r>
            <a:r>
              <a:rPr kumimoji="1" lang="ja-JP" altLang="en-US" dirty="0" smtClean="0">
                <a:latin typeface="+mj-ea"/>
                <a:ea typeface="+mj-ea"/>
              </a:rPr>
              <a:t>と同じ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52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>
                <a:latin typeface="+mj-ea"/>
              </a:rPr>
              <a:t>Java</a:t>
            </a:r>
            <a:r>
              <a:rPr kumimoji="1" lang="ja-JP" altLang="en-US" dirty="0" smtClean="0">
                <a:latin typeface="+mj-ea"/>
              </a:rPr>
              <a:t>対</a:t>
            </a:r>
            <a:r>
              <a:rPr kumimoji="1" lang="en-US" altLang="ja-JP" dirty="0" smtClean="0">
                <a:latin typeface="+mj-ea"/>
              </a:rPr>
              <a:t>Processing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3234266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ja-JP" dirty="0" smtClean="0">
                <a:latin typeface="+mj-ea"/>
                <a:ea typeface="+mj-ea"/>
              </a:rPr>
              <a:t>Java</a:t>
            </a:r>
          </a:p>
          <a:p>
            <a:endParaRPr kumimoji="1" lang="en-US" altLang="ja-JP" dirty="0" smtClean="0">
              <a:latin typeface="+mj-ea"/>
              <a:ea typeface="+mj-ea"/>
            </a:endParaRPr>
          </a:p>
          <a:p>
            <a:endParaRPr kumimoji="1" lang="en-US" altLang="ja-JP" dirty="0" smtClean="0">
              <a:latin typeface="+mj-ea"/>
              <a:ea typeface="+mj-ea"/>
            </a:endParaRPr>
          </a:p>
          <a:p>
            <a:r>
              <a:rPr lang="en-US" altLang="ja-JP" dirty="0" smtClean="0">
                <a:latin typeface="+mj-ea"/>
                <a:ea typeface="+mj-ea"/>
              </a:rPr>
              <a:t>Processing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24665" y="2451472"/>
            <a:ext cx="528200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class Sample {</a:t>
            </a:r>
          </a:p>
          <a:p>
            <a:r>
              <a:rPr lang="en-US" altLang="ja-JP" dirty="0">
                <a:latin typeface="MS Gothic" charset="-128"/>
                <a:ea typeface="MS Gothic" charset="-128"/>
                <a:cs typeface="MS Gothic" charset="-128"/>
              </a:rPr>
              <a:t>    public static void main(String[] </a:t>
            </a:r>
            <a:r>
              <a:rPr lang="en-US" altLang="ja-JP" dirty="0" err="1">
                <a:latin typeface="MS Gothic" charset="-128"/>
                <a:ea typeface="MS Gothic" charset="-128"/>
                <a:cs typeface="MS Gothic" charset="-128"/>
              </a:rPr>
              <a:t>args</a:t>
            </a:r>
            <a:r>
              <a:rPr lang="en-US" altLang="ja-JP" dirty="0">
                <a:latin typeface="MS Gothic" charset="-128"/>
                <a:ea typeface="MS Gothic" charset="-128"/>
                <a:cs typeface="MS Gothic" charset="-128"/>
              </a:rPr>
              <a:t>) {</a:t>
            </a:r>
          </a:p>
          <a:p>
            <a:r>
              <a:rPr lang="en-US" altLang="ja-JP" dirty="0">
                <a:latin typeface="MS Gothic" charset="-128"/>
                <a:ea typeface="MS Gothic" charset="-128"/>
                <a:cs typeface="MS Gothic" charset="-128"/>
              </a:rPr>
              <a:t>        </a:t>
            </a:r>
            <a:r>
              <a:rPr lang="en-US" altLang="ja-JP" dirty="0" err="1">
                <a:latin typeface="MS Gothic" charset="-128"/>
                <a:ea typeface="MS Gothic" charset="-128"/>
                <a:cs typeface="MS Gothic" charset="-128"/>
              </a:rPr>
              <a:t>System.out.println</a:t>
            </a:r>
            <a:r>
              <a:rPr lang="en-US" altLang="ja-JP" dirty="0">
                <a:latin typeface="MS Gothic" charset="-128"/>
                <a:ea typeface="MS Gothic" charset="-128"/>
                <a:cs typeface="MS Gothic" charset="-128"/>
              </a:rPr>
              <a:t>("</a:t>
            </a:r>
            <a:r>
              <a:rPr lang="ja-JP" altLang="en-US" dirty="0">
                <a:latin typeface="MS Gothic" charset="-128"/>
                <a:ea typeface="MS Gothic" charset="-128"/>
                <a:cs typeface="MS Gothic" charset="-128"/>
              </a:rPr>
              <a:t>こんにちは</a:t>
            </a:r>
            <a:r>
              <a:rPr lang="en-US" altLang="ja-JP" dirty="0">
                <a:latin typeface="MS Gothic" charset="-128"/>
                <a:ea typeface="MS Gothic" charset="-128"/>
                <a:cs typeface="MS Gothic" charset="-128"/>
              </a:rPr>
              <a:t>");</a:t>
            </a:r>
          </a:p>
          <a:p>
            <a:r>
              <a:rPr lang="en-US" altLang="ja-JP" dirty="0">
                <a:latin typeface="MS Gothic" charset="-128"/>
                <a:ea typeface="MS Gothic" charset="-128"/>
                <a:cs typeface="MS Gothic" charset="-128"/>
              </a:rPr>
              <a:t>    }</a:t>
            </a:r>
          </a:p>
          <a:p>
            <a:r>
              <a:rPr lang="en-US" altLang="ja-JP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24665" y="4903870"/>
            <a:ext cx="528200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println</a:t>
            </a:r>
            <a:r>
              <a:rPr lang="en-US" altLang="ja-JP" dirty="0" smtClean="0">
                <a:latin typeface="MS Gothic" charset="-128"/>
                <a:ea typeface="MS Gothic" charset="-128"/>
                <a:cs typeface="MS Gothic" charset="-128"/>
              </a:rPr>
              <a:t>("</a:t>
            </a:r>
            <a:r>
              <a:rPr lang="ja-JP" altLang="en-US" dirty="0">
                <a:latin typeface="MS Gothic" charset="-128"/>
                <a:ea typeface="MS Gothic" charset="-128"/>
                <a:cs typeface="MS Gothic" charset="-128"/>
              </a:rPr>
              <a:t>こんにちは</a:t>
            </a:r>
            <a:r>
              <a:rPr lang="en-US" altLang="ja-JP" dirty="0" smtClean="0">
                <a:latin typeface="MS Gothic" charset="-128"/>
                <a:ea typeface="MS Gothic" charset="-128"/>
                <a:cs typeface="MS Gothic" charset="-128"/>
              </a:rPr>
              <a:t>");</a:t>
            </a:r>
            <a:endParaRPr lang="en-US" altLang="ja-JP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34726" y="5273202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S PGothic" charset="-128"/>
              </a:rPr>
              <a:t>これだけ！</a:t>
            </a:r>
            <a:endParaRPr kumimoji="1" lang="ja-JP" altLang="en-US" dirty="0">
              <a:latin typeface="MS PGothic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205973" y="3928800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S PGothic" charset="-128"/>
              </a:rPr>
              <a:t>このよくわからない長いのが</a:t>
            </a:r>
            <a:endParaRPr kumimoji="1" lang="ja-JP" altLang="en-US" dirty="0">
              <a:latin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454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Processing</a:t>
            </a:r>
            <a:r>
              <a:rPr kumimoji="1" lang="ja-JP" altLang="en-US" dirty="0" smtClean="0"/>
              <a:t>の条件分岐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Java</a:t>
            </a:r>
            <a:r>
              <a:rPr lang="ja-JP" altLang="en-US" dirty="0" smtClean="0"/>
              <a:t>と同じで、以下の条件分岐が使える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if〜else</a:t>
            </a:r>
            <a:r>
              <a:rPr kumimoji="1" lang="ja-JP" altLang="en-US" dirty="0" smtClean="0"/>
              <a:t>文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switch</a:t>
            </a:r>
            <a:r>
              <a:rPr lang="ja-JP" altLang="en-US" dirty="0" smtClean="0"/>
              <a:t>文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3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構造化プログラミング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ja-JP" altLang="en-US" dirty="0" smtClean="0"/>
              <a:t>あらゆるプログラムは、次の</a:t>
            </a:r>
            <a:r>
              <a:rPr lang="en-US" altLang="ja-JP" dirty="0"/>
              <a:t>3</a:t>
            </a:r>
            <a:r>
              <a:rPr kumimoji="1" lang="ja-JP" altLang="en-US" dirty="0" smtClean="0"/>
              <a:t>つの組み合わせで書ける</a:t>
            </a:r>
            <a:r>
              <a:rPr lang="en-US" altLang="ja-JP" dirty="0"/>
              <a:t> </a:t>
            </a:r>
            <a:r>
              <a:rPr lang="en-US" altLang="ja-JP" dirty="0" smtClean="0"/>
              <a:t>by </a:t>
            </a:r>
            <a:r>
              <a:rPr lang="ja-JP" altLang="en-US" dirty="0" smtClean="0"/>
              <a:t>エドガー・ダイクストラ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順次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くりかえし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条件分岐</a:t>
            </a:r>
            <a:endParaRPr kumimoji="1" lang="en-US" altLang="ja-JP" dirty="0" smtClean="0"/>
          </a:p>
          <a:p>
            <a:r>
              <a:rPr lang="ja-JP" altLang="en-US" dirty="0" smtClean="0"/>
              <a:t>関数、オブジェクト、配列などは、プログラムを便利に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書くための機能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8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9. </a:t>
            </a:r>
            <a:r>
              <a:rPr kumimoji="1" lang="ja-JP" altLang="en-US" dirty="0" smtClean="0"/>
              <a:t>マウス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マウスの位置、マウスのクリック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2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9.1 </a:t>
            </a:r>
            <a:r>
              <a:rPr kumimoji="1" lang="ja-JP" altLang="en-US" dirty="0" smtClean="0"/>
              <a:t>マウス変数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ja-JP" altLang="en-US" dirty="0" smtClean="0"/>
              <a:t>マウスのクリック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mousePressed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押している</a:t>
            </a:r>
            <a:r>
              <a:rPr lang="en-US" altLang="ja-JP" dirty="0" smtClean="0"/>
              <a:t> true</a:t>
            </a:r>
            <a:r>
              <a:rPr lang="ja-JP" altLang="en-US" dirty="0" smtClean="0"/>
              <a:t>、押していない</a:t>
            </a:r>
            <a:r>
              <a:rPr lang="en-US" altLang="ja-JP" dirty="0" smtClean="0"/>
              <a:t> false</a:t>
            </a:r>
            <a:endParaRPr kumimoji="1" lang="en-US" altLang="ja-JP" dirty="0" smtClean="0"/>
          </a:p>
          <a:p>
            <a:r>
              <a:rPr lang="ja-JP" altLang="en-US" dirty="0" smtClean="0"/>
              <a:t>最後に</a:t>
            </a:r>
            <a:r>
              <a:rPr kumimoji="1" lang="ja-JP" altLang="en-US" dirty="0" smtClean="0"/>
              <a:t>クリックしたボタン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mouseButton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左</a:t>
            </a:r>
            <a:r>
              <a:rPr lang="en-US" altLang="ja-JP" dirty="0" smtClean="0"/>
              <a:t> LEFT</a:t>
            </a:r>
            <a:r>
              <a:rPr lang="ja-JP" altLang="en-US" dirty="0" smtClean="0"/>
              <a:t>、真ん中</a:t>
            </a:r>
            <a:r>
              <a:rPr lang="en-US" altLang="ja-JP" dirty="0" smtClean="0"/>
              <a:t> CENTER</a:t>
            </a:r>
            <a:r>
              <a:rPr lang="ja-JP" altLang="en-US" dirty="0" smtClean="0"/>
              <a:t>、右</a:t>
            </a:r>
            <a:r>
              <a:rPr lang="en-US" altLang="ja-JP" dirty="0" smtClean="0"/>
              <a:t> RIGHT</a:t>
            </a:r>
            <a:endParaRPr kumimoji="1" lang="en-US" altLang="ja-JP" dirty="0" smtClean="0"/>
          </a:p>
          <a:p>
            <a:r>
              <a:rPr kumimoji="1" lang="ja-JP" altLang="en-US" dirty="0" smtClean="0"/>
              <a:t>マウスの現在位置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mouseX</a:t>
            </a:r>
            <a:r>
              <a:rPr kumimoji="1" lang="ja-JP" altLang="en-US" dirty="0" smtClean="0"/>
              <a:t>、</a:t>
            </a:r>
            <a:r>
              <a:rPr kumimoji="1" lang="en-US" altLang="ja-JP" dirty="0" err="1" smtClean="0"/>
              <a:t>mouseY</a:t>
            </a:r>
            <a:endParaRPr kumimoji="1" lang="en-US" altLang="ja-JP" dirty="0" smtClean="0"/>
          </a:p>
          <a:p>
            <a:r>
              <a:rPr lang="ja-JP" altLang="en-US" dirty="0" smtClean="0"/>
              <a:t>マウスの</a:t>
            </a:r>
            <a:r>
              <a:rPr lang="en-US" altLang="ja-JP" dirty="0" smtClean="0"/>
              <a:t>1</a:t>
            </a:r>
            <a:r>
              <a:rPr lang="ja-JP" altLang="en-US" dirty="0" smtClean="0"/>
              <a:t>フレーム前の位置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pmouseX</a:t>
            </a:r>
            <a:r>
              <a:rPr lang="ja-JP" altLang="en-US" dirty="0" smtClean="0"/>
              <a:t>、</a:t>
            </a:r>
            <a:r>
              <a:rPr lang="en-US" altLang="ja-JP" dirty="0" err="1" smtClean="0"/>
              <a:t>pmouseY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841590" y="2177028"/>
            <a:ext cx="140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※press </a:t>
            </a:r>
            <a:r>
              <a:rPr kumimoji="1" lang="ja-JP" altLang="en-US" dirty="0" smtClean="0"/>
              <a:t>押す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111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真偽値の条件判定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if (</a:t>
            </a:r>
            <a:r>
              <a:rPr kumimoji="1" lang="en-US" altLang="ja-JP" dirty="0" err="1" smtClean="0"/>
              <a:t>mousePressed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と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kumimoji="1" lang="en-US" altLang="ja-JP" dirty="0" smtClean="0"/>
              <a:t>if (</a:t>
            </a:r>
            <a:r>
              <a:rPr kumimoji="1" lang="en-US" altLang="ja-JP" dirty="0" err="1" smtClean="0"/>
              <a:t>mousePressed</a:t>
            </a:r>
            <a:r>
              <a:rPr kumimoji="1" lang="en-US" altLang="ja-JP" dirty="0" smtClean="0"/>
              <a:t> == true)</a:t>
            </a:r>
            <a:r>
              <a:rPr kumimoji="1" lang="ja-JP" altLang="en-US" dirty="0" smtClean="0"/>
              <a:t>は同じ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54</a:t>
            </a:fld>
            <a:endParaRPr 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45278"/>
              </p:ext>
            </p:extLst>
          </p:nvPr>
        </p:nvGraphicFramePr>
        <p:xfrm>
          <a:off x="1092200" y="3857414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mousePressed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mousePressed</a:t>
                      </a:r>
                      <a:r>
                        <a:rPr kumimoji="1" lang="en-US" altLang="ja-JP" dirty="0" smtClean="0"/>
                        <a:t> == true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true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true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false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false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3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9.2 </a:t>
            </a:r>
            <a:r>
              <a:rPr kumimoji="1" lang="ja-JP" altLang="en-US" dirty="0" smtClean="0"/>
              <a:t>円形の当たり判定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/>
          <a:lstStyle/>
          <a:p>
            <a:pPr lvl="1"/>
            <a:r>
              <a:rPr lang="en-US" altLang="ja-JP" dirty="0" smtClean="0"/>
              <a:t>if (</a:t>
            </a:r>
            <a:r>
              <a:rPr lang="ja-JP" altLang="en-US" dirty="0" smtClean="0"/>
              <a:t>中心間の距離</a:t>
            </a:r>
            <a:r>
              <a:rPr lang="en-US" altLang="ja-JP" dirty="0" smtClean="0"/>
              <a:t> &lt; </a:t>
            </a:r>
            <a:r>
              <a:rPr lang="ja-JP" altLang="en-US" dirty="0" smtClean="0"/>
              <a:t>半径</a:t>
            </a:r>
            <a:r>
              <a:rPr lang="en-US" altLang="ja-JP" dirty="0" smtClean="0"/>
              <a:t>1 + </a:t>
            </a:r>
            <a:r>
              <a:rPr lang="ja-JP" altLang="en-US" dirty="0" smtClean="0"/>
              <a:t>半径</a:t>
            </a:r>
            <a:r>
              <a:rPr lang="en-US" altLang="ja-JP" dirty="0" smtClean="0"/>
              <a:t>2)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55</a:t>
            </a:fld>
            <a:endParaRPr lang="en-US" dirty="0"/>
          </a:p>
        </p:txBody>
      </p:sp>
      <p:grpSp>
        <p:nvGrpSpPr>
          <p:cNvPr id="40" name="図形グループ 39"/>
          <p:cNvGrpSpPr/>
          <p:nvPr/>
        </p:nvGrpSpPr>
        <p:grpSpPr>
          <a:xfrm>
            <a:off x="1404689" y="2490541"/>
            <a:ext cx="5112260" cy="3378553"/>
            <a:chOff x="5646489" y="1845734"/>
            <a:chExt cx="4136570" cy="2733746"/>
          </a:xfrm>
        </p:grpSpPr>
        <p:sp>
          <p:nvSpPr>
            <p:cNvPr id="5" name="円/楕円 4"/>
            <p:cNvSpPr/>
            <p:nvPr/>
          </p:nvSpPr>
          <p:spPr>
            <a:xfrm>
              <a:off x="5646489" y="1943361"/>
              <a:ext cx="1954059" cy="19540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7608505" y="2386612"/>
              <a:ext cx="1067558" cy="106755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/>
            <p:cNvSpPr/>
            <p:nvPr/>
          </p:nvSpPr>
          <p:spPr>
            <a:xfrm>
              <a:off x="6576332" y="2873205"/>
              <a:ext cx="94371" cy="943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/>
            <p:cNvSpPr/>
            <p:nvPr/>
          </p:nvSpPr>
          <p:spPr>
            <a:xfrm>
              <a:off x="8095098" y="2873204"/>
              <a:ext cx="94371" cy="943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/>
            <p:cNvCxnSpPr/>
            <p:nvPr/>
          </p:nvCxnSpPr>
          <p:spPr>
            <a:xfrm>
              <a:off x="6623520" y="1845735"/>
              <a:ext cx="0" cy="270062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8119684" y="1845735"/>
              <a:ext cx="0" cy="273316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H="1">
              <a:off x="7600547" y="1845734"/>
              <a:ext cx="23594" cy="270062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/>
            <p:cNvCxnSpPr/>
            <p:nvPr/>
          </p:nvCxnSpPr>
          <p:spPr>
            <a:xfrm>
              <a:off x="6623517" y="4058231"/>
              <a:ext cx="151876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/>
            <p:cNvCxnSpPr/>
            <p:nvPr/>
          </p:nvCxnSpPr>
          <p:spPr>
            <a:xfrm>
              <a:off x="6623517" y="4395582"/>
              <a:ext cx="100062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/>
            <p:cNvCxnSpPr/>
            <p:nvPr/>
          </p:nvCxnSpPr>
          <p:spPr>
            <a:xfrm>
              <a:off x="7624138" y="4394814"/>
              <a:ext cx="49554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テキスト ボックス 37"/>
            <p:cNvSpPr txBox="1"/>
            <p:nvPr/>
          </p:nvSpPr>
          <p:spPr>
            <a:xfrm>
              <a:off x="8189469" y="3897420"/>
              <a:ext cx="1270086" cy="2988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中心間の距離</a:t>
              </a:r>
              <a:endParaRPr kumimoji="1" lang="ja-JP" altLang="en-US" dirty="0"/>
            </a:p>
          </p:txBody>
        </p:sp>
        <p:sp>
          <p:nvSpPr>
            <p:cNvPr id="39" name="テキスト ボックス 38"/>
            <p:cNvSpPr txBox="1"/>
            <p:nvPr/>
          </p:nvSpPr>
          <p:spPr>
            <a:xfrm>
              <a:off x="8155690" y="4210148"/>
              <a:ext cx="1627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半径</a:t>
              </a:r>
              <a:r>
                <a:rPr kumimoji="1" lang="en-US" altLang="ja-JP" dirty="0" smtClean="0"/>
                <a:t>1 + </a:t>
              </a:r>
              <a:r>
                <a:rPr kumimoji="1" lang="ja-JP" altLang="en-US" dirty="0" smtClean="0"/>
                <a:t>半径</a:t>
              </a:r>
              <a:r>
                <a:rPr kumimoji="1" lang="en-US" altLang="ja-JP" dirty="0" smtClean="0"/>
                <a:t>2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74026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dist</a:t>
            </a:r>
            <a:r>
              <a:rPr kumimoji="1" lang="en-US" altLang="ja-JP" dirty="0" smtClean="0"/>
              <a:t>()</a:t>
            </a:r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点</a:t>
            </a:r>
            <a:r>
              <a:rPr kumimoji="1" lang="en-US" altLang="ja-JP" dirty="0" smtClean="0"/>
              <a:t>(x1, y1)</a:t>
            </a:r>
            <a:r>
              <a:rPr kumimoji="1" lang="ja-JP" altLang="en-US" dirty="0" smtClean="0"/>
              <a:t>と点</a:t>
            </a:r>
            <a:r>
              <a:rPr lang="en-US" altLang="ja-JP" dirty="0" smtClean="0"/>
              <a:t>(x2, y2)</a:t>
            </a:r>
            <a:r>
              <a:rPr lang="ja-JP" altLang="en-US" dirty="0" smtClean="0"/>
              <a:t>の間の距離</a:t>
            </a:r>
            <a:endParaRPr lang="en-US" altLang="ja-JP" dirty="0" smtClean="0"/>
          </a:p>
          <a:p>
            <a:pPr lvl="1"/>
            <a:r>
              <a:rPr kumimoji="1" lang="en-US" altLang="ja-JP" dirty="0" err="1" smtClean="0"/>
              <a:t>dist</a:t>
            </a:r>
            <a:r>
              <a:rPr kumimoji="1" lang="en-US" altLang="ja-JP" dirty="0" smtClean="0"/>
              <a:t>(x1, y1, x2, y2)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56</a:t>
            </a:fld>
            <a:endParaRPr lang="en-US" dirty="0"/>
          </a:p>
        </p:txBody>
      </p:sp>
      <p:grpSp>
        <p:nvGrpSpPr>
          <p:cNvPr id="8" name="図形グループ 7"/>
          <p:cNvGrpSpPr/>
          <p:nvPr/>
        </p:nvGrpSpPr>
        <p:grpSpPr>
          <a:xfrm>
            <a:off x="4817130" y="2820493"/>
            <a:ext cx="2839534" cy="2979174"/>
            <a:chOff x="877060" y="3067664"/>
            <a:chExt cx="2839534" cy="2979174"/>
          </a:xfrm>
        </p:grpSpPr>
        <p:cxnSp>
          <p:nvCxnSpPr>
            <p:cNvPr id="9" name="直線矢印コネクタ 8"/>
            <p:cNvCxnSpPr/>
            <p:nvPr/>
          </p:nvCxnSpPr>
          <p:spPr>
            <a:xfrm>
              <a:off x="877060" y="3313469"/>
              <a:ext cx="28395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/>
            <p:cNvCxnSpPr/>
            <p:nvPr/>
          </p:nvCxnSpPr>
          <p:spPr>
            <a:xfrm>
              <a:off x="1227809" y="3067664"/>
              <a:ext cx="1" cy="29791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直線コネクタ 10"/>
          <p:cNvCxnSpPr/>
          <p:nvPr/>
        </p:nvCxnSpPr>
        <p:spPr>
          <a:xfrm>
            <a:off x="5627329" y="3821371"/>
            <a:ext cx="1266795" cy="103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5255126" y="3458961"/>
            <a:ext cx="110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(x1, y1)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474214" y="4806362"/>
            <a:ext cx="105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(x2, y2)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446713" y="1319369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※distance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距離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58278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10. </a:t>
            </a:r>
            <a:r>
              <a:rPr kumimoji="1" lang="ja-JP" altLang="en-US" dirty="0" smtClean="0"/>
              <a:t>キー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キーの押し下げ、押したキー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29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キー変数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91566"/>
          </a:xfrm>
        </p:spPr>
        <p:txBody>
          <a:bodyPr>
            <a:normAutofit fontScale="55000" lnSpcReduction="20000"/>
          </a:bodyPr>
          <a:lstStyle/>
          <a:p>
            <a:r>
              <a:rPr kumimoji="1" lang="ja-JP" altLang="en-US" dirty="0" smtClean="0"/>
              <a:t>キーの押し下げ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keyPressed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押している</a:t>
            </a:r>
            <a:r>
              <a:rPr lang="en-US" altLang="ja-JP" dirty="0" smtClean="0"/>
              <a:t> true</a:t>
            </a:r>
            <a:r>
              <a:rPr lang="ja-JP" altLang="en-US" dirty="0" smtClean="0"/>
              <a:t>、押していない</a:t>
            </a:r>
            <a:r>
              <a:rPr lang="en-US" altLang="ja-JP" dirty="0" smtClean="0"/>
              <a:t> false</a:t>
            </a:r>
          </a:p>
          <a:p>
            <a:r>
              <a:rPr lang="ja-JP" altLang="en-US" dirty="0" smtClean="0"/>
              <a:t>押したキー</a:t>
            </a:r>
            <a:r>
              <a:rPr lang="en-US" altLang="ja-JP" dirty="0" smtClean="0"/>
              <a:t> key</a:t>
            </a:r>
          </a:p>
          <a:p>
            <a:pPr lvl="1"/>
            <a:r>
              <a:rPr kumimoji="1" lang="en-US" altLang="ja-JP" dirty="0" smtClean="0"/>
              <a:t>'a'</a:t>
            </a:r>
            <a:r>
              <a:rPr kumimoji="1" lang="ja-JP" altLang="en-US" dirty="0" smtClean="0"/>
              <a:t>、</a:t>
            </a:r>
            <a:r>
              <a:rPr kumimoji="1" lang="en-US" altLang="ja-JP" dirty="0" smtClean="0"/>
              <a:t>'b'</a:t>
            </a:r>
            <a:r>
              <a:rPr lang="ja-JP" altLang="en-US" dirty="0" smtClean="0"/>
              <a:t>、</a:t>
            </a:r>
            <a:r>
              <a:rPr lang="en-US" altLang="ja-JP" dirty="0" smtClean="0"/>
              <a:t>...</a:t>
            </a:r>
          </a:p>
          <a:p>
            <a:pPr lvl="1"/>
            <a:r>
              <a:rPr lang="ja-JP" altLang="en-US" dirty="0" smtClean="0"/>
              <a:t>修飾</a:t>
            </a:r>
            <a:r>
              <a:rPr kumimoji="1" lang="ja-JP" altLang="en-US" dirty="0" smtClean="0"/>
              <a:t>キーの場合は値が</a:t>
            </a:r>
            <a:r>
              <a:rPr kumimoji="1" lang="en-US" altLang="ja-JP" dirty="0" smtClean="0"/>
              <a:t>CODED</a:t>
            </a:r>
            <a:r>
              <a:rPr kumimoji="1" lang="ja-JP" altLang="en-US" dirty="0" smtClean="0"/>
              <a:t>になる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押した</a:t>
            </a:r>
            <a:r>
              <a:rPr lang="ja-JP" altLang="en-US" dirty="0" smtClean="0"/>
              <a:t>修飾</a:t>
            </a:r>
            <a:r>
              <a:rPr kumimoji="1" lang="ja-JP" altLang="en-US" dirty="0" smtClean="0"/>
              <a:t>キー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keyCode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←</a:t>
            </a:r>
            <a:r>
              <a:rPr lang="en-US" altLang="ja-JP" dirty="0" smtClean="0"/>
              <a:t>LEFT</a:t>
            </a:r>
            <a:r>
              <a:rPr lang="ja-JP" altLang="en-US" dirty="0" smtClean="0"/>
              <a:t>、→</a:t>
            </a:r>
            <a:r>
              <a:rPr lang="en-US" altLang="ja-JP" dirty="0" smtClean="0"/>
              <a:t>RIGHT</a:t>
            </a:r>
            <a:r>
              <a:rPr lang="ja-JP" altLang="en-US" dirty="0" smtClean="0"/>
              <a:t>、↑</a:t>
            </a:r>
            <a:r>
              <a:rPr lang="en-US" altLang="ja-JP" dirty="0" smtClean="0"/>
              <a:t>UP</a:t>
            </a:r>
            <a:r>
              <a:rPr lang="ja-JP" altLang="en-US" dirty="0" smtClean="0"/>
              <a:t>、↓</a:t>
            </a:r>
            <a:r>
              <a:rPr lang="en-US" altLang="ja-JP" dirty="0" smtClean="0"/>
              <a:t>DOWN</a:t>
            </a:r>
            <a:r>
              <a:rPr lang="ja-JP" altLang="en-US" dirty="0" smtClean="0"/>
              <a:t>、</a:t>
            </a:r>
            <a:r>
              <a:rPr lang="en-US" altLang="ja-JP" dirty="0" smtClean="0"/>
              <a:t>SHIFT</a:t>
            </a:r>
            <a:r>
              <a:rPr lang="ja-JP" altLang="en-US" dirty="0" smtClean="0"/>
              <a:t>、</a:t>
            </a:r>
            <a:r>
              <a:rPr lang="en-US" altLang="ja-JP" dirty="0" smtClean="0"/>
              <a:t>SPACE</a:t>
            </a:r>
            <a:r>
              <a:rPr lang="ja-JP" altLang="en-US" dirty="0" smtClean="0"/>
              <a:t>、</a:t>
            </a:r>
            <a:r>
              <a:rPr lang="en-US" altLang="ja-JP" dirty="0" smtClean="0"/>
              <a:t>ALT</a:t>
            </a:r>
            <a:r>
              <a:rPr lang="ja-JP" altLang="en-US" dirty="0" smtClean="0"/>
              <a:t>ほか</a:t>
            </a:r>
            <a:endParaRPr kumimoji="1" lang="en-US" altLang="ja-JP" dirty="0"/>
          </a:p>
          <a:p>
            <a:r>
              <a:rPr lang="ja-JP" altLang="en-US" dirty="0" smtClean="0"/>
              <a:t>注意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今押しているキーではなく、「</a:t>
            </a:r>
            <a:r>
              <a:rPr lang="ja-JP" altLang="en-US" dirty="0" smtClean="0"/>
              <a:t>最後に」押したキーのデータが入っている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14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11. </a:t>
            </a:r>
            <a:r>
              <a:rPr kumimoji="1" lang="ja-JP" altLang="en-US" dirty="0" smtClean="0"/>
              <a:t>画像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画像を表示しよう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6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2960" y="185192"/>
            <a:ext cx="7543800" cy="1450757"/>
          </a:xfrm>
        </p:spPr>
        <p:txBody>
          <a:bodyPr/>
          <a:lstStyle/>
          <a:p>
            <a:r>
              <a:rPr kumimoji="1" lang="en-US" altLang="ja-JP" dirty="0" smtClean="0">
                <a:latin typeface="+mj-ea"/>
              </a:rPr>
              <a:t>Processing</a:t>
            </a:r>
            <a:r>
              <a:rPr kumimoji="1" lang="ja-JP" altLang="en-US" dirty="0" smtClean="0">
                <a:latin typeface="+mj-ea"/>
              </a:rPr>
              <a:t>開発環境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59" y="1752848"/>
            <a:ext cx="7080699" cy="4543449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3905794" y="149955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ja-JP" altLang="en-US" sz="1200" dirty="0">
                <a:latin typeface="MS PGothic" charset="-128"/>
              </a:rPr>
              <a:t>https://processing.org/tutorials/gettingstarted/imgs/Fig_02_01.gif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22960" y="3846883"/>
            <a:ext cx="13019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 smtClean="0">
                <a:latin typeface="MS PGothic" charset="-128"/>
              </a:rPr>
              <a:t>ディスプレイ・ウィンドウ</a:t>
            </a:r>
            <a:endParaRPr kumimoji="1" lang="ja-JP" altLang="en-US" sz="900" dirty="0">
              <a:latin typeface="MS PGothic" charset="-128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7691908" y="2088472"/>
            <a:ext cx="5790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 smtClean="0">
                <a:latin typeface="MS PGothic" charset="-128"/>
              </a:rPr>
              <a:t>メニュー</a:t>
            </a:r>
            <a:endParaRPr kumimoji="1" lang="ja-JP" altLang="en-US" sz="900" dirty="0">
              <a:latin typeface="MS PGothic" charset="-128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691908" y="2293178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 smtClean="0">
                <a:latin typeface="MS PGothic" charset="-128"/>
              </a:rPr>
              <a:t>ツールバー</a:t>
            </a:r>
            <a:endParaRPr kumimoji="1" lang="ja-JP" altLang="en-US" sz="900" dirty="0">
              <a:latin typeface="MS PGothic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691908" y="2522923"/>
            <a:ext cx="3754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 smtClean="0">
                <a:latin typeface="MS PGothic" charset="-128"/>
              </a:rPr>
              <a:t>タブ</a:t>
            </a:r>
            <a:endParaRPr kumimoji="1" lang="ja-JP" altLang="en-US" sz="900" dirty="0">
              <a:latin typeface="MS PGothic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691908" y="3684654"/>
            <a:ext cx="10422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 smtClean="0">
                <a:latin typeface="MS PGothic" charset="-128"/>
              </a:rPr>
              <a:t>テキスト・エディタ</a:t>
            </a:r>
            <a:endParaRPr kumimoji="1" lang="ja-JP" altLang="en-US" sz="900" dirty="0">
              <a:latin typeface="MS PGothic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691908" y="5008231"/>
            <a:ext cx="10310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 smtClean="0">
                <a:latin typeface="MS PGothic" charset="-128"/>
              </a:rPr>
              <a:t>メッセージ・エリア</a:t>
            </a:r>
            <a:endParaRPr kumimoji="1" lang="ja-JP" altLang="en-US" sz="900" dirty="0">
              <a:latin typeface="MS PGothic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691908" y="5463848"/>
            <a:ext cx="702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 dirty="0" smtClean="0">
                <a:latin typeface="MS PGothic" charset="-128"/>
              </a:rPr>
              <a:t>コンソール</a:t>
            </a:r>
            <a:endParaRPr kumimoji="1" lang="ja-JP" altLang="en-US" sz="900" dirty="0">
              <a:latin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183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コンピュータで扱う画像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ラスター画像</a:t>
            </a:r>
            <a:endParaRPr lang="en-US" altLang="ja-JP" dirty="0"/>
          </a:p>
          <a:p>
            <a:r>
              <a:rPr lang="ja-JP" altLang="en-US" dirty="0" smtClean="0"/>
              <a:t>ベクター画像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28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Processing</a:t>
            </a:r>
            <a:r>
              <a:rPr kumimoji="1" lang="ja-JP" altLang="en-US" dirty="0" smtClean="0"/>
              <a:t>で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利用できる画像形式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3539066"/>
          </a:xfrm>
        </p:spPr>
        <p:txBody>
          <a:bodyPr>
            <a:normAutofit fontScale="70000" lnSpcReduction="20000"/>
          </a:bodyPr>
          <a:lstStyle/>
          <a:p>
            <a:r>
              <a:rPr lang="ja-JP" altLang="en-US" dirty="0" smtClean="0"/>
              <a:t>ラスター画像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ベクター画像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61</a:t>
            </a:fld>
            <a:endParaRPr lang="en-US" dirty="0"/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487943"/>
              </p:ext>
            </p:extLst>
          </p:nvPr>
        </p:nvGraphicFramePr>
        <p:xfrm>
          <a:off x="983226" y="2452849"/>
          <a:ext cx="6096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474"/>
                <a:gridCol w="5161526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種類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特徴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GIF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256</a:t>
                      </a:r>
                      <a:r>
                        <a:rPr kumimoji="1" lang="ja-JP" altLang="en-US" dirty="0" smtClean="0"/>
                        <a:t>色まで。アニメーションができる。透明にできる。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JPEG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およそ</a:t>
                      </a:r>
                      <a:r>
                        <a:rPr kumimoji="1" lang="en-US" altLang="ja-JP" dirty="0" smtClean="0"/>
                        <a:t>1670</a:t>
                      </a:r>
                      <a:r>
                        <a:rPr kumimoji="1" lang="ja-JP" altLang="en-US" dirty="0" smtClean="0"/>
                        <a:t>万色。写真に適している。ファイルサイズが小さくなる。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PNG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およそ</a:t>
                      </a:r>
                      <a:r>
                        <a:rPr kumimoji="1" lang="en-US" altLang="ja-JP" dirty="0" smtClean="0"/>
                        <a:t>1670</a:t>
                      </a:r>
                      <a:r>
                        <a:rPr kumimoji="1" lang="ja-JP" altLang="en-US" dirty="0" smtClean="0"/>
                        <a:t>万色。半透明にできる。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844896"/>
              </p:ext>
            </p:extLst>
          </p:nvPr>
        </p:nvGraphicFramePr>
        <p:xfrm>
          <a:off x="983226" y="518080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580"/>
                <a:gridCol w="530942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種類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特徴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SVG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拡大縮小しても粗くならない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69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画像の用意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ja-JP" altLang="en-US" dirty="0" smtClean="0"/>
              <a:t>画像の拡張子を表示するように</a:t>
            </a:r>
            <a:r>
              <a:rPr kumimoji="1" lang="en-US" altLang="ja-JP" dirty="0" smtClean="0"/>
              <a:t>Windows</a:t>
            </a:r>
            <a:r>
              <a:rPr kumimoji="1" lang="ja-JP" altLang="en-US" dirty="0" smtClean="0"/>
              <a:t>を設定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フォルダを開く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[Alt]</a:t>
            </a:r>
            <a:r>
              <a:rPr lang="ja-JP" altLang="en-US" dirty="0" smtClean="0"/>
              <a:t>キーを押して、メニューを表示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[</a:t>
            </a:r>
            <a:r>
              <a:rPr kumimoji="1" lang="ja-JP" altLang="en-US" dirty="0" smtClean="0"/>
              <a:t>ツール</a:t>
            </a:r>
            <a:r>
              <a:rPr kumimoji="1" lang="en-US" altLang="ja-JP" dirty="0" smtClean="0"/>
              <a:t>]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[</a:t>
            </a:r>
            <a:r>
              <a:rPr kumimoji="1" lang="ja-JP" altLang="en-US" dirty="0" smtClean="0"/>
              <a:t>表示</a:t>
            </a:r>
            <a:r>
              <a:rPr kumimoji="1" lang="en-US" altLang="ja-JP" dirty="0" smtClean="0"/>
              <a:t>]</a:t>
            </a:r>
          </a:p>
          <a:p>
            <a:pPr lvl="1"/>
            <a:r>
              <a:rPr lang="en-US" altLang="ja-JP" dirty="0" smtClean="0"/>
              <a:t>[</a:t>
            </a:r>
            <a:r>
              <a:rPr lang="ja-JP" altLang="en-US" dirty="0" smtClean="0"/>
              <a:t>登録されている拡張子は表示しない</a:t>
            </a:r>
            <a:r>
              <a:rPr lang="en-US" altLang="ja-JP" dirty="0" smtClean="0"/>
              <a:t>]</a:t>
            </a:r>
            <a:r>
              <a:rPr lang="ja-JP" altLang="en-US" dirty="0" smtClean="0"/>
              <a:t>のチェックをはずす</a:t>
            </a:r>
            <a:endParaRPr lang="en-US" altLang="ja-JP" dirty="0" smtClean="0"/>
          </a:p>
          <a:p>
            <a:r>
              <a:rPr kumimoji="1" lang="ja-JP" altLang="en-US" dirty="0" smtClean="0"/>
              <a:t>画像をダウンロードする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指定したフォルダか</a:t>
            </a:r>
            <a:r>
              <a:rPr lang="en-US" altLang="ja-JP" dirty="0" smtClean="0"/>
              <a:t>[</a:t>
            </a:r>
            <a:r>
              <a:rPr lang="ja-JP" altLang="en-US" dirty="0" smtClean="0"/>
              <a:t>ダウンロード</a:t>
            </a:r>
            <a:r>
              <a:rPr lang="en-US" altLang="ja-JP" dirty="0" smtClean="0"/>
              <a:t>]</a:t>
            </a:r>
            <a:r>
              <a:rPr lang="ja-JP" altLang="en-US" dirty="0" smtClean="0"/>
              <a:t>フォルダなどに保存される</a:t>
            </a:r>
            <a:endParaRPr kumimoji="1" lang="en-US" altLang="ja-JP" dirty="0" smtClean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5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画像のプログラミング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ja-JP" altLang="en-US" dirty="0" smtClean="0"/>
              <a:t>画像を</a:t>
            </a:r>
            <a:r>
              <a:rPr kumimoji="1" lang="en-US" altLang="ja-JP" dirty="0" smtClean="0"/>
              <a:t>Processing</a:t>
            </a:r>
            <a:r>
              <a:rPr kumimoji="1" lang="ja-JP" altLang="en-US" dirty="0" smtClean="0"/>
              <a:t>のスケッチにドラッグ・アンド</a:t>
            </a:r>
            <a:r>
              <a:rPr lang="ja-JP" altLang="en-US" dirty="0"/>
              <a:t>・</a:t>
            </a:r>
            <a:r>
              <a:rPr kumimoji="1" lang="ja-JP" altLang="en-US" dirty="0" smtClean="0"/>
              <a:t>ドロップ</a:t>
            </a:r>
            <a:endParaRPr kumimoji="1" lang="en-US" altLang="ja-JP" dirty="0" smtClean="0"/>
          </a:p>
          <a:p>
            <a:r>
              <a:rPr kumimoji="1" lang="ja-JP" altLang="en-US" dirty="0" smtClean="0"/>
              <a:t>画像を表す変数を宣言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r>
              <a:rPr lang="ja-JP" altLang="en-US" dirty="0" smtClean="0"/>
              <a:t>変数に画像を読み込む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 smtClean="0"/>
              <a:t>画像を表示する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219200" y="2853439"/>
            <a:ext cx="16864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PImage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変数名</a:t>
            </a:r>
            <a:r>
              <a:rPr kumimoji="1" lang="en-US" altLang="ja-JP" dirty="0" smtClean="0"/>
              <a:t>;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99195" y="4188537"/>
            <a:ext cx="39450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変数名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loadImage</a:t>
            </a:r>
            <a:r>
              <a:rPr kumimoji="1" lang="en-US" altLang="ja-JP" dirty="0" smtClean="0"/>
              <a:t>("</a:t>
            </a:r>
            <a:r>
              <a:rPr kumimoji="1" lang="ja-JP" altLang="en-US" dirty="0" smtClean="0"/>
              <a:t>画像ファイル名</a:t>
            </a:r>
            <a:r>
              <a:rPr kumimoji="1" lang="en-US" altLang="ja-JP" dirty="0" smtClean="0"/>
              <a:t>");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19200" y="5537396"/>
            <a:ext cx="45509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image(</a:t>
            </a:r>
            <a:r>
              <a:rPr kumimoji="1" lang="ja-JP" altLang="en-US" dirty="0" smtClean="0"/>
              <a:t>変数名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左上の</a:t>
            </a:r>
            <a:r>
              <a:rPr kumimoji="1" lang="en-US" altLang="ja-JP" dirty="0" smtClean="0"/>
              <a:t>x</a:t>
            </a:r>
            <a:r>
              <a:rPr kumimoji="1" lang="ja-JP" altLang="en-US" dirty="0" smtClean="0"/>
              <a:t>座標</a:t>
            </a:r>
            <a:r>
              <a:rPr kumimoji="1" lang="en-US" altLang="ja-JP" dirty="0" smtClean="0"/>
              <a:t>, y</a:t>
            </a:r>
            <a:r>
              <a:rPr kumimoji="1" lang="ja-JP" altLang="en-US" dirty="0" smtClean="0"/>
              <a:t>座標</a:t>
            </a:r>
            <a:r>
              <a:rPr kumimoji="1" lang="en-US" altLang="ja-JP" dirty="0" smtClean="0"/>
              <a:t>);</a:t>
            </a:r>
          </a:p>
          <a:p>
            <a:r>
              <a:rPr kumimoji="1" lang="en-US" altLang="ja-JP" dirty="0" smtClean="0"/>
              <a:t>image(</a:t>
            </a:r>
            <a:r>
              <a:rPr kumimoji="1" lang="ja-JP" altLang="en-US" dirty="0" smtClean="0"/>
              <a:t>変数名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左上</a:t>
            </a:r>
            <a:r>
              <a:rPr kumimoji="1" lang="ja-JP" altLang="en-US" dirty="0"/>
              <a:t>の</a:t>
            </a:r>
            <a:r>
              <a:rPr kumimoji="1" lang="en-US" altLang="ja-JP" dirty="0" smtClean="0"/>
              <a:t>x</a:t>
            </a:r>
            <a:r>
              <a:rPr kumimoji="1" lang="ja-JP" altLang="en-US" dirty="0" smtClean="0"/>
              <a:t>座標</a:t>
            </a:r>
            <a:r>
              <a:rPr kumimoji="1" lang="en-US" altLang="ja-JP" dirty="0" smtClean="0"/>
              <a:t>, y</a:t>
            </a:r>
            <a:r>
              <a:rPr kumimoji="1" lang="ja-JP" altLang="en-US" dirty="0" smtClean="0"/>
              <a:t>座標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幅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高さ</a:t>
            </a:r>
            <a:r>
              <a:rPr kumimoji="1" lang="en-US" altLang="ja-JP" dirty="0" smtClean="0"/>
              <a:t>);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65547" y="4557650"/>
            <a:ext cx="5601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画像ファイル名は大文字・小文字を区別するので注意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655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11.2 </a:t>
            </a:r>
            <a:r>
              <a:rPr kumimoji="1" lang="en-US" altLang="ja-JP" dirty="0" err="1" smtClean="0"/>
              <a:t>imageMode</a:t>
            </a:r>
            <a:r>
              <a:rPr kumimoji="1" lang="en-US" altLang="ja-JP" dirty="0" smtClean="0"/>
              <a:t>()</a:t>
            </a:r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image()</a:t>
            </a:r>
            <a:r>
              <a:rPr kumimoji="1" lang="ja-JP" altLang="en-US" dirty="0" smtClean="0"/>
              <a:t>関数で画像</a:t>
            </a:r>
            <a:r>
              <a:rPr lang="ja-JP" altLang="en-US" dirty="0" smtClean="0"/>
              <a:t>を表示するとき、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指定する座標を設定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画像の左上の座標を指定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デフォルト</a:t>
            </a:r>
            <a:r>
              <a:rPr kumimoji="1" lang="en-US" altLang="ja-JP" dirty="0" smtClean="0"/>
              <a:t>)</a:t>
            </a:r>
          </a:p>
          <a:p>
            <a:pPr lvl="2"/>
            <a:r>
              <a:rPr lang="en-US" altLang="ja-JP" dirty="0" err="1"/>
              <a:t>imageMode</a:t>
            </a:r>
            <a:r>
              <a:rPr lang="en-US" altLang="ja-JP" dirty="0"/>
              <a:t>(CORNER);</a:t>
            </a:r>
          </a:p>
          <a:p>
            <a:pPr lvl="1"/>
            <a:r>
              <a:rPr lang="ja-JP" altLang="en-US" dirty="0" smtClean="0"/>
              <a:t>画像の中心の座標を指定</a:t>
            </a:r>
            <a:endParaRPr lang="en-US" altLang="ja-JP" dirty="0" smtClean="0"/>
          </a:p>
          <a:p>
            <a:pPr lvl="2"/>
            <a:r>
              <a:rPr lang="en-US" altLang="ja-JP" dirty="0" err="1"/>
              <a:t>imageMode</a:t>
            </a:r>
            <a:r>
              <a:rPr lang="en-US" altLang="ja-JP" dirty="0"/>
              <a:t>(CENTER</a:t>
            </a:r>
            <a:r>
              <a:rPr lang="en-US" altLang="ja-JP" dirty="0" smtClean="0"/>
              <a:t>);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647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400" dirty="0" smtClean="0"/>
              <a:t>12. </a:t>
            </a:r>
            <a:r>
              <a:rPr kumimoji="1" lang="ja-JP" altLang="en-US" sz="4400" dirty="0" smtClean="0"/>
              <a:t>フォント</a:t>
            </a:r>
            <a:r>
              <a:rPr lang="ja-JP" altLang="en-US" sz="4400" dirty="0" smtClean="0"/>
              <a:t>と文字列の表示</a:t>
            </a:r>
            <a:endParaRPr kumimoji="1" lang="ja-JP" altLang="en-US" sz="44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文字列を表示しよう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0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フォントのプログラミング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 smtClean="0"/>
              <a:t>フォント</a:t>
            </a:r>
            <a:r>
              <a:rPr kumimoji="1" lang="ja-JP" altLang="en-US" dirty="0" smtClean="0"/>
              <a:t>を表す変数を宣言</a:t>
            </a:r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r>
              <a:rPr lang="ja-JP" altLang="en-US" dirty="0" smtClean="0"/>
              <a:t>変数にフォントを作って読み込む</a:t>
            </a:r>
            <a:endParaRPr lang="en-US" altLang="ja-JP" dirty="0" smtClean="0"/>
          </a:p>
          <a:p>
            <a:pPr lvl="1"/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kumimoji="1" lang="ja-JP" altLang="en-US" dirty="0" smtClean="0"/>
              <a:t>フォントを指定する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99195" y="2398291"/>
            <a:ext cx="15325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PFont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変数名</a:t>
            </a:r>
            <a:r>
              <a:rPr kumimoji="1" lang="en-US" altLang="ja-JP" dirty="0" smtClean="0"/>
              <a:t>;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99195" y="4030827"/>
            <a:ext cx="40178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変数名</a:t>
            </a:r>
            <a:r>
              <a:rPr kumimoji="1" lang="en-US" altLang="ja-JP" dirty="0" smtClean="0"/>
              <a:t> = </a:t>
            </a:r>
            <a:r>
              <a:rPr kumimoji="1" lang="en-US" altLang="ja-JP" dirty="0" err="1" smtClean="0"/>
              <a:t>createFont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フォント名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サイズ</a:t>
            </a:r>
            <a:r>
              <a:rPr kumimoji="1" lang="en-US" altLang="ja-JP" dirty="0" smtClean="0"/>
              <a:t>);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62312" y="4412891"/>
            <a:ext cx="4447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サイズの単位はポイント</a:t>
            </a:r>
            <a:endParaRPr kumimoji="1"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en-US" altLang="ja-JP" dirty="0" smtClean="0"/>
              <a:t>PC</a:t>
            </a:r>
            <a:r>
              <a:rPr kumimoji="1" lang="ja-JP" altLang="en-US" dirty="0" smtClean="0"/>
              <a:t>では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ポイントは</a:t>
            </a:r>
            <a:r>
              <a:rPr kumimoji="1" lang="en-US" altLang="ja-JP" dirty="0" smtClean="0"/>
              <a:t>0.75</a:t>
            </a:r>
            <a:r>
              <a:rPr kumimoji="1" lang="ja-JP" altLang="en-US" dirty="0" smtClean="0"/>
              <a:t>ピクセル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ドット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相当</a:t>
            </a:r>
            <a:endParaRPr kumimoji="1" lang="en-US" altLang="ja-JP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99195" y="5597144"/>
            <a:ext cx="18654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textFont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変数名</a:t>
            </a:r>
            <a:r>
              <a:rPr kumimoji="1" lang="en-US" altLang="ja-JP" dirty="0" smtClean="0"/>
              <a:t>);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696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文字列を表示する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3653366"/>
          </a:xfrm>
        </p:spPr>
        <p:txBody>
          <a:bodyPr>
            <a:normAutofit fontScale="62500" lnSpcReduction="20000"/>
          </a:bodyPr>
          <a:lstStyle/>
          <a:p>
            <a:r>
              <a:rPr kumimoji="1" lang="ja-JP" altLang="en-US" dirty="0" smtClean="0"/>
              <a:t>塗りつぶしの色を指定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文字列の表示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注意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文字列の座標はベースラインの左端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99195" y="2296691"/>
            <a:ext cx="8483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fill(</a:t>
            </a:r>
            <a:r>
              <a:rPr kumimoji="1" lang="ja-JP" altLang="en-US" dirty="0" smtClean="0"/>
              <a:t>色</a:t>
            </a:r>
            <a:r>
              <a:rPr kumimoji="1" lang="en-US" altLang="ja-JP" dirty="0" smtClean="0"/>
              <a:t>);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99195" y="3651214"/>
            <a:ext cx="27922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text(</a:t>
            </a:r>
            <a:r>
              <a:rPr kumimoji="1" lang="ja-JP" altLang="en-US" dirty="0" smtClean="0"/>
              <a:t>文字列</a:t>
            </a:r>
            <a:r>
              <a:rPr kumimoji="1" lang="en-US" altLang="ja-JP" dirty="0" smtClean="0"/>
              <a:t>, x</a:t>
            </a:r>
            <a:r>
              <a:rPr kumimoji="1" lang="ja-JP" altLang="en-US" dirty="0" smtClean="0"/>
              <a:t>座標</a:t>
            </a:r>
            <a:r>
              <a:rPr kumimoji="1" lang="en-US" altLang="ja-JP" dirty="0" smtClean="0"/>
              <a:t>, y</a:t>
            </a:r>
            <a:r>
              <a:rPr kumimoji="1" lang="ja-JP" altLang="en-US" dirty="0" smtClean="0"/>
              <a:t>座標</a:t>
            </a:r>
            <a:r>
              <a:rPr kumimoji="1" lang="en-US" altLang="ja-JP" dirty="0" smtClean="0"/>
              <a:t>);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978361" y="4967638"/>
            <a:ext cx="23615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200" dirty="0" smtClean="0"/>
              <a:t>Apple</a:t>
            </a:r>
            <a:endParaRPr kumimoji="1" lang="ja-JP" altLang="en-US" sz="72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79195" y="5923915"/>
            <a:ext cx="773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(x, y)</a:t>
            </a:r>
            <a:endParaRPr kumimoji="1" lang="ja-JP" altLang="en-US" dirty="0"/>
          </a:p>
        </p:txBody>
      </p:sp>
      <p:sp>
        <p:nvSpPr>
          <p:cNvPr id="11" name="円/楕円 10"/>
          <p:cNvSpPr/>
          <p:nvPr/>
        </p:nvSpPr>
        <p:spPr>
          <a:xfrm>
            <a:off x="1972625" y="5810722"/>
            <a:ext cx="180000" cy="1800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/>
        </p:nvCxnSpPr>
        <p:spPr>
          <a:xfrm>
            <a:off x="1854200" y="5897902"/>
            <a:ext cx="32385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5092700" y="5715392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ベースライン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47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13. </a:t>
            </a:r>
            <a:r>
              <a:rPr kumimoji="1" lang="ja-JP" altLang="en-US" dirty="0" smtClean="0"/>
              <a:t>乱数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一見でたらめに見える数を作る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3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乱数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実は奥が深い問題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決まったことしかできないコンピュータで乱数を作る？？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実際には「擬似」乱数</a:t>
            </a:r>
            <a:endParaRPr kumimoji="1" lang="en-US" altLang="ja-JP" dirty="0" smtClean="0"/>
          </a:p>
          <a:p>
            <a:r>
              <a:rPr lang="ja-JP" altLang="en-US" dirty="0" smtClean="0"/>
              <a:t>作り方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線形合同法、メルセンヌ・ツイスタ法、ほか</a:t>
            </a:r>
            <a:endParaRPr lang="en-US" altLang="ja-JP" dirty="0" smtClean="0"/>
          </a:p>
          <a:p>
            <a:r>
              <a:rPr lang="ja-JP" altLang="en-US" dirty="0" smtClean="0"/>
              <a:t>暗号などとも深い関係が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21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プログラムの作り方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ja-JP" dirty="0" smtClean="0"/>
              <a:t>Processing</a:t>
            </a:r>
            <a:r>
              <a:rPr kumimoji="1" lang="ja-JP" altLang="en-US" dirty="0" smtClean="0"/>
              <a:t>開発環境を起動</a:t>
            </a:r>
            <a:endParaRPr kumimoji="1" lang="en-US" altLang="ja-JP" dirty="0" smtClean="0"/>
          </a:p>
          <a:p>
            <a:r>
              <a:rPr lang="ja-JP" altLang="en-US" dirty="0" smtClean="0"/>
              <a:t>テキスト・エディタの部分にプログラムを入力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Processing</a:t>
            </a:r>
            <a:r>
              <a:rPr kumimoji="1" lang="ja-JP" altLang="en-US" dirty="0" smtClean="0"/>
              <a:t>では、プログラムのことを「スケッチ」という</a:t>
            </a:r>
            <a:endParaRPr kumimoji="1" lang="en-US" altLang="ja-JP" dirty="0" smtClean="0"/>
          </a:p>
          <a:p>
            <a:r>
              <a:rPr kumimoji="1" lang="ja-JP" altLang="en-US" dirty="0" smtClean="0"/>
              <a:t>実行ボタンを押す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62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random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Processing</a:t>
            </a:r>
            <a:r>
              <a:rPr lang="ja-JP" altLang="en-US" dirty="0" smtClean="0"/>
              <a:t>に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random</a:t>
            </a:r>
            <a:r>
              <a:rPr kumimoji="1" lang="ja-JP" altLang="en-US" dirty="0" smtClean="0"/>
              <a:t>が用意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46795" y="2715791"/>
            <a:ext cx="17541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random(</a:t>
            </a:r>
            <a:r>
              <a:rPr kumimoji="1" lang="ja-JP" altLang="en-US" dirty="0" smtClean="0"/>
              <a:t>最大値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46795" y="3342548"/>
            <a:ext cx="2557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random(</a:t>
            </a:r>
            <a:r>
              <a:rPr kumimoji="1" lang="ja-JP" altLang="en-US" dirty="0" smtClean="0"/>
              <a:t>最小値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最大値</a:t>
            </a:r>
            <a:r>
              <a:rPr kumimoji="1" lang="en-US" altLang="ja-JP" dirty="0" smtClean="0"/>
              <a:t>)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25409" y="2715791"/>
            <a:ext cx="3422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から最大値「未満」の乱数を作る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25409" y="3342548"/>
            <a:ext cx="3767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最小値から最大値未満の乱数を作る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46795" y="4839362"/>
            <a:ext cx="15233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random(0, 10)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800993" y="4874076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から</a:t>
            </a:r>
            <a:r>
              <a:rPr kumimoji="1" lang="en-US" altLang="ja-JP" dirty="0" smtClean="0"/>
              <a:t>9.999...</a:t>
            </a:r>
            <a:r>
              <a:rPr kumimoji="1" lang="ja-JP" altLang="en-US" dirty="0" smtClean="0"/>
              <a:t>の間の乱数を作る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286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14. </a:t>
            </a:r>
            <a:r>
              <a:rPr kumimoji="1"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Java</a:t>
            </a:r>
            <a:r>
              <a:rPr lang="ja-JP" altLang="en-US" dirty="0" smtClean="0"/>
              <a:t>と同じ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564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14.1 </a:t>
            </a:r>
            <a:r>
              <a:rPr lang="ja-JP" altLang="en-US" dirty="0" smtClean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一連の「プログラムに名前をつけて、簡単に呼び出せるようにした」もの</a:t>
            </a:r>
            <a:endParaRPr kumimoji="1" lang="en-US" altLang="ja-JP" dirty="0" smtClean="0"/>
          </a:p>
          <a:p>
            <a:r>
              <a:rPr kumimoji="1" lang="ja-JP" altLang="en-US" dirty="0" smtClean="0"/>
              <a:t>関数を使うには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事前に宣言する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それから名前を呼んで使う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24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関数の宣言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Java</a:t>
            </a:r>
            <a:r>
              <a:rPr kumimoji="1" lang="ja-JP" altLang="en-US" dirty="0" smtClean="0"/>
              <a:t>と同じ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28291" y="2693219"/>
            <a:ext cx="618630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戻り値の型</a:t>
            </a:r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関数名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仮引数の型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仮引数の名前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, ...) {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一連のプログラム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729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14.2 </a:t>
            </a:r>
            <a:r>
              <a:rPr kumimoji="1" lang="ja-JP" altLang="en-US" dirty="0" smtClean="0"/>
              <a:t>関数の例</a:t>
            </a:r>
            <a:r>
              <a:rPr kumimoji="1" lang="en-US" altLang="ja-JP" dirty="0" smtClean="0"/>
              <a:t>: 1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89966"/>
          </a:xfrm>
        </p:spPr>
        <p:txBody>
          <a:bodyPr>
            <a:normAutofit fontScale="62500" lnSpcReduction="20000"/>
          </a:bodyPr>
          <a:lstStyle/>
          <a:p>
            <a:r>
              <a:rPr lang="ja-JP" altLang="en-US" dirty="0" smtClean="0"/>
              <a:t>「こんにちは」とコンソールに表示</a:t>
            </a:r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 smtClean="0"/>
              <a:t>戻り値も引数もない場合の例</a:t>
            </a:r>
            <a:endParaRPr lang="en-US" altLang="ja-JP" dirty="0" smtClean="0"/>
          </a:p>
          <a:p>
            <a:r>
              <a:rPr kumimoji="1" lang="ja-JP" altLang="en-US" dirty="0" smtClean="0"/>
              <a:t>戻り値がないので、戻り値の型は</a:t>
            </a:r>
            <a:r>
              <a:rPr kumimoji="1" lang="en-US" altLang="ja-JP" dirty="0" smtClean="0"/>
              <a:t> void </a:t>
            </a:r>
            <a:r>
              <a:rPr lang="ja-JP" altLang="en-US" dirty="0" smtClean="0"/>
              <a:t>無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52052" y="2694858"/>
            <a:ext cx="295465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void hello() {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</a:t>
            </a:r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println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("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こんにちは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");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52052" y="4218650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hello();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46468" y="23919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関数の宣言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46468" y="3903544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関数の呼び出し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267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14.3 </a:t>
            </a:r>
            <a:r>
              <a:rPr kumimoji="1" lang="ja-JP" altLang="en-US" dirty="0" smtClean="0"/>
              <a:t>関数の例</a:t>
            </a:r>
            <a:r>
              <a:rPr kumimoji="1" lang="en-US" altLang="ja-JP" dirty="0" smtClean="0"/>
              <a:t>: 2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ja-JP" altLang="en-US" dirty="0" smtClean="0"/>
              <a:t>「こんにちは◯◯」とコンソールに表示</a:t>
            </a:r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戻り値がなく、引数がある場合の例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52052" y="2682158"/>
            <a:ext cx="376256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void </a:t>
            </a:r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helloTo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(String name) {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</a:t>
            </a:r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println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("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こんにちは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" + name);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52052" y="4205950"/>
            <a:ext cx="2031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helloTo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("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太郎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");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46468" y="23792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関数の宣言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46468" y="3890844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関数の呼び出し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69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14.4 </a:t>
            </a:r>
            <a:r>
              <a:rPr kumimoji="1" lang="ja-JP" altLang="en-US" dirty="0" smtClean="0"/>
              <a:t>関数の例</a:t>
            </a:r>
            <a:r>
              <a:rPr kumimoji="1" lang="en-US" altLang="ja-JP" dirty="0" smtClean="0"/>
              <a:t>: 3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つの整数を足した結果を返す</a:t>
            </a:r>
            <a:endParaRPr kumimoji="1"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戻り値と引数がある場合の例</a:t>
            </a:r>
            <a:endParaRPr lang="en-US" altLang="ja-JP" dirty="0"/>
          </a:p>
          <a:p>
            <a:r>
              <a:rPr kumimoji="1" lang="ja-JP" altLang="en-US" dirty="0" smtClean="0"/>
              <a:t>戻り値</a:t>
            </a:r>
            <a:r>
              <a:rPr lang="ja-JP" altLang="en-US" dirty="0" smtClean="0"/>
              <a:t>は整数</a:t>
            </a:r>
            <a:r>
              <a:rPr kumimoji="1" lang="ja-JP" altLang="en-US" dirty="0" smtClean="0"/>
              <a:t>なので、戻り値の型は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int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52052" y="2567858"/>
            <a:ext cx="283923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add(</a:t>
            </a:r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a, </a:t>
            </a:r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b) {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return a + b;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52052" y="4091650"/>
            <a:ext cx="28392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result = add(1, 2);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46468" y="226498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関数の宣言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946468" y="3776544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関数の呼び出し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811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7200" dirty="0" smtClean="0"/>
              <a:t>15. </a:t>
            </a:r>
            <a:r>
              <a:rPr kumimoji="1" lang="ja-JP" altLang="en-US" sz="7200" dirty="0" smtClean="0"/>
              <a:t>オブジェクト</a:t>
            </a:r>
            <a:endParaRPr kumimoji="1" lang="ja-JP" altLang="en-US" sz="720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パーツとして使えるプログラム</a:t>
            </a:r>
            <a:endParaRPr kumimoji="1" lang="en-US" altLang="ja-JP" dirty="0" smtClean="0"/>
          </a:p>
          <a:p>
            <a:r>
              <a:rPr lang="en-US" altLang="ja-JP" dirty="0" smtClean="0"/>
              <a:t>Java</a:t>
            </a:r>
            <a:r>
              <a:rPr lang="ja-JP" altLang="en-US" dirty="0" smtClean="0"/>
              <a:t>と同じ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4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「ソフトウェア危機」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1960</a:t>
            </a:r>
            <a:r>
              <a:rPr kumimoji="1" lang="ja-JP" altLang="en-US" dirty="0" smtClean="0"/>
              <a:t>年代後半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どんどんコンピュータが高度になって、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ソフトウェアが複雑になってヤバい、死にそう</a:t>
            </a:r>
            <a:r>
              <a:rPr kumimoji="1" lang="en-US" altLang="ja-JP" dirty="0" smtClean="0"/>
              <a:t>(?)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56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オブジェクト指向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ja-JP" altLang="en-US" dirty="0" smtClean="0"/>
              <a:t>プログラムの再利用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プログラム</a:t>
            </a:r>
            <a:r>
              <a:rPr lang="ja-JP" altLang="en-US" dirty="0" smtClean="0"/>
              <a:t>を</a:t>
            </a:r>
            <a:r>
              <a:rPr kumimoji="1" lang="ja-JP" altLang="en-US" dirty="0" smtClean="0"/>
              <a:t>パーツ</a:t>
            </a:r>
            <a:r>
              <a:rPr lang="ja-JP" altLang="en-US" dirty="0" smtClean="0"/>
              <a:t>化したものがオブジェクト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たとえば</a:t>
            </a:r>
            <a:r>
              <a:rPr kumimoji="1" lang="ja-JP" altLang="en-US" dirty="0" smtClean="0"/>
              <a:t>現実世界のモノや概念を参考にパーツを設計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？</a:t>
            </a:r>
            <a:r>
              <a:rPr lang="en-US" altLang="ja-JP" dirty="0"/>
              <a:t>)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すごい人の書いたプログラムをパーツとして提供し、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それを組み合わせれば簡単にプログラムできる</a:t>
            </a:r>
            <a:r>
              <a:rPr lang="en-US" altLang="ja-JP" dirty="0" smtClean="0"/>
              <a:t>(</a:t>
            </a:r>
            <a:r>
              <a:rPr lang="ja-JP" altLang="en-US" dirty="0" smtClean="0"/>
              <a:t>？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r>
              <a:rPr kumimoji="1" lang="ja-JP" altLang="en-US" dirty="0" smtClean="0"/>
              <a:t>メッセージ送受信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オブジェクト間でメッセージをやりとりをしているかのように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プログラムを書く</a:t>
            </a:r>
            <a:r>
              <a:rPr lang="en-US" altLang="ja-JP" dirty="0"/>
              <a:t>(</a:t>
            </a:r>
            <a:r>
              <a:rPr lang="ja-JP" altLang="en-US" dirty="0"/>
              <a:t>？</a:t>
            </a:r>
            <a:r>
              <a:rPr lang="en-US" altLang="ja-JP" dirty="0" smtClean="0"/>
              <a:t>)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6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>
                <a:latin typeface="+mj-ea"/>
              </a:rPr>
              <a:t>Processing</a:t>
            </a:r>
            <a:r>
              <a:rPr lang="ja-JP" altLang="en-US" dirty="0" smtClean="0">
                <a:latin typeface="+mj-ea"/>
              </a:rPr>
              <a:t>で</a:t>
            </a:r>
            <a:r>
              <a:rPr lang="en-US" altLang="ja-JP" dirty="0" smtClean="0">
                <a:latin typeface="+mj-ea"/>
              </a:rPr>
              <a:t/>
            </a:r>
            <a:br>
              <a:rPr lang="en-US" altLang="ja-JP" dirty="0" smtClean="0">
                <a:latin typeface="+mj-ea"/>
              </a:rPr>
            </a:br>
            <a:r>
              <a:rPr lang="en-US" altLang="ja-JP" dirty="0" smtClean="0">
                <a:latin typeface="+mj-ea"/>
              </a:rPr>
              <a:t>for</a:t>
            </a:r>
            <a:r>
              <a:rPr lang="ja-JP" altLang="en-US" dirty="0" smtClean="0">
                <a:latin typeface="+mj-ea"/>
              </a:rPr>
              <a:t>文を書いてみた</a:t>
            </a:r>
            <a:endParaRPr kumimoji="1" lang="ja-JP" altLang="en-US" dirty="0">
              <a:latin typeface="+mj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基本は</a:t>
            </a:r>
            <a:r>
              <a:rPr lang="en-US" altLang="ja-JP" dirty="0" smtClean="0"/>
              <a:t>Java</a:t>
            </a:r>
            <a:r>
              <a:rPr lang="ja-JP" altLang="en-US" dirty="0" smtClean="0"/>
              <a:t>と同じ</a:t>
            </a:r>
            <a:endParaRPr lang="en-US" altLang="ja-JP" dirty="0" smtClean="0"/>
          </a:p>
          <a:p>
            <a:r>
              <a:rPr lang="ja-JP" altLang="en-US" dirty="0" smtClean="0"/>
              <a:t>ただし、余計なものは書かなくていい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10956" y="3768340"/>
            <a:ext cx="482944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for (</a:t>
            </a:r>
            <a:r>
              <a:rPr lang="en-US" altLang="ja-JP" sz="2400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lang="en-US" altLang="ja-JP" sz="2400" dirty="0" err="1" smtClean="0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 = 0; </a:t>
            </a:r>
            <a:r>
              <a:rPr lang="en-US" altLang="ja-JP" sz="2400" dirty="0" err="1" smtClean="0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 &lt; 10; </a:t>
            </a:r>
            <a:r>
              <a:rPr lang="en-US" altLang="ja-JP" sz="2400" dirty="0" err="1" smtClean="0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++) {</a:t>
            </a:r>
          </a:p>
          <a:p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  </a:t>
            </a:r>
            <a:r>
              <a:rPr lang="en-US" altLang="ja-JP" sz="2400" dirty="0" err="1" smtClean="0">
                <a:latin typeface="MS Gothic" charset="-128"/>
                <a:ea typeface="MS Gothic" charset="-128"/>
                <a:cs typeface="MS Gothic" charset="-128"/>
              </a:rPr>
              <a:t>println</a:t>
            </a:r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lang="en-US" altLang="ja-JP" sz="2400" dirty="0" err="1" smtClean="0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);</a:t>
            </a:r>
          </a:p>
          <a:p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lang="en-US" altLang="ja-JP" sz="2400" dirty="0">
              <a:latin typeface="MS Gothic" charset="-128"/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459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15.1.1 </a:t>
            </a:r>
            <a:r>
              <a:rPr kumimoji="1" lang="ja-JP" altLang="en-US" dirty="0" smtClean="0"/>
              <a:t>オブジェクト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 smtClean="0"/>
              <a:t>オブジェクトを使うには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クラスを宣言する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クラスは「オブジェクトの設計図」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インスタンスを表す変数を用意する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オブジェクトのことを「インスタンス」とも言う</a:t>
            </a:r>
            <a:endParaRPr lang="en-US" altLang="ja-JP" dirty="0" smtClean="0"/>
          </a:p>
          <a:p>
            <a:pPr lvl="1"/>
            <a:r>
              <a:rPr lang="ja-JP" altLang="en-US" dirty="0"/>
              <a:t>クラスからインスタンスを</a:t>
            </a:r>
            <a:r>
              <a:rPr lang="ja-JP" altLang="en-US" dirty="0" smtClean="0"/>
              <a:t>作り、変数に代入する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インスタンスを操作する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123390" y="5111226"/>
            <a:ext cx="3451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※instance </a:t>
            </a:r>
            <a:r>
              <a:rPr kumimoji="1" lang="ja-JP" altLang="en-US" dirty="0" smtClean="0"/>
              <a:t>設計図から作った実体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688290" y="2735014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※class </a:t>
            </a:r>
            <a:r>
              <a:rPr kumimoji="1" lang="ja-JP" altLang="en-US" dirty="0" smtClean="0"/>
              <a:t>種族、グループ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840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15.1.2 </a:t>
            </a:r>
            <a:r>
              <a:rPr lang="ja-JP" altLang="en-US" dirty="0" smtClean="0"/>
              <a:t>クラスの宣言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中身が空の場合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ja-JP" altLang="en-US" dirty="0" smtClean="0"/>
              <a:t>書き方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lvl="1"/>
            <a:r>
              <a:rPr lang="ja-JP" altLang="en-US" dirty="0" smtClean="0"/>
              <a:t>クラス名は大文字ではじめる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ボール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52052" y="2451744"/>
            <a:ext cx="203132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クラス名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45440" y="2451744"/>
            <a:ext cx="156966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class Ball {</a:t>
            </a: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9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15.1.3 </a:t>
            </a:r>
            <a:r>
              <a:rPr lang="ja-JP" altLang="en-US" dirty="0" smtClean="0"/>
              <a:t>クラスの宣言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フィールドのみの場合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489231" cy="4023360"/>
          </a:xfrm>
        </p:spPr>
        <p:txBody>
          <a:bodyPr/>
          <a:lstStyle/>
          <a:p>
            <a:r>
              <a:rPr kumimoji="1" lang="ja-JP" altLang="en-US" dirty="0" smtClean="0"/>
              <a:t>書き方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pPr lvl="1"/>
            <a:r>
              <a:rPr lang="ja-JP" altLang="en-US" dirty="0" smtClean="0"/>
              <a:t>フィールドの宣言は変数の宣言と同じ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ボール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en-US" altLang="ja-JP" dirty="0" smtClean="0"/>
          </a:p>
          <a:p>
            <a:pPr lvl="1"/>
            <a:r>
              <a:rPr lang="ja-JP" altLang="en-US" dirty="0" smtClean="0"/>
              <a:t>クラス図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52052" y="2451744"/>
            <a:ext cx="260840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クラス名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フィールドの宣言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型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名前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;</a:t>
            </a: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…</a:t>
            </a: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45440" y="2451744"/>
            <a:ext cx="307007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class Ball {</a:t>
            </a: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float x;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中心の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x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座標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float y;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中心の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y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座標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float d;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直径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090222" y="5192334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※field </a:t>
            </a:r>
            <a:r>
              <a:rPr kumimoji="1" lang="ja-JP" altLang="en-US" dirty="0" smtClean="0"/>
              <a:t>欄</a:t>
            </a:r>
            <a:endParaRPr kumimoji="1" lang="ja-JP" altLang="en-US" dirty="0"/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18823"/>
              </p:ext>
            </p:extLst>
          </p:nvPr>
        </p:nvGraphicFramePr>
        <p:xfrm>
          <a:off x="6685453" y="4548960"/>
          <a:ext cx="1231900" cy="165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319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ボール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x</a:t>
                      </a:r>
                      <a:br>
                        <a:rPr kumimoji="1" lang="en-US" altLang="ja-JP" dirty="0" smtClean="0"/>
                      </a:br>
                      <a:r>
                        <a:rPr kumimoji="1" lang="en-US" altLang="ja-JP" dirty="0" smtClean="0"/>
                        <a:t>y</a:t>
                      </a:r>
                      <a:br>
                        <a:rPr kumimoji="1" lang="en-US" altLang="ja-JP" dirty="0" smtClean="0"/>
                      </a:br>
                      <a:r>
                        <a:rPr kumimoji="1" lang="ja-JP" altLang="en-US" dirty="0" smtClean="0"/>
                        <a:t>直径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40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3600" dirty="0" smtClean="0"/>
              <a:t>15.1.4 </a:t>
            </a:r>
            <a:r>
              <a:rPr kumimoji="1" lang="ja-JP" altLang="en-US" sz="3600" dirty="0" smtClean="0"/>
              <a:t>クラスの宣言</a:t>
            </a:r>
            <a:r>
              <a:rPr kumimoji="1" lang="en-US" altLang="ja-JP" sz="3600" dirty="0" smtClean="0"/>
              <a:t/>
            </a:r>
            <a:br>
              <a:rPr kumimoji="1" lang="en-US" altLang="ja-JP" sz="3600" dirty="0" smtClean="0"/>
            </a:br>
            <a:r>
              <a:rPr lang="ja-JP" altLang="en-US" sz="3600" dirty="0" smtClean="0"/>
              <a:t>フィールドとメソッドがある場合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書き方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メソッドの書き方は、関数と同じ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71252" y="2019944"/>
            <a:ext cx="595547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クラス名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フィールドの宣言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…</a:t>
            </a:r>
          </a:p>
          <a:p>
            <a:endParaRPr kumimoji="1" lang="en-US" altLang="ja-JP" dirty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メソッドの宣言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戻り値の型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メソッド名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引数の型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引数の名前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,...) {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 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メソッドの内容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}</a:t>
            </a: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…</a:t>
            </a: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122164" y="5608135"/>
            <a:ext cx="428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※method </a:t>
            </a:r>
            <a:r>
              <a:rPr kumimoji="1" lang="ja-JP" altLang="en-US" dirty="0" smtClean="0"/>
              <a:t>方法。オブジェクトに対する命令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572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クラス図の書き方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長方形の中に、上から「クラス名</a:t>
            </a:r>
            <a:r>
              <a:rPr lang="ja-JP" altLang="en-US" dirty="0" smtClean="0"/>
              <a:t>」「</a:t>
            </a:r>
            <a:r>
              <a:rPr kumimoji="1" lang="ja-JP" altLang="en-US" dirty="0" smtClean="0"/>
              <a:t>フィールド</a:t>
            </a:r>
            <a:r>
              <a:rPr lang="ja-JP" altLang="en-US" dirty="0" smtClean="0"/>
              <a:t>」「</a:t>
            </a:r>
            <a:r>
              <a:rPr kumimoji="1" lang="ja-JP" altLang="en-US" dirty="0" smtClean="0"/>
              <a:t>メソッド」を書く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84</a:t>
            </a:fld>
            <a:endParaRPr 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49112"/>
              </p:ext>
            </p:extLst>
          </p:nvPr>
        </p:nvGraphicFramePr>
        <p:xfrm>
          <a:off x="970453" y="3653164"/>
          <a:ext cx="1231900" cy="11074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31900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クラス名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フィールド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メソッド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25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クラスの宣言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ボールの例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13952" y="2693044"/>
            <a:ext cx="307007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class Ball {</a:t>
            </a: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フィールドの宣言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float x;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中心の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x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座標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float y;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中心の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y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座標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float d;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直径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メソッドの宣言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表示</a:t>
            </a:r>
            <a:endParaRPr kumimoji="1" lang="en-US" altLang="ja-JP" dirty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void display() {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  ellipse(x, y, d, d);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}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/>
          </p:nvPr>
        </p:nvGraphicFramePr>
        <p:xfrm>
          <a:off x="6050453" y="2693044"/>
          <a:ext cx="1231900" cy="16560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319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ボール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x</a:t>
                      </a:r>
                      <a:br>
                        <a:rPr kumimoji="1" lang="en-US" altLang="ja-JP" dirty="0" smtClean="0"/>
                      </a:br>
                      <a:r>
                        <a:rPr kumimoji="1" lang="en-US" altLang="ja-JP" dirty="0" smtClean="0"/>
                        <a:t>y</a:t>
                      </a:r>
                      <a:br>
                        <a:rPr kumimoji="1" lang="en-US" altLang="ja-JP" dirty="0" smtClean="0"/>
                      </a:br>
                      <a:r>
                        <a:rPr kumimoji="1" lang="ja-JP" altLang="en-US" dirty="0" smtClean="0"/>
                        <a:t>直径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表示</a:t>
                      </a:r>
                      <a:r>
                        <a:rPr kumimoji="1" lang="en-US" altLang="ja-JP" dirty="0" smtClean="0"/>
                        <a:t>()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46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15.2 </a:t>
            </a:r>
            <a:r>
              <a:rPr kumimoji="1" lang="ja-JP" altLang="en-US" dirty="0" smtClean="0"/>
              <a:t>クラスの宣言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コンストラクタがある場合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15366"/>
          </a:xfrm>
        </p:spPr>
        <p:txBody>
          <a:bodyPr>
            <a:normAutofit fontScale="77500" lnSpcReduction="20000"/>
          </a:bodyPr>
          <a:lstStyle/>
          <a:p>
            <a:r>
              <a:rPr kumimoji="1" lang="ja-JP" altLang="en-US" dirty="0" smtClean="0"/>
              <a:t>書き方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コンストラクタ</a:t>
            </a:r>
            <a:r>
              <a:rPr kumimoji="1" lang="ja-JP" altLang="en-US" dirty="0" smtClean="0"/>
              <a:t>の書き方は、戻り値のない関数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271252" y="2019944"/>
            <a:ext cx="4570482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クラス名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フィールドの宣言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…</a:t>
            </a:r>
          </a:p>
          <a:p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コンストラクタの宣言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クラス名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引数の型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引数の名前</a:t>
            </a:r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, ...) {</a:t>
            </a: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 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コンストラクタの内容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}</a:t>
            </a:r>
          </a:p>
          <a:p>
            <a:endParaRPr kumimoji="1" lang="en-US" altLang="ja-JP" dirty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// </a:t>
            </a:r>
            <a:r>
              <a:rPr kumimoji="1" lang="ja-JP" altLang="en-US" dirty="0" smtClean="0">
                <a:latin typeface="MS Gothic" charset="-128"/>
                <a:ea typeface="MS Gothic" charset="-128"/>
                <a:cs typeface="MS Gothic" charset="-128"/>
              </a:rPr>
              <a:t>メソッドの宣言</a:t>
            </a:r>
            <a:endParaRPr kumimoji="1" lang="en-US" altLang="ja-JP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dirty="0" smtClean="0">
                <a:latin typeface="MS Gothic" charset="-128"/>
                <a:ea typeface="MS Gothic" charset="-128"/>
                <a:cs typeface="MS Gothic" charset="-128"/>
              </a:rPr>
              <a:t>  …</a:t>
            </a:r>
          </a:p>
          <a:p>
            <a:r>
              <a:rPr kumimoji="1" lang="en-US" altLang="ja-JP" dirty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715788" y="5991111"/>
            <a:ext cx="369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※constructor </a:t>
            </a:r>
            <a:r>
              <a:rPr kumimoji="1" lang="ja-JP" altLang="en-US" dirty="0" smtClean="0"/>
              <a:t>生成するもの。初期化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669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15.2.4 this</a:t>
            </a:r>
            <a:r>
              <a:rPr kumimoji="1" lang="ja-JP" altLang="en-US" dirty="0" smtClean="0"/>
              <a:t>キーワード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151466"/>
          </a:xfrm>
        </p:spPr>
        <p:txBody>
          <a:bodyPr>
            <a:normAutofit fontScale="55000" lnSpcReduction="20000"/>
          </a:bodyPr>
          <a:lstStyle/>
          <a:p>
            <a:r>
              <a:rPr kumimoji="1" lang="ja-JP" altLang="en-US" dirty="0" smtClean="0"/>
              <a:t>クラスの中で、自分自身を表すのに</a:t>
            </a:r>
            <a:r>
              <a:rPr kumimoji="1" lang="en-US" altLang="ja-JP" dirty="0" smtClean="0"/>
              <a:t>this</a:t>
            </a:r>
            <a:r>
              <a:rPr kumimoji="1" lang="ja-JP" altLang="en-US" dirty="0" smtClean="0"/>
              <a:t>を使用する</a:t>
            </a:r>
            <a:endParaRPr kumimoji="1" lang="en-US" altLang="ja-JP" dirty="0" smtClean="0"/>
          </a:p>
          <a:p>
            <a:r>
              <a:rPr lang="ja-JP" altLang="en-US" dirty="0" smtClean="0"/>
              <a:t>コンストラクタで、フィールドと引数を明確に区別するのに便利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22959" y="2997200"/>
            <a:ext cx="2749471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//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人間を表すクラス</a:t>
            </a:r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class Person {</a:t>
            </a: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//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フィールドの宣言</a:t>
            </a:r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</a:t>
            </a:r>
            <a:r>
              <a:rPr kumimoji="1" lang="en-US" altLang="ja-JP" sz="1600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age; //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年齢</a:t>
            </a:r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//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コンストラクタの宣言</a:t>
            </a:r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Person(</a:t>
            </a:r>
            <a:r>
              <a:rPr kumimoji="1" lang="en-US" altLang="ja-JP" sz="1600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age) {</a:t>
            </a: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  age = age;</a:t>
            </a: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}</a:t>
            </a:r>
          </a:p>
          <a:p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[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中略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]</a:t>
            </a: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6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240792" y="2997200"/>
            <a:ext cx="2749471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//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人間を表すクラス</a:t>
            </a:r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class Person {</a:t>
            </a: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//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フィールドの宣言</a:t>
            </a:r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</a:t>
            </a:r>
            <a:r>
              <a:rPr kumimoji="1" lang="en-US" altLang="ja-JP" sz="1600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age; //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年齢</a:t>
            </a:r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//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コンストラクタの宣言</a:t>
            </a:r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Person(</a:t>
            </a:r>
            <a:r>
              <a:rPr kumimoji="1" lang="en-US" altLang="ja-JP" sz="1600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age) {</a:t>
            </a: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  </a:t>
            </a:r>
            <a:r>
              <a:rPr kumimoji="1" lang="en-US" altLang="ja-JP" sz="1600" dirty="0" err="1" smtClean="0">
                <a:latin typeface="MS Gothic" charset="-128"/>
                <a:ea typeface="MS Gothic" charset="-128"/>
                <a:cs typeface="MS Gothic" charset="-128"/>
              </a:rPr>
              <a:t>this.age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= age;</a:t>
            </a: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}</a:t>
            </a:r>
          </a:p>
          <a:p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[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中略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]</a:t>
            </a: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6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7" name="右矢印 6"/>
          <p:cNvSpPr/>
          <p:nvPr/>
        </p:nvSpPr>
        <p:spPr>
          <a:xfrm>
            <a:off x="4120364" y="4228594"/>
            <a:ext cx="632459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257300" y="4774694"/>
            <a:ext cx="1104900" cy="2418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517261" y="4895597"/>
            <a:ext cx="17475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フィールド</a:t>
            </a:r>
            <a:r>
              <a:rPr kumimoji="1" lang="en-US" altLang="ja-JP" sz="1200" dirty="0" smtClean="0"/>
              <a:t>age</a:t>
            </a:r>
            <a:r>
              <a:rPr kumimoji="1" lang="ja-JP" altLang="en-US" sz="1200" dirty="0" smtClean="0"/>
              <a:t>に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引数</a:t>
            </a:r>
            <a:r>
              <a:rPr kumimoji="1" lang="en-US" altLang="ja-JP" sz="1200" dirty="0" smtClean="0"/>
              <a:t>age</a:t>
            </a:r>
            <a:r>
              <a:rPr kumimoji="1" lang="ja-JP" altLang="en-US" sz="1200" dirty="0" smtClean="0"/>
              <a:t>を代入したいが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見てもよくわからない</a:t>
            </a:r>
            <a:endParaRPr kumimoji="1" lang="ja-JP" altLang="en-US" sz="1200" dirty="0"/>
          </a:p>
        </p:txBody>
      </p:sp>
      <p:sp>
        <p:nvSpPr>
          <p:cNvPr id="10" name="正方形/長方形 9"/>
          <p:cNvSpPr/>
          <p:nvPr/>
        </p:nvSpPr>
        <p:spPr>
          <a:xfrm>
            <a:off x="5675132" y="4774694"/>
            <a:ext cx="1627367" cy="2418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615527" y="5080263"/>
            <a:ext cx="158569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フィールドの方を</a:t>
            </a:r>
            <a:endParaRPr kumimoji="1" lang="en-US" altLang="ja-JP" sz="1200" dirty="0" smtClean="0"/>
          </a:p>
          <a:p>
            <a:r>
              <a:rPr kumimoji="1" lang="en-US" altLang="ja-JP" sz="1200" dirty="0" err="1" smtClean="0"/>
              <a:t>this.age</a:t>
            </a:r>
            <a:r>
              <a:rPr kumimoji="1" lang="ja-JP" altLang="en-US" sz="1200" dirty="0" smtClean="0"/>
              <a:t>と書けばいい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3846433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クラスの宣言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ボールの例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13952" y="2693044"/>
            <a:ext cx="3775393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class Ball {</a:t>
            </a: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//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フィールドの宣言</a:t>
            </a:r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[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中略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]</a:t>
            </a:r>
          </a:p>
          <a:p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//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コンストラクタの宣言</a:t>
            </a:r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Ball(float x, float y, float d) {</a:t>
            </a: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 </a:t>
            </a:r>
            <a:r>
              <a:rPr kumimoji="1" lang="en-US" altLang="ja-JP" sz="1600" dirty="0" err="1" smtClean="0">
                <a:latin typeface="MS Gothic" charset="-128"/>
                <a:ea typeface="MS Gothic" charset="-128"/>
                <a:cs typeface="MS Gothic" charset="-128"/>
              </a:rPr>
              <a:t>this.x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= x;</a:t>
            </a: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 </a:t>
            </a:r>
            <a:r>
              <a:rPr kumimoji="1" lang="en-US" altLang="ja-JP" sz="1600" dirty="0" err="1" smtClean="0">
                <a:latin typeface="MS Gothic" charset="-128"/>
                <a:ea typeface="MS Gothic" charset="-128"/>
                <a:cs typeface="MS Gothic" charset="-128"/>
              </a:rPr>
              <a:t>this.y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= y;</a:t>
            </a: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 </a:t>
            </a:r>
            <a:r>
              <a:rPr kumimoji="1" lang="en-US" altLang="ja-JP" sz="1600" dirty="0" err="1" smtClean="0">
                <a:latin typeface="MS Gothic" charset="-128"/>
                <a:ea typeface="MS Gothic" charset="-128"/>
                <a:cs typeface="MS Gothic" charset="-128"/>
              </a:rPr>
              <a:t>this.d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= d;</a:t>
            </a: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}</a:t>
            </a:r>
          </a:p>
          <a:p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// 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メソッドの宣言</a:t>
            </a:r>
            <a:endParaRPr kumimoji="1" lang="en-US" altLang="ja-JP" sz="16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  [</a:t>
            </a:r>
            <a:r>
              <a:rPr kumimoji="1" lang="ja-JP" altLang="en-US" sz="1600" dirty="0" smtClean="0">
                <a:latin typeface="MS Gothic" charset="-128"/>
                <a:ea typeface="MS Gothic" charset="-128"/>
                <a:cs typeface="MS Gothic" charset="-128"/>
              </a:rPr>
              <a:t>中略</a:t>
            </a:r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]</a:t>
            </a:r>
          </a:p>
          <a:p>
            <a:r>
              <a:rPr kumimoji="1" lang="en-US" altLang="ja-JP" sz="16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6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379855"/>
              </p:ext>
            </p:extLst>
          </p:nvPr>
        </p:nvGraphicFramePr>
        <p:xfrm>
          <a:off x="5364653" y="2693044"/>
          <a:ext cx="2060691" cy="21996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60691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ja-JP" altLang="en-US" b="0" dirty="0" smtClean="0">
                          <a:solidFill>
                            <a:schemeClr val="tx1"/>
                          </a:solidFill>
                        </a:rPr>
                        <a:t>ボール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x</a:t>
                      </a:r>
                      <a:br>
                        <a:rPr kumimoji="1" lang="en-US" altLang="ja-JP" dirty="0" smtClean="0"/>
                      </a:br>
                      <a:r>
                        <a:rPr kumimoji="1" lang="en-US" altLang="ja-JP" dirty="0" smtClean="0"/>
                        <a:t>y</a:t>
                      </a:r>
                      <a:br>
                        <a:rPr kumimoji="1" lang="en-US" altLang="ja-JP" dirty="0" smtClean="0"/>
                      </a:br>
                      <a:r>
                        <a:rPr kumimoji="1" lang="ja-JP" altLang="en-US" dirty="0" smtClean="0"/>
                        <a:t>直径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表示</a:t>
                      </a:r>
                      <a:r>
                        <a:rPr kumimoji="1" lang="en-US" altLang="ja-JP" dirty="0" smtClean="0"/>
                        <a:t>()</a:t>
                      </a:r>
                    </a:p>
                    <a:p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ボール</a:t>
                      </a:r>
                      <a:r>
                        <a:rPr kumimoji="1" lang="en-US" altLang="ja-JP" dirty="0" smtClean="0"/>
                        <a:t>(x, y, </a:t>
                      </a:r>
                      <a:r>
                        <a:rPr kumimoji="1" lang="ja-JP" altLang="en-US" dirty="0" smtClean="0"/>
                        <a:t>直径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16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15.3 </a:t>
            </a:r>
            <a:r>
              <a:rPr lang="ja-JP" altLang="en-US" dirty="0" smtClean="0"/>
              <a:t>オーバーロード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 smtClean="0"/>
              <a:t>引数が異なれば、同じ名前のコンストラクタやメソッドを書ける</a:t>
            </a:r>
            <a:endParaRPr lang="en-US" altLang="ja-JP" dirty="0" smtClean="0"/>
          </a:p>
          <a:p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: background</a:t>
            </a:r>
            <a:r>
              <a:rPr kumimoji="1" lang="ja-JP" altLang="en-US" dirty="0" smtClean="0"/>
              <a:t>関数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引数が</a:t>
            </a:r>
            <a:r>
              <a:rPr lang="en-US" altLang="ja-JP" dirty="0" smtClean="0"/>
              <a:t>1</a:t>
            </a:r>
            <a:r>
              <a:rPr lang="ja-JP" altLang="en-US" dirty="0" smtClean="0"/>
              <a:t>つ</a:t>
            </a:r>
            <a:r>
              <a:rPr lang="en-US" altLang="ja-JP" dirty="0" smtClean="0"/>
              <a:t> background(</a:t>
            </a:r>
            <a:r>
              <a:rPr lang="ja-JP" altLang="en-US" dirty="0" smtClean="0"/>
              <a:t>明るさ</a:t>
            </a:r>
            <a:r>
              <a:rPr lang="en-US" altLang="ja-JP" dirty="0" smtClean="0"/>
              <a:t>);</a:t>
            </a:r>
          </a:p>
          <a:p>
            <a:pPr lvl="2"/>
            <a:r>
              <a:rPr lang="ja-JP" altLang="en-US" dirty="0" smtClean="0"/>
              <a:t>明るさを指定して背景を塗る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引数が</a:t>
            </a:r>
            <a:r>
              <a:rPr lang="en-US" altLang="ja-JP" dirty="0" smtClean="0"/>
              <a:t>3</a:t>
            </a:r>
            <a:r>
              <a:rPr lang="ja-JP" altLang="en-US" dirty="0" smtClean="0"/>
              <a:t>つ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background(</a:t>
            </a:r>
            <a:r>
              <a:rPr kumimoji="1" lang="ja-JP" altLang="en-US" dirty="0" smtClean="0"/>
              <a:t>赤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緑</a:t>
            </a:r>
            <a:r>
              <a:rPr kumimoji="1" lang="en-US" altLang="ja-JP" dirty="0" smtClean="0"/>
              <a:t>, </a:t>
            </a:r>
            <a:r>
              <a:rPr kumimoji="1" lang="ja-JP" altLang="en-US" dirty="0" smtClean="0"/>
              <a:t>青</a:t>
            </a:r>
            <a:r>
              <a:rPr kumimoji="1" lang="en-US" altLang="ja-JP" dirty="0" smtClean="0"/>
              <a:t>);</a:t>
            </a:r>
          </a:p>
          <a:p>
            <a:pPr lvl="2"/>
            <a:r>
              <a:rPr lang="en-US" altLang="ja-JP" dirty="0" smtClean="0"/>
              <a:t>RGB</a:t>
            </a:r>
            <a:r>
              <a:rPr lang="ja-JP" altLang="en-US" dirty="0" smtClean="0"/>
              <a:t>を指定して背景を塗る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057437" y="1422216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※overload: </a:t>
            </a:r>
            <a:r>
              <a:rPr kumimoji="1" lang="ja-JP" altLang="en-US" dirty="0" smtClean="0"/>
              <a:t>多重定義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1959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自動フォーマット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[</a:t>
            </a:r>
            <a:r>
              <a:rPr kumimoji="1" lang="ja-JP" altLang="en-US" dirty="0" smtClean="0"/>
              <a:t>編集</a:t>
            </a:r>
            <a:r>
              <a:rPr kumimoji="1" lang="en-US" altLang="ja-JP" dirty="0" smtClean="0"/>
              <a:t>]→[</a:t>
            </a:r>
            <a:r>
              <a:rPr kumimoji="1" lang="ja-JP" altLang="en-US" dirty="0" smtClean="0"/>
              <a:t>自動フォーマット</a:t>
            </a:r>
            <a:r>
              <a:rPr kumimoji="1" lang="en-US" altLang="ja-JP" dirty="0" smtClean="0"/>
              <a:t>]</a:t>
            </a:r>
          </a:p>
          <a:p>
            <a:pPr lvl="1"/>
            <a:r>
              <a:rPr kumimoji="1" lang="ja-JP" altLang="en-US" dirty="0" smtClean="0"/>
              <a:t>プログラムのインデントを整形してくれる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17356" y="4581140"/>
            <a:ext cx="554064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for (</a:t>
            </a:r>
            <a:r>
              <a:rPr lang="en-US" altLang="ja-JP" sz="2400" dirty="0" err="1" smtClean="0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lang="en-US" altLang="ja-JP" sz="2400" dirty="0" err="1" smtClean="0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=0; </a:t>
            </a:r>
            <a:r>
              <a:rPr lang="en-US" altLang="ja-JP" sz="2400" dirty="0" err="1" smtClean="0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&lt;10; </a:t>
            </a:r>
            <a:r>
              <a:rPr lang="en-US" altLang="ja-JP" sz="2400" dirty="0" err="1" smtClean="0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++) {</a:t>
            </a:r>
          </a:p>
          <a:p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  </a:t>
            </a:r>
            <a:r>
              <a:rPr lang="en-US" altLang="ja-JP" sz="2400" dirty="0" err="1" smtClean="0">
                <a:latin typeface="MS Gothic" charset="-128"/>
                <a:ea typeface="MS Gothic" charset="-128"/>
                <a:cs typeface="MS Gothic" charset="-128"/>
              </a:rPr>
              <a:t>println</a:t>
            </a:r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lang="en-US" altLang="ja-JP" sz="2400" dirty="0" err="1" smtClean="0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);</a:t>
            </a:r>
          </a:p>
          <a:p>
            <a:r>
              <a:rPr lang="en-US" altLang="ja-JP" sz="24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lang="en-US" altLang="ja-JP" sz="24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17356" y="3390283"/>
            <a:ext cx="5540644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MS Gothic" charset="-128"/>
                <a:ea typeface="MS Gothic" charset="-128"/>
                <a:cs typeface="MS Gothic" charset="-128"/>
              </a:rPr>
              <a:t>for(</a:t>
            </a:r>
            <a:r>
              <a:rPr lang="en-US" altLang="ja-JP" sz="2400" dirty="0" err="1">
                <a:latin typeface="MS Gothic" charset="-128"/>
                <a:ea typeface="MS Gothic" charset="-128"/>
                <a:cs typeface="MS Gothic" charset="-128"/>
              </a:rPr>
              <a:t>int</a:t>
            </a:r>
            <a:r>
              <a:rPr lang="en-US" altLang="ja-JP" sz="2400" dirty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lang="en-US" altLang="ja-JP" sz="2400" dirty="0" err="1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lang="en-US" altLang="ja-JP" sz="2400" dirty="0">
                <a:latin typeface="MS Gothic" charset="-128"/>
                <a:ea typeface="MS Gothic" charset="-128"/>
                <a:cs typeface="MS Gothic" charset="-128"/>
              </a:rPr>
              <a:t>=0;i&lt;10;i++){</a:t>
            </a:r>
            <a:r>
              <a:rPr lang="en-US" altLang="ja-JP" sz="2400" dirty="0" err="1">
                <a:latin typeface="MS Gothic" charset="-128"/>
                <a:ea typeface="MS Gothic" charset="-128"/>
                <a:cs typeface="MS Gothic" charset="-128"/>
              </a:rPr>
              <a:t>println</a:t>
            </a:r>
            <a:r>
              <a:rPr lang="en-US" altLang="ja-JP" sz="2400" dirty="0">
                <a:latin typeface="MS Gothic" charset="-128"/>
                <a:ea typeface="MS Gothic" charset="-128"/>
                <a:cs typeface="MS Gothic" charset="-128"/>
              </a:rPr>
              <a:t>(</a:t>
            </a:r>
            <a:r>
              <a:rPr lang="en-US" altLang="ja-JP" sz="2400" dirty="0" err="1">
                <a:latin typeface="MS Gothic" charset="-128"/>
                <a:ea typeface="MS Gothic" charset="-128"/>
                <a:cs typeface="MS Gothic" charset="-128"/>
              </a:rPr>
              <a:t>i</a:t>
            </a:r>
            <a:r>
              <a:rPr lang="en-US" altLang="ja-JP" sz="2400" dirty="0">
                <a:latin typeface="MS Gothic" charset="-128"/>
                <a:ea typeface="MS Gothic" charset="-128"/>
                <a:cs typeface="MS Gothic" charset="-128"/>
              </a:rPr>
              <a:t>);}</a:t>
            </a:r>
          </a:p>
        </p:txBody>
      </p:sp>
      <p:sp>
        <p:nvSpPr>
          <p:cNvPr id="7" name="下矢印 6"/>
          <p:cNvSpPr/>
          <p:nvPr/>
        </p:nvSpPr>
        <p:spPr>
          <a:xfrm>
            <a:off x="3833678" y="4023615"/>
            <a:ext cx="508000" cy="469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98825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15.4 </a:t>
            </a:r>
            <a:r>
              <a:rPr kumimoji="1" lang="ja-JP" altLang="en-US" dirty="0" smtClean="0"/>
              <a:t>継承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770466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smtClean="0"/>
              <a:t>差分プログラミング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22959" y="2646108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mtClean="0"/>
              <a:t>だいたい同じ内容のクラス</a:t>
            </a:r>
            <a:endParaRPr kumimoji="1" lang="ja-JP" altLang="en-US"/>
          </a:p>
        </p:txBody>
      </p:sp>
      <p:grpSp>
        <p:nvGrpSpPr>
          <p:cNvPr id="10" name="図形グループ 9"/>
          <p:cNvGrpSpPr/>
          <p:nvPr/>
        </p:nvGrpSpPr>
        <p:grpSpPr>
          <a:xfrm>
            <a:off x="5173822" y="5079575"/>
            <a:ext cx="995785" cy="1068336"/>
            <a:chOff x="962556" y="3340267"/>
            <a:chExt cx="995785" cy="1068336"/>
          </a:xfrm>
        </p:grpSpPr>
        <p:sp>
          <p:nvSpPr>
            <p:cNvPr id="5" name="正方形/長方形 4"/>
            <p:cNvSpPr/>
            <p:nvPr/>
          </p:nvSpPr>
          <p:spPr>
            <a:xfrm>
              <a:off x="977900" y="3418003"/>
              <a:ext cx="980441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962556" y="3340267"/>
              <a:ext cx="995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クラス犬</a:t>
              </a:r>
              <a:endParaRPr kumimoji="1" lang="ja-JP" altLang="en-US" dirty="0"/>
            </a:p>
          </p:txBody>
        </p:sp>
      </p:grpSp>
      <p:grpSp>
        <p:nvGrpSpPr>
          <p:cNvPr id="12" name="図形グループ 11"/>
          <p:cNvGrpSpPr/>
          <p:nvPr/>
        </p:nvGrpSpPr>
        <p:grpSpPr>
          <a:xfrm>
            <a:off x="6332063" y="5077509"/>
            <a:ext cx="995785" cy="1068336"/>
            <a:chOff x="962556" y="3340267"/>
            <a:chExt cx="995785" cy="1068336"/>
          </a:xfrm>
        </p:grpSpPr>
        <p:sp>
          <p:nvSpPr>
            <p:cNvPr id="13" name="正方形/長方形 12"/>
            <p:cNvSpPr/>
            <p:nvPr/>
          </p:nvSpPr>
          <p:spPr>
            <a:xfrm>
              <a:off x="977900" y="3418003"/>
              <a:ext cx="980441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962556" y="3340267"/>
              <a:ext cx="995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クラス狐</a:t>
              </a:r>
              <a:endParaRPr kumimoji="1" lang="ja-JP" altLang="en-US" dirty="0"/>
            </a:p>
          </p:txBody>
        </p:sp>
      </p:grpSp>
      <p:grpSp>
        <p:nvGrpSpPr>
          <p:cNvPr id="15" name="図形グループ 14"/>
          <p:cNvGrpSpPr/>
          <p:nvPr/>
        </p:nvGrpSpPr>
        <p:grpSpPr>
          <a:xfrm>
            <a:off x="7492947" y="5080907"/>
            <a:ext cx="995785" cy="1068336"/>
            <a:chOff x="962556" y="3340267"/>
            <a:chExt cx="995785" cy="1068336"/>
          </a:xfrm>
        </p:grpSpPr>
        <p:sp>
          <p:nvSpPr>
            <p:cNvPr id="16" name="正方形/長方形 15"/>
            <p:cNvSpPr/>
            <p:nvPr/>
          </p:nvSpPr>
          <p:spPr>
            <a:xfrm>
              <a:off x="977900" y="3418003"/>
              <a:ext cx="980441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962556" y="3340267"/>
              <a:ext cx="995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クラス狼</a:t>
              </a:r>
              <a:endParaRPr kumimoji="1" lang="ja-JP" altLang="en-US" dirty="0"/>
            </a:p>
          </p:txBody>
        </p:sp>
      </p:grpSp>
      <p:grpSp>
        <p:nvGrpSpPr>
          <p:cNvPr id="18" name="図形グループ 17"/>
          <p:cNvGrpSpPr/>
          <p:nvPr/>
        </p:nvGrpSpPr>
        <p:grpSpPr>
          <a:xfrm>
            <a:off x="6326568" y="3358543"/>
            <a:ext cx="995785" cy="1068336"/>
            <a:chOff x="962556" y="3340267"/>
            <a:chExt cx="995785" cy="1068336"/>
          </a:xfrm>
        </p:grpSpPr>
        <p:sp>
          <p:nvSpPr>
            <p:cNvPr id="19" name="正方形/長方形 18"/>
            <p:cNvSpPr/>
            <p:nvPr/>
          </p:nvSpPr>
          <p:spPr>
            <a:xfrm>
              <a:off x="977900" y="3418003"/>
              <a:ext cx="980441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962556" y="3340267"/>
              <a:ext cx="7970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クラス</a:t>
              </a:r>
              <a:endParaRPr kumimoji="1" lang="en-US" altLang="ja-JP" dirty="0" smtClean="0"/>
            </a:p>
            <a:p>
              <a:r>
                <a:rPr kumimoji="1" lang="ja-JP" altLang="en-US" dirty="0" smtClean="0"/>
                <a:t>イヌ科</a:t>
              </a:r>
              <a:endParaRPr kumimoji="1" lang="ja-JP" altLang="en-US" dirty="0"/>
            </a:p>
          </p:txBody>
        </p:sp>
      </p:grpSp>
      <p:sp>
        <p:nvSpPr>
          <p:cNvPr id="21" name="テキスト ボックス 20"/>
          <p:cNvSpPr txBox="1"/>
          <p:nvPr/>
        </p:nvSpPr>
        <p:spPr>
          <a:xfrm>
            <a:off x="6341912" y="393157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共通部分の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プログラム</a:t>
            </a:r>
            <a:endParaRPr kumimoji="1" lang="ja-JP" altLang="en-US" sz="1200" dirty="0"/>
          </a:p>
        </p:txBody>
      </p:sp>
      <p:grpSp>
        <p:nvGrpSpPr>
          <p:cNvPr id="32" name="図形グループ 31"/>
          <p:cNvGrpSpPr/>
          <p:nvPr/>
        </p:nvGrpSpPr>
        <p:grpSpPr>
          <a:xfrm>
            <a:off x="1186022" y="3485340"/>
            <a:ext cx="995785" cy="1068336"/>
            <a:chOff x="962556" y="3340267"/>
            <a:chExt cx="995785" cy="1068336"/>
          </a:xfrm>
        </p:grpSpPr>
        <p:sp>
          <p:nvSpPr>
            <p:cNvPr id="33" name="正方形/長方形 32"/>
            <p:cNvSpPr/>
            <p:nvPr/>
          </p:nvSpPr>
          <p:spPr>
            <a:xfrm>
              <a:off x="977900" y="3418003"/>
              <a:ext cx="980441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962556" y="3340267"/>
              <a:ext cx="995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mtClean="0"/>
                <a:t>クラス犬</a:t>
              </a:r>
              <a:endParaRPr kumimoji="1" lang="ja-JP" altLang="en-US" dirty="0"/>
            </a:p>
          </p:txBody>
        </p:sp>
      </p:grpSp>
      <p:grpSp>
        <p:nvGrpSpPr>
          <p:cNvPr id="35" name="図形グループ 34"/>
          <p:cNvGrpSpPr/>
          <p:nvPr/>
        </p:nvGrpSpPr>
        <p:grpSpPr>
          <a:xfrm>
            <a:off x="1617822" y="3810905"/>
            <a:ext cx="995785" cy="1068336"/>
            <a:chOff x="962556" y="3340267"/>
            <a:chExt cx="995785" cy="1068336"/>
          </a:xfrm>
        </p:grpSpPr>
        <p:sp>
          <p:nvSpPr>
            <p:cNvPr id="36" name="正方形/長方形 35"/>
            <p:cNvSpPr/>
            <p:nvPr/>
          </p:nvSpPr>
          <p:spPr>
            <a:xfrm>
              <a:off x="977900" y="3418003"/>
              <a:ext cx="980441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962556" y="3340267"/>
              <a:ext cx="995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クラス狐</a:t>
              </a:r>
              <a:endParaRPr kumimoji="1" lang="ja-JP" altLang="en-US" dirty="0"/>
            </a:p>
          </p:txBody>
        </p:sp>
      </p:grpSp>
      <p:grpSp>
        <p:nvGrpSpPr>
          <p:cNvPr id="38" name="図形グループ 37"/>
          <p:cNvGrpSpPr/>
          <p:nvPr/>
        </p:nvGrpSpPr>
        <p:grpSpPr>
          <a:xfrm>
            <a:off x="2087722" y="4148898"/>
            <a:ext cx="995785" cy="1068336"/>
            <a:chOff x="962556" y="3340267"/>
            <a:chExt cx="995785" cy="1068336"/>
          </a:xfrm>
        </p:grpSpPr>
        <p:sp>
          <p:nvSpPr>
            <p:cNvPr id="39" name="正方形/長方形 38"/>
            <p:cNvSpPr/>
            <p:nvPr/>
          </p:nvSpPr>
          <p:spPr>
            <a:xfrm>
              <a:off x="977900" y="3418003"/>
              <a:ext cx="980441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962556" y="3340267"/>
              <a:ext cx="995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 smtClean="0"/>
                <a:t>クラス狼</a:t>
              </a:r>
              <a:endParaRPr kumimoji="1" lang="ja-JP" altLang="en-US" dirty="0"/>
            </a:p>
          </p:txBody>
        </p:sp>
      </p:grpSp>
      <p:sp>
        <p:nvSpPr>
          <p:cNvPr id="41" name="テキスト ボックス 40"/>
          <p:cNvSpPr txBox="1"/>
          <p:nvPr/>
        </p:nvSpPr>
        <p:spPr>
          <a:xfrm>
            <a:off x="5234735" y="5611677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smtClean="0"/>
              <a:t>犬特有の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プログラム</a:t>
            </a:r>
            <a:endParaRPr kumimoji="1" lang="ja-JP" altLang="en-US" sz="1200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350050" y="5611677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狐特有の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プログラム</a:t>
            </a:r>
            <a:endParaRPr kumimoji="1" lang="ja-JP" altLang="en-US" sz="1200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7477501" y="5611677"/>
            <a:ext cx="873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狼特有の</a:t>
            </a:r>
            <a:endParaRPr kumimoji="1" lang="en-US" altLang="ja-JP" sz="1200" dirty="0" smtClean="0"/>
          </a:p>
          <a:p>
            <a:r>
              <a:rPr kumimoji="1" lang="ja-JP" altLang="en-US" sz="1200" dirty="0" smtClean="0"/>
              <a:t>プログラム</a:t>
            </a:r>
            <a:endParaRPr kumimoji="1" lang="ja-JP" altLang="en-US" sz="1200" dirty="0"/>
          </a:p>
        </p:txBody>
      </p:sp>
      <p:cxnSp>
        <p:nvCxnSpPr>
          <p:cNvPr id="45" name="直線矢印コネクタ 44"/>
          <p:cNvCxnSpPr>
            <a:stCxn id="7" idx="0"/>
          </p:cNvCxnSpPr>
          <p:nvPr/>
        </p:nvCxnSpPr>
        <p:spPr>
          <a:xfrm flipV="1">
            <a:off x="5671715" y="4477105"/>
            <a:ext cx="558994" cy="6024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>
            <a:stCxn id="14" idx="0"/>
          </p:cNvCxnSpPr>
          <p:nvPr/>
        </p:nvCxnSpPr>
        <p:spPr>
          <a:xfrm flipV="1">
            <a:off x="6829956" y="4477105"/>
            <a:ext cx="15108" cy="6004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17" idx="0"/>
          </p:cNvCxnSpPr>
          <p:nvPr/>
        </p:nvCxnSpPr>
        <p:spPr>
          <a:xfrm flipH="1" flipV="1">
            <a:off x="7429202" y="4438409"/>
            <a:ext cx="561638" cy="6424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5274330" y="45060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継承</a:t>
            </a:r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5396875" y="3706753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親クラス</a:t>
            </a:r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4232647" y="5450184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子クラス</a:t>
            </a:r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5302674" y="2685740"/>
            <a:ext cx="284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共通部分を取り出せる機能</a:t>
            </a:r>
            <a:endParaRPr kumimoji="1" lang="ja-JP" altLang="en-US" dirty="0"/>
          </a:p>
        </p:txBody>
      </p:sp>
      <p:sp>
        <p:nvSpPr>
          <p:cNvPr id="57" name="右矢印 56"/>
          <p:cNvSpPr/>
          <p:nvPr/>
        </p:nvSpPr>
        <p:spPr>
          <a:xfrm>
            <a:off x="3962400" y="4004874"/>
            <a:ext cx="632459" cy="584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8189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継承のプログラムの書き方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extends</a:t>
            </a:r>
            <a:r>
              <a:rPr kumimoji="1" lang="ja-JP" altLang="en-US" dirty="0" smtClean="0"/>
              <a:t>で継承できる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21115" y="2825595"/>
            <a:ext cx="242887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イヌ科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 //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プログラムの共通部分</a:t>
            </a:r>
            <a:endParaRPr kumimoji="1" lang="en-US" altLang="ja-JP" sz="14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4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63152" y="4242444"/>
            <a:ext cx="242887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犬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extends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イヌ科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 //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犬特有の部分</a:t>
            </a:r>
            <a:endParaRPr kumimoji="1" lang="en-US" altLang="ja-JP" sz="14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4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21115" y="4242444"/>
            <a:ext cx="242887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狐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extends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イヌ科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 //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狐特有の部分</a:t>
            </a:r>
            <a:endParaRPr kumimoji="1" lang="en-US" altLang="ja-JP" sz="14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4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 flipV="1">
            <a:off x="2337887" y="3564259"/>
            <a:ext cx="1283228" cy="664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endCxn id="5" idx="2"/>
          </p:cNvCxnSpPr>
          <p:nvPr/>
        </p:nvCxnSpPr>
        <p:spPr>
          <a:xfrm flipH="1" flipV="1">
            <a:off x="4835550" y="3564259"/>
            <a:ext cx="1" cy="6647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6279078" y="4242444"/>
            <a:ext cx="242887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狼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extends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イヌ科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 //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狼特有の部分</a:t>
            </a:r>
            <a:endParaRPr kumimoji="1" lang="en-US" altLang="ja-JP" sz="14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4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cxnSp>
        <p:nvCxnSpPr>
          <p:cNvPr id="16" name="直線矢印コネクタ 15"/>
          <p:cNvCxnSpPr/>
          <p:nvPr/>
        </p:nvCxnSpPr>
        <p:spPr>
          <a:xfrm flipH="1" flipV="1">
            <a:off x="6049985" y="3564259"/>
            <a:ext cx="1326153" cy="664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5080000" y="2271597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※extend: </a:t>
            </a:r>
            <a:r>
              <a:rPr kumimoji="1" lang="ja-JP" altLang="en-US" dirty="0" smtClean="0"/>
              <a:t>拡張する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351696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15.5 </a:t>
            </a:r>
            <a:r>
              <a:rPr kumimoji="1" lang="ja-JP" altLang="en-US" dirty="0" smtClean="0"/>
              <a:t>オーバーライド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706966"/>
          </a:xfrm>
        </p:spPr>
        <p:txBody>
          <a:bodyPr>
            <a:normAutofit fontScale="62500" lnSpcReduction="20000"/>
          </a:bodyPr>
          <a:lstStyle/>
          <a:p>
            <a:r>
              <a:rPr kumimoji="1" lang="ja-JP" altLang="en-US" dirty="0" smtClean="0"/>
              <a:t>親クラスのメソッドやコンストラクタを子クラスで上書きできる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374832" y="1368029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※override: </a:t>
            </a:r>
            <a:r>
              <a:rPr kumimoji="1" lang="ja-JP" altLang="en-US" dirty="0" smtClean="0"/>
              <a:t>上書き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563531" y="2425092"/>
            <a:ext cx="2608406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イヌ科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 //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プログラムの共通部分</a:t>
            </a:r>
            <a:endParaRPr kumimoji="1" lang="en-US" altLang="ja-JP" sz="14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endParaRPr kumimoji="1" lang="en-US" altLang="ja-JP" sz="1400" dirty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void 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吠える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() { 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ワン！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}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4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50452" y="4026544"/>
            <a:ext cx="251863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犬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extends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イヌ科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 //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犬特有の部分</a:t>
            </a:r>
            <a:endParaRPr kumimoji="1" lang="en-US" altLang="ja-JP" sz="14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endParaRPr kumimoji="1" lang="en-US" altLang="ja-JP" sz="1400" dirty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void 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吠える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() { 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ワン！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}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4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08415" y="4026544"/>
            <a:ext cx="251863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狐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extends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イヌ科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 //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狐特有の部分</a:t>
            </a:r>
            <a:endParaRPr kumimoji="1" lang="en-US" altLang="ja-JP" sz="14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endParaRPr kumimoji="1" lang="en-US" altLang="ja-JP" sz="1400" dirty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void 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吠える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() { 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ケーン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}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4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cxnSp>
        <p:nvCxnSpPr>
          <p:cNvPr id="9" name="直線矢印コネクタ 8"/>
          <p:cNvCxnSpPr>
            <a:stCxn id="7" idx="0"/>
          </p:cNvCxnSpPr>
          <p:nvPr/>
        </p:nvCxnSpPr>
        <p:spPr>
          <a:xfrm flipV="1">
            <a:off x="2209771" y="3594643"/>
            <a:ext cx="1353760" cy="431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stCxn id="8" idx="0"/>
            <a:endCxn id="6" idx="2"/>
          </p:cNvCxnSpPr>
          <p:nvPr/>
        </p:nvCxnSpPr>
        <p:spPr>
          <a:xfrm flipV="1">
            <a:off x="4867734" y="3594643"/>
            <a:ext cx="0" cy="431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6266378" y="4026544"/>
            <a:ext cx="251863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狼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extends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イヌ科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 //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狼特有の部分</a:t>
            </a:r>
            <a:endParaRPr kumimoji="1" lang="en-US" altLang="ja-JP" sz="14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endParaRPr kumimoji="1" lang="en-US" altLang="ja-JP" sz="1400" dirty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void 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吠える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() { 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ウォン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}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4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cxnSp>
        <p:nvCxnSpPr>
          <p:cNvPr id="12" name="直線矢印コネクタ 11"/>
          <p:cNvCxnSpPr>
            <a:stCxn id="11" idx="0"/>
          </p:cNvCxnSpPr>
          <p:nvPr/>
        </p:nvCxnSpPr>
        <p:spPr>
          <a:xfrm flipH="1" flipV="1">
            <a:off x="6209662" y="3594643"/>
            <a:ext cx="1316035" cy="431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7676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参考</a:t>
            </a:r>
            <a:r>
              <a:rPr kumimoji="1" lang="en-US" altLang="ja-JP" sz="3200" dirty="0" smtClean="0"/>
              <a:t>: Android</a:t>
            </a:r>
            <a:r>
              <a:rPr kumimoji="1" lang="ja-JP" altLang="en-US" sz="3200" dirty="0" smtClean="0"/>
              <a:t>アプリのプログラミング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672166"/>
          </a:xfrm>
        </p:spPr>
        <p:txBody>
          <a:bodyPr>
            <a:normAutofit fontScale="62500" lnSpcReduction="20000"/>
          </a:bodyPr>
          <a:lstStyle/>
          <a:p>
            <a:r>
              <a:rPr kumimoji="1" lang="ja-JP" altLang="en-US" dirty="0" smtClean="0"/>
              <a:t>画面を表すクラスがフレームワーク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枠組み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として用意</a:t>
            </a:r>
            <a:endParaRPr kumimoji="1" lang="en-US" altLang="ja-JP" dirty="0" smtClean="0"/>
          </a:p>
          <a:p>
            <a:r>
              <a:rPr lang="ja-JP" altLang="en-US" dirty="0" smtClean="0"/>
              <a:t>それを継承して、メソッドをオーバーライドして自分のアプリを作る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14231" y="3256941"/>
            <a:ext cx="305724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画面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{</a:t>
            </a: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void 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画面を表示したら実行 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() {</a:t>
            </a:r>
          </a:p>
          <a:p>
            <a:r>
              <a:rPr kumimoji="1" lang="en-US" altLang="ja-JP" sz="1400" dirty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}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4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814231" y="4668148"/>
            <a:ext cx="3057247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俺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アプリ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extends </a:t>
            </a:r>
            <a:r>
              <a:rPr kumimoji="1" lang="ja-JP" altLang="en-US" sz="1400" dirty="0" smtClean="0">
                <a:latin typeface="MS Gothic" charset="-128"/>
                <a:ea typeface="MS Gothic" charset="-128"/>
                <a:cs typeface="MS Gothic" charset="-128"/>
              </a:rPr>
              <a:t>画面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{</a:t>
            </a: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void 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画面を表示したら実行 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() {</a:t>
            </a: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  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タイトルバーを表示</a:t>
            </a:r>
            <a:endParaRPr kumimoji="1" lang="en-US" altLang="ja-JP" sz="1400" dirty="0" smtClean="0">
              <a:solidFill>
                <a:srgbClr val="FF0000"/>
              </a:solidFill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400" dirty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 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メッセージを表示</a:t>
            </a:r>
            <a:endParaRPr kumimoji="1" lang="en-US" altLang="ja-JP" sz="1400" dirty="0" smtClean="0">
              <a:solidFill>
                <a:srgbClr val="FF0000"/>
              </a:solidFill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  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ボタンを表示</a:t>
            </a:r>
            <a:endParaRPr kumimoji="1" lang="en-US" altLang="ja-JP" sz="1400" dirty="0" smtClean="0">
              <a:solidFill>
                <a:srgbClr val="FF0000"/>
              </a:solidFill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400" dirty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}</a:t>
            </a: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4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flipV="1">
            <a:off x="4321634" y="4211048"/>
            <a:ext cx="0" cy="431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97148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参考</a:t>
            </a:r>
            <a:r>
              <a:rPr kumimoji="1" lang="en-US" altLang="ja-JP" sz="3200" dirty="0" smtClean="0"/>
              <a:t>: </a:t>
            </a:r>
            <a:r>
              <a:rPr kumimoji="1" lang="en-US" altLang="ja-JP" sz="3200" dirty="0" smtClean="0"/>
              <a:t>Processing</a:t>
            </a:r>
            <a:r>
              <a:rPr kumimoji="1" lang="ja-JP" altLang="en-US" sz="3200" dirty="0" smtClean="0"/>
              <a:t>の</a:t>
            </a:r>
            <a:r>
              <a:rPr kumimoji="1" lang="ja-JP" altLang="en-US" sz="3200" dirty="0" smtClean="0"/>
              <a:t>プログラミング</a:t>
            </a:r>
            <a:endParaRPr kumimoji="1"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1707277"/>
          </a:xfrm>
        </p:spPr>
        <p:txBody>
          <a:bodyPr>
            <a:normAutofit fontScale="55000" lnSpcReduction="20000"/>
          </a:bodyPr>
          <a:lstStyle/>
          <a:p>
            <a:r>
              <a:rPr lang="en-US" altLang="ja-JP" dirty="0" smtClean="0"/>
              <a:t>Processing</a:t>
            </a:r>
            <a:r>
              <a:rPr lang="ja-JP" altLang="en-US" dirty="0" smtClean="0"/>
              <a:t>のプログラム</a:t>
            </a:r>
            <a:r>
              <a:rPr kumimoji="1" lang="ja-JP" altLang="en-US" dirty="0" smtClean="0"/>
              <a:t>は</a:t>
            </a:r>
            <a:r>
              <a:rPr kumimoji="1" lang="en-US" altLang="ja-JP" dirty="0" err="1" smtClean="0"/>
              <a:t>PApplet</a:t>
            </a:r>
            <a:r>
              <a:rPr kumimoji="1" lang="ja-JP" altLang="en-US" dirty="0" smtClean="0"/>
              <a:t>クラスを継承したクラスの内側の部分</a:t>
            </a:r>
            <a:endParaRPr kumimoji="1" lang="en-US" altLang="ja-JP" dirty="0" smtClean="0"/>
          </a:p>
          <a:p>
            <a:r>
              <a:rPr lang="en-US" altLang="ja-JP" dirty="0" smtClean="0"/>
              <a:t>setup()</a:t>
            </a:r>
            <a:r>
              <a:rPr lang="ja-JP" altLang="en-US" dirty="0" smtClean="0"/>
              <a:t>や</a:t>
            </a:r>
            <a:r>
              <a:rPr lang="en-US" altLang="ja-JP" dirty="0" smtClean="0"/>
              <a:t>draw()</a:t>
            </a:r>
            <a:r>
              <a:rPr lang="ja-JP" altLang="en-US" dirty="0" smtClean="0"/>
              <a:t>メソッド</a:t>
            </a:r>
            <a:r>
              <a:rPr lang="ja-JP" altLang="en-US" dirty="0" smtClean="0"/>
              <a:t>をオーバーライドして自分のアプリを</a:t>
            </a:r>
            <a:r>
              <a:rPr lang="ja-JP" altLang="en-US" dirty="0" smtClean="0"/>
              <a:t>作っている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75931" y="3762527"/>
            <a:ext cx="171072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en-US" altLang="ja-JP" sz="1400" dirty="0" err="1" smtClean="0">
                <a:latin typeface="MS Gothic" charset="-128"/>
                <a:ea typeface="MS Gothic" charset="-128"/>
                <a:cs typeface="MS Gothic" charset="-128"/>
              </a:rPr>
              <a:t>PApplet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{</a:t>
            </a: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void 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setup</a:t>
            </a:r>
            <a:r>
              <a:rPr kumimoji="1" lang="ja-JP" altLang="en-US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() {</a:t>
            </a:r>
          </a:p>
          <a:p>
            <a:r>
              <a:rPr kumimoji="1" lang="en-US" altLang="ja-JP" sz="1400" dirty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}</a:t>
            </a:r>
          </a:p>
          <a:p>
            <a:r>
              <a:rPr kumimoji="1" lang="en-US" altLang="ja-JP" sz="1400" dirty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void draw() {</a:t>
            </a:r>
          </a:p>
          <a:p>
            <a:r>
              <a:rPr kumimoji="1" lang="en-US" altLang="ja-JP" sz="1400" dirty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}</a:t>
            </a:r>
            <a:endParaRPr kumimoji="1" lang="en-US" altLang="ja-JP" sz="1400" dirty="0" smtClean="0">
              <a:solidFill>
                <a:srgbClr val="FF0000"/>
              </a:solidFill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4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708400" y="3756600"/>
            <a:ext cx="26084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class 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??? extends </a:t>
            </a:r>
            <a:r>
              <a:rPr kumimoji="1" lang="en-US" altLang="ja-JP" sz="1400" dirty="0" err="1" smtClean="0">
                <a:latin typeface="MS Gothic" charset="-128"/>
                <a:ea typeface="MS Gothic" charset="-128"/>
                <a:cs typeface="MS Gothic" charset="-128"/>
              </a:rPr>
              <a:t>PApplet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{</a:t>
            </a:r>
          </a:p>
          <a:p>
            <a:endParaRPr kumimoji="1" lang="en-US" altLang="ja-JP" sz="1400" dirty="0" smtClean="0">
              <a:solidFill>
                <a:srgbClr val="FF0000"/>
              </a:solidFill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…</a:t>
            </a: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void 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setup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() {</a:t>
            </a:r>
          </a:p>
          <a:p>
            <a:r>
              <a:rPr kumimoji="1" lang="en-US" altLang="ja-JP" sz="1400" dirty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 …</a:t>
            </a:r>
            <a:endParaRPr kumimoji="1" lang="en-US" altLang="ja-JP" sz="1400" dirty="0" smtClean="0">
              <a:solidFill>
                <a:srgbClr val="FF0000"/>
              </a:solidFill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}</a:t>
            </a:r>
          </a:p>
          <a:p>
            <a:r>
              <a:rPr kumimoji="1" lang="en-US" altLang="ja-JP" sz="1400" dirty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void draw() {</a:t>
            </a: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  …</a:t>
            </a:r>
          </a:p>
          <a:p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  </a:t>
            </a:r>
            <a:r>
              <a:rPr kumimoji="1" lang="en-US" altLang="ja-JP" sz="1400" dirty="0" smtClean="0">
                <a:solidFill>
                  <a:srgbClr val="FF0000"/>
                </a:solidFill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en-US" altLang="ja-JP" sz="1400" dirty="0" smtClean="0">
              <a:solidFill>
                <a:srgbClr val="FF0000"/>
              </a:solidFill>
              <a:latin typeface="MS Gothic" charset="-128"/>
              <a:ea typeface="MS Gothic" charset="-128"/>
              <a:cs typeface="MS Gothic" charset="-128"/>
            </a:endParaRPr>
          </a:p>
          <a:p>
            <a:endParaRPr kumimoji="1" lang="en-US" altLang="ja-JP" sz="1400" dirty="0" smtClean="0">
              <a:latin typeface="MS Gothic" charset="-128"/>
              <a:ea typeface="MS Gothic" charset="-128"/>
              <a:cs typeface="MS Gothic" charset="-128"/>
            </a:endParaRPr>
          </a:p>
          <a:p>
            <a:r>
              <a:rPr kumimoji="1" lang="en-US" altLang="ja-JP" sz="1400" dirty="0" smtClean="0">
                <a:latin typeface="MS Gothic" charset="-128"/>
                <a:ea typeface="MS Gothic" charset="-128"/>
                <a:cs typeface="MS Gothic" charset="-128"/>
              </a:rPr>
              <a:t>}</a:t>
            </a:r>
            <a:endParaRPr kumimoji="1" lang="ja-JP" altLang="en-US" sz="1400" dirty="0">
              <a:latin typeface="MS Gothic" charset="-128"/>
              <a:ea typeface="MS Gothic" charset="-128"/>
              <a:cs typeface="MS Gothic" charset="-128"/>
            </a:endParaRP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2886656" y="4455024"/>
            <a:ext cx="82174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3894744" y="4245822"/>
            <a:ext cx="2226656" cy="1532678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560780" y="4245822"/>
            <a:ext cx="1848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Processing</a:t>
            </a:r>
            <a:r>
              <a:rPr kumimoji="1" lang="ja-JP" altLang="en-US" dirty="0" smtClean="0"/>
              <a:t>では</a:t>
            </a:r>
            <a:endParaRPr kumimoji="1" lang="en-US" altLang="ja-JP" dirty="0" smtClean="0"/>
          </a:p>
          <a:p>
            <a:r>
              <a:rPr kumimoji="1" lang="ja-JP" altLang="en-US" dirty="0" smtClean="0"/>
              <a:t>ここが見えている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/>
        </p:nvCxnSpPr>
        <p:spPr>
          <a:xfrm>
            <a:off x="6128498" y="4489117"/>
            <a:ext cx="432282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98665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super</a:t>
            </a:r>
            <a:r>
              <a:rPr kumimoji="1" lang="ja-JP" altLang="en-US" dirty="0" smtClean="0"/>
              <a:t>キーワード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ja-JP" dirty="0" smtClean="0"/>
              <a:t>super</a:t>
            </a:r>
            <a:r>
              <a:rPr lang="ja-JP" altLang="en-US" dirty="0" smtClean="0"/>
              <a:t>で、子</a:t>
            </a:r>
            <a:r>
              <a:rPr kumimoji="1" lang="ja-JP" altLang="en-US" dirty="0" smtClean="0"/>
              <a:t>クラスから親クラスを使うことが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できる</a:t>
            </a:r>
            <a:endParaRPr kumimoji="1" lang="en-US" altLang="ja-JP" dirty="0" smtClean="0"/>
          </a:p>
          <a:p>
            <a:r>
              <a:rPr lang="ja-JP" altLang="en-US" dirty="0" smtClean="0"/>
              <a:t>親クラスのコンストラクタを使う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super(</a:t>
            </a:r>
            <a:r>
              <a:rPr lang="ja-JP" altLang="en-US" dirty="0" smtClean="0"/>
              <a:t>引数</a:t>
            </a:r>
            <a:r>
              <a:rPr lang="en-US" altLang="ja-JP" dirty="0" smtClean="0"/>
              <a:t>);</a:t>
            </a:r>
          </a:p>
          <a:p>
            <a:r>
              <a:rPr lang="ja-JP" altLang="en-US" dirty="0" smtClean="0"/>
              <a:t>親クラスのメソッドを使う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super.</a:t>
            </a:r>
            <a:r>
              <a:rPr lang="ja-JP" altLang="en-US" dirty="0" smtClean="0"/>
              <a:t>メソッド</a:t>
            </a:r>
            <a:r>
              <a:rPr lang="en-US" altLang="ja-JP" dirty="0" smtClean="0"/>
              <a:t>(</a:t>
            </a:r>
            <a:r>
              <a:rPr lang="ja-JP" altLang="en-US" dirty="0" smtClean="0"/>
              <a:t>引数</a:t>
            </a:r>
            <a:r>
              <a:rPr lang="en-US" altLang="ja-JP" dirty="0" smtClean="0"/>
              <a:t>);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59671" y="4254500"/>
            <a:ext cx="456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必ずコンストラクタの最初で使う必要がある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873425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多態性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02666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 smtClean="0"/>
              <a:t>親クラスの変数に、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子クラスのインスタンスが代入できる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: </a:t>
            </a:r>
            <a:r>
              <a:rPr kumimoji="1" lang="ja-JP" altLang="en-US" dirty="0" smtClean="0"/>
              <a:t>イヌ科</a:t>
            </a:r>
            <a:r>
              <a:rPr kumimoji="1" lang="en-US" altLang="ja-JP" dirty="0" smtClean="0"/>
              <a:t> </a:t>
            </a:r>
            <a:r>
              <a:rPr lang="ja-JP" altLang="en-US" dirty="0" smtClean="0"/>
              <a:t>イヌ科の動物</a:t>
            </a:r>
            <a:r>
              <a:rPr kumimoji="1" lang="en-US" altLang="ja-JP" dirty="0" smtClean="0"/>
              <a:t> = new </a:t>
            </a:r>
            <a:r>
              <a:rPr lang="ja-JP" altLang="en-US" dirty="0" smtClean="0"/>
              <a:t>狐</a:t>
            </a:r>
            <a:r>
              <a:rPr kumimoji="1" lang="en-US" altLang="ja-JP" dirty="0" smtClean="0"/>
              <a:t>();</a:t>
            </a:r>
          </a:p>
          <a:p>
            <a:r>
              <a:rPr lang="ja-JP" altLang="en-US" dirty="0" smtClean="0"/>
              <a:t>そのときに、メソッドを起動すると、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子クラスのメソッドが起動される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例</a:t>
            </a:r>
            <a:r>
              <a:rPr kumimoji="1" lang="en-US" altLang="ja-JP" dirty="0" smtClean="0"/>
              <a:t>: </a:t>
            </a:r>
            <a:r>
              <a:rPr lang="ja-JP" altLang="en-US" dirty="0" smtClean="0"/>
              <a:t>イヌ科の動物</a:t>
            </a:r>
            <a:r>
              <a:rPr kumimoji="1" lang="en-US" altLang="ja-JP" dirty="0" smtClean="0"/>
              <a:t>.</a:t>
            </a:r>
            <a:r>
              <a:rPr kumimoji="1" lang="ja-JP" altLang="en-US" dirty="0" smtClean="0"/>
              <a:t>吠える</a:t>
            </a:r>
            <a:r>
              <a:rPr kumimoji="1" lang="en-US" altLang="ja-JP" dirty="0" smtClean="0"/>
              <a:t>(); 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「ケーン」</a:t>
            </a:r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15178" y="1255042"/>
            <a:ext cx="4859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※polymorphism: </a:t>
            </a:r>
            <a:r>
              <a:rPr kumimoji="1" lang="ja-JP" altLang="en-US" dirty="0" smtClean="0"/>
              <a:t>同じ何かが多様な性質を持つ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58476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多態性の実例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02666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kumimoji="1" lang="en-US" altLang="ja-JP" dirty="0" smtClean="0"/>
              <a:t>Android</a:t>
            </a:r>
            <a:r>
              <a:rPr kumimoji="1" lang="ja-JP" altLang="en-US" dirty="0" smtClean="0"/>
              <a:t>アプリのプログラミング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ボタン、入力欄などは、共通の親クラスを持っている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その親クラスは画面に配置できるようになっている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ボタンや入力欄は配置するときに親クラスに代入される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その結果、どのパーツも全く同じように画面に配置できる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Windows</a:t>
            </a:r>
            <a:r>
              <a:rPr kumimoji="1" lang="ja-JP" altLang="en-US" dirty="0" smtClean="0"/>
              <a:t>の右クリック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アイコンごとに、対応したクラスがある</a:t>
            </a:r>
            <a:endParaRPr kumimoji="1" lang="en-US" altLang="ja-JP" dirty="0" smtClean="0"/>
          </a:p>
          <a:p>
            <a:pPr lvl="2"/>
            <a:r>
              <a:rPr lang="ja-JP" altLang="en-US" dirty="0" smtClean="0"/>
              <a:t>それらのクラスは共通の親クラスを持っている</a:t>
            </a:r>
            <a:endParaRPr kumimoji="1" lang="en-US" altLang="ja-JP" dirty="0" smtClean="0"/>
          </a:p>
          <a:p>
            <a:pPr lvl="2"/>
            <a:r>
              <a:rPr kumimoji="1" lang="ja-JP" altLang="en-US" dirty="0" smtClean="0"/>
              <a:t>右クリックすると、子クラスの右クリック・メソッドが起動され、アイコンごとに異なったメニューが表示される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816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16. </a:t>
            </a:r>
            <a:r>
              <a:rPr kumimoji="1" lang="ja-JP" altLang="en-US" dirty="0" smtClean="0"/>
              <a:t>配列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 smtClean="0"/>
              <a:t>たくさんの</a:t>
            </a:r>
            <a:r>
              <a:rPr kumimoji="1" lang="ja-JP" altLang="en-US" dirty="0" smtClean="0"/>
              <a:t>データ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16.1 </a:t>
            </a:r>
            <a:r>
              <a:rPr kumimoji="1" lang="ja-JP" altLang="en-US" dirty="0" smtClean="0"/>
              <a:t>配列のプログラミング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64566"/>
          </a:xfrm>
        </p:spPr>
        <p:txBody>
          <a:bodyPr>
            <a:normAutofit fontScale="70000" lnSpcReduction="20000"/>
          </a:bodyPr>
          <a:lstStyle/>
          <a:p>
            <a:r>
              <a:rPr lang="ja-JP" altLang="en-US" dirty="0" smtClean="0"/>
              <a:t>配列を利用する</a:t>
            </a:r>
            <a:r>
              <a:rPr lang="ja-JP" altLang="en-US" smtClean="0"/>
              <a:t>と、たくさんの同じ型のデータを扱える</a:t>
            </a:r>
            <a:endParaRPr lang="en-US" altLang="ja-JP" dirty="0" smtClean="0"/>
          </a:p>
          <a:p>
            <a:r>
              <a:rPr lang="ja-JP" altLang="en-US" dirty="0" smtClean="0"/>
              <a:t>配列</a:t>
            </a:r>
            <a:r>
              <a:rPr lang="ja-JP" altLang="en-US" dirty="0"/>
              <a:t>を表す変数を用意</a:t>
            </a:r>
            <a:endParaRPr lang="en-US" altLang="ja-JP" dirty="0"/>
          </a:p>
          <a:p>
            <a:pPr lvl="1"/>
            <a:r>
              <a:rPr lang="ja-JP" altLang="en-US" dirty="0" smtClean="0"/>
              <a:t>型</a:t>
            </a:r>
            <a:r>
              <a:rPr lang="en-US" altLang="ja-JP" dirty="0" smtClean="0"/>
              <a:t>[] </a:t>
            </a:r>
            <a:r>
              <a:rPr lang="ja-JP" altLang="en-US" dirty="0" smtClean="0"/>
              <a:t>変数名</a:t>
            </a:r>
            <a:r>
              <a:rPr lang="en-US" altLang="ja-JP" dirty="0" smtClean="0"/>
              <a:t>;</a:t>
            </a:r>
          </a:p>
          <a:p>
            <a:r>
              <a:rPr lang="ja-JP" altLang="en-US" dirty="0" smtClean="0"/>
              <a:t>配列</a:t>
            </a:r>
            <a:r>
              <a:rPr lang="ja-JP" altLang="en-US" dirty="0"/>
              <a:t>を生成して変数に</a:t>
            </a:r>
            <a:r>
              <a:rPr lang="ja-JP" altLang="en-US" dirty="0" smtClean="0"/>
              <a:t>代入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変数名</a:t>
            </a:r>
            <a:r>
              <a:rPr lang="en-US" altLang="ja-JP" dirty="0" smtClean="0"/>
              <a:t> = new </a:t>
            </a:r>
            <a:r>
              <a:rPr lang="ja-JP" altLang="en-US" dirty="0" smtClean="0"/>
              <a:t>型</a:t>
            </a:r>
            <a:r>
              <a:rPr lang="en-US" altLang="ja-JP" dirty="0" smtClean="0"/>
              <a:t>[</a:t>
            </a:r>
            <a:r>
              <a:rPr lang="ja-JP" altLang="en-US" dirty="0" smtClean="0"/>
              <a:t>要素の個数</a:t>
            </a:r>
            <a:r>
              <a:rPr lang="en-US" altLang="ja-JP" dirty="0" smtClean="0"/>
              <a:t>];</a:t>
            </a:r>
          </a:p>
          <a:p>
            <a:pPr lvl="2"/>
            <a:r>
              <a:rPr lang="ja-JP" altLang="en-US" dirty="0" smtClean="0"/>
              <a:t>変数名</a:t>
            </a:r>
            <a:r>
              <a:rPr lang="en-US" altLang="ja-JP" dirty="0" smtClean="0"/>
              <a:t>[0]</a:t>
            </a:r>
            <a:r>
              <a:rPr lang="ja-JP" altLang="en-US" dirty="0" smtClean="0"/>
              <a:t>から変数名</a:t>
            </a:r>
            <a:r>
              <a:rPr lang="en-US" altLang="ja-JP" dirty="0" smtClean="0"/>
              <a:t>[</a:t>
            </a:r>
            <a:r>
              <a:rPr lang="ja-JP" altLang="en-US" dirty="0" smtClean="0"/>
              <a:t>要素の個数</a:t>
            </a:r>
            <a:r>
              <a:rPr lang="en-US" altLang="ja-JP" dirty="0" smtClean="0"/>
              <a:t> - 1]</a:t>
            </a:r>
            <a:r>
              <a:rPr lang="ja-JP" altLang="en-US" dirty="0" smtClean="0"/>
              <a:t>までが使用できるようになる</a:t>
            </a:r>
            <a:endParaRPr lang="en-US" altLang="ja-JP" dirty="0" smtClean="0"/>
          </a:p>
          <a:p>
            <a:r>
              <a:rPr lang="ja-JP" altLang="en-US" dirty="0" smtClean="0"/>
              <a:t>配列の要素を</a:t>
            </a:r>
            <a:r>
              <a:rPr lang="en-US" altLang="ja-JP" dirty="0" smtClean="0"/>
              <a:t>1</a:t>
            </a:r>
            <a:r>
              <a:rPr lang="ja-JP" altLang="en-US" dirty="0" smtClean="0"/>
              <a:t>つずつ代入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変数名</a:t>
            </a:r>
            <a:r>
              <a:rPr lang="en-US" altLang="ja-JP" dirty="0" smtClean="0"/>
              <a:t>[</a:t>
            </a:r>
            <a:r>
              <a:rPr lang="ja-JP" altLang="en-US" dirty="0" smtClean="0"/>
              <a:t>添字</a:t>
            </a:r>
            <a:r>
              <a:rPr lang="en-US" altLang="ja-JP" dirty="0" smtClean="0"/>
              <a:t>] = </a:t>
            </a:r>
            <a:r>
              <a:rPr lang="ja-JP" altLang="en-US" dirty="0" smtClean="0"/>
              <a:t>値</a:t>
            </a:r>
            <a:r>
              <a:rPr lang="en-US" altLang="ja-JP" dirty="0" smtClean="0"/>
              <a:t>; // </a:t>
            </a:r>
            <a:r>
              <a:rPr lang="ja-JP" altLang="en-US" dirty="0" smtClean="0"/>
              <a:t>これをくりかえす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97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3649</TotalTime>
  <Words>4427</Words>
  <Application>Microsoft Macintosh PowerPoint</Application>
  <PresentationFormat>画面に合わせる (4:3)</PresentationFormat>
  <Paragraphs>1045</Paragraphs>
  <Slides>102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102</vt:i4>
      </vt:variant>
    </vt:vector>
  </HeadingPairs>
  <TitlesOfParts>
    <vt:vector size="112" baseType="lpstr">
      <vt:lpstr>(日本語用のフォントを使用)</vt:lpstr>
      <vt:lpstr>Arial Black</vt:lpstr>
      <vt:lpstr>Calibri</vt:lpstr>
      <vt:lpstr>MS Gothic</vt:lpstr>
      <vt:lpstr>MS PGothic</vt:lpstr>
      <vt:lpstr>ＭＳ Ｐゴシック</vt:lpstr>
      <vt:lpstr>ＭＳ ゴシック</vt:lpstr>
      <vt:lpstr>Yu Gothic</vt:lpstr>
      <vt:lpstr>Arial</vt:lpstr>
      <vt:lpstr>レトロスペクト</vt:lpstr>
      <vt:lpstr>Processing(Java)アプリケーションの開発</vt:lpstr>
      <vt:lpstr>Processing入門</vt:lpstr>
      <vt:lpstr>Processingとは？</vt:lpstr>
      <vt:lpstr>Processingの特徴</vt:lpstr>
      <vt:lpstr>Java対Processing</vt:lpstr>
      <vt:lpstr>Processing開発環境</vt:lpstr>
      <vt:lpstr>プログラムの作り方</vt:lpstr>
      <vt:lpstr>Processingで for文を書いてみた</vt:lpstr>
      <vt:lpstr>自動フォーマット</vt:lpstr>
      <vt:lpstr>Processingの限界</vt:lpstr>
      <vt:lpstr>コメント: Javaと同じ</vt:lpstr>
      <vt:lpstr>1. println()関数</vt:lpstr>
      <vt:lpstr>文末記号: Javaと同じ</vt:lpstr>
      <vt:lpstr>描画</vt:lpstr>
      <vt:lpstr>2. ディスプレイ・ウィンドウの大きさ</vt:lpstr>
      <vt:lpstr>座標系</vt:lpstr>
      <vt:lpstr>図形: 1</vt:lpstr>
      <vt:lpstr>図形: 2</vt:lpstr>
      <vt:lpstr>色</vt:lpstr>
      <vt:lpstr>背景、塗りつぶしと枠線</vt:lpstr>
      <vt:lpstr>キャメル・ケースと スネーク・ケース</vt:lpstr>
      <vt:lpstr>3.11 順次</vt:lpstr>
      <vt:lpstr>変数と型</vt:lpstr>
      <vt:lpstr>4. 変数</vt:lpstr>
      <vt:lpstr>型</vt:lpstr>
      <vt:lpstr>プリミティブとオブジェクト</vt:lpstr>
      <vt:lpstr>4.5 ディスプレイ・ウィンドウ変数</vt:lpstr>
      <vt:lpstr>5. 演算子</vt:lpstr>
      <vt:lpstr>演算子</vt:lpstr>
      <vt:lpstr>複合代入演算子</vt:lpstr>
      <vt:lpstr>インクリメント、デクリメント演算子</vt:lpstr>
      <vt:lpstr>5.2 演算と型</vt:lpstr>
      <vt:lpstr>自動型変換</vt:lpstr>
      <vt:lpstr>5.3 代入の制限</vt:lpstr>
      <vt:lpstr>単精度と倍精度の浮動小数点数</vt:lpstr>
      <vt:lpstr>6. くりかえし</vt:lpstr>
      <vt:lpstr>Processingのくりかえし</vt:lpstr>
      <vt:lpstr>6.1 for文</vt:lpstr>
      <vt:lpstr>条件式</vt:lpstr>
      <vt:lpstr>関係演算子</vt:lpstr>
      <vt:lpstr>論理演算子</vt:lpstr>
      <vt:lpstr>7. アニメーション</vt:lpstr>
      <vt:lpstr>コンピュータによる アニメーション</vt:lpstr>
      <vt:lpstr>Processingによる アニメーション</vt:lpstr>
      <vt:lpstr>7.2 フレーム・レート</vt:lpstr>
      <vt:lpstr>7.3 経過時間</vt:lpstr>
      <vt:lpstr>7.4 マウス変数</vt:lpstr>
      <vt:lpstr>7.5 残像とbackground()関数</vt:lpstr>
      <vt:lpstr>8. 条件分岐</vt:lpstr>
      <vt:lpstr>Processingの条件分岐</vt:lpstr>
      <vt:lpstr>構造化プログラミング</vt:lpstr>
      <vt:lpstr>9. マウス</vt:lpstr>
      <vt:lpstr>9.1 マウス変数</vt:lpstr>
      <vt:lpstr>真偽値の条件判定</vt:lpstr>
      <vt:lpstr>9.2 円形の当たり判定</vt:lpstr>
      <vt:lpstr>dist()関数</vt:lpstr>
      <vt:lpstr>10. キー</vt:lpstr>
      <vt:lpstr>キー変数</vt:lpstr>
      <vt:lpstr>11. 画像</vt:lpstr>
      <vt:lpstr>コンピュータで扱う画像</vt:lpstr>
      <vt:lpstr>Processingで 利用できる画像形式</vt:lpstr>
      <vt:lpstr>画像の用意</vt:lpstr>
      <vt:lpstr>画像のプログラミング</vt:lpstr>
      <vt:lpstr>11.2 imageMode()関数</vt:lpstr>
      <vt:lpstr>12. フォントと文字列の表示</vt:lpstr>
      <vt:lpstr>フォントのプログラミング</vt:lpstr>
      <vt:lpstr>文字列を表示する</vt:lpstr>
      <vt:lpstr>13. 乱数</vt:lpstr>
      <vt:lpstr>乱数</vt:lpstr>
      <vt:lpstr>random</vt:lpstr>
      <vt:lpstr>14. 関数</vt:lpstr>
      <vt:lpstr>14.1 関数</vt:lpstr>
      <vt:lpstr>関数の宣言</vt:lpstr>
      <vt:lpstr>14.2 関数の例: 1</vt:lpstr>
      <vt:lpstr>14.3 関数の例: 2</vt:lpstr>
      <vt:lpstr>14.4 関数の例: 3</vt:lpstr>
      <vt:lpstr>15. オブジェクト</vt:lpstr>
      <vt:lpstr>「ソフトウェア危機」</vt:lpstr>
      <vt:lpstr>オブジェクト指向</vt:lpstr>
      <vt:lpstr>15.1.1 オブジェクト</vt:lpstr>
      <vt:lpstr>15.1.2 クラスの宣言 中身が空の場合</vt:lpstr>
      <vt:lpstr>15.1.3 クラスの宣言 フィールドのみの場合</vt:lpstr>
      <vt:lpstr>15.1.4 クラスの宣言 フィールドとメソッドがある場合</vt:lpstr>
      <vt:lpstr>クラス図の書き方</vt:lpstr>
      <vt:lpstr>クラスの宣言</vt:lpstr>
      <vt:lpstr>15.2 クラスの宣言 コンストラクタがある場合</vt:lpstr>
      <vt:lpstr>15.2.4 thisキーワード</vt:lpstr>
      <vt:lpstr>クラスの宣言</vt:lpstr>
      <vt:lpstr>15.3 オーバーロード</vt:lpstr>
      <vt:lpstr>15.4 継承</vt:lpstr>
      <vt:lpstr>継承のプログラムの書き方</vt:lpstr>
      <vt:lpstr>15.5 オーバーライド</vt:lpstr>
      <vt:lpstr>参考: Androidアプリのプログラミング</vt:lpstr>
      <vt:lpstr>参考: Processingのプログラミング</vt:lpstr>
      <vt:lpstr>superキーワード</vt:lpstr>
      <vt:lpstr>多態性</vt:lpstr>
      <vt:lpstr>多態性の実例</vt:lpstr>
      <vt:lpstr>16. 配列</vt:lpstr>
      <vt:lpstr>16.1 配列のプログラミング</vt:lpstr>
      <vt:lpstr>配列の例</vt:lpstr>
      <vt:lpstr>配列の初期化</vt:lpstr>
      <vt:lpstr>配列の要素の個数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Processingで Javaを理解して ゲームを作ろう</dc:title>
  <dc:creator>Atsushi Kokubo</dc:creator>
  <cp:lastModifiedBy>Atsushi Kokubo</cp:lastModifiedBy>
  <cp:revision>97</cp:revision>
  <dcterms:created xsi:type="dcterms:W3CDTF">2016-07-27T01:11:49Z</dcterms:created>
  <dcterms:modified xsi:type="dcterms:W3CDTF">2016-09-21T03:44:53Z</dcterms:modified>
</cp:coreProperties>
</file>