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332" r:id="rId2"/>
    <p:sldId id="263" r:id="rId3"/>
    <p:sldId id="309" r:id="rId4"/>
    <p:sldId id="319" r:id="rId5"/>
    <p:sldId id="310" r:id="rId6"/>
    <p:sldId id="311" r:id="rId7"/>
    <p:sldId id="312" r:id="rId8"/>
    <p:sldId id="261" r:id="rId9"/>
    <p:sldId id="279" r:id="rId10"/>
    <p:sldId id="321" r:id="rId11"/>
    <p:sldId id="320" r:id="rId12"/>
    <p:sldId id="280" r:id="rId13"/>
    <p:sldId id="330" r:id="rId14"/>
    <p:sldId id="281" r:id="rId15"/>
    <p:sldId id="283" r:id="rId16"/>
    <p:sldId id="326" r:id="rId17"/>
    <p:sldId id="324" r:id="rId18"/>
    <p:sldId id="331" r:id="rId19"/>
    <p:sldId id="328" r:id="rId20"/>
    <p:sldId id="315" r:id="rId21"/>
    <p:sldId id="358" r:id="rId22"/>
    <p:sldId id="35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古川成江" initials="古川成江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727B4-33FE-4D88-9BE7-B4E1A2D0AF45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98BBD-006D-4000-9836-8384BE36A8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9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6A656-A66C-43F3-AF30-4899365A0224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338BE-76B5-4AE4-ADE0-1C8353B71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29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338BE-76B5-4AE4-ADE0-1C8353B7154B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37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ED23-F8BB-4DFF-BD10-6688F62BCF6D}" type="datetime1">
              <a:rPr lang="en-US" altLang="ja-JP" smtClean="0"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94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7028-6E40-45D5-B5D4-2298E18A61FF}" type="datetime1">
              <a:rPr lang="en-US" altLang="ja-JP" smtClean="0"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8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99F6-9FCD-4DE7-89E2-F798B2972D49}" type="datetime1">
              <a:rPr lang="en-US" altLang="ja-JP" smtClean="0"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0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BD5B-D6B6-494D-B6B5-FCC39E5031C5}" type="datetime1">
              <a:rPr lang="en-US" altLang="ja-JP" smtClean="0"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3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82D7-16B3-487D-A0A1-3D585AB5F510}" type="datetime1">
              <a:rPr lang="en-US" altLang="ja-JP" smtClean="0"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36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4AA6-3836-43A6-8ED4-1D6A9AF791DD}" type="datetime1">
              <a:rPr lang="en-US" altLang="ja-JP" smtClean="0"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5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BAFB-E25C-4D60-83C0-761A7BFBC041}" type="datetime1">
              <a:rPr lang="en-US" altLang="ja-JP" smtClean="0"/>
              <a:t>5/15/18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0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6583B-E21C-43BD-8C86-2FE6B87422CB}" type="datetime1">
              <a:rPr lang="en-US" altLang="ja-JP" smtClean="0"/>
              <a:t>5/15/18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FD50-45E3-481B-92A0-C3FCC4CFA1C8}" type="datetime1">
              <a:rPr lang="en-US" altLang="ja-JP" smtClean="0"/>
              <a:t>5/15/18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7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F068F31-0BB1-462C-B8BA-6C4753DAF1A6}" type="datetime1">
              <a:rPr lang="en-US" altLang="ja-JP" smtClean="0"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05199-1D75-42DD-B630-38B8F73F380C}" type="datetime1">
              <a:rPr lang="en-US" altLang="ja-JP" smtClean="0"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5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17F51D-FDA3-41C7-B7FB-4FFC5CC4D1DD}" type="datetime1">
              <a:rPr lang="en-US" altLang="ja-JP" smtClean="0"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61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5038" y="1747652"/>
            <a:ext cx="7471515" cy="240534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Scratch</a:t>
            </a:r>
            <a:r>
              <a:rPr lang="ja-JP" altLang="en-US" sz="2800" dirty="0"/>
              <a:t>を使ってプログラミングを楽しく</a:t>
            </a:r>
            <a:r>
              <a:rPr lang="ja-JP" altLang="en-US" sz="2800"/>
              <a:t>学ぼう！</a:t>
            </a:r>
            <a:br>
              <a:rPr lang="en-US" altLang="ja-JP" sz="2800" dirty="0"/>
            </a:br>
            <a:br>
              <a:rPr lang="en-US" altLang="ja-JP" sz="4800" dirty="0"/>
            </a:br>
            <a:r>
              <a:rPr lang="en-US" altLang="ja-JP" sz="4800" dirty="0"/>
              <a:t>③</a:t>
            </a:r>
            <a:r>
              <a:rPr lang="ja-JP" altLang="en-US" sz="4800"/>
              <a:t>条件を学ぼう</a:t>
            </a:r>
            <a:endParaRPr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25038" y="4636286"/>
            <a:ext cx="7543800" cy="918693"/>
          </a:xfrm>
        </p:spPr>
        <p:txBody>
          <a:bodyPr>
            <a:normAutofit fontScale="92500" lnSpcReduction="10000"/>
          </a:bodyPr>
          <a:lstStyle/>
          <a:p>
            <a:r>
              <a:rPr lang="en-GB" altLang="ja-JP" cap="none" dirty="0">
                <a:solidFill>
                  <a:schemeClr val="tx1"/>
                </a:solidFill>
                <a:latin typeface="+mn-ea"/>
              </a:rPr>
              <a:t>Scratch</a:t>
            </a:r>
            <a:r>
              <a:rPr lang="ja-JP" altLang="en-US" cap="none">
                <a:solidFill>
                  <a:schemeClr val="tx1"/>
                </a:solidFill>
                <a:latin typeface="+mn-ea"/>
              </a:rPr>
              <a:t>は </a:t>
            </a:r>
            <a:r>
              <a:rPr lang="en-GB" altLang="ja-JP" cap="none" dirty="0">
                <a:solidFill>
                  <a:schemeClr val="tx1"/>
                </a:solidFill>
                <a:latin typeface="+mn-ea"/>
              </a:rPr>
              <a:t>MIT</a:t>
            </a:r>
            <a:r>
              <a:rPr lang="ja-JP" altLang="en-US" cap="none">
                <a:solidFill>
                  <a:schemeClr val="tx1"/>
                </a:solidFill>
                <a:latin typeface="+mn-ea"/>
              </a:rPr>
              <a:t>メディア・ラボのライフロング・キンダーガーテン・グループによって開発されました。詳しくは </a:t>
            </a:r>
            <a:r>
              <a:rPr lang="en-GB" altLang="ja-JP" cap="none" dirty="0">
                <a:solidFill>
                  <a:schemeClr val="tx1"/>
                </a:solidFill>
                <a:latin typeface="+mn-ea"/>
              </a:rPr>
              <a:t>http://</a:t>
            </a:r>
            <a:r>
              <a:rPr lang="en-GB" altLang="ja-JP" cap="none" dirty="0" err="1">
                <a:solidFill>
                  <a:schemeClr val="tx1"/>
                </a:solidFill>
                <a:latin typeface="+mn-ea"/>
              </a:rPr>
              <a:t>scratch.mit.edu</a:t>
            </a:r>
            <a:r>
              <a:rPr lang="en-GB" altLang="ja-JP" cap="none" dirty="0">
                <a:solidFill>
                  <a:schemeClr val="tx1"/>
                </a:solidFill>
                <a:latin typeface="+mn-ea"/>
              </a:rPr>
              <a:t> </a:t>
            </a:r>
            <a:r>
              <a:rPr lang="ja-JP" altLang="en-US" cap="none">
                <a:solidFill>
                  <a:schemeClr val="tx1"/>
                </a:solidFill>
                <a:latin typeface="+mn-ea"/>
              </a:rPr>
              <a:t>をご参照ください。</a:t>
            </a:r>
            <a:endParaRPr kumimoji="1" lang="ja-JP" altLang="en-US" cap="none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9E9227-12F3-614E-9BC2-7D9613C9A2B2}"/>
              </a:ext>
            </a:extLst>
          </p:cNvPr>
          <p:cNvSpPr txBox="1"/>
          <p:nvPr/>
        </p:nvSpPr>
        <p:spPr>
          <a:xfrm>
            <a:off x="902482" y="221186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スクラッチ</a:t>
            </a:r>
          </a:p>
        </p:txBody>
      </p:sp>
    </p:spTree>
    <p:extLst>
      <p:ext uri="{BB962C8B-B14F-4D97-AF65-F5344CB8AC3E}">
        <p14:creationId xmlns:p14="http://schemas.microsoft.com/office/powerpoint/2010/main" val="248708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使うときに注意しよう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490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「もし～なら」と「もし～なら、でなければ」を使うときは「ずっとくり返す」で囲まなくてはいけません。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覚えておこう。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8" y="3355799"/>
            <a:ext cx="3214887" cy="268641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432" y="3355799"/>
            <a:ext cx="4029617" cy="26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もし～なら</a:t>
            </a:r>
            <a:r>
              <a:rPr lang="en-US" altLang="ja-JP" dirty="0"/>
              <a:t>(</a:t>
            </a:r>
            <a:r>
              <a:rPr lang="ja-JP" altLang="en-US"/>
              <a:t>条件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「もし～なら」は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en-US" altLang="ja-JP" sz="2800" dirty="0"/>
              <a:t>	</a:t>
            </a:r>
            <a:r>
              <a:rPr kumimoji="1" lang="ja-JP" altLang="en-US" sz="2800" dirty="0"/>
              <a:t>もし　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あることがおきたら</a:t>
            </a:r>
            <a:r>
              <a:rPr kumimoji="1" lang="en-US" altLang="ja-JP" sz="2800" dirty="0"/>
              <a:t>)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～しなさい</a:t>
            </a:r>
            <a:r>
              <a:rPr kumimoji="1" lang="en-US" altLang="ja-JP" sz="2800" dirty="0"/>
              <a:t>)</a:t>
            </a:r>
            <a:r>
              <a:rPr kumimoji="1" lang="ja-JP" altLang="en-US" sz="2800" dirty="0"/>
              <a:t>　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kumimoji="1" lang="ja-JP" altLang="en-US" sz="2800" dirty="0"/>
              <a:t>という意味です。例えば、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en-US" altLang="ja-JP" sz="2800" dirty="0"/>
              <a:t>	</a:t>
            </a:r>
            <a:r>
              <a:rPr lang="ja-JP" altLang="en-US" sz="2800" dirty="0"/>
              <a:t>もし</a:t>
            </a:r>
            <a:r>
              <a:rPr lang="en-US" altLang="ja-JP" sz="2800" dirty="0"/>
              <a:t>(</a:t>
            </a:r>
            <a:r>
              <a:rPr lang="ja-JP" altLang="en-US" sz="2800" dirty="0"/>
              <a:t>雨が降ったら</a:t>
            </a:r>
            <a:r>
              <a:rPr lang="en-US" altLang="ja-JP" sz="2800" dirty="0"/>
              <a:t>)</a:t>
            </a:r>
            <a:r>
              <a:rPr lang="ja-JP" altLang="en-US" sz="2800" dirty="0"/>
              <a:t>　</a:t>
            </a:r>
            <a:r>
              <a:rPr lang="en-US" altLang="ja-JP" sz="2800" dirty="0"/>
              <a:t>(</a:t>
            </a:r>
            <a:r>
              <a:rPr lang="ja-JP" altLang="en-US" sz="2800" dirty="0"/>
              <a:t>傘を持っていきなさい</a:t>
            </a:r>
            <a:r>
              <a:rPr lang="en-US" altLang="ja-JP" sz="2800" dirty="0"/>
              <a:t>)</a:t>
            </a:r>
          </a:p>
          <a:p>
            <a:pPr marL="0" indent="0">
              <a:buNone/>
            </a:pPr>
            <a:r>
              <a:rPr kumimoji="1" lang="ja-JP" altLang="en-US" sz="2800" dirty="0"/>
              <a:t>　というように考えればよいです。</a:t>
            </a:r>
            <a:endParaRPr kumimoji="1"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238" y="4521404"/>
            <a:ext cx="2444115" cy="1347690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7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もし～なら</a:t>
            </a:r>
            <a:r>
              <a:rPr kumimoji="1" lang="en-US" altLang="ja-JP" dirty="0"/>
              <a:t>(</a:t>
            </a:r>
            <a:r>
              <a:rPr kumimoji="1" lang="ja-JP" altLang="en-US"/>
              <a:t>条件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60" y="1937022"/>
            <a:ext cx="7543800" cy="41231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もしマウスが押されたら「こんにちは！」と言うスクリプトを作ってみよう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806068"/>
            <a:ext cx="3872632" cy="2587467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42" y="5338318"/>
            <a:ext cx="4359018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12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もし～なら</a:t>
            </a:r>
            <a:r>
              <a:rPr lang="en-US" altLang="ja-JP" dirty="0"/>
              <a:t>(</a:t>
            </a:r>
            <a:r>
              <a:rPr lang="ja-JP" altLang="en-US"/>
              <a:t>条件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50775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もしスペースキーが押されたらネコが</a:t>
            </a:r>
            <a:r>
              <a:rPr lang="en-US" altLang="ja-JP" sz="2800" dirty="0"/>
              <a:t>10</a:t>
            </a:r>
            <a:r>
              <a:rPr lang="ja-JP" altLang="en-US" sz="2800" dirty="0"/>
              <a:t>歩動く</a:t>
            </a:r>
            <a:r>
              <a:rPr lang="en-US" altLang="ja-JP" sz="2800" dirty="0"/>
              <a:t>10</a:t>
            </a:r>
            <a:r>
              <a:rPr lang="ja-JP" altLang="en-US" sz="2800" dirty="0"/>
              <a:t>スクリプトを作ってみよう。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784" y="5813554"/>
            <a:ext cx="4359018" cy="64623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10" y="2646563"/>
            <a:ext cx="3780764" cy="388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45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もし～なら、でなければ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lang="ja-JP" altLang="en-US"/>
              <a:t>条件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50122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「もし～なら、でなければ」は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en-US" altLang="ja-JP" sz="2800" dirty="0"/>
              <a:t>	</a:t>
            </a:r>
            <a:r>
              <a:rPr kumimoji="1" lang="ja-JP" altLang="en-US" sz="2800" dirty="0"/>
              <a:t>もし</a:t>
            </a:r>
            <a:r>
              <a:rPr lang="en-US" altLang="ja-JP" sz="2800" dirty="0"/>
              <a:t>(</a:t>
            </a:r>
            <a:r>
              <a:rPr lang="ja-JP" altLang="en-US" sz="2800" dirty="0"/>
              <a:t>あることがおきたら</a:t>
            </a:r>
            <a:r>
              <a:rPr lang="en-US" altLang="ja-JP" sz="2800" dirty="0"/>
              <a:t>)</a:t>
            </a:r>
            <a:r>
              <a:rPr lang="ja-JP" altLang="en-US" sz="2800" dirty="0"/>
              <a:t>　</a:t>
            </a:r>
            <a:r>
              <a:rPr lang="en-US" altLang="ja-JP" sz="2800" dirty="0"/>
              <a:t>(</a:t>
            </a:r>
            <a:r>
              <a:rPr lang="ja-JP" altLang="en-US" sz="2800" dirty="0"/>
              <a:t>～しなさい</a:t>
            </a:r>
            <a:r>
              <a:rPr lang="en-US" altLang="ja-JP" sz="2800" dirty="0"/>
              <a:t>)</a:t>
            </a:r>
          </a:p>
          <a:p>
            <a:pPr marL="0" indent="0">
              <a:buNone/>
            </a:pPr>
            <a:r>
              <a:rPr kumimoji="1" lang="en-US" altLang="ja-JP" sz="2800" dirty="0"/>
              <a:t>	</a:t>
            </a:r>
            <a:r>
              <a:rPr kumimoji="1" lang="ja-JP" altLang="en-US" sz="2800" dirty="0"/>
              <a:t>　でなければ　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～</a:t>
            </a:r>
            <a:r>
              <a:rPr lang="ja-JP" altLang="en-US" sz="2800" dirty="0"/>
              <a:t>をしなさい</a:t>
            </a:r>
            <a:r>
              <a:rPr lang="en-US" altLang="ja-JP" sz="2800" dirty="0"/>
              <a:t>)</a:t>
            </a:r>
          </a:p>
          <a:p>
            <a:pPr marL="0" indent="0">
              <a:buNone/>
            </a:pPr>
            <a:r>
              <a:rPr kumimoji="1" lang="ja-JP" altLang="en-US" sz="2800" dirty="0"/>
              <a:t>　ということを意味しています。例えば、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en-US" altLang="ja-JP" sz="2800" dirty="0"/>
              <a:t>	</a:t>
            </a:r>
            <a:r>
              <a:rPr kumimoji="1" lang="ja-JP" altLang="en-US" sz="2800" dirty="0"/>
              <a:t>もし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雨が降ったら</a:t>
            </a:r>
            <a:r>
              <a:rPr kumimoji="1" lang="en-US" altLang="ja-JP" sz="2800" dirty="0"/>
              <a:t>)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傘を持っていきなさい</a:t>
            </a:r>
            <a:r>
              <a:rPr kumimoji="1" lang="en-US" altLang="ja-JP" sz="2800" dirty="0"/>
              <a:t>)</a:t>
            </a:r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/>
              <a:t>　でなければ</a:t>
            </a:r>
            <a:r>
              <a:rPr lang="en-US" altLang="ja-JP" sz="2800" dirty="0"/>
              <a:t>(</a:t>
            </a:r>
            <a:r>
              <a:rPr lang="ja-JP" altLang="en-US" sz="2800" dirty="0"/>
              <a:t>傘を持たずにいきなさい</a:t>
            </a:r>
            <a:r>
              <a:rPr lang="en-US" altLang="ja-JP" sz="2800" dirty="0"/>
              <a:t>)</a:t>
            </a:r>
          </a:p>
          <a:p>
            <a:pPr marL="0" indent="0">
              <a:buNone/>
            </a:pPr>
            <a:r>
              <a:rPr lang="ja-JP" altLang="en-US" sz="2800" dirty="0"/>
              <a:t>　というように考えればよいです。</a:t>
            </a:r>
            <a:endParaRPr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227" y="5144817"/>
            <a:ext cx="2628918" cy="1314461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69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6991" y="200483"/>
            <a:ext cx="7543800" cy="1450757"/>
          </a:xfrm>
        </p:spPr>
        <p:txBody>
          <a:bodyPr/>
          <a:lstStyle/>
          <a:p>
            <a:pPr algn="ctr"/>
            <a:r>
              <a:rPr kumimoji="1" lang="ja-JP" altLang="en-US" dirty="0"/>
              <a:t>もし～なら、でなければ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/>
              <a:t>条件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もしマウスが押されたら、ネコが「こんにちは！」と言い、押されていなければ「うーん</a:t>
            </a:r>
            <a:r>
              <a:rPr lang="en-US" altLang="ja-JP" sz="2800" dirty="0"/>
              <a:t>…</a:t>
            </a:r>
            <a:r>
              <a:rPr lang="ja-JP" altLang="en-US" sz="2800" dirty="0"/>
              <a:t>」と</a:t>
            </a:r>
            <a:r>
              <a:rPr lang="ja-JP" altLang="en-US" sz="2800"/>
              <a:t>考えるスクリプトを作ってみよう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33" y="3047935"/>
            <a:ext cx="4237430" cy="2886700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42" y="5841324"/>
            <a:ext cx="4359018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29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86" y="3080482"/>
            <a:ext cx="5616487" cy="316187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もし～なら、でなければ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/>
              <a:t>条件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52115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もしスペースキーが押されたらネコを隠して、押されていなければネコを表示するスクリプトを作ってみよう。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42" y="5705181"/>
            <a:ext cx="4359018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4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問題①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311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図のようなスクリプトを作ったが間違いがあり、うまく実行することができなかった。図の間違いをなおし、実行できるようにしよう。 答え </a:t>
            </a:r>
            <a:r>
              <a:rPr lang="en-US" altLang="ja-JP" sz="2800" dirty="0"/>
              <a:t>21</a:t>
            </a:r>
            <a:r>
              <a:rPr lang="ja-JP" altLang="en-US" sz="2800" dirty="0"/>
              <a:t>ページ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01" y="3083408"/>
            <a:ext cx="5505115" cy="306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93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もしスペースキーが押されたら「</a:t>
            </a:r>
            <a:r>
              <a:rPr lang="en-US" altLang="ja-JP" sz="2800" dirty="0"/>
              <a:t>OK</a:t>
            </a:r>
            <a:r>
              <a:rPr lang="ja-JP" altLang="en-US" sz="2800" dirty="0"/>
              <a:t>」、押されていなければ「スペースキーを押してね」とネコが言うスクリプトを作ってみよう。 答え </a:t>
            </a:r>
            <a:r>
              <a:rPr lang="en-US" altLang="ja-JP" sz="2800" dirty="0"/>
              <a:t>22</a:t>
            </a:r>
            <a:r>
              <a:rPr lang="ja-JP" altLang="en-US" sz="2800" dirty="0"/>
              <a:t>ページ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01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2748230"/>
            <a:ext cx="5603927" cy="371155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問題①</a:t>
            </a:r>
            <a:r>
              <a:rPr kumimoji="1" lang="ja-JP" altLang="en-US" dirty="0"/>
              <a:t>答え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「もし～なら」を使うときは「ずっとくり返す」で囲まなくてはいけない。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54599" y="2328053"/>
            <a:ext cx="4727576" cy="83099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もしスペースキーが押されたら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r>
              <a:rPr kumimoji="1" lang="ja-JP" altLang="en-US" sz="2400" dirty="0">
                <a:solidFill>
                  <a:schemeClr val="bg1"/>
                </a:solidFill>
              </a:rPr>
              <a:t>ネコが「こんにちは」と言うスクリプト</a:t>
            </a:r>
          </a:p>
        </p:txBody>
      </p:sp>
    </p:spTree>
    <p:extLst>
      <p:ext uri="{BB962C8B-B14F-4D97-AF65-F5344CB8AC3E}">
        <p14:creationId xmlns:p14="http://schemas.microsoft.com/office/powerpoint/2010/main" val="155343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今回の内容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800" dirty="0"/>
              <a:t>前回の復習をしてみよう</a:t>
            </a:r>
            <a:endParaRPr lang="en-US" altLang="ja-JP" sz="28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800"/>
              <a:t>条件に</a:t>
            </a:r>
            <a:r>
              <a:rPr lang="ja-JP" altLang="en-US" sz="2800" dirty="0"/>
              <a:t>ついて学ぼう</a:t>
            </a:r>
            <a:endParaRPr kumimoji="1" lang="en-US" altLang="ja-JP" sz="28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800" dirty="0"/>
              <a:t>「もし～なら」について学ぼう</a:t>
            </a:r>
            <a:endParaRPr lang="en-US" altLang="ja-JP" sz="28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800" dirty="0"/>
              <a:t>「もし～なら、でなければ」について学ぼう</a:t>
            </a:r>
            <a:endParaRPr kumimoji="1" lang="en-US" altLang="ja-JP" sz="28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800" dirty="0"/>
              <a:t>構造化プログラミングについて学ぼう</a:t>
            </a:r>
            <a:endParaRPr lang="en-US" altLang="ja-JP" sz="28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800" dirty="0"/>
              <a:t>問題を解いてみよう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457200" indent="-457200">
              <a:buFont typeface="+mj-lt"/>
              <a:buAutoNum type="arabicPeriod"/>
            </a:pPr>
            <a:endParaRPr kumimoji="1" lang="en-US" altLang="ja-JP" sz="2800" dirty="0"/>
          </a:p>
          <a:p>
            <a:pPr marL="457200" indent="-457200">
              <a:buFont typeface="+mj-lt"/>
              <a:buAutoNum type="arabicPeriod"/>
            </a:pPr>
            <a:endParaRPr kumimoji="1" lang="ja-JP" altLang="en-US" sz="28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564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問題②答え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もしスペースキーが押されたら「</a:t>
            </a:r>
            <a:r>
              <a:rPr lang="en-US" altLang="ja-JP" sz="2800" dirty="0"/>
              <a:t>OK</a:t>
            </a:r>
            <a:r>
              <a:rPr lang="ja-JP" altLang="en-US" sz="2800" dirty="0"/>
              <a:t>」、押されていなければ「スペースキーを押してね」とネコが言うスクリプト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098092"/>
            <a:ext cx="4098255" cy="244807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058" y="5384514"/>
            <a:ext cx="4359018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65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6B687-8B1F-6444-8BE9-B8F726FC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Scratch</a:t>
            </a:r>
            <a:r>
              <a:rPr kumimoji="1" lang="ja-JP" altLang="en-US"/>
              <a:t>のライセンス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ACE022-B83F-9B47-9C04-CAC272C15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ja-JP" dirty="0"/>
              <a:t>Scratch</a:t>
            </a:r>
            <a:r>
              <a:rPr lang="ja-JP" altLang="en-US"/>
              <a:t>は、「クリエイティブコモンズ 表示</a:t>
            </a:r>
            <a:r>
              <a:rPr lang="en-US" altLang="ja-JP" dirty="0"/>
              <a:t>-</a:t>
            </a:r>
            <a:r>
              <a:rPr lang="ja-JP" altLang="en-US"/>
              <a:t>継承」ライセンスです。</a:t>
            </a:r>
            <a:endParaRPr lang="en-US" altLang="ja-JP" dirty="0"/>
          </a:p>
          <a:p>
            <a:r>
              <a:rPr lang="en-GB" altLang="ja-JP" dirty="0"/>
              <a:t>https://</a:t>
            </a:r>
            <a:r>
              <a:rPr lang="en-GB" altLang="ja-JP" dirty="0" err="1"/>
              <a:t>creativecommons.org</a:t>
            </a:r>
            <a:r>
              <a:rPr lang="en-GB" altLang="ja-JP" dirty="0"/>
              <a:t>/licenses/by-</a:t>
            </a:r>
            <a:r>
              <a:rPr lang="en-GB" altLang="ja-JP" dirty="0" err="1"/>
              <a:t>sa</a:t>
            </a:r>
            <a:r>
              <a:rPr lang="en-GB" altLang="ja-JP" dirty="0"/>
              <a:t>/2.0/</a:t>
            </a:r>
            <a:r>
              <a:rPr lang="en-GB" altLang="ja-JP" dirty="0" err="1"/>
              <a:t>jp</a:t>
            </a:r>
            <a:r>
              <a:rPr lang="en-GB" altLang="ja-JP" dirty="0"/>
              <a:t>/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E54E51-AB22-9C40-81BC-07F6D0CA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44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8DEE8-5C91-9E43-8941-13CC4FC2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この</a:t>
            </a:r>
            <a:r>
              <a:rPr kumimoji="1" lang="ja-JP" altLang="en-US"/>
              <a:t>スライドの作者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295EB6-F28F-F04C-B50B-9CCE118C8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八戸工業大学工学部システム情報工学科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平成</a:t>
            </a:r>
            <a:r>
              <a:rPr kumimoji="1" lang="en-US" altLang="ja-JP" dirty="0"/>
              <a:t>29</a:t>
            </a:r>
            <a:r>
              <a:rPr kumimoji="1" lang="ja-JP" altLang="en-US"/>
              <a:t>年度小久保温研究室所属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蛯澤秀光、安達勇希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6F15CD-E4A6-164C-8107-1069ADEE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6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38385" y="2972491"/>
            <a:ext cx="5387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前回の復習をしてみよう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2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前回の内容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前回</a:t>
            </a:r>
            <a:r>
              <a:rPr lang="ja-JP" altLang="en-US" sz="2800" dirty="0"/>
              <a:t>はいろいろな「くり返す」について学んだね。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「くり返す」ブロックは同じ動きをくり返したいときに使ったね</a:t>
            </a:r>
            <a:r>
              <a:rPr kumimoji="1" lang="en-US" altLang="ja-JP" sz="2800" dirty="0"/>
              <a:t>!</a:t>
            </a:r>
            <a:r>
              <a:rPr kumimoji="1" lang="ja-JP" altLang="en-US" sz="2800" dirty="0"/>
              <a:t>覚えているかな</a:t>
            </a:r>
            <a:r>
              <a:rPr lang="en-US" altLang="ja-JP" sz="2800" dirty="0"/>
              <a:t>?</a:t>
            </a:r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それでは少し前回の復習をしてみよう。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9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いろいろな「くり返す」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73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決めた回数くり返す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「</a:t>
            </a:r>
            <a:r>
              <a:rPr lang="en-US" altLang="ja-JP" sz="2800" dirty="0"/>
              <a:t>10</a:t>
            </a:r>
            <a:r>
              <a:rPr lang="ja-JP" altLang="en-US" sz="2800" dirty="0"/>
              <a:t>歩動いて</a:t>
            </a:r>
            <a:r>
              <a:rPr lang="en-US" altLang="ja-JP" sz="2800" dirty="0"/>
              <a:t>1</a:t>
            </a:r>
            <a:r>
              <a:rPr lang="ja-JP" altLang="en-US" sz="2800" dirty="0"/>
              <a:t>秒待つ」を</a:t>
            </a:r>
            <a:r>
              <a:rPr lang="en-US" altLang="ja-JP" sz="2800" dirty="0"/>
              <a:t>10</a:t>
            </a:r>
            <a:r>
              <a:rPr lang="ja-JP" altLang="en-US" sz="2800" dirty="0"/>
              <a:t>回くり返すスクリプトを作ってみよう。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750" y="1917452"/>
            <a:ext cx="2526416" cy="1001033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769887"/>
            <a:ext cx="3085653" cy="245628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612" y="5676874"/>
            <a:ext cx="4359018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5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いろいろな「くり返す」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689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ずっとくり返す</a:t>
            </a:r>
            <a:endParaRPr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endParaRPr lang="en-US" altLang="ja-JP" sz="800" dirty="0"/>
          </a:p>
          <a:p>
            <a:pPr marL="0" indent="0">
              <a:buNone/>
            </a:pPr>
            <a:endParaRPr kumimoji="1" lang="en-US" altLang="ja-JP" sz="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/>
              <a:t>『</a:t>
            </a:r>
            <a:r>
              <a:rPr lang="ja-JP" altLang="en-US" sz="2800" dirty="0"/>
              <a:t>「こんにちは</a:t>
            </a:r>
            <a:r>
              <a:rPr lang="en-US" altLang="ja-JP" sz="2800" dirty="0"/>
              <a:t>!</a:t>
            </a:r>
            <a:r>
              <a:rPr lang="ja-JP" altLang="en-US" sz="2800" dirty="0"/>
              <a:t>」と</a:t>
            </a:r>
            <a:r>
              <a:rPr lang="en-US" altLang="ja-JP" sz="2800" dirty="0"/>
              <a:t>1</a:t>
            </a:r>
            <a:r>
              <a:rPr lang="ja-JP" altLang="en-US" sz="2800" dirty="0"/>
              <a:t>秒言って</a:t>
            </a:r>
            <a:r>
              <a:rPr lang="en-US" altLang="ja-JP" sz="2800" dirty="0"/>
              <a:t>1</a:t>
            </a:r>
            <a:r>
              <a:rPr lang="ja-JP" altLang="en-US" sz="2800" dirty="0"/>
              <a:t>秒待つ</a:t>
            </a:r>
            <a:r>
              <a:rPr lang="en-US" altLang="ja-JP" sz="2800" dirty="0"/>
              <a:t>』</a:t>
            </a:r>
            <a:r>
              <a:rPr lang="ja-JP" altLang="en-US" sz="2800" dirty="0"/>
              <a:t>をずっとくり返すスクリプトを作ってみよう。</a:t>
            </a:r>
            <a:endParaRPr lang="en-US" altLang="ja-JP" sz="2800" dirty="0"/>
          </a:p>
          <a:p>
            <a:pPr marL="0" indent="0">
              <a:buNone/>
            </a:pPr>
            <a:endParaRPr lang="ja-JP" altLang="en-US" sz="2800" dirty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634" y="1929447"/>
            <a:ext cx="2037151" cy="149563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51" y="4345166"/>
            <a:ext cx="2461105" cy="1869564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559" y="5568498"/>
            <a:ext cx="4359018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いろいろな「くり返す」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条件が成り立つまでくり返す</a:t>
            </a:r>
            <a:endParaRPr kumimoji="1" lang="en-US" altLang="ja-JP" sz="2800" dirty="0"/>
          </a:p>
          <a:p>
            <a:pPr marL="0" indent="0">
              <a:buNone/>
            </a:pPr>
            <a:endParaRPr kumimoji="1" lang="en-US" altLang="ja-JP" sz="1000" dirty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endParaRPr kumimoji="1" lang="en-US" altLang="ja-JP" sz="10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ステージの端（はし）に触れるまでネコが</a:t>
            </a:r>
            <a:r>
              <a:rPr lang="en-US" altLang="ja-JP" sz="2800" dirty="0"/>
              <a:t>10</a:t>
            </a:r>
            <a:r>
              <a:rPr lang="ja-JP" altLang="en-US" sz="2800" dirty="0"/>
              <a:t>歩ずつ動くスクリプトを作ってみよう。</a:t>
            </a:r>
            <a:endParaRPr lang="en-US" altLang="ja-JP" sz="2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19" y="2282763"/>
            <a:ext cx="2706473" cy="100123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19" y="4171060"/>
            <a:ext cx="4349351" cy="1698034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823" y="5707416"/>
            <a:ext cx="4359018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7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883884" y="2972491"/>
            <a:ext cx="5387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プログラミングしてみよう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9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「</a:t>
            </a:r>
            <a:r>
              <a:rPr lang="ja-JP" altLang="en-US" sz="2800" b="1" dirty="0">
                <a:solidFill>
                  <a:srgbClr val="FFC000"/>
                </a:solidFill>
              </a:rPr>
              <a:t>制御</a:t>
            </a:r>
            <a:r>
              <a:rPr lang="ja-JP" altLang="en-US" sz="2800" dirty="0"/>
              <a:t>」の中にある「もし～なら」と「もし～なら、でなければ」というブロックを見てみよう。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今回はこの二つのブロックについて学んでいくよ。</a:t>
            </a:r>
            <a:endParaRPr kumimoji="1"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84516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3167</TotalTime>
  <Words>620</Words>
  <Application>Microsoft Macintosh PowerPoint</Application>
  <PresentationFormat>画面に合わせる (4:3)</PresentationFormat>
  <Paragraphs>107</Paragraphs>
  <Slides>22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ＭＳ Ｐゴシック</vt:lpstr>
      <vt:lpstr>Calibri</vt:lpstr>
      <vt:lpstr>Calibri Light</vt:lpstr>
      <vt:lpstr>Wingdings</vt:lpstr>
      <vt:lpstr>レトロスペクト</vt:lpstr>
      <vt:lpstr>Scratchを使ってプログラミングを楽しく学ぼう！  ③条件を学ぼう</vt:lpstr>
      <vt:lpstr>今回の内容</vt:lpstr>
      <vt:lpstr>PowerPoint プレゼンテーション</vt:lpstr>
      <vt:lpstr>前回の内容</vt:lpstr>
      <vt:lpstr>いろいろな「くり返す」</vt:lpstr>
      <vt:lpstr>いろいろな「くり返す」</vt:lpstr>
      <vt:lpstr>いろいろな「くり返す」</vt:lpstr>
      <vt:lpstr>PowerPoint プレゼンテーション</vt:lpstr>
      <vt:lpstr>条件</vt:lpstr>
      <vt:lpstr>使うときに注意しよう</vt:lpstr>
      <vt:lpstr>もし～なら(条件)</vt:lpstr>
      <vt:lpstr>もし～なら(条件)</vt:lpstr>
      <vt:lpstr>もし～なら(条件)</vt:lpstr>
      <vt:lpstr>もし～なら、でなければ (条件)</vt:lpstr>
      <vt:lpstr>もし～なら、でなければ (条件)</vt:lpstr>
      <vt:lpstr>もし～なら、でなければ (条件)</vt:lpstr>
      <vt:lpstr>問題①</vt:lpstr>
      <vt:lpstr>問題②</vt:lpstr>
      <vt:lpstr>問題①答え</vt:lpstr>
      <vt:lpstr>問題②答え</vt:lpstr>
      <vt:lpstr>Scratchのライセンス</vt:lpstr>
      <vt:lpstr>このスライドの作者</vt:lpstr>
    </vt:vector>
  </TitlesOfParts>
  <Company>Microsoft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Scratchを使ってプログラムを楽しく学ぼう！</dc:title>
  <dc:creator>kurihara</dc:creator>
  <cp:lastModifiedBy>Atsushi Kokubo</cp:lastModifiedBy>
  <cp:revision>282</cp:revision>
  <dcterms:created xsi:type="dcterms:W3CDTF">2017-08-24T03:59:40Z</dcterms:created>
  <dcterms:modified xsi:type="dcterms:W3CDTF">2018-05-15T10:31:00Z</dcterms:modified>
</cp:coreProperties>
</file>