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1" r:id="rId1"/>
  </p:sldMasterIdLst>
  <p:notesMasterIdLst>
    <p:notesMasterId r:id="rId26"/>
  </p:notesMasterIdLst>
  <p:handoutMasterIdLst>
    <p:handoutMasterId r:id="rId27"/>
  </p:handoutMasterIdLst>
  <p:sldIdLst>
    <p:sldId id="338" r:id="rId2"/>
    <p:sldId id="263" r:id="rId3"/>
    <p:sldId id="309" r:id="rId4"/>
    <p:sldId id="319" r:id="rId5"/>
    <p:sldId id="323" r:id="rId6"/>
    <p:sldId id="324" r:id="rId7"/>
    <p:sldId id="325" r:id="rId8"/>
    <p:sldId id="326" r:id="rId9"/>
    <p:sldId id="261" r:id="rId10"/>
    <p:sldId id="322" r:id="rId11"/>
    <p:sldId id="308" r:id="rId12"/>
    <p:sldId id="327" r:id="rId13"/>
    <p:sldId id="328" r:id="rId14"/>
    <p:sldId id="329" r:id="rId15"/>
    <p:sldId id="330" r:id="rId16"/>
    <p:sldId id="331" r:id="rId17"/>
    <p:sldId id="333" r:id="rId18"/>
    <p:sldId id="334" r:id="rId19"/>
    <p:sldId id="332" r:id="rId20"/>
    <p:sldId id="335" r:id="rId21"/>
    <p:sldId id="336" r:id="rId22"/>
    <p:sldId id="337" r:id="rId23"/>
    <p:sldId id="358" r:id="rId24"/>
    <p:sldId id="35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成江" initials="古川成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0" autoAdjust="0"/>
    <p:restoredTop sz="94660"/>
  </p:normalViewPr>
  <p:slideViewPr>
    <p:cSldViewPr snapToGrid="0">
      <p:cViewPr varScale="1">
        <p:scale>
          <a:sx n="104" d="100"/>
          <a:sy n="104" d="100"/>
        </p:scale>
        <p:origin x="11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727B4-33FE-4D88-9BE7-B4E1A2D0AF45}" type="datetimeFigureOut">
              <a:rPr kumimoji="1" lang="ja-JP" altLang="en-US" smtClean="0"/>
              <a:t>2018/5/15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98BBD-006D-4000-9836-8384BE36A864}" type="slidenum">
              <a:rPr kumimoji="1" lang="ja-JP" altLang="en-US" smtClean="0"/>
              <a:t>‹#›</a:t>
            </a:fld>
            <a:endParaRPr kumimoji="1" lang="ja-JP" altLang="en-US"/>
          </a:p>
        </p:txBody>
      </p:sp>
    </p:spTree>
    <p:extLst>
      <p:ext uri="{BB962C8B-B14F-4D97-AF65-F5344CB8AC3E}">
        <p14:creationId xmlns:p14="http://schemas.microsoft.com/office/powerpoint/2010/main" val="5419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A656-A66C-43F3-AF30-4899365A0224}" type="datetimeFigureOut">
              <a:rPr kumimoji="1" lang="ja-JP" altLang="en-US" smtClean="0"/>
              <a:t>2018/5/15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338BE-76B5-4AE4-ADE0-1C8353B7154B}" type="slidenum">
              <a:rPr kumimoji="1" lang="ja-JP" altLang="en-US" smtClean="0"/>
              <a:t>‹#›</a:t>
            </a:fld>
            <a:endParaRPr kumimoji="1" lang="ja-JP" altLang="en-US"/>
          </a:p>
        </p:txBody>
      </p:sp>
    </p:spTree>
    <p:extLst>
      <p:ext uri="{BB962C8B-B14F-4D97-AF65-F5344CB8AC3E}">
        <p14:creationId xmlns:p14="http://schemas.microsoft.com/office/powerpoint/2010/main" val="624290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5338BE-76B5-4AE4-ADE0-1C8353B7154B}" type="slidenum">
              <a:rPr kumimoji="1" lang="ja-JP" altLang="en-US" smtClean="0"/>
              <a:t>0</a:t>
            </a:fld>
            <a:endParaRPr kumimoji="1" lang="ja-JP" altLang="en-US"/>
          </a:p>
        </p:txBody>
      </p:sp>
    </p:spTree>
    <p:extLst>
      <p:ext uri="{BB962C8B-B14F-4D97-AF65-F5344CB8AC3E}">
        <p14:creationId xmlns:p14="http://schemas.microsoft.com/office/powerpoint/2010/main" val="2208668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0CED23-F8BB-4DFF-BD10-6688F62BCF6D}"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4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B47028-6E40-45D5-B5D4-2298E18A61FF}"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998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1899F6-9FCD-4DE7-89E2-F798B2972D49}"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150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87BD5B-D6B6-494D-B6B5-FCC39E5031C5}"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418433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A982D7-16B3-487D-A0A1-3D585AB5F510}" type="datetime1">
              <a:rPr lang="en-US" altLang="ja-JP" smtClean="0"/>
              <a:t>5/15/18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36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8684AA6-3836-43A6-8ED4-1D6A9AF791DD}"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595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40BAFB-E25C-4D60-83C0-761A7BFBC041}" type="datetime1">
              <a:rPr lang="en-US" altLang="ja-JP" smtClean="0"/>
              <a:t>5/15/18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40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4E6583B-E21C-43BD-8C86-2FE6B87422CB}" type="datetime1">
              <a:rPr lang="en-US" altLang="ja-JP" smtClean="0"/>
              <a:t>5/15/18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81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514FD50-45E3-481B-92A0-C3FCC4CFA1C8}" type="datetime1">
              <a:rPr lang="en-US" altLang="ja-JP" smtClean="0"/>
              <a:t>5/15/18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1800" b="1">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647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F068F31-0BB1-462C-B8BA-6C4753DAF1A6}" type="datetime1">
              <a:rPr lang="en-US" altLang="ja-JP" smtClean="0"/>
              <a:t>5/15/18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53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505199-1D75-42DD-B630-38B8F73F380C}" type="datetime1">
              <a:rPr lang="en-US" altLang="ja-JP" smtClean="0"/>
              <a:t>5/15/18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165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017F51D-FDA3-41C7-B7FB-4FFC5CC4D1DD}" type="datetime1">
              <a:rPr lang="en-US" altLang="ja-JP" smtClean="0"/>
              <a:t>5/15/18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6109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747652"/>
            <a:ext cx="7471515" cy="2405340"/>
          </a:xfrm>
        </p:spPr>
        <p:txBody>
          <a:bodyPr>
            <a:normAutofit/>
          </a:bodyPr>
          <a:lstStyle/>
          <a:p>
            <a:r>
              <a:rPr lang="en-US" altLang="ja-JP" sz="2800" dirty="0"/>
              <a:t>Scratch</a:t>
            </a:r>
            <a:r>
              <a:rPr lang="ja-JP" altLang="en-US" sz="2800" dirty="0"/>
              <a:t>を使ってプログラミングを楽しく</a:t>
            </a:r>
            <a:r>
              <a:rPr lang="ja-JP" altLang="en-US" sz="2800"/>
              <a:t>学ぼう！</a:t>
            </a:r>
            <a:br>
              <a:rPr lang="en-US" altLang="ja-JP" sz="2800" dirty="0"/>
            </a:br>
            <a:br>
              <a:rPr lang="en-US" altLang="ja-JP" sz="4800" dirty="0"/>
            </a:br>
            <a:r>
              <a:rPr lang="en-US" altLang="ja-JP" sz="4000" dirty="0"/>
              <a:t>④</a:t>
            </a:r>
            <a:r>
              <a:rPr lang="ja-JP" altLang="en-US" sz="4000"/>
              <a:t>構造化プログラミングを学ぼう</a:t>
            </a:r>
            <a:endParaRPr lang="ja-JP" altLang="en-US" sz="4800" dirty="0"/>
          </a:p>
        </p:txBody>
      </p:sp>
      <p:sp>
        <p:nvSpPr>
          <p:cNvPr id="3" name="サブタイトル 2"/>
          <p:cNvSpPr>
            <a:spLocks noGrp="1"/>
          </p:cNvSpPr>
          <p:nvPr>
            <p:ph type="subTitle" idx="1"/>
          </p:nvPr>
        </p:nvSpPr>
        <p:spPr>
          <a:xfrm>
            <a:off x="825038" y="4636286"/>
            <a:ext cx="7543800" cy="918693"/>
          </a:xfrm>
        </p:spPr>
        <p:txBody>
          <a:bodyPr>
            <a:normAutofit fontScale="92500" lnSpcReduction="10000"/>
          </a:bodyPr>
          <a:lstStyle/>
          <a:p>
            <a:r>
              <a:rPr lang="en-GB" altLang="ja-JP" cap="none" dirty="0">
                <a:solidFill>
                  <a:schemeClr val="tx1"/>
                </a:solidFill>
                <a:latin typeface="+mn-ea"/>
              </a:rPr>
              <a:t>Scratch</a:t>
            </a:r>
            <a:r>
              <a:rPr lang="ja-JP" altLang="en-US" cap="none">
                <a:solidFill>
                  <a:schemeClr val="tx1"/>
                </a:solidFill>
                <a:latin typeface="+mn-ea"/>
              </a:rPr>
              <a:t>は </a:t>
            </a:r>
            <a:r>
              <a:rPr lang="en-GB" altLang="ja-JP" cap="none" dirty="0">
                <a:solidFill>
                  <a:schemeClr val="tx1"/>
                </a:solidFill>
                <a:latin typeface="+mn-ea"/>
              </a:rPr>
              <a:t>MIT</a:t>
            </a:r>
            <a:r>
              <a:rPr lang="ja-JP" altLang="en-US" cap="none">
                <a:solidFill>
                  <a:schemeClr val="tx1"/>
                </a:solidFill>
                <a:latin typeface="+mn-ea"/>
              </a:rPr>
              <a:t>メディア・ラボのライフロング・キンダーガーテン・グループによって開発されました。詳しくは </a:t>
            </a:r>
            <a:r>
              <a:rPr lang="en-GB" altLang="ja-JP" cap="none" dirty="0">
                <a:solidFill>
                  <a:schemeClr val="tx1"/>
                </a:solidFill>
                <a:latin typeface="+mn-ea"/>
              </a:rPr>
              <a:t>http://</a:t>
            </a:r>
            <a:r>
              <a:rPr lang="en-GB" altLang="ja-JP" cap="none" dirty="0" err="1">
                <a:solidFill>
                  <a:schemeClr val="tx1"/>
                </a:solidFill>
                <a:latin typeface="+mn-ea"/>
              </a:rPr>
              <a:t>scratch.mit.edu</a:t>
            </a:r>
            <a:r>
              <a:rPr lang="en-GB" altLang="ja-JP" cap="none" dirty="0">
                <a:solidFill>
                  <a:schemeClr val="tx1"/>
                </a:solidFill>
                <a:latin typeface="+mn-ea"/>
              </a:rPr>
              <a:t> </a:t>
            </a:r>
            <a:r>
              <a:rPr lang="ja-JP" altLang="en-US" cap="none">
                <a:solidFill>
                  <a:schemeClr val="tx1"/>
                </a:solidFill>
                <a:latin typeface="+mn-ea"/>
              </a:rPr>
              <a:t>をご参照ください。</a:t>
            </a:r>
            <a:endParaRPr kumimoji="1" lang="ja-JP" altLang="en-US" cap="none" dirty="0">
              <a:solidFill>
                <a:schemeClr val="tx1"/>
              </a:solidFill>
              <a:latin typeface="+mn-ea"/>
            </a:endParaRPr>
          </a:p>
        </p:txBody>
      </p:sp>
      <p:sp>
        <p:nvSpPr>
          <p:cNvPr id="5" name="テキスト ボックス 4">
            <a:extLst>
              <a:ext uri="{FF2B5EF4-FFF2-40B4-BE49-F238E27FC236}">
                <a16:creationId xmlns:a16="http://schemas.microsoft.com/office/drawing/2014/main" id="{E29E9227-12F3-614E-9BC2-7D9613C9A2B2}"/>
              </a:ext>
            </a:extLst>
          </p:cNvPr>
          <p:cNvSpPr txBox="1"/>
          <p:nvPr/>
        </p:nvSpPr>
        <p:spPr>
          <a:xfrm>
            <a:off x="902482" y="2211860"/>
            <a:ext cx="1144865" cy="369332"/>
          </a:xfrm>
          <a:prstGeom prst="rect">
            <a:avLst/>
          </a:prstGeom>
          <a:noFill/>
        </p:spPr>
        <p:txBody>
          <a:bodyPr wrap="none" rtlCol="0">
            <a:spAutoFit/>
          </a:bodyPr>
          <a:lstStyle/>
          <a:p>
            <a:r>
              <a:rPr kumimoji="1" lang="ja-JP" altLang="en-US"/>
              <a:t>スクラッチ</a:t>
            </a:r>
          </a:p>
        </p:txBody>
      </p:sp>
    </p:spTree>
    <p:extLst>
      <p:ext uri="{BB962C8B-B14F-4D97-AF65-F5344CB8AC3E}">
        <p14:creationId xmlns:p14="http://schemas.microsoft.com/office/powerpoint/2010/main" val="376924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今までの復習</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第</a:t>
            </a:r>
            <a:r>
              <a:rPr lang="en-US" altLang="ja-JP" sz="2800" dirty="0"/>
              <a:t>1</a:t>
            </a:r>
            <a:r>
              <a:rPr lang="ja-JP" altLang="en-US" sz="2800" dirty="0"/>
              <a:t>回ではプログラムは書いた順番に実行されることを学んだね</a:t>
            </a:r>
            <a:endParaRPr lang="en-US" altLang="ja-JP" sz="2800" dirty="0"/>
          </a:p>
          <a:p>
            <a:pPr>
              <a:buFont typeface="Wingdings" panose="05000000000000000000" pitchFamily="2" charset="2"/>
              <a:buChar char="l"/>
            </a:pPr>
            <a:r>
              <a:rPr kumimoji="1" lang="ja-JP" altLang="en-US" sz="2800" dirty="0"/>
              <a:t>第</a:t>
            </a:r>
            <a:r>
              <a:rPr kumimoji="1" lang="en-US" altLang="ja-JP" sz="2800" dirty="0"/>
              <a:t>2</a:t>
            </a:r>
            <a:r>
              <a:rPr kumimoji="1" lang="ja-JP" altLang="en-US" sz="2800" dirty="0"/>
              <a:t>回では同じ動きをくり返すときにつかう「くり返す」ブロックについて学んだね</a:t>
            </a:r>
            <a:endParaRPr kumimoji="1" lang="en-US" altLang="ja-JP" sz="2800" dirty="0"/>
          </a:p>
          <a:p>
            <a:pPr>
              <a:buFont typeface="Wingdings" panose="05000000000000000000" pitchFamily="2" charset="2"/>
              <a:buChar char="l"/>
            </a:pPr>
            <a:r>
              <a:rPr lang="ja-JP" altLang="en-US" sz="2800" dirty="0"/>
              <a:t>第</a:t>
            </a:r>
            <a:r>
              <a:rPr lang="en-US" altLang="ja-JP" sz="2800" dirty="0"/>
              <a:t>3</a:t>
            </a:r>
            <a:r>
              <a:rPr lang="ja-JP" altLang="en-US" sz="2800" dirty="0"/>
              <a:t>回は「もし～なら」など</a:t>
            </a:r>
            <a:r>
              <a:rPr lang="ja-JP" altLang="en-US" sz="2800"/>
              <a:t>の条件に</a:t>
            </a:r>
            <a:r>
              <a:rPr lang="ja-JP" altLang="en-US" sz="2800" dirty="0"/>
              <a:t>ついて学んだね</a:t>
            </a:r>
            <a:endParaRPr lang="en-US" altLang="ja-JP" sz="2800" dirty="0"/>
          </a:p>
          <a:p>
            <a:pPr>
              <a:buFont typeface="Wingdings" panose="05000000000000000000" pitchFamily="2" charset="2"/>
              <a:buChar char="l"/>
            </a:pPr>
            <a:r>
              <a:rPr kumimoji="1" lang="ja-JP" altLang="en-US" sz="2800" dirty="0"/>
              <a:t>次のページを見てみよう</a:t>
            </a:r>
            <a:r>
              <a:rPr kumimoji="1" lang="en-US" altLang="ja-JP" sz="2800" dirty="0"/>
              <a:t>!!!!</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24488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構造化プログラミング</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a:t>プログラムは</a:t>
            </a:r>
            <a:r>
              <a:rPr lang="ja-JP" altLang="en-US" sz="4000" dirty="0"/>
              <a:t>こ</a:t>
            </a:r>
            <a:r>
              <a:rPr kumimoji="1" lang="ja-JP" altLang="en-US" sz="4000" dirty="0"/>
              <a:t>の</a:t>
            </a:r>
            <a:r>
              <a:rPr kumimoji="1" lang="en-US" altLang="ja-JP" sz="4000" dirty="0"/>
              <a:t>3</a:t>
            </a:r>
            <a:r>
              <a:rPr lang="ja-JP" altLang="en-US" sz="4000" dirty="0" err="1"/>
              <a:t>つの</a:t>
            </a:r>
            <a:r>
              <a:rPr lang="ja-JP" altLang="en-US" sz="4000" dirty="0"/>
              <a:t>組み合わせで作ることができるよ。</a:t>
            </a:r>
            <a:endParaRPr lang="en-US" altLang="ja-JP" sz="4000" dirty="0"/>
          </a:p>
          <a:p>
            <a:pPr marL="457200" indent="-457200">
              <a:buFont typeface="+mj-lt"/>
              <a:buAutoNum type="arabicPeriod"/>
            </a:pPr>
            <a:r>
              <a:rPr lang="ja-JP" altLang="en-US" sz="3600" dirty="0"/>
              <a:t>順次：書いた順番に実行される</a:t>
            </a:r>
            <a:endParaRPr lang="en-US" altLang="ja-JP" sz="3600" dirty="0"/>
          </a:p>
          <a:p>
            <a:pPr marL="457200" indent="-457200">
              <a:buFont typeface="+mj-lt"/>
              <a:buAutoNum type="arabicPeriod"/>
            </a:pPr>
            <a:r>
              <a:rPr kumimoji="1" lang="ja-JP" altLang="en-US" sz="3600" dirty="0"/>
              <a:t>反復：くりかえし（</a:t>
            </a:r>
            <a:r>
              <a:rPr lang="ja-JP" altLang="en-US" sz="3600" dirty="0"/>
              <a:t>～</a:t>
            </a:r>
            <a:r>
              <a:rPr kumimoji="1" lang="ja-JP" altLang="en-US" sz="3600" dirty="0"/>
              <a:t>回くりかえす）</a:t>
            </a:r>
            <a:endParaRPr kumimoji="1" lang="en-US" altLang="ja-JP" sz="3600" dirty="0"/>
          </a:p>
          <a:p>
            <a:pPr marL="457200" indent="-457200">
              <a:buFont typeface="+mj-lt"/>
              <a:buAutoNum type="arabicPeriod"/>
            </a:pPr>
            <a:r>
              <a:rPr lang="ja-JP" altLang="en-US" sz="3600" dirty="0"/>
              <a:t>分岐：条件分岐（もし～なら）</a:t>
            </a:r>
            <a:endParaRPr kumimoji="1" lang="en-US" altLang="ja-JP" sz="3600" dirty="0"/>
          </a:p>
        </p:txBody>
      </p:sp>
      <p:sp>
        <p:nvSpPr>
          <p:cNvPr id="4" name="テキスト ボックス 3"/>
          <p:cNvSpPr txBox="1"/>
          <p:nvPr/>
        </p:nvSpPr>
        <p:spPr>
          <a:xfrm>
            <a:off x="903767" y="691116"/>
            <a:ext cx="1759689" cy="369332"/>
          </a:xfrm>
          <a:prstGeom prst="rect">
            <a:avLst/>
          </a:prstGeom>
          <a:noFill/>
        </p:spPr>
        <p:txBody>
          <a:bodyPr wrap="square" rtlCol="0">
            <a:spAutoFit/>
          </a:bodyPr>
          <a:lstStyle/>
          <a:p>
            <a:pPr algn="dist"/>
            <a:r>
              <a:rPr kumimoji="1" lang="ja-JP" altLang="en-US" dirty="0"/>
              <a:t>こうぞうか</a:t>
            </a:r>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8388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いろいろな応用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構造化プログラミングがどういうものか分かったかな？</a:t>
            </a:r>
            <a:endParaRPr kumimoji="1" lang="en-US" altLang="ja-JP" sz="2800" dirty="0"/>
          </a:p>
          <a:p>
            <a:pPr>
              <a:buFont typeface="Wingdings" panose="05000000000000000000" pitchFamily="2" charset="2"/>
              <a:buChar char="l"/>
            </a:pPr>
            <a:r>
              <a:rPr lang="ja-JP" altLang="en-US" sz="2800" dirty="0"/>
              <a:t>それじゃあ今回は今まで習ってきたものを使って少しだけ難しいプログラミングに挑戦してみよう。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365878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「く</a:t>
            </a:r>
            <a:r>
              <a:rPr kumimoji="1" lang="ja-JP" altLang="en-US" dirty="0"/>
              <a:t>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「くり返す」ブロックの応用に挑戦してみよう</a:t>
            </a:r>
            <a:endParaRPr lang="en-US" altLang="ja-JP" sz="2800" dirty="0"/>
          </a:p>
          <a:p>
            <a:pPr>
              <a:buFont typeface="Wingdings" panose="05000000000000000000" pitchFamily="2" charset="2"/>
              <a:buChar char="l"/>
            </a:pPr>
            <a:r>
              <a:rPr kumimoji="1" lang="ja-JP" altLang="en-US" sz="2800" dirty="0"/>
              <a:t>「くり返す」ブロックの中に「くり返す」ブロックをいれたらどうなるかな？</a:t>
            </a:r>
            <a:endParaRPr kumimoji="1" lang="en-US" altLang="ja-JP" sz="2800" dirty="0"/>
          </a:p>
          <a:p>
            <a:pPr>
              <a:buFont typeface="Wingdings" panose="05000000000000000000" pitchFamily="2" charset="2"/>
              <a:buChar char="l"/>
            </a:pPr>
            <a:r>
              <a:rPr lang="ja-JP" altLang="en-US" sz="2800" dirty="0"/>
              <a:t>スクリプトを作って確認してみよう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413654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図のようなスクリプトを作って実行してみよう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13</a:t>
            </a:fld>
            <a:endParaRPr 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89" y="2319115"/>
            <a:ext cx="2813182" cy="4216508"/>
          </a:xfrm>
          <a:prstGeom prst="rect">
            <a:avLst/>
          </a:prstGeom>
        </p:spPr>
      </p:pic>
    </p:spTree>
    <p:extLst>
      <p:ext uri="{BB962C8B-B14F-4D97-AF65-F5344CB8AC3E}">
        <p14:creationId xmlns:p14="http://schemas.microsoft.com/office/powerpoint/2010/main" val="42853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a:t>
            </a:r>
            <a:r>
              <a:rPr lang="ja-JP" altLang="en-US" dirty="0"/>
              <a:t>応用</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このスクリプトの動きについて解説するよ</a:t>
            </a:r>
            <a:endParaRPr kumimoji="1" lang="en-US" altLang="ja-JP" sz="2800" dirty="0"/>
          </a:p>
          <a:p>
            <a:pPr>
              <a:buFont typeface="Wingdings" panose="05000000000000000000" pitchFamily="2" charset="2"/>
              <a:buChar char="l"/>
            </a:pPr>
            <a:r>
              <a:rPr kumimoji="1" lang="ja-JP" altLang="en-US" sz="2800" dirty="0"/>
              <a:t>「こんにちは」と</a:t>
            </a:r>
            <a:r>
              <a:rPr kumimoji="1" lang="en-US" altLang="ja-JP" sz="2800" dirty="0"/>
              <a:t>2</a:t>
            </a:r>
            <a:r>
              <a:rPr kumimoji="1" lang="ja-JP" altLang="en-US" sz="2800" dirty="0"/>
              <a:t>秒言った後、「</a:t>
            </a:r>
            <a:r>
              <a:rPr kumimoji="1" lang="en-US" altLang="ja-JP" sz="2800" dirty="0"/>
              <a:t>10</a:t>
            </a:r>
            <a:r>
              <a:rPr kumimoji="1" lang="ja-JP" altLang="en-US" sz="2800" dirty="0"/>
              <a:t>歩動いて</a:t>
            </a:r>
            <a:r>
              <a:rPr kumimoji="1" lang="en-US" altLang="ja-JP" sz="2800" dirty="0"/>
              <a:t>0.1</a:t>
            </a:r>
            <a:r>
              <a:rPr kumimoji="1" lang="ja-JP" altLang="en-US" sz="2800" dirty="0"/>
              <a:t>秒待つ」</a:t>
            </a:r>
            <a:r>
              <a:rPr lang="ja-JP" altLang="en-US" sz="2800" dirty="0"/>
              <a:t>を</a:t>
            </a:r>
            <a:r>
              <a:rPr lang="en-US" altLang="ja-JP" sz="2800" dirty="0"/>
              <a:t>10</a:t>
            </a:r>
            <a:r>
              <a:rPr lang="ja-JP" altLang="en-US" sz="2800" dirty="0"/>
              <a:t>回くり返す動きを</a:t>
            </a:r>
            <a:r>
              <a:rPr lang="en-US" altLang="ja-JP" sz="2800" dirty="0"/>
              <a:t>5</a:t>
            </a:r>
            <a:r>
              <a:rPr lang="ja-JP" altLang="en-US" sz="2800" dirty="0"/>
              <a:t>回くり返すスクリプトだよ</a:t>
            </a:r>
            <a:endParaRPr lang="en-US" altLang="ja-JP" sz="2800" dirty="0"/>
          </a:p>
          <a:p>
            <a:pPr>
              <a:buFont typeface="Wingdings" panose="05000000000000000000" pitchFamily="2" charset="2"/>
              <a:buChar char="l"/>
            </a:pPr>
            <a:r>
              <a:rPr lang="ja-JP" altLang="en-US" sz="2800" dirty="0"/>
              <a:t>もう一回実行して動きを確認してみよう</a:t>
            </a:r>
            <a:endParaRPr lang="en-US" altLang="ja-JP"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4044270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図のようなスクリプトを作って実行してみよう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15</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5" y="2338165"/>
            <a:ext cx="2675093" cy="3896597"/>
          </a:xfrm>
          <a:prstGeom prst="rect">
            <a:avLst/>
          </a:prstGeom>
        </p:spPr>
      </p:pic>
    </p:spTree>
    <p:extLst>
      <p:ext uri="{BB962C8B-B14F-4D97-AF65-F5344CB8AC3E}">
        <p14:creationId xmlns:p14="http://schemas.microsoft.com/office/powerpoint/2010/main" val="163029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「くり返す」ブロックの応用</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このスクリプトについて解説するよ</a:t>
            </a:r>
            <a:endParaRPr kumimoji="1" lang="en-US" altLang="ja-JP" sz="2800" dirty="0"/>
          </a:p>
          <a:p>
            <a:pPr>
              <a:buFont typeface="Wingdings" panose="05000000000000000000" pitchFamily="2" charset="2"/>
              <a:buChar char="l"/>
            </a:pPr>
            <a:r>
              <a:rPr lang="ja-JP" altLang="en-US" sz="2800" dirty="0"/>
              <a:t>「こんにちは」と</a:t>
            </a:r>
            <a:r>
              <a:rPr lang="en-US" altLang="ja-JP" sz="2800" dirty="0"/>
              <a:t>2</a:t>
            </a:r>
            <a:r>
              <a:rPr lang="ja-JP" altLang="en-US" sz="2800" dirty="0"/>
              <a:t>秒言った後、「</a:t>
            </a:r>
            <a:r>
              <a:rPr lang="en-US" altLang="ja-JP" sz="2800" dirty="0"/>
              <a:t>10</a:t>
            </a:r>
            <a:r>
              <a:rPr lang="ja-JP" altLang="en-US" sz="2800" dirty="0"/>
              <a:t>歩動いて</a:t>
            </a:r>
            <a:r>
              <a:rPr lang="en-US" altLang="ja-JP" sz="2800" dirty="0"/>
              <a:t>0.1</a:t>
            </a:r>
            <a:r>
              <a:rPr lang="ja-JP" altLang="en-US" sz="2800" dirty="0"/>
              <a:t>秒待つ」を</a:t>
            </a:r>
            <a:r>
              <a:rPr lang="en-US" altLang="ja-JP" sz="2800" dirty="0"/>
              <a:t>10</a:t>
            </a:r>
            <a:r>
              <a:rPr lang="ja-JP" altLang="en-US" sz="2800" dirty="0"/>
              <a:t>回くり返す動きをずっとくり返すスクリプトだよ</a:t>
            </a:r>
            <a:endParaRPr lang="en-US" altLang="ja-JP" sz="2800" dirty="0"/>
          </a:p>
          <a:p>
            <a:pPr>
              <a:buFont typeface="Wingdings" panose="05000000000000000000" pitchFamily="2" charset="2"/>
              <a:buChar char="l"/>
            </a:pPr>
            <a:r>
              <a:rPr lang="ja-JP" altLang="en-US" sz="2800" dirty="0"/>
              <a:t>もう一回実行して動きを確認してみよう</a:t>
            </a:r>
            <a:endParaRPr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16</a:t>
            </a:fld>
            <a:endParaRPr lang="en-US" dirty="0"/>
          </a:p>
        </p:txBody>
      </p:sp>
    </p:spTree>
    <p:extLst>
      <p:ext uri="{BB962C8B-B14F-4D97-AF65-F5344CB8AC3E}">
        <p14:creationId xmlns:p14="http://schemas.microsoft.com/office/powerpoint/2010/main" val="189640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「くり返す」ブロックと「もし～なら」ブロックの応用に挑戦してみよう</a:t>
            </a:r>
            <a:endParaRPr kumimoji="1" lang="en-US" altLang="ja-JP" sz="2800" dirty="0"/>
          </a:p>
          <a:p>
            <a:pPr>
              <a:buFont typeface="Wingdings" panose="05000000000000000000" pitchFamily="2" charset="2"/>
              <a:buChar char="l"/>
            </a:pPr>
            <a:r>
              <a:rPr lang="ja-JP" altLang="en-US" sz="2800" dirty="0"/>
              <a:t>「くり返す」ブロックの中に「もし～なら」ブロックをいれたらどうなるかな？</a:t>
            </a:r>
            <a:endParaRPr lang="en-US" altLang="ja-JP" sz="2800" dirty="0"/>
          </a:p>
          <a:p>
            <a:pPr>
              <a:buFont typeface="Wingdings" panose="05000000000000000000" pitchFamily="2" charset="2"/>
              <a:buChar char="l"/>
            </a:pPr>
            <a:r>
              <a:rPr kumimoji="1" lang="ja-JP" altLang="en-US" sz="2800" dirty="0"/>
              <a:t>スクリプトを作って確認してみよう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418497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a:t>
            </a:r>
            <a:r>
              <a:rPr lang="ja-JP" altLang="en-US" sz="2800" dirty="0"/>
              <a:t>を作って実行してみよう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18</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58" y="2359202"/>
            <a:ext cx="4450392" cy="3286686"/>
          </a:xfrm>
          <a:prstGeom prst="rect">
            <a:avLst/>
          </a:prstGeom>
        </p:spPr>
      </p:pic>
    </p:spTree>
    <p:extLst>
      <p:ext uri="{BB962C8B-B14F-4D97-AF65-F5344CB8AC3E}">
        <p14:creationId xmlns:p14="http://schemas.microsoft.com/office/powerpoint/2010/main" val="26150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今回の内容</a:t>
            </a:r>
            <a:endParaRPr kumimoji="1" lang="ja-JP" altLang="en-US" dirty="0"/>
          </a:p>
        </p:txBody>
      </p:sp>
      <p:sp>
        <p:nvSpPr>
          <p:cNvPr id="3" name="コンテンツ プレースホルダー 2"/>
          <p:cNvSpPr>
            <a:spLocks noGrp="1"/>
          </p:cNvSpPr>
          <p:nvPr>
            <p:ph idx="1"/>
          </p:nvPr>
        </p:nvSpPr>
        <p:spPr/>
        <p:txBody>
          <a:bodyPr>
            <a:noAutofit/>
          </a:bodyPr>
          <a:lstStyle/>
          <a:p>
            <a:pPr marL="457200" indent="-457200">
              <a:buFont typeface="+mj-lt"/>
              <a:buAutoNum type="arabicPeriod"/>
            </a:pPr>
            <a:r>
              <a:rPr lang="ja-JP" altLang="en-US" sz="2800" dirty="0"/>
              <a:t>前回の復習をしてみよう</a:t>
            </a:r>
            <a:endParaRPr lang="en-US" altLang="ja-JP" sz="2800" dirty="0"/>
          </a:p>
          <a:p>
            <a:pPr marL="457200" indent="-457200">
              <a:buFont typeface="+mj-lt"/>
              <a:buAutoNum type="arabicPeriod"/>
            </a:pPr>
            <a:r>
              <a:rPr lang="ja-JP" altLang="en-US" sz="2800" dirty="0"/>
              <a:t>構造化プログラミングについて学ぼう</a:t>
            </a:r>
            <a:endParaRPr kumimoji="1" lang="en-US" altLang="ja-JP" sz="2800" dirty="0"/>
          </a:p>
          <a:p>
            <a:pPr marL="457200" indent="-457200">
              <a:buFont typeface="+mj-lt"/>
              <a:buAutoNum type="arabicPeriod"/>
            </a:pPr>
            <a:r>
              <a:rPr lang="ja-JP" altLang="en-US" sz="2800" dirty="0"/>
              <a:t>「くり返す」ブロックの応用</a:t>
            </a:r>
            <a:endParaRPr lang="en-US" altLang="ja-JP" sz="2800" dirty="0"/>
          </a:p>
          <a:p>
            <a:pPr marL="457200" indent="-457200">
              <a:buFont typeface="+mj-lt"/>
              <a:buAutoNum type="arabicPeriod"/>
            </a:pPr>
            <a:r>
              <a:rPr lang="ja-JP" altLang="en-US" sz="2800" dirty="0"/>
              <a:t>「くり返す」と「もし～なら」</a:t>
            </a:r>
            <a:endParaRPr kumimoji="1" lang="en-US" altLang="ja-JP" sz="2800" dirty="0"/>
          </a:p>
          <a:p>
            <a:pPr marL="0" indent="0">
              <a:buNone/>
            </a:pPr>
            <a:endParaRPr lang="en-US" altLang="ja-JP" sz="2800" dirty="0"/>
          </a:p>
          <a:p>
            <a:pPr marL="0" indent="0">
              <a:buNone/>
            </a:pPr>
            <a:endParaRPr lang="en-US" altLang="ja-JP" sz="2800" dirty="0"/>
          </a:p>
          <a:p>
            <a:pPr marL="457200" indent="-457200">
              <a:buFont typeface="+mj-lt"/>
              <a:buAutoNum type="arabicPeriod"/>
            </a:pPr>
            <a:endParaRPr kumimoji="1" lang="en-US" altLang="ja-JP" sz="2800" dirty="0"/>
          </a:p>
          <a:p>
            <a:pPr marL="457200" indent="-457200">
              <a:buFont typeface="+mj-lt"/>
              <a:buAutoNum type="arabicPeriod"/>
            </a:pPr>
            <a:endParaRPr kumimoji="1" lang="ja-JP" altLang="en-US"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265056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このスクリプトについて解説するよ</a:t>
            </a:r>
            <a:endParaRPr lang="en-US" altLang="ja-JP" sz="2800" dirty="0"/>
          </a:p>
          <a:p>
            <a:pPr>
              <a:buFont typeface="Wingdings" panose="05000000000000000000" pitchFamily="2" charset="2"/>
              <a:buChar char="l"/>
            </a:pPr>
            <a:r>
              <a:rPr kumimoji="1" lang="ja-JP" altLang="en-US" sz="2800" dirty="0"/>
              <a:t>もしマウスが</a:t>
            </a:r>
            <a:r>
              <a:rPr lang="ja-JP" altLang="en-US" sz="2800" dirty="0"/>
              <a:t>押されたら、ネコがステージの端に触れるまで動くスクリプトだよ</a:t>
            </a:r>
            <a:endParaRPr lang="en-US" altLang="ja-JP" sz="2800" dirty="0"/>
          </a:p>
          <a:p>
            <a:pPr>
              <a:buFont typeface="Wingdings" panose="05000000000000000000" pitchFamily="2" charset="2"/>
              <a:buChar char="l"/>
            </a:pPr>
            <a:r>
              <a:rPr kumimoji="1" lang="ja-JP" altLang="en-US" sz="2800" dirty="0"/>
              <a:t>もう一回実行して動きを確認してみよう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210368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「くり返す」と「もし～なら」</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図のようなスクリプトを作って実行してみよう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20</a:t>
            </a:fld>
            <a:endParaRPr 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109" y="2342144"/>
            <a:ext cx="3281924" cy="4023514"/>
          </a:xfrm>
          <a:prstGeom prst="rect">
            <a:avLst/>
          </a:prstGeom>
        </p:spPr>
      </p:pic>
    </p:spTree>
    <p:extLst>
      <p:ext uri="{BB962C8B-B14F-4D97-AF65-F5344CB8AC3E}">
        <p14:creationId xmlns:p14="http://schemas.microsoft.com/office/powerpoint/2010/main" val="2658291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a:t>
            </a:r>
            <a:r>
              <a:rPr lang="ja-JP" altLang="en-US" dirty="0"/>
              <a:t>くり返す」と「もし～なら」</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このスクリプトについて解説するよ</a:t>
            </a:r>
            <a:endParaRPr kumimoji="1" lang="en-US" altLang="ja-JP" sz="2800" dirty="0"/>
          </a:p>
          <a:p>
            <a:pPr>
              <a:buFont typeface="Wingdings" panose="05000000000000000000" pitchFamily="2" charset="2"/>
              <a:buChar char="l"/>
            </a:pPr>
            <a:r>
              <a:rPr lang="ja-JP" altLang="en-US" sz="2800" dirty="0"/>
              <a:t>もしマウスが押されたら、ネコを</a:t>
            </a:r>
            <a:r>
              <a:rPr lang="en-US" altLang="ja-JP" sz="2800" dirty="0"/>
              <a:t>1</a:t>
            </a:r>
            <a:r>
              <a:rPr lang="ja-JP" altLang="en-US" sz="2800" dirty="0"/>
              <a:t>秒おきに隠したり表示したりする動きを</a:t>
            </a:r>
            <a:r>
              <a:rPr lang="en-US" altLang="ja-JP" sz="2800" dirty="0"/>
              <a:t>10</a:t>
            </a:r>
            <a:r>
              <a:rPr lang="ja-JP" altLang="en-US" sz="2800" dirty="0"/>
              <a:t>回くり返すスクリプトだよ。</a:t>
            </a:r>
            <a:endParaRPr lang="en-US" altLang="ja-JP" sz="2800" dirty="0"/>
          </a:p>
          <a:p>
            <a:pPr>
              <a:buFont typeface="Wingdings" panose="05000000000000000000" pitchFamily="2" charset="2"/>
              <a:buChar char="l"/>
            </a:pPr>
            <a:r>
              <a:rPr lang="ja-JP" altLang="en-US" sz="2800" dirty="0"/>
              <a:t>もう一回実行して動きを確認しみよう</a:t>
            </a: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1393395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6B687-8B1F-6444-8BE9-B8F726FC9156}"/>
              </a:ext>
            </a:extLst>
          </p:cNvPr>
          <p:cNvSpPr>
            <a:spLocks noGrp="1"/>
          </p:cNvSpPr>
          <p:nvPr>
            <p:ph type="title"/>
          </p:nvPr>
        </p:nvSpPr>
        <p:spPr/>
        <p:txBody>
          <a:bodyPr/>
          <a:lstStyle/>
          <a:p>
            <a:r>
              <a:rPr kumimoji="1" lang="en-US" altLang="ja-JP" dirty="0"/>
              <a:t>Scratch</a:t>
            </a:r>
            <a:r>
              <a:rPr kumimoji="1" lang="ja-JP" altLang="en-US"/>
              <a:t>のライセンス</a:t>
            </a:r>
          </a:p>
        </p:txBody>
      </p:sp>
      <p:sp>
        <p:nvSpPr>
          <p:cNvPr id="3" name="コンテンツ プレースホルダー 2">
            <a:extLst>
              <a:ext uri="{FF2B5EF4-FFF2-40B4-BE49-F238E27FC236}">
                <a16:creationId xmlns:a16="http://schemas.microsoft.com/office/drawing/2014/main" id="{20ACE022-B83F-9B47-9C04-CAC272C15F63}"/>
              </a:ext>
            </a:extLst>
          </p:cNvPr>
          <p:cNvSpPr>
            <a:spLocks noGrp="1"/>
          </p:cNvSpPr>
          <p:nvPr>
            <p:ph idx="1"/>
          </p:nvPr>
        </p:nvSpPr>
        <p:spPr/>
        <p:txBody>
          <a:bodyPr/>
          <a:lstStyle/>
          <a:p>
            <a:r>
              <a:rPr lang="en-GB" altLang="ja-JP" dirty="0"/>
              <a:t>Scratch</a:t>
            </a:r>
            <a:r>
              <a:rPr lang="ja-JP" altLang="en-US"/>
              <a:t>は、「クリエイティブコモンズ 表示</a:t>
            </a:r>
            <a:r>
              <a:rPr lang="en-US" altLang="ja-JP" dirty="0"/>
              <a:t>-</a:t>
            </a:r>
            <a:r>
              <a:rPr lang="ja-JP" altLang="en-US"/>
              <a:t>継承」ライセンスです。</a:t>
            </a:r>
            <a:endParaRPr lang="en-US" altLang="ja-JP" dirty="0"/>
          </a:p>
          <a:p>
            <a:r>
              <a:rPr lang="en-GB" altLang="ja-JP" dirty="0"/>
              <a:t>https://</a:t>
            </a:r>
            <a:r>
              <a:rPr lang="en-GB" altLang="ja-JP" dirty="0" err="1"/>
              <a:t>creativecommons.org</a:t>
            </a:r>
            <a:r>
              <a:rPr lang="en-GB" altLang="ja-JP" dirty="0"/>
              <a:t>/licenses/by-</a:t>
            </a:r>
            <a:r>
              <a:rPr lang="en-GB" altLang="ja-JP" dirty="0" err="1"/>
              <a:t>sa</a:t>
            </a:r>
            <a:r>
              <a:rPr lang="en-GB" altLang="ja-JP" dirty="0"/>
              <a:t>/2.0/</a:t>
            </a:r>
            <a:r>
              <a:rPr lang="en-GB" altLang="ja-JP" dirty="0" err="1"/>
              <a:t>jp</a:t>
            </a:r>
            <a:r>
              <a:rPr lang="en-GB" altLang="ja-JP" dirty="0"/>
              <a:t>/</a:t>
            </a:r>
            <a:endParaRPr lang="ja-JP" altLang="en-US"/>
          </a:p>
        </p:txBody>
      </p:sp>
      <p:sp>
        <p:nvSpPr>
          <p:cNvPr id="4" name="スライド番号プレースホルダー 3">
            <a:extLst>
              <a:ext uri="{FF2B5EF4-FFF2-40B4-BE49-F238E27FC236}">
                <a16:creationId xmlns:a16="http://schemas.microsoft.com/office/drawing/2014/main" id="{63E54E51-AB22-9C40-81BC-07F6D0CAC146}"/>
              </a:ext>
            </a:extLst>
          </p:cNvPr>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2744478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8DEE8-5C91-9E43-8941-13CC4FC24F1B}"/>
              </a:ext>
            </a:extLst>
          </p:cNvPr>
          <p:cNvSpPr>
            <a:spLocks noGrp="1"/>
          </p:cNvSpPr>
          <p:nvPr>
            <p:ph type="title"/>
          </p:nvPr>
        </p:nvSpPr>
        <p:spPr/>
        <p:txBody>
          <a:bodyPr/>
          <a:lstStyle/>
          <a:p>
            <a:r>
              <a:rPr lang="ja-JP" altLang="en-US"/>
              <a:t>この</a:t>
            </a:r>
            <a:r>
              <a:rPr kumimoji="1" lang="ja-JP" altLang="en-US"/>
              <a:t>スライドの作者</a:t>
            </a:r>
          </a:p>
        </p:txBody>
      </p:sp>
      <p:sp>
        <p:nvSpPr>
          <p:cNvPr id="3" name="コンテンツ プレースホルダー 2">
            <a:extLst>
              <a:ext uri="{FF2B5EF4-FFF2-40B4-BE49-F238E27FC236}">
                <a16:creationId xmlns:a16="http://schemas.microsoft.com/office/drawing/2014/main" id="{E6295EB6-F28F-F04C-B50B-9CCE118C8307}"/>
              </a:ext>
            </a:extLst>
          </p:cNvPr>
          <p:cNvSpPr>
            <a:spLocks noGrp="1"/>
          </p:cNvSpPr>
          <p:nvPr>
            <p:ph idx="1"/>
          </p:nvPr>
        </p:nvSpPr>
        <p:spPr/>
        <p:txBody>
          <a:bodyPr/>
          <a:lstStyle/>
          <a:p>
            <a:pPr marL="0" indent="0">
              <a:buNone/>
            </a:pPr>
            <a:r>
              <a:rPr kumimoji="1" lang="ja-JP" altLang="en-US"/>
              <a:t>八戸工業大学工学部システム情報工学科</a:t>
            </a:r>
            <a:endParaRPr kumimoji="1" lang="en-US" altLang="ja-JP" dirty="0"/>
          </a:p>
          <a:p>
            <a:pPr marL="0" indent="0">
              <a:buNone/>
            </a:pPr>
            <a:r>
              <a:rPr kumimoji="1" lang="ja-JP" altLang="en-US"/>
              <a:t>平成</a:t>
            </a:r>
            <a:r>
              <a:rPr kumimoji="1" lang="en-US" altLang="ja-JP" dirty="0"/>
              <a:t>29</a:t>
            </a:r>
            <a:r>
              <a:rPr kumimoji="1" lang="ja-JP" altLang="en-US"/>
              <a:t>年度小久保温研究室所属</a:t>
            </a:r>
            <a:endParaRPr kumimoji="1" lang="en-US" altLang="ja-JP" dirty="0"/>
          </a:p>
          <a:p>
            <a:pPr marL="0" indent="0">
              <a:buNone/>
            </a:pPr>
            <a:r>
              <a:rPr lang="ja-JP" altLang="en-US"/>
              <a:t>蛯澤秀光、安達勇希</a:t>
            </a:r>
          </a:p>
        </p:txBody>
      </p:sp>
      <p:sp>
        <p:nvSpPr>
          <p:cNvPr id="4" name="スライド番号プレースホルダー 3">
            <a:extLst>
              <a:ext uri="{FF2B5EF4-FFF2-40B4-BE49-F238E27FC236}">
                <a16:creationId xmlns:a16="http://schemas.microsoft.com/office/drawing/2014/main" id="{746F15CD-E4A6-164C-8107-1069ADEE57D8}"/>
              </a:ext>
            </a:extLst>
          </p:cNvPr>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61243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38385" y="2972491"/>
            <a:ext cx="5387249" cy="646331"/>
          </a:xfrm>
          <a:prstGeom prst="rect">
            <a:avLst/>
          </a:prstGeom>
          <a:noFill/>
        </p:spPr>
        <p:txBody>
          <a:bodyPr wrap="square" rtlCol="0">
            <a:spAutoFit/>
          </a:bodyPr>
          <a:lstStyle/>
          <a:p>
            <a:pPr algn="ctr"/>
            <a:r>
              <a:rPr kumimoji="1" lang="ja-JP" altLang="en-US" sz="3600" b="1" dirty="0"/>
              <a:t>前回の復習をしてみよう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67202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前回の内容</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前回</a:t>
            </a:r>
            <a:r>
              <a:rPr lang="ja-JP" altLang="en-US" sz="2800" dirty="0"/>
              <a:t>は「もし～なら」と「もし～なら、でなければ」ブロックについて学んだね。</a:t>
            </a:r>
            <a:endParaRPr lang="en-US" altLang="ja-JP" sz="2800" dirty="0"/>
          </a:p>
          <a:p>
            <a:pPr>
              <a:buFont typeface="Wingdings" panose="05000000000000000000" pitchFamily="2" charset="2"/>
              <a:buChar char="l"/>
            </a:pPr>
            <a:r>
              <a:rPr kumimoji="1" lang="ja-JP" altLang="en-US" sz="2800" dirty="0"/>
              <a:t>少し前回の復習をしてみよう。</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93029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もし～なら</a:t>
            </a:r>
            <a:r>
              <a:rPr lang="en-US" altLang="ja-JP" dirty="0"/>
              <a:t>(</a:t>
            </a:r>
            <a:r>
              <a:rPr lang="ja-JP" altLang="en-US"/>
              <a:t>条件</a:t>
            </a:r>
            <a:r>
              <a:rPr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「もし～なら」は</a:t>
            </a:r>
            <a:endParaRPr lang="en-US" altLang="ja-JP" sz="2800" dirty="0"/>
          </a:p>
          <a:p>
            <a:pPr marL="0" indent="0">
              <a:buNone/>
            </a:pPr>
            <a:r>
              <a:rPr kumimoji="1" lang="en-US" altLang="ja-JP" sz="2800" dirty="0"/>
              <a:t>	</a:t>
            </a:r>
            <a:r>
              <a:rPr kumimoji="1" lang="ja-JP" altLang="en-US" sz="2800" dirty="0"/>
              <a:t>もし　</a:t>
            </a:r>
            <a:r>
              <a:rPr kumimoji="1" lang="en-US" altLang="ja-JP" sz="2800" dirty="0"/>
              <a:t>(</a:t>
            </a:r>
            <a:r>
              <a:rPr kumimoji="1" lang="ja-JP" altLang="en-US" sz="2800" dirty="0"/>
              <a:t>あることがおきたら</a:t>
            </a:r>
            <a:r>
              <a:rPr kumimoji="1" lang="en-US" altLang="ja-JP" sz="2800" dirty="0"/>
              <a:t>)</a:t>
            </a:r>
            <a:r>
              <a:rPr kumimoji="1" lang="ja-JP" altLang="en-US" sz="2800" dirty="0"/>
              <a:t>　</a:t>
            </a:r>
            <a:r>
              <a:rPr kumimoji="1" lang="en-US" altLang="ja-JP" sz="2800" dirty="0"/>
              <a:t>(</a:t>
            </a:r>
            <a:r>
              <a:rPr kumimoji="1" lang="ja-JP" altLang="en-US" sz="2800" dirty="0"/>
              <a:t>～しなさい</a:t>
            </a:r>
            <a:r>
              <a:rPr kumimoji="1" lang="en-US" altLang="ja-JP" sz="2800" dirty="0"/>
              <a:t>)</a:t>
            </a:r>
            <a:r>
              <a:rPr kumimoji="1" lang="ja-JP" altLang="en-US" sz="2800" dirty="0"/>
              <a:t>　</a:t>
            </a:r>
            <a:endParaRPr kumimoji="1" lang="en-US" altLang="ja-JP" sz="2800" dirty="0"/>
          </a:p>
          <a:p>
            <a:pPr marL="0" indent="0">
              <a:buNone/>
            </a:pPr>
            <a:r>
              <a:rPr lang="ja-JP" altLang="en-US" sz="2800" dirty="0"/>
              <a:t>　</a:t>
            </a:r>
            <a:r>
              <a:rPr kumimoji="1" lang="ja-JP" altLang="en-US" sz="2800" dirty="0"/>
              <a:t>という意味です。例えば、</a:t>
            </a:r>
            <a:endParaRPr kumimoji="1" lang="en-US" altLang="ja-JP" sz="2800" dirty="0"/>
          </a:p>
          <a:p>
            <a:pPr marL="0" indent="0">
              <a:buNone/>
            </a:pPr>
            <a:r>
              <a:rPr lang="ja-JP" altLang="en-US" sz="2800" dirty="0"/>
              <a:t>　</a:t>
            </a:r>
            <a:r>
              <a:rPr lang="en-US" altLang="ja-JP" sz="2800" dirty="0"/>
              <a:t>	</a:t>
            </a:r>
            <a:r>
              <a:rPr lang="ja-JP" altLang="en-US" sz="2800" dirty="0"/>
              <a:t>もし</a:t>
            </a:r>
            <a:r>
              <a:rPr lang="en-US" altLang="ja-JP" sz="2800" dirty="0"/>
              <a:t>(</a:t>
            </a:r>
            <a:r>
              <a:rPr lang="ja-JP" altLang="en-US" sz="2800" dirty="0"/>
              <a:t>雨が降ったら</a:t>
            </a:r>
            <a:r>
              <a:rPr lang="en-US" altLang="ja-JP" sz="2800" dirty="0"/>
              <a:t>)</a:t>
            </a:r>
            <a:r>
              <a:rPr lang="ja-JP" altLang="en-US" sz="2800" dirty="0"/>
              <a:t>　</a:t>
            </a:r>
            <a:r>
              <a:rPr lang="en-US" altLang="ja-JP" sz="2800" dirty="0"/>
              <a:t>(</a:t>
            </a:r>
            <a:r>
              <a:rPr lang="ja-JP" altLang="en-US" sz="2800" dirty="0"/>
              <a:t>傘を持っていきなさい</a:t>
            </a:r>
            <a:r>
              <a:rPr lang="en-US" altLang="ja-JP" sz="2800" dirty="0"/>
              <a:t>)</a:t>
            </a:r>
          </a:p>
          <a:p>
            <a:pPr marL="0" indent="0">
              <a:buNone/>
            </a:pPr>
            <a:r>
              <a:rPr kumimoji="1" lang="ja-JP" altLang="en-US" sz="2800" dirty="0"/>
              <a:t>　というように考えればよいです。</a:t>
            </a:r>
            <a:endParaRPr kumimoji="1" lang="en-US" altLang="ja-JP" sz="2800" dirty="0"/>
          </a:p>
          <a:p>
            <a:pPr marL="0" indent="0">
              <a:buNone/>
            </a:pPr>
            <a:endParaRPr kumimoji="1" lang="en-US" altLang="ja-JP" sz="2800" dirty="0"/>
          </a:p>
          <a:p>
            <a:pPr marL="0" indent="0">
              <a:buNone/>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238" y="4521404"/>
            <a:ext cx="2444115" cy="1347690"/>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239823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もし～なら</a:t>
            </a:r>
            <a:r>
              <a:rPr kumimoji="1" lang="en-US" altLang="ja-JP" dirty="0"/>
              <a:t>(</a:t>
            </a:r>
            <a:r>
              <a:rPr kumimoji="1" lang="ja-JP" altLang="en-US"/>
              <a:t>条件</a:t>
            </a:r>
            <a:r>
              <a:rPr lang="en-US" altLang="ja-JP" dirty="0"/>
              <a:t>)</a:t>
            </a:r>
            <a:endParaRPr kumimoji="1" lang="ja-JP" altLang="en-US" dirty="0"/>
          </a:p>
        </p:txBody>
      </p:sp>
      <p:sp>
        <p:nvSpPr>
          <p:cNvPr id="3" name="コンテンツ プレースホルダー 2"/>
          <p:cNvSpPr>
            <a:spLocks noGrp="1"/>
          </p:cNvSpPr>
          <p:nvPr>
            <p:ph idx="1"/>
          </p:nvPr>
        </p:nvSpPr>
        <p:spPr>
          <a:xfrm>
            <a:off x="822960" y="1937022"/>
            <a:ext cx="7543800" cy="4123119"/>
          </a:xfrm>
        </p:spPr>
        <p:txBody>
          <a:bodyPr>
            <a:normAutofit/>
          </a:bodyPr>
          <a:lstStyle/>
          <a:p>
            <a:pPr>
              <a:buFont typeface="Wingdings" panose="05000000000000000000" pitchFamily="2" charset="2"/>
              <a:buChar char="l"/>
            </a:pPr>
            <a:r>
              <a:rPr kumimoji="1" lang="ja-JP" altLang="en-US" sz="2800" dirty="0"/>
              <a:t>もしマウスが押されたら「こんにちは！」と言うスクリプトを作ってみよう</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806068"/>
            <a:ext cx="3872632" cy="2587467"/>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5</a:t>
            </a:fld>
            <a:endParaRPr lang="en-US" dirty="0"/>
          </a:p>
        </p:txBody>
      </p:sp>
      <p:pic>
        <p:nvPicPr>
          <p:cNvPr id="6" name="図 5"/>
          <p:cNvPicPr>
            <a:picLocks noChangeAspect="1"/>
          </p:cNvPicPr>
          <p:nvPr/>
        </p:nvPicPr>
        <p:blipFill>
          <a:blip r:embed="rId3"/>
          <a:stretch>
            <a:fillRect/>
          </a:stretch>
        </p:blipFill>
        <p:spPr>
          <a:xfrm>
            <a:off x="4007742" y="5338318"/>
            <a:ext cx="4359018" cy="646232"/>
          </a:xfrm>
          <a:prstGeom prst="rect">
            <a:avLst/>
          </a:prstGeom>
        </p:spPr>
      </p:pic>
    </p:spTree>
    <p:extLst>
      <p:ext uri="{BB962C8B-B14F-4D97-AF65-F5344CB8AC3E}">
        <p14:creationId xmlns:p14="http://schemas.microsoft.com/office/powerpoint/2010/main" val="14463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もし～なら、でなければ</a:t>
            </a:r>
            <a:br>
              <a:rPr kumimoji="1" lang="en-US" altLang="ja-JP" dirty="0"/>
            </a:br>
            <a:r>
              <a:rPr kumimoji="1" lang="en-US" altLang="ja-JP" dirty="0"/>
              <a:t>(</a:t>
            </a:r>
            <a:r>
              <a:rPr lang="ja-JP" altLang="en-US"/>
              <a:t>条件</a:t>
            </a:r>
            <a:r>
              <a:rPr lang="en-US" altLang="ja-JP" dirty="0"/>
              <a:t>)</a:t>
            </a:r>
            <a:endParaRPr kumimoji="1" lang="ja-JP" altLang="en-US" dirty="0"/>
          </a:p>
        </p:txBody>
      </p:sp>
      <p:sp>
        <p:nvSpPr>
          <p:cNvPr id="3" name="コンテンツ プレースホルダー 2"/>
          <p:cNvSpPr>
            <a:spLocks noGrp="1"/>
          </p:cNvSpPr>
          <p:nvPr>
            <p:ph idx="1"/>
          </p:nvPr>
        </p:nvSpPr>
        <p:spPr>
          <a:xfrm>
            <a:off x="822959" y="1845734"/>
            <a:ext cx="7543801" cy="5012266"/>
          </a:xfrm>
        </p:spPr>
        <p:txBody>
          <a:bodyPr>
            <a:normAutofit/>
          </a:bodyPr>
          <a:lstStyle/>
          <a:p>
            <a:pPr>
              <a:buFont typeface="Wingdings" panose="05000000000000000000" pitchFamily="2" charset="2"/>
              <a:buChar char="l"/>
            </a:pPr>
            <a:r>
              <a:rPr kumimoji="1" lang="ja-JP" altLang="en-US" sz="2800" dirty="0"/>
              <a:t>「もし～なら、でなければ」は</a:t>
            </a:r>
            <a:endParaRPr kumimoji="1" lang="en-US" altLang="ja-JP" sz="2800" dirty="0"/>
          </a:p>
          <a:p>
            <a:pPr marL="0" indent="0">
              <a:buNone/>
            </a:pPr>
            <a:r>
              <a:rPr kumimoji="1" lang="en-US" altLang="ja-JP" sz="2800" dirty="0"/>
              <a:t>	</a:t>
            </a:r>
            <a:r>
              <a:rPr kumimoji="1" lang="ja-JP" altLang="en-US" sz="2800" dirty="0"/>
              <a:t>もし</a:t>
            </a:r>
            <a:r>
              <a:rPr lang="en-US" altLang="ja-JP" sz="2800" dirty="0"/>
              <a:t>(</a:t>
            </a:r>
            <a:r>
              <a:rPr lang="ja-JP" altLang="en-US" sz="2800" dirty="0"/>
              <a:t>あることがおきたら</a:t>
            </a:r>
            <a:r>
              <a:rPr lang="en-US" altLang="ja-JP" sz="2800" dirty="0"/>
              <a:t>)</a:t>
            </a:r>
            <a:r>
              <a:rPr lang="ja-JP" altLang="en-US" sz="2800" dirty="0"/>
              <a:t>　</a:t>
            </a:r>
            <a:r>
              <a:rPr lang="en-US" altLang="ja-JP" sz="2800" dirty="0"/>
              <a:t>(</a:t>
            </a:r>
            <a:r>
              <a:rPr lang="ja-JP" altLang="en-US" sz="2800" dirty="0"/>
              <a:t>～しなさい</a:t>
            </a:r>
            <a:r>
              <a:rPr lang="en-US" altLang="ja-JP" sz="2800" dirty="0"/>
              <a:t>)</a:t>
            </a:r>
          </a:p>
          <a:p>
            <a:pPr marL="0" indent="0">
              <a:buNone/>
            </a:pPr>
            <a:r>
              <a:rPr kumimoji="1" lang="en-US" altLang="ja-JP" sz="2800" dirty="0"/>
              <a:t>	</a:t>
            </a:r>
            <a:r>
              <a:rPr kumimoji="1" lang="ja-JP" altLang="en-US" sz="2800" dirty="0"/>
              <a:t>　でなければ　</a:t>
            </a:r>
            <a:r>
              <a:rPr kumimoji="1" lang="en-US" altLang="ja-JP" sz="2800" dirty="0"/>
              <a:t>(</a:t>
            </a:r>
            <a:r>
              <a:rPr kumimoji="1" lang="ja-JP" altLang="en-US" sz="2800" dirty="0"/>
              <a:t>～</a:t>
            </a:r>
            <a:r>
              <a:rPr lang="ja-JP" altLang="en-US" sz="2800" dirty="0"/>
              <a:t>をしなさい</a:t>
            </a:r>
            <a:r>
              <a:rPr lang="en-US" altLang="ja-JP" sz="2800" dirty="0"/>
              <a:t>)</a:t>
            </a:r>
          </a:p>
          <a:p>
            <a:pPr marL="0" indent="0">
              <a:buNone/>
            </a:pPr>
            <a:r>
              <a:rPr kumimoji="1" lang="ja-JP" altLang="en-US" sz="2800" dirty="0"/>
              <a:t>　ということを意味しています。例えば、</a:t>
            </a:r>
            <a:endParaRPr kumimoji="1" lang="en-US" altLang="ja-JP" sz="2800" dirty="0"/>
          </a:p>
          <a:p>
            <a:pPr marL="0" indent="0">
              <a:buNone/>
            </a:pPr>
            <a:r>
              <a:rPr kumimoji="1" lang="en-US" altLang="ja-JP" sz="2800" dirty="0"/>
              <a:t>	</a:t>
            </a:r>
            <a:r>
              <a:rPr kumimoji="1" lang="ja-JP" altLang="en-US" sz="2800" dirty="0"/>
              <a:t>もし</a:t>
            </a:r>
            <a:r>
              <a:rPr kumimoji="1" lang="en-US" altLang="ja-JP" sz="2800" dirty="0"/>
              <a:t>(</a:t>
            </a:r>
            <a:r>
              <a:rPr kumimoji="1" lang="ja-JP" altLang="en-US" sz="2800" dirty="0"/>
              <a:t>雨が降ったら</a:t>
            </a:r>
            <a:r>
              <a:rPr kumimoji="1" lang="en-US" altLang="ja-JP" sz="2800" dirty="0"/>
              <a:t>)</a:t>
            </a:r>
            <a:r>
              <a:rPr kumimoji="1" lang="ja-JP" altLang="en-US" sz="2800" dirty="0"/>
              <a:t>　</a:t>
            </a:r>
            <a:r>
              <a:rPr kumimoji="1" lang="en-US" altLang="ja-JP" sz="2800" dirty="0"/>
              <a:t>(</a:t>
            </a:r>
            <a:r>
              <a:rPr kumimoji="1" lang="ja-JP" altLang="en-US" sz="2800" dirty="0"/>
              <a:t>傘を持っていきなさい</a:t>
            </a:r>
            <a:r>
              <a:rPr kumimoji="1" lang="en-US" altLang="ja-JP" sz="2800" dirty="0"/>
              <a:t>)</a:t>
            </a:r>
          </a:p>
          <a:p>
            <a:pPr marL="0" indent="0">
              <a:buNone/>
            </a:pPr>
            <a:r>
              <a:rPr lang="en-US" altLang="ja-JP" sz="2800" dirty="0"/>
              <a:t>	</a:t>
            </a:r>
            <a:r>
              <a:rPr lang="ja-JP" altLang="en-US" sz="2800" dirty="0"/>
              <a:t>　でなければ</a:t>
            </a:r>
            <a:r>
              <a:rPr lang="en-US" altLang="ja-JP" sz="2800" dirty="0"/>
              <a:t>(</a:t>
            </a:r>
            <a:r>
              <a:rPr lang="ja-JP" altLang="en-US" sz="2800" dirty="0"/>
              <a:t>傘を持たずにいきなさい</a:t>
            </a:r>
            <a:r>
              <a:rPr lang="en-US" altLang="ja-JP" sz="2800" dirty="0"/>
              <a:t>)</a:t>
            </a:r>
          </a:p>
          <a:p>
            <a:pPr marL="0" indent="0">
              <a:buNone/>
            </a:pPr>
            <a:r>
              <a:rPr lang="ja-JP" altLang="en-US" sz="2800" dirty="0"/>
              <a:t>　というように考えればよいです。</a:t>
            </a:r>
            <a:endParaRPr lang="en-US" altLang="ja-JP" sz="2800" dirty="0"/>
          </a:p>
          <a:p>
            <a:pPr marL="0" indent="0">
              <a:buNone/>
            </a:pPr>
            <a:endParaRPr kumimoji="1" lang="en-US" altLang="ja-JP" sz="2800" dirty="0"/>
          </a:p>
          <a:p>
            <a:pPr marL="0" indent="0">
              <a:buNone/>
            </a:pPr>
            <a:endParaRPr kumimoji="1" lang="en-US" altLang="ja-JP" sz="2800" dirty="0"/>
          </a:p>
          <a:p>
            <a:pPr marL="0" indent="0">
              <a:buNone/>
            </a:pPr>
            <a:endParaRPr kumimoji="1" lang="ja-JP" altLang="en-US" sz="2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227" y="5144817"/>
            <a:ext cx="2628918" cy="1314461"/>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75958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6991" y="200483"/>
            <a:ext cx="7543800" cy="1450757"/>
          </a:xfrm>
        </p:spPr>
        <p:txBody>
          <a:bodyPr/>
          <a:lstStyle/>
          <a:p>
            <a:pPr algn="ctr"/>
            <a:r>
              <a:rPr kumimoji="1" lang="ja-JP" altLang="en-US" dirty="0"/>
              <a:t>もし～なら、でなければ</a:t>
            </a:r>
            <a:br>
              <a:rPr kumimoji="1" lang="en-US" altLang="ja-JP" dirty="0"/>
            </a:br>
            <a:r>
              <a:rPr kumimoji="1" lang="en-US" altLang="ja-JP" dirty="0"/>
              <a:t>(</a:t>
            </a:r>
            <a:r>
              <a:rPr kumimoji="1" lang="ja-JP" altLang="en-US"/>
              <a:t>条件</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もしマウスが押されたら、ステージの端（はし）に触れるまでネコが</a:t>
            </a:r>
            <a:r>
              <a:rPr lang="en-US" altLang="ja-JP" sz="2800" dirty="0"/>
              <a:t>10</a:t>
            </a:r>
            <a:r>
              <a:rPr lang="ja-JP" altLang="en-US" sz="2800" dirty="0"/>
              <a:t>歩ずつ動くスクリプトを作ってみよう</a:t>
            </a:r>
            <a:endParaRPr lang="en-US" altLang="ja-JP" sz="2800" dirty="0"/>
          </a:p>
          <a:p>
            <a:pPr>
              <a:buFont typeface="Wingdings" panose="05000000000000000000" pitchFamily="2" charset="2"/>
              <a:buChar char="l"/>
            </a:pPr>
            <a:endParaRPr lang="en-US" altLang="ja-JP"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33" y="3047935"/>
            <a:ext cx="4237430" cy="2886700"/>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7</a:t>
            </a:fld>
            <a:endParaRPr lang="en-US" dirty="0"/>
          </a:p>
        </p:txBody>
      </p:sp>
      <p:pic>
        <p:nvPicPr>
          <p:cNvPr id="6" name="図 5"/>
          <p:cNvPicPr>
            <a:picLocks noChangeAspect="1"/>
          </p:cNvPicPr>
          <p:nvPr/>
        </p:nvPicPr>
        <p:blipFill>
          <a:blip r:embed="rId3"/>
          <a:stretch>
            <a:fillRect/>
          </a:stretch>
        </p:blipFill>
        <p:spPr>
          <a:xfrm>
            <a:off x="4007742" y="5841324"/>
            <a:ext cx="4359018" cy="646232"/>
          </a:xfrm>
          <a:prstGeom prst="rect">
            <a:avLst/>
          </a:prstGeom>
        </p:spPr>
      </p:pic>
    </p:spTree>
    <p:extLst>
      <p:ext uri="{BB962C8B-B14F-4D97-AF65-F5344CB8AC3E}">
        <p14:creationId xmlns:p14="http://schemas.microsoft.com/office/powerpoint/2010/main" val="249577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83884" y="2972491"/>
            <a:ext cx="5387249" cy="646331"/>
          </a:xfrm>
          <a:prstGeom prst="rect">
            <a:avLst/>
          </a:prstGeom>
          <a:noFill/>
        </p:spPr>
        <p:txBody>
          <a:bodyPr wrap="square" rtlCol="0">
            <a:spAutoFit/>
          </a:bodyPr>
          <a:lstStyle/>
          <a:p>
            <a:r>
              <a:rPr kumimoji="1" lang="ja-JP" altLang="en-US" sz="3600" b="1" dirty="0"/>
              <a:t>プログラミングしてみよう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08619644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3308</TotalTime>
  <Words>755</Words>
  <Application>Microsoft Macintosh PowerPoint</Application>
  <PresentationFormat>画面に合わせる (4:3)</PresentationFormat>
  <Paragraphs>111</Paragraphs>
  <Slides>24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ＭＳ Ｐゴシック</vt:lpstr>
      <vt:lpstr>Calibri</vt:lpstr>
      <vt:lpstr>Calibri Light</vt:lpstr>
      <vt:lpstr>Wingdings</vt:lpstr>
      <vt:lpstr>レトロスペクト</vt:lpstr>
      <vt:lpstr>Scratchを使ってプログラミングを楽しく学ぼう！  ④構造化プログラミングを学ぼう</vt:lpstr>
      <vt:lpstr>今回の内容</vt:lpstr>
      <vt:lpstr>PowerPoint プレゼンテーション</vt:lpstr>
      <vt:lpstr>前回の内容</vt:lpstr>
      <vt:lpstr>もし～なら(条件)</vt:lpstr>
      <vt:lpstr>もし～なら(条件)</vt:lpstr>
      <vt:lpstr>もし～なら、でなければ (条件)</vt:lpstr>
      <vt:lpstr>もし～なら、でなければ (条件)</vt:lpstr>
      <vt:lpstr>PowerPoint プレゼンテーション</vt:lpstr>
      <vt:lpstr>今までの復習</vt:lpstr>
      <vt:lpstr>構造化プログラミング</vt:lpstr>
      <vt:lpstr>いろいろな応用</vt:lpstr>
      <vt:lpstr>「くり返す」ブロックの応用</vt:lpstr>
      <vt:lpstr>「くり返す」ブロックの応用</vt:lpstr>
      <vt:lpstr>「くり返す」ブロックの応用</vt:lpstr>
      <vt:lpstr>「くり返す」ブロックの応用</vt:lpstr>
      <vt:lpstr>「くり返す」ブロックの応用</vt:lpstr>
      <vt:lpstr>「くり返す」と「もし～なら」</vt:lpstr>
      <vt:lpstr>「くり返す」と「もし～なら」</vt:lpstr>
      <vt:lpstr>「くり返す」と「もし～なら」</vt:lpstr>
      <vt:lpstr>「くり返す」と「もし～なら」</vt:lpstr>
      <vt:lpstr>「くり返す」と「もし～なら」</vt:lpstr>
      <vt:lpstr>Scratchのライセンス</vt:lpstr>
      <vt:lpstr>このスライドの作者</vt:lpstr>
    </vt:vector>
  </TitlesOfParts>
  <Company>Microsoft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Scratchを使ってプログラムを楽しく学ぼう！</dc:title>
  <dc:creator>kurihara</dc:creator>
  <cp:lastModifiedBy>Atsushi Kokubo</cp:lastModifiedBy>
  <cp:revision>288</cp:revision>
  <dcterms:created xsi:type="dcterms:W3CDTF">2017-08-24T03:59:40Z</dcterms:created>
  <dcterms:modified xsi:type="dcterms:W3CDTF">2018-05-15T10:33:44Z</dcterms:modified>
</cp:coreProperties>
</file>