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1" r:id="rId1"/>
  </p:sldMasterIdLst>
  <p:notesMasterIdLst>
    <p:notesMasterId r:id="rId27"/>
  </p:notesMasterIdLst>
  <p:handoutMasterIdLst>
    <p:handoutMasterId r:id="rId28"/>
  </p:handoutMasterIdLst>
  <p:sldIdLst>
    <p:sldId id="360" r:id="rId2"/>
    <p:sldId id="263" r:id="rId3"/>
    <p:sldId id="348" r:id="rId4"/>
    <p:sldId id="349" r:id="rId5"/>
    <p:sldId id="350" r:id="rId6"/>
    <p:sldId id="351" r:id="rId7"/>
    <p:sldId id="352" r:id="rId8"/>
    <p:sldId id="353" r:id="rId9"/>
    <p:sldId id="308" r:id="rId10"/>
    <p:sldId id="261" r:id="rId11"/>
    <p:sldId id="284" r:id="rId12"/>
    <p:sldId id="320" r:id="rId13"/>
    <p:sldId id="324" r:id="rId14"/>
    <p:sldId id="286" r:id="rId15"/>
    <p:sldId id="321" r:id="rId16"/>
    <p:sldId id="287" r:id="rId17"/>
    <p:sldId id="288" r:id="rId18"/>
    <p:sldId id="358" r:id="rId19"/>
    <p:sldId id="354" r:id="rId20"/>
    <p:sldId id="355" r:id="rId21"/>
    <p:sldId id="356" r:id="rId22"/>
    <p:sldId id="357" r:id="rId23"/>
    <p:sldId id="359" r:id="rId24"/>
    <p:sldId id="361" r:id="rId25"/>
    <p:sldId id="36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古川成江" initials="古川成江"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3" autoAdjust="0"/>
    <p:restoredTop sz="94660"/>
  </p:normalViewPr>
  <p:slideViewPr>
    <p:cSldViewPr snapToGrid="0">
      <p:cViewPr varScale="1">
        <p:scale>
          <a:sx n="104" d="100"/>
          <a:sy n="104" d="100"/>
        </p:scale>
        <p:origin x="10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C727B4-33FE-4D88-9BE7-B4E1A2D0AF45}" type="datetimeFigureOut">
              <a:rPr kumimoji="1" lang="ja-JP" altLang="en-US" smtClean="0"/>
              <a:t>2018/5/15</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898BBD-006D-4000-9836-8384BE36A864}" type="slidenum">
              <a:rPr kumimoji="1" lang="ja-JP" altLang="en-US" smtClean="0"/>
              <a:t>‹#›</a:t>
            </a:fld>
            <a:endParaRPr kumimoji="1" lang="ja-JP" altLang="en-US"/>
          </a:p>
        </p:txBody>
      </p:sp>
    </p:spTree>
    <p:extLst>
      <p:ext uri="{BB962C8B-B14F-4D97-AF65-F5344CB8AC3E}">
        <p14:creationId xmlns:p14="http://schemas.microsoft.com/office/powerpoint/2010/main" val="5419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6A656-A66C-43F3-AF30-4899365A0224}" type="datetimeFigureOut">
              <a:rPr kumimoji="1" lang="ja-JP" altLang="en-US" smtClean="0"/>
              <a:t>2018/5/15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5338BE-76B5-4AE4-ADE0-1C8353B7154B}" type="slidenum">
              <a:rPr kumimoji="1" lang="ja-JP" altLang="en-US" smtClean="0"/>
              <a:t>‹#›</a:t>
            </a:fld>
            <a:endParaRPr kumimoji="1" lang="ja-JP" altLang="en-US"/>
          </a:p>
        </p:txBody>
      </p:sp>
    </p:spTree>
    <p:extLst>
      <p:ext uri="{BB962C8B-B14F-4D97-AF65-F5344CB8AC3E}">
        <p14:creationId xmlns:p14="http://schemas.microsoft.com/office/powerpoint/2010/main" val="62429010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25338BE-76B5-4AE4-ADE0-1C8353B7154B}" type="slidenum">
              <a:rPr kumimoji="1" lang="ja-JP" altLang="en-US" smtClean="0"/>
              <a:t>0</a:t>
            </a:fld>
            <a:endParaRPr kumimoji="1" lang="ja-JP" altLang="en-US"/>
          </a:p>
        </p:txBody>
      </p:sp>
    </p:spTree>
    <p:extLst>
      <p:ext uri="{BB962C8B-B14F-4D97-AF65-F5344CB8AC3E}">
        <p14:creationId xmlns:p14="http://schemas.microsoft.com/office/powerpoint/2010/main" val="2951975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0CED23-F8BB-4DFF-BD10-6688F62BCF6D}" type="datetime1">
              <a:rPr lang="en-US" altLang="ja-JP" smtClean="0"/>
              <a:t>5/15/18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945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B47028-6E40-45D5-B5D4-2298E18A61FF}" type="datetime1">
              <a:rPr lang="en-US" altLang="ja-JP" smtClean="0"/>
              <a:t>5/15/18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9998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14779"/>
            <a:ext cx="1971675"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41899F6-9FCD-4DE7-89E2-F798B2972D49}" type="datetime1">
              <a:rPr lang="en-US" altLang="ja-JP" smtClean="0"/>
              <a:t>5/15/18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11509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C87BD5B-D6B6-494D-B6B5-FCC39E5031C5}" type="datetime1">
              <a:rPr lang="en-US" altLang="ja-JP" smtClean="0"/>
              <a:t>5/15/18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800" b="1">
                <a:solidFill>
                  <a:schemeClr val="tx1"/>
                </a:solidFill>
              </a:defRPr>
            </a:lvl1pPr>
          </a:lstStyle>
          <a:p>
            <a:fld id="{6113E31D-E2AB-40D1-8B51-AFA5AFEF393A}" type="slidenum">
              <a:rPr lang="en-US" smtClean="0"/>
              <a:pPr/>
              <a:t>‹#›</a:t>
            </a:fld>
            <a:endParaRPr lang="en-US" dirty="0"/>
          </a:p>
        </p:txBody>
      </p:sp>
    </p:spTree>
    <p:extLst>
      <p:ext uri="{BB962C8B-B14F-4D97-AF65-F5344CB8AC3E}">
        <p14:creationId xmlns:p14="http://schemas.microsoft.com/office/powerpoint/2010/main" val="4184336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2A982D7-16B3-487D-A0A1-3D585AB5F510}" type="datetime1">
              <a:rPr lang="en-US" altLang="ja-JP" smtClean="0"/>
              <a:t>5/15/18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800" b="1">
                <a:solidFill>
                  <a:schemeClr val="tx1"/>
                </a:solidFill>
              </a:defRPr>
            </a:lvl1p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368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8684AA6-3836-43A6-8ED4-1D6A9AF791DD}" type="datetime1">
              <a:rPr lang="en-US" altLang="ja-JP" smtClean="0"/>
              <a:t>5/15/18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sz="1800" b="1">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5954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640BAFB-E25C-4D60-83C0-761A7BFBC041}" type="datetime1">
              <a:rPr lang="en-US" altLang="ja-JP" smtClean="0"/>
              <a:t>5/15/18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defRPr sz="1800" b="1">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35404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4E6583B-E21C-43BD-8C86-2FE6B87422CB}" type="datetime1">
              <a:rPr lang="en-US" altLang="ja-JP" smtClean="0"/>
              <a:t>5/15/18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sz="1800" b="1">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9819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9514FD50-45E3-481B-92A0-C3FCC4CFA1C8}" type="datetime1">
              <a:rPr lang="en-US" altLang="ja-JP" smtClean="0"/>
              <a:t>5/15/18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lvl1pPr>
              <a:defRPr sz="1800" b="1">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6474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F068F31-0BB1-462C-B8BA-6C4753DAF1A6}" type="datetime1">
              <a:rPr lang="en-US" altLang="ja-JP" smtClean="0"/>
              <a:t>5/15/18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3537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F505199-1D75-42DD-B630-38B8F73F380C}" type="datetime1">
              <a:rPr lang="en-US" altLang="ja-JP" smtClean="0"/>
              <a:t>5/15/18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1652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017F51D-FDA3-41C7-B7FB-4FFC5CC4D1DD}" type="datetime1">
              <a:rPr lang="en-US" altLang="ja-JP" smtClean="0"/>
              <a:t>5/15/18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61090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5038" y="1747652"/>
            <a:ext cx="7471515" cy="2405340"/>
          </a:xfrm>
        </p:spPr>
        <p:txBody>
          <a:bodyPr>
            <a:normAutofit/>
          </a:bodyPr>
          <a:lstStyle/>
          <a:p>
            <a:r>
              <a:rPr lang="en-US" altLang="ja-JP" sz="2800" dirty="0"/>
              <a:t>Scratch</a:t>
            </a:r>
            <a:r>
              <a:rPr lang="ja-JP" altLang="en-US" sz="2800" dirty="0"/>
              <a:t>を使ってプログラミングを楽しく</a:t>
            </a:r>
            <a:r>
              <a:rPr lang="ja-JP" altLang="en-US" sz="2800"/>
              <a:t>学ぼう！</a:t>
            </a:r>
            <a:br>
              <a:rPr lang="en-US" altLang="ja-JP" sz="2800" dirty="0"/>
            </a:br>
            <a:br>
              <a:rPr lang="en-US" altLang="ja-JP" sz="4800" dirty="0"/>
            </a:br>
            <a:r>
              <a:rPr lang="ja-JP" altLang="en-US" sz="4800"/>
              <a:t>⑤変数を学ぼう</a:t>
            </a:r>
            <a:endParaRPr lang="ja-JP" altLang="en-US" sz="4800" dirty="0"/>
          </a:p>
        </p:txBody>
      </p:sp>
      <p:sp>
        <p:nvSpPr>
          <p:cNvPr id="3" name="サブタイトル 2"/>
          <p:cNvSpPr>
            <a:spLocks noGrp="1"/>
          </p:cNvSpPr>
          <p:nvPr>
            <p:ph type="subTitle" idx="1"/>
          </p:nvPr>
        </p:nvSpPr>
        <p:spPr>
          <a:xfrm>
            <a:off x="825038" y="4636286"/>
            <a:ext cx="7543800" cy="918693"/>
          </a:xfrm>
        </p:spPr>
        <p:txBody>
          <a:bodyPr>
            <a:normAutofit fontScale="92500" lnSpcReduction="10000"/>
          </a:bodyPr>
          <a:lstStyle/>
          <a:p>
            <a:r>
              <a:rPr lang="en-GB" altLang="ja-JP" cap="none" dirty="0">
                <a:solidFill>
                  <a:schemeClr val="tx1"/>
                </a:solidFill>
                <a:latin typeface="+mn-ea"/>
              </a:rPr>
              <a:t>Scratch</a:t>
            </a:r>
            <a:r>
              <a:rPr lang="ja-JP" altLang="en-US" cap="none">
                <a:solidFill>
                  <a:schemeClr val="tx1"/>
                </a:solidFill>
                <a:latin typeface="+mn-ea"/>
              </a:rPr>
              <a:t>は </a:t>
            </a:r>
            <a:r>
              <a:rPr lang="en-GB" altLang="ja-JP" cap="none" dirty="0">
                <a:solidFill>
                  <a:schemeClr val="tx1"/>
                </a:solidFill>
                <a:latin typeface="+mn-ea"/>
              </a:rPr>
              <a:t>MIT</a:t>
            </a:r>
            <a:r>
              <a:rPr lang="ja-JP" altLang="en-US" cap="none">
                <a:solidFill>
                  <a:schemeClr val="tx1"/>
                </a:solidFill>
                <a:latin typeface="+mn-ea"/>
              </a:rPr>
              <a:t>メディア・ラボのライフロング・キンダーガーテン・グループによって開発されました。詳しくは </a:t>
            </a:r>
            <a:r>
              <a:rPr lang="en-GB" altLang="ja-JP" cap="none" dirty="0">
                <a:solidFill>
                  <a:schemeClr val="tx1"/>
                </a:solidFill>
                <a:latin typeface="+mn-ea"/>
              </a:rPr>
              <a:t>http://</a:t>
            </a:r>
            <a:r>
              <a:rPr lang="en-GB" altLang="ja-JP" cap="none" dirty="0" err="1">
                <a:solidFill>
                  <a:schemeClr val="tx1"/>
                </a:solidFill>
                <a:latin typeface="+mn-ea"/>
              </a:rPr>
              <a:t>scratch.mit.edu</a:t>
            </a:r>
            <a:r>
              <a:rPr lang="en-GB" altLang="ja-JP" cap="none" dirty="0">
                <a:solidFill>
                  <a:schemeClr val="tx1"/>
                </a:solidFill>
                <a:latin typeface="+mn-ea"/>
              </a:rPr>
              <a:t> </a:t>
            </a:r>
            <a:r>
              <a:rPr lang="ja-JP" altLang="en-US" cap="none">
                <a:solidFill>
                  <a:schemeClr val="tx1"/>
                </a:solidFill>
                <a:latin typeface="+mn-ea"/>
              </a:rPr>
              <a:t>をご参照ください。</a:t>
            </a:r>
            <a:endParaRPr kumimoji="1" lang="ja-JP" altLang="en-US" cap="none" dirty="0">
              <a:solidFill>
                <a:schemeClr val="tx1"/>
              </a:solidFill>
              <a:latin typeface="+mn-ea"/>
            </a:endParaRPr>
          </a:p>
        </p:txBody>
      </p:sp>
      <p:sp>
        <p:nvSpPr>
          <p:cNvPr id="5" name="テキスト ボックス 4">
            <a:extLst>
              <a:ext uri="{FF2B5EF4-FFF2-40B4-BE49-F238E27FC236}">
                <a16:creationId xmlns:a16="http://schemas.microsoft.com/office/drawing/2014/main" id="{E29E9227-12F3-614E-9BC2-7D9613C9A2B2}"/>
              </a:ext>
            </a:extLst>
          </p:cNvPr>
          <p:cNvSpPr txBox="1"/>
          <p:nvPr/>
        </p:nvSpPr>
        <p:spPr>
          <a:xfrm>
            <a:off x="902482" y="2211860"/>
            <a:ext cx="1144865" cy="369332"/>
          </a:xfrm>
          <a:prstGeom prst="rect">
            <a:avLst/>
          </a:prstGeom>
          <a:noFill/>
        </p:spPr>
        <p:txBody>
          <a:bodyPr wrap="none" rtlCol="0">
            <a:spAutoFit/>
          </a:bodyPr>
          <a:lstStyle/>
          <a:p>
            <a:r>
              <a:rPr kumimoji="1" lang="ja-JP" altLang="en-US"/>
              <a:t>スクラッチ</a:t>
            </a:r>
          </a:p>
        </p:txBody>
      </p:sp>
    </p:spTree>
    <p:extLst>
      <p:ext uri="{BB962C8B-B14F-4D97-AF65-F5344CB8AC3E}">
        <p14:creationId xmlns:p14="http://schemas.microsoft.com/office/powerpoint/2010/main" val="4047407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883884" y="2972491"/>
            <a:ext cx="5387249" cy="646331"/>
          </a:xfrm>
          <a:prstGeom prst="rect">
            <a:avLst/>
          </a:prstGeom>
          <a:noFill/>
        </p:spPr>
        <p:txBody>
          <a:bodyPr wrap="square" rtlCol="0">
            <a:spAutoFit/>
          </a:bodyPr>
          <a:lstStyle/>
          <a:p>
            <a:r>
              <a:rPr kumimoji="1" lang="ja-JP" altLang="en-US" sz="3600" b="1" dirty="0"/>
              <a:t>プログラミングしてみよう</a:t>
            </a:r>
          </a:p>
        </p:txBody>
      </p:sp>
      <p:sp>
        <p:nvSpPr>
          <p:cNvPr id="3" name="スライド番号プレースホルダー 2"/>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1086196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変数</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3200" dirty="0"/>
              <a:t>スクラッチでプログラムを作るとき</a:t>
            </a:r>
            <a:r>
              <a:rPr lang="ja-JP" altLang="en-US" sz="3200" dirty="0"/>
              <a:t>役に立つものがあります。変数というものです。</a:t>
            </a:r>
            <a:endParaRPr kumimoji="1" lang="en-US" altLang="ja-JP" sz="3200" dirty="0"/>
          </a:p>
          <a:p>
            <a:pPr marL="0" indent="0">
              <a:buNone/>
            </a:pPr>
            <a:endParaRPr kumimoji="1" lang="ja-JP" altLang="en-US" sz="32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776" y="2871188"/>
            <a:ext cx="2570542" cy="2735973"/>
          </a:xfrm>
          <a:prstGeom prst="rect">
            <a:avLst/>
          </a:prstGeom>
        </p:spPr>
      </p:pic>
      <p:sp>
        <p:nvSpPr>
          <p:cNvPr id="5" name="スライド番号プレースホルダー 4"/>
          <p:cNvSpPr>
            <a:spLocks noGrp="1"/>
          </p:cNvSpPr>
          <p:nvPr>
            <p:ph type="sldNum" sz="quarter" idx="12"/>
          </p:nvPr>
        </p:nvSpPr>
        <p:spPr/>
        <p:txBody>
          <a:bodyPr/>
          <a:lstStyle/>
          <a:p>
            <a:fld id="{6113E31D-E2AB-40D1-8B51-AFA5AFEF393A}" type="slidenum">
              <a:rPr lang="en-US" smtClean="0"/>
              <a:t>10</a:t>
            </a:fld>
            <a:endParaRPr lang="en-US" dirty="0"/>
          </a:p>
        </p:txBody>
      </p:sp>
    </p:spTree>
    <p:extLst>
      <p:ext uri="{BB962C8B-B14F-4D97-AF65-F5344CB8AC3E}">
        <p14:creationId xmlns:p14="http://schemas.microsoft.com/office/powerpoint/2010/main" val="2941778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変数ってなんだろう？</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変数は好きな数や文字を</a:t>
            </a:r>
            <a:r>
              <a:rPr lang="en-US" altLang="ja-JP" sz="2800" dirty="0"/>
              <a:t>1</a:t>
            </a:r>
            <a:r>
              <a:rPr lang="ja-JP" altLang="en-US" sz="2800" dirty="0" err="1"/>
              <a:t>つだけ</a:t>
            </a:r>
            <a:r>
              <a:rPr kumimoji="1" lang="ja-JP" altLang="en-US" sz="2800" dirty="0"/>
              <a:t>入れることができる箱だと</a:t>
            </a:r>
            <a:r>
              <a:rPr lang="ja-JP" altLang="en-US" sz="2800" dirty="0"/>
              <a:t>思えばいいです</a:t>
            </a:r>
            <a:r>
              <a:rPr kumimoji="1" lang="ja-JP" altLang="en-US" sz="2800" dirty="0"/>
              <a:t>。</a:t>
            </a:r>
            <a:endParaRPr kumimoji="1" lang="en-US" altLang="ja-JP" sz="2800" dirty="0"/>
          </a:p>
          <a:p>
            <a:pPr>
              <a:buFont typeface="Wingdings" panose="05000000000000000000" pitchFamily="2" charset="2"/>
              <a:buChar char="l"/>
            </a:pPr>
            <a:r>
              <a:rPr kumimoji="1" lang="ja-JP" altLang="en-US" sz="2800" dirty="0"/>
              <a:t>変数は</a:t>
            </a:r>
            <a:r>
              <a:rPr kumimoji="1" lang="en-US" altLang="ja-JP" sz="2800" dirty="0"/>
              <a:t>1</a:t>
            </a:r>
            <a:r>
              <a:rPr kumimoji="1" lang="ja-JP" altLang="en-US" sz="2800" dirty="0" err="1"/>
              <a:t>つだけ</a:t>
            </a:r>
            <a:r>
              <a:rPr lang="ja-JP" altLang="en-US" sz="2800" dirty="0"/>
              <a:t>数や文字を入れることができますが、新しいものを入れるとそれまでに入っていたものが消えてしまいます。</a:t>
            </a:r>
            <a:endParaRPr lang="en-US" altLang="ja-JP" sz="2800" dirty="0"/>
          </a:p>
          <a:p>
            <a:pPr marL="0" indent="0">
              <a:buNone/>
            </a:pPr>
            <a:endParaRPr lang="en-US" altLang="ja-JP" sz="2800" dirty="0"/>
          </a:p>
          <a:p>
            <a:pPr marL="0" indent="0">
              <a:buNone/>
            </a:pPr>
            <a:endParaRPr lang="en-US" altLang="ja-JP" sz="2800" dirty="0"/>
          </a:p>
          <a:p>
            <a:pPr>
              <a:buFont typeface="Wingdings" panose="05000000000000000000" pitchFamily="2" charset="2"/>
              <a:buChar char="l"/>
            </a:pPr>
            <a:endParaRPr kumimoji="1" lang="ja-JP" altLang="en-US"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11</a:t>
            </a:fld>
            <a:endParaRPr lang="en-US" dirty="0"/>
          </a:p>
        </p:txBody>
      </p:sp>
    </p:spTree>
    <p:extLst>
      <p:ext uri="{BB962C8B-B14F-4D97-AF65-F5344CB8AC3E}">
        <p14:creationId xmlns:p14="http://schemas.microsoft.com/office/powerpoint/2010/main" val="817356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変数</a:t>
            </a:r>
            <a:r>
              <a:rPr lang="ja-JP" altLang="en-US" dirty="0"/>
              <a:t>は何に使われてるの？</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皆さんゲームをやったことがあると</a:t>
            </a:r>
            <a:r>
              <a:rPr lang="ja-JP" altLang="en-US" sz="2800" dirty="0"/>
              <a:t>思い</a:t>
            </a:r>
            <a:r>
              <a:rPr kumimoji="1" lang="ja-JP" altLang="en-US" sz="2800" dirty="0"/>
              <a:t>ます。</a:t>
            </a:r>
            <a:endParaRPr kumimoji="1" lang="en-US" altLang="ja-JP" sz="2800" dirty="0"/>
          </a:p>
          <a:p>
            <a:pPr>
              <a:buFont typeface="Wingdings" panose="05000000000000000000" pitchFamily="2" charset="2"/>
              <a:buChar char="l"/>
            </a:pPr>
            <a:r>
              <a:rPr lang="ja-JP" altLang="en-US" sz="2800" dirty="0"/>
              <a:t>例えば変数はゲームの制限時間やキャラクターの</a:t>
            </a:r>
            <a:r>
              <a:rPr lang="en-US" altLang="ja-JP" sz="2800" dirty="0"/>
              <a:t>HP</a:t>
            </a:r>
            <a:r>
              <a:rPr lang="ja-JP" altLang="en-US" sz="2800" dirty="0"/>
              <a:t>（体力）などに使われています。</a:t>
            </a:r>
            <a:endParaRPr lang="en-US" altLang="ja-JP" sz="2800" dirty="0"/>
          </a:p>
          <a:p>
            <a:pPr>
              <a:buFont typeface="Wingdings" panose="05000000000000000000" pitchFamily="2" charset="2"/>
              <a:buChar char="l"/>
            </a:pPr>
            <a:r>
              <a:rPr lang="ja-JP" altLang="en-US" sz="2800" dirty="0"/>
              <a:t>それでは実際に変数を使ってみよう。</a:t>
            </a:r>
            <a:endParaRPr kumimoji="1" lang="en-US" altLang="ja-JP" sz="2800" dirty="0"/>
          </a:p>
          <a:p>
            <a:pPr marL="0" indent="0">
              <a:buNone/>
            </a:pPr>
            <a:endParaRPr kumimoji="1" lang="en-US" altLang="ja-JP" sz="2800" dirty="0"/>
          </a:p>
          <a:p>
            <a:pPr>
              <a:buFont typeface="Wingdings" panose="05000000000000000000" pitchFamily="2" charset="2"/>
              <a:buChar char="l"/>
            </a:pPr>
            <a:endParaRPr kumimoji="1" lang="ja-JP" altLang="en-US"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12</a:t>
            </a:fld>
            <a:endParaRPr lang="en-US" dirty="0"/>
          </a:p>
        </p:txBody>
      </p:sp>
    </p:spTree>
    <p:extLst>
      <p:ext uri="{BB962C8B-B14F-4D97-AF65-F5344CB8AC3E}">
        <p14:creationId xmlns:p14="http://schemas.microsoft.com/office/powerpoint/2010/main" val="1307724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変数の使い方</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3200" dirty="0"/>
              <a:t>「新しい変数を作る」をクリック</a:t>
            </a:r>
            <a:endParaRPr kumimoji="1" lang="en-US" altLang="ja-JP" sz="3200" dirty="0"/>
          </a:p>
          <a:p>
            <a:pPr>
              <a:buFont typeface="Wingdings" panose="05000000000000000000" pitchFamily="2" charset="2"/>
              <a:buChar char="l"/>
            </a:pPr>
            <a:endParaRPr lang="en-US" altLang="ja-JP" sz="3200" dirty="0"/>
          </a:p>
          <a:p>
            <a:pPr>
              <a:buFont typeface="Wingdings" panose="05000000000000000000" pitchFamily="2" charset="2"/>
              <a:buChar char="l"/>
            </a:pPr>
            <a:endParaRPr kumimoji="1" lang="en-US" altLang="ja-JP" sz="3200" dirty="0"/>
          </a:p>
          <a:p>
            <a:pPr marL="0" indent="0">
              <a:buNone/>
            </a:pPr>
            <a:endParaRPr lang="en-US" altLang="ja-JP" sz="3200" dirty="0"/>
          </a:p>
          <a:p>
            <a:pPr marL="0" indent="0">
              <a:buNone/>
            </a:pPr>
            <a:endParaRPr kumimoji="1" lang="ja-JP" altLang="en-US" sz="32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511" y="2437782"/>
            <a:ext cx="2624210" cy="2793095"/>
          </a:xfrm>
          <a:prstGeom prst="rect">
            <a:avLst/>
          </a:prstGeom>
        </p:spPr>
      </p:pic>
      <p:sp>
        <p:nvSpPr>
          <p:cNvPr id="7" name="正方形/長方形 6"/>
          <p:cNvSpPr/>
          <p:nvPr/>
        </p:nvSpPr>
        <p:spPr>
          <a:xfrm>
            <a:off x="1254642" y="4279606"/>
            <a:ext cx="1600200" cy="31897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2854842" y="4300870"/>
            <a:ext cx="1706525" cy="33492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564044" y="4206723"/>
            <a:ext cx="1293944" cy="523220"/>
          </a:xfrm>
          <a:prstGeom prst="rect">
            <a:avLst/>
          </a:prstGeom>
          <a:solidFill>
            <a:srgbClr val="FF0000"/>
          </a:solidFill>
          <a:ln>
            <a:solidFill>
              <a:srgbClr val="FF0000"/>
            </a:solidFill>
          </a:ln>
        </p:spPr>
        <p:txBody>
          <a:bodyPr wrap="none" rtlCol="0">
            <a:spAutoFit/>
          </a:bodyPr>
          <a:lstStyle/>
          <a:p>
            <a:r>
              <a:rPr kumimoji="1" lang="ja-JP" altLang="en-US" sz="2800" dirty="0">
                <a:solidFill>
                  <a:schemeClr val="bg1"/>
                </a:solidFill>
              </a:rPr>
              <a:t>クリック</a:t>
            </a:r>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13</a:t>
            </a:fld>
            <a:endParaRPr lang="en-US" dirty="0"/>
          </a:p>
        </p:txBody>
      </p:sp>
    </p:spTree>
    <p:extLst>
      <p:ext uri="{BB962C8B-B14F-4D97-AF65-F5344CB8AC3E}">
        <p14:creationId xmlns:p14="http://schemas.microsoft.com/office/powerpoint/2010/main" val="3296942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変数の使い方</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2800" dirty="0"/>
              <a:t>変数名を決めて「</a:t>
            </a:r>
            <a:r>
              <a:rPr lang="en-US" altLang="ja-JP" sz="2800" dirty="0"/>
              <a:t>OK</a:t>
            </a:r>
            <a:r>
              <a:rPr lang="ja-JP" altLang="en-US" sz="2800" dirty="0"/>
              <a:t>」をクリック</a:t>
            </a:r>
          </a:p>
          <a:p>
            <a:pPr marL="0" indent="0">
              <a:buNone/>
            </a:pPr>
            <a:endParaRPr kumimoji="1" lang="ja-JP" altLang="en-US" sz="28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944" y="2335831"/>
            <a:ext cx="4853948" cy="2965524"/>
          </a:xfrm>
          <a:prstGeom prst="rect">
            <a:avLst/>
          </a:prstGeom>
        </p:spPr>
      </p:pic>
      <p:sp>
        <p:nvSpPr>
          <p:cNvPr id="6" name="テキスト ボックス 5"/>
          <p:cNvSpPr txBox="1"/>
          <p:nvPr/>
        </p:nvSpPr>
        <p:spPr>
          <a:xfrm>
            <a:off x="4195425" y="5178895"/>
            <a:ext cx="4171335" cy="461665"/>
          </a:xfrm>
          <a:prstGeom prst="rect">
            <a:avLst/>
          </a:prstGeom>
          <a:solidFill>
            <a:srgbClr val="FF0000"/>
          </a:solidFill>
          <a:ln>
            <a:solidFill>
              <a:srgbClr val="FF0000"/>
            </a:solidFill>
          </a:ln>
        </p:spPr>
        <p:txBody>
          <a:bodyPr wrap="none" rtlCol="0">
            <a:spAutoFit/>
          </a:bodyPr>
          <a:lstStyle/>
          <a:p>
            <a:r>
              <a:rPr kumimoji="1" lang="ja-JP" altLang="en-US" sz="2400" dirty="0">
                <a:solidFill>
                  <a:schemeClr val="bg1"/>
                </a:solidFill>
              </a:rPr>
              <a:t>今回は「カウンター」と入力する</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14</a:t>
            </a:fld>
            <a:endParaRPr lang="en-US" dirty="0"/>
          </a:p>
        </p:txBody>
      </p:sp>
    </p:spTree>
    <p:extLst>
      <p:ext uri="{BB962C8B-B14F-4D97-AF65-F5344CB8AC3E}">
        <p14:creationId xmlns:p14="http://schemas.microsoft.com/office/powerpoint/2010/main" val="2388431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変数の使い方</a:t>
            </a:r>
            <a:endParaRPr kumimoji="1" lang="ja-JP" altLang="en-US" dirty="0"/>
          </a:p>
        </p:txBody>
      </p:sp>
      <p:sp>
        <p:nvSpPr>
          <p:cNvPr id="3" name="コンテンツ プレースホルダー 2"/>
          <p:cNvSpPr>
            <a:spLocks noGrp="1"/>
          </p:cNvSpPr>
          <p:nvPr>
            <p:ph idx="1"/>
          </p:nvPr>
        </p:nvSpPr>
        <p:spPr/>
        <p:txBody>
          <a:bodyPr>
            <a:noAutofit/>
          </a:bodyPr>
          <a:lstStyle/>
          <a:p>
            <a:pPr>
              <a:buFont typeface="Wingdings" panose="05000000000000000000" pitchFamily="2" charset="2"/>
              <a:buChar char="l"/>
            </a:pPr>
            <a:r>
              <a:rPr kumimoji="1" lang="en-US" altLang="ja-JP" sz="3200" dirty="0"/>
              <a:t>OK</a:t>
            </a:r>
            <a:r>
              <a:rPr kumimoji="1" lang="ja-JP" altLang="en-US" sz="3200" dirty="0"/>
              <a:t>をクリックしたら図の命令ブロックがあらわれます。</a:t>
            </a:r>
            <a:endParaRPr lang="en-US" altLang="ja-JP" sz="3200" dirty="0"/>
          </a:p>
          <a:p>
            <a:pPr>
              <a:buFont typeface="Wingdings" panose="05000000000000000000" pitchFamily="2" charset="2"/>
              <a:buChar char="l"/>
            </a:pPr>
            <a:endParaRPr lang="en-US" altLang="ja-JP" sz="3200" dirty="0"/>
          </a:p>
          <a:p>
            <a:pPr marL="0" indent="0">
              <a:buNone/>
            </a:pPr>
            <a:endParaRPr lang="en-US" altLang="ja-JP" sz="3200" dirty="0"/>
          </a:p>
          <a:p>
            <a:pPr marL="0" indent="0">
              <a:buNone/>
            </a:pPr>
            <a:endParaRPr lang="en-US" altLang="ja-JP" sz="3200" dirty="0"/>
          </a:p>
          <a:p>
            <a:pPr>
              <a:buFont typeface="Wingdings" panose="05000000000000000000" pitchFamily="2" charset="2"/>
              <a:buChar char="l"/>
            </a:pPr>
            <a:endParaRPr lang="en-US" altLang="ja-JP" sz="3200" dirty="0"/>
          </a:p>
          <a:p>
            <a:pPr>
              <a:buFont typeface="Wingdings" panose="05000000000000000000" pitchFamily="2" charset="2"/>
              <a:buChar char="l"/>
            </a:pPr>
            <a:r>
              <a:rPr lang="ja-JP" altLang="en-US" sz="3200" dirty="0"/>
              <a:t>例を作って使い方をおぼえよう！</a:t>
            </a:r>
            <a:endParaRPr lang="en-US" altLang="ja-JP" sz="3200" dirty="0"/>
          </a:p>
          <a:p>
            <a:pPr>
              <a:buFont typeface="Wingdings" panose="05000000000000000000" pitchFamily="2" charset="2"/>
              <a:buChar char="l"/>
            </a:pPr>
            <a:endParaRPr kumimoji="1" lang="en-US" altLang="ja-JP" sz="3200" dirty="0"/>
          </a:p>
          <a:p>
            <a:pPr>
              <a:buFont typeface="Wingdings" panose="05000000000000000000" pitchFamily="2" charset="2"/>
              <a:buChar char="l"/>
            </a:pPr>
            <a:endParaRPr lang="en-US" altLang="ja-JP" sz="3200" dirty="0"/>
          </a:p>
          <a:p>
            <a:pPr>
              <a:buFont typeface="Wingdings" panose="05000000000000000000" pitchFamily="2" charset="2"/>
              <a:buChar char="l"/>
            </a:pPr>
            <a:endParaRPr kumimoji="1" lang="en-US" altLang="ja-JP" sz="3200" dirty="0"/>
          </a:p>
          <a:p>
            <a:pPr>
              <a:buFont typeface="Wingdings" panose="05000000000000000000" pitchFamily="2" charset="2"/>
              <a:buChar char="l"/>
            </a:pPr>
            <a:endParaRPr lang="en-US" altLang="ja-JP" sz="3200" dirty="0"/>
          </a:p>
          <a:p>
            <a:pPr>
              <a:buFont typeface="Wingdings" panose="05000000000000000000" pitchFamily="2" charset="2"/>
              <a:buChar char="l"/>
            </a:pPr>
            <a:endParaRPr kumimoji="1" lang="en-US" altLang="ja-JP" sz="3200" dirty="0"/>
          </a:p>
          <a:p>
            <a:pPr>
              <a:buFont typeface="Wingdings" panose="05000000000000000000" pitchFamily="2" charset="2"/>
              <a:buChar char="l"/>
            </a:pPr>
            <a:endParaRPr lang="en-US" altLang="ja-JP" sz="3200" dirty="0"/>
          </a:p>
          <a:p>
            <a:pPr>
              <a:buFont typeface="Wingdings" panose="05000000000000000000" pitchFamily="2" charset="2"/>
              <a:buChar char="l"/>
            </a:pPr>
            <a:endParaRPr kumimoji="1" lang="en-US" altLang="ja-JP" sz="32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958" y="2770165"/>
            <a:ext cx="2076077" cy="2560846"/>
          </a:xfrm>
          <a:prstGeom prst="rect">
            <a:avLst/>
          </a:prstGeom>
        </p:spPr>
      </p:pic>
      <p:sp>
        <p:nvSpPr>
          <p:cNvPr id="5" name="スライド番号プレースホルダー 4"/>
          <p:cNvSpPr>
            <a:spLocks noGrp="1"/>
          </p:cNvSpPr>
          <p:nvPr>
            <p:ph type="sldNum" sz="quarter" idx="12"/>
          </p:nvPr>
        </p:nvSpPr>
        <p:spPr/>
        <p:txBody>
          <a:bodyPr/>
          <a:lstStyle/>
          <a:p>
            <a:fld id="{6113E31D-E2AB-40D1-8B51-AFA5AFEF393A}" type="slidenum">
              <a:rPr lang="en-US" smtClean="0"/>
              <a:t>15</a:t>
            </a:fld>
            <a:endParaRPr lang="en-US" dirty="0"/>
          </a:p>
        </p:txBody>
      </p:sp>
    </p:spTree>
    <p:extLst>
      <p:ext uri="{BB962C8B-B14F-4D97-AF65-F5344CB8AC3E}">
        <p14:creationId xmlns:p14="http://schemas.microsoft.com/office/powerpoint/2010/main" val="1364204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変数を使ってみよう</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en-US" altLang="ja-JP" sz="3200" dirty="0"/>
              <a:t>1</a:t>
            </a:r>
            <a:r>
              <a:rPr kumimoji="1" lang="ja-JP" altLang="en-US" sz="3200" dirty="0"/>
              <a:t>秒おきに数が</a:t>
            </a:r>
            <a:r>
              <a:rPr kumimoji="1" lang="en-US" altLang="ja-JP" sz="3200" dirty="0"/>
              <a:t>1</a:t>
            </a:r>
            <a:r>
              <a:rPr kumimoji="1" lang="ja-JP" altLang="en-US" sz="3200" dirty="0" err="1"/>
              <a:t>ずつ</a:t>
            </a:r>
            <a:r>
              <a:rPr kumimoji="1" lang="ja-JP" altLang="en-US" sz="3200" dirty="0"/>
              <a:t>増える</a:t>
            </a:r>
            <a:endParaRPr kumimoji="1" lang="en-US" altLang="ja-JP" sz="3200" dirty="0"/>
          </a:p>
          <a:p>
            <a:pPr marL="0" indent="0">
              <a:buNone/>
            </a:pPr>
            <a:endParaRPr kumimoji="1" lang="ja-JP" altLang="en-US" sz="32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628" y="2360344"/>
            <a:ext cx="3104976" cy="2678542"/>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595" y="2360344"/>
            <a:ext cx="3254936" cy="26785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テキスト ボックス 5"/>
          <p:cNvSpPr txBox="1"/>
          <p:nvPr/>
        </p:nvSpPr>
        <p:spPr>
          <a:xfrm>
            <a:off x="974628" y="5173025"/>
            <a:ext cx="2590774" cy="461665"/>
          </a:xfrm>
          <a:prstGeom prst="rect">
            <a:avLst/>
          </a:prstGeom>
          <a:noFill/>
        </p:spPr>
        <p:txBody>
          <a:bodyPr wrap="none" rtlCol="0">
            <a:spAutoFit/>
          </a:bodyPr>
          <a:lstStyle/>
          <a:p>
            <a:r>
              <a:rPr kumimoji="1" lang="ja-JP" altLang="en-US" sz="2400" dirty="0"/>
              <a:t>作成するスクリプト</a:t>
            </a:r>
          </a:p>
        </p:txBody>
      </p:sp>
      <p:sp>
        <p:nvSpPr>
          <p:cNvPr id="7" name="テキスト ボックス 6"/>
          <p:cNvSpPr txBox="1"/>
          <p:nvPr/>
        </p:nvSpPr>
        <p:spPr>
          <a:xfrm>
            <a:off x="4798059" y="5111470"/>
            <a:ext cx="1620957" cy="523220"/>
          </a:xfrm>
          <a:prstGeom prst="rect">
            <a:avLst/>
          </a:prstGeom>
          <a:noFill/>
        </p:spPr>
        <p:txBody>
          <a:bodyPr wrap="none" rtlCol="0">
            <a:spAutoFit/>
          </a:bodyPr>
          <a:lstStyle/>
          <a:p>
            <a:r>
              <a:rPr kumimoji="1" lang="ja-JP" altLang="en-US" sz="2800" dirty="0"/>
              <a:t>実行結果</a:t>
            </a:r>
          </a:p>
        </p:txBody>
      </p:sp>
      <p:sp>
        <p:nvSpPr>
          <p:cNvPr id="8" name="スライド番号プレースホルダー 7"/>
          <p:cNvSpPr>
            <a:spLocks noGrp="1"/>
          </p:cNvSpPr>
          <p:nvPr>
            <p:ph type="sldNum" sz="quarter" idx="12"/>
          </p:nvPr>
        </p:nvSpPr>
        <p:spPr/>
        <p:txBody>
          <a:bodyPr/>
          <a:lstStyle/>
          <a:p>
            <a:fld id="{6113E31D-E2AB-40D1-8B51-AFA5AFEF393A}" type="slidenum">
              <a:rPr lang="en-US" smtClean="0"/>
              <a:t>16</a:t>
            </a:fld>
            <a:endParaRPr lang="en-US" dirty="0"/>
          </a:p>
        </p:txBody>
      </p:sp>
    </p:spTree>
    <p:extLst>
      <p:ext uri="{BB962C8B-B14F-4D97-AF65-F5344CB8AC3E}">
        <p14:creationId xmlns:p14="http://schemas.microsoft.com/office/powerpoint/2010/main" val="1633878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変数を使ってみよう</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ネコを</a:t>
            </a:r>
            <a:r>
              <a:rPr kumimoji="1" lang="en-US" altLang="ja-JP" sz="2800" dirty="0"/>
              <a:t>10</a:t>
            </a:r>
            <a:r>
              <a:rPr kumimoji="1" lang="ja-JP" altLang="en-US" sz="2800" dirty="0"/>
              <a:t>回クリックしたら「やられた」と言うスクリプトを作ってみよう。</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17</a:t>
            </a:fld>
            <a:endParaRPr 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2740507"/>
            <a:ext cx="6063270" cy="2831862"/>
          </a:xfrm>
          <a:prstGeom prst="rect">
            <a:avLst/>
          </a:prstGeom>
        </p:spPr>
      </p:pic>
      <p:pic>
        <p:nvPicPr>
          <p:cNvPr id="6" name="図 5"/>
          <p:cNvPicPr>
            <a:picLocks noChangeAspect="1"/>
          </p:cNvPicPr>
          <p:nvPr/>
        </p:nvPicPr>
        <p:blipFill>
          <a:blip r:embed="rId3"/>
          <a:stretch>
            <a:fillRect/>
          </a:stretch>
        </p:blipFill>
        <p:spPr>
          <a:xfrm>
            <a:off x="4176635" y="5195092"/>
            <a:ext cx="4359018" cy="646232"/>
          </a:xfrm>
          <a:prstGeom prst="rect">
            <a:avLst/>
          </a:prstGeom>
        </p:spPr>
      </p:pic>
    </p:spTree>
    <p:extLst>
      <p:ext uri="{BB962C8B-B14F-4D97-AF65-F5344CB8AC3E}">
        <p14:creationId xmlns:p14="http://schemas.microsoft.com/office/powerpoint/2010/main" val="2072321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変数を使ってみよう</a:t>
            </a:r>
            <a:endParaRPr kumimoji="1" lang="ja-JP" altLang="en-US" dirty="0"/>
          </a:p>
        </p:txBody>
      </p:sp>
      <p:sp>
        <p:nvSpPr>
          <p:cNvPr id="3" name="コンテンツ プレースホルダー 2"/>
          <p:cNvSpPr>
            <a:spLocks noGrp="1"/>
          </p:cNvSpPr>
          <p:nvPr>
            <p:ph idx="1"/>
          </p:nvPr>
        </p:nvSpPr>
        <p:spPr>
          <a:xfrm>
            <a:off x="822959" y="1845733"/>
            <a:ext cx="7543801" cy="4656075"/>
          </a:xfrm>
        </p:spPr>
        <p:txBody>
          <a:bodyPr>
            <a:normAutofit/>
          </a:bodyPr>
          <a:lstStyle/>
          <a:p>
            <a:pPr>
              <a:buFont typeface="Wingdings" panose="05000000000000000000" pitchFamily="2" charset="2"/>
              <a:buChar char="l"/>
            </a:pPr>
            <a:r>
              <a:rPr lang="ja-JP" altLang="en-US" sz="2800" dirty="0"/>
              <a:t>ネコが</a:t>
            </a:r>
            <a:r>
              <a:rPr lang="en-US" altLang="ja-JP" sz="2800" dirty="0"/>
              <a:t>10</a:t>
            </a:r>
            <a:r>
              <a:rPr lang="ja-JP" altLang="en-US" sz="2800" dirty="0"/>
              <a:t>秒間ステージを往復するスクリプトを作ってみよう</a:t>
            </a:r>
            <a:endParaRPr lang="en-US" altLang="ja-JP" sz="2800" dirty="0"/>
          </a:p>
          <a:p>
            <a:pPr>
              <a:buFont typeface="Wingdings" panose="05000000000000000000" pitchFamily="2" charset="2"/>
              <a:buChar char="l"/>
            </a:pPr>
            <a:r>
              <a:rPr lang="ja-JP" altLang="en-US" sz="2800" dirty="0"/>
              <a:t>まずはネコがステージを往復するスクリプトを作ろう</a:t>
            </a:r>
            <a:endParaRPr lang="en-US" altLang="ja-JP" sz="2800" dirty="0"/>
          </a:p>
          <a:p>
            <a:pPr>
              <a:buFont typeface="Wingdings" panose="05000000000000000000" pitchFamily="2" charset="2"/>
              <a:buChar char="l"/>
            </a:pPr>
            <a:r>
              <a:rPr lang="ja-JP" altLang="en-US" sz="2800" dirty="0"/>
              <a:t>次にステージのスクリプトエリアに切り替えて制限時間のスクリプトを作ろう</a:t>
            </a:r>
            <a:endParaRPr lang="en-US" altLang="ja-JP" sz="2800"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18</a:t>
            </a:fld>
            <a:endParaRPr lang="en-US" dirty="0"/>
          </a:p>
        </p:txBody>
      </p:sp>
    </p:spTree>
    <p:extLst>
      <p:ext uri="{BB962C8B-B14F-4D97-AF65-F5344CB8AC3E}">
        <p14:creationId xmlns:p14="http://schemas.microsoft.com/office/powerpoint/2010/main" val="799828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今回の内容</a:t>
            </a:r>
            <a:endParaRPr kumimoji="1" lang="ja-JP" altLang="en-US" dirty="0"/>
          </a:p>
        </p:txBody>
      </p:sp>
      <p:sp>
        <p:nvSpPr>
          <p:cNvPr id="3" name="コンテンツ プレースホルダー 2"/>
          <p:cNvSpPr>
            <a:spLocks noGrp="1"/>
          </p:cNvSpPr>
          <p:nvPr>
            <p:ph idx="1"/>
          </p:nvPr>
        </p:nvSpPr>
        <p:spPr/>
        <p:txBody>
          <a:bodyPr>
            <a:noAutofit/>
          </a:bodyPr>
          <a:lstStyle/>
          <a:p>
            <a:pPr marL="457200" indent="-457200">
              <a:buFont typeface="+mj-lt"/>
              <a:buAutoNum type="arabicPeriod"/>
            </a:pPr>
            <a:r>
              <a:rPr lang="ja-JP" altLang="en-US" sz="2800" dirty="0"/>
              <a:t>前回の復習をしてみよう</a:t>
            </a:r>
            <a:endParaRPr lang="en-US" altLang="ja-JP" sz="2800" dirty="0"/>
          </a:p>
          <a:p>
            <a:pPr marL="457200" indent="-457200">
              <a:buFont typeface="+mj-lt"/>
              <a:buAutoNum type="arabicPeriod"/>
            </a:pPr>
            <a:r>
              <a:rPr kumimoji="1" lang="ja-JP" altLang="en-US" sz="2800" dirty="0"/>
              <a:t>ネコを少しずつ動かしてみよう</a:t>
            </a:r>
            <a:endParaRPr kumimoji="1" lang="en-US" altLang="ja-JP" sz="2800" dirty="0"/>
          </a:p>
          <a:p>
            <a:pPr marL="457200" indent="-457200">
              <a:buFont typeface="+mj-lt"/>
              <a:buAutoNum type="arabicPeriod"/>
            </a:pPr>
            <a:r>
              <a:rPr lang="ja-JP" altLang="en-US" sz="2800" dirty="0"/>
              <a:t>変数について学ぼう</a:t>
            </a:r>
            <a:endParaRPr lang="en-US" altLang="ja-JP" sz="2800" dirty="0"/>
          </a:p>
          <a:p>
            <a:pPr marL="457200" indent="-457200">
              <a:buFont typeface="+mj-lt"/>
              <a:buAutoNum type="arabicPeriod"/>
            </a:pPr>
            <a:r>
              <a:rPr kumimoji="1" lang="ja-JP" altLang="en-US" sz="2800" dirty="0"/>
              <a:t>変数</a:t>
            </a:r>
            <a:r>
              <a:rPr lang="ja-JP" altLang="en-US" sz="2800" dirty="0"/>
              <a:t>を使ってみよう</a:t>
            </a:r>
            <a:endParaRPr kumimoji="1" lang="en-US" altLang="ja-JP" sz="2800" dirty="0"/>
          </a:p>
          <a:p>
            <a:pPr marL="457200" indent="-457200">
              <a:buFont typeface="+mj-lt"/>
              <a:buAutoNum type="arabicPeriod"/>
            </a:pPr>
            <a:r>
              <a:rPr lang="ja-JP" altLang="en-US" sz="2800" dirty="0"/>
              <a:t>問題を解いてみよう</a:t>
            </a:r>
            <a:endParaRPr lang="en-US" altLang="ja-JP" sz="2800" dirty="0"/>
          </a:p>
          <a:p>
            <a:pPr marL="0" indent="0">
              <a:buNone/>
            </a:pPr>
            <a:endParaRPr lang="en-US" altLang="ja-JP" sz="2800" dirty="0"/>
          </a:p>
          <a:p>
            <a:pPr marL="457200" indent="-457200">
              <a:buFont typeface="+mj-lt"/>
              <a:buAutoNum type="arabicPeriod"/>
            </a:pPr>
            <a:endParaRPr kumimoji="1" lang="en-US" altLang="ja-JP" sz="2800" dirty="0"/>
          </a:p>
          <a:p>
            <a:pPr marL="457200" indent="-457200">
              <a:buFont typeface="+mj-lt"/>
              <a:buAutoNum type="arabicPeriod"/>
            </a:pPr>
            <a:endParaRPr kumimoji="1" lang="ja-JP" altLang="en-US" sz="2800"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1</a:t>
            </a:fld>
            <a:endParaRPr lang="en-US" dirty="0"/>
          </a:p>
        </p:txBody>
      </p:sp>
    </p:spTree>
    <p:extLst>
      <p:ext uri="{BB962C8B-B14F-4D97-AF65-F5344CB8AC3E}">
        <p14:creationId xmlns:p14="http://schemas.microsoft.com/office/powerpoint/2010/main" val="2650564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変数を使ってみよう</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ネコがステージを往復するスクリプト</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19</a:t>
            </a:fld>
            <a:endParaRPr 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8" y="2315182"/>
            <a:ext cx="3212488" cy="3553911"/>
          </a:xfrm>
          <a:prstGeom prst="rect">
            <a:avLst/>
          </a:prstGeom>
        </p:spPr>
      </p:pic>
      <p:sp>
        <p:nvSpPr>
          <p:cNvPr id="6" name="右矢印 5"/>
          <p:cNvSpPr/>
          <p:nvPr/>
        </p:nvSpPr>
        <p:spPr>
          <a:xfrm>
            <a:off x="1194199" y="2620254"/>
            <a:ext cx="1572520" cy="36709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766719" y="2542193"/>
            <a:ext cx="1293944" cy="523220"/>
          </a:xfrm>
          <a:prstGeom prst="rect">
            <a:avLst/>
          </a:prstGeom>
          <a:solidFill>
            <a:srgbClr val="FF0000"/>
          </a:solidFill>
          <a:ln>
            <a:solidFill>
              <a:srgbClr val="FF0000"/>
            </a:solidFill>
          </a:ln>
        </p:spPr>
        <p:txBody>
          <a:bodyPr wrap="none" rtlCol="0">
            <a:spAutoFit/>
          </a:bodyPr>
          <a:lstStyle/>
          <a:p>
            <a:r>
              <a:rPr kumimoji="1" lang="ja-JP" altLang="en-US" sz="2800" dirty="0">
                <a:solidFill>
                  <a:schemeClr val="bg1"/>
                </a:solidFill>
              </a:rPr>
              <a:t>クリック</a:t>
            </a:r>
          </a:p>
        </p:txBody>
      </p:sp>
    </p:spTree>
    <p:extLst>
      <p:ext uri="{BB962C8B-B14F-4D97-AF65-F5344CB8AC3E}">
        <p14:creationId xmlns:p14="http://schemas.microsoft.com/office/powerpoint/2010/main" val="3594133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変数を使ってみよう</a:t>
            </a:r>
          </a:p>
        </p:txBody>
      </p:sp>
      <p:sp>
        <p:nvSpPr>
          <p:cNvPr id="3" name="コンテンツ プレースホルダー 2"/>
          <p:cNvSpPr>
            <a:spLocks noGrp="1"/>
          </p:cNvSpPr>
          <p:nvPr>
            <p:ph idx="1"/>
          </p:nvPr>
        </p:nvSpPr>
        <p:spPr>
          <a:xfrm>
            <a:off x="822959" y="1830173"/>
            <a:ext cx="7543801" cy="4023360"/>
          </a:xfrm>
        </p:spPr>
        <p:txBody>
          <a:bodyPr>
            <a:normAutofit/>
          </a:bodyPr>
          <a:lstStyle/>
          <a:p>
            <a:pPr>
              <a:buFont typeface="Wingdings" panose="05000000000000000000" pitchFamily="2" charset="2"/>
              <a:buChar char="l"/>
            </a:pPr>
            <a:r>
              <a:rPr kumimoji="1" lang="ja-JP" altLang="en-US" sz="2800" dirty="0"/>
              <a:t>ステージのスクリプトエリアに切り替えよう</a:t>
            </a:r>
            <a:endParaRPr kumimoji="1" lang="en-US" altLang="ja-JP" sz="2800" dirty="0"/>
          </a:p>
          <a:p>
            <a:pPr>
              <a:buFont typeface="Wingdings" panose="05000000000000000000" pitchFamily="2" charset="2"/>
              <a:buChar char="l"/>
            </a:pPr>
            <a:endParaRPr lang="en-US" altLang="ja-JP" sz="2800" dirty="0"/>
          </a:p>
          <a:p>
            <a:pPr>
              <a:buFont typeface="Wingdings" panose="05000000000000000000" pitchFamily="2" charset="2"/>
              <a:buChar char="l"/>
            </a:pPr>
            <a:endParaRPr kumimoji="1" lang="en-US" altLang="ja-JP" sz="2800" dirty="0"/>
          </a:p>
          <a:p>
            <a:pPr>
              <a:buFont typeface="Wingdings" panose="05000000000000000000" pitchFamily="2" charset="2"/>
              <a:buChar char="l"/>
            </a:pPr>
            <a:endParaRPr lang="en-US" altLang="ja-JP" sz="2800" dirty="0"/>
          </a:p>
          <a:p>
            <a:pPr>
              <a:buFont typeface="Wingdings" panose="05000000000000000000" pitchFamily="2" charset="2"/>
              <a:buChar char="l"/>
            </a:pPr>
            <a:endParaRPr kumimoji="1" lang="en-US" altLang="ja-JP" sz="2800" dirty="0"/>
          </a:p>
          <a:p>
            <a:pPr>
              <a:buFont typeface="Wingdings" panose="05000000000000000000" pitchFamily="2" charset="2"/>
              <a:buChar char="l"/>
            </a:pPr>
            <a:endParaRPr lang="en-US" altLang="ja-JP" sz="2800" dirty="0"/>
          </a:p>
          <a:p>
            <a:pPr>
              <a:buFont typeface="Wingdings" panose="05000000000000000000" pitchFamily="2" charset="2"/>
              <a:buChar char="l"/>
            </a:pPr>
            <a:r>
              <a:rPr kumimoji="1" lang="ja-JP" altLang="en-US" sz="2800" dirty="0"/>
              <a:t>切り替えが</a:t>
            </a:r>
            <a:r>
              <a:rPr lang="ja-JP" altLang="en-US" sz="2800" dirty="0"/>
              <a:t>でき</a:t>
            </a:r>
            <a:r>
              <a:rPr kumimoji="1" lang="ja-JP" altLang="en-US" sz="2800" dirty="0"/>
              <a:t>たら次のページを見てみよう</a:t>
            </a:r>
            <a:endParaRPr kumimoji="1" lang="en-US" altLang="ja-JP" sz="2800" dirty="0"/>
          </a:p>
          <a:p>
            <a:pPr>
              <a:buFont typeface="Wingdings" panose="05000000000000000000" pitchFamily="2" charset="2"/>
              <a:buChar char="l"/>
            </a:pPr>
            <a:endParaRPr kumimoji="1" lang="ja-JP" altLang="en-US"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20</a:t>
            </a:fld>
            <a:endParaRPr 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434" y="2333832"/>
            <a:ext cx="3411445" cy="2860173"/>
          </a:xfrm>
          <a:prstGeom prst="rect">
            <a:avLst/>
          </a:prstGeom>
        </p:spPr>
      </p:pic>
      <p:sp>
        <p:nvSpPr>
          <p:cNvPr id="6" name="右矢印 5"/>
          <p:cNvSpPr/>
          <p:nvPr/>
        </p:nvSpPr>
        <p:spPr>
          <a:xfrm>
            <a:off x="1374953" y="3716079"/>
            <a:ext cx="469796" cy="30932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881964" y="3639907"/>
            <a:ext cx="2771913" cy="461665"/>
          </a:xfrm>
          <a:prstGeom prst="rect">
            <a:avLst/>
          </a:prstGeom>
          <a:solidFill>
            <a:srgbClr val="FF0000"/>
          </a:solidFill>
          <a:ln>
            <a:solidFill>
              <a:srgbClr val="FF0000"/>
            </a:solidFill>
          </a:ln>
        </p:spPr>
        <p:txBody>
          <a:bodyPr wrap="none" rtlCol="0">
            <a:spAutoFit/>
          </a:bodyPr>
          <a:lstStyle/>
          <a:p>
            <a:r>
              <a:rPr kumimoji="1" lang="ja-JP" altLang="en-US" sz="2400" dirty="0">
                <a:solidFill>
                  <a:schemeClr val="bg1"/>
                </a:solidFill>
              </a:rPr>
              <a:t>クリックして切り替え</a:t>
            </a:r>
          </a:p>
        </p:txBody>
      </p:sp>
    </p:spTree>
    <p:extLst>
      <p:ext uri="{BB962C8B-B14F-4D97-AF65-F5344CB8AC3E}">
        <p14:creationId xmlns:p14="http://schemas.microsoft.com/office/powerpoint/2010/main" val="2833343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変数を使ってみよう</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制限時間のスクリプト</a:t>
            </a:r>
            <a:endParaRPr kumimoji="1" lang="en-US" altLang="ja-JP" sz="2800" dirty="0"/>
          </a:p>
          <a:p>
            <a:pPr marL="0" indent="0">
              <a:buNone/>
            </a:pPr>
            <a:endParaRPr kumimoji="1" lang="ja-JP" altLang="en-US"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21</a:t>
            </a:fld>
            <a:endParaRPr 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2322653"/>
            <a:ext cx="4458844" cy="3195644"/>
          </a:xfrm>
          <a:prstGeom prst="rect">
            <a:avLst/>
          </a:prstGeom>
        </p:spPr>
      </p:pic>
      <p:pic>
        <p:nvPicPr>
          <p:cNvPr id="6" name="図 5"/>
          <p:cNvPicPr>
            <a:picLocks noChangeAspect="1"/>
          </p:cNvPicPr>
          <p:nvPr/>
        </p:nvPicPr>
        <p:blipFill>
          <a:blip r:embed="rId3"/>
          <a:stretch>
            <a:fillRect/>
          </a:stretch>
        </p:blipFill>
        <p:spPr>
          <a:xfrm>
            <a:off x="4246974" y="5195181"/>
            <a:ext cx="4359018" cy="646232"/>
          </a:xfrm>
          <a:prstGeom prst="rect">
            <a:avLst/>
          </a:prstGeom>
        </p:spPr>
      </p:pic>
    </p:spTree>
    <p:extLst>
      <p:ext uri="{BB962C8B-B14F-4D97-AF65-F5344CB8AC3E}">
        <p14:creationId xmlns:p14="http://schemas.microsoft.com/office/powerpoint/2010/main" val="1146216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変数を使ってみよう</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2800" dirty="0"/>
              <a:t>なんでステージのスクリプトエリアに切り替えてからスクリプトを作ったの</a:t>
            </a:r>
            <a:r>
              <a:rPr lang="en-US" altLang="ja-JP" sz="2800" dirty="0"/>
              <a:t>??</a:t>
            </a:r>
          </a:p>
          <a:p>
            <a:pPr>
              <a:buFont typeface="Wingdings" panose="05000000000000000000" pitchFamily="2" charset="2"/>
              <a:buChar char="l"/>
            </a:pPr>
            <a:r>
              <a:rPr kumimoji="1" lang="ja-JP" altLang="en-US" sz="2800" dirty="0"/>
              <a:t>理由は制限時間はネコ</a:t>
            </a:r>
            <a:r>
              <a:rPr lang="ja-JP" altLang="en-US" sz="2800" dirty="0"/>
              <a:t>の動きに関係ないからだよ。</a:t>
            </a:r>
            <a:endParaRPr lang="en-US" altLang="ja-JP" sz="2800" dirty="0"/>
          </a:p>
          <a:p>
            <a:pPr>
              <a:buFont typeface="Wingdings" panose="05000000000000000000" pitchFamily="2" charset="2"/>
              <a:buChar char="l"/>
            </a:pPr>
            <a:r>
              <a:rPr lang="ja-JP" altLang="en-US" sz="2800" dirty="0"/>
              <a:t>これからネコの動きに関係のないスクリプトはステージのスクリプトエリアに切り替えてから作るようにしよう。</a:t>
            </a:r>
            <a:endParaRPr lang="en-US" altLang="ja-JP"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22</a:t>
            </a:fld>
            <a:endParaRPr lang="en-US" dirty="0"/>
          </a:p>
        </p:txBody>
      </p:sp>
    </p:spTree>
    <p:extLst>
      <p:ext uri="{BB962C8B-B14F-4D97-AF65-F5344CB8AC3E}">
        <p14:creationId xmlns:p14="http://schemas.microsoft.com/office/powerpoint/2010/main" val="1045630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66B687-8B1F-6444-8BE9-B8F726FC9156}"/>
              </a:ext>
            </a:extLst>
          </p:cNvPr>
          <p:cNvSpPr>
            <a:spLocks noGrp="1"/>
          </p:cNvSpPr>
          <p:nvPr>
            <p:ph type="title"/>
          </p:nvPr>
        </p:nvSpPr>
        <p:spPr/>
        <p:txBody>
          <a:bodyPr/>
          <a:lstStyle/>
          <a:p>
            <a:r>
              <a:rPr kumimoji="1" lang="en-US" altLang="ja-JP" dirty="0"/>
              <a:t>Scratch</a:t>
            </a:r>
            <a:r>
              <a:rPr kumimoji="1" lang="ja-JP" altLang="en-US"/>
              <a:t>のライセンス</a:t>
            </a:r>
          </a:p>
        </p:txBody>
      </p:sp>
      <p:sp>
        <p:nvSpPr>
          <p:cNvPr id="3" name="コンテンツ プレースホルダー 2">
            <a:extLst>
              <a:ext uri="{FF2B5EF4-FFF2-40B4-BE49-F238E27FC236}">
                <a16:creationId xmlns:a16="http://schemas.microsoft.com/office/drawing/2014/main" id="{20ACE022-B83F-9B47-9C04-CAC272C15F63}"/>
              </a:ext>
            </a:extLst>
          </p:cNvPr>
          <p:cNvSpPr>
            <a:spLocks noGrp="1"/>
          </p:cNvSpPr>
          <p:nvPr>
            <p:ph idx="1"/>
          </p:nvPr>
        </p:nvSpPr>
        <p:spPr/>
        <p:txBody>
          <a:bodyPr/>
          <a:lstStyle/>
          <a:p>
            <a:r>
              <a:rPr lang="en-GB" altLang="ja-JP" dirty="0"/>
              <a:t>Scratch</a:t>
            </a:r>
            <a:r>
              <a:rPr lang="ja-JP" altLang="en-US"/>
              <a:t>は、「クリエイティブコモンズ 表示</a:t>
            </a:r>
            <a:r>
              <a:rPr lang="en-US" altLang="ja-JP" dirty="0"/>
              <a:t>-</a:t>
            </a:r>
            <a:r>
              <a:rPr lang="ja-JP" altLang="en-US"/>
              <a:t>継承」ライセンスです。</a:t>
            </a:r>
            <a:endParaRPr lang="en-US" altLang="ja-JP" dirty="0"/>
          </a:p>
          <a:p>
            <a:r>
              <a:rPr lang="en-GB" altLang="ja-JP" dirty="0"/>
              <a:t>https://</a:t>
            </a:r>
            <a:r>
              <a:rPr lang="en-GB" altLang="ja-JP" dirty="0" err="1"/>
              <a:t>creativecommons.org</a:t>
            </a:r>
            <a:r>
              <a:rPr lang="en-GB" altLang="ja-JP" dirty="0"/>
              <a:t>/licenses/by-</a:t>
            </a:r>
            <a:r>
              <a:rPr lang="en-GB" altLang="ja-JP" dirty="0" err="1"/>
              <a:t>sa</a:t>
            </a:r>
            <a:r>
              <a:rPr lang="en-GB" altLang="ja-JP" dirty="0"/>
              <a:t>/2.0/</a:t>
            </a:r>
            <a:r>
              <a:rPr lang="en-GB" altLang="ja-JP" dirty="0" err="1"/>
              <a:t>jp</a:t>
            </a:r>
            <a:r>
              <a:rPr lang="en-GB" altLang="ja-JP" dirty="0"/>
              <a:t>/</a:t>
            </a:r>
            <a:endParaRPr lang="ja-JP" altLang="en-US"/>
          </a:p>
        </p:txBody>
      </p:sp>
      <p:sp>
        <p:nvSpPr>
          <p:cNvPr id="4" name="スライド番号プレースホルダー 3">
            <a:extLst>
              <a:ext uri="{FF2B5EF4-FFF2-40B4-BE49-F238E27FC236}">
                <a16:creationId xmlns:a16="http://schemas.microsoft.com/office/drawing/2014/main" id="{63E54E51-AB22-9C40-81BC-07F6D0CAC146}"/>
              </a:ext>
            </a:extLst>
          </p:cNvPr>
          <p:cNvSpPr>
            <a:spLocks noGrp="1"/>
          </p:cNvSpPr>
          <p:nvPr>
            <p:ph type="sldNum" sz="quarter" idx="12"/>
          </p:nvPr>
        </p:nvSpPr>
        <p:spPr/>
        <p:txBody>
          <a:bodyPr/>
          <a:lstStyle/>
          <a:p>
            <a:fld id="{6113E31D-E2AB-40D1-8B51-AFA5AFEF393A}" type="slidenum">
              <a:rPr lang="en-US" smtClean="0"/>
              <a:pPr/>
              <a:t>23</a:t>
            </a:fld>
            <a:endParaRPr lang="en-US" dirty="0"/>
          </a:p>
        </p:txBody>
      </p:sp>
    </p:spTree>
    <p:extLst>
      <p:ext uri="{BB962C8B-B14F-4D97-AF65-F5344CB8AC3E}">
        <p14:creationId xmlns:p14="http://schemas.microsoft.com/office/powerpoint/2010/main" val="4142038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88DEE8-5C91-9E43-8941-13CC4FC24F1B}"/>
              </a:ext>
            </a:extLst>
          </p:cNvPr>
          <p:cNvSpPr>
            <a:spLocks noGrp="1"/>
          </p:cNvSpPr>
          <p:nvPr>
            <p:ph type="title"/>
          </p:nvPr>
        </p:nvSpPr>
        <p:spPr/>
        <p:txBody>
          <a:bodyPr/>
          <a:lstStyle/>
          <a:p>
            <a:r>
              <a:rPr lang="ja-JP" altLang="en-US"/>
              <a:t>この</a:t>
            </a:r>
            <a:r>
              <a:rPr kumimoji="1" lang="ja-JP" altLang="en-US"/>
              <a:t>スライドの作者</a:t>
            </a:r>
          </a:p>
        </p:txBody>
      </p:sp>
      <p:sp>
        <p:nvSpPr>
          <p:cNvPr id="3" name="コンテンツ プレースホルダー 2">
            <a:extLst>
              <a:ext uri="{FF2B5EF4-FFF2-40B4-BE49-F238E27FC236}">
                <a16:creationId xmlns:a16="http://schemas.microsoft.com/office/drawing/2014/main" id="{E6295EB6-F28F-F04C-B50B-9CCE118C8307}"/>
              </a:ext>
            </a:extLst>
          </p:cNvPr>
          <p:cNvSpPr>
            <a:spLocks noGrp="1"/>
          </p:cNvSpPr>
          <p:nvPr>
            <p:ph idx="1"/>
          </p:nvPr>
        </p:nvSpPr>
        <p:spPr/>
        <p:txBody>
          <a:bodyPr/>
          <a:lstStyle/>
          <a:p>
            <a:pPr marL="0" indent="0">
              <a:buNone/>
            </a:pPr>
            <a:r>
              <a:rPr kumimoji="1" lang="ja-JP" altLang="en-US"/>
              <a:t>八戸工業大学工学部システム情報工学科</a:t>
            </a:r>
            <a:endParaRPr kumimoji="1" lang="en-US" altLang="ja-JP" dirty="0"/>
          </a:p>
          <a:p>
            <a:pPr marL="0" indent="0">
              <a:buNone/>
            </a:pPr>
            <a:r>
              <a:rPr kumimoji="1" lang="ja-JP" altLang="en-US"/>
              <a:t>平成</a:t>
            </a:r>
            <a:r>
              <a:rPr kumimoji="1" lang="en-US" altLang="ja-JP" dirty="0"/>
              <a:t>29</a:t>
            </a:r>
            <a:r>
              <a:rPr kumimoji="1" lang="ja-JP" altLang="en-US"/>
              <a:t>年度小久保温研究室所属</a:t>
            </a:r>
            <a:endParaRPr kumimoji="1" lang="en-US" altLang="ja-JP" dirty="0"/>
          </a:p>
          <a:p>
            <a:pPr marL="0" indent="0">
              <a:buNone/>
            </a:pPr>
            <a:r>
              <a:rPr lang="ja-JP" altLang="en-US"/>
              <a:t>蛯澤秀光、安達勇希</a:t>
            </a:r>
          </a:p>
        </p:txBody>
      </p:sp>
      <p:sp>
        <p:nvSpPr>
          <p:cNvPr id="4" name="スライド番号プレースホルダー 3">
            <a:extLst>
              <a:ext uri="{FF2B5EF4-FFF2-40B4-BE49-F238E27FC236}">
                <a16:creationId xmlns:a16="http://schemas.microsoft.com/office/drawing/2014/main" id="{746F15CD-E4A6-164C-8107-1069ADEE57D8}"/>
              </a:ext>
            </a:extLst>
          </p:cNvPr>
          <p:cNvSpPr>
            <a:spLocks noGrp="1"/>
          </p:cNvSpPr>
          <p:nvPr>
            <p:ph type="sldNum" sz="quarter" idx="12"/>
          </p:nvPr>
        </p:nvSpPr>
        <p:spPr/>
        <p:txBody>
          <a:bodyPr/>
          <a:lstStyle/>
          <a:p>
            <a:fld id="{6113E31D-E2AB-40D1-8B51-AFA5AFEF393A}" type="slidenum">
              <a:rPr lang="en-US" smtClean="0"/>
              <a:pPr/>
              <a:t>24</a:t>
            </a:fld>
            <a:endParaRPr lang="en-US" dirty="0"/>
          </a:p>
        </p:txBody>
      </p:sp>
    </p:spTree>
    <p:extLst>
      <p:ext uri="{BB962C8B-B14F-4D97-AF65-F5344CB8AC3E}">
        <p14:creationId xmlns:p14="http://schemas.microsoft.com/office/powerpoint/2010/main" val="2402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938385" y="2972491"/>
            <a:ext cx="5387249" cy="646331"/>
          </a:xfrm>
          <a:prstGeom prst="rect">
            <a:avLst/>
          </a:prstGeom>
          <a:noFill/>
        </p:spPr>
        <p:txBody>
          <a:bodyPr wrap="square" rtlCol="0">
            <a:spAutoFit/>
          </a:bodyPr>
          <a:lstStyle/>
          <a:p>
            <a:pPr algn="ctr"/>
            <a:r>
              <a:rPr kumimoji="1" lang="ja-JP" altLang="en-US" sz="3600" b="1" dirty="0"/>
              <a:t>前回の復習をしてみよう</a:t>
            </a:r>
          </a:p>
        </p:txBody>
      </p:sp>
      <p:sp>
        <p:nvSpPr>
          <p:cNvPr id="3" name="スライド番号プレースホルダー 2"/>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73990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前回の内容</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前回</a:t>
            </a:r>
            <a:r>
              <a:rPr lang="ja-JP" altLang="en-US" sz="2800" dirty="0"/>
              <a:t>は条件文と構造化プログラミングについて学んだね。</a:t>
            </a:r>
            <a:endParaRPr lang="en-US" altLang="ja-JP" sz="2800" dirty="0"/>
          </a:p>
          <a:p>
            <a:pPr>
              <a:buFont typeface="Wingdings" panose="05000000000000000000" pitchFamily="2" charset="2"/>
              <a:buChar char="l"/>
            </a:pPr>
            <a:r>
              <a:rPr lang="ja-JP" altLang="en-US" sz="2800" dirty="0"/>
              <a:t>条件文には「もし～なら」と「もし～なら、でなければ」ブロックがあったね</a:t>
            </a:r>
            <a:r>
              <a:rPr lang="en-US" altLang="ja-JP" sz="2800" dirty="0"/>
              <a:t>!</a:t>
            </a:r>
          </a:p>
          <a:p>
            <a:pPr>
              <a:buFont typeface="Wingdings" panose="05000000000000000000" pitchFamily="2" charset="2"/>
              <a:buChar char="l"/>
            </a:pPr>
            <a:r>
              <a:rPr kumimoji="1" lang="ja-JP" altLang="en-US" sz="2800" dirty="0"/>
              <a:t>それでは少し前回の復習をしてみよう。</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3</a:t>
            </a:fld>
            <a:endParaRPr lang="en-US" dirty="0"/>
          </a:p>
        </p:txBody>
      </p:sp>
    </p:spTree>
    <p:extLst>
      <p:ext uri="{BB962C8B-B14F-4D97-AF65-F5344CB8AC3E}">
        <p14:creationId xmlns:p14="http://schemas.microsoft.com/office/powerpoint/2010/main" val="3138431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もし～なら</a:t>
            </a:r>
            <a:r>
              <a:rPr lang="en-US" altLang="ja-JP" dirty="0"/>
              <a:t>(</a:t>
            </a:r>
            <a:r>
              <a:rPr lang="ja-JP" altLang="en-US"/>
              <a:t>条件</a:t>
            </a:r>
            <a:r>
              <a:rPr lang="en-US" altLang="ja-JP" dirty="0"/>
              <a:t>)</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2800" dirty="0"/>
              <a:t>「もし～なら」は</a:t>
            </a:r>
            <a:endParaRPr lang="en-US" altLang="ja-JP" sz="2800" dirty="0"/>
          </a:p>
          <a:p>
            <a:pPr marL="0" indent="0">
              <a:buNone/>
            </a:pPr>
            <a:r>
              <a:rPr kumimoji="1" lang="en-US" altLang="ja-JP" sz="2800" dirty="0"/>
              <a:t>	</a:t>
            </a:r>
            <a:r>
              <a:rPr kumimoji="1" lang="ja-JP" altLang="en-US" sz="2800" dirty="0"/>
              <a:t>もし　</a:t>
            </a:r>
            <a:r>
              <a:rPr kumimoji="1" lang="en-US" altLang="ja-JP" sz="2800" dirty="0"/>
              <a:t>(</a:t>
            </a:r>
            <a:r>
              <a:rPr kumimoji="1" lang="ja-JP" altLang="en-US" sz="2800" dirty="0"/>
              <a:t>あることがおきたら</a:t>
            </a:r>
            <a:r>
              <a:rPr kumimoji="1" lang="en-US" altLang="ja-JP" sz="2800" dirty="0"/>
              <a:t>)</a:t>
            </a:r>
            <a:r>
              <a:rPr kumimoji="1" lang="ja-JP" altLang="en-US" sz="2800" dirty="0"/>
              <a:t>　</a:t>
            </a:r>
            <a:r>
              <a:rPr kumimoji="1" lang="en-US" altLang="ja-JP" sz="2800" dirty="0"/>
              <a:t>(</a:t>
            </a:r>
            <a:r>
              <a:rPr kumimoji="1" lang="ja-JP" altLang="en-US" sz="2800" dirty="0"/>
              <a:t>～しなさい</a:t>
            </a:r>
            <a:r>
              <a:rPr kumimoji="1" lang="en-US" altLang="ja-JP" sz="2800" dirty="0"/>
              <a:t>)</a:t>
            </a:r>
            <a:r>
              <a:rPr kumimoji="1" lang="ja-JP" altLang="en-US" sz="2800" dirty="0"/>
              <a:t>　</a:t>
            </a:r>
            <a:endParaRPr kumimoji="1" lang="en-US" altLang="ja-JP" sz="2800" dirty="0"/>
          </a:p>
          <a:p>
            <a:pPr marL="0" indent="0">
              <a:buNone/>
            </a:pPr>
            <a:r>
              <a:rPr lang="ja-JP" altLang="en-US" sz="2800" dirty="0"/>
              <a:t>　</a:t>
            </a:r>
            <a:r>
              <a:rPr kumimoji="1" lang="ja-JP" altLang="en-US" sz="2800" dirty="0"/>
              <a:t>という意味です。例えば、</a:t>
            </a:r>
            <a:endParaRPr kumimoji="1" lang="en-US" altLang="ja-JP" sz="2800" dirty="0"/>
          </a:p>
          <a:p>
            <a:pPr marL="0" indent="0">
              <a:buNone/>
            </a:pPr>
            <a:r>
              <a:rPr lang="ja-JP" altLang="en-US" sz="2800" dirty="0"/>
              <a:t>　</a:t>
            </a:r>
            <a:r>
              <a:rPr lang="en-US" altLang="ja-JP" sz="2800" dirty="0"/>
              <a:t>	</a:t>
            </a:r>
            <a:r>
              <a:rPr lang="ja-JP" altLang="en-US" sz="2800" dirty="0"/>
              <a:t>もし</a:t>
            </a:r>
            <a:r>
              <a:rPr lang="en-US" altLang="ja-JP" sz="2800" dirty="0"/>
              <a:t>(</a:t>
            </a:r>
            <a:r>
              <a:rPr lang="ja-JP" altLang="en-US" sz="2800" dirty="0"/>
              <a:t>雨が降ったら</a:t>
            </a:r>
            <a:r>
              <a:rPr lang="en-US" altLang="ja-JP" sz="2800" dirty="0"/>
              <a:t>)</a:t>
            </a:r>
            <a:r>
              <a:rPr lang="ja-JP" altLang="en-US" sz="2800" dirty="0"/>
              <a:t>　</a:t>
            </a:r>
            <a:r>
              <a:rPr lang="en-US" altLang="ja-JP" sz="2800" dirty="0"/>
              <a:t>(</a:t>
            </a:r>
            <a:r>
              <a:rPr lang="ja-JP" altLang="en-US" sz="2800" dirty="0"/>
              <a:t>傘を持っていきなさい</a:t>
            </a:r>
            <a:r>
              <a:rPr lang="en-US" altLang="ja-JP" sz="2800" dirty="0"/>
              <a:t>)</a:t>
            </a:r>
          </a:p>
          <a:p>
            <a:pPr marL="0" indent="0">
              <a:buNone/>
            </a:pPr>
            <a:r>
              <a:rPr kumimoji="1" lang="ja-JP" altLang="en-US" sz="2800" dirty="0"/>
              <a:t>　というように考えればよいです。</a:t>
            </a:r>
            <a:endParaRPr kumimoji="1" lang="en-US" altLang="ja-JP" sz="2800" dirty="0"/>
          </a:p>
          <a:p>
            <a:pPr marL="0" indent="0">
              <a:buNone/>
            </a:pPr>
            <a:endParaRPr kumimoji="1" lang="en-US" altLang="ja-JP" sz="2800" dirty="0"/>
          </a:p>
          <a:p>
            <a:pPr marL="0" indent="0">
              <a:buNone/>
            </a:pPr>
            <a:endParaRPr kumimoji="1" lang="ja-JP" altLang="en-US" sz="2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238" y="4521404"/>
            <a:ext cx="2444115" cy="1347690"/>
          </a:xfrm>
          <a:prstGeom prst="rect">
            <a:avLst/>
          </a:prstGeom>
        </p:spPr>
      </p:pic>
      <p:sp>
        <p:nvSpPr>
          <p:cNvPr id="5" name="スライド番号プレースホルダー 4"/>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403638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もし～なら</a:t>
            </a:r>
            <a:r>
              <a:rPr kumimoji="1" lang="en-US" altLang="ja-JP" dirty="0"/>
              <a:t>(</a:t>
            </a:r>
            <a:r>
              <a:rPr kumimoji="1" lang="ja-JP" altLang="en-US"/>
              <a:t>条件</a:t>
            </a:r>
            <a:r>
              <a:rPr lang="en-US" altLang="ja-JP" dirty="0"/>
              <a:t>)</a:t>
            </a:r>
            <a:endParaRPr kumimoji="1" lang="ja-JP" altLang="en-US" dirty="0"/>
          </a:p>
        </p:txBody>
      </p:sp>
      <p:sp>
        <p:nvSpPr>
          <p:cNvPr id="3" name="コンテンツ プレースホルダー 2"/>
          <p:cNvSpPr>
            <a:spLocks noGrp="1"/>
          </p:cNvSpPr>
          <p:nvPr>
            <p:ph idx="1"/>
          </p:nvPr>
        </p:nvSpPr>
        <p:spPr>
          <a:xfrm>
            <a:off x="822960" y="1937022"/>
            <a:ext cx="7543800" cy="4123119"/>
          </a:xfrm>
        </p:spPr>
        <p:txBody>
          <a:bodyPr>
            <a:normAutofit/>
          </a:bodyPr>
          <a:lstStyle/>
          <a:p>
            <a:pPr>
              <a:buFont typeface="Wingdings" panose="05000000000000000000" pitchFamily="2" charset="2"/>
              <a:buChar char="l"/>
            </a:pPr>
            <a:r>
              <a:rPr kumimoji="1" lang="ja-JP" altLang="en-US" sz="2800" dirty="0"/>
              <a:t>もしマウスが押されたら「こんにちは！」と言うスクリプトを作ってみよう</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2806068"/>
            <a:ext cx="3872632" cy="2587467"/>
          </a:xfrm>
          <a:prstGeom prst="rect">
            <a:avLst/>
          </a:prstGeom>
        </p:spPr>
      </p:pic>
      <p:sp>
        <p:nvSpPr>
          <p:cNvPr id="4" name="スライド番号プレースホルダー 3"/>
          <p:cNvSpPr>
            <a:spLocks noGrp="1"/>
          </p:cNvSpPr>
          <p:nvPr>
            <p:ph type="sldNum" sz="quarter" idx="12"/>
          </p:nvPr>
        </p:nvSpPr>
        <p:spPr/>
        <p:txBody>
          <a:bodyPr/>
          <a:lstStyle/>
          <a:p>
            <a:fld id="{6113E31D-E2AB-40D1-8B51-AFA5AFEF393A}" type="slidenum">
              <a:rPr lang="en-US" smtClean="0"/>
              <a:t>5</a:t>
            </a:fld>
            <a:endParaRPr lang="en-US" dirty="0"/>
          </a:p>
        </p:txBody>
      </p:sp>
      <p:pic>
        <p:nvPicPr>
          <p:cNvPr id="6" name="図 5"/>
          <p:cNvPicPr>
            <a:picLocks noChangeAspect="1"/>
          </p:cNvPicPr>
          <p:nvPr/>
        </p:nvPicPr>
        <p:blipFill>
          <a:blip r:embed="rId3"/>
          <a:stretch>
            <a:fillRect/>
          </a:stretch>
        </p:blipFill>
        <p:spPr>
          <a:xfrm>
            <a:off x="4007742" y="5338318"/>
            <a:ext cx="4359018" cy="646232"/>
          </a:xfrm>
          <a:prstGeom prst="rect">
            <a:avLst/>
          </a:prstGeom>
        </p:spPr>
      </p:pic>
    </p:spTree>
    <p:extLst>
      <p:ext uri="{BB962C8B-B14F-4D97-AF65-F5344CB8AC3E}">
        <p14:creationId xmlns:p14="http://schemas.microsoft.com/office/powerpoint/2010/main" val="74730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a:t>もし～なら、でなければ</a:t>
            </a:r>
            <a:br>
              <a:rPr kumimoji="1" lang="en-US" altLang="ja-JP" dirty="0"/>
            </a:br>
            <a:r>
              <a:rPr kumimoji="1" lang="en-US" altLang="ja-JP" dirty="0"/>
              <a:t>(</a:t>
            </a:r>
            <a:r>
              <a:rPr lang="ja-JP" altLang="en-US"/>
              <a:t>条件</a:t>
            </a:r>
            <a:r>
              <a:rPr lang="en-US" altLang="ja-JP" dirty="0"/>
              <a:t>)</a:t>
            </a:r>
            <a:endParaRPr kumimoji="1" lang="ja-JP" altLang="en-US" dirty="0"/>
          </a:p>
        </p:txBody>
      </p:sp>
      <p:sp>
        <p:nvSpPr>
          <p:cNvPr id="3" name="コンテンツ プレースホルダー 2"/>
          <p:cNvSpPr>
            <a:spLocks noGrp="1"/>
          </p:cNvSpPr>
          <p:nvPr>
            <p:ph idx="1"/>
          </p:nvPr>
        </p:nvSpPr>
        <p:spPr>
          <a:xfrm>
            <a:off x="822959" y="1845734"/>
            <a:ext cx="7543801" cy="5012266"/>
          </a:xfrm>
        </p:spPr>
        <p:txBody>
          <a:bodyPr>
            <a:normAutofit/>
          </a:bodyPr>
          <a:lstStyle/>
          <a:p>
            <a:pPr>
              <a:buFont typeface="Wingdings" panose="05000000000000000000" pitchFamily="2" charset="2"/>
              <a:buChar char="l"/>
            </a:pPr>
            <a:r>
              <a:rPr kumimoji="1" lang="ja-JP" altLang="en-US" sz="2800" dirty="0"/>
              <a:t>「もし～なら、でなければ」は</a:t>
            </a:r>
            <a:endParaRPr kumimoji="1" lang="en-US" altLang="ja-JP" sz="2800" dirty="0"/>
          </a:p>
          <a:p>
            <a:pPr marL="0" indent="0">
              <a:buNone/>
            </a:pPr>
            <a:r>
              <a:rPr kumimoji="1" lang="en-US" altLang="ja-JP" sz="2800" dirty="0"/>
              <a:t>	</a:t>
            </a:r>
            <a:r>
              <a:rPr kumimoji="1" lang="ja-JP" altLang="en-US" sz="2800" dirty="0"/>
              <a:t>もし</a:t>
            </a:r>
            <a:r>
              <a:rPr lang="en-US" altLang="ja-JP" sz="2800" dirty="0"/>
              <a:t>(</a:t>
            </a:r>
            <a:r>
              <a:rPr lang="ja-JP" altLang="en-US" sz="2800" dirty="0"/>
              <a:t>あることがおきたら</a:t>
            </a:r>
            <a:r>
              <a:rPr lang="en-US" altLang="ja-JP" sz="2800" dirty="0"/>
              <a:t>)</a:t>
            </a:r>
            <a:r>
              <a:rPr lang="ja-JP" altLang="en-US" sz="2800" dirty="0"/>
              <a:t>　</a:t>
            </a:r>
            <a:r>
              <a:rPr lang="en-US" altLang="ja-JP" sz="2800" dirty="0"/>
              <a:t>(</a:t>
            </a:r>
            <a:r>
              <a:rPr lang="ja-JP" altLang="en-US" sz="2800" dirty="0"/>
              <a:t>～しなさい</a:t>
            </a:r>
            <a:r>
              <a:rPr lang="en-US" altLang="ja-JP" sz="2800" dirty="0"/>
              <a:t>)</a:t>
            </a:r>
          </a:p>
          <a:p>
            <a:pPr marL="0" indent="0">
              <a:buNone/>
            </a:pPr>
            <a:r>
              <a:rPr kumimoji="1" lang="en-US" altLang="ja-JP" sz="2800" dirty="0"/>
              <a:t>	</a:t>
            </a:r>
            <a:r>
              <a:rPr kumimoji="1" lang="ja-JP" altLang="en-US" sz="2800" dirty="0"/>
              <a:t>　でなければ　</a:t>
            </a:r>
            <a:r>
              <a:rPr kumimoji="1" lang="en-US" altLang="ja-JP" sz="2800" dirty="0"/>
              <a:t>(</a:t>
            </a:r>
            <a:r>
              <a:rPr kumimoji="1" lang="ja-JP" altLang="en-US" sz="2800" dirty="0"/>
              <a:t>～</a:t>
            </a:r>
            <a:r>
              <a:rPr lang="ja-JP" altLang="en-US" sz="2800" dirty="0"/>
              <a:t>をしなさい</a:t>
            </a:r>
            <a:r>
              <a:rPr lang="en-US" altLang="ja-JP" sz="2800" dirty="0"/>
              <a:t>)</a:t>
            </a:r>
          </a:p>
          <a:p>
            <a:pPr marL="0" indent="0">
              <a:buNone/>
            </a:pPr>
            <a:r>
              <a:rPr kumimoji="1" lang="ja-JP" altLang="en-US" sz="2800" dirty="0"/>
              <a:t>　ということを意味しています。例えば、</a:t>
            </a:r>
            <a:endParaRPr kumimoji="1" lang="en-US" altLang="ja-JP" sz="2800" dirty="0"/>
          </a:p>
          <a:p>
            <a:pPr marL="0" indent="0">
              <a:buNone/>
            </a:pPr>
            <a:r>
              <a:rPr kumimoji="1" lang="en-US" altLang="ja-JP" sz="2800" dirty="0"/>
              <a:t>	</a:t>
            </a:r>
            <a:r>
              <a:rPr kumimoji="1" lang="ja-JP" altLang="en-US" sz="2800" dirty="0"/>
              <a:t>もし</a:t>
            </a:r>
            <a:r>
              <a:rPr kumimoji="1" lang="en-US" altLang="ja-JP" sz="2800" dirty="0"/>
              <a:t>(</a:t>
            </a:r>
            <a:r>
              <a:rPr kumimoji="1" lang="ja-JP" altLang="en-US" sz="2800" dirty="0"/>
              <a:t>雨が降ったら</a:t>
            </a:r>
            <a:r>
              <a:rPr kumimoji="1" lang="en-US" altLang="ja-JP" sz="2800" dirty="0"/>
              <a:t>)</a:t>
            </a:r>
            <a:r>
              <a:rPr kumimoji="1" lang="ja-JP" altLang="en-US" sz="2800" dirty="0"/>
              <a:t>　</a:t>
            </a:r>
            <a:r>
              <a:rPr kumimoji="1" lang="en-US" altLang="ja-JP" sz="2800" dirty="0"/>
              <a:t>(</a:t>
            </a:r>
            <a:r>
              <a:rPr kumimoji="1" lang="ja-JP" altLang="en-US" sz="2800" dirty="0"/>
              <a:t>傘を持っていきなさい</a:t>
            </a:r>
            <a:r>
              <a:rPr kumimoji="1" lang="en-US" altLang="ja-JP" sz="2800" dirty="0"/>
              <a:t>)</a:t>
            </a:r>
          </a:p>
          <a:p>
            <a:pPr marL="0" indent="0">
              <a:buNone/>
            </a:pPr>
            <a:r>
              <a:rPr lang="en-US" altLang="ja-JP" sz="2800" dirty="0"/>
              <a:t>	</a:t>
            </a:r>
            <a:r>
              <a:rPr lang="ja-JP" altLang="en-US" sz="2800" dirty="0"/>
              <a:t>　でなければ</a:t>
            </a:r>
            <a:r>
              <a:rPr lang="en-US" altLang="ja-JP" sz="2800" dirty="0"/>
              <a:t>(</a:t>
            </a:r>
            <a:r>
              <a:rPr lang="ja-JP" altLang="en-US" sz="2800" dirty="0"/>
              <a:t>傘を持たずにいきなさい</a:t>
            </a:r>
            <a:r>
              <a:rPr lang="en-US" altLang="ja-JP" sz="2800" dirty="0"/>
              <a:t>)</a:t>
            </a:r>
          </a:p>
          <a:p>
            <a:pPr marL="0" indent="0">
              <a:buNone/>
            </a:pPr>
            <a:r>
              <a:rPr lang="ja-JP" altLang="en-US" sz="2800" dirty="0"/>
              <a:t>　というように考えればよいです。</a:t>
            </a:r>
            <a:endParaRPr lang="en-US" altLang="ja-JP" sz="2800" dirty="0"/>
          </a:p>
          <a:p>
            <a:pPr marL="0" indent="0">
              <a:buNone/>
            </a:pPr>
            <a:endParaRPr kumimoji="1" lang="en-US" altLang="ja-JP" sz="2800" dirty="0"/>
          </a:p>
          <a:p>
            <a:pPr marL="0" indent="0">
              <a:buNone/>
            </a:pPr>
            <a:endParaRPr kumimoji="1" lang="en-US" altLang="ja-JP" sz="2800" dirty="0"/>
          </a:p>
          <a:p>
            <a:pPr marL="0" indent="0">
              <a:buNone/>
            </a:pPr>
            <a:endParaRPr kumimoji="1" lang="ja-JP" altLang="en-US" sz="2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3227" y="5144817"/>
            <a:ext cx="2628918" cy="1314461"/>
          </a:xfrm>
          <a:prstGeom prst="rect">
            <a:avLst/>
          </a:prstGeom>
        </p:spPr>
      </p:pic>
      <p:sp>
        <p:nvSpPr>
          <p:cNvPr id="5" name="スライド番号プレースホルダー 4"/>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197690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6991" y="200483"/>
            <a:ext cx="7543800" cy="1450757"/>
          </a:xfrm>
        </p:spPr>
        <p:txBody>
          <a:bodyPr/>
          <a:lstStyle/>
          <a:p>
            <a:pPr algn="ctr"/>
            <a:r>
              <a:rPr kumimoji="1" lang="ja-JP" altLang="en-US" dirty="0"/>
              <a:t>もし～なら、でなければ</a:t>
            </a:r>
            <a:br>
              <a:rPr kumimoji="1" lang="en-US" altLang="ja-JP" dirty="0"/>
            </a:br>
            <a:r>
              <a:rPr kumimoji="1" lang="en-US" altLang="ja-JP" dirty="0"/>
              <a:t>(</a:t>
            </a:r>
            <a:r>
              <a:rPr kumimoji="1" lang="ja-JP" altLang="en-US"/>
              <a:t>条件</a:t>
            </a:r>
            <a:r>
              <a:rPr kumimoji="1" lang="en-US" altLang="ja-JP" dirty="0"/>
              <a:t>)</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2800" dirty="0"/>
              <a:t>もしマウスが押されたら、ステージの端（はし）に触れるまでネコが</a:t>
            </a:r>
            <a:r>
              <a:rPr lang="en-US" altLang="ja-JP" sz="2800" dirty="0"/>
              <a:t>10</a:t>
            </a:r>
            <a:r>
              <a:rPr lang="ja-JP" altLang="en-US" sz="2800" dirty="0"/>
              <a:t>歩ずつ動くスクリプトを作ってみよう</a:t>
            </a:r>
            <a:endParaRPr lang="en-US" altLang="ja-JP" sz="2800" dirty="0"/>
          </a:p>
          <a:p>
            <a:pPr>
              <a:buFont typeface="Wingdings" panose="05000000000000000000" pitchFamily="2" charset="2"/>
              <a:buChar char="l"/>
            </a:pPr>
            <a:endParaRPr lang="en-US" altLang="ja-JP" sz="28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333" y="3047935"/>
            <a:ext cx="4237430" cy="2886700"/>
          </a:xfrm>
          <a:prstGeom prst="rect">
            <a:avLst/>
          </a:prstGeom>
        </p:spPr>
      </p:pic>
      <p:sp>
        <p:nvSpPr>
          <p:cNvPr id="4" name="スライド番号プレースホルダー 3"/>
          <p:cNvSpPr>
            <a:spLocks noGrp="1"/>
          </p:cNvSpPr>
          <p:nvPr>
            <p:ph type="sldNum" sz="quarter" idx="12"/>
          </p:nvPr>
        </p:nvSpPr>
        <p:spPr/>
        <p:txBody>
          <a:bodyPr/>
          <a:lstStyle/>
          <a:p>
            <a:fld id="{6113E31D-E2AB-40D1-8B51-AFA5AFEF393A}" type="slidenum">
              <a:rPr lang="en-US" smtClean="0"/>
              <a:t>7</a:t>
            </a:fld>
            <a:endParaRPr lang="en-US" dirty="0"/>
          </a:p>
        </p:txBody>
      </p:sp>
      <p:pic>
        <p:nvPicPr>
          <p:cNvPr id="6" name="図 5"/>
          <p:cNvPicPr>
            <a:picLocks noChangeAspect="1"/>
          </p:cNvPicPr>
          <p:nvPr/>
        </p:nvPicPr>
        <p:blipFill>
          <a:blip r:embed="rId3"/>
          <a:stretch>
            <a:fillRect/>
          </a:stretch>
        </p:blipFill>
        <p:spPr>
          <a:xfrm>
            <a:off x="4007742" y="5841324"/>
            <a:ext cx="4359018" cy="646232"/>
          </a:xfrm>
          <a:prstGeom prst="rect">
            <a:avLst/>
          </a:prstGeom>
        </p:spPr>
      </p:pic>
    </p:spTree>
    <p:extLst>
      <p:ext uri="{BB962C8B-B14F-4D97-AF65-F5344CB8AC3E}">
        <p14:creationId xmlns:p14="http://schemas.microsoft.com/office/powerpoint/2010/main" val="3082856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構造化プログラミング</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4000" dirty="0"/>
              <a:t>プログラムは</a:t>
            </a:r>
            <a:r>
              <a:rPr lang="ja-JP" altLang="en-US" sz="4000" dirty="0"/>
              <a:t>こ</a:t>
            </a:r>
            <a:r>
              <a:rPr kumimoji="1" lang="ja-JP" altLang="en-US" sz="4000" dirty="0"/>
              <a:t>の</a:t>
            </a:r>
            <a:r>
              <a:rPr kumimoji="1" lang="en-US" altLang="ja-JP" sz="4000" dirty="0"/>
              <a:t>3</a:t>
            </a:r>
            <a:r>
              <a:rPr lang="ja-JP" altLang="en-US" sz="4000" dirty="0" err="1"/>
              <a:t>つの</a:t>
            </a:r>
            <a:r>
              <a:rPr lang="ja-JP" altLang="en-US" sz="4000" dirty="0"/>
              <a:t>組み合わせで作ることができます。</a:t>
            </a:r>
            <a:endParaRPr lang="en-US" altLang="ja-JP" sz="4000" dirty="0"/>
          </a:p>
          <a:p>
            <a:pPr marL="457200" indent="-457200">
              <a:buFont typeface="+mj-lt"/>
              <a:buAutoNum type="arabicPeriod"/>
            </a:pPr>
            <a:r>
              <a:rPr lang="ja-JP" altLang="en-US" sz="3600" dirty="0"/>
              <a:t>順次：書いた順番に実行される</a:t>
            </a:r>
            <a:endParaRPr lang="en-US" altLang="ja-JP" sz="3600" dirty="0"/>
          </a:p>
          <a:p>
            <a:pPr marL="457200" indent="-457200">
              <a:buFont typeface="+mj-lt"/>
              <a:buAutoNum type="arabicPeriod"/>
            </a:pPr>
            <a:r>
              <a:rPr kumimoji="1" lang="ja-JP" altLang="en-US" sz="3600" dirty="0"/>
              <a:t>反復：くりかえし（</a:t>
            </a:r>
            <a:r>
              <a:rPr lang="ja-JP" altLang="en-US" sz="3600" dirty="0"/>
              <a:t>～</a:t>
            </a:r>
            <a:r>
              <a:rPr kumimoji="1" lang="ja-JP" altLang="en-US" sz="3600" dirty="0"/>
              <a:t>回くりかえす）</a:t>
            </a:r>
            <a:endParaRPr kumimoji="1" lang="en-US" altLang="ja-JP" sz="3600" dirty="0"/>
          </a:p>
          <a:p>
            <a:pPr marL="457200" indent="-457200">
              <a:buFont typeface="+mj-lt"/>
              <a:buAutoNum type="arabicPeriod"/>
            </a:pPr>
            <a:r>
              <a:rPr lang="ja-JP" altLang="en-US" sz="3600" dirty="0"/>
              <a:t>分岐：条件分岐（もし～なら）</a:t>
            </a:r>
            <a:endParaRPr kumimoji="1" lang="en-US" altLang="ja-JP" sz="3600" dirty="0"/>
          </a:p>
        </p:txBody>
      </p:sp>
      <p:sp>
        <p:nvSpPr>
          <p:cNvPr id="4" name="テキスト ボックス 3"/>
          <p:cNvSpPr txBox="1"/>
          <p:nvPr/>
        </p:nvSpPr>
        <p:spPr>
          <a:xfrm>
            <a:off x="903767" y="691116"/>
            <a:ext cx="1759689" cy="369332"/>
          </a:xfrm>
          <a:prstGeom prst="rect">
            <a:avLst/>
          </a:prstGeom>
          <a:noFill/>
        </p:spPr>
        <p:txBody>
          <a:bodyPr wrap="square" rtlCol="0">
            <a:spAutoFit/>
          </a:bodyPr>
          <a:lstStyle/>
          <a:p>
            <a:pPr algn="dist"/>
            <a:r>
              <a:rPr kumimoji="1" lang="ja-JP" altLang="en-US" dirty="0"/>
              <a:t>こうぞうか</a:t>
            </a:r>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8</a:t>
            </a:fld>
            <a:endParaRPr lang="en-US" dirty="0"/>
          </a:p>
        </p:txBody>
      </p:sp>
    </p:spTree>
    <p:extLst>
      <p:ext uri="{BB962C8B-B14F-4D97-AF65-F5344CB8AC3E}">
        <p14:creationId xmlns:p14="http://schemas.microsoft.com/office/powerpoint/2010/main" val="3838820909"/>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2892</TotalTime>
  <Words>667</Words>
  <Application>Microsoft Macintosh PowerPoint</Application>
  <PresentationFormat>画面に合わせる (4:3)</PresentationFormat>
  <Paragraphs>131</Paragraphs>
  <Slides>25</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25</vt:i4>
      </vt:variant>
    </vt:vector>
  </HeadingPairs>
  <TitlesOfParts>
    <vt:vector size="30" baseType="lpstr">
      <vt:lpstr>ＭＳ Ｐゴシック</vt:lpstr>
      <vt:lpstr>Calibri</vt:lpstr>
      <vt:lpstr>Calibri Light</vt:lpstr>
      <vt:lpstr>Wingdings</vt:lpstr>
      <vt:lpstr>レトロスペクト</vt:lpstr>
      <vt:lpstr>Scratchを使ってプログラミングを楽しく学ぼう！  ⑤変数を学ぼう</vt:lpstr>
      <vt:lpstr>今回の内容</vt:lpstr>
      <vt:lpstr>PowerPoint プレゼンテーション</vt:lpstr>
      <vt:lpstr>前回の内容</vt:lpstr>
      <vt:lpstr>もし～なら(条件)</vt:lpstr>
      <vt:lpstr>もし～なら(条件)</vt:lpstr>
      <vt:lpstr>もし～なら、でなければ (条件)</vt:lpstr>
      <vt:lpstr>もし～なら、でなければ (条件)</vt:lpstr>
      <vt:lpstr>構造化プログラミング</vt:lpstr>
      <vt:lpstr>PowerPoint プレゼンテーション</vt:lpstr>
      <vt:lpstr>変数</vt:lpstr>
      <vt:lpstr>変数ってなんだろう？</vt:lpstr>
      <vt:lpstr>変数は何に使われてるの？</vt:lpstr>
      <vt:lpstr>変数の使い方</vt:lpstr>
      <vt:lpstr>変数の使い方</vt:lpstr>
      <vt:lpstr>変数の使い方</vt:lpstr>
      <vt:lpstr>変数を使ってみよう</vt:lpstr>
      <vt:lpstr>変数を使ってみよう</vt:lpstr>
      <vt:lpstr>変数を使ってみよう</vt:lpstr>
      <vt:lpstr>変数を使ってみよう</vt:lpstr>
      <vt:lpstr>変数を使ってみよう</vt:lpstr>
      <vt:lpstr>変数を使ってみよう</vt:lpstr>
      <vt:lpstr>変数を使ってみよう</vt:lpstr>
      <vt:lpstr>Scratchのライセンス</vt:lpstr>
      <vt:lpstr>このスライドの作者</vt:lpstr>
    </vt:vector>
  </TitlesOfParts>
  <Company>Microsoft</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Scratchを使ってプログラムを楽しく学ぼう！</dc:title>
  <dc:creator>kurihara</dc:creator>
  <cp:lastModifiedBy>Atsushi Kokubo</cp:lastModifiedBy>
  <cp:revision>257</cp:revision>
  <dcterms:created xsi:type="dcterms:W3CDTF">2017-08-24T03:59:40Z</dcterms:created>
  <dcterms:modified xsi:type="dcterms:W3CDTF">2018-05-15T10:35:14Z</dcterms:modified>
</cp:coreProperties>
</file>