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1" r:id="rId1"/>
  </p:sldMasterIdLst>
  <p:notesMasterIdLst>
    <p:notesMasterId r:id="rId31"/>
  </p:notesMasterIdLst>
  <p:handoutMasterIdLst>
    <p:handoutMasterId r:id="rId32"/>
  </p:handoutMasterIdLst>
  <p:sldIdLst>
    <p:sldId id="360" r:id="rId2"/>
    <p:sldId id="263" r:id="rId3"/>
    <p:sldId id="325" r:id="rId4"/>
    <p:sldId id="326" r:id="rId5"/>
    <p:sldId id="320" r:id="rId6"/>
    <p:sldId id="324" r:id="rId7"/>
    <p:sldId id="327" r:id="rId8"/>
    <p:sldId id="328" r:id="rId9"/>
    <p:sldId id="329" r:id="rId10"/>
    <p:sldId id="330" r:id="rId11"/>
    <p:sldId id="261" r:id="rId12"/>
    <p:sldId id="331" r:id="rId13"/>
    <p:sldId id="332" r:id="rId14"/>
    <p:sldId id="333" r:id="rId15"/>
    <p:sldId id="334" r:id="rId16"/>
    <p:sldId id="336" r:id="rId17"/>
    <p:sldId id="337" r:id="rId18"/>
    <p:sldId id="338" r:id="rId19"/>
    <p:sldId id="339" r:id="rId20"/>
    <p:sldId id="340" r:id="rId21"/>
    <p:sldId id="293" r:id="rId22"/>
    <p:sldId id="322" r:id="rId23"/>
    <p:sldId id="294" r:id="rId24"/>
    <p:sldId id="295" r:id="rId25"/>
    <p:sldId id="296" r:id="rId26"/>
    <p:sldId id="297" r:id="rId27"/>
    <p:sldId id="301" r:id="rId28"/>
    <p:sldId id="358" r:id="rId29"/>
    <p:sldId id="35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川成江" initials="古川成江"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3" autoAdjust="0"/>
    <p:restoredTop sz="94660"/>
  </p:normalViewPr>
  <p:slideViewPr>
    <p:cSldViewPr snapToGrid="0">
      <p:cViewPr varScale="1">
        <p:scale>
          <a:sx n="104" d="100"/>
          <a:sy n="104" d="100"/>
        </p:scale>
        <p:origin x="10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C727B4-33FE-4D88-9BE7-B4E1A2D0AF45}" type="datetimeFigureOut">
              <a:rPr kumimoji="1" lang="ja-JP" altLang="en-US" smtClean="0"/>
              <a:t>2018/5/15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898BBD-006D-4000-9836-8384BE36A864}" type="slidenum">
              <a:rPr kumimoji="1" lang="ja-JP" altLang="en-US" smtClean="0"/>
              <a:t>‹#›</a:t>
            </a:fld>
            <a:endParaRPr kumimoji="1" lang="ja-JP" altLang="en-US"/>
          </a:p>
        </p:txBody>
      </p:sp>
    </p:spTree>
    <p:extLst>
      <p:ext uri="{BB962C8B-B14F-4D97-AF65-F5344CB8AC3E}">
        <p14:creationId xmlns:p14="http://schemas.microsoft.com/office/powerpoint/2010/main" val="5419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6A656-A66C-43F3-AF30-4899365A0224}" type="datetimeFigureOut">
              <a:rPr kumimoji="1" lang="ja-JP" altLang="en-US" smtClean="0"/>
              <a:t>2018/5/15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338BE-76B5-4AE4-ADE0-1C8353B7154B}" type="slidenum">
              <a:rPr kumimoji="1" lang="ja-JP" altLang="en-US" smtClean="0"/>
              <a:t>‹#›</a:t>
            </a:fld>
            <a:endParaRPr kumimoji="1" lang="ja-JP" altLang="en-US"/>
          </a:p>
        </p:txBody>
      </p:sp>
    </p:spTree>
    <p:extLst>
      <p:ext uri="{BB962C8B-B14F-4D97-AF65-F5344CB8AC3E}">
        <p14:creationId xmlns:p14="http://schemas.microsoft.com/office/powerpoint/2010/main" val="6242901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25338BE-76B5-4AE4-ADE0-1C8353B7154B}" type="slidenum">
              <a:rPr kumimoji="1" lang="ja-JP" altLang="en-US" smtClean="0"/>
              <a:t>0</a:t>
            </a:fld>
            <a:endParaRPr kumimoji="1" lang="ja-JP" altLang="en-US"/>
          </a:p>
        </p:txBody>
      </p:sp>
    </p:spTree>
    <p:extLst>
      <p:ext uri="{BB962C8B-B14F-4D97-AF65-F5344CB8AC3E}">
        <p14:creationId xmlns:p14="http://schemas.microsoft.com/office/powerpoint/2010/main" val="3688747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0CED23-F8BB-4DFF-BD10-6688F62BCF6D}"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94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B47028-6E40-45D5-B5D4-2298E18A61FF}"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998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1899F6-9FCD-4DE7-89E2-F798B2972D49}"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150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C87BD5B-D6B6-494D-B6B5-FCC39E5031C5}"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418433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2A982D7-16B3-487D-A0A1-3D585AB5F510}"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36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8684AA6-3836-43A6-8ED4-1D6A9AF791DD}" type="datetime1">
              <a:rPr lang="en-US" altLang="ja-JP" smtClean="0"/>
              <a:t>5/15/18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595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640BAFB-E25C-4D60-83C0-761A7BFBC041}" type="datetime1">
              <a:rPr lang="en-US" altLang="ja-JP" smtClean="0"/>
              <a:t>5/15/18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540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4E6583B-E21C-43BD-8C86-2FE6B87422CB}" type="datetime1">
              <a:rPr lang="en-US" altLang="ja-JP" smtClean="0"/>
              <a:t>5/15/18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81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514FD50-45E3-481B-92A0-C3FCC4CFA1C8}" type="datetime1">
              <a:rPr lang="en-US" altLang="ja-JP" smtClean="0"/>
              <a:t>5/15/18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647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F068F31-0BB1-462C-B8BA-6C4753DAF1A6}" type="datetime1">
              <a:rPr lang="en-US" altLang="ja-JP" smtClean="0"/>
              <a:t>5/15/18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53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505199-1D75-42DD-B630-38B8F73F380C}" type="datetime1">
              <a:rPr lang="en-US" altLang="ja-JP" smtClean="0"/>
              <a:t>5/15/18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165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017F51D-FDA3-41C7-B7FB-4FFC5CC4D1DD}" type="datetime1">
              <a:rPr lang="en-US" altLang="ja-JP" smtClean="0"/>
              <a:t>5/15/18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109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747652"/>
            <a:ext cx="7471515" cy="2405340"/>
          </a:xfrm>
        </p:spPr>
        <p:txBody>
          <a:bodyPr>
            <a:normAutofit/>
          </a:bodyPr>
          <a:lstStyle/>
          <a:p>
            <a:r>
              <a:rPr lang="en-US" altLang="ja-JP" sz="2800" dirty="0"/>
              <a:t>Scratch</a:t>
            </a:r>
            <a:r>
              <a:rPr lang="ja-JP" altLang="en-US" sz="2800" dirty="0"/>
              <a:t>を使ってプログラミングを楽しく</a:t>
            </a:r>
            <a:r>
              <a:rPr lang="ja-JP" altLang="en-US" sz="2800"/>
              <a:t>学ぼう！</a:t>
            </a:r>
            <a:br>
              <a:rPr lang="en-US" altLang="ja-JP" sz="2800" dirty="0"/>
            </a:br>
            <a:br>
              <a:rPr lang="en-US" altLang="ja-JP" sz="4800" dirty="0"/>
            </a:br>
            <a:r>
              <a:rPr lang="ja-JP" altLang="en-US" sz="4800"/>
              <a:t>⑥メッセージを学ぼう</a:t>
            </a:r>
            <a:endParaRPr lang="ja-JP" altLang="en-US" sz="4800" dirty="0"/>
          </a:p>
        </p:txBody>
      </p:sp>
      <p:sp>
        <p:nvSpPr>
          <p:cNvPr id="3" name="サブタイトル 2"/>
          <p:cNvSpPr>
            <a:spLocks noGrp="1"/>
          </p:cNvSpPr>
          <p:nvPr>
            <p:ph type="subTitle" idx="1"/>
          </p:nvPr>
        </p:nvSpPr>
        <p:spPr>
          <a:xfrm>
            <a:off x="825038" y="4636286"/>
            <a:ext cx="7543800" cy="918693"/>
          </a:xfrm>
        </p:spPr>
        <p:txBody>
          <a:bodyPr>
            <a:normAutofit fontScale="92500" lnSpcReduction="10000"/>
          </a:bodyPr>
          <a:lstStyle/>
          <a:p>
            <a:r>
              <a:rPr lang="en-GB" altLang="ja-JP" cap="none" dirty="0">
                <a:solidFill>
                  <a:schemeClr val="tx1"/>
                </a:solidFill>
                <a:latin typeface="+mn-ea"/>
              </a:rPr>
              <a:t>Scratch</a:t>
            </a:r>
            <a:r>
              <a:rPr lang="ja-JP" altLang="en-US" cap="none">
                <a:solidFill>
                  <a:schemeClr val="tx1"/>
                </a:solidFill>
                <a:latin typeface="+mn-ea"/>
              </a:rPr>
              <a:t>は </a:t>
            </a:r>
            <a:r>
              <a:rPr lang="en-GB" altLang="ja-JP" cap="none" dirty="0">
                <a:solidFill>
                  <a:schemeClr val="tx1"/>
                </a:solidFill>
                <a:latin typeface="+mn-ea"/>
              </a:rPr>
              <a:t>MIT</a:t>
            </a:r>
            <a:r>
              <a:rPr lang="ja-JP" altLang="en-US" cap="none">
                <a:solidFill>
                  <a:schemeClr val="tx1"/>
                </a:solidFill>
                <a:latin typeface="+mn-ea"/>
              </a:rPr>
              <a:t>メディア・ラボのライフロング・キンダーガーテン・グループによって開発されました。詳しくは </a:t>
            </a:r>
            <a:r>
              <a:rPr lang="en-GB" altLang="ja-JP" cap="none" dirty="0">
                <a:solidFill>
                  <a:schemeClr val="tx1"/>
                </a:solidFill>
                <a:latin typeface="+mn-ea"/>
              </a:rPr>
              <a:t>http://</a:t>
            </a:r>
            <a:r>
              <a:rPr lang="en-GB" altLang="ja-JP" cap="none" dirty="0" err="1">
                <a:solidFill>
                  <a:schemeClr val="tx1"/>
                </a:solidFill>
                <a:latin typeface="+mn-ea"/>
              </a:rPr>
              <a:t>scratch.mit.edu</a:t>
            </a:r>
            <a:r>
              <a:rPr lang="en-GB" altLang="ja-JP" cap="none" dirty="0">
                <a:solidFill>
                  <a:schemeClr val="tx1"/>
                </a:solidFill>
                <a:latin typeface="+mn-ea"/>
              </a:rPr>
              <a:t> </a:t>
            </a:r>
            <a:r>
              <a:rPr lang="ja-JP" altLang="en-US" cap="none">
                <a:solidFill>
                  <a:schemeClr val="tx1"/>
                </a:solidFill>
                <a:latin typeface="+mn-ea"/>
              </a:rPr>
              <a:t>をご参照ください。</a:t>
            </a:r>
            <a:endParaRPr kumimoji="1" lang="ja-JP" altLang="en-US" cap="none" dirty="0">
              <a:solidFill>
                <a:schemeClr val="tx1"/>
              </a:solidFill>
              <a:latin typeface="+mn-ea"/>
            </a:endParaRPr>
          </a:p>
        </p:txBody>
      </p:sp>
      <p:sp>
        <p:nvSpPr>
          <p:cNvPr id="5" name="テキスト ボックス 4">
            <a:extLst>
              <a:ext uri="{FF2B5EF4-FFF2-40B4-BE49-F238E27FC236}">
                <a16:creationId xmlns:a16="http://schemas.microsoft.com/office/drawing/2014/main" id="{E29E9227-12F3-614E-9BC2-7D9613C9A2B2}"/>
              </a:ext>
            </a:extLst>
          </p:cNvPr>
          <p:cNvSpPr txBox="1"/>
          <p:nvPr/>
        </p:nvSpPr>
        <p:spPr>
          <a:xfrm>
            <a:off x="902482" y="2211860"/>
            <a:ext cx="1144865" cy="369332"/>
          </a:xfrm>
          <a:prstGeom prst="rect">
            <a:avLst/>
          </a:prstGeom>
          <a:noFill/>
        </p:spPr>
        <p:txBody>
          <a:bodyPr wrap="none" rtlCol="0">
            <a:spAutoFit/>
          </a:bodyPr>
          <a:lstStyle/>
          <a:p>
            <a:r>
              <a:rPr kumimoji="1" lang="ja-JP" altLang="en-US"/>
              <a:t>スクラッチ</a:t>
            </a:r>
          </a:p>
        </p:txBody>
      </p:sp>
    </p:spTree>
    <p:extLst>
      <p:ext uri="{BB962C8B-B14F-4D97-AF65-F5344CB8AC3E}">
        <p14:creationId xmlns:p14="http://schemas.microsoft.com/office/powerpoint/2010/main" val="1292215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en-US" altLang="ja-JP" sz="3200" dirty="0"/>
              <a:t>1</a:t>
            </a:r>
            <a:r>
              <a:rPr kumimoji="1" lang="ja-JP" altLang="en-US" sz="3200" dirty="0"/>
              <a:t>秒おきに数が</a:t>
            </a:r>
            <a:r>
              <a:rPr kumimoji="1" lang="en-US" altLang="ja-JP" sz="3200" dirty="0"/>
              <a:t>1</a:t>
            </a:r>
            <a:r>
              <a:rPr kumimoji="1" lang="ja-JP" altLang="en-US" sz="3200" dirty="0" err="1"/>
              <a:t>ずつ</a:t>
            </a:r>
            <a:r>
              <a:rPr kumimoji="1" lang="ja-JP" altLang="en-US" sz="3200" dirty="0"/>
              <a:t>増える</a:t>
            </a:r>
            <a:endParaRPr kumimoji="1" lang="en-US" altLang="ja-JP" sz="3200" dirty="0"/>
          </a:p>
          <a:p>
            <a:pPr marL="0" indent="0">
              <a:buNone/>
            </a:pP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28" y="2360344"/>
            <a:ext cx="3104976" cy="2678542"/>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595" y="2360344"/>
            <a:ext cx="3254936" cy="26785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テキスト ボックス 5"/>
          <p:cNvSpPr txBox="1"/>
          <p:nvPr/>
        </p:nvSpPr>
        <p:spPr>
          <a:xfrm>
            <a:off x="974628" y="5173025"/>
            <a:ext cx="2590774" cy="461665"/>
          </a:xfrm>
          <a:prstGeom prst="rect">
            <a:avLst/>
          </a:prstGeom>
          <a:noFill/>
        </p:spPr>
        <p:txBody>
          <a:bodyPr wrap="none" rtlCol="0">
            <a:spAutoFit/>
          </a:bodyPr>
          <a:lstStyle/>
          <a:p>
            <a:r>
              <a:rPr kumimoji="1" lang="ja-JP" altLang="en-US" sz="2400" dirty="0"/>
              <a:t>作成するスクリプト</a:t>
            </a:r>
          </a:p>
        </p:txBody>
      </p:sp>
      <p:sp>
        <p:nvSpPr>
          <p:cNvPr id="7" name="テキスト ボックス 6"/>
          <p:cNvSpPr txBox="1"/>
          <p:nvPr/>
        </p:nvSpPr>
        <p:spPr>
          <a:xfrm>
            <a:off x="4798059" y="5111470"/>
            <a:ext cx="1620957" cy="523220"/>
          </a:xfrm>
          <a:prstGeom prst="rect">
            <a:avLst/>
          </a:prstGeom>
          <a:noFill/>
        </p:spPr>
        <p:txBody>
          <a:bodyPr wrap="none" rtlCol="0">
            <a:spAutoFit/>
          </a:bodyPr>
          <a:lstStyle/>
          <a:p>
            <a:r>
              <a:rPr kumimoji="1" lang="ja-JP" altLang="en-US" sz="2800" dirty="0"/>
              <a:t>実行結果</a:t>
            </a:r>
          </a:p>
        </p:txBody>
      </p:sp>
      <p:sp>
        <p:nvSpPr>
          <p:cNvPr id="8" name="スライド番号プレースホルダー 7"/>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94957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883884" y="2972491"/>
            <a:ext cx="5387249" cy="646331"/>
          </a:xfrm>
          <a:prstGeom prst="rect">
            <a:avLst/>
          </a:prstGeom>
          <a:noFill/>
        </p:spPr>
        <p:txBody>
          <a:bodyPr wrap="square" rtlCol="0">
            <a:spAutoFit/>
          </a:bodyPr>
          <a:lstStyle/>
          <a:p>
            <a:r>
              <a:rPr kumimoji="1" lang="ja-JP" altLang="en-US" sz="3600" b="1" dirty="0"/>
              <a:t>プログラミングしてみよう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08619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メッセージ</a:t>
            </a:r>
            <a:endParaRPr kumimoji="1" lang="ja-JP" altLang="en-US" dirty="0"/>
          </a:p>
        </p:txBody>
      </p:sp>
      <p:sp>
        <p:nvSpPr>
          <p:cNvPr id="3" name="コンテンツ プレースホルダー 2"/>
          <p:cNvSpPr>
            <a:spLocks noGrp="1"/>
          </p:cNvSpPr>
          <p:nvPr>
            <p:ph idx="1"/>
          </p:nvPr>
        </p:nvSpPr>
        <p:spPr/>
        <p:txBody>
          <a:bodyPr>
            <a:noAutofit/>
          </a:bodyPr>
          <a:lstStyle/>
          <a:p>
            <a:pPr>
              <a:buFont typeface="Wingdings" panose="05000000000000000000" pitchFamily="2" charset="2"/>
              <a:buChar char="l"/>
            </a:pPr>
            <a:r>
              <a:rPr kumimoji="1" lang="ja-JP" altLang="en-US" sz="2800" dirty="0"/>
              <a:t>スクラッチには、メッセージを送ったり受け取ったりする機能があります。「</a:t>
            </a:r>
            <a:r>
              <a:rPr kumimoji="1" lang="ja-JP" altLang="en-US" sz="2800" b="1" dirty="0">
                <a:solidFill>
                  <a:srgbClr val="FFC000"/>
                </a:solidFill>
              </a:rPr>
              <a:t>制御</a:t>
            </a:r>
            <a:r>
              <a:rPr kumimoji="1" lang="ja-JP" altLang="en-US" sz="2800" dirty="0"/>
              <a:t>」の中に</a:t>
            </a:r>
            <a:r>
              <a:rPr lang="ja-JP" altLang="en-US" sz="2800" dirty="0"/>
              <a:t>ある図の命令ブロックを見てみよう</a:t>
            </a:r>
            <a:r>
              <a:rPr kumimoji="1" lang="ja-JP" altLang="en-US" sz="2800" dirty="0"/>
              <a:t>。</a:t>
            </a:r>
            <a:endParaRPr kumimoji="1" lang="en-US" altLang="ja-JP" sz="2800" dirty="0"/>
          </a:p>
          <a:p>
            <a:pPr marL="0" indent="0">
              <a:buNone/>
            </a:pPr>
            <a:endParaRPr kumimoji="1" lang="en-US" altLang="ja-JP" sz="2800" dirty="0"/>
          </a:p>
          <a:p>
            <a:pPr marL="0" indent="0">
              <a:buNone/>
            </a:pPr>
            <a:endParaRPr lang="en-US" altLang="ja-JP" sz="2800" dirty="0"/>
          </a:p>
          <a:p>
            <a:pPr marL="0" indent="0">
              <a:buNone/>
            </a:pPr>
            <a:endParaRPr lang="en-US" altLang="ja-JP" sz="2800" dirty="0"/>
          </a:p>
          <a:p>
            <a:pPr marL="0" indent="0">
              <a:buNone/>
            </a:pPr>
            <a:endParaRPr kumimoji="1"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55" y="3095371"/>
            <a:ext cx="2694513" cy="1992307"/>
          </a:xfrm>
          <a:prstGeom prst="rect">
            <a:avLst/>
          </a:prstGeom>
        </p:spPr>
      </p:pic>
      <p:sp>
        <p:nvSpPr>
          <p:cNvPr id="5" name="テキスト ボックス 4"/>
          <p:cNvSpPr txBox="1"/>
          <p:nvPr/>
        </p:nvSpPr>
        <p:spPr>
          <a:xfrm>
            <a:off x="1031454" y="5196051"/>
            <a:ext cx="6224781" cy="461665"/>
          </a:xfrm>
          <a:prstGeom prst="rect">
            <a:avLst/>
          </a:prstGeom>
          <a:noFill/>
        </p:spPr>
        <p:txBody>
          <a:bodyPr wrap="none" rtlCol="0">
            <a:spAutoFit/>
          </a:bodyPr>
          <a:lstStyle/>
          <a:p>
            <a:r>
              <a:rPr kumimoji="1" lang="ja-JP" altLang="en-US" sz="2400" dirty="0"/>
              <a:t>メッセージを送る、受け取るための命令ブロック</a:t>
            </a:r>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28072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メッセージの使い方</a:t>
            </a:r>
          </a:p>
        </p:txBody>
      </p:sp>
      <p:sp>
        <p:nvSpPr>
          <p:cNvPr id="3" name="コンテンツ プレースホルダー 2"/>
          <p:cNvSpPr>
            <a:spLocks noGrp="1"/>
          </p:cNvSpPr>
          <p:nvPr>
            <p:ph idx="1"/>
          </p:nvPr>
        </p:nvSpPr>
        <p:spPr>
          <a:xfrm>
            <a:off x="822959" y="1845733"/>
            <a:ext cx="7543801" cy="4384945"/>
          </a:xfrm>
        </p:spPr>
        <p:txBody>
          <a:bodyPr>
            <a:normAutofit/>
          </a:bodyPr>
          <a:lstStyle/>
          <a:p>
            <a:pPr>
              <a:buFont typeface="Wingdings" panose="05000000000000000000" pitchFamily="2" charset="2"/>
              <a:buChar char="l"/>
            </a:pPr>
            <a:r>
              <a:rPr lang="ja-JP" altLang="en-US" sz="2800" dirty="0"/>
              <a:t>四角でかこんだ▼をクリックして「新規</a:t>
            </a:r>
            <a:r>
              <a:rPr lang="en-US" altLang="ja-JP" sz="2800" dirty="0"/>
              <a:t>/</a:t>
            </a:r>
            <a:r>
              <a:rPr lang="ja-JP" altLang="en-US" sz="2800" dirty="0"/>
              <a:t>編集</a:t>
            </a:r>
            <a:r>
              <a:rPr lang="en-US" altLang="ja-JP" sz="2800" dirty="0"/>
              <a:t>…</a:t>
            </a:r>
            <a:r>
              <a:rPr lang="ja-JP" altLang="en-US" sz="2800" dirty="0"/>
              <a:t>」を選びます。</a:t>
            </a:r>
            <a:endParaRPr lang="en-US" altLang="ja-JP" sz="2800" dirty="0"/>
          </a:p>
          <a:p>
            <a:pPr marL="0" indent="0">
              <a:buNone/>
            </a:pPr>
            <a:endParaRPr lang="en-US" altLang="ja-JP" sz="2800" dirty="0"/>
          </a:p>
          <a:p>
            <a:pPr marL="0" indent="0">
              <a:buNone/>
            </a:pPr>
            <a:endParaRPr lang="en-US" altLang="ja-JP" sz="1000" dirty="0"/>
          </a:p>
          <a:p>
            <a:pPr>
              <a:buFont typeface="Wingdings" panose="05000000000000000000" pitchFamily="2" charset="2"/>
              <a:buChar char="l"/>
            </a:pPr>
            <a:r>
              <a:rPr lang="ja-JP" altLang="en-US" sz="2800" dirty="0"/>
              <a:t>メッセージ名を決めて</a:t>
            </a:r>
            <a:r>
              <a:rPr lang="en-US" altLang="ja-JP" sz="2800" dirty="0"/>
              <a:t>OK</a:t>
            </a:r>
            <a:r>
              <a:rPr lang="ja-JP" altLang="en-US" sz="2800" dirty="0"/>
              <a:t>をクリック</a:t>
            </a:r>
            <a:endParaRPr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364" y="2738527"/>
            <a:ext cx="2656758" cy="906671"/>
          </a:xfrm>
          <a:prstGeom prst="rect">
            <a:avLst/>
          </a:prstGeom>
          <a:ln>
            <a:solidFill>
              <a:schemeClr val="bg1"/>
            </a:solidFill>
          </a:ln>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179" y="4084225"/>
            <a:ext cx="3901272" cy="210272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179" y="2661869"/>
            <a:ext cx="1984874" cy="906671"/>
          </a:xfrm>
          <a:prstGeom prst="rect">
            <a:avLst/>
          </a:prstGeom>
        </p:spPr>
      </p:pic>
      <p:sp>
        <p:nvSpPr>
          <p:cNvPr id="9" name="右矢印 8"/>
          <p:cNvSpPr/>
          <p:nvPr/>
        </p:nvSpPr>
        <p:spPr>
          <a:xfrm>
            <a:off x="1868432" y="3143606"/>
            <a:ext cx="3809353" cy="32640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595109" y="2756537"/>
            <a:ext cx="1136850" cy="461665"/>
          </a:xfrm>
          <a:prstGeom prst="rect">
            <a:avLst/>
          </a:prstGeom>
          <a:solidFill>
            <a:srgbClr val="FF0000"/>
          </a:solidFill>
          <a:ln>
            <a:solidFill>
              <a:srgbClr val="FF0000"/>
            </a:solidFill>
          </a:ln>
        </p:spPr>
        <p:txBody>
          <a:bodyPr wrap="none" rtlCol="0">
            <a:spAutoFit/>
          </a:bodyPr>
          <a:lstStyle/>
          <a:p>
            <a:r>
              <a:rPr kumimoji="1" lang="ja-JP" altLang="en-US" sz="2400" dirty="0">
                <a:solidFill>
                  <a:schemeClr val="bg1"/>
                </a:solidFill>
              </a:rPr>
              <a:t>クリック</a:t>
            </a:r>
          </a:p>
        </p:txBody>
      </p:sp>
      <p:sp>
        <p:nvSpPr>
          <p:cNvPr id="11" name="テキスト ボックス 10"/>
          <p:cNvSpPr txBox="1"/>
          <p:nvPr/>
        </p:nvSpPr>
        <p:spPr>
          <a:xfrm>
            <a:off x="4073157" y="5663725"/>
            <a:ext cx="4087979" cy="523220"/>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今回はイベントと入力する</a:t>
            </a:r>
          </a:p>
        </p:txBody>
      </p:sp>
      <p:sp>
        <p:nvSpPr>
          <p:cNvPr id="7" name="スライド番号プレースホルダー 6"/>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10652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ネコが「うーん</a:t>
            </a:r>
            <a:r>
              <a:rPr lang="en-US" altLang="ja-JP" sz="2800" dirty="0"/>
              <a:t>…</a:t>
            </a:r>
            <a:r>
              <a:rPr lang="ja-JP" altLang="en-US" sz="2800" dirty="0"/>
              <a:t>」と考えた</a:t>
            </a:r>
            <a:r>
              <a:rPr lang="en-US" altLang="ja-JP" sz="2800" dirty="0"/>
              <a:t>1</a:t>
            </a:r>
            <a:r>
              <a:rPr lang="ja-JP" altLang="en-US" sz="2800" dirty="0"/>
              <a:t>秒後「こんにちは！」と言う</a:t>
            </a:r>
            <a:endParaRPr lang="en-US" altLang="ja-JP" sz="28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21" y="2836354"/>
            <a:ext cx="6547323" cy="2042120"/>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17103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スプライトとステージでメッセージのやりとりをしてみよう</a:t>
            </a:r>
            <a:endParaRPr kumimoji="1" lang="en-US" altLang="ja-JP" sz="2800" dirty="0"/>
          </a:p>
          <a:p>
            <a:pPr>
              <a:buFont typeface="Wingdings" panose="05000000000000000000" pitchFamily="2" charset="2"/>
              <a:buChar char="l"/>
            </a:pPr>
            <a:r>
              <a:rPr lang="ja-JP" altLang="en-US" sz="2800" dirty="0"/>
              <a:t>マウスを押したら</a:t>
            </a:r>
            <a:r>
              <a:rPr lang="en-US" altLang="ja-JP" sz="2800" dirty="0"/>
              <a:t>1</a:t>
            </a:r>
            <a:r>
              <a:rPr lang="ja-JP" altLang="en-US" sz="2800" dirty="0"/>
              <a:t>秒後にメッセージを送ってステージの背景を変えるスクリプトを作ってみよう。</a:t>
            </a:r>
            <a:endParaRPr lang="en-US" altLang="ja-JP" sz="2800" dirty="0"/>
          </a:p>
          <a:p>
            <a:pPr>
              <a:buFont typeface="Wingdings" panose="05000000000000000000" pitchFamily="2" charset="2"/>
              <a:buChar char="l"/>
            </a:pPr>
            <a:r>
              <a:rPr kumimoji="1" lang="ja-JP" altLang="en-US" sz="2800" dirty="0"/>
              <a:t>まずは背景を追加しよう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14</a:t>
            </a:fld>
            <a:endParaRPr lang="en-US" dirty="0"/>
          </a:p>
        </p:txBody>
      </p:sp>
    </p:spTree>
    <p:extLst>
      <p:ext uri="{BB962C8B-B14F-4D97-AF65-F5344CB8AC3E}">
        <p14:creationId xmlns:p14="http://schemas.microsoft.com/office/powerpoint/2010/main" val="357390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メッセージのやりとり</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背景の追加の仕方</a:t>
            </a:r>
            <a:endParaRPr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94" y="2312237"/>
            <a:ext cx="4524685" cy="3344128"/>
          </a:xfrm>
          <a:prstGeom prst="rect">
            <a:avLst/>
          </a:prstGeom>
        </p:spPr>
      </p:pic>
      <p:sp>
        <p:nvSpPr>
          <p:cNvPr id="5" name="右矢印 4"/>
          <p:cNvSpPr/>
          <p:nvPr/>
        </p:nvSpPr>
        <p:spPr>
          <a:xfrm>
            <a:off x="1616150" y="3691914"/>
            <a:ext cx="1026806" cy="3561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642956" y="3577621"/>
            <a:ext cx="3711272" cy="584775"/>
          </a:xfrm>
          <a:prstGeom prst="rect">
            <a:avLst/>
          </a:prstGeom>
          <a:solidFill>
            <a:srgbClr val="FF0000"/>
          </a:solidFill>
          <a:ln>
            <a:solidFill>
              <a:srgbClr val="FF0000"/>
            </a:solidFill>
          </a:ln>
        </p:spPr>
        <p:txBody>
          <a:bodyPr wrap="none" rtlCol="0">
            <a:spAutoFit/>
          </a:bodyPr>
          <a:lstStyle/>
          <a:p>
            <a:r>
              <a:rPr lang="ja-JP" altLang="en-US" sz="3200" dirty="0">
                <a:solidFill>
                  <a:schemeClr val="bg1"/>
                </a:solidFill>
              </a:rPr>
              <a:t>①ステージをクリック</a:t>
            </a:r>
            <a:endParaRPr kumimoji="1" lang="ja-JP" altLang="en-US" sz="3200" dirty="0">
              <a:solidFill>
                <a:schemeClr val="bg1"/>
              </a:solidFill>
            </a:endParaRPr>
          </a:p>
        </p:txBody>
      </p:sp>
      <p:sp>
        <p:nvSpPr>
          <p:cNvPr id="7" name="スライド番号プレースホルダー 6"/>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67757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メッセージのやりとり</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背景の</a:t>
            </a:r>
            <a:r>
              <a:rPr lang="ja-JP" altLang="en-US" sz="2800" dirty="0"/>
              <a:t>追加の仕方</a:t>
            </a:r>
            <a:endParaRPr kumimoji="1"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11" y="2320172"/>
            <a:ext cx="4470503" cy="3398185"/>
          </a:xfrm>
          <a:prstGeom prst="rect">
            <a:avLst/>
          </a:prstGeom>
        </p:spPr>
      </p:pic>
      <p:sp>
        <p:nvSpPr>
          <p:cNvPr id="5" name="右矢印 4"/>
          <p:cNvSpPr/>
          <p:nvPr/>
        </p:nvSpPr>
        <p:spPr>
          <a:xfrm>
            <a:off x="3417303" y="3329687"/>
            <a:ext cx="1877711" cy="3349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4400804" y="3955470"/>
            <a:ext cx="894210" cy="3349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295014" y="3235540"/>
            <a:ext cx="3032917" cy="523220"/>
          </a:xfrm>
          <a:prstGeom prst="rect">
            <a:avLst/>
          </a:prstGeom>
          <a:solidFill>
            <a:srgbClr val="FF0000"/>
          </a:solidFill>
          <a:ln>
            <a:solidFill>
              <a:srgbClr val="FF0000"/>
            </a:solidFill>
          </a:ln>
        </p:spPr>
        <p:txBody>
          <a:bodyPr wrap="square" rtlCol="0">
            <a:spAutoFit/>
          </a:bodyPr>
          <a:lstStyle/>
          <a:p>
            <a:r>
              <a:rPr kumimoji="1" lang="ja-JP" altLang="en-US" sz="2800" dirty="0">
                <a:solidFill>
                  <a:schemeClr val="bg1"/>
                </a:solidFill>
              </a:rPr>
              <a:t>②「</a:t>
            </a:r>
            <a:r>
              <a:rPr lang="ja-JP" altLang="en-US" sz="2800" dirty="0">
                <a:solidFill>
                  <a:schemeClr val="bg1"/>
                </a:solidFill>
              </a:rPr>
              <a:t>背景を」クリック</a:t>
            </a:r>
            <a:endParaRPr lang="en-US" altLang="ja-JP" sz="2800" dirty="0">
              <a:solidFill>
                <a:schemeClr val="bg1"/>
              </a:solidFill>
            </a:endParaRPr>
          </a:p>
        </p:txBody>
      </p:sp>
      <p:sp>
        <p:nvSpPr>
          <p:cNvPr id="8" name="テキスト ボックス 7"/>
          <p:cNvSpPr txBox="1"/>
          <p:nvPr/>
        </p:nvSpPr>
        <p:spPr>
          <a:xfrm>
            <a:off x="5295014" y="3955469"/>
            <a:ext cx="2339102" cy="954107"/>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③「読み込み」</a:t>
            </a:r>
            <a:endParaRPr kumimoji="1" lang="en-US" altLang="ja-JP" sz="2800" dirty="0">
              <a:solidFill>
                <a:schemeClr val="bg1"/>
              </a:solidFill>
            </a:endParaRPr>
          </a:p>
          <a:p>
            <a:r>
              <a:rPr kumimoji="1" lang="ja-JP" altLang="en-US" sz="2800" dirty="0">
                <a:solidFill>
                  <a:schemeClr val="bg1"/>
                </a:solidFill>
              </a:rPr>
              <a:t>をクリック</a:t>
            </a:r>
          </a:p>
        </p:txBody>
      </p:sp>
      <p:sp>
        <p:nvSpPr>
          <p:cNvPr id="9" name="スライド番号プレースホルダー 8"/>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228627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メッセージのやりとり</a:t>
            </a:r>
            <a:endParaRPr kumimoji="1" lang="ja-JP" altLang="en-US" dirty="0"/>
          </a:p>
        </p:txBody>
      </p:sp>
      <p:sp>
        <p:nvSpPr>
          <p:cNvPr id="3" name="コンテンツ プレースホルダー 2"/>
          <p:cNvSpPr>
            <a:spLocks noGrp="1"/>
          </p:cNvSpPr>
          <p:nvPr>
            <p:ph idx="1"/>
          </p:nvPr>
        </p:nvSpPr>
        <p:spPr>
          <a:xfrm>
            <a:off x="822959" y="1845734"/>
            <a:ext cx="7543801" cy="4508174"/>
          </a:xfrm>
        </p:spPr>
        <p:txBody>
          <a:bodyPr>
            <a:normAutofit/>
          </a:bodyPr>
          <a:lstStyle/>
          <a:p>
            <a:pPr>
              <a:buFont typeface="Wingdings" panose="05000000000000000000" pitchFamily="2" charset="2"/>
              <a:buChar char="l"/>
            </a:pPr>
            <a:r>
              <a:rPr kumimoji="1" lang="ja-JP" altLang="en-US" sz="2800" dirty="0"/>
              <a:t>背景の</a:t>
            </a:r>
            <a:r>
              <a:rPr lang="ja-JP" altLang="en-US" sz="2800" dirty="0"/>
              <a:t>追加の仕方</a:t>
            </a:r>
            <a:endParaRPr kumimoji="1" lang="en-US" altLang="ja-JP" sz="2800" dirty="0"/>
          </a:p>
          <a:p>
            <a:pPr marL="0" indent="0">
              <a:buNone/>
            </a:pPr>
            <a:r>
              <a:rPr lang="ja-JP" altLang="en-US" sz="2800" dirty="0"/>
              <a:t>　④「</a:t>
            </a:r>
            <a:r>
              <a:rPr lang="en-US" altLang="ja-JP" sz="2800" dirty="0"/>
              <a:t>Indoors</a:t>
            </a:r>
            <a:r>
              <a:rPr lang="ja-JP" altLang="en-US" sz="2800" dirty="0"/>
              <a:t>」を選んで「</a:t>
            </a:r>
            <a:r>
              <a:rPr lang="en-US" altLang="ja-JP" sz="2800" dirty="0"/>
              <a:t>OK</a:t>
            </a:r>
            <a:r>
              <a:rPr lang="ja-JP" altLang="en-US" sz="2800" dirty="0"/>
              <a:t>」をクリック</a:t>
            </a:r>
            <a:endParaRPr kumimoji="1" lang="ja-JP" altLang="en-US" sz="2800" dirty="0"/>
          </a:p>
        </p:txBody>
      </p:sp>
      <p:sp>
        <p:nvSpPr>
          <p:cNvPr id="5" name="テキスト ボックス 4"/>
          <p:cNvSpPr txBox="1"/>
          <p:nvPr/>
        </p:nvSpPr>
        <p:spPr>
          <a:xfrm>
            <a:off x="1522956" y="2278729"/>
            <a:ext cx="1111102" cy="281048"/>
          </a:xfrm>
          <a:prstGeom prst="rect">
            <a:avLst/>
          </a:prstGeom>
          <a:noFill/>
        </p:spPr>
        <p:txBody>
          <a:bodyPr wrap="square" rtlCol="0">
            <a:spAutoFit/>
          </a:bodyPr>
          <a:lstStyle/>
          <a:p>
            <a:pPr algn="dist"/>
            <a:r>
              <a:rPr kumimoji="1" lang="ja-JP" altLang="en-US" sz="1200" dirty="0"/>
              <a:t>インドア</a:t>
            </a:r>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17</a:t>
            </a:fld>
            <a:endParaRPr 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503" y="2837084"/>
            <a:ext cx="5984312" cy="3357770"/>
          </a:xfrm>
          <a:prstGeom prst="rect">
            <a:avLst/>
          </a:prstGeom>
        </p:spPr>
      </p:pic>
    </p:spTree>
    <p:extLst>
      <p:ext uri="{BB962C8B-B14F-4D97-AF65-F5344CB8AC3E}">
        <p14:creationId xmlns:p14="http://schemas.microsoft.com/office/powerpoint/2010/main" val="74901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a:xfrm>
            <a:off x="822959" y="1845734"/>
            <a:ext cx="7543801" cy="4500358"/>
          </a:xfrm>
        </p:spPr>
        <p:txBody>
          <a:bodyPr>
            <a:noAutofit/>
          </a:bodyPr>
          <a:lstStyle/>
          <a:p>
            <a:pPr>
              <a:buFont typeface="Wingdings" panose="05000000000000000000" pitchFamily="2" charset="2"/>
              <a:buChar char="l"/>
            </a:pPr>
            <a:r>
              <a:rPr kumimoji="1" lang="ja-JP" altLang="en-US" sz="2800" dirty="0"/>
              <a:t>背景の</a:t>
            </a:r>
            <a:r>
              <a:rPr lang="ja-JP" altLang="en-US" sz="2800" dirty="0"/>
              <a:t>追加の仕方</a:t>
            </a:r>
            <a:endParaRPr kumimoji="1" lang="en-US" altLang="ja-JP" sz="2800" dirty="0"/>
          </a:p>
          <a:p>
            <a:pPr marL="0" indent="0">
              <a:buNone/>
            </a:pPr>
            <a:r>
              <a:rPr lang="ja-JP" altLang="en-US" sz="2800" dirty="0"/>
              <a:t>　⑤「</a:t>
            </a:r>
            <a:r>
              <a:rPr lang="en-US" altLang="ja-JP" sz="2800" dirty="0"/>
              <a:t>bedroom</a:t>
            </a:r>
            <a:r>
              <a:rPr lang="ja-JP" altLang="en-US" sz="2800" dirty="0"/>
              <a:t>」を選んで「</a:t>
            </a:r>
            <a:r>
              <a:rPr lang="en-US" altLang="ja-JP" sz="2800" dirty="0"/>
              <a:t>OK</a:t>
            </a:r>
            <a:r>
              <a:rPr lang="ja-JP" altLang="en-US" sz="2800" dirty="0"/>
              <a:t>」をクリック</a:t>
            </a:r>
            <a:endParaRPr lang="en-US" altLang="ja-JP" sz="2800" dirty="0"/>
          </a:p>
        </p:txBody>
      </p:sp>
      <p:sp>
        <p:nvSpPr>
          <p:cNvPr id="5" name="テキスト ボックス 4"/>
          <p:cNvSpPr txBox="1"/>
          <p:nvPr/>
        </p:nvSpPr>
        <p:spPr>
          <a:xfrm>
            <a:off x="1493875" y="2318123"/>
            <a:ext cx="1546310" cy="276999"/>
          </a:xfrm>
          <a:prstGeom prst="rect">
            <a:avLst/>
          </a:prstGeom>
          <a:noFill/>
        </p:spPr>
        <p:txBody>
          <a:bodyPr wrap="square" rtlCol="0">
            <a:spAutoFit/>
          </a:bodyPr>
          <a:lstStyle/>
          <a:p>
            <a:pPr algn="dist"/>
            <a:r>
              <a:rPr kumimoji="1" lang="ja-JP" altLang="en-US" sz="1200" dirty="0"/>
              <a:t>ベッドルーム</a:t>
            </a:r>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18</a:t>
            </a:fld>
            <a:endParaRPr 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17" y="2870420"/>
            <a:ext cx="6092384" cy="3381338"/>
          </a:xfrm>
          <a:prstGeom prst="rect">
            <a:avLst/>
          </a:prstGeom>
        </p:spPr>
      </p:pic>
    </p:spTree>
    <p:extLst>
      <p:ext uri="{BB962C8B-B14F-4D97-AF65-F5344CB8AC3E}">
        <p14:creationId xmlns:p14="http://schemas.microsoft.com/office/powerpoint/2010/main" val="181211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今回の内容</a:t>
            </a:r>
            <a:endParaRPr kumimoji="1" lang="ja-JP" altLang="en-US" dirty="0"/>
          </a:p>
        </p:txBody>
      </p:sp>
      <p:sp>
        <p:nvSpPr>
          <p:cNvPr id="3" name="コンテンツ プレースホルダー 2"/>
          <p:cNvSpPr>
            <a:spLocks noGrp="1"/>
          </p:cNvSpPr>
          <p:nvPr>
            <p:ph idx="1"/>
          </p:nvPr>
        </p:nvSpPr>
        <p:spPr/>
        <p:txBody>
          <a:bodyPr>
            <a:noAutofit/>
          </a:bodyPr>
          <a:lstStyle/>
          <a:p>
            <a:pPr marL="457200" indent="-457200">
              <a:buFont typeface="+mj-lt"/>
              <a:buAutoNum type="arabicPeriod"/>
            </a:pPr>
            <a:r>
              <a:rPr lang="ja-JP" altLang="en-US" sz="2800" dirty="0"/>
              <a:t>前回の復習をしてみよう</a:t>
            </a:r>
            <a:endParaRPr lang="en-US" altLang="ja-JP" sz="2800" dirty="0"/>
          </a:p>
          <a:p>
            <a:pPr marL="457200" indent="-457200">
              <a:buFont typeface="+mj-lt"/>
              <a:buAutoNum type="arabicPeriod"/>
            </a:pPr>
            <a:r>
              <a:rPr lang="ja-JP" altLang="en-US" sz="2800" dirty="0"/>
              <a:t>メッセージについて学ぼう</a:t>
            </a:r>
            <a:endParaRPr kumimoji="1" lang="en-US" altLang="ja-JP" sz="2800" dirty="0"/>
          </a:p>
          <a:p>
            <a:pPr marL="457200" indent="-457200">
              <a:buFont typeface="+mj-lt"/>
              <a:buAutoNum type="arabicPeriod"/>
            </a:pPr>
            <a:r>
              <a:rPr lang="ja-JP" altLang="en-US" sz="2800" dirty="0"/>
              <a:t>メッセージの使い方を知ろう</a:t>
            </a:r>
            <a:endParaRPr lang="en-US" altLang="ja-JP" sz="2800" dirty="0"/>
          </a:p>
          <a:p>
            <a:pPr marL="457200" indent="-457200">
              <a:buFont typeface="+mj-lt"/>
              <a:buAutoNum type="arabicPeriod"/>
            </a:pPr>
            <a:r>
              <a:rPr lang="ja-JP" altLang="en-US" sz="2800" dirty="0"/>
              <a:t>メッセージを使ってみよう</a:t>
            </a:r>
            <a:endParaRPr kumimoji="1" lang="en-US" altLang="ja-JP" sz="2800" dirty="0"/>
          </a:p>
          <a:p>
            <a:pPr marL="457200" indent="-457200">
              <a:buFont typeface="+mj-lt"/>
              <a:buAutoNum type="arabicPeriod"/>
            </a:pPr>
            <a:r>
              <a:rPr lang="ja-JP" altLang="en-US" sz="2800" dirty="0"/>
              <a:t>メッセージのやりとりの仕方を学ぼう</a:t>
            </a:r>
            <a:endParaRPr lang="en-US" altLang="ja-JP" sz="2800" dirty="0"/>
          </a:p>
          <a:p>
            <a:pPr marL="0" indent="0">
              <a:buNone/>
            </a:pPr>
            <a:endParaRPr lang="en-US" altLang="ja-JP" sz="2800" dirty="0"/>
          </a:p>
          <a:p>
            <a:pPr marL="0" indent="0">
              <a:buNone/>
            </a:pPr>
            <a:endParaRPr lang="en-US" altLang="ja-JP" sz="2800" dirty="0"/>
          </a:p>
          <a:p>
            <a:pPr marL="457200" indent="-457200">
              <a:buFont typeface="+mj-lt"/>
              <a:buAutoNum type="arabicPeriod"/>
            </a:pPr>
            <a:endParaRPr kumimoji="1" lang="en-US" altLang="ja-JP" sz="2800" dirty="0"/>
          </a:p>
          <a:p>
            <a:pPr marL="457200" indent="-457200">
              <a:buFont typeface="+mj-lt"/>
              <a:buAutoNum type="arabicPeriod"/>
            </a:pPr>
            <a:endParaRPr kumimoji="1" lang="ja-JP" altLang="en-US" sz="28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2650564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sz="half" idx="1"/>
          </p:nvPr>
        </p:nvSpPr>
        <p:spPr>
          <a:xfrm>
            <a:off x="822960" y="1845734"/>
            <a:ext cx="3569286" cy="4023360"/>
          </a:xfrm>
        </p:spPr>
        <p:txBody>
          <a:bodyPr>
            <a:normAutofit/>
          </a:bodyPr>
          <a:lstStyle/>
          <a:p>
            <a:pPr>
              <a:buFont typeface="Wingdings" panose="05000000000000000000" pitchFamily="2" charset="2"/>
              <a:buChar char="l"/>
            </a:pPr>
            <a:r>
              <a:rPr kumimoji="1" lang="ja-JP" altLang="en-US" sz="2800" dirty="0"/>
              <a:t>ネコのスクリプト</a:t>
            </a:r>
          </a:p>
        </p:txBody>
      </p:sp>
      <p:sp>
        <p:nvSpPr>
          <p:cNvPr id="4" name="コンテンツ プレースホルダー 3"/>
          <p:cNvSpPr>
            <a:spLocks noGrp="1"/>
          </p:cNvSpPr>
          <p:nvPr>
            <p:ph sz="half" idx="2"/>
          </p:nvPr>
        </p:nvSpPr>
        <p:spPr>
          <a:xfrm>
            <a:off x="4493846" y="1845736"/>
            <a:ext cx="3872914" cy="4023359"/>
          </a:xfrm>
        </p:spPr>
        <p:txBody>
          <a:bodyPr>
            <a:normAutofit/>
          </a:bodyPr>
          <a:lstStyle/>
          <a:p>
            <a:pPr>
              <a:buFont typeface="Wingdings" panose="05000000000000000000" pitchFamily="2" charset="2"/>
              <a:buChar char="l"/>
            </a:pPr>
            <a:r>
              <a:rPr lang="ja-JP" altLang="en-US" sz="3200" dirty="0"/>
              <a:t>ステージ</a:t>
            </a:r>
            <a:r>
              <a:rPr kumimoji="1" lang="ja-JP" altLang="en-US" sz="3200" dirty="0"/>
              <a:t>のスクリプト</a:t>
            </a:r>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t>19</a:t>
            </a:fld>
            <a:endParaRPr lang="en-US"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2361608"/>
            <a:ext cx="3408288" cy="2710577"/>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846" y="2361608"/>
            <a:ext cx="3674345" cy="1374146"/>
          </a:xfrm>
          <a:prstGeom prst="rect">
            <a:avLst/>
          </a:prstGeom>
        </p:spPr>
      </p:pic>
    </p:spTree>
    <p:extLst>
      <p:ext uri="{BB962C8B-B14F-4D97-AF65-F5344CB8AC3E}">
        <p14:creationId xmlns:p14="http://schemas.microsoft.com/office/powerpoint/2010/main" val="1490204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a:t>
            </a:r>
            <a:r>
              <a:rPr lang="ja-JP" altLang="en-US" dirty="0"/>
              <a:t>のやりとり</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en-US" altLang="ja-JP" sz="2800" dirty="0"/>
              <a:t>2</a:t>
            </a:r>
            <a:r>
              <a:rPr lang="ja-JP" altLang="en-US" sz="2800" dirty="0" err="1"/>
              <a:t>つの</a:t>
            </a:r>
            <a:r>
              <a:rPr lang="ja-JP" altLang="en-US" sz="2800" dirty="0"/>
              <a:t>スプライトでメッセージのやりとりをしてみよう。</a:t>
            </a:r>
            <a:endParaRPr lang="en-US" altLang="ja-JP" sz="2800" dirty="0"/>
          </a:p>
          <a:p>
            <a:pPr>
              <a:buFont typeface="Wingdings" panose="05000000000000000000" pitchFamily="2" charset="2"/>
              <a:buChar char="l"/>
            </a:pPr>
            <a:r>
              <a:rPr kumimoji="1" lang="ja-JP" altLang="en-US" sz="2800" dirty="0"/>
              <a:t>ネコが「</a:t>
            </a:r>
            <a:r>
              <a:rPr lang="ja-JP" altLang="en-US" sz="2800" dirty="0"/>
              <a:t>こんにちは！</a:t>
            </a:r>
            <a:r>
              <a:rPr kumimoji="1" lang="ja-JP" altLang="en-US" sz="2800" dirty="0"/>
              <a:t>」と言ったら犬も「</a:t>
            </a:r>
            <a:r>
              <a:rPr lang="ja-JP" altLang="en-US" sz="2800" dirty="0"/>
              <a:t>こんにちは！」と言い返すスクリプトを作ってみよう。</a:t>
            </a:r>
            <a:endParaRPr lang="en-US" altLang="ja-JP" sz="2800" dirty="0"/>
          </a:p>
          <a:p>
            <a:pPr>
              <a:buFont typeface="Wingdings" panose="05000000000000000000" pitchFamily="2" charset="2"/>
              <a:buChar char="l"/>
            </a:pPr>
            <a:r>
              <a:rPr lang="ja-JP" altLang="en-US" sz="2800" dirty="0"/>
              <a:t>最初に犬のスプライトを追加してみよう。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1876987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pic>
        <p:nvPicPr>
          <p:cNvPr id="3" name="コンテンツ プレースホルダー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440" y="1830314"/>
            <a:ext cx="5435198" cy="4022725"/>
          </a:xfr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674392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まず犬のスプライトを追加しよう</a:t>
            </a:r>
            <a:endParaRPr kumimoji="1" lang="en-US" altLang="ja-JP" sz="2800" dirty="0"/>
          </a:p>
          <a:p>
            <a:pPr>
              <a:buFont typeface="Wingdings" panose="05000000000000000000" pitchFamily="2" charset="2"/>
              <a:buChar char="l"/>
            </a:pPr>
            <a:r>
              <a:rPr lang="ja-JP" altLang="en-US" sz="2800" dirty="0"/>
              <a:t>「新しいスプライトをファイルから選ぶ」をクリックします</a:t>
            </a: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889" y="3256226"/>
            <a:ext cx="6184836" cy="1711763"/>
          </a:xfrm>
          <a:prstGeom prst="rect">
            <a:avLst/>
          </a:prstGeom>
        </p:spPr>
      </p:pic>
      <p:sp>
        <p:nvSpPr>
          <p:cNvPr id="5" name="右矢印 4"/>
          <p:cNvSpPr/>
          <p:nvPr/>
        </p:nvSpPr>
        <p:spPr>
          <a:xfrm>
            <a:off x="3951060" y="3390745"/>
            <a:ext cx="1998934" cy="30576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949994" y="3256226"/>
            <a:ext cx="1293944" cy="523220"/>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クリック</a:t>
            </a:r>
          </a:p>
        </p:txBody>
      </p:sp>
      <p:sp>
        <p:nvSpPr>
          <p:cNvPr id="7" name="スライド番号プレースホルダー 6"/>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319031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a:xfrm>
            <a:off x="822958" y="1868708"/>
            <a:ext cx="7543801" cy="4023360"/>
          </a:xfrm>
        </p:spPr>
        <p:txBody>
          <a:bodyPr>
            <a:normAutofit/>
          </a:bodyPr>
          <a:lstStyle/>
          <a:p>
            <a:pPr>
              <a:buFont typeface="Wingdings" panose="05000000000000000000" pitchFamily="2" charset="2"/>
              <a:buChar char="l"/>
            </a:pPr>
            <a:r>
              <a:rPr kumimoji="1" lang="ja-JP" altLang="en-US" sz="2800" dirty="0"/>
              <a:t>「</a:t>
            </a:r>
            <a:r>
              <a:rPr kumimoji="1" lang="en-US" altLang="ja-JP" sz="2800" dirty="0"/>
              <a:t>Animals</a:t>
            </a:r>
            <a:r>
              <a:rPr kumimoji="1" lang="ja-JP" altLang="en-US" sz="2800" dirty="0"/>
              <a:t>」を選んで「</a:t>
            </a:r>
            <a:r>
              <a:rPr kumimoji="1" lang="en-US" altLang="ja-JP" sz="2800" dirty="0"/>
              <a:t>OK</a:t>
            </a:r>
            <a:r>
              <a:rPr kumimoji="1" lang="ja-JP" altLang="en-US" sz="2800" dirty="0"/>
              <a:t>」をクリック</a:t>
            </a:r>
          </a:p>
          <a:p>
            <a:pPr marL="0" indent="0">
              <a:buNone/>
            </a:pPr>
            <a:endParaRPr lang="en-US" altLang="ja-JP"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478" y="2361224"/>
            <a:ext cx="6092822" cy="3226530"/>
          </a:xfrm>
          <a:prstGeom prst="rect">
            <a:avLst/>
          </a:prstGeom>
        </p:spPr>
      </p:pic>
      <p:sp>
        <p:nvSpPr>
          <p:cNvPr id="5" name="テキスト ボックス 4"/>
          <p:cNvSpPr txBox="1"/>
          <p:nvPr/>
        </p:nvSpPr>
        <p:spPr>
          <a:xfrm>
            <a:off x="1233377" y="1775862"/>
            <a:ext cx="1265274" cy="281048"/>
          </a:xfrm>
          <a:prstGeom prst="rect">
            <a:avLst/>
          </a:prstGeom>
          <a:noFill/>
        </p:spPr>
        <p:txBody>
          <a:bodyPr wrap="square" rtlCol="0">
            <a:spAutoFit/>
          </a:bodyPr>
          <a:lstStyle/>
          <a:p>
            <a:pPr algn="dist"/>
            <a:r>
              <a:rPr kumimoji="1" lang="ja-JP" altLang="en-US" sz="1200" dirty="0"/>
              <a:t>アニマルズ</a:t>
            </a:r>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3875183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a:t>
            </a:r>
            <a:r>
              <a:rPr kumimoji="1" lang="en-US" altLang="ja-JP" sz="2800" dirty="0"/>
              <a:t>dog1-a</a:t>
            </a:r>
            <a:r>
              <a:rPr kumimoji="1" lang="ja-JP" altLang="en-US" sz="2800" dirty="0"/>
              <a:t>」を選んで「</a:t>
            </a:r>
            <a:r>
              <a:rPr kumimoji="1" lang="en-US" altLang="ja-JP" sz="2800" dirty="0"/>
              <a:t>OK</a:t>
            </a:r>
            <a:r>
              <a:rPr kumimoji="1" lang="ja-JP" altLang="en-US" sz="2800" dirty="0"/>
              <a:t>」をクリック</a:t>
            </a: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marL="0" indent="0">
              <a:buNone/>
            </a:pPr>
            <a:endParaRPr kumimoji="1" lang="en-US" altLang="ja-JP" sz="2800" dirty="0"/>
          </a:p>
          <a:p>
            <a:pPr>
              <a:buFont typeface="Wingdings" panose="05000000000000000000" pitchFamily="2" charset="2"/>
              <a:buChar char="l"/>
            </a:pP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935" y="2333601"/>
            <a:ext cx="5495747" cy="2895081"/>
          </a:xfrm>
          <a:prstGeom prst="rect">
            <a:avLst/>
          </a:prstGeom>
        </p:spPr>
      </p:pic>
      <p:sp>
        <p:nvSpPr>
          <p:cNvPr id="5" name="テキスト ボックス 4"/>
          <p:cNvSpPr txBox="1"/>
          <p:nvPr/>
        </p:nvSpPr>
        <p:spPr>
          <a:xfrm>
            <a:off x="1206795" y="1768196"/>
            <a:ext cx="712382" cy="281048"/>
          </a:xfrm>
          <a:prstGeom prst="rect">
            <a:avLst/>
          </a:prstGeom>
          <a:noFill/>
        </p:spPr>
        <p:txBody>
          <a:bodyPr wrap="square" rtlCol="0">
            <a:spAutoFit/>
          </a:bodyPr>
          <a:lstStyle/>
          <a:p>
            <a:pPr algn="dist"/>
            <a:r>
              <a:rPr kumimoji="1" lang="ja-JP" altLang="en-US" sz="1200" dirty="0"/>
              <a:t>ドッグ</a:t>
            </a:r>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3026436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idx="1"/>
          </p:nvPr>
        </p:nvSpPr>
        <p:spPr>
          <a:xfrm>
            <a:off x="822959" y="1845734"/>
            <a:ext cx="7543801" cy="4900624"/>
          </a:xfrm>
        </p:spPr>
        <p:txBody>
          <a:bodyPr>
            <a:normAutofit/>
          </a:bodyPr>
          <a:lstStyle/>
          <a:p>
            <a:pPr>
              <a:buFont typeface="Wingdings" panose="05000000000000000000" pitchFamily="2" charset="2"/>
              <a:buChar char="l"/>
            </a:pPr>
            <a:r>
              <a:rPr lang="ja-JP" altLang="en-US" sz="2800" dirty="0"/>
              <a:t>犬が右向きになっているので、左向きに変えてあげよう。</a:t>
            </a:r>
            <a:endParaRPr lang="en-US" altLang="ja-JP" sz="2800" dirty="0"/>
          </a:p>
          <a:p>
            <a:pPr>
              <a:buFont typeface="Wingdings" panose="05000000000000000000" pitchFamily="2" charset="2"/>
              <a:buChar char="l"/>
            </a:pPr>
            <a:r>
              <a:rPr lang="ja-JP" altLang="en-US" sz="2800" dirty="0"/>
              <a:t>「左右に反転するだけ」をクリックしたあとスクリプトを作って実行してみよう。</a:t>
            </a:r>
            <a:endParaRPr lang="en-US" altLang="ja-JP" sz="2800" dirty="0"/>
          </a:p>
          <a:p>
            <a:pPr marL="0" indent="0">
              <a:buNone/>
            </a:pPr>
            <a:endParaRPr lang="en-US" altLang="ja-JP" sz="2800" dirty="0"/>
          </a:p>
          <a:p>
            <a:pPr marL="0" indent="0">
              <a:buNone/>
            </a:pP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701" y="3662113"/>
            <a:ext cx="3656247" cy="2722737"/>
          </a:xfrm>
          <a:prstGeom prst="rect">
            <a:avLst/>
          </a:prstGeom>
        </p:spPr>
      </p:pic>
      <p:sp>
        <p:nvSpPr>
          <p:cNvPr id="5" name="右矢印 4"/>
          <p:cNvSpPr/>
          <p:nvPr/>
        </p:nvSpPr>
        <p:spPr>
          <a:xfrm>
            <a:off x="1487557" y="3979689"/>
            <a:ext cx="1996250" cy="27569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529439" y="3855928"/>
            <a:ext cx="1293944" cy="523220"/>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クリック</a:t>
            </a:r>
            <a:endParaRPr kumimoji="1" lang="ja-JP" altLang="en-US" sz="2400" dirty="0">
              <a:solidFill>
                <a:schemeClr val="bg1"/>
              </a:solidFill>
            </a:endParaRPr>
          </a:p>
        </p:txBody>
      </p:sp>
      <p:sp>
        <p:nvSpPr>
          <p:cNvPr id="7" name="スライド番号プレースホルダー 6"/>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4095964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メッセージのやりとり</a:t>
            </a:r>
          </a:p>
        </p:txBody>
      </p:sp>
      <p:sp>
        <p:nvSpPr>
          <p:cNvPr id="3" name="コンテンツ プレースホルダー 2"/>
          <p:cNvSpPr>
            <a:spLocks noGrp="1"/>
          </p:cNvSpPr>
          <p:nvPr>
            <p:ph sz="half" idx="1"/>
          </p:nvPr>
        </p:nvSpPr>
        <p:spPr/>
        <p:txBody>
          <a:bodyPr>
            <a:normAutofit/>
          </a:bodyPr>
          <a:lstStyle/>
          <a:p>
            <a:pPr>
              <a:buFont typeface="Wingdings" panose="05000000000000000000" pitchFamily="2" charset="2"/>
              <a:buChar char="l"/>
            </a:pPr>
            <a:r>
              <a:rPr kumimoji="1" lang="ja-JP" altLang="en-US" sz="2800" dirty="0"/>
              <a:t>ネコのスクリプト</a:t>
            </a:r>
          </a:p>
        </p:txBody>
      </p:sp>
      <p:sp>
        <p:nvSpPr>
          <p:cNvPr id="4" name="コンテンツ プレースホルダー 3"/>
          <p:cNvSpPr>
            <a:spLocks noGrp="1"/>
          </p:cNvSpPr>
          <p:nvPr>
            <p:ph sz="half" idx="2"/>
          </p:nvPr>
        </p:nvSpPr>
        <p:spPr/>
        <p:txBody>
          <a:bodyPr>
            <a:normAutofit/>
          </a:bodyPr>
          <a:lstStyle/>
          <a:p>
            <a:pPr>
              <a:buFont typeface="Wingdings" panose="05000000000000000000" pitchFamily="2" charset="2"/>
              <a:buChar char="l"/>
            </a:pPr>
            <a:r>
              <a:rPr kumimoji="1" lang="ja-JP" altLang="en-US" sz="3200" dirty="0"/>
              <a:t>犬のスクリプト</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2353685"/>
            <a:ext cx="3322077" cy="276589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40" y="2353685"/>
            <a:ext cx="3711312" cy="1575045"/>
          </a:xfrm>
          <a:prstGeom prst="rect">
            <a:avLst/>
          </a:prstGeom>
        </p:spPr>
      </p:pic>
      <p:sp>
        <p:nvSpPr>
          <p:cNvPr id="7" name="スライド番号プレースホルダー 6"/>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533379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6B687-8B1F-6444-8BE9-B8F726FC9156}"/>
              </a:ext>
            </a:extLst>
          </p:cNvPr>
          <p:cNvSpPr>
            <a:spLocks noGrp="1"/>
          </p:cNvSpPr>
          <p:nvPr>
            <p:ph type="title"/>
          </p:nvPr>
        </p:nvSpPr>
        <p:spPr/>
        <p:txBody>
          <a:bodyPr/>
          <a:lstStyle/>
          <a:p>
            <a:r>
              <a:rPr kumimoji="1" lang="en-US" altLang="ja-JP" dirty="0"/>
              <a:t>Scratch</a:t>
            </a:r>
            <a:r>
              <a:rPr kumimoji="1" lang="ja-JP" altLang="en-US"/>
              <a:t>のライセンス</a:t>
            </a:r>
          </a:p>
        </p:txBody>
      </p:sp>
      <p:sp>
        <p:nvSpPr>
          <p:cNvPr id="3" name="コンテンツ プレースホルダー 2">
            <a:extLst>
              <a:ext uri="{FF2B5EF4-FFF2-40B4-BE49-F238E27FC236}">
                <a16:creationId xmlns:a16="http://schemas.microsoft.com/office/drawing/2014/main" id="{20ACE022-B83F-9B47-9C04-CAC272C15F63}"/>
              </a:ext>
            </a:extLst>
          </p:cNvPr>
          <p:cNvSpPr>
            <a:spLocks noGrp="1"/>
          </p:cNvSpPr>
          <p:nvPr>
            <p:ph idx="1"/>
          </p:nvPr>
        </p:nvSpPr>
        <p:spPr/>
        <p:txBody>
          <a:bodyPr/>
          <a:lstStyle/>
          <a:p>
            <a:r>
              <a:rPr lang="en-GB" altLang="ja-JP" dirty="0"/>
              <a:t>Scratch</a:t>
            </a:r>
            <a:r>
              <a:rPr lang="ja-JP" altLang="en-US"/>
              <a:t>は、「クリエイティブコモンズ 表示</a:t>
            </a:r>
            <a:r>
              <a:rPr lang="en-US" altLang="ja-JP" dirty="0"/>
              <a:t>-</a:t>
            </a:r>
            <a:r>
              <a:rPr lang="ja-JP" altLang="en-US"/>
              <a:t>継承」ライセンスです。</a:t>
            </a:r>
            <a:endParaRPr lang="en-US" altLang="ja-JP" dirty="0"/>
          </a:p>
          <a:p>
            <a:r>
              <a:rPr lang="en-GB" altLang="ja-JP" dirty="0"/>
              <a:t>https://</a:t>
            </a:r>
            <a:r>
              <a:rPr lang="en-GB" altLang="ja-JP" dirty="0" err="1"/>
              <a:t>creativecommons.org</a:t>
            </a:r>
            <a:r>
              <a:rPr lang="en-GB" altLang="ja-JP" dirty="0"/>
              <a:t>/licenses/by-</a:t>
            </a:r>
            <a:r>
              <a:rPr lang="en-GB" altLang="ja-JP" dirty="0" err="1"/>
              <a:t>sa</a:t>
            </a:r>
            <a:r>
              <a:rPr lang="en-GB" altLang="ja-JP" dirty="0"/>
              <a:t>/2.0/</a:t>
            </a:r>
            <a:r>
              <a:rPr lang="en-GB" altLang="ja-JP" dirty="0" err="1"/>
              <a:t>jp</a:t>
            </a:r>
            <a:r>
              <a:rPr lang="en-GB" altLang="ja-JP" dirty="0"/>
              <a:t>/</a:t>
            </a:r>
            <a:endParaRPr lang="ja-JP" altLang="en-US"/>
          </a:p>
        </p:txBody>
      </p:sp>
      <p:sp>
        <p:nvSpPr>
          <p:cNvPr id="4" name="スライド番号プレースホルダー 3">
            <a:extLst>
              <a:ext uri="{FF2B5EF4-FFF2-40B4-BE49-F238E27FC236}">
                <a16:creationId xmlns:a16="http://schemas.microsoft.com/office/drawing/2014/main" id="{63E54E51-AB22-9C40-81BC-07F6D0CAC146}"/>
              </a:ext>
            </a:extLst>
          </p:cNvPr>
          <p:cNvSpPr>
            <a:spLocks noGrp="1"/>
          </p:cNvSpPr>
          <p:nvPr>
            <p:ph type="sldNum" sz="quarter" idx="12"/>
          </p:nvPr>
        </p:nvSpPr>
        <p:spPr/>
        <p:txBody>
          <a:bodyPr/>
          <a:lstStyle/>
          <a:p>
            <a:fld id="{6113E31D-E2AB-40D1-8B51-AFA5AFEF393A}" type="slidenum">
              <a:rPr lang="en-US" smtClean="0"/>
              <a:pPr/>
              <a:t>27</a:t>
            </a:fld>
            <a:endParaRPr lang="en-US" dirty="0"/>
          </a:p>
        </p:txBody>
      </p:sp>
    </p:spTree>
    <p:extLst>
      <p:ext uri="{BB962C8B-B14F-4D97-AF65-F5344CB8AC3E}">
        <p14:creationId xmlns:p14="http://schemas.microsoft.com/office/powerpoint/2010/main" val="322106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8DEE8-5C91-9E43-8941-13CC4FC24F1B}"/>
              </a:ext>
            </a:extLst>
          </p:cNvPr>
          <p:cNvSpPr>
            <a:spLocks noGrp="1"/>
          </p:cNvSpPr>
          <p:nvPr>
            <p:ph type="title"/>
          </p:nvPr>
        </p:nvSpPr>
        <p:spPr/>
        <p:txBody>
          <a:bodyPr/>
          <a:lstStyle/>
          <a:p>
            <a:r>
              <a:rPr lang="ja-JP" altLang="en-US"/>
              <a:t>この</a:t>
            </a:r>
            <a:r>
              <a:rPr kumimoji="1" lang="ja-JP" altLang="en-US"/>
              <a:t>スライドの作者</a:t>
            </a:r>
          </a:p>
        </p:txBody>
      </p:sp>
      <p:sp>
        <p:nvSpPr>
          <p:cNvPr id="3" name="コンテンツ プレースホルダー 2">
            <a:extLst>
              <a:ext uri="{FF2B5EF4-FFF2-40B4-BE49-F238E27FC236}">
                <a16:creationId xmlns:a16="http://schemas.microsoft.com/office/drawing/2014/main" id="{E6295EB6-F28F-F04C-B50B-9CCE118C8307}"/>
              </a:ext>
            </a:extLst>
          </p:cNvPr>
          <p:cNvSpPr>
            <a:spLocks noGrp="1"/>
          </p:cNvSpPr>
          <p:nvPr>
            <p:ph idx="1"/>
          </p:nvPr>
        </p:nvSpPr>
        <p:spPr/>
        <p:txBody>
          <a:bodyPr/>
          <a:lstStyle/>
          <a:p>
            <a:pPr marL="0" indent="0">
              <a:buNone/>
            </a:pPr>
            <a:r>
              <a:rPr kumimoji="1" lang="ja-JP" altLang="en-US"/>
              <a:t>八戸工業大学工学部システム情報工学科</a:t>
            </a:r>
            <a:endParaRPr kumimoji="1" lang="en-US" altLang="ja-JP" dirty="0"/>
          </a:p>
          <a:p>
            <a:pPr marL="0" indent="0">
              <a:buNone/>
            </a:pPr>
            <a:r>
              <a:rPr kumimoji="1" lang="ja-JP" altLang="en-US"/>
              <a:t>平成</a:t>
            </a:r>
            <a:r>
              <a:rPr kumimoji="1" lang="en-US" altLang="ja-JP" dirty="0"/>
              <a:t>29</a:t>
            </a:r>
            <a:r>
              <a:rPr kumimoji="1" lang="ja-JP" altLang="en-US"/>
              <a:t>年度小久保温研究室所属</a:t>
            </a:r>
            <a:endParaRPr kumimoji="1" lang="en-US" altLang="ja-JP" dirty="0"/>
          </a:p>
          <a:p>
            <a:pPr marL="0" indent="0">
              <a:buNone/>
            </a:pPr>
            <a:r>
              <a:rPr lang="ja-JP" altLang="en-US"/>
              <a:t>蛯澤秀光、安達勇希</a:t>
            </a:r>
          </a:p>
        </p:txBody>
      </p:sp>
      <p:sp>
        <p:nvSpPr>
          <p:cNvPr id="4" name="スライド番号プレースホルダー 3">
            <a:extLst>
              <a:ext uri="{FF2B5EF4-FFF2-40B4-BE49-F238E27FC236}">
                <a16:creationId xmlns:a16="http://schemas.microsoft.com/office/drawing/2014/main" id="{746F15CD-E4A6-164C-8107-1069ADEE57D8}"/>
              </a:ext>
            </a:extLst>
          </p:cNvPr>
          <p:cNvSpPr>
            <a:spLocks noGrp="1"/>
          </p:cNvSpPr>
          <p:nvPr>
            <p:ph type="sldNum" sz="quarter" idx="12"/>
          </p:nvPr>
        </p:nvSpPr>
        <p:spPr/>
        <p:txBody>
          <a:bodyPr/>
          <a:lstStyle/>
          <a:p>
            <a:fld id="{6113E31D-E2AB-40D1-8B51-AFA5AFEF393A}" type="slidenum">
              <a:rPr lang="en-US" smtClean="0"/>
              <a:pPr/>
              <a:t>28</a:t>
            </a:fld>
            <a:endParaRPr lang="en-US" dirty="0"/>
          </a:p>
        </p:txBody>
      </p:sp>
    </p:spTree>
    <p:extLst>
      <p:ext uri="{BB962C8B-B14F-4D97-AF65-F5344CB8AC3E}">
        <p14:creationId xmlns:p14="http://schemas.microsoft.com/office/powerpoint/2010/main" val="416076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938385" y="2972491"/>
            <a:ext cx="5387249" cy="646331"/>
          </a:xfrm>
          <a:prstGeom prst="rect">
            <a:avLst/>
          </a:prstGeom>
          <a:noFill/>
        </p:spPr>
        <p:txBody>
          <a:bodyPr wrap="square" rtlCol="0">
            <a:spAutoFit/>
          </a:bodyPr>
          <a:lstStyle/>
          <a:p>
            <a:pPr algn="ctr"/>
            <a:r>
              <a:rPr kumimoji="1" lang="ja-JP" altLang="en-US" sz="3600" b="1" dirty="0"/>
              <a:t>前回の復習をしてみよう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52773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前回の内容</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前回</a:t>
            </a:r>
            <a:r>
              <a:rPr lang="ja-JP" altLang="en-US" sz="2800" dirty="0"/>
              <a:t>は変数について学んだね。</a:t>
            </a:r>
            <a:endParaRPr lang="en-US" altLang="ja-JP" sz="2800" dirty="0"/>
          </a:p>
          <a:p>
            <a:pPr>
              <a:buFont typeface="Wingdings" panose="05000000000000000000" pitchFamily="2" charset="2"/>
              <a:buChar char="l"/>
            </a:pPr>
            <a:r>
              <a:rPr lang="ja-JP" altLang="en-US" sz="2800" dirty="0"/>
              <a:t>変数の意味や使い方をしっかりおぼえているかな</a:t>
            </a:r>
            <a:r>
              <a:rPr lang="en-US" altLang="ja-JP" sz="2800" dirty="0"/>
              <a:t>?</a:t>
            </a:r>
          </a:p>
          <a:p>
            <a:pPr>
              <a:buFont typeface="Wingdings" panose="05000000000000000000" pitchFamily="2" charset="2"/>
              <a:buChar char="l"/>
            </a:pPr>
            <a:r>
              <a:rPr kumimoji="1" lang="ja-JP" altLang="en-US" sz="2800" dirty="0"/>
              <a:t>それでは少し前回の復習をしてみよう。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29194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変数ってなんだろう？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変数は好きな数や文字を</a:t>
            </a:r>
            <a:r>
              <a:rPr lang="en-US" altLang="ja-JP" sz="2800" dirty="0"/>
              <a:t>1</a:t>
            </a:r>
            <a:r>
              <a:rPr lang="ja-JP" altLang="en-US" sz="2800" dirty="0" err="1"/>
              <a:t>つだけ</a:t>
            </a:r>
            <a:r>
              <a:rPr kumimoji="1" lang="ja-JP" altLang="en-US" sz="2800" dirty="0"/>
              <a:t>入れることができる箱だと</a:t>
            </a:r>
            <a:r>
              <a:rPr lang="ja-JP" altLang="en-US" sz="2800" dirty="0"/>
              <a:t>思えばいいです</a:t>
            </a:r>
            <a:r>
              <a:rPr kumimoji="1" lang="ja-JP" altLang="en-US" sz="2800" dirty="0"/>
              <a:t>。</a:t>
            </a:r>
            <a:endParaRPr kumimoji="1" lang="en-US" altLang="ja-JP" sz="2800" dirty="0"/>
          </a:p>
          <a:p>
            <a:pPr>
              <a:buFont typeface="Wingdings" panose="05000000000000000000" pitchFamily="2" charset="2"/>
              <a:buChar char="l"/>
            </a:pPr>
            <a:r>
              <a:rPr kumimoji="1" lang="ja-JP" altLang="en-US" sz="2800" dirty="0"/>
              <a:t>変数は</a:t>
            </a:r>
            <a:r>
              <a:rPr kumimoji="1" lang="en-US" altLang="ja-JP" sz="2800" dirty="0"/>
              <a:t>1</a:t>
            </a:r>
            <a:r>
              <a:rPr kumimoji="1" lang="ja-JP" altLang="en-US" sz="2800" dirty="0" err="1"/>
              <a:t>つだけ</a:t>
            </a:r>
            <a:r>
              <a:rPr lang="ja-JP" altLang="en-US" sz="2800" dirty="0"/>
              <a:t>数や文字を入れることができますが、新しいものを入れるとそれまでに入っていたものが消えてしまいます。</a:t>
            </a:r>
            <a:endParaRPr lang="en-US" altLang="ja-JP" sz="2800" dirty="0"/>
          </a:p>
          <a:p>
            <a:pPr marL="0" indent="0">
              <a:buNone/>
            </a:pPr>
            <a:endParaRPr lang="en-US" altLang="ja-JP" sz="2800" dirty="0"/>
          </a:p>
          <a:p>
            <a:pPr marL="0" indent="0">
              <a:buNone/>
            </a:pPr>
            <a:endParaRPr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81735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a:t>
            </a:r>
            <a:r>
              <a:rPr lang="ja-JP" altLang="en-US" dirty="0"/>
              <a:t>は何に使われてるの？</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皆さんゲームをやったことがあると</a:t>
            </a:r>
            <a:r>
              <a:rPr lang="ja-JP" altLang="en-US" sz="2800" dirty="0"/>
              <a:t>思い</a:t>
            </a:r>
            <a:r>
              <a:rPr kumimoji="1" lang="ja-JP" altLang="en-US" sz="2800" dirty="0"/>
              <a:t>ます。</a:t>
            </a:r>
            <a:endParaRPr kumimoji="1" lang="en-US" altLang="ja-JP" sz="2800" dirty="0"/>
          </a:p>
          <a:p>
            <a:pPr>
              <a:buFont typeface="Wingdings" panose="05000000000000000000" pitchFamily="2" charset="2"/>
              <a:buChar char="l"/>
            </a:pPr>
            <a:r>
              <a:rPr lang="ja-JP" altLang="en-US" sz="2800" dirty="0"/>
              <a:t>例えば変数はゲームの制限時間やキャラクターの</a:t>
            </a:r>
            <a:r>
              <a:rPr lang="en-US" altLang="ja-JP" sz="2800" dirty="0"/>
              <a:t>HP</a:t>
            </a:r>
            <a:r>
              <a:rPr lang="ja-JP" altLang="en-US" sz="2800" dirty="0"/>
              <a:t>（体力）などに使われています。</a:t>
            </a:r>
            <a:endParaRPr lang="en-US" altLang="ja-JP" sz="2800" dirty="0"/>
          </a:p>
          <a:p>
            <a:pPr>
              <a:buFont typeface="Wingdings" panose="05000000000000000000" pitchFamily="2" charset="2"/>
              <a:buChar char="l"/>
            </a:pPr>
            <a:r>
              <a:rPr lang="ja-JP" altLang="en-US" sz="2800" dirty="0"/>
              <a:t>それでは実際に変数を使ってみよう。</a:t>
            </a:r>
            <a:endParaRPr kumimoji="1" lang="en-US" altLang="ja-JP" sz="2800" dirty="0"/>
          </a:p>
          <a:p>
            <a:pPr marL="0" indent="0">
              <a:buNone/>
            </a:pPr>
            <a:endParaRPr kumimoji="1"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130772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変数の使い方</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200" dirty="0"/>
              <a:t>「新しい変数を作る」をクリック</a:t>
            </a: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a:p>
            <a:pPr marL="0" indent="0">
              <a:buNone/>
            </a:pPr>
            <a:endParaRPr lang="en-US" altLang="ja-JP" sz="3200" dirty="0"/>
          </a:p>
          <a:p>
            <a:pPr marL="0" indent="0">
              <a:buNone/>
            </a:pP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511" y="2437782"/>
            <a:ext cx="2624210" cy="2793095"/>
          </a:xfrm>
          <a:prstGeom prst="rect">
            <a:avLst/>
          </a:prstGeom>
        </p:spPr>
      </p:pic>
      <p:sp>
        <p:nvSpPr>
          <p:cNvPr id="7" name="正方形/長方形 6"/>
          <p:cNvSpPr/>
          <p:nvPr/>
        </p:nvSpPr>
        <p:spPr>
          <a:xfrm>
            <a:off x="1254642" y="4279606"/>
            <a:ext cx="1600200" cy="31897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2854842" y="4300870"/>
            <a:ext cx="1706525" cy="33492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64044" y="4206723"/>
            <a:ext cx="1293944" cy="523220"/>
          </a:xfrm>
          <a:prstGeom prst="rect">
            <a:avLst/>
          </a:prstGeom>
          <a:solidFill>
            <a:srgbClr val="FF0000"/>
          </a:solidFill>
          <a:ln>
            <a:solidFill>
              <a:srgbClr val="FF0000"/>
            </a:solidFill>
          </a:ln>
        </p:spPr>
        <p:txBody>
          <a:bodyPr wrap="none" rtlCol="0">
            <a:spAutoFit/>
          </a:bodyPr>
          <a:lstStyle/>
          <a:p>
            <a:r>
              <a:rPr kumimoji="1" lang="ja-JP" altLang="en-US" sz="2800" dirty="0">
                <a:solidFill>
                  <a:schemeClr val="bg1"/>
                </a:solidFill>
              </a:rPr>
              <a:t>クリック</a:t>
            </a:r>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21596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変数の使い方</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変数名を決めて「</a:t>
            </a:r>
            <a:r>
              <a:rPr lang="en-US" altLang="ja-JP" sz="2800" dirty="0"/>
              <a:t>OK</a:t>
            </a:r>
            <a:r>
              <a:rPr lang="ja-JP" altLang="en-US" sz="2800" dirty="0"/>
              <a:t>」をクリック</a:t>
            </a:r>
          </a:p>
          <a:p>
            <a:pPr marL="0" indent="0">
              <a:buNone/>
            </a:pPr>
            <a:endParaRPr kumimoji="1" lang="ja-JP" altLang="en-US" sz="28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44" y="2335831"/>
            <a:ext cx="4853948" cy="2965524"/>
          </a:xfrm>
          <a:prstGeom prst="rect">
            <a:avLst/>
          </a:prstGeom>
        </p:spPr>
      </p:pic>
      <p:sp>
        <p:nvSpPr>
          <p:cNvPr id="6" name="テキスト ボックス 5"/>
          <p:cNvSpPr txBox="1"/>
          <p:nvPr/>
        </p:nvSpPr>
        <p:spPr>
          <a:xfrm>
            <a:off x="4195425" y="5178895"/>
            <a:ext cx="4171335" cy="461665"/>
          </a:xfrm>
          <a:prstGeom prst="rect">
            <a:avLst/>
          </a:prstGeom>
          <a:solidFill>
            <a:srgbClr val="FF0000"/>
          </a:solidFill>
          <a:ln>
            <a:solidFill>
              <a:srgbClr val="FF0000"/>
            </a:solidFill>
          </a:ln>
        </p:spPr>
        <p:txBody>
          <a:bodyPr wrap="none" rtlCol="0">
            <a:spAutoFit/>
          </a:bodyPr>
          <a:lstStyle/>
          <a:p>
            <a:r>
              <a:rPr kumimoji="1" lang="ja-JP" altLang="en-US" sz="2400" dirty="0">
                <a:solidFill>
                  <a:schemeClr val="bg1"/>
                </a:solidFill>
              </a:rPr>
              <a:t>今回は「カウンター」と入力する</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66820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変数の使い方</a:t>
            </a:r>
            <a:endParaRPr kumimoji="1" lang="ja-JP" altLang="en-US" dirty="0"/>
          </a:p>
        </p:txBody>
      </p:sp>
      <p:sp>
        <p:nvSpPr>
          <p:cNvPr id="3" name="コンテンツ プレースホルダー 2"/>
          <p:cNvSpPr>
            <a:spLocks noGrp="1"/>
          </p:cNvSpPr>
          <p:nvPr>
            <p:ph idx="1"/>
          </p:nvPr>
        </p:nvSpPr>
        <p:spPr/>
        <p:txBody>
          <a:bodyPr>
            <a:noAutofit/>
          </a:bodyPr>
          <a:lstStyle/>
          <a:p>
            <a:pPr>
              <a:buFont typeface="Wingdings" panose="05000000000000000000" pitchFamily="2" charset="2"/>
              <a:buChar char="l"/>
            </a:pPr>
            <a:r>
              <a:rPr kumimoji="1" lang="en-US" altLang="ja-JP" sz="3200" dirty="0"/>
              <a:t>OK</a:t>
            </a:r>
            <a:r>
              <a:rPr kumimoji="1" lang="ja-JP" altLang="en-US" sz="3200" dirty="0"/>
              <a:t>をクリックしたら図の命令ブロックがあらわれます。</a:t>
            </a:r>
            <a:endParaRPr lang="en-US" altLang="ja-JP" sz="3200" dirty="0"/>
          </a:p>
          <a:p>
            <a:pPr>
              <a:buFont typeface="Wingdings" panose="05000000000000000000" pitchFamily="2" charset="2"/>
              <a:buChar char="l"/>
            </a:pPr>
            <a:endParaRPr lang="en-US" altLang="ja-JP" sz="3200" dirty="0"/>
          </a:p>
          <a:p>
            <a:pPr marL="0" indent="0">
              <a:buNone/>
            </a:pPr>
            <a:endParaRPr lang="en-US" altLang="ja-JP" sz="3200" dirty="0"/>
          </a:p>
          <a:p>
            <a:pPr marL="0" indent="0">
              <a:buNone/>
            </a:pPr>
            <a:endParaRPr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r>
              <a:rPr lang="ja-JP" altLang="en-US" sz="3200" dirty="0"/>
              <a:t>例を作って使い方をおぼえよう！</a:t>
            </a: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958" y="2770165"/>
            <a:ext cx="2076077" cy="2560846"/>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3105498086"/>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2903</TotalTime>
  <Words>699</Words>
  <Application>Microsoft Macintosh PowerPoint</Application>
  <PresentationFormat>画面に合わせる (4:3)</PresentationFormat>
  <Paragraphs>157</Paragraphs>
  <Slides>29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ＭＳ Ｐゴシック</vt:lpstr>
      <vt:lpstr>Calibri</vt:lpstr>
      <vt:lpstr>Calibri Light</vt:lpstr>
      <vt:lpstr>Wingdings</vt:lpstr>
      <vt:lpstr>レトロスペクト</vt:lpstr>
      <vt:lpstr>Scratchを使ってプログラミングを楽しく学ぼう！  ⑥メッセージを学ぼう</vt:lpstr>
      <vt:lpstr>今回の内容</vt:lpstr>
      <vt:lpstr>PowerPoint プレゼンテーション</vt:lpstr>
      <vt:lpstr>前回の内容</vt:lpstr>
      <vt:lpstr>変数ってなんだろう？</vt:lpstr>
      <vt:lpstr>変数は何に使われてるの？</vt:lpstr>
      <vt:lpstr>変数の使い方</vt:lpstr>
      <vt:lpstr>変数の使い方</vt:lpstr>
      <vt:lpstr>変数の使い方</vt:lpstr>
      <vt:lpstr>変数を使ってみよう</vt:lpstr>
      <vt:lpstr>PowerPoint プレゼンテーション</vt:lpstr>
      <vt:lpstr>メッセージ</vt:lpstr>
      <vt:lpstr>メッセージの使い方</vt:lpstr>
      <vt:lpstr>メッセージを使ってみよう</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メッセージのやりとり</vt:lpstr>
      <vt:lpstr>Scratchのライセンス</vt:lpstr>
      <vt:lpstr>このスライドの作者</vt:lpstr>
    </vt:vector>
  </TitlesOfParts>
  <Company>Microsoft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Scratchを使ってプログラムを楽しく学ぼう！</dc:title>
  <dc:creator>kurihara</dc:creator>
  <cp:lastModifiedBy>Atsushi Kokubo</cp:lastModifiedBy>
  <cp:revision>257</cp:revision>
  <dcterms:created xsi:type="dcterms:W3CDTF">2017-08-24T03:59:40Z</dcterms:created>
  <dcterms:modified xsi:type="dcterms:W3CDTF">2018-05-15T10:36:31Z</dcterms:modified>
</cp:coreProperties>
</file>