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73" r:id="rId4"/>
    <p:sldId id="263" r:id="rId5"/>
    <p:sldId id="321" r:id="rId6"/>
    <p:sldId id="320" r:id="rId7"/>
    <p:sldId id="300" r:id="rId8"/>
    <p:sldId id="301" r:id="rId9"/>
    <p:sldId id="302" r:id="rId10"/>
    <p:sldId id="303" r:id="rId11"/>
    <p:sldId id="330" r:id="rId12"/>
    <p:sldId id="338" r:id="rId13"/>
    <p:sldId id="332" r:id="rId14"/>
    <p:sldId id="346" r:id="rId15"/>
    <p:sldId id="305" r:id="rId16"/>
    <p:sldId id="306" r:id="rId17"/>
    <p:sldId id="307" r:id="rId18"/>
    <p:sldId id="308" r:id="rId19"/>
    <p:sldId id="309" r:id="rId20"/>
    <p:sldId id="311" r:id="rId21"/>
    <p:sldId id="347" r:id="rId22"/>
    <p:sldId id="314" r:id="rId23"/>
    <p:sldId id="327" r:id="rId24"/>
    <p:sldId id="317" r:id="rId25"/>
    <p:sldId id="316" r:id="rId26"/>
    <p:sldId id="328" r:id="rId27"/>
    <p:sldId id="318" r:id="rId28"/>
    <p:sldId id="339" r:id="rId29"/>
    <p:sldId id="340" r:id="rId30"/>
    <p:sldId id="342" r:id="rId31"/>
    <p:sldId id="343" r:id="rId32"/>
    <p:sldId id="348" r:id="rId33"/>
    <p:sldId id="333" r:id="rId34"/>
    <p:sldId id="336" r:id="rId35"/>
    <p:sldId id="334" r:id="rId36"/>
    <p:sldId id="369" r:id="rId37"/>
    <p:sldId id="370" r:id="rId38"/>
  </p:sldIdLst>
  <p:sldSz cx="9144000" cy="6858000" type="screen4x3"/>
  <p:notesSz cx="6735763" cy="9866313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" initials="k" lastIdx="1" clrIdx="0">
    <p:extLst>
      <p:ext uri="{19B8F6BF-5375-455C-9EA6-DF929625EA0E}">
        <p15:presenceInfo xmlns:p15="http://schemas.microsoft.com/office/powerpoint/2012/main" userId="kaz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5011" autoAdjust="0"/>
  </p:normalViewPr>
  <p:slideViewPr>
    <p:cSldViewPr snapToGrid="0">
      <p:cViewPr varScale="1">
        <p:scale>
          <a:sx n="136" d="100"/>
          <a:sy n="136" d="100"/>
        </p:scale>
        <p:origin x="216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6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CCADDD5-0798-428E-94BA-3781F4AB944C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2019/3/1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0A73F630-9F7A-4463-BC0D-9C94ECD436DC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C8DC57A8-AE18-4654-B6AF-04B3577165B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57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10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88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36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97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770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525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15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787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16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948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17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53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18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274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19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77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31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20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4756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801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34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2571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835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25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277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26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7456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27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969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28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832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29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34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439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30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459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042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877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688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03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35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34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79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5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70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6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7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7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17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8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32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9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48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99209" y="1200150"/>
            <a:ext cx="5143502" cy="2381250"/>
          </a:xfrm>
        </p:spPr>
        <p:txBody>
          <a:bodyPr rtlCol="0" anchor="b">
            <a:normAutofit/>
          </a:bodyPr>
          <a:lstStyle>
            <a:lvl1pPr algn="l" rtl="0">
              <a:defRPr sz="405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3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99661" y="421594"/>
            <a:ext cx="1714500" cy="1885508"/>
          </a:xfrm>
        </p:spPr>
        <p:txBody>
          <a:bodyPr rtlCol="0">
            <a:normAutofit/>
          </a:bodyPr>
          <a:lstStyle>
            <a:lvl1pPr algn="l" rtl="0">
              <a:defRPr sz="18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84" name="グループ 83"/>
          <p:cNvGrpSpPr>
            <a:grpSpLocks noChangeAspect="1"/>
          </p:cNvGrpSpPr>
          <p:nvPr/>
        </p:nvGrpSpPr>
        <p:grpSpPr>
          <a:xfrm rot="16200000" flipV="1">
            <a:off x="-425972" y="1653787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6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7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8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9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0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1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2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3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4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5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6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97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grpSp>
        <p:nvGrpSpPr>
          <p:cNvPr id="98" name="グループ 97"/>
          <p:cNvGrpSpPr/>
          <p:nvPr/>
        </p:nvGrpSpPr>
        <p:grpSpPr>
          <a:xfrm>
            <a:off x="3991868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0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1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2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3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4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5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6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7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8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9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0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111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8"/>
          </p:nvPr>
        </p:nvSpPr>
        <p:spPr>
          <a:xfrm>
            <a:off x="4160086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grpSp>
        <p:nvGrpSpPr>
          <p:cNvPr id="112" name="グループ 111"/>
          <p:cNvGrpSpPr/>
          <p:nvPr/>
        </p:nvGrpSpPr>
        <p:grpSpPr>
          <a:xfrm>
            <a:off x="3991868" y="32456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125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9"/>
          </p:nvPr>
        </p:nvSpPr>
        <p:spPr>
          <a:xfrm>
            <a:off x="4160086" y="34560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126" name="テキスト プレースホルダー 3"/>
          <p:cNvSpPr>
            <a:spLocks noGrp="1"/>
          </p:cNvSpPr>
          <p:nvPr>
            <p:ph type="body" sz="half" idx="21"/>
          </p:nvPr>
        </p:nvSpPr>
        <p:spPr>
          <a:xfrm>
            <a:off x="6799661" y="2484995"/>
            <a:ext cx="17145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rtlCol="0" anchor="b">
            <a:normAutofit/>
          </a:bodyPr>
          <a:lstStyle>
            <a:lvl1pPr algn="l" rtl="0">
              <a:defRPr sz="27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461" y="914400"/>
            <a:ext cx="4629151" cy="50292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633799" y="3555526"/>
            <a:ext cx="288036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rtlCol="0" anchor="b">
            <a:normAutofit/>
          </a:bodyPr>
          <a:lstStyle>
            <a:lvl1pPr algn="l" rtl="0">
              <a:defRPr sz="27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8" name="グループ 7"/>
          <p:cNvGrpSpPr/>
          <p:nvPr/>
        </p:nvGrpSpPr>
        <p:grpSpPr>
          <a:xfrm>
            <a:off x="446660" y="781401"/>
            <a:ext cx="4825049" cy="5053665"/>
            <a:chOff x="5162444" y="781398"/>
            <a:chExt cx="6433398" cy="5053665"/>
          </a:xfrm>
        </p:grpSpPr>
        <p:sp>
          <p:nvSpPr>
            <p:cNvPr id="9" name="フリーフォーム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" name="フリーフォーム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grpSp>
          <p:nvGrpSpPr>
            <p:cNvPr id="11" name="グループ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フリーフォーム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sz="1350" dirty="0"/>
              </a:p>
            </p:txBody>
          </p:sp>
          <p:sp>
            <p:nvSpPr>
              <p:cNvPr id="21" name="フリーフォーム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sz="1350" dirty="0"/>
              </a:p>
            </p:txBody>
          </p:sp>
        </p:grpSp>
        <p:sp>
          <p:nvSpPr>
            <p:cNvPr id="12" name="フリーフォーム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3" name="フリーフォーム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4" name="フリーフォーム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5" name="フリーフォーム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6" name="フリーフォーム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7" name="フリーフォーム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8" name="フリーフォーム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9" name="フリーフォーム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2400"/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619668" y="3555524"/>
            <a:ext cx="288036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04800"/>
            <a:ext cx="6475253" cy="5676900"/>
          </a:xfrm>
        </p:spPr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2800"/>
            </a:lvl1pPr>
          </a:lstStyle>
          <a:p>
            <a:fld id="{022B156B-59AE-415F-B24B-8756D48BB97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rtlCol="0" anchor="b">
            <a:normAutofit/>
          </a:bodyPr>
          <a:lstStyle>
            <a:lvl1pPr algn="l" rtl="0">
              <a:defRPr sz="33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98910" y="1825625"/>
            <a:ext cx="3715941" cy="4187952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713561" cy="4187952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02386" y="2505078"/>
            <a:ext cx="3717036" cy="3476625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8"/>
            <a:ext cx="3717036" cy="3476625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2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8910" y="304799"/>
            <a:ext cx="75438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9" name="グループ 8"/>
          <p:cNvGrpSpPr/>
          <p:nvPr/>
        </p:nvGrpSpPr>
        <p:grpSpPr>
          <a:xfrm>
            <a:off x="789318" y="1733550"/>
            <a:ext cx="3270377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3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4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5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6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7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8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9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0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1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36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7"/>
          </p:nvPr>
        </p:nvSpPr>
        <p:spPr>
          <a:xfrm>
            <a:off x="948771" y="1900210"/>
            <a:ext cx="2951652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39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89317" y="4935990"/>
            <a:ext cx="3276735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grpSp>
        <p:nvGrpSpPr>
          <p:cNvPr id="22" name="グループ 21"/>
          <p:cNvGrpSpPr/>
          <p:nvPr/>
        </p:nvGrpSpPr>
        <p:grpSpPr>
          <a:xfrm>
            <a:off x="5072335" y="1733550"/>
            <a:ext cx="3270377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37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8"/>
          </p:nvPr>
        </p:nvSpPr>
        <p:spPr>
          <a:xfrm>
            <a:off x="5231788" y="1900210"/>
            <a:ext cx="2951652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0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5057182" y="4935990"/>
            <a:ext cx="3276735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3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52" name="グループ 51"/>
          <p:cNvGrpSpPr>
            <a:grpSpLocks noChangeAspect="1"/>
          </p:cNvGrpSpPr>
          <p:nvPr/>
        </p:nvGrpSpPr>
        <p:grpSpPr>
          <a:xfrm rot="5400000">
            <a:off x="393437" y="2064322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79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9"/>
          </p:nvPr>
        </p:nvSpPr>
        <p:spPr>
          <a:xfrm>
            <a:off x="936877" y="1824285"/>
            <a:ext cx="2036467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81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26409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grpSp>
        <p:nvGrpSpPr>
          <p:cNvPr id="84" name="グループ 83"/>
          <p:cNvGrpSpPr>
            <a:grpSpLocks noChangeAspect="1"/>
          </p:cNvGrpSpPr>
          <p:nvPr userDrawn="1"/>
        </p:nvGrpSpPr>
        <p:grpSpPr>
          <a:xfrm rot="5400000">
            <a:off x="2997434" y="2064322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6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7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8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9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0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1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2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3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4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5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6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78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8"/>
          </p:nvPr>
        </p:nvSpPr>
        <p:spPr>
          <a:xfrm>
            <a:off x="3540693" y="1824285"/>
            <a:ext cx="2036826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82" name="テキスト プレースホルダー 3"/>
          <p:cNvSpPr>
            <a:spLocks noGrp="1"/>
          </p:cNvSpPr>
          <p:nvPr>
            <p:ph type="body" sz="half" idx="21"/>
          </p:nvPr>
        </p:nvSpPr>
        <p:spPr>
          <a:xfrm>
            <a:off x="3530406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grpSp>
        <p:nvGrpSpPr>
          <p:cNvPr id="97" name="グループ 96"/>
          <p:cNvGrpSpPr>
            <a:grpSpLocks noChangeAspect="1"/>
          </p:cNvGrpSpPr>
          <p:nvPr userDrawn="1"/>
        </p:nvGrpSpPr>
        <p:grpSpPr>
          <a:xfrm rot="5400000">
            <a:off x="5623840" y="2064322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9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0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1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2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3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4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5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6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7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8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9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80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20"/>
          </p:nvPr>
        </p:nvSpPr>
        <p:spPr>
          <a:xfrm>
            <a:off x="6167099" y="1824285"/>
            <a:ext cx="2036826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83" name="テキスト プレースホルダー 3"/>
          <p:cNvSpPr>
            <a:spLocks noGrp="1"/>
          </p:cNvSpPr>
          <p:nvPr>
            <p:ph type="body" sz="half" idx="22"/>
          </p:nvPr>
        </p:nvSpPr>
        <p:spPr>
          <a:xfrm>
            <a:off x="6156812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8910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022B156B-59AE-415F-B24B-8756D48BB97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700" kern="1200">
          <a:solidFill>
            <a:schemeClr val="tx1">
              <a:lumMod val="50000"/>
            </a:schemeClr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60604" indent="-260604" algn="l" defTabSz="685800" rtl="0" eaLnBrk="1" latinLnBrk="0" hangingPunct="1">
        <a:lnSpc>
          <a:spcPct val="100000"/>
        </a:lnSpc>
        <a:spcBef>
          <a:spcPts val="135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555498" indent="-212598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8566" y="1616421"/>
            <a:ext cx="6788271" cy="2900494"/>
          </a:xfrm>
        </p:spPr>
        <p:txBody>
          <a:bodyPr rtlCol="0">
            <a:noAutofit/>
          </a:bodyPr>
          <a:lstStyle/>
          <a:p>
            <a:r>
              <a:rPr lang="ja-JP" altLang="en-US" sz="5400" b="1" dirty="0"/>
              <a:t>ドローン</a:t>
            </a:r>
            <a:br>
              <a:rPr lang="en-US" altLang="ja-JP" sz="5400" b="1" dirty="0"/>
            </a:br>
            <a:r>
              <a:rPr lang="ja-JP" altLang="en-US" sz="5400" b="1" dirty="0"/>
              <a:t>プログラミング教材</a:t>
            </a:r>
            <a:br>
              <a:rPr lang="ja-JP" altLang="en-US" sz="5400" b="1" dirty="0"/>
            </a:br>
            <a:endParaRPr lang="ja-JP" altLang="en-US" sz="5400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00">
                <a:sym typeface="ＭＳ Ｐゴシック" panose="020B0600070205080204" pitchFamily="50" charset="-128"/>
              </a:rPr>
              <a:t>機能拡張の読み込み</a:t>
            </a:r>
            <a:r>
              <a:rPr lang="en-US" altLang="ja-JP" sz="4000" dirty="0">
                <a:sym typeface="ＭＳ Ｐゴシック" panose="020B0600070205080204" pitchFamily="50" charset="-128"/>
              </a:rPr>
              <a:t>: 3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840A410-98FB-4FDC-AD55-5E57C352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9" y="2413229"/>
            <a:ext cx="1635919" cy="261461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63782B2-C0CC-4285-A063-D48990CB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53" y="2405365"/>
            <a:ext cx="1788461" cy="2720477"/>
          </a:xfrm>
          <a:prstGeom prst="rect">
            <a:avLst/>
          </a:prstGeom>
        </p:spPr>
      </p:pic>
      <p:sp>
        <p:nvSpPr>
          <p:cNvPr id="12" name="右矢印 4">
            <a:extLst>
              <a:ext uri="{FF2B5EF4-FFF2-40B4-BE49-F238E27FC236}">
                <a16:creationId xmlns:a16="http://schemas.microsoft.com/office/drawing/2014/main" id="{C74ECF92-8AE7-4D34-8E23-51107F297D84}"/>
              </a:ext>
            </a:extLst>
          </p:cNvPr>
          <p:cNvSpPr/>
          <p:nvPr/>
        </p:nvSpPr>
        <p:spPr>
          <a:xfrm>
            <a:off x="2677191" y="4280021"/>
            <a:ext cx="2829518" cy="2424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526EEA-42AE-4860-962F-0D70A321A085}"/>
              </a:ext>
            </a:extLst>
          </p:cNvPr>
          <p:cNvSpPr txBox="1"/>
          <p:nvPr/>
        </p:nvSpPr>
        <p:spPr>
          <a:xfrm>
            <a:off x="3076036" y="3540897"/>
            <a:ext cx="182313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その他にブロックが追加される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42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ja-JP" sz="3600" dirty="0">
                <a:sym typeface="ＭＳ Ｐゴシック" panose="020B0600070205080204" pitchFamily="50" charset="-128"/>
              </a:rPr>
              <a:t>PC</a:t>
            </a:r>
            <a:r>
              <a:rPr lang="ja-JP" altLang="en-US" sz="3600">
                <a:sym typeface="ＭＳ Ｐゴシック" panose="020B0600070205080204" pitchFamily="50" charset="-128"/>
              </a:rPr>
              <a:t>からドローンへの</a:t>
            </a:r>
            <a:r>
              <a:rPr lang="en-US" altLang="ja-JP" sz="3600" dirty="0">
                <a:sym typeface="ＭＳ Ｐゴシック" panose="020B0600070205080204" pitchFamily="50" charset="-128"/>
              </a:rPr>
              <a:t>Wi-Fi</a:t>
            </a:r>
            <a:r>
              <a:rPr lang="ja-JP" altLang="en-US" sz="3600">
                <a:sym typeface="ＭＳ Ｐゴシック" panose="020B0600070205080204" pitchFamily="50" charset="-128"/>
              </a:rPr>
              <a:t>接続</a:t>
            </a:r>
            <a:endParaRPr lang="en-US" altLang="ja-JP" sz="360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091148" y="2573666"/>
            <a:ext cx="7644610" cy="31718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48B52D-3BAF-48F5-9E51-3AEFEF5FA902}"/>
              </a:ext>
            </a:extLst>
          </p:cNvPr>
          <p:cNvSpPr txBox="1"/>
          <p:nvPr/>
        </p:nvSpPr>
        <p:spPr>
          <a:xfrm>
            <a:off x="6356331" y="2869136"/>
            <a:ext cx="2632645" cy="10618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ドローンの背面に書かれている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SSID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に接続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02ECC93-CA66-4E1E-9D2F-17D031DE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67" y="2758159"/>
            <a:ext cx="2536031" cy="3636169"/>
          </a:xfrm>
          <a:prstGeom prst="rect">
            <a:avLst/>
          </a:prstGeom>
        </p:spPr>
      </p:pic>
      <p:sp>
        <p:nvSpPr>
          <p:cNvPr id="7" name="右矢印 4">
            <a:extLst>
              <a:ext uri="{FF2B5EF4-FFF2-40B4-BE49-F238E27FC236}">
                <a16:creationId xmlns:a16="http://schemas.microsoft.com/office/drawing/2014/main" id="{288F080C-866A-4C7D-AAFC-44DB553A9FD5}"/>
              </a:ext>
            </a:extLst>
          </p:cNvPr>
          <p:cNvSpPr/>
          <p:nvPr/>
        </p:nvSpPr>
        <p:spPr>
          <a:xfrm rot="10800000">
            <a:off x="2339582" y="2817896"/>
            <a:ext cx="4016749" cy="315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11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46608-462B-334D-A7F9-0E1DA8C752F7}"/>
              </a:ext>
            </a:extLst>
          </p:cNvPr>
          <p:cNvSpPr txBox="1"/>
          <p:nvPr/>
        </p:nvSpPr>
        <p:spPr>
          <a:xfrm>
            <a:off x="700479" y="1708493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ドローンの電源を入れる</a:t>
            </a:r>
            <a:endParaRPr kumimoji="1" lang="en-US" altLang="ja-JP" sz="24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US" altLang="ja-JP" sz="24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PC</a:t>
            </a:r>
            <a:r>
              <a:rPr kumimoji="1" lang="ja-JP" altLang="en-US" sz="24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</a:t>
            </a:r>
            <a:r>
              <a:rPr kumimoji="1" lang="en-US" altLang="ja-JP" sz="24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Wi-Fi</a:t>
            </a:r>
            <a:r>
              <a:rPr kumimoji="1" lang="ja-JP" altLang="en-US" sz="240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接続を開いてドローンに接続する</a:t>
            </a:r>
          </a:p>
        </p:txBody>
      </p:sp>
    </p:spTree>
    <p:extLst>
      <p:ext uri="{BB962C8B-B14F-4D97-AF65-F5344CB8AC3E}">
        <p14:creationId xmlns:p14="http://schemas.microsoft.com/office/powerpoint/2010/main" val="33281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00">
                <a:sym typeface="ＭＳ Ｐゴシック" panose="020B0600070205080204" pitchFamily="50" charset="-128"/>
              </a:rPr>
              <a:t>ドローンと通信するために</a:t>
            </a:r>
            <a:br>
              <a:rPr lang="en-US" altLang="ja-JP" sz="4000" dirty="0">
                <a:sym typeface="ＭＳ Ｐゴシック" panose="020B0600070205080204" pitchFamily="50" charset="-128"/>
              </a:rPr>
            </a:br>
            <a:r>
              <a:rPr lang="en-US" altLang="ja-JP" sz="4000" dirty="0">
                <a:sym typeface="ＭＳ Ｐゴシック" panose="020B0600070205080204" pitchFamily="50" charset="-128"/>
              </a:rPr>
              <a:t>PC</a:t>
            </a:r>
            <a:r>
              <a:rPr lang="ja-JP" altLang="en-US" sz="4000">
                <a:sym typeface="ＭＳ Ｐゴシック" panose="020B0600070205080204" pitchFamily="50" charset="-128"/>
              </a:rPr>
              <a:t>で</a:t>
            </a:r>
            <a:r>
              <a:rPr lang="en-US" altLang="ja-JP" sz="4000" dirty="0">
                <a:sym typeface="ＭＳ Ｐゴシック" panose="020B0600070205080204" pitchFamily="50" charset="-128"/>
              </a:rPr>
              <a:t>Node.js</a:t>
            </a:r>
            <a:r>
              <a:rPr lang="ja-JP" altLang="en-US" sz="4000">
                <a:sym typeface="ＭＳ Ｐゴシック" panose="020B0600070205080204" pitchFamily="50" charset="-128"/>
              </a:rPr>
              <a:t>を起動</a:t>
            </a:r>
            <a:endParaRPr lang="en-US" altLang="ja-JP" sz="400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98B2C86-1C79-4E5B-856E-76AB3CC1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12" y="2833903"/>
            <a:ext cx="1793289" cy="17648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48B52D-3BAF-48F5-9E51-3AEFEF5FA902}"/>
              </a:ext>
            </a:extLst>
          </p:cNvPr>
          <p:cNvSpPr txBox="1"/>
          <p:nvPr/>
        </p:nvSpPr>
        <p:spPr>
          <a:xfrm>
            <a:off x="4077400" y="3191410"/>
            <a:ext cx="2057051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node.bat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を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ダブルクリック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82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3600">
                <a:sym typeface="ＭＳ Ｐゴシック" panose="020B0600070205080204" pitchFamily="50" charset="-128"/>
              </a:rPr>
              <a:t>ドローンとの接続を確認</a:t>
            </a:r>
            <a:endParaRPr lang="en-US" altLang="ja-JP" sz="360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D8286F-193F-4B6B-B38A-CCBC1406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98" y="2440746"/>
            <a:ext cx="2299272" cy="21620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5F8E23D-1D73-44F7-97E9-1537FDF0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5" y="2440746"/>
            <a:ext cx="2299272" cy="2242076"/>
          </a:xfrm>
          <a:prstGeom prst="rect">
            <a:avLst/>
          </a:prstGeom>
        </p:spPr>
      </p:pic>
      <p:sp>
        <p:nvSpPr>
          <p:cNvPr id="8" name="右矢印 4">
            <a:extLst>
              <a:ext uri="{FF2B5EF4-FFF2-40B4-BE49-F238E27FC236}">
                <a16:creationId xmlns:a16="http://schemas.microsoft.com/office/drawing/2014/main" id="{57A4D34B-2356-4975-A647-A10201CBD5DC}"/>
              </a:ext>
            </a:extLst>
          </p:cNvPr>
          <p:cNvSpPr/>
          <p:nvPr/>
        </p:nvSpPr>
        <p:spPr>
          <a:xfrm>
            <a:off x="3140609" y="3341632"/>
            <a:ext cx="2647796" cy="315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B2EE1E-DB00-4EFF-9B39-0F5F872C2956}"/>
              </a:ext>
            </a:extLst>
          </p:cNvPr>
          <p:cNvSpPr txBox="1"/>
          <p:nvPr/>
        </p:nvSpPr>
        <p:spPr>
          <a:xfrm>
            <a:off x="3140607" y="4009586"/>
            <a:ext cx="2647796" cy="10618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赤から緑へ変わったら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成功！！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8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6512" y="2443864"/>
            <a:ext cx="5902901" cy="1365308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50">
                <a:sym typeface="ＭＳ Ｐゴシック" panose="020B0600070205080204" pitchFamily="50" charset="-128"/>
              </a:rPr>
              <a:t>ドローン</a:t>
            </a:r>
            <a:r>
              <a:rPr lang="en-US" altLang="ja-JP" sz="4050" dirty="0">
                <a:sym typeface="ＭＳ Ｐゴシック" panose="020B0600070205080204" pitchFamily="50" charset="-128"/>
              </a:rPr>
              <a:t>Tello</a:t>
            </a:r>
            <a:r>
              <a:rPr lang="ja-JP" altLang="en-US" sz="4050">
                <a:sym typeface="ＭＳ Ｐゴシック" panose="020B0600070205080204" pitchFamily="50" charset="-128"/>
              </a:rPr>
              <a:t>の基本動作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離陸と着陸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ドローンを離陸させて</a:t>
            </a:r>
            <a:r>
              <a:rPr lang="en-US" altLang="ja-JP" sz="3000" dirty="0"/>
              <a:t>10</a:t>
            </a:r>
            <a:r>
              <a:rPr lang="ja-JP" altLang="en-US" sz="3000" dirty="0"/>
              <a:t>秒経過したら着陸するスクリプトを作ってみよう</a:t>
            </a: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24D34C-B132-4961-8CC7-8F3FFFDD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31" y="2977158"/>
            <a:ext cx="4052025" cy="262834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8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上下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ドローンを上下に</a:t>
            </a:r>
            <a:r>
              <a:rPr lang="en-US" altLang="ja-JP" sz="3000" dirty="0"/>
              <a:t>100</a:t>
            </a:r>
            <a:r>
              <a:rPr lang="ja-JP" altLang="en-US" sz="3000" dirty="0"/>
              <a:t>ｃｍずつ移動させるスクリプトを作ってみよう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D3A527-99CC-4705-9268-64732240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0" y="2954123"/>
            <a:ext cx="1929184" cy="2698336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左右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ドローンを左右に</a:t>
            </a:r>
            <a:r>
              <a:rPr lang="en-US" altLang="ja-JP" sz="3000" dirty="0"/>
              <a:t>100</a:t>
            </a:r>
            <a:r>
              <a:rPr lang="ja-JP" altLang="en-US" sz="3000" dirty="0"/>
              <a:t>ｃｍずつ移動させるスクリプトを作ってみよう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A6A57F9-9243-4736-8B7A-13418542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0" y="2970165"/>
            <a:ext cx="1971812" cy="274225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3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前後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ドローンを前後に</a:t>
            </a:r>
            <a:r>
              <a:rPr lang="en-US" altLang="ja-JP" sz="3000" dirty="0"/>
              <a:t>100</a:t>
            </a:r>
            <a:r>
              <a:rPr lang="ja-JP" altLang="en-US" sz="3000" dirty="0"/>
              <a:t>ｃｍずつ移動させるスクリプトを作ってみよう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D5BF47-B8F2-45C3-BB81-840ECCA6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18" y="2930057"/>
            <a:ext cx="1956626" cy="278187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6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回転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0" y="1951489"/>
            <a:ext cx="7896279" cy="3171825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ドローンを時計まわりに</a:t>
            </a:r>
            <a:r>
              <a:rPr lang="en-US" altLang="ja-JP" sz="3000" dirty="0"/>
              <a:t>90</a:t>
            </a:r>
            <a:r>
              <a:rPr lang="ja-JP" altLang="en-US" sz="3000" dirty="0"/>
              <a:t>度、反時計まわりに</a:t>
            </a:r>
            <a:r>
              <a:rPr lang="en-US" altLang="ja-JP" sz="3000" dirty="0"/>
              <a:t>90</a:t>
            </a:r>
            <a:r>
              <a:rPr lang="ja-JP" altLang="en-US" sz="3000" dirty="0"/>
              <a:t>度回転させるスクリプトを作ってみよう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4A146BC-7E7D-490C-9BFE-2F55F547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0" y="3058394"/>
            <a:ext cx="2184793" cy="269288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1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4050" dirty="0">
                <a:sym typeface="ＭＳ Ｐゴシック" panose="020B0600070205080204" pitchFamily="50" charset="-128"/>
              </a:rPr>
              <a:t>教材の目標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2171700"/>
            <a:ext cx="7197895" cy="3171825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000" dirty="0">
                <a:sym typeface="ＭＳ Ｐゴシック" panose="020B0600070205080204" pitchFamily="50" charset="-128"/>
              </a:rPr>
              <a:t>構造化プログラミングを用いてドローンの自動飛行プログラムを作ってみよう！</a:t>
            </a: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宙返り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ドローンを宙返りさせるスクリプトを作ってみよう</a:t>
            </a: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CF9D786-A9B5-482D-9728-6F5453D1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0" y="2938077"/>
            <a:ext cx="2491333" cy="2737188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96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6512" y="2443863"/>
            <a:ext cx="5902901" cy="2128137"/>
          </a:xfrm>
        </p:spPr>
        <p:txBody>
          <a:bodyPr rtlCol="0">
            <a:normAutofit fontScale="90000"/>
          </a:bodyPr>
          <a:lstStyle/>
          <a:p>
            <a:r>
              <a:rPr lang="ja-JP" altLang="en-US" sz="4050">
                <a:sym typeface="ＭＳ Ｐゴシック" panose="020B0600070205080204" pitchFamily="50" charset="-128"/>
              </a:rPr>
              <a:t>ドローン</a:t>
            </a:r>
            <a:r>
              <a:rPr lang="en-US" altLang="ja-JP" sz="4050" dirty="0">
                <a:sym typeface="ＭＳ Ｐゴシック" panose="020B0600070205080204" pitchFamily="50" charset="-128"/>
              </a:rPr>
              <a:t>Tello</a:t>
            </a:r>
            <a:r>
              <a:rPr lang="ja-JP" altLang="en-US" sz="4050">
                <a:sym typeface="ＭＳ Ｐゴシック" panose="020B0600070205080204" pitchFamily="50" charset="-128"/>
              </a:rPr>
              <a:t>の自動操縦</a:t>
            </a:r>
            <a:br>
              <a:rPr lang="en-US" altLang="ja-JP" sz="4050" dirty="0">
                <a:sym typeface="ＭＳ Ｐゴシック" panose="020B0600070205080204" pitchFamily="50" charset="-128"/>
              </a:rPr>
            </a:br>
            <a:br>
              <a:rPr lang="en-US" altLang="ja-JP" sz="4050" dirty="0">
                <a:sym typeface="ＭＳ Ｐゴシック" panose="020B0600070205080204" pitchFamily="50" charset="-128"/>
              </a:rPr>
            </a:br>
            <a:r>
              <a:rPr lang="ja-JP" altLang="en-US" sz="4050">
                <a:sym typeface="ＭＳ Ｐゴシック" panose="020B0600070205080204" pitchFamily="50" charset="-128"/>
              </a:rPr>
              <a:t>コースに沿ってドローンを動かしてみよう！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2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コーンのまわりを</a:t>
            </a:r>
            <a:r>
              <a:rPr lang="en-US" altLang="ja-JP" sz="4050" dirty="0">
                <a:sym typeface="ＭＳ Ｐゴシック" panose="020B0600070205080204" pitchFamily="50" charset="-128"/>
              </a:rPr>
              <a:t>1</a:t>
            </a:r>
            <a:r>
              <a:rPr lang="ja-JP" altLang="en-US" sz="4050" dirty="0">
                <a:sym typeface="ＭＳ Ｐゴシック" panose="020B0600070205080204" pitchFamily="50" charset="-128"/>
              </a:rPr>
              <a:t>周させてみよう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027BC20-F6B0-4678-B118-77BBF2F5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5" y="2329400"/>
            <a:ext cx="2881914" cy="279620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C24ECD-73BE-432F-8871-0694739B4C33}"/>
              </a:ext>
            </a:extLst>
          </p:cNvPr>
          <p:cNvSpPr txBox="1"/>
          <p:nvPr/>
        </p:nvSpPr>
        <p:spPr>
          <a:xfrm>
            <a:off x="3321061" y="2537605"/>
            <a:ext cx="502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・矢印</a:t>
            </a:r>
            <a:r>
              <a:rPr kumimoji="1" lang="en-US" altLang="ja-JP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つ分の長さ</a:t>
            </a:r>
            <a:r>
              <a:rPr kumimoji="1" lang="en-US" altLang="ja-JP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㎝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・矢印の向きに進ませる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・ドローンの移動は回転と前方向のみ　　　　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48F06687-C3DD-44B1-A40F-182652E05C1A}"/>
              </a:ext>
            </a:extLst>
          </p:cNvPr>
          <p:cNvSpPr/>
          <p:nvPr/>
        </p:nvSpPr>
        <p:spPr>
          <a:xfrm>
            <a:off x="3428858" y="5173385"/>
            <a:ext cx="2283903" cy="503340"/>
          </a:xfrm>
          <a:prstGeom prst="wedgeEllipseCallout">
            <a:avLst>
              <a:gd name="adj1" fmla="val -49759"/>
              <a:gd name="adj2" fmla="val -77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スタート位置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19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コーンのまわりを</a:t>
            </a:r>
            <a:r>
              <a:rPr lang="en-US" altLang="ja-JP" sz="4050" dirty="0">
                <a:sym typeface="ＭＳ Ｐゴシック" panose="020B0600070205080204" pitchFamily="50" charset="-128"/>
              </a:rPr>
              <a:t>1</a:t>
            </a:r>
            <a:r>
              <a:rPr lang="ja-JP" altLang="en-US" sz="4050" dirty="0">
                <a:sym typeface="ＭＳ Ｐゴシック" panose="020B0600070205080204" pitchFamily="50" charset="-128"/>
              </a:rPr>
              <a:t>周させてみよう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使うブロックの種類</a:t>
            </a: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6D27DD0-6D25-4F0A-B5E2-976C2664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9" y="2715869"/>
            <a:ext cx="2038966" cy="5709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C90F86-7506-4783-BBB3-06EB5E8F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221" y="4266461"/>
            <a:ext cx="781677" cy="4758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5AB59D-C0BD-41A7-B789-0CAA6F47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08" y="4367947"/>
            <a:ext cx="1521710" cy="9162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DF43EFD-4604-4D76-8F14-B16A6EBF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49" y="4901039"/>
            <a:ext cx="706624" cy="487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FF0086-9467-42B9-B3EE-F69F1E524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08" y="3536686"/>
            <a:ext cx="1360394" cy="5173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3EA5A2C-5EA6-40EF-8DC3-809A992E8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223" y="3610116"/>
            <a:ext cx="2299067" cy="5320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BC9F87-824F-426E-99BB-462BE057FA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21" y="2715869"/>
            <a:ext cx="2780210" cy="532016"/>
          </a:xfrm>
          <a:prstGeom prst="rect">
            <a:avLst/>
          </a:prstGeom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52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コーンのまわりを</a:t>
            </a:r>
            <a:r>
              <a:rPr lang="en-US" altLang="ja-JP" sz="4050" dirty="0">
                <a:sym typeface="ＭＳ Ｐゴシック" panose="020B0600070205080204" pitchFamily="50" charset="-128"/>
              </a:rPr>
              <a:t>1</a:t>
            </a:r>
            <a:r>
              <a:rPr lang="ja-JP" altLang="en-US" sz="4050" dirty="0">
                <a:sym typeface="ＭＳ Ｐゴシック" panose="020B0600070205080204" pitchFamily="50" charset="-128"/>
              </a:rPr>
              <a:t>周させてみよう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49ACED2-A10B-4376-8CB7-D1072D96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8" y="2000250"/>
            <a:ext cx="3124767" cy="361899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9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252280" y="751963"/>
            <a:ext cx="8637057" cy="865638"/>
          </a:xfrm>
        </p:spPr>
        <p:txBody>
          <a:bodyPr rtlCol="0">
            <a:normAutofit fontScale="90000"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ドローンを図の矢印の通りに動かしてみよう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3FCBE-AD17-4BA2-BF56-5E1D05FE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3052" y="3008538"/>
            <a:ext cx="3700463" cy="18645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F0DC65-95FB-4413-8204-B212D60E9EDF}"/>
              </a:ext>
            </a:extLst>
          </p:cNvPr>
          <p:cNvSpPr txBox="1"/>
          <p:nvPr/>
        </p:nvSpPr>
        <p:spPr>
          <a:xfrm>
            <a:off x="3396168" y="2300339"/>
            <a:ext cx="47893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・矢印</a:t>
            </a:r>
            <a:r>
              <a:rPr kumimoji="1" lang="en-US" altLang="ja-JP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つ分の長さ</a:t>
            </a:r>
            <a:r>
              <a:rPr kumimoji="1" lang="en-US" altLang="ja-JP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㎝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・矢印の向きに進ませる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・赤→青の順に進ませる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・ドローンの移動は回転と　　前方向のみ</a:t>
            </a:r>
            <a:endParaRPr kumimoji="1" lang="en-US" altLang="ja-JP" sz="3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FC228B4E-A580-48D0-98F3-212DD3C144BF}"/>
              </a:ext>
            </a:extLst>
          </p:cNvPr>
          <p:cNvSpPr/>
          <p:nvPr/>
        </p:nvSpPr>
        <p:spPr>
          <a:xfrm>
            <a:off x="3428858" y="5173385"/>
            <a:ext cx="2283903" cy="503340"/>
          </a:xfrm>
          <a:prstGeom prst="wedgeEllipseCallout">
            <a:avLst>
              <a:gd name="adj1" fmla="val -60227"/>
              <a:gd name="adj2" fmla="val 550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スタート位置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3C6C9F-A748-4140-9758-901AEF9C162F}"/>
              </a:ext>
            </a:extLst>
          </p:cNvPr>
          <p:cNvSpPr txBox="1"/>
          <p:nvPr/>
        </p:nvSpPr>
        <p:spPr>
          <a:xfrm>
            <a:off x="3066385" y="4604576"/>
            <a:ext cx="392236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①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405AA2-7CAA-4538-937A-1DAF7CD77C70}"/>
              </a:ext>
            </a:extLst>
          </p:cNvPr>
          <p:cNvSpPr txBox="1"/>
          <p:nvPr/>
        </p:nvSpPr>
        <p:spPr>
          <a:xfrm>
            <a:off x="2072886" y="4019008"/>
            <a:ext cx="392236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②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5B28DF-0A20-49C2-859E-120C6B7F61ED}"/>
              </a:ext>
            </a:extLst>
          </p:cNvPr>
          <p:cNvSpPr txBox="1"/>
          <p:nvPr/>
        </p:nvSpPr>
        <p:spPr>
          <a:xfrm>
            <a:off x="1017709" y="2817127"/>
            <a:ext cx="392236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③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7C6B8F-0FCA-4538-B046-980A66C58458}"/>
              </a:ext>
            </a:extLst>
          </p:cNvPr>
          <p:cNvSpPr txBox="1"/>
          <p:nvPr/>
        </p:nvSpPr>
        <p:spPr>
          <a:xfrm>
            <a:off x="2072886" y="2229895"/>
            <a:ext cx="392236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④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B6C1BB-59FB-43E7-8FF7-618B011BB517}"/>
              </a:ext>
            </a:extLst>
          </p:cNvPr>
          <p:cNvSpPr txBox="1"/>
          <p:nvPr/>
        </p:nvSpPr>
        <p:spPr>
          <a:xfrm>
            <a:off x="3081725" y="2782507"/>
            <a:ext cx="392236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⑤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F053E5-422A-467A-8D2C-17ED0AE901BF}"/>
              </a:ext>
            </a:extLst>
          </p:cNvPr>
          <p:cNvSpPr txBox="1"/>
          <p:nvPr/>
        </p:nvSpPr>
        <p:spPr>
          <a:xfrm>
            <a:off x="2072886" y="3366230"/>
            <a:ext cx="392236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⑥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AD7BD6-0D44-4314-80C9-5B051F4BE10C}"/>
              </a:ext>
            </a:extLst>
          </p:cNvPr>
          <p:cNvSpPr txBox="1"/>
          <p:nvPr/>
        </p:nvSpPr>
        <p:spPr>
          <a:xfrm>
            <a:off x="987947" y="4571227"/>
            <a:ext cx="392236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⑦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670419-B8C0-48C1-BF5A-CBCEAA7E7EF4}"/>
              </a:ext>
            </a:extLst>
          </p:cNvPr>
          <p:cNvSpPr txBox="1"/>
          <p:nvPr/>
        </p:nvSpPr>
        <p:spPr>
          <a:xfrm>
            <a:off x="2072886" y="5116509"/>
            <a:ext cx="392236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⑧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05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74465" y="1056092"/>
            <a:ext cx="8795072" cy="916298"/>
          </a:xfrm>
        </p:spPr>
        <p:txBody>
          <a:bodyPr rtlCol="0">
            <a:normAutofit fontScale="90000"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ドローンを図の矢印の通りに動かしてみよう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/>
              <a:t>使うブロックの種類</a:t>
            </a: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6D27DD0-6D25-4F0A-B5E2-976C2664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9" y="2715869"/>
            <a:ext cx="2038966" cy="5709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C90F86-7506-4783-BBB3-06EB5E8F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14" y="3696276"/>
            <a:ext cx="781677" cy="4758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5AB59D-C0BD-41A7-B789-0CAA6F47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08" y="4360052"/>
            <a:ext cx="1521710" cy="9162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DF43EFD-4604-4D76-8F14-B16A6EBF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743" y="2996096"/>
            <a:ext cx="706624" cy="487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FF0086-9467-42B9-B3EE-F69F1E524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32" y="3533830"/>
            <a:ext cx="1360394" cy="5173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3EA5A2C-5EA6-40EF-8DC3-809A992E8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4818" y="4488734"/>
            <a:ext cx="2299067" cy="5320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BC9F87-824F-426E-99BB-462BE057FA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1643" y="2802471"/>
            <a:ext cx="2983463" cy="5709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82CA5C1-C32F-4AC2-8798-7B8CDA359D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4149" y="4366079"/>
            <a:ext cx="1595037" cy="9162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266F9C-391E-4BE5-8F1E-6832E0B32E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1644" y="3600124"/>
            <a:ext cx="2840719" cy="571957"/>
          </a:xfrm>
          <a:prstGeom prst="rect">
            <a:avLst/>
          </a:prstGeom>
        </p:spPr>
      </p:pic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0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17017" y="1017068"/>
            <a:ext cx="8643474" cy="865638"/>
          </a:xfrm>
        </p:spPr>
        <p:txBody>
          <a:bodyPr rtlCol="0">
            <a:normAutofit fontScale="90000"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ドローンを図の矢印の通りに動かしてみよう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79154C-4A09-4AF8-91DA-4089A990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8" y="2000252"/>
            <a:ext cx="1460859" cy="392125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C53A201-BD83-4295-A97F-B799DE6D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58" y="2000249"/>
            <a:ext cx="2270687" cy="189591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0EE46A9-DBDE-4004-A285-37C55F00D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57" y="2000251"/>
            <a:ext cx="2060891" cy="3933476"/>
          </a:xfrm>
          <a:prstGeom prst="rect">
            <a:avLst/>
          </a:prstGeom>
        </p:spPr>
      </p:pic>
      <p:sp>
        <p:nvSpPr>
          <p:cNvPr id="7" name="右矢印 4">
            <a:extLst>
              <a:ext uri="{FF2B5EF4-FFF2-40B4-BE49-F238E27FC236}">
                <a16:creationId xmlns:a16="http://schemas.microsoft.com/office/drawing/2014/main" id="{0FCCEC9C-AB5A-4E2A-8028-33AAD30A7086}"/>
              </a:ext>
            </a:extLst>
          </p:cNvPr>
          <p:cNvSpPr/>
          <p:nvPr/>
        </p:nvSpPr>
        <p:spPr>
          <a:xfrm>
            <a:off x="2259767" y="3052210"/>
            <a:ext cx="2060891" cy="3767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0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10" y="304800"/>
            <a:ext cx="7543802" cy="1219200"/>
          </a:xfrm>
        </p:spPr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ドローンを着陸点にできるだけ近づけよう！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ja-JP" altLang="en-US" sz="3000" dirty="0"/>
              <a:t>以下の</a:t>
            </a:r>
            <a:r>
              <a:rPr lang="en-US" altLang="ja-JP" sz="3000" dirty="0"/>
              <a:t>3</a:t>
            </a:r>
            <a:r>
              <a:rPr lang="ja-JP" altLang="en-US" sz="3000" dirty="0"/>
              <a:t>点で競う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・離陸点から着陸点までの速さ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・プログラムの分かり易さ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・着地点からの距離</a:t>
            </a: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77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①ドローンを着陸点にできるだけ近づけよう！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0" y="1611285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29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7E62E8-5449-4B0E-8950-B58874A8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37" y="1993319"/>
            <a:ext cx="2165233" cy="3728108"/>
          </a:xfrm>
          <a:prstGeom prst="rect">
            <a:avLst/>
          </a:prstGeom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ACA9F003-C838-41A2-96DB-8FF8BF135D1C}"/>
              </a:ext>
            </a:extLst>
          </p:cNvPr>
          <p:cNvSpPr/>
          <p:nvPr/>
        </p:nvSpPr>
        <p:spPr>
          <a:xfrm>
            <a:off x="5360055" y="5469757"/>
            <a:ext cx="2283903" cy="503340"/>
          </a:xfrm>
          <a:prstGeom prst="wedgeEllipseCallout">
            <a:avLst>
              <a:gd name="adj1" fmla="val -49759"/>
              <a:gd name="adj2" fmla="val -77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離陸位置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261CB967-36E5-4AAC-9751-E3489314DE70}"/>
              </a:ext>
            </a:extLst>
          </p:cNvPr>
          <p:cNvSpPr/>
          <p:nvPr/>
        </p:nvSpPr>
        <p:spPr>
          <a:xfrm>
            <a:off x="1065402" y="1865639"/>
            <a:ext cx="2283903" cy="503340"/>
          </a:xfrm>
          <a:prstGeom prst="wedgeEllipseCallout">
            <a:avLst>
              <a:gd name="adj1" fmla="val 63180"/>
              <a:gd name="adj2" fmla="val 6891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着陸位置</a:t>
            </a:r>
          </a:p>
        </p:txBody>
      </p:sp>
      <p:sp>
        <p:nvSpPr>
          <p:cNvPr id="12" name="右矢印 4">
            <a:extLst>
              <a:ext uri="{FF2B5EF4-FFF2-40B4-BE49-F238E27FC236}">
                <a16:creationId xmlns:a16="http://schemas.microsoft.com/office/drawing/2014/main" id="{A53E1023-237F-4975-9FB4-5A85E09ECF13}"/>
              </a:ext>
            </a:extLst>
          </p:cNvPr>
          <p:cNvSpPr/>
          <p:nvPr/>
        </p:nvSpPr>
        <p:spPr>
          <a:xfrm rot="16200000">
            <a:off x="4872681" y="4711541"/>
            <a:ext cx="456136" cy="2096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6105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教材の内容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543800" cy="3171825"/>
          </a:xfrm>
        </p:spPr>
        <p:txBody>
          <a:bodyPr rtlCol="0">
            <a:normAutofit/>
          </a:bodyPr>
          <a:lstStyle/>
          <a:p>
            <a:r>
              <a:rPr lang="ja-JP" altLang="en-US" sz="3000"/>
              <a:t>ドローン</a:t>
            </a:r>
            <a:r>
              <a:rPr lang="en-US" altLang="ja-JP" sz="3000" dirty="0"/>
              <a:t>Tello</a:t>
            </a:r>
            <a:r>
              <a:rPr lang="ja-JP" altLang="en-US" sz="3000"/>
              <a:t>の説明</a:t>
            </a:r>
            <a:endParaRPr lang="en-US" altLang="ja-JP" sz="3000" dirty="0"/>
          </a:p>
          <a:p>
            <a:r>
              <a:rPr lang="ja-JP" altLang="en-US" sz="3000"/>
              <a:t>ドローン</a:t>
            </a:r>
            <a:r>
              <a:rPr lang="en-US" altLang="ja-JP" sz="3000" dirty="0"/>
              <a:t>Tello</a:t>
            </a:r>
            <a:r>
              <a:rPr lang="ja-JP" altLang="en-US" sz="3000"/>
              <a:t>へ</a:t>
            </a:r>
            <a:r>
              <a:rPr lang="en-US" altLang="ja-JP" sz="3000" dirty="0"/>
              <a:t>PC</a:t>
            </a:r>
            <a:r>
              <a:rPr lang="ja-JP" altLang="en-US" sz="3000"/>
              <a:t>から接続</a:t>
            </a:r>
            <a:endParaRPr lang="en-US" altLang="ja-JP" sz="3000" dirty="0"/>
          </a:p>
          <a:p>
            <a:r>
              <a:rPr lang="ja-JP" altLang="en-US" sz="3000"/>
              <a:t>ドローン</a:t>
            </a:r>
            <a:r>
              <a:rPr lang="en-US" altLang="ja-JP" sz="3000" dirty="0"/>
              <a:t>Tello</a:t>
            </a:r>
            <a:r>
              <a:rPr lang="ja-JP" altLang="en-US" sz="3000" dirty="0"/>
              <a:t>の基本動作</a:t>
            </a:r>
            <a:endParaRPr lang="en-US" altLang="ja-JP" sz="3000" dirty="0"/>
          </a:p>
          <a:p>
            <a:r>
              <a:rPr lang="ja-JP" altLang="en-US" sz="3000"/>
              <a:t>ドローン</a:t>
            </a:r>
            <a:r>
              <a:rPr lang="en-US" altLang="ja-JP" sz="3000" dirty="0"/>
              <a:t>Tello</a:t>
            </a:r>
            <a:r>
              <a:rPr lang="ja-JP" altLang="en-US" sz="3000" dirty="0"/>
              <a:t>の自動操縦</a:t>
            </a:r>
            <a:endParaRPr lang="en-US" altLang="ja-JP" sz="3000" dirty="0"/>
          </a:p>
          <a:p>
            <a:r>
              <a:rPr lang="ja-JP" altLang="en-US" sz="3000"/>
              <a:t>ドローン</a:t>
            </a:r>
            <a:r>
              <a:rPr lang="en-US" altLang="ja-JP" sz="3000" dirty="0"/>
              <a:t>Tello</a:t>
            </a:r>
            <a:r>
              <a:rPr lang="ja-JP" altLang="en-US" sz="3000" dirty="0"/>
              <a:t>をキーボード入力で操縦</a:t>
            </a:r>
            <a:endParaRPr lang="en-US" altLang="ja-JP" sz="3000" dirty="0"/>
          </a:p>
          <a:p>
            <a:endParaRPr lang="en-US" altLang="ja-JP" sz="3000" dirty="0"/>
          </a:p>
          <a:p>
            <a:pPr rtl="0"/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9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②ドローンを着陸点にできるだけ近づけよう！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0" y="1611285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30</a:t>
            </a:fld>
            <a:endParaRPr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67F2424-E138-44D8-BB4D-3F1A3D31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62" y="1924334"/>
            <a:ext cx="2311743" cy="3818657"/>
          </a:xfrm>
          <a:prstGeom prst="rect">
            <a:avLst/>
          </a:prstGeom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DF6F3217-37D4-451C-BD05-F93BE88B5B0A}"/>
              </a:ext>
            </a:extLst>
          </p:cNvPr>
          <p:cNvSpPr/>
          <p:nvPr/>
        </p:nvSpPr>
        <p:spPr>
          <a:xfrm>
            <a:off x="5321387" y="5472802"/>
            <a:ext cx="2283903" cy="503340"/>
          </a:xfrm>
          <a:prstGeom prst="wedgeEllipseCallout">
            <a:avLst>
              <a:gd name="adj1" fmla="val -49759"/>
              <a:gd name="adj2" fmla="val -77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離陸位置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3AE510C-8F3C-4485-A6C1-CE4FC0FD7B77}"/>
              </a:ext>
            </a:extLst>
          </p:cNvPr>
          <p:cNvSpPr/>
          <p:nvPr/>
        </p:nvSpPr>
        <p:spPr>
          <a:xfrm>
            <a:off x="1272217" y="3222233"/>
            <a:ext cx="2283903" cy="503340"/>
          </a:xfrm>
          <a:prstGeom prst="wedgeEllipseCallout">
            <a:avLst>
              <a:gd name="adj1" fmla="val 78717"/>
              <a:gd name="adj2" fmla="val 82475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着陸位置</a:t>
            </a:r>
          </a:p>
        </p:txBody>
      </p:sp>
      <p:sp>
        <p:nvSpPr>
          <p:cNvPr id="15" name="右矢印 4">
            <a:extLst>
              <a:ext uri="{FF2B5EF4-FFF2-40B4-BE49-F238E27FC236}">
                <a16:creationId xmlns:a16="http://schemas.microsoft.com/office/drawing/2014/main" id="{97096D60-D3D4-443A-9AED-5F0437A040AB}"/>
              </a:ext>
            </a:extLst>
          </p:cNvPr>
          <p:cNvSpPr/>
          <p:nvPr/>
        </p:nvSpPr>
        <p:spPr>
          <a:xfrm rot="16200000">
            <a:off x="4886331" y="4728379"/>
            <a:ext cx="456136" cy="2096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6056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③ドローンを着陸点にできるだけ近づけよう！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0" y="1611285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31</a:t>
            </a:fld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D23E05B-B4D3-439F-A310-11C1D11B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79" y="1906605"/>
            <a:ext cx="2283903" cy="3817867"/>
          </a:xfrm>
          <a:prstGeom prst="rect">
            <a:avLst/>
          </a:prstGeom>
        </p:spPr>
      </p:pic>
      <p:sp>
        <p:nvSpPr>
          <p:cNvPr id="10" name="右矢印 4">
            <a:extLst>
              <a:ext uri="{FF2B5EF4-FFF2-40B4-BE49-F238E27FC236}">
                <a16:creationId xmlns:a16="http://schemas.microsoft.com/office/drawing/2014/main" id="{A0B69041-9F76-41E1-89BC-557B19187D37}"/>
              </a:ext>
            </a:extLst>
          </p:cNvPr>
          <p:cNvSpPr/>
          <p:nvPr/>
        </p:nvSpPr>
        <p:spPr>
          <a:xfrm rot="16200000">
            <a:off x="4888608" y="4717888"/>
            <a:ext cx="456136" cy="2096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C87431A9-D2C8-43D5-BE4E-1A21AFA34392}"/>
              </a:ext>
            </a:extLst>
          </p:cNvPr>
          <p:cNvSpPr/>
          <p:nvPr/>
        </p:nvSpPr>
        <p:spPr>
          <a:xfrm>
            <a:off x="1260844" y="1613969"/>
            <a:ext cx="2283903" cy="503340"/>
          </a:xfrm>
          <a:prstGeom prst="wedgeEllipseCallout">
            <a:avLst>
              <a:gd name="adj1" fmla="val 78717"/>
              <a:gd name="adj2" fmla="val 82475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着陸位置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8475D19F-C7B8-47E9-9AB8-BBAB539C74FF}"/>
              </a:ext>
            </a:extLst>
          </p:cNvPr>
          <p:cNvSpPr/>
          <p:nvPr/>
        </p:nvSpPr>
        <p:spPr>
          <a:xfrm>
            <a:off x="5347114" y="5506180"/>
            <a:ext cx="2283903" cy="503340"/>
          </a:xfrm>
          <a:prstGeom prst="wedgeEllipseCallout">
            <a:avLst>
              <a:gd name="adj1" fmla="val -49759"/>
              <a:gd name="adj2" fmla="val -77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tx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離陸位置</a:t>
            </a:r>
          </a:p>
        </p:txBody>
      </p:sp>
    </p:spTree>
    <p:extLst>
      <p:ext uri="{BB962C8B-B14F-4D97-AF65-F5344CB8AC3E}">
        <p14:creationId xmlns:p14="http://schemas.microsoft.com/office/powerpoint/2010/main" val="32330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6512" y="2443864"/>
            <a:ext cx="5902901" cy="1365308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50">
                <a:sym typeface="ＭＳ Ｐゴシック" panose="020B0600070205080204" pitchFamily="50" charset="-128"/>
              </a:rPr>
              <a:t>ドローン</a:t>
            </a:r>
            <a:r>
              <a:rPr lang="en-US" altLang="ja-JP" sz="4050" dirty="0">
                <a:sym typeface="ＭＳ Ｐゴシック" panose="020B0600070205080204" pitchFamily="50" charset="-128"/>
              </a:rPr>
              <a:t>Tello</a:t>
            </a:r>
            <a:r>
              <a:rPr lang="ja-JP" altLang="en-US" sz="4050">
                <a:sym typeface="ＭＳ Ｐゴシック" panose="020B0600070205080204" pitchFamily="50" charset="-128"/>
              </a:rPr>
              <a:t>を</a:t>
            </a:r>
            <a:br>
              <a:rPr lang="en-US" altLang="ja-JP" sz="4050" dirty="0">
                <a:sym typeface="ＭＳ Ｐゴシック" panose="020B0600070205080204" pitchFamily="50" charset="-128"/>
              </a:rPr>
            </a:br>
            <a:r>
              <a:rPr lang="ja-JP" altLang="en-US" sz="4050">
                <a:sym typeface="ＭＳ Ｐゴシック" panose="020B0600070205080204" pitchFamily="50" charset="-128"/>
              </a:rPr>
              <a:t>キーボード入力で操縦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手動で動かすプログラム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8"/>
            <a:ext cx="8066156" cy="3643445"/>
          </a:xfrm>
        </p:spPr>
        <p:txBody>
          <a:bodyPr rtlCol="0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3225" dirty="0"/>
              <a:t>e</a:t>
            </a:r>
            <a:r>
              <a:rPr lang="ja-JP" altLang="en-US" sz="3225" dirty="0"/>
              <a:t>キー「離陸」、</a:t>
            </a:r>
            <a:r>
              <a:rPr lang="en-US" altLang="ja-JP" sz="3225" dirty="0"/>
              <a:t>q</a:t>
            </a:r>
            <a:r>
              <a:rPr lang="ja-JP" altLang="en-US" sz="3225" dirty="0"/>
              <a:t>キー「着陸」、</a:t>
            </a:r>
            <a:endParaRPr lang="en-US" altLang="ja-JP" sz="3225" dirty="0"/>
          </a:p>
          <a:p>
            <a:pPr marL="0" indent="0">
              <a:buNone/>
            </a:pPr>
            <a:r>
              <a:rPr lang="ja-JP" altLang="en-US" sz="3225" dirty="0"/>
              <a:t>上向き矢印「</a:t>
            </a:r>
            <a:r>
              <a:rPr lang="en-US" altLang="ja-JP" sz="3225" dirty="0"/>
              <a:t>50</a:t>
            </a:r>
            <a:r>
              <a:rPr lang="ja-JP" altLang="en-US" sz="3225" dirty="0"/>
              <a:t>ｃｍ上昇」、下向き矢印「</a:t>
            </a:r>
            <a:r>
              <a:rPr lang="en-US" altLang="ja-JP" sz="3225" dirty="0"/>
              <a:t>50</a:t>
            </a:r>
            <a:r>
              <a:rPr lang="ja-JP" altLang="en-US" sz="3225" dirty="0"/>
              <a:t>ｃｍ下降」</a:t>
            </a:r>
            <a:endParaRPr lang="en-US" altLang="ja-JP" sz="3225" dirty="0"/>
          </a:p>
          <a:p>
            <a:pPr marL="0" indent="0">
              <a:buNone/>
            </a:pPr>
            <a:r>
              <a:rPr lang="en-US" altLang="ja-JP" sz="3225" dirty="0"/>
              <a:t>a</a:t>
            </a:r>
            <a:r>
              <a:rPr lang="ja-JP" altLang="en-US" sz="3225" dirty="0"/>
              <a:t>キー「左へ</a:t>
            </a:r>
            <a:r>
              <a:rPr lang="en-US" altLang="ja-JP" sz="3225" dirty="0"/>
              <a:t>50</a:t>
            </a:r>
            <a:r>
              <a:rPr lang="ja-JP" altLang="en-US" sz="3225" dirty="0"/>
              <a:t>ｃｍ移動」、</a:t>
            </a:r>
            <a:r>
              <a:rPr lang="en-US" altLang="ja-JP" sz="3225" dirty="0"/>
              <a:t>d</a:t>
            </a:r>
            <a:r>
              <a:rPr lang="ja-JP" altLang="en-US" sz="3225" dirty="0"/>
              <a:t>キー「右へ</a:t>
            </a:r>
            <a:r>
              <a:rPr lang="en-US" altLang="ja-JP" sz="3225" dirty="0"/>
              <a:t>50</a:t>
            </a:r>
            <a:r>
              <a:rPr lang="ja-JP" altLang="en-US" sz="3225" dirty="0"/>
              <a:t>ｃｍ移動」、</a:t>
            </a:r>
            <a:endParaRPr lang="en-US" altLang="ja-JP" sz="3225" dirty="0"/>
          </a:p>
          <a:p>
            <a:pPr marL="0" indent="0">
              <a:buNone/>
            </a:pPr>
            <a:r>
              <a:rPr lang="en-US" altLang="ja-JP" sz="3225" dirty="0"/>
              <a:t>w</a:t>
            </a:r>
            <a:r>
              <a:rPr lang="ja-JP" altLang="en-US" sz="3225" dirty="0"/>
              <a:t>キー「前へ</a:t>
            </a:r>
            <a:r>
              <a:rPr lang="en-US" altLang="ja-JP" sz="3225" dirty="0"/>
              <a:t>50</a:t>
            </a:r>
            <a:r>
              <a:rPr lang="ja-JP" altLang="en-US" sz="3225" dirty="0"/>
              <a:t>ｃｍ移動」、</a:t>
            </a:r>
            <a:r>
              <a:rPr lang="en-US" altLang="ja-JP" sz="3225" dirty="0"/>
              <a:t>s</a:t>
            </a:r>
            <a:r>
              <a:rPr lang="ja-JP" altLang="en-US" sz="3225" dirty="0"/>
              <a:t>キー「後へ</a:t>
            </a:r>
            <a:r>
              <a:rPr lang="en-US" altLang="ja-JP" sz="3225" dirty="0"/>
              <a:t>50</a:t>
            </a:r>
            <a:r>
              <a:rPr lang="ja-JP" altLang="en-US" sz="3225" dirty="0"/>
              <a:t>ｃｍ移動」、</a:t>
            </a:r>
            <a:endParaRPr lang="en-US" altLang="ja-JP" sz="3225" dirty="0"/>
          </a:p>
          <a:p>
            <a:pPr marL="0" indent="0">
              <a:buNone/>
            </a:pPr>
            <a:r>
              <a:rPr lang="ja-JP" altLang="en-US" sz="3225" dirty="0"/>
              <a:t>右向き矢印「時計まわりに</a:t>
            </a:r>
            <a:r>
              <a:rPr lang="en-US" altLang="ja-JP" sz="3225" dirty="0"/>
              <a:t>90</a:t>
            </a:r>
            <a:r>
              <a:rPr lang="ja-JP" altLang="en-US" sz="3225" dirty="0"/>
              <a:t>度回転」、</a:t>
            </a:r>
            <a:endParaRPr lang="en-US" altLang="ja-JP" sz="3225" dirty="0"/>
          </a:p>
          <a:p>
            <a:pPr marL="0" indent="0">
              <a:buNone/>
            </a:pPr>
            <a:r>
              <a:rPr lang="ja-JP" altLang="en-US" sz="3225" dirty="0"/>
              <a:t>左向き矢印「反時計まわりに</a:t>
            </a:r>
            <a:r>
              <a:rPr lang="en-US" altLang="ja-JP" sz="3225" dirty="0"/>
              <a:t>90</a:t>
            </a:r>
            <a:r>
              <a:rPr lang="ja-JP" altLang="en-US" sz="3225" dirty="0"/>
              <a:t>度回転」、</a:t>
            </a:r>
            <a:endParaRPr lang="en-US" altLang="ja-JP" sz="3225" dirty="0"/>
          </a:p>
          <a:p>
            <a:pPr marL="0" indent="0">
              <a:buNone/>
            </a:pPr>
            <a:r>
              <a:rPr lang="en-US" altLang="ja-JP" sz="3225" dirty="0"/>
              <a:t>z</a:t>
            </a:r>
            <a:r>
              <a:rPr lang="ja-JP" altLang="en-US" sz="3225" dirty="0"/>
              <a:t>キー「フリップ」のプログラムを作成しよう！</a:t>
            </a:r>
            <a:endParaRPr lang="en-US" altLang="ja-JP" sz="3225" dirty="0"/>
          </a:p>
          <a:p>
            <a:pPr marL="0" indent="0">
              <a:buNone/>
            </a:pP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5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手動で動かすプログラム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8"/>
            <a:ext cx="8066156" cy="364344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225" dirty="0"/>
          </a:p>
          <a:p>
            <a:pPr marL="0" indent="0">
              <a:buNone/>
            </a:pPr>
            <a:endParaRPr lang="en-US" altLang="ja-JP" sz="3000" dirty="0"/>
          </a:p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5810E82-527D-4A15-900B-E7C707FE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23" y="2556576"/>
            <a:ext cx="6100763" cy="2407444"/>
          </a:xfrm>
          <a:prstGeom prst="rect">
            <a:avLst/>
          </a:prstGeom>
        </p:spPr>
      </p:pic>
      <p:sp>
        <p:nvSpPr>
          <p:cNvPr id="8" name="右矢印 4">
            <a:extLst>
              <a:ext uri="{FF2B5EF4-FFF2-40B4-BE49-F238E27FC236}">
                <a16:creationId xmlns:a16="http://schemas.microsoft.com/office/drawing/2014/main" id="{84D78A7E-F571-44F4-8458-BFFB40A8EDE5}"/>
              </a:ext>
            </a:extLst>
          </p:cNvPr>
          <p:cNvSpPr/>
          <p:nvPr/>
        </p:nvSpPr>
        <p:spPr>
          <a:xfrm rot="19111013" flipV="1">
            <a:off x="3250440" y="3067934"/>
            <a:ext cx="481546" cy="1244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550BA-0A84-49F8-A075-275663C7C85E}"/>
              </a:ext>
            </a:extLst>
          </p:cNvPr>
          <p:cNvSpPr txBox="1"/>
          <p:nvPr/>
        </p:nvSpPr>
        <p:spPr>
          <a:xfrm>
            <a:off x="3611994" y="2540432"/>
            <a:ext cx="1116684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E: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離陸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2" name="右矢印 4">
            <a:extLst>
              <a:ext uri="{FF2B5EF4-FFF2-40B4-BE49-F238E27FC236}">
                <a16:creationId xmlns:a16="http://schemas.microsoft.com/office/drawing/2014/main" id="{FAAEE00F-A148-4363-A581-7F0D476CE9CE}"/>
              </a:ext>
            </a:extLst>
          </p:cNvPr>
          <p:cNvSpPr/>
          <p:nvPr/>
        </p:nvSpPr>
        <p:spPr>
          <a:xfrm rot="13787679" flipV="1">
            <a:off x="1792411" y="3085390"/>
            <a:ext cx="478317" cy="1297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AFDCCB-BE70-466A-92BC-F45183866266}"/>
              </a:ext>
            </a:extLst>
          </p:cNvPr>
          <p:cNvSpPr txBox="1"/>
          <p:nvPr/>
        </p:nvSpPr>
        <p:spPr>
          <a:xfrm>
            <a:off x="1274221" y="2540432"/>
            <a:ext cx="1005083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Q: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着陸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" name="右矢印 4">
            <a:extLst>
              <a:ext uri="{FF2B5EF4-FFF2-40B4-BE49-F238E27FC236}">
                <a16:creationId xmlns:a16="http://schemas.microsoft.com/office/drawing/2014/main" id="{6894C72D-3EE2-44BB-A48F-C38841AD02C4}"/>
              </a:ext>
            </a:extLst>
          </p:cNvPr>
          <p:cNvSpPr/>
          <p:nvPr/>
        </p:nvSpPr>
        <p:spPr>
          <a:xfrm rot="16200000" flipV="1">
            <a:off x="2370389" y="2848140"/>
            <a:ext cx="792907" cy="947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03C8DE-F0B5-4C55-9A82-B9DE1C91C03F}"/>
              </a:ext>
            </a:extLst>
          </p:cNvPr>
          <p:cNvSpPr txBox="1"/>
          <p:nvPr/>
        </p:nvSpPr>
        <p:spPr>
          <a:xfrm>
            <a:off x="2279304" y="2078211"/>
            <a:ext cx="2341366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W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：前へ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50cm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移動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9" name="右矢印 4">
            <a:extLst>
              <a:ext uri="{FF2B5EF4-FFF2-40B4-BE49-F238E27FC236}">
                <a16:creationId xmlns:a16="http://schemas.microsoft.com/office/drawing/2014/main" id="{BC007CC5-E492-4A03-9817-9423AC11A782}"/>
              </a:ext>
            </a:extLst>
          </p:cNvPr>
          <p:cNvSpPr/>
          <p:nvPr/>
        </p:nvSpPr>
        <p:spPr>
          <a:xfrm rot="5400000" flipV="1">
            <a:off x="2333244" y="4541448"/>
            <a:ext cx="1056724" cy="947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487BB1-C54F-4461-81C6-954A04E1F75B}"/>
              </a:ext>
            </a:extLst>
          </p:cNvPr>
          <p:cNvSpPr txBox="1"/>
          <p:nvPr/>
        </p:nvSpPr>
        <p:spPr>
          <a:xfrm>
            <a:off x="2387312" y="5135291"/>
            <a:ext cx="2341366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S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：後へ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50cm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移動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1" name="右矢印 4">
            <a:extLst>
              <a:ext uri="{FF2B5EF4-FFF2-40B4-BE49-F238E27FC236}">
                <a16:creationId xmlns:a16="http://schemas.microsoft.com/office/drawing/2014/main" id="{89FA3B77-D671-4088-AA4B-66599B049B47}"/>
              </a:ext>
            </a:extLst>
          </p:cNvPr>
          <p:cNvSpPr/>
          <p:nvPr/>
        </p:nvSpPr>
        <p:spPr>
          <a:xfrm rot="10800000" flipV="1">
            <a:off x="2120315" y="3814003"/>
            <a:ext cx="115172" cy="835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9B94BF-0AE4-4825-A79D-6DE07A70C7CB}"/>
              </a:ext>
            </a:extLst>
          </p:cNvPr>
          <p:cNvSpPr txBox="1"/>
          <p:nvPr/>
        </p:nvSpPr>
        <p:spPr>
          <a:xfrm>
            <a:off x="52174" y="3659579"/>
            <a:ext cx="2060441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A: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左へ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50cm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移動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3" name="右矢印 4">
            <a:extLst>
              <a:ext uri="{FF2B5EF4-FFF2-40B4-BE49-F238E27FC236}">
                <a16:creationId xmlns:a16="http://schemas.microsoft.com/office/drawing/2014/main" id="{1F08B89F-CAF1-41CA-9577-2B3C289C5CE1}"/>
              </a:ext>
            </a:extLst>
          </p:cNvPr>
          <p:cNvSpPr/>
          <p:nvPr/>
        </p:nvSpPr>
        <p:spPr>
          <a:xfrm flipV="1">
            <a:off x="3392400" y="3831893"/>
            <a:ext cx="219594" cy="835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9D0199-ACE0-41F8-8627-2F7857B8B485}"/>
              </a:ext>
            </a:extLst>
          </p:cNvPr>
          <p:cNvSpPr txBox="1"/>
          <p:nvPr/>
        </p:nvSpPr>
        <p:spPr>
          <a:xfrm>
            <a:off x="3611995" y="3655791"/>
            <a:ext cx="2060441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D: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右へ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50cm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移動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5" name="右矢印 4">
            <a:extLst>
              <a:ext uri="{FF2B5EF4-FFF2-40B4-BE49-F238E27FC236}">
                <a16:creationId xmlns:a16="http://schemas.microsoft.com/office/drawing/2014/main" id="{7F688986-E669-4618-8988-7D90E3076B0D}"/>
              </a:ext>
            </a:extLst>
          </p:cNvPr>
          <p:cNvSpPr/>
          <p:nvPr/>
        </p:nvSpPr>
        <p:spPr>
          <a:xfrm rot="8706031" flipV="1">
            <a:off x="1260169" y="4628229"/>
            <a:ext cx="1198134" cy="1151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7BBC24-189B-4285-AB45-7098B157DB4B}"/>
              </a:ext>
            </a:extLst>
          </p:cNvPr>
          <p:cNvSpPr txBox="1"/>
          <p:nvPr/>
        </p:nvSpPr>
        <p:spPr>
          <a:xfrm>
            <a:off x="302337" y="5068736"/>
            <a:ext cx="1325947" cy="4154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Z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：フリップ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7" name="右矢印 4">
            <a:extLst>
              <a:ext uri="{FF2B5EF4-FFF2-40B4-BE49-F238E27FC236}">
                <a16:creationId xmlns:a16="http://schemas.microsoft.com/office/drawing/2014/main" id="{AA98351F-AAE7-435F-BB61-99A28CBFE1B7}"/>
              </a:ext>
            </a:extLst>
          </p:cNvPr>
          <p:cNvSpPr/>
          <p:nvPr/>
        </p:nvSpPr>
        <p:spPr>
          <a:xfrm rot="16200000" flipV="1">
            <a:off x="6487624" y="3745327"/>
            <a:ext cx="535520" cy="9476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8FE1F0A-31FE-4F14-A948-05B3EC374E88}"/>
              </a:ext>
            </a:extLst>
          </p:cNvPr>
          <p:cNvSpPr txBox="1"/>
          <p:nvPr/>
        </p:nvSpPr>
        <p:spPr>
          <a:xfrm>
            <a:off x="5807441" y="3109104"/>
            <a:ext cx="1689020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↑：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50cm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上昇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9" name="右矢印 4">
            <a:extLst>
              <a:ext uri="{FF2B5EF4-FFF2-40B4-BE49-F238E27FC236}">
                <a16:creationId xmlns:a16="http://schemas.microsoft.com/office/drawing/2014/main" id="{734DF0E1-CE38-4BC8-8642-CCDF09F88E22}"/>
              </a:ext>
            </a:extLst>
          </p:cNvPr>
          <p:cNvSpPr/>
          <p:nvPr/>
        </p:nvSpPr>
        <p:spPr>
          <a:xfrm rot="7476993" flipV="1">
            <a:off x="5974336" y="5087307"/>
            <a:ext cx="887405" cy="921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0CAE80-15E4-47A0-AC69-AEE6AC25DCC9}"/>
              </a:ext>
            </a:extLst>
          </p:cNvPr>
          <p:cNvSpPr txBox="1"/>
          <p:nvPr/>
        </p:nvSpPr>
        <p:spPr>
          <a:xfrm>
            <a:off x="4760449" y="5513979"/>
            <a:ext cx="1689020" cy="4154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↓：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50cm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下昇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1" name="右矢印 4">
            <a:extLst>
              <a:ext uri="{FF2B5EF4-FFF2-40B4-BE49-F238E27FC236}">
                <a16:creationId xmlns:a16="http://schemas.microsoft.com/office/drawing/2014/main" id="{4AAE5C72-B1A2-4E66-AF0A-2883F9704077}"/>
              </a:ext>
            </a:extLst>
          </p:cNvPr>
          <p:cNvSpPr/>
          <p:nvPr/>
        </p:nvSpPr>
        <p:spPr>
          <a:xfrm rot="2437192" flipV="1">
            <a:off x="7234024" y="4801273"/>
            <a:ext cx="476324" cy="11281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143A258-BA66-43A9-B65F-9250E8A0E853}"/>
              </a:ext>
            </a:extLst>
          </p:cNvPr>
          <p:cNvSpPr txBox="1"/>
          <p:nvPr/>
        </p:nvSpPr>
        <p:spPr>
          <a:xfrm>
            <a:off x="6567927" y="5045383"/>
            <a:ext cx="2512496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→</a:t>
            </a:r>
            <a:r>
              <a:rPr kumimoji="1" lang="en-US" altLang="ja-JP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:</a:t>
            </a:r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時計まわりに回転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3" name="右矢印 4">
            <a:extLst>
              <a:ext uri="{FF2B5EF4-FFF2-40B4-BE49-F238E27FC236}">
                <a16:creationId xmlns:a16="http://schemas.microsoft.com/office/drawing/2014/main" id="{B8415737-37E0-4E89-AF9B-66E0D59B878D}"/>
              </a:ext>
            </a:extLst>
          </p:cNvPr>
          <p:cNvSpPr/>
          <p:nvPr/>
        </p:nvSpPr>
        <p:spPr>
          <a:xfrm rot="10800000" flipV="1">
            <a:off x="5825341" y="4619276"/>
            <a:ext cx="394180" cy="13150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3C6E761-15A6-4332-8132-CD5B4C8F55C7}"/>
              </a:ext>
            </a:extLst>
          </p:cNvPr>
          <p:cNvSpPr txBox="1"/>
          <p:nvPr/>
        </p:nvSpPr>
        <p:spPr>
          <a:xfrm>
            <a:off x="2972200" y="4401958"/>
            <a:ext cx="2842590" cy="7386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sz="210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←：反時計まわりに回転</a:t>
            </a:r>
            <a:endParaRPr kumimoji="1" lang="en-US" altLang="ja-JP" sz="2100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35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手動で動かすプログラム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90"/>
            <a:ext cx="7279688" cy="322189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9" name="右矢印 4">
            <a:extLst>
              <a:ext uri="{FF2B5EF4-FFF2-40B4-BE49-F238E27FC236}">
                <a16:creationId xmlns:a16="http://schemas.microsoft.com/office/drawing/2014/main" id="{C17DF1D3-3ACF-4317-BA9B-0BB213F3B458}"/>
              </a:ext>
            </a:extLst>
          </p:cNvPr>
          <p:cNvSpPr/>
          <p:nvPr/>
        </p:nvSpPr>
        <p:spPr>
          <a:xfrm>
            <a:off x="2065828" y="3021633"/>
            <a:ext cx="1760261" cy="4073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173E78C-DECB-4E1D-975D-B357E0BA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7" y="1938909"/>
            <a:ext cx="1246883" cy="395645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E32CF98-E083-45C5-8285-BC96BBBCF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103" y="1951489"/>
            <a:ext cx="2436765" cy="37811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B7C600-5E87-42C3-95EC-9C0E78192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137" y="1951487"/>
            <a:ext cx="2273552" cy="3776187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5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7AEEB-91B2-3341-9687-E264FF7D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ライセンスと商標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26280-7139-414B-9D13-0E44D5A1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sz="2800" dirty="0"/>
              <a:t>Scratch</a:t>
            </a:r>
            <a:r>
              <a:rPr lang="ja-JP" altLang="en-US" sz="2800"/>
              <a:t>は、「クリエイティブコモンズ 表示</a:t>
            </a:r>
            <a:r>
              <a:rPr lang="en-US" altLang="ja-JP" sz="2800" dirty="0"/>
              <a:t>-</a:t>
            </a:r>
            <a:r>
              <a:rPr lang="ja-JP" altLang="en-US" sz="2800"/>
              <a:t>継承」ライセンスです。</a:t>
            </a:r>
            <a:endParaRPr lang="en-US" altLang="ja-JP" sz="2800" dirty="0"/>
          </a:p>
          <a:p>
            <a:pPr lvl="1"/>
            <a:r>
              <a:rPr lang="en-GB" altLang="ja-JP" sz="2000" dirty="0"/>
              <a:t>https://</a:t>
            </a:r>
            <a:r>
              <a:rPr lang="en-GB" altLang="ja-JP" sz="2000" dirty="0" err="1"/>
              <a:t>creativecommons.org</a:t>
            </a:r>
            <a:r>
              <a:rPr lang="en-GB" altLang="ja-JP" sz="2000" dirty="0"/>
              <a:t>/licenses/by-</a:t>
            </a:r>
            <a:r>
              <a:rPr lang="en-GB" altLang="ja-JP" sz="2000" dirty="0" err="1"/>
              <a:t>sa</a:t>
            </a:r>
            <a:r>
              <a:rPr lang="en-GB" altLang="ja-JP" sz="2000" dirty="0"/>
              <a:t>/2.0/</a:t>
            </a:r>
            <a:r>
              <a:rPr lang="en-GB" altLang="ja-JP" sz="2000" dirty="0" err="1"/>
              <a:t>jp</a:t>
            </a:r>
            <a:r>
              <a:rPr lang="en-GB" altLang="ja-JP" sz="2000" dirty="0"/>
              <a:t>/</a:t>
            </a:r>
          </a:p>
          <a:p>
            <a:r>
              <a:rPr lang="ja-JP" altLang="en-US" sz="2800"/>
              <a:t>この資料のライセンスも</a:t>
            </a:r>
            <a:r>
              <a:rPr lang="en-US" altLang="ja-JP" sz="2800" dirty="0"/>
              <a:t>Scratch</a:t>
            </a:r>
            <a:r>
              <a:rPr lang="ja-JP" altLang="en-US" sz="2800"/>
              <a:t>に従い「クリエイティブコモンズ 表示</a:t>
            </a:r>
            <a:r>
              <a:rPr lang="en-US" altLang="ja-JP" sz="2800" dirty="0"/>
              <a:t>-</a:t>
            </a:r>
            <a:r>
              <a:rPr lang="ja-JP" altLang="en-US" sz="2800"/>
              <a:t>継承」ライセンスです。</a:t>
            </a:r>
          </a:p>
          <a:p>
            <a:r>
              <a:rPr kumimoji="1" lang="en-US" altLang="ja-JP" sz="2800" dirty="0"/>
              <a:t>TELLO</a:t>
            </a:r>
            <a:r>
              <a:rPr kumimoji="1" lang="ja-JP" altLang="en-US" sz="2800"/>
              <a:t>は</a:t>
            </a:r>
            <a:r>
              <a:rPr kumimoji="1" lang="en-US" altLang="ja-JP" sz="2800" dirty="0" err="1"/>
              <a:t>Ryze</a:t>
            </a:r>
            <a:r>
              <a:rPr kumimoji="1" lang="en-US" altLang="ja-JP" sz="2800" dirty="0"/>
              <a:t> Tech</a:t>
            </a:r>
            <a:r>
              <a:rPr kumimoji="1" lang="ja-JP" altLang="en-US" sz="2800"/>
              <a:t>の商標です。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D06B7-0965-7E4D-9B14-1695AA0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altLang="ja-JP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72AE5-7765-DF4C-8116-81709795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このスライドの作者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F4AE5-827A-7642-A0CB-ED1392F3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/>
              <a:t>八戸工業大学工学部システム情報工学科</a:t>
            </a:r>
          </a:p>
          <a:p>
            <a:pPr lvl="1"/>
            <a:r>
              <a:rPr lang="ja-JP" altLang="en-US" sz="2000"/>
              <a:t>平成</a:t>
            </a:r>
            <a:r>
              <a:rPr lang="en-US" altLang="ja-JP" sz="2000" dirty="0"/>
              <a:t>30</a:t>
            </a:r>
            <a:r>
              <a:rPr lang="ja-JP" altLang="en-US" sz="2000"/>
              <a:t>年度小久保温研究室所属</a:t>
            </a:r>
            <a:endParaRPr lang="en-US" altLang="ja-JP" sz="2000" dirty="0"/>
          </a:p>
          <a:p>
            <a:pPr lvl="1"/>
            <a:r>
              <a:rPr lang="ja-JP" altLang="en-US" sz="2000"/>
              <a:t>佐藤利樹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57918-51FD-1842-A591-E32030E1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altLang="ja-JP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7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6512" y="2443864"/>
            <a:ext cx="5902901" cy="1365308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50">
                <a:sym typeface="ＭＳ Ｐゴシック" panose="020B0600070205080204" pitchFamily="50" charset="-128"/>
              </a:rPr>
              <a:t>ドローン</a:t>
            </a:r>
            <a:r>
              <a:rPr lang="en-US" altLang="ja-JP" sz="4050" dirty="0">
                <a:sym typeface="ＭＳ Ｐゴシック" panose="020B0600070205080204" pitchFamily="50" charset="-128"/>
              </a:rPr>
              <a:t>Tello</a:t>
            </a:r>
            <a:r>
              <a:rPr lang="ja-JP" altLang="en-US" sz="4050">
                <a:sym typeface="ＭＳ Ｐゴシック" panose="020B0600070205080204" pitchFamily="50" charset="-128"/>
              </a:rPr>
              <a:t>の説明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 dirty="0">
                <a:sym typeface="ＭＳ Ｐゴシック" panose="020B0600070205080204" pitchFamily="50" charset="-128"/>
              </a:rPr>
              <a:t>ドローンとは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543800" cy="3171825"/>
          </a:xfrm>
        </p:spPr>
        <p:txBody>
          <a:bodyPr rtlCol="0">
            <a:normAutofit/>
          </a:bodyPr>
          <a:lstStyle/>
          <a:p>
            <a:r>
              <a:rPr lang="ja-JP" altLang="en-US" sz="3000" dirty="0">
                <a:sym typeface="ＭＳ Ｐゴシック" panose="020B0600070205080204" pitchFamily="50" charset="-128"/>
              </a:rPr>
              <a:t>遠くから人間が操縦したり、プログラムで自動操縦する航空機</a:t>
            </a:r>
            <a:endParaRPr lang="en-US" altLang="ja-JP" sz="3000" dirty="0">
              <a:sym typeface="ＭＳ Ｐゴシック" panose="020B0600070205080204" pitchFamily="50" charset="-128"/>
            </a:endParaRPr>
          </a:p>
          <a:p>
            <a:r>
              <a:rPr lang="ja-JP" altLang="en-US" sz="3000" dirty="0">
                <a:sym typeface="ＭＳ Ｐゴシック" panose="020B0600070205080204" pitchFamily="50" charset="-128"/>
              </a:rPr>
              <a:t>簡単に立ち入れない場所での撮影、荷物の輸送に用いる研究なども進められている</a:t>
            </a: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8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50">
                <a:sym typeface="ＭＳ Ｐゴシック" panose="020B0600070205080204" pitchFamily="50" charset="-128"/>
              </a:rPr>
              <a:t>この教材で使用するドローン</a:t>
            </a:r>
            <a:br>
              <a:rPr lang="en-US" altLang="ja-JP" sz="4050" dirty="0">
                <a:sym typeface="ＭＳ Ｐゴシック" panose="020B0600070205080204" pitchFamily="50" charset="-128"/>
              </a:rPr>
            </a:br>
            <a:r>
              <a:rPr lang="en-US" altLang="ja-JP" sz="4050" dirty="0">
                <a:sym typeface="ＭＳ Ｐゴシック" panose="020B0600070205080204" pitchFamily="50" charset="-128"/>
              </a:rPr>
              <a:t>Tello</a:t>
            </a:r>
            <a:r>
              <a:rPr lang="ja-JP" altLang="en-US" sz="4050">
                <a:sym typeface="ＭＳ Ｐゴシック" panose="020B0600070205080204" pitchFamily="50" charset="-128"/>
              </a:rPr>
              <a:t>の</a:t>
            </a:r>
            <a:r>
              <a:rPr lang="ja-JP" altLang="en-US" sz="4050" dirty="0">
                <a:sym typeface="ＭＳ Ｐゴシック" panose="020B0600070205080204" pitchFamily="50" charset="-128"/>
              </a:rPr>
              <a:t>性能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543800" cy="3171825"/>
          </a:xfrm>
        </p:spPr>
        <p:txBody>
          <a:bodyPr rtlCol="0">
            <a:normAutofit/>
          </a:bodyPr>
          <a:lstStyle/>
          <a:p>
            <a:r>
              <a:rPr lang="en-US" altLang="ja-JP" sz="3000" dirty="0">
                <a:sym typeface="ＭＳ Ｐゴシック" panose="020B0600070205080204" pitchFamily="50" charset="-128"/>
              </a:rPr>
              <a:t>Wi-Fi</a:t>
            </a:r>
            <a:r>
              <a:rPr lang="ja-JP" altLang="en-US" sz="3000" dirty="0">
                <a:sym typeface="ＭＳ Ｐゴシック" panose="020B0600070205080204" pitchFamily="50" charset="-128"/>
              </a:rPr>
              <a:t>接続。電波は</a:t>
            </a:r>
            <a:r>
              <a:rPr lang="en-US" altLang="ja-JP" sz="3000" dirty="0">
                <a:sym typeface="ＭＳ Ｐゴシック" panose="020B0600070205080204" pitchFamily="50" charset="-128"/>
              </a:rPr>
              <a:t>100m</a:t>
            </a:r>
            <a:r>
              <a:rPr lang="ja-JP" altLang="en-US" sz="3000" dirty="0" err="1">
                <a:sym typeface="ＭＳ Ｐゴシック" panose="020B0600070205080204" pitchFamily="50" charset="-128"/>
              </a:rPr>
              <a:t>まで</a:t>
            </a:r>
            <a:r>
              <a:rPr lang="ja-JP" altLang="en-US" sz="3000" dirty="0">
                <a:sym typeface="ＭＳ Ｐゴシック" panose="020B0600070205080204" pitchFamily="50" charset="-128"/>
              </a:rPr>
              <a:t>届く</a:t>
            </a:r>
            <a:endParaRPr lang="en-US" altLang="ja-JP" sz="3000" dirty="0">
              <a:sym typeface="ＭＳ Ｐゴシック" panose="020B0600070205080204" pitchFamily="50" charset="-128"/>
            </a:endParaRPr>
          </a:p>
          <a:p>
            <a:r>
              <a:rPr lang="ja-JP" altLang="en-US" sz="3000" dirty="0">
                <a:sym typeface="ＭＳ Ｐゴシック" panose="020B0600070205080204" pitchFamily="50" charset="-128"/>
              </a:rPr>
              <a:t>最高速度</a:t>
            </a:r>
            <a:r>
              <a:rPr lang="en-US" altLang="ja-JP" sz="3000" dirty="0">
                <a:sym typeface="ＭＳ Ｐゴシック" panose="020B0600070205080204" pitchFamily="50" charset="-128"/>
              </a:rPr>
              <a:t>8m/</a:t>
            </a:r>
            <a:r>
              <a:rPr lang="ja-JP" altLang="en-US" sz="3000" dirty="0">
                <a:sym typeface="ＭＳ Ｐゴシック" panose="020B0600070205080204" pitchFamily="50" charset="-128"/>
              </a:rPr>
              <a:t>秒</a:t>
            </a:r>
            <a:endParaRPr lang="en-US" altLang="ja-JP" sz="3000" dirty="0">
              <a:sym typeface="ＭＳ Ｐゴシック" panose="020B0600070205080204" pitchFamily="50" charset="-128"/>
            </a:endParaRPr>
          </a:p>
          <a:p>
            <a:r>
              <a:rPr lang="ja-JP" altLang="en-US" sz="3000" dirty="0">
                <a:sym typeface="ＭＳ Ｐゴシック" panose="020B0600070205080204" pitchFamily="50" charset="-128"/>
              </a:rPr>
              <a:t>最大飛行時間</a:t>
            </a:r>
            <a:r>
              <a:rPr lang="en-US" altLang="ja-JP" sz="3000" dirty="0">
                <a:sym typeface="ＭＳ Ｐゴシック" panose="020B0600070205080204" pitchFamily="50" charset="-128"/>
              </a:rPr>
              <a:t>13</a:t>
            </a:r>
            <a:r>
              <a:rPr lang="ja-JP" altLang="en-US" sz="3000" dirty="0">
                <a:sym typeface="ＭＳ Ｐゴシック" panose="020B0600070205080204" pitchFamily="50" charset="-128"/>
              </a:rPr>
              <a:t>分</a:t>
            </a:r>
            <a:endParaRPr lang="en-US" altLang="ja-JP" sz="3000" dirty="0">
              <a:sym typeface="ＭＳ Ｐゴシック" panose="020B0600070205080204" pitchFamily="50" charset="-128"/>
            </a:endParaRPr>
          </a:p>
          <a:p>
            <a:r>
              <a:rPr lang="ja-JP" altLang="en-US" sz="3000" dirty="0">
                <a:sym typeface="ＭＳ Ｐゴシック" panose="020B0600070205080204" pitchFamily="50" charset="-128"/>
              </a:rPr>
              <a:t>最大高度</a:t>
            </a:r>
            <a:r>
              <a:rPr lang="en-US" altLang="ja-JP" sz="3000" dirty="0">
                <a:sym typeface="ＭＳ Ｐゴシック" panose="020B0600070205080204" pitchFamily="50" charset="-128"/>
              </a:rPr>
              <a:t>30m</a:t>
            </a:r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D42B17-2186-4E29-9175-8CC69416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20" y="1862469"/>
            <a:ext cx="3842191" cy="3842191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32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8156" y="2235143"/>
            <a:ext cx="5902901" cy="1365308"/>
          </a:xfrm>
        </p:spPr>
        <p:txBody>
          <a:bodyPr rtlCol="0">
            <a:normAutofit/>
          </a:bodyPr>
          <a:lstStyle/>
          <a:p>
            <a:r>
              <a:rPr lang="ja-JP" altLang="en-US" sz="4050">
                <a:sym typeface="ＭＳ Ｐゴシック" panose="020B0600070205080204" pitchFamily="50" charset="-128"/>
              </a:rPr>
              <a:t>ドローン</a:t>
            </a:r>
            <a:r>
              <a:rPr lang="en-US" altLang="ja-JP" sz="4050" dirty="0">
                <a:sym typeface="ＭＳ Ｐゴシック" panose="020B0600070205080204" pitchFamily="50" charset="-128"/>
              </a:rPr>
              <a:t>Tello</a:t>
            </a:r>
            <a:r>
              <a:rPr lang="ja-JP" altLang="en-US" sz="4050">
                <a:sym typeface="ＭＳ Ｐゴシック" panose="020B0600070205080204" pitchFamily="50" charset="-128"/>
              </a:rPr>
              <a:t>へ</a:t>
            </a:r>
            <a:br>
              <a:rPr lang="en-US" altLang="ja-JP" sz="4050" dirty="0">
                <a:sym typeface="ＭＳ Ｐゴシック" panose="020B0600070205080204" pitchFamily="50" charset="-128"/>
              </a:rPr>
            </a:br>
            <a:r>
              <a:rPr lang="en-US" altLang="ja-JP" sz="4050" dirty="0">
                <a:sym typeface="ＭＳ Ｐゴシック" panose="020B0600070205080204" pitchFamily="50" charset="-128"/>
              </a:rPr>
              <a:t>PC</a:t>
            </a:r>
            <a:r>
              <a:rPr lang="ja-JP" altLang="en-US" sz="4050">
                <a:sym typeface="ＭＳ Ｐゴシック" panose="020B0600070205080204" pitchFamily="50" charset="-128"/>
              </a:rPr>
              <a:t>から接続</a:t>
            </a:r>
            <a:endParaRPr lang="en-US" altLang="ja-JP" sz="4050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1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00">
                <a:sym typeface="ＭＳ Ｐゴシック" panose="020B0600070205080204" pitchFamily="50" charset="-128"/>
              </a:rPr>
              <a:t>機能拡張の読み込み</a:t>
            </a:r>
            <a:r>
              <a:rPr lang="en-US" altLang="ja-JP" sz="4000" dirty="0">
                <a:sym typeface="ＭＳ Ｐゴシック" panose="020B0600070205080204" pitchFamily="50" charset="-128"/>
              </a:rPr>
              <a:t>: 1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B3894A5-8326-4F94-8680-7E104F1A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9" y="2136606"/>
            <a:ext cx="4177860" cy="3429971"/>
          </a:xfrm>
          <a:prstGeom prst="rect">
            <a:avLst/>
          </a:prstGeom>
        </p:spPr>
      </p:pic>
      <p:sp>
        <p:nvSpPr>
          <p:cNvPr id="7" name="右矢印 4">
            <a:extLst>
              <a:ext uri="{FF2B5EF4-FFF2-40B4-BE49-F238E27FC236}">
                <a16:creationId xmlns:a16="http://schemas.microsoft.com/office/drawing/2014/main" id="{D2391AAD-B468-4A4D-9878-A4D94624B226}"/>
              </a:ext>
            </a:extLst>
          </p:cNvPr>
          <p:cNvSpPr/>
          <p:nvPr/>
        </p:nvSpPr>
        <p:spPr>
          <a:xfrm>
            <a:off x="2373754" y="2328666"/>
            <a:ext cx="2829518" cy="2424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558CAA-6FE3-48A3-AD9E-C985B61C674A}"/>
              </a:ext>
            </a:extLst>
          </p:cNvPr>
          <p:cNvSpPr txBox="1"/>
          <p:nvPr/>
        </p:nvSpPr>
        <p:spPr>
          <a:xfrm>
            <a:off x="5203274" y="2328667"/>
            <a:ext cx="249782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①</a:t>
            </a:r>
            <a:r>
              <a:rPr kumimoji="1" lang="en-US" altLang="ja-JP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Shift</a:t>
            </a:r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キーを押しながら「ファイル」をクリック</a:t>
            </a:r>
          </a:p>
        </p:txBody>
      </p:sp>
      <p:sp>
        <p:nvSpPr>
          <p:cNvPr id="9" name="右矢印 4">
            <a:extLst>
              <a:ext uri="{FF2B5EF4-FFF2-40B4-BE49-F238E27FC236}">
                <a16:creationId xmlns:a16="http://schemas.microsoft.com/office/drawing/2014/main" id="{5F9E8407-C2C8-4FFA-8061-5F7D9B10285B}"/>
              </a:ext>
            </a:extLst>
          </p:cNvPr>
          <p:cNvSpPr/>
          <p:nvPr/>
        </p:nvSpPr>
        <p:spPr>
          <a:xfrm>
            <a:off x="3444402" y="5041579"/>
            <a:ext cx="1607870" cy="2424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06CA1C-762E-4258-BF7B-8DAC8FA349FD}"/>
              </a:ext>
            </a:extLst>
          </p:cNvPr>
          <p:cNvSpPr txBox="1"/>
          <p:nvPr/>
        </p:nvSpPr>
        <p:spPr>
          <a:xfrm>
            <a:off x="5052270" y="5002080"/>
            <a:ext cx="256998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②「実験的な</a:t>
            </a:r>
            <a:r>
              <a:rPr kumimoji="1" lang="en-US" altLang="ja-JP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HTTP</a:t>
            </a:r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拡張を読み込み」を選択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0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00">
                <a:sym typeface="ＭＳ Ｐゴシック" panose="020B0600070205080204" pitchFamily="50" charset="-128"/>
              </a:rPr>
              <a:t>機能拡張の読み込み</a:t>
            </a:r>
            <a:r>
              <a:rPr lang="en-US" altLang="ja-JP" sz="4000" dirty="0">
                <a:sym typeface="ＭＳ Ｐゴシック" panose="020B0600070205080204" pitchFamily="50" charset="-128"/>
              </a:rPr>
              <a:t>: 2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951489"/>
            <a:ext cx="7644610" cy="31718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ja-JP" sz="3000" dirty="0"/>
          </a:p>
          <a:p>
            <a:endParaRPr lang="ja-JP" altLang="en-US" sz="3000" dirty="0"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sz="3000" dirty="0">
              <a:sym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558CAA-6FE3-48A3-AD9E-C985B61C674A}"/>
              </a:ext>
            </a:extLst>
          </p:cNvPr>
          <p:cNvSpPr txBox="1"/>
          <p:nvPr/>
        </p:nvSpPr>
        <p:spPr>
          <a:xfrm>
            <a:off x="5937182" y="2302617"/>
            <a:ext cx="2321653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①デスクトップに</a:t>
            </a:r>
            <a:r>
              <a:rPr kumimoji="1" lang="ja-JP" altLang="en-US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ある</a:t>
            </a:r>
            <a:r>
              <a:rPr kumimoji="1" lang="en-US" altLang="ja-JP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Scratch</a:t>
            </a:r>
            <a:r>
              <a:rPr kumimoji="1" lang="ja-JP" altLang="en-US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フォルダを開く</a:t>
            </a:r>
            <a:endParaRPr kumimoji="1" lang="ja-JP" altLang="en-US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43B19C-A3F5-423E-8507-1FBECD90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8" y="2128619"/>
            <a:ext cx="4779169" cy="3378994"/>
          </a:xfrm>
          <a:prstGeom prst="rect">
            <a:avLst/>
          </a:prstGeom>
        </p:spPr>
      </p:pic>
      <p:sp>
        <p:nvSpPr>
          <p:cNvPr id="10" name="右矢印 4">
            <a:extLst>
              <a:ext uri="{FF2B5EF4-FFF2-40B4-BE49-F238E27FC236}">
                <a16:creationId xmlns:a16="http://schemas.microsoft.com/office/drawing/2014/main" id="{8B20959C-F257-4115-BC61-85CD53A97139}"/>
              </a:ext>
            </a:extLst>
          </p:cNvPr>
          <p:cNvSpPr/>
          <p:nvPr/>
        </p:nvSpPr>
        <p:spPr>
          <a:xfrm>
            <a:off x="3088751" y="2366101"/>
            <a:ext cx="2829518" cy="2424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2" name="右矢印 4">
            <a:extLst>
              <a:ext uri="{FF2B5EF4-FFF2-40B4-BE49-F238E27FC236}">
                <a16:creationId xmlns:a16="http://schemas.microsoft.com/office/drawing/2014/main" id="{276B3E84-4322-4D45-A7C6-F90171A4CC34}"/>
              </a:ext>
            </a:extLst>
          </p:cNvPr>
          <p:cNvSpPr/>
          <p:nvPr/>
        </p:nvSpPr>
        <p:spPr>
          <a:xfrm>
            <a:off x="2927088" y="3136386"/>
            <a:ext cx="2991182" cy="2424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99817C-D277-4E57-83E9-8180FD3599E0}"/>
              </a:ext>
            </a:extLst>
          </p:cNvPr>
          <p:cNvSpPr txBox="1"/>
          <p:nvPr/>
        </p:nvSpPr>
        <p:spPr>
          <a:xfrm>
            <a:off x="5918271" y="3082753"/>
            <a:ext cx="183945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②「</a:t>
            </a:r>
            <a:r>
              <a:rPr kumimoji="1" lang="en-US" altLang="ja-JP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TelloJp.s2e</a:t>
            </a:r>
            <a:r>
              <a:rPr kumimoji="1" lang="ja-JP" altLang="en-US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」を選択</a:t>
            </a:r>
            <a:endParaRPr kumimoji="1" lang="ja-JP" altLang="en-US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" name="右矢印 4">
            <a:extLst>
              <a:ext uri="{FF2B5EF4-FFF2-40B4-BE49-F238E27FC236}">
                <a16:creationId xmlns:a16="http://schemas.microsoft.com/office/drawing/2014/main" id="{A12163FA-00B1-49FE-A137-ADF76A3D1AEF}"/>
              </a:ext>
            </a:extLst>
          </p:cNvPr>
          <p:cNvSpPr/>
          <p:nvPr/>
        </p:nvSpPr>
        <p:spPr>
          <a:xfrm>
            <a:off x="4828241" y="5222348"/>
            <a:ext cx="922353" cy="2424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6A9741-8ACC-4568-8D31-7595D744A67A}"/>
              </a:ext>
            </a:extLst>
          </p:cNvPr>
          <p:cNvSpPr txBox="1"/>
          <p:nvPr/>
        </p:nvSpPr>
        <p:spPr>
          <a:xfrm>
            <a:off x="5767270" y="5176949"/>
            <a:ext cx="263221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342900"/>
            <a:r>
              <a:rPr kumimoji="1"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③「開く」ボタンをクリック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altLang="ja-JP" smtClean="0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0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然のイラスト (16 x 9)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41_TF03431377_TF03431377.potx" id="{6048CD1A-6C4E-4B3C-AA8B-E9BD5DBA73EF}" vid="{75C03E0D-009C-4AAE-AB88-B83BF609E131}"/>
    </a:ext>
  </a:extLst>
</a:theme>
</file>

<file path=ppt/theme/theme2.xml><?xml version="1.0" encoding="utf-8"?>
<a:theme xmlns:a="http://schemas.openxmlformats.org/drawingml/2006/main" name="Office テーマ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風景がデザインされた自然のプレゼンテーション (ワイド画面)</Template>
  <TotalTime>2917</TotalTime>
  <Words>839</Words>
  <Application>Microsoft Macintosh PowerPoint</Application>
  <PresentationFormat>画面に合わせる (4:3)</PresentationFormat>
  <Paragraphs>219</Paragraphs>
  <Slides>37</Slides>
  <Notes>35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5" baseType="lpstr">
      <vt:lpstr>ＭＳ Ｐゴシック</vt:lpstr>
      <vt:lpstr>MS Gothic</vt:lpstr>
      <vt:lpstr>MS Gothic</vt:lpstr>
      <vt:lpstr>Arial</vt:lpstr>
      <vt:lpstr>Calibri</vt:lpstr>
      <vt:lpstr>Segoe Print</vt:lpstr>
      <vt:lpstr>Wingdings</vt:lpstr>
      <vt:lpstr>自然のイラスト (16 x 9)</vt:lpstr>
      <vt:lpstr>ドローン プログラミング教材 </vt:lpstr>
      <vt:lpstr>教材の目標</vt:lpstr>
      <vt:lpstr>教材の内容</vt:lpstr>
      <vt:lpstr>ドローンTelloの説明</vt:lpstr>
      <vt:lpstr>ドローンとは</vt:lpstr>
      <vt:lpstr>この教材で使用するドローン Telloの性能</vt:lpstr>
      <vt:lpstr>ドローンTelloへ PCから接続</vt:lpstr>
      <vt:lpstr>機能拡張の読み込み: 1</vt:lpstr>
      <vt:lpstr>機能拡張の読み込み: 2</vt:lpstr>
      <vt:lpstr>機能拡張の読み込み: 3</vt:lpstr>
      <vt:lpstr>PCからドローンへのWi-Fi接続</vt:lpstr>
      <vt:lpstr>ドローンと通信するために PCでNode.jsを起動</vt:lpstr>
      <vt:lpstr>ドローンとの接続を確認</vt:lpstr>
      <vt:lpstr>ドローンTelloの基本動作</vt:lpstr>
      <vt:lpstr>離陸と着陸</vt:lpstr>
      <vt:lpstr>上下</vt:lpstr>
      <vt:lpstr>左右</vt:lpstr>
      <vt:lpstr>前後</vt:lpstr>
      <vt:lpstr>回転</vt:lpstr>
      <vt:lpstr>宙返り</vt:lpstr>
      <vt:lpstr>ドローンTelloの自動操縦  コースに沿ってドローンを動かしてみよう！</vt:lpstr>
      <vt:lpstr>コーンのまわりを1周させてみよう</vt:lpstr>
      <vt:lpstr>コーンのまわりを1周させてみよう</vt:lpstr>
      <vt:lpstr>コーンのまわりを1周させてみよう</vt:lpstr>
      <vt:lpstr>ドローンを図の矢印の通りに動かしてみよう</vt:lpstr>
      <vt:lpstr>ドローンを図の矢印の通りに動かしてみよう</vt:lpstr>
      <vt:lpstr>ドローンを図の矢印の通りに動かしてみよう</vt:lpstr>
      <vt:lpstr>ドローンを着陸点にできるだけ近づけよう！</vt:lpstr>
      <vt:lpstr>①ドローンを着陸点にできるだけ近づけよう！</vt:lpstr>
      <vt:lpstr>②ドローンを着陸点にできるだけ近づけよう！</vt:lpstr>
      <vt:lpstr>③ドローンを着陸点にできるだけ近づけよう！</vt:lpstr>
      <vt:lpstr>ドローンTelloを キーボード入力で操縦</vt:lpstr>
      <vt:lpstr>手動で動かすプログラム</vt:lpstr>
      <vt:lpstr>手動で動かすプログラム</vt:lpstr>
      <vt:lpstr>手動で動かすプログラム</vt:lpstr>
      <vt:lpstr>ライセンスと商標</vt:lpstr>
      <vt:lpstr>このスライドの作者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タイトルのレイアウト</dc:title>
  <dc:creator>kazu</dc:creator>
  <cp:lastModifiedBy>Kokubo Atsushi</cp:lastModifiedBy>
  <cp:revision>352</cp:revision>
  <cp:lastPrinted>2018-10-26T02:05:30Z</cp:lastPrinted>
  <dcterms:created xsi:type="dcterms:W3CDTF">2018-09-18T06:15:51Z</dcterms:created>
  <dcterms:modified xsi:type="dcterms:W3CDTF">2019-03-01T00:57:44Z</dcterms:modified>
</cp:coreProperties>
</file>