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73" r:id="rId1"/>
  </p:sldMasterIdLst>
  <p:notesMasterIdLst>
    <p:notesMasterId r:id="rId23"/>
  </p:notesMasterIdLst>
  <p:handoutMasterIdLst>
    <p:handoutMasterId r:id="rId24"/>
  </p:handoutMasterIdLst>
  <p:sldIdLst>
    <p:sldId id="256" r:id="rId2"/>
    <p:sldId id="263" r:id="rId3"/>
    <p:sldId id="261" r:id="rId4"/>
    <p:sldId id="271" r:id="rId5"/>
    <p:sldId id="319" r:id="rId6"/>
    <p:sldId id="274" r:id="rId7"/>
    <p:sldId id="323" r:id="rId8"/>
    <p:sldId id="276" r:id="rId9"/>
    <p:sldId id="348" r:id="rId10"/>
    <p:sldId id="358" r:id="rId11"/>
    <p:sldId id="355" r:id="rId12"/>
    <p:sldId id="277" r:id="rId13"/>
    <p:sldId id="351" r:id="rId14"/>
    <p:sldId id="278" r:id="rId15"/>
    <p:sldId id="359" r:id="rId16"/>
    <p:sldId id="350" r:id="rId17"/>
    <p:sldId id="360" r:id="rId18"/>
    <p:sldId id="282" r:id="rId19"/>
    <p:sldId id="352" r:id="rId20"/>
    <p:sldId id="281" r:id="rId21"/>
    <p:sldId id="36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古川成江" initials="古川成江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8B40FD-B613-45F7-BA73-161ACE854E28}" v="2" dt="2019-10-17T04:02:25.051"/>
    <p1510:client id="{214D2AE8-E20A-4779-8171-6E84CDA91B05}" v="10" dt="2019-10-21T04:30:01.477"/>
    <p1510:client id="{2DCF5861-04FF-43F3-A2BC-F78044000839}" v="1" dt="2020-01-20T00:37:06.5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1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6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雄也 佐藤" userId="d5622fa58f4c457d" providerId="Windows Live" clId="Web-{0E8B40FD-B613-45F7-BA73-161ACE854E28}"/>
    <pc:docChg chg="modSld">
      <pc:chgData name="雄也 佐藤" userId="d5622fa58f4c457d" providerId="Windows Live" clId="Web-{0E8B40FD-B613-45F7-BA73-161ACE854E28}" dt="2019-10-17T04:02:25.051" v="1" actId="20577"/>
      <pc:docMkLst>
        <pc:docMk/>
      </pc:docMkLst>
      <pc:sldChg chg="modSp">
        <pc:chgData name="雄也 佐藤" userId="d5622fa58f4c457d" providerId="Windows Live" clId="Web-{0E8B40FD-B613-45F7-BA73-161ACE854E28}" dt="2019-10-17T04:02:25.051" v="1" actId="20577"/>
        <pc:sldMkLst>
          <pc:docMk/>
          <pc:sldMk cId="2650564843" sldId="263"/>
        </pc:sldMkLst>
        <pc:spChg chg="mod">
          <ac:chgData name="雄也 佐藤" userId="d5622fa58f4c457d" providerId="Windows Live" clId="Web-{0E8B40FD-B613-45F7-BA73-161ACE854E28}" dt="2019-10-17T04:02:25.051" v="1" actId="20577"/>
          <ac:spMkLst>
            <pc:docMk/>
            <pc:sldMk cId="2650564843" sldId="263"/>
            <ac:spMk id="3" creationId="{00000000-0000-0000-0000-000000000000}"/>
          </ac:spMkLst>
        </pc:spChg>
      </pc:sldChg>
    </pc:docChg>
  </pc:docChgLst>
  <pc:docChgLst>
    <pc:chgData name="雄也 佐藤" userId="d5622fa58f4c457d" providerId="Windows Live" clId="Web-{214D2AE8-E20A-4779-8171-6E84CDA91B05}"/>
    <pc:docChg chg="modSld">
      <pc:chgData name="雄也 佐藤" userId="d5622fa58f4c457d" providerId="Windows Live" clId="Web-{214D2AE8-E20A-4779-8171-6E84CDA91B05}" dt="2019-10-21T04:30:01.477" v="8" actId="1076"/>
      <pc:docMkLst>
        <pc:docMk/>
      </pc:docMkLst>
      <pc:sldChg chg="addSp modSp">
        <pc:chgData name="雄也 佐藤" userId="d5622fa58f4c457d" providerId="Windows Live" clId="Web-{214D2AE8-E20A-4779-8171-6E84CDA91B05}" dt="2019-10-21T04:30:01.477" v="8" actId="1076"/>
        <pc:sldMkLst>
          <pc:docMk/>
          <pc:sldMk cId="1086196447" sldId="261"/>
        </pc:sldMkLst>
        <pc:spChg chg="mod">
          <ac:chgData name="雄也 佐藤" userId="d5622fa58f4c457d" providerId="Windows Live" clId="Web-{214D2AE8-E20A-4779-8171-6E84CDA91B05}" dt="2019-10-21T04:30:01.477" v="8" actId="1076"/>
          <ac:spMkLst>
            <pc:docMk/>
            <pc:sldMk cId="1086196447" sldId="261"/>
            <ac:spMk id="2" creationId="{00000000-0000-0000-0000-000000000000}"/>
          </ac:spMkLst>
        </pc:spChg>
        <pc:picChg chg="add mod">
          <ac:chgData name="雄也 佐藤" userId="d5622fa58f4c457d" providerId="Windows Live" clId="Web-{214D2AE8-E20A-4779-8171-6E84CDA91B05}" dt="2019-10-21T04:29:58.852" v="7" actId="14100"/>
          <ac:picMkLst>
            <pc:docMk/>
            <pc:sldMk cId="1086196447" sldId="261"/>
            <ac:picMk id="4" creationId="{5DE73D31-7DBC-40F9-BC90-26DE3E37DA84}"/>
          </ac:picMkLst>
        </pc:picChg>
      </pc:sldChg>
    </pc:docChg>
  </pc:docChgLst>
  <pc:docChgLst>
    <pc:chgData name="佐藤 雄也" userId="d5622fa58f4c457d" providerId="Windows Live" clId="Web-{2DCF5861-04FF-43F3-A2BC-F78044000839}"/>
    <pc:docChg chg="modSld">
      <pc:chgData name="佐藤 雄也" userId="d5622fa58f4c457d" providerId="Windows Live" clId="Web-{2DCF5861-04FF-43F3-A2BC-F78044000839}" dt="2020-01-20T00:37:06.543" v="0"/>
      <pc:docMkLst>
        <pc:docMk/>
      </pc:docMkLst>
      <pc:sldChg chg="modSp">
        <pc:chgData name="佐藤 雄也" userId="d5622fa58f4c457d" providerId="Windows Live" clId="Web-{2DCF5861-04FF-43F3-A2BC-F78044000839}" dt="2020-01-20T00:37:06.543" v="0"/>
        <pc:sldMkLst>
          <pc:docMk/>
          <pc:sldMk cId="2553974718" sldId="348"/>
        </pc:sldMkLst>
        <pc:spChg chg="mod">
          <ac:chgData name="佐藤 雄也" userId="d5622fa58f4c457d" providerId="Windows Live" clId="Web-{2DCF5861-04FF-43F3-A2BC-F78044000839}" dt="2020-01-20T00:37:06.543" v="0"/>
          <ac:spMkLst>
            <pc:docMk/>
            <pc:sldMk cId="2553974718" sldId="348"/>
            <ac:spMk id="5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C727B4-33FE-4D88-9BE7-B4E1A2D0AF45}" type="datetimeFigureOut">
              <a:rPr kumimoji="1" lang="ja-JP" altLang="en-US" smtClean="0"/>
              <a:t>2020/2/20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898BBD-006D-4000-9836-8384BE36A8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19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56A656-A66C-43F3-AF30-4899365A0224}" type="datetimeFigureOut">
              <a:rPr kumimoji="1" lang="ja-JP" altLang="en-US" smtClean="0"/>
              <a:t>2020/2/20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5338BE-76B5-4AE4-ADE0-1C8353B715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4290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338BE-76B5-4AE4-ADE0-1C8353B7154B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8550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CED23-F8BB-4DFF-BD10-6688F62BCF6D}" type="datetime1">
              <a:rPr lang="en-US" altLang="ja-JP" smtClean="0"/>
              <a:t>2/20/20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345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7F51D-FDA3-41C7-B7FB-4FFC5CC4D1DD}" type="datetime1">
              <a:rPr lang="en-US" altLang="ja-JP" smtClean="0"/>
              <a:t>2/20/20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00012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99F6-9FCD-4DE7-89E2-F798B2972D49}" type="datetime1">
              <a:rPr lang="en-US" altLang="ja-JP" smtClean="0"/>
              <a:t>2/20/20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438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7BD5B-D6B6-494D-B6B5-FCC39E5031C5}" type="datetime1">
              <a:rPr lang="en-US" altLang="ja-JP" smtClean="0"/>
              <a:t>2/20/20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121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982D7-16B3-487D-A0A1-3D585AB5F510}" type="datetime1">
              <a:rPr lang="en-US" altLang="ja-JP" smtClean="0"/>
              <a:t>2/20/20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996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4AA6-3836-43A6-8ED4-1D6A9AF791DD}" type="datetime1">
              <a:rPr lang="en-US" altLang="ja-JP" smtClean="0"/>
              <a:t>2/20/20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229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0BAFB-E25C-4D60-83C0-761A7BFBC041}" type="datetime1">
              <a:rPr lang="en-US" altLang="ja-JP" smtClean="0"/>
              <a:t>2/20/20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431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6583B-E21C-43BD-8C86-2FE6B87422CB}" type="datetime1">
              <a:rPr lang="en-US" altLang="ja-JP" smtClean="0"/>
              <a:t>2/20/20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556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FD50-45E3-481B-92A0-C3FCC4CFA1C8}" type="datetime1">
              <a:rPr lang="en-US" altLang="ja-JP" smtClean="0"/>
              <a:t>2/20/20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532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A017F51D-FDA3-41C7-B7FB-4FFC5CC4D1DD}" type="datetime1">
              <a:rPr lang="en-US" altLang="ja-JP" smtClean="0"/>
              <a:t>2/20/20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31963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05199-1D75-42DD-B630-38B8F73F380C}" type="datetime1">
              <a:rPr lang="en-US" altLang="ja-JP" smtClean="0"/>
              <a:t>2/20/20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18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017F51D-FDA3-41C7-B7FB-4FFC5CC4D1DD}" type="datetime1">
              <a:rPr lang="en-US" altLang="ja-JP" smtClean="0"/>
              <a:t>2/20/20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29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25038" y="1747652"/>
            <a:ext cx="7471515" cy="2405340"/>
          </a:xfrm>
        </p:spPr>
        <p:txBody>
          <a:bodyPr>
            <a:noAutofit/>
          </a:bodyPr>
          <a:lstStyle/>
          <a:p>
            <a:r>
              <a:rPr lang="en-US" altLang="ja-JP" sz="2800" dirty="0"/>
              <a:t>Scratch</a:t>
            </a:r>
            <a:r>
              <a:rPr lang="ja-JP" altLang="en-US" sz="2800"/>
              <a:t>を使ってプログラミングを楽しく学ぼう！</a:t>
            </a:r>
            <a:br>
              <a:rPr lang="en-US" altLang="ja-JP" sz="2800" dirty="0"/>
            </a:br>
            <a:br>
              <a:rPr lang="en-US" altLang="ja-JP" sz="4800" dirty="0"/>
            </a:br>
            <a:r>
              <a:rPr lang="en-US" altLang="ja-JP" sz="4800" dirty="0"/>
              <a:t>②</a:t>
            </a:r>
            <a:r>
              <a:rPr lang="ja-JP" altLang="en-US" sz="4800"/>
              <a:t>くり返しを学ぼう</a:t>
            </a:r>
            <a:endParaRPr lang="ja-JP" altLang="en-US" sz="28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825038" y="4636286"/>
            <a:ext cx="7543800" cy="918693"/>
          </a:xfrm>
        </p:spPr>
        <p:txBody>
          <a:bodyPr>
            <a:normAutofit fontScale="92500" lnSpcReduction="10000"/>
          </a:bodyPr>
          <a:lstStyle/>
          <a:p>
            <a:r>
              <a:rPr lang="en-GB" altLang="ja-JP" cap="none" dirty="0">
                <a:solidFill>
                  <a:schemeClr val="tx1"/>
                </a:solidFill>
                <a:latin typeface="+mn-ea"/>
              </a:rPr>
              <a:t>Scratch</a:t>
            </a:r>
            <a:r>
              <a:rPr lang="ja-JP" altLang="en-US" cap="none">
                <a:solidFill>
                  <a:schemeClr val="tx1"/>
                </a:solidFill>
                <a:latin typeface="+mn-ea"/>
              </a:rPr>
              <a:t>は </a:t>
            </a:r>
            <a:r>
              <a:rPr lang="en-GB" altLang="ja-JP" cap="none" dirty="0">
                <a:solidFill>
                  <a:schemeClr val="tx1"/>
                </a:solidFill>
                <a:latin typeface="+mn-ea"/>
              </a:rPr>
              <a:t>MIT</a:t>
            </a:r>
            <a:r>
              <a:rPr lang="ja-JP" altLang="en-US" cap="none">
                <a:solidFill>
                  <a:schemeClr val="tx1"/>
                </a:solidFill>
                <a:latin typeface="+mn-ea"/>
              </a:rPr>
              <a:t>メディア・ラボのライフロング・キンダーガーテン・グループによって開発されました。詳しくは </a:t>
            </a:r>
            <a:r>
              <a:rPr lang="en-GB" altLang="ja-JP" cap="none" dirty="0">
                <a:solidFill>
                  <a:schemeClr val="tx1"/>
                </a:solidFill>
                <a:latin typeface="+mn-ea"/>
              </a:rPr>
              <a:t>http://</a:t>
            </a:r>
            <a:r>
              <a:rPr lang="en-GB" altLang="ja-JP" cap="none" dirty="0" err="1">
                <a:solidFill>
                  <a:schemeClr val="tx1"/>
                </a:solidFill>
                <a:latin typeface="+mn-ea"/>
              </a:rPr>
              <a:t>scratch.mit.edu</a:t>
            </a:r>
            <a:r>
              <a:rPr lang="en-GB" altLang="ja-JP" cap="none" dirty="0">
                <a:solidFill>
                  <a:schemeClr val="tx1"/>
                </a:solidFill>
                <a:latin typeface="+mn-ea"/>
              </a:rPr>
              <a:t> </a:t>
            </a:r>
            <a:r>
              <a:rPr lang="ja-JP" altLang="en-US" cap="none">
                <a:solidFill>
                  <a:schemeClr val="tx1"/>
                </a:solidFill>
                <a:latin typeface="+mn-ea"/>
              </a:rPr>
              <a:t>をご参照ください。</a:t>
            </a:r>
            <a:endParaRPr lang="ja-JP" altLang="en-US" cap="none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E5996DC-4393-4542-98C2-C75BB5EBDADB}"/>
              </a:ext>
            </a:extLst>
          </p:cNvPr>
          <p:cNvSpPr txBox="1"/>
          <p:nvPr/>
        </p:nvSpPr>
        <p:spPr>
          <a:xfrm>
            <a:off x="902482" y="2211860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スクラッチ</a:t>
            </a:r>
          </a:p>
        </p:txBody>
      </p:sp>
    </p:spTree>
    <p:extLst>
      <p:ext uri="{BB962C8B-B14F-4D97-AF65-F5344CB8AC3E}">
        <p14:creationId xmlns:p14="http://schemas.microsoft.com/office/powerpoint/2010/main" val="535851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ネコを少しずつ動かそう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/>
              <a:t>「</a:t>
            </a:r>
            <a:r>
              <a:rPr lang="en-US" altLang="ja-JP" sz="2800" dirty="0"/>
              <a:t>10</a:t>
            </a:r>
            <a:r>
              <a:rPr lang="ja-JP" altLang="en-US" sz="2800" dirty="0"/>
              <a:t>歩動いて</a:t>
            </a:r>
            <a:r>
              <a:rPr lang="en-US" altLang="ja-JP" sz="2800" dirty="0"/>
              <a:t>1</a:t>
            </a:r>
            <a:r>
              <a:rPr lang="ja-JP" altLang="en-US" sz="2800" dirty="0"/>
              <a:t>秒待つ」を</a:t>
            </a:r>
            <a:r>
              <a:rPr lang="en-US" altLang="ja-JP" sz="2800" dirty="0"/>
              <a:t>20</a:t>
            </a:r>
            <a:r>
              <a:rPr lang="ja-JP" altLang="en-US" sz="2800" dirty="0"/>
              <a:t>回くり返すスクリプトを作ってみよう。</a:t>
            </a:r>
            <a:endParaRPr lang="en-US" altLang="ja-JP" sz="2800" dirty="0"/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endParaRPr lang="ja-JP" altLang="en-US" sz="2800" dirty="0"/>
          </a:p>
          <a:p>
            <a:pPr>
              <a:buFont typeface="Wingdings" panose="05000000000000000000" pitchFamily="2" charset="2"/>
              <a:buChar char="l"/>
            </a:pPr>
            <a:endParaRPr kumimoji="1" lang="ja-JP" altLang="en-US" sz="2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384518" y="3626580"/>
            <a:ext cx="1636987" cy="4616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bg1"/>
                </a:solidFill>
              </a:rPr>
              <a:t>20</a:t>
            </a:r>
            <a:r>
              <a:rPr kumimoji="1" lang="ja-JP" altLang="en-US" sz="2400" dirty="0">
                <a:solidFill>
                  <a:schemeClr val="bg1"/>
                </a:solidFill>
              </a:rPr>
              <a:t>に変える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793489" y="5304203"/>
            <a:ext cx="4814138" cy="4616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変えることができたら実行してみよう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AA8C35EE-363D-4356-A731-9EFA7F2290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98" t="18769" r="38532" b="6598"/>
          <a:stretch/>
        </p:blipFill>
        <p:spPr>
          <a:xfrm>
            <a:off x="901167" y="2645538"/>
            <a:ext cx="2775085" cy="3331929"/>
          </a:xfrm>
          <a:prstGeom prst="rect">
            <a:avLst/>
          </a:prstGeom>
        </p:spPr>
      </p:pic>
      <p:sp>
        <p:nvSpPr>
          <p:cNvPr id="7" name="右矢印 6"/>
          <p:cNvSpPr/>
          <p:nvPr/>
        </p:nvSpPr>
        <p:spPr>
          <a:xfrm>
            <a:off x="2288709" y="3667450"/>
            <a:ext cx="2030524" cy="379927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74C9B9B-7ABC-4AB0-9AC2-CF5CBF35D0AA}"/>
              </a:ext>
            </a:extLst>
          </p:cNvPr>
          <p:cNvSpPr/>
          <p:nvPr/>
        </p:nvSpPr>
        <p:spPr>
          <a:xfrm>
            <a:off x="1661020" y="3626580"/>
            <a:ext cx="627689" cy="46166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1640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いろいろな「くり返す」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/>
              <a:t>く</a:t>
            </a:r>
            <a:r>
              <a:rPr kumimoji="1" lang="ja-JP" altLang="en-US" sz="2800" dirty="0"/>
              <a:t>り返すブロックにもいろいろな種類があります。</a:t>
            </a:r>
            <a:endParaRPr kumimoji="1" lang="en-US" altLang="ja-JP" sz="2800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/>
              <a:t>いろいろなくり返すブロックをこれから紹介していきます。</a:t>
            </a:r>
            <a:endParaRPr lang="en-US" altLang="ja-JP" sz="2800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/>
              <a:t>スクリプトを作りながら使い方を覚えていきましょう。</a:t>
            </a:r>
            <a:endParaRPr kumimoji="1" lang="ja-JP" altLang="en-US" sz="2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3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いろいろな「くり返す」①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/>
              <a:t>決めた回数くり返す</a:t>
            </a:r>
            <a:endParaRPr lang="en-US" altLang="ja-JP" sz="2800" dirty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2800" dirty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2800" dirty="0"/>
          </a:p>
          <a:p>
            <a:pPr marL="0" indent="0">
              <a:buNone/>
            </a:pPr>
            <a:endParaRPr lang="en-US" altLang="ja-JP" sz="2800" dirty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2800" dirty="0"/>
          </a:p>
          <a:p>
            <a:pPr marL="0" indent="0">
              <a:buNone/>
            </a:pPr>
            <a:endParaRPr lang="en-US" altLang="ja-JP" sz="2800" dirty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2800" dirty="0"/>
          </a:p>
          <a:p>
            <a:pPr>
              <a:buFont typeface="Wingdings" panose="05000000000000000000" pitchFamily="2" charset="2"/>
              <a:buChar char="l"/>
            </a:pPr>
            <a:endParaRPr kumimoji="1" lang="ja-JP" altLang="en-US" sz="2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10E2E97-4AD4-469C-8E00-7DD60F208C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39" t="35815" r="39541" b="23874"/>
          <a:stretch/>
        </p:blipFill>
        <p:spPr>
          <a:xfrm>
            <a:off x="1652630" y="2413931"/>
            <a:ext cx="5838739" cy="384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4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いろいろな「くり返す」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/>
              <a:t>「次のコスチュームに変えて</a:t>
            </a:r>
            <a:r>
              <a:rPr lang="en-US" altLang="ja-JP" sz="2800" dirty="0"/>
              <a:t>1</a:t>
            </a:r>
            <a:r>
              <a:rPr lang="ja-JP" altLang="en-US" sz="2800" dirty="0"/>
              <a:t>秒待つ」を</a:t>
            </a:r>
            <a:r>
              <a:rPr lang="en-US" altLang="ja-JP" sz="2800" dirty="0"/>
              <a:t>10</a:t>
            </a:r>
            <a:r>
              <a:rPr lang="ja-JP" altLang="en-US" sz="2800" dirty="0"/>
              <a:t>回くり返すスクリプトを作ってみよう。</a:t>
            </a:r>
          </a:p>
          <a:p>
            <a:pPr marL="0" indent="0">
              <a:buNone/>
            </a:pPr>
            <a:endParaRPr kumimoji="1" lang="ja-JP" altLang="en-US" sz="2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AABC675-4163-4498-A73D-6C60F145F2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89" t="15846" r="37523" b="7259"/>
          <a:stretch/>
        </p:blipFill>
        <p:spPr>
          <a:xfrm>
            <a:off x="822959" y="2651168"/>
            <a:ext cx="3034053" cy="3541042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A976627-EA3B-4EED-AA49-F83213D815F1}"/>
              </a:ext>
            </a:extLst>
          </p:cNvPr>
          <p:cNvSpPr txBox="1"/>
          <p:nvPr/>
        </p:nvSpPr>
        <p:spPr>
          <a:xfrm>
            <a:off x="4160519" y="5638261"/>
            <a:ext cx="4206241" cy="4616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ここまでできたら実行してみよう</a:t>
            </a:r>
          </a:p>
        </p:txBody>
      </p:sp>
    </p:spTree>
    <p:extLst>
      <p:ext uri="{BB962C8B-B14F-4D97-AF65-F5344CB8AC3E}">
        <p14:creationId xmlns:p14="http://schemas.microsoft.com/office/powerpoint/2010/main" val="2164644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いろいろな「くり返す」②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36899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2800" dirty="0"/>
              <a:t>ずっとくり返す</a:t>
            </a:r>
            <a:endParaRPr lang="en-US" altLang="ja-JP" sz="2800" dirty="0"/>
          </a:p>
          <a:p>
            <a:pPr marL="0" indent="0">
              <a:buNone/>
            </a:pPr>
            <a:endParaRPr kumimoji="1" lang="en-US" altLang="ja-JP" sz="2800" dirty="0"/>
          </a:p>
          <a:p>
            <a:pPr marL="0" indent="0">
              <a:buNone/>
            </a:pPr>
            <a:endParaRPr lang="en-US" altLang="ja-JP" sz="800" dirty="0"/>
          </a:p>
          <a:p>
            <a:pPr marL="0" indent="0">
              <a:buNone/>
            </a:pPr>
            <a:endParaRPr kumimoji="1" lang="en-US" altLang="ja-JP" sz="800" dirty="0"/>
          </a:p>
          <a:p>
            <a:pPr marL="0" indent="0">
              <a:buNone/>
            </a:pPr>
            <a:endParaRPr kumimoji="1" lang="en-US" altLang="ja-JP" sz="2800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13</a:t>
            </a:fld>
            <a:endParaRPr 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D5D595F-1525-4688-87C0-125A1261F8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174" t="38865" r="42385" b="23389"/>
          <a:stretch/>
        </p:blipFill>
        <p:spPr>
          <a:xfrm>
            <a:off x="1931773" y="2385743"/>
            <a:ext cx="5326171" cy="382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343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C5D541-5F19-4F1D-87B7-C7226EBBE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いろいろな「くり返す」</a:t>
            </a:r>
            <a:r>
              <a:rPr kumimoji="1" lang="en-US" altLang="ja-JP" dirty="0"/>
              <a:t>	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2F2A8B-18A8-4331-99E4-1C6007DD3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2800" dirty="0"/>
              <a:t>『</a:t>
            </a:r>
            <a:r>
              <a:rPr kumimoji="1" lang="ja-JP" altLang="en-US" sz="2800" dirty="0"/>
              <a:t>「こんにちは！」と２秒言って１秒待つ</a:t>
            </a:r>
            <a:r>
              <a:rPr kumimoji="1" lang="en-US" altLang="ja-JP" sz="2800" dirty="0"/>
              <a:t>』</a:t>
            </a:r>
            <a:r>
              <a:rPr kumimoji="1" lang="ja-JP" altLang="en-US" sz="2800" dirty="0"/>
              <a:t>をずっと繰り返すスクリプトを作ってみよう！</a:t>
            </a:r>
            <a:endParaRPr kumimoji="1" lang="en-US" altLang="ja-JP" sz="2800" dirty="0"/>
          </a:p>
          <a:p>
            <a:pPr marL="0" indent="0">
              <a:buNone/>
            </a:pPr>
            <a:endParaRPr kumimoji="1" lang="ja-JP" altLang="en-US" sz="2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D6574C0-6242-4B9A-AC23-642DC62C6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572F794A-2DCD-4373-B246-37BA8A694D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43" t="15846" r="27064" b="8801"/>
          <a:stretch/>
        </p:blipFill>
        <p:spPr>
          <a:xfrm>
            <a:off x="822959" y="2839134"/>
            <a:ext cx="4088316" cy="3259662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35E99AA9-CE5B-4D46-BC98-4F0648331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009" y="5545978"/>
            <a:ext cx="4359018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839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いろいろな「くり返す」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2800" dirty="0"/>
              <a:t>ネコがステージ上をずっと往復するスクリプトを作ってみよう</a:t>
            </a:r>
            <a:endParaRPr kumimoji="1" lang="en-US" altLang="ja-JP" sz="2800" dirty="0"/>
          </a:p>
          <a:p>
            <a:pPr marL="0" indent="0">
              <a:buNone/>
            </a:pPr>
            <a:endParaRPr kumimoji="1" lang="en-US" altLang="ja-JP" sz="2800" dirty="0"/>
          </a:p>
          <a:p>
            <a:pPr marL="0" indent="0">
              <a:buNone/>
            </a:pPr>
            <a:r>
              <a:rPr kumimoji="1" lang="ja-JP" altLang="en-US" sz="2800" dirty="0"/>
              <a:t>　　　　　　　　　　　　　　　なんだか猫が</a:t>
            </a:r>
            <a:r>
              <a:rPr kumimoji="1" lang="ja-JP" altLang="en-US" sz="2800" dirty="0" err="1"/>
              <a:t>ひっ</a:t>
            </a:r>
            <a:r>
              <a:rPr kumimoji="1" lang="ja-JP" altLang="en-US" sz="2800" dirty="0"/>
              <a:t>くり返っ　　　　　　　　　　　　　　　　ち　　　　　　　　　　　　　　ちゃうね</a:t>
            </a:r>
            <a:endParaRPr kumimoji="1" lang="en-US" altLang="ja-JP" sz="2800" dirty="0"/>
          </a:p>
          <a:p>
            <a:pPr marL="0" indent="0">
              <a:buNone/>
            </a:pPr>
            <a:endParaRPr kumimoji="1" lang="en-US" altLang="ja-JP" sz="2800" dirty="0"/>
          </a:p>
          <a:p>
            <a:pPr marL="0" indent="0">
              <a:buNone/>
            </a:pPr>
            <a:endParaRPr kumimoji="1" lang="ja-JP" altLang="en-US" sz="2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DD4A5A3-70E4-4691-9AD3-FF671F2BA2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35" t="21588" r="37340" b="4276"/>
          <a:stretch/>
        </p:blipFill>
        <p:spPr>
          <a:xfrm>
            <a:off x="861758" y="2667979"/>
            <a:ext cx="3436823" cy="3380484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3BCD8643-BC95-4796-9E0E-F7C8739CA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8581" y="2667979"/>
            <a:ext cx="4359018" cy="646232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34B75862-A272-42B9-B43A-3597DF00DE8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743" t="14475" r="671" b="27600"/>
          <a:stretch/>
        </p:blipFill>
        <p:spPr>
          <a:xfrm>
            <a:off x="5991846" y="4169733"/>
            <a:ext cx="2290396" cy="191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956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C0AC06-9650-40CF-B465-6C1899D6E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いろいろな「くり返す」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5C0E2B-4A82-405C-B37B-422638199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2800" dirty="0"/>
              <a:t>ネコがひっくり返らないようにしよう</a:t>
            </a:r>
            <a:endParaRPr kumimoji="1" lang="en-US" altLang="ja-JP" sz="2800" dirty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2800" dirty="0"/>
          </a:p>
          <a:p>
            <a:pPr>
              <a:buFont typeface="Wingdings" panose="05000000000000000000" pitchFamily="2" charset="2"/>
              <a:buChar char="l"/>
            </a:pPr>
            <a:endParaRPr kumimoji="1" lang="en-US" altLang="ja-JP" sz="2800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/>
              <a:t>このスクリプトを入れれば解決するよ！実際に入れて実行してみよう！</a:t>
            </a:r>
            <a:endParaRPr kumimoji="1" lang="ja-JP" altLang="en-US" sz="2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27A584E-36D8-4864-A32F-102FA1864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610B4CB-E307-4C7E-82A5-37D163432B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92" t="45469" r="32110" b="33698"/>
          <a:stretch/>
        </p:blipFill>
        <p:spPr>
          <a:xfrm>
            <a:off x="922788" y="2397154"/>
            <a:ext cx="4370665" cy="103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188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いろいろな「くり返す」③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2800" dirty="0"/>
              <a:t>条件が成り立つまでくり返す</a:t>
            </a:r>
            <a:endParaRPr kumimoji="1" lang="en-US" altLang="ja-JP" sz="2800" dirty="0"/>
          </a:p>
          <a:p>
            <a:pPr marL="0" indent="0">
              <a:buNone/>
            </a:pPr>
            <a:endParaRPr kumimoji="1" lang="en-US" altLang="ja-JP" sz="1000" dirty="0"/>
          </a:p>
          <a:p>
            <a:pPr marL="0" indent="0">
              <a:buNone/>
            </a:pPr>
            <a:endParaRPr lang="en-US" altLang="ja-JP" sz="1000" dirty="0"/>
          </a:p>
          <a:p>
            <a:pPr marL="0" indent="0">
              <a:buNone/>
            </a:pPr>
            <a:endParaRPr kumimoji="1" lang="en-US" altLang="ja-JP" sz="1000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/>
              <a:t>ステージの端（はし）に触れるまでネコが</a:t>
            </a:r>
            <a:r>
              <a:rPr lang="en-US" altLang="ja-JP" sz="2800" dirty="0"/>
              <a:t>10</a:t>
            </a:r>
            <a:r>
              <a:rPr lang="ja-JP" altLang="en-US" sz="2800" dirty="0"/>
              <a:t>歩ずつ動くスクリプトを作ってみよう。</a:t>
            </a:r>
            <a:endParaRPr lang="en-US" altLang="ja-JP" sz="2800" dirty="0"/>
          </a:p>
          <a:p>
            <a:pPr marL="0" indent="0">
              <a:buNone/>
            </a:pPr>
            <a:endParaRPr kumimoji="1" lang="ja-JP" altLang="en-US" sz="280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17</a:t>
            </a:fld>
            <a:endParaRPr 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DA9C5425-7705-4350-A43A-C72E5A41E4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19" t="31073" r="37496" b="28278"/>
          <a:stretch/>
        </p:blipFill>
        <p:spPr>
          <a:xfrm>
            <a:off x="1010980" y="2267038"/>
            <a:ext cx="1958723" cy="109502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A48F1707-BEE8-4BAB-9097-4A6FF9FC8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4966" y="5518208"/>
            <a:ext cx="4359018" cy="646232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F6D3D7B6-52A1-4B35-AC7B-6C817C4977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514" t="33444" r="36697" b="25906"/>
          <a:stretch/>
        </p:blipFill>
        <p:spPr>
          <a:xfrm>
            <a:off x="1010980" y="4277040"/>
            <a:ext cx="3363986" cy="201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234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いろいろな「くり返す」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2800" dirty="0"/>
              <a:t>スペースキーが押されるまでネコがステージ上を往復するスクリプトを作ってみよう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EE821388-E31B-47D1-BAF9-81560C999F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94" t="25992" r="32110" b="15914"/>
          <a:stretch/>
        </p:blipFill>
        <p:spPr>
          <a:xfrm>
            <a:off x="1048624" y="2801923"/>
            <a:ext cx="4563611" cy="3149534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77B86532-C2F3-4259-B001-A56FA55EB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859" y="5731639"/>
            <a:ext cx="4359018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906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今回の内容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sz="2800" dirty="0"/>
              <a:t>ネコを少しずつ動かしてみよう</a:t>
            </a:r>
            <a:endParaRPr kumimoji="1" lang="en-US" altLang="ja-JP" sz="2800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sz="2800" dirty="0"/>
              <a:t>いろいろな「くり返す」①</a:t>
            </a:r>
            <a:endParaRPr lang="en-US" altLang="ja-JP" sz="2800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sz="2800" dirty="0"/>
              <a:t>いろいろな「くり返す」②</a:t>
            </a:r>
            <a:endParaRPr kumimoji="1" lang="en-US" altLang="ja-JP" sz="2800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sz="2800" dirty="0"/>
              <a:t>いろいろな「くり返す」③</a:t>
            </a:r>
            <a:endParaRPr lang="en-US" altLang="ja-JP" sz="2800" dirty="0"/>
          </a:p>
          <a:p>
            <a:pPr marL="0" indent="0">
              <a:buNone/>
            </a:pPr>
            <a:endParaRPr lang="ja-JP" altLang="en-US" sz="2800" dirty="0">
              <a:ea typeface="ＭＳ Ｐゴシック"/>
              <a:cs typeface="Calibri"/>
            </a:endParaRPr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endParaRPr lang="en-US" altLang="ja-JP" sz="2800" dirty="0"/>
          </a:p>
          <a:p>
            <a:pPr marL="457200" indent="-457200">
              <a:buFont typeface="+mj-lt"/>
              <a:buAutoNum type="arabicPeriod"/>
            </a:pPr>
            <a:endParaRPr kumimoji="1" lang="en-US" altLang="ja-JP" sz="2800" dirty="0"/>
          </a:p>
          <a:p>
            <a:pPr marL="457200" indent="-457200">
              <a:buFont typeface="+mj-lt"/>
              <a:buAutoNum type="arabicPeriod"/>
            </a:pPr>
            <a:endParaRPr kumimoji="1" lang="ja-JP" altLang="en-US" sz="2800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564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AA083F-7320-4A7B-B4AA-0AB718547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Scratch</a:t>
            </a:r>
            <a:r>
              <a:rPr kumimoji="1" lang="ja-JP" altLang="en-US" dirty="0"/>
              <a:t>のライセンス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12CEBA-F8CD-4E3F-8722-B3AA93886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Scratch</a:t>
            </a:r>
            <a:r>
              <a:rPr lang="ja-JP" altLang="en-US" dirty="0"/>
              <a:t>は「クリエイティブコモンズ　表示</a:t>
            </a:r>
            <a:r>
              <a:rPr lang="en-US" altLang="ja-JP" dirty="0"/>
              <a:t>‐</a:t>
            </a:r>
            <a:r>
              <a:rPr lang="ja-JP" altLang="en-US" dirty="0"/>
              <a:t>継承ライセンスです。</a:t>
            </a:r>
            <a:endParaRPr lang="en-US" altLang="ja-JP" dirty="0"/>
          </a:p>
          <a:p>
            <a:r>
              <a:rPr lang="en-US" altLang="ja-JP" dirty="0"/>
              <a:t>https://creativecommons.org/licenses/by-</a:t>
            </a:r>
            <a:r>
              <a:rPr lang="en-US" altLang="ja-JP" dirty="0" err="1"/>
              <a:t>sa</a:t>
            </a:r>
            <a:r>
              <a:rPr lang="en-US" altLang="ja-JP" dirty="0"/>
              <a:t>/2.0/deed.ja</a:t>
            </a:r>
            <a:r>
              <a:rPr lang="ja-JP" altLang="en-US" dirty="0"/>
              <a:t>　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5CF15AD-7DB3-4BE5-8806-0C196FAE0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560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8A8226-B4BD-4038-8284-DDD3EE2C5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このスライドの作者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7C9ED4-B8C5-451F-80D7-A6542402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八戸工業大学工学部システム情報工学科</a:t>
            </a:r>
            <a:endParaRPr kumimoji="1" lang="en-US" altLang="ja-JP" dirty="0"/>
          </a:p>
          <a:p>
            <a:r>
              <a:rPr lang="ja-JP" altLang="en-US" dirty="0"/>
              <a:t>令和</a:t>
            </a:r>
            <a:r>
              <a:rPr lang="en-US" altLang="ja-JP" dirty="0"/>
              <a:t>1</a:t>
            </a:r>
            <a:r>
              <a:rPr lang="ja-JP" altLang="en-US" dirty="0"/>
              <a:t>年度小久保温研究室所属</a:t>
            </a:r>
            <a:endParaRPr lang="en-US" altLang="ja-JP" dirty="0"/>
          </a:p>
          <a:p>
            <a:r>
              <a:rPr kumimoji="1" lang="ja-JP" altLang="en-US" dirty="0"/>
              <a:t>佐藤雄也、山白康平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1998300-0915-4087-A048-B313A25AE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664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878736" y="1391856"/>
            <a:ext cx="5387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/>
              <a:t>プログラミングしてみよう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図 4" descr="コンピュータ が含まれている画像&#10;&#10;非常に高い精度で生成された説明">
            <a:extLst>
              <a:ext uri="{FF2B5EF4-FFF2-40B4-BE49-F238E27FC236}">
                <a16:creationId xmlns:a16="http://schemas.microsoft.com/office/drawing/2014/main" id="{5DE73D31-7DBC-40F9-BC90-26DE3E37D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4292" y="2438276"/>
            <a:ext cx="4081848" cy="370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196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ネコを少しずつ動かそう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54635" y="1845734"/>
            <a:ext cx="7512125" cy="400523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/>
              <a:t>「</a:t>
            </a:r>
            <a:r>
              <a:rPr lang="en-US" altLang="ja-JP" sz="2800" dirty="0"/>
              <a:t>10</a:t>
            </a:r>
            <a:r>
              <a:rPr lang="ja-JP" altLang="en-US" sz="2800" dirty="0"/>
              <a:t>歩動かす」をたくさんつなげてネコを少しずつ動かしてみよう</a:t>
            </a:r>
            <a:endParaRPr lang="en-US" altLang="ja-JP" sz="2800" dirty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2800" dirty="0"/>
          </a:p>
          <a:p>
            <a:pPr marL="0" indent="0">
              <a:buNone/>
            </a:pPr>
            <a:endParaRPr lang="en-US" altLang="ja-JP" sz="1050" dirty="0"/>
          </a:p>
          <a:p>
            <a:pPr marL="0" indent="0">
              <a:buNone/>
            </a:pPr>
            <a:endParaRPr lang="en-US" altLang="ja-JP" sz="1050" dirty="0"/>
          </a:p>
          <a:p>
            <a:pPr marL="0" indent="0">
              <a:buNone/>
            </a:pPr>
            <a:endParaRPr lang="en-US" altLang="ja-JP" sz="1050" dirty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2800" dirty="0"/>
          </a:p>
          <a:p>
            <a:pPr marL="0" indent="0">
              <a:buNone/>
            </a:pPr>
            <a:endParaRPr lang="en-US" altLang="ja-JP" sz="2800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/>
              <a:t>このスクリプトを作って実行してみよう</a:t>
            </a:r>
            <a:endParaRPr lang="en-US" altLang="ja-JP" sz="2800" dirty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2800" dirty="0"/>
          </a:p>
          <a:p>
            <a:pPr>
              <a:buFont typeface="Wingdings" panose="05000000000000000000" pitchFamily="2" charset="2"/>
              <a:buChar char="l"/>
            </a:pPr>
            <a:endParaRPr kumimoji="1" lang="ja-JP" altLang="en-US" sz="2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065738E-ED90-4857-8F94-09407CD1EC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818" t="21658" r="47402" b="14806"/>
          <a:stretch/>
        </p:blipFill>
        <p:spPr>
          <a:xfrm>
            <a:off x="973123" y="2617365"/>
            <a:ext cx="1711354" cy="283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650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ネコを少しずつ動かそう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/>
              <a:t>実行したらネコが瞬間移動してしまいます。そこで</a:t>
            </a:r>
            <a:r>
              <a:rPr lang="en-US" altLang="ja-JP" sz="2800" dirty="0"/>
              <a:t>10</a:t>
            </a:r>
            <a:r>
              <a:rPr lang="ja-JP" altLang="en-US" sz="2800" dirty="0"/>
              <a:t>歩動いたら立ち止まって、また</a:t>
            </a:r>
            <a:r>
              <a:rPr lang="en-US" altLang="ja-JP" sz="2800" dirty="0"/>
              <a:t>10</a:t>
            </a:r>
            <a:r>
              <a:rPr lang="ja-JP" altLang="en-US" sz="2800" dirty="0"/>
              <a:t>歩動きだすスクリプトを作ってみよう。</a:t>
            </a:r>
            <a:endParaRPr lang="en-US" altLang="ja-JP" sz="1050" dirty="0"/>
          </a:p>
          <a:p>
            <a:pPr marL="0" indent="0">
              <a:buNone/>
            </a:pPr>
            <a:endParaRPr lang="en-US" altLang="ja-JP" sz="1050" dirty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2800" dirty="0"/>
              <a:t>「</a:t>
            </a:r>
            <a:r>
              <a:rPr kumimoji="1" lang="ja-JP" altLang="en-US" sz="2800" b="1" dirty="0">
                <a:solidFill>
                  <a:srgbClr val="FFC000"/>
                </a:solidFill>
              </a:rPr>
              <a:t>制御</a:t>
            </a:r>
            <a:r>
              <a:rPr kumimoji="1" lang="ja-JP" altLang="en-US" sz="2800" dirty="0"/>
              <a:t>」の中にある「</a:t>
            </a:r>
            <a:r>
              <a:rPr kumimoji="1" lang="en-US" altLang="ja-JP" sz="2800" dirty="0"/>
              <a:t>1</a:t>
            </a:r>
            <a:r>
              <a:rPr kumimoji="1" lang="ja-JP" altLang="en-US" sz="2800" dirty="0"/>
              <a:t>秒待つ」というブロック</a:t>
            </a:r>
            <a:r>
              <a:rPr lang="ja-JP" altLang="en-US" sz="2800" dirty="0"/>
              <a:t>を見てみよう</a:t>
            </a:r>
            <a:r>
              <a:rPr kumimoji="1" lang="ja-JP" altLang="en-US" sz="2800" dirty="0"/>
              <a:t>。</a:t>
            </a:r>
            <a:endParaRPr kumimoji="1" lang="en-US" altLang="ja-JP" sz="2800" dirty="0"/>
          </a:p>
          <a:p>
            <a:pPr marL="0" indent="0">
              <a:buNone/>
            </a:pPr>
            <a:endParaRPr kumimoji="1" lang="en-US" altLang="ja-JP" sz="1050" dirty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2800" dirty="0"/>
              <a:t>「</a:t>
            </a:r>
            <a:r>
              <a:rPr kumimoji="1" lang="en-US" altLang="ja-JP" sz="2800" dirty="0"/>
              <a:t>1</a:t>
            </a:r>
            <a:r>
              <a:rPr kumimoji="1" lang="ja-JP" altLang="en-US" sz="2800" dirty="0"/>
              <a:t>秒待つ」は</a:t>
            </a:r>
            <a:r>
              <a:rPr lang="ja-JP" altLang="en-US" sz="2800" dirty="0"/>
              <a:t>直前のブロックを実行したあと、</a:t>
            </a:r>
            <a:r>
              <a:rPr lang="en-US" altLang="ja-JP" sz="2800" dirty="0"/>
              <a:t>1</a:t>
            </a:r>
            <a:r>
              <a:rPr lang="ja-JP" altLang="en-US" sz="2800" dirty="0"/>
              <a:t>秒間待つ時に使います。</a:t>
            </a:r>
            <a:endParaRPr kumimoji="1" lang="ja-JP" altLang="en-US" sz="2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477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ネコを少しずつ動かそう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2800" dirty="0"/>
              <a:t>このスクリプトを作って実行してみ</a:t>
            </a:r>
            <a:r>
              <a:rPr lang="ja-JP" altLang="en-US" sz="2800" dirty="0"/>
              <a:t>よう。</a:t>
            </a:r>
            <a:endParaRPr lang="en-US" altLang="ja-JP" sz="2800" dirty="0"/>
          </a:p>
          <a:p>
            <a:pPr marL="0" indent="0">
              <a:buNone/>
            </a:pPr>
            <a:endParaRPr kumimoji="1" lang="en-US" altLang="ja-JP" sz="2800" dirty="0"/>
          </a:p>
          <a:p>
            <a:pPr marL="0" indent="0">
              <a:buNone/>
            </a:pPr>
            <a:endParaRPr kumimoji="1" lang="en-US" altLang="ja-JP" sz="2800" dirty="0"/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endParaRPr kumimoji="1" lang="en-US" altLang="ja-JP" sz="2800" dirty="0"/>
          </a:p>
          <a:p>
            <a:pPr marL="0" indent="0">
              <a:buNone/>
            </a:pPr>
            <a:r>
              <a:rPr lang="ja-JP" altLang="en-US" sz="2800" dirty="0"/>
              <a:t>　　　　　　　　　　</a:t>
            </a:r>
            <a:endParaRPr kumimoji="1" lang="en-US" altLang="ja-JP" sz="2800" dirty="0"/>
          </a:p>
          <a:p>
            <a:pPr>
              <a:buFont typeface="Wingdings" panose="05000000000000000000" pitchFamily="2" charset="2"/>
              <a:buChar char="l"/>
            </a:pPr>
            <a:endParaRPr kumimoji="1" lang="en-US" altLang="ja-JP" sz="2800" dirty="0"/>
          </a:p>
          <a:p>
            <a:pPr>
              <a:buFont typeface="Wingdings" panose="05000000000000000000" pitchFamily="2" charset="2"/>
              <a:buChar char="l"/>
            </a:pPr>
            <a:endParaRPr kumimoji="1" lang="en-US" altLang="ja-JP" sz="2800" dirty="0"/>
          </a:p>
          <a:p>
            <a:pPr>
              <a:buFont typeface="Wingdings" panose="05000000000000000000" pitchFamily="2" charset="2"/>
              <a:buChar char="l"/>
            </a:pPr>
            <a:endParaRPr kumimoji="1" lang="ja-JP" altLang="en-US" sz="2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806995" y="4310855"/>
            <a:ext cx="562365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できたけど何個もブロックをつなげる</a:t>
            </a:r>
            <a:endParaRPr kumimoji="1" lang="en-US" altLang="ja-JP" sz="2800" dirty="0"/>
          </a:p>
          <a:p>
            <a:r>
              <a:rPr kumimoji="1" lang="ja-JP" altLang="en-US" sz="2800" dirty="0"/>
              <a:t>のって面倒だよね</a:t>
            </a:r>
            <a:endParaRPr kumimoji="1" lang="en-US" altLang="ja-JP" sz="2800" dirty="0"/>
          </a:p>
          <a:p>
            <a:r>
              <a:rPr kumimoji="1" lang="ja-JP" altLang="en-US" sz="2800" dirty="0"/>
              <a:t>次のページを見てみよう。</a:t>
            </a:r>
            <a:endParaRPr kumimoji="1" lang="en-US" altLang="ja-JP" sz="2800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422E180E-B3EF-4416-B437-8E5B0759F4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295" t="15846" r="49998" b="735"/>
          <a:stretch/>
        </p:blipFill>
        <p:spPr>
          <a:xfrm>
            <a:off x="1072552" y="2270155"/>
            <a:ext cx="1484851" cy="378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028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ネコを少しずつ動かそう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/>
              <a:t>同じ動きをくり返したい時に役に立つブロックがあります。</a:t>
            </a:r>
            <a:endParaRPr lang="en-US" altLang="ja-JP" sz="2800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/>
              <a:t>「</a:t>
            </a:r>
            <a:r>
              <a:rPr lang="ja-JP" altLang="en-US" sz="2800" b="1" dirty="0">
                <a:solidFill>
                  <a:srgbClr val="FFC000"/>
                </a:solidFill>
              </a:rPr>
              <a:t>制御</a:t>
            </a:r>
            <a:r>
              <a:rPr lang="ja-JP" altLang="en-US" sz="2800" dirty="0"/>
              <a:t>」の中にある「</a:t>
            </a:r>
            <a:r>
              <a:rPr lang="en-US" altLang="ja-JP" sz="2800" dirty="0"/>
              <a:t>10</a:t>
            </a:r>
            <a:r>
              <a:rPr lang="ja-JP" altLang="en-US" sz="2800" dirty="0"/>
              <a:t>回繰り返す」というブロックです。</a:t>
            </a:r>
            <a:endParaRPr kumimoji="1" lang="ja-JP" altLang="en-US" sz="2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943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ネコを少しずつ動かそう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2800" dirty="0"/>
              <a:t>「</a:t>
            </a:r>
            <a:r>
              <a:rPr kumimoji="1" lang="en-US" altLang="ja-JP" sz="2800" dirty="0"/>
              <a:t>10</a:t>
            </a:r>
            <a:r>
              <a:rPr kumimoji="1" lang="ja-JP" altLang="en-US" sz="2800" dirty="0"/>
              <a:t>歩動いて</a:t>
            </a:r>
            <a:r>
              <a:rPr kumimoji="1" lang="en-US" altLang="ja-JP" sz="2800" dirty="0"/>
              <a:t>1</a:t>
            </a:r>
            <a:r>
              <a:rPr kumimoji="1" lang="ja-JP" altLang="en-US" sz="2800" dirty="0"/>
              <a:t>秒待つ」を</a:t>
            </a:r>
            <a:r>
              <a:rPr kumimoji="1" lang="en-US" altLang="ja-JP" sz="2800" dirty="0"/>
              <a:t>10</a:t>
            </a:r>
            <a:r>
              <a:rPr kumimoji="1" lang="ja-JP" altLang="en-US" sz="2800" dirty="0"/>
              <a:t>回くり返すスクリプトを作ってみよう。</a:t>
            </a:r>
            <a:endParaRPr kumimoji="1" lang="en-US" altLang="ja-JP" sz="2800" dirty="0"/>
          </a:p>
          <a:p>
            <a:pPr>
              <a:buFont typeface="Wingdings" panose="05000000000000000000" pitchFamily="2" charset="2"/>
              <a:buChar char="l"/>
            </a:pPr>
            <a:endParaRPr kumimoji="1" lang="ja-JP" altLang="en-US" sz="2800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92A4C53D-89E0-46E3-88AF-A2E3296A43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80" t="18769" r="41468" b="5243"/>
          <a:stretch/>
        </p:blipFill>
        <p:spPr>
          <a:xfrm>
            <a:off x="822959" y="2637149"/>
            <a:ext cx="2750843" cy="3456983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317F77F-397C-41D3-ACD7-57988C11EFDE}"/>
              </a:ext>
            </a:extLst>
          </p:cNvPr>
          <p:cNvSpPr txBox="1"/>
          <p:nvPr/>
        </p:nvSpPr>
        <p:spPr>
          <a:xfrm>
            <a:off x="4366233" y="5632467"/>
            <a:ext cx="3954808" cy="46166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ここまでできたら実行しよう！</a:t>
            </a:r>
          </a:p>
        </p:txBody>
      </p:sp>
    </p:spTree>
    <p:extLst>
      <p:ext uri="{BB962C8B-B14F-4D97-AF65-F5344CB8AC3E}">
        <p14:creationId xmlns:p14="http://schemas.microsoft.com/office/powerpoint/2010/main" val="2186767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ネコを少しずつ動かそう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83682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2800" dirty="0"/>
              <a:t>同じ結果になる二つのスクリプトを見てくらべてみよう。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172668" y="5236969"/>
            <a:ext cx="4299575" cy="95410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</a:rPr>
              <a:t>右のほうがスッキリしてて</a:t>
            </a:r>
            <a:endParaRPr kumimoji="1" lang="en-US" altLang="ja-JP" sz="2800" dirty="0">
              <a:solidFill>
                <a:schemeClr val="bg1"/>
              </a:solidFill>
            </a:endParaRPr>
          </a:p>
          <a:p>
            <a:r>
              <a:rPr kumimoji="1" lang="ja-JP" altLang="en-US" sz="2800" dirty="0">
                <a:solidFill>
                  <a:schemeClr val="bg1"/>
                </a:solidFill>
              </a:rPr>
              <a:t>見やすいし簡単だよね！！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AB3BF34-DC59-4954-8E94-4B993B8D10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32" t="20572" r="46239" b="7276"/>
          <a:stretch/>
        </p:blipFill>
        <p:spPr>
          <a:xfrm>
            <a:off x="822959" y="2617365"/>
            <a:ext cx="3221373" cy="357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974718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3146</TotalTime>
  <Words>637</Words>
  <Application>Microsoft Macintosh PowerPoint</Application>
  <PresentationFormat>画面に合わせる (4:3)</PresentationFormat>
  <Paragraphs>118</Paragraphs>
  <Slides>21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6" baseType="lpstr">
      <vt:lpstr>ＭＳ Ｐゴシック</vt:lpstr>
      <vt:lpstr>Calibri</vt:lpstr>
      <vt:lpstr>Calibri Light</vt:lpstr>
      <vt:lpstr>Wingdings</vt:lpstr>
      <vt:lpstr>レトロスペクト</vt:lpstr>
      <vt:lpstr>Scratchを使ってプログラミングを楽しく学ぼう！  ②くり返しを学ぼう</vt:lpstr>
      <vt:lpstr>今回の内容</vt:lpstr>
      <vt:lpstr>PowerPoint プレゼンテーション</vt:lpstr>
      <vt:lpstr>ネコを少しずつ動かそう</vt:lpstr>
      <vt:lpstr>ネコを少しずつ動かそう</vt:lpstr>
      <vt:lpstr>ネコを少しずつ動かそう</vt:lpstr>
      <vt:lpstr>ネコを少しずつ動かそう</vt:lpstr>
      <vt:lpstr>ネコを少しずつ動かそう</vt:lpstr>
      <vt:lpstr>ネコを少しずつ動かそう</vt:lpstr>
      <vt:lpstr>ネコを少しずつ動かそう</vt:lpstr>
      <vt:lpstr>いろいろな「くり返す」</vt:lpstr>
      <vt:lpstr>いろいろな「くり返す」①</vt:lpstr>
      <vt:lpstr>いろいろな「くり返す」</vt:lpstr>
      <vt:lpstr>いろいろな「くり返す」②</vt:lpstr>
      <vt:lpstr>いろいろな「くり返す」 </vt:lpstr>
      <vt:lpstr>いろいろな「くり返す」</vt:lpstr>
      <vt:lpstr>いろいろな「くり返す」</vt:lpstr>
      <vt:lpstr>いろいろな「くり返す」③</vt:lpstr>
      <vt:lpstr>いろいろな「くり返す」</vt:lpstr>
      <vt:lpstr>Scratchのライセンス</vt:lpstr>
      <vt:lpstr>このスライドの作者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Scratchを使ってプログラムを楽しく学ぼう！</dc:title>
  <dc:creator>kurihara</dc:creator>
  <cp:lastModifiedBy>Kokubo Atsushi</cp:lastModifiedBy>
  <cp:revision>290</cp:revision>
  <dcterms:created xsi:type="dcterms:W3CDTF">2017-08-24T03:59:40Z</dcterms:created>
  <dcterms:modified xsi:type="dcterms:W3CDTF">2020-02-20T05:56:41Z</dcterms:modified>
</cp:coreProperties>
</file>