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</p:sldMasterIdLst>
  <p:notesMasterIdLst>
    <p:notesMasterId r:id="rId26"/>
  </p:notesMasterIdLst>
  <p:sldIdLst>
    <p:sldId id="280" r:id="rId2"/>
    <p:sldId id="450" r:id="rId3"/>
    <p:sldId id="281" r:id="rId4"/>
    <p:sldId id="291" r:id="rId5"/>
    <p:sldId id="44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4" r:id="rId17"/>
    <p:sldId id="305" r:id="rId18"/>
    <p:sldId id="306" r:id="rId19"/>
    <p:sldId id="307" r:id="rId20"/>
    <p:sldId id="309" r:id="rId21"/>
    <p:sldId id="432" r:id="rId22"/>
    <p:sldId id="308" r:id="rId23"/>
    <p:sldId id="454" r:id="rId24"/>
    <p:sldId id="45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88584-1E9A-4745-BEBF-A65B95ED57E8}" type="datetimeFigureOut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43BD-F0A4-E64C-9B27-370D9B7A7E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87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E82A-C2A2-444A-947F-90C855EEB0A4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53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A1E84-5AC3-1C4A-9368-0FA3570B25A9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77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32FB9-B097-A24A-8D73-9E5542DB6A9F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44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6F440-D225-2249-9A28-91807E990077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48254" y="0"/>
            <a:ext cx="795746" cy="503578"/>
          </a:xfrm>
        </p:spPr>
        <p:txBody>
          <a:bodyPr/>
          <a:lstStyle/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86C-155B-C94F-A859-212C84B8F5FC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6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F0EF-DB7F-D747-86FC-7F015F3D6486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5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45FE-2383-C040-8897-B16CE66226EF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80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8024-0069-4744-A2C2-F70314BA8A6B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48254" y="-23414"/>
            <a:ext cx="795746" cy="503578"/>
          </a:xfrm>
        </p:spPr>
        <p:txBody>
          <a:bodyPr/>
          <a:lstStyle/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34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9491-717E-3047-BF55-C4C15B1F6E16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8254" y="0"/>
            <a:ext cx="795746" cy="503578"/>
          </a:xfrm>
        </p:spPr>
        <p:txBody>
          <a:bodyPr/>
          <a:lstStyle/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E0BEF-F3E6-4043-97C5-806BE029DECE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07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2AD99BAC-9E37-C042-942C-805FA1F1DA17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6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DA5AC-80DD-7B4C-84D2-06672752F04D}" type="datetime1">
              <a:rPr kumimoji="1" lang="ja-JP" altLang="en-US" smtClean="0"/>
              <a:t>2020/2/20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8D0671-00F9-44F7-86A9-9FBA8ECDF0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90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cratch.mit.ed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D424DF7-EDF4-41CE-AE2F-296FF24918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12" y="-463353"/>
            <a:ext cx="7879995" cy="590999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4762F7-CB3C-4C97-B6B0-D29E30FE7020}"/>
              </a:ext>
            </a:extLst>
          </p:cNvPr>
          <p:cNvSpPr txBox="1"/>
          <p:nvPr/>
        </p:nvSpPr>
        <p:spPr>
          <a:xfrm>
            <a:off x="323280" y="1532284"/>
            <a:ext cx="8762908" cy="212365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+mn-cs"/>
              </a:rPr>
              <a:t>Makey</a:t>
            </a:r>
            <a:r>
              <a:rPr kumimoji="1" lang="ja-JP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+mn-cs"/>
              </a:rPr>
              <a:t> </a:t>
            </a:r>
            <a:r>
              <a:rPr kumimoji="1" lang="en-US" altLang="ja-JP" sz="6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+mn-cs"/>
              </a:rPr>
              <a:t>Makey</a:t>
            </a:r>
            <a:r>
              <a:rPr kumimoji="1" lang="ja-JP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+mn-cs"/>
              </a:rPr>
              <a:t>を</a:t>
            </a:r>
            <a:br>
              <a:rPr kumimoji="1" lang="en-US" altLang="ja-JP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+mn-cs"/>
              </a:rPr>
            </a:br>
            <a:r>
              <a:rPr kumimoji="1" lang="ja-JP" alt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+mn-cs"/>
              </a:rPr>
              <a:t>使って楽器を作ろう！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F24B411-F284-334A-B1AD-6EB200D2C437}"/>
              </a:ext>
            </a:extLst>
          </p:cNvPr>
          <p:cNvSpPr txBox="1"/>
          <p:nvPr/>
        </p:nvSpPr>
        <p:spPr>
          <a:xfrm>
            <a:off x="3426177" y="244023"/>
            <a:ext cx="2291645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その２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BF8DB6-4386-D040-B7C7-51D3F4AD7364}"/>
              </a:ext>
            </a:extLst>
          </p:cNvPr>
          <p:cNvSpPr txBox="1"/>
          <p:nvPr/>
        </p:nvSpPr>
        <p:spPr>
          <a:xfrm>
            <a:off x="626990" y="4725551"/>
            <a:ext cx="789001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Scratch</a:t>
            </a:r>
            <a:r>
              <a:rPr kumimoji="1" lang="ja-JP" altLang="en-US" sz="2400"/>
              <a:t>は</a:t>
            </a:r>
            <a:r>
              <a:rPr kumimoji="1" lang="en-US" altLang="ja-JP" sz="2400" dirty="0"/>
              <a:t>MIT</a:t>
            </a:r>
            <a:r>
              <a:rPr kumimoji="1" lang="ja-JP" altLang="en-US" sz="2400"/>
              <a:t>メディア・ラボのライフロング・キンダーガーデン・グループによって開発されました。詳しくは</a:t>
            </a:r>
            <a:r>
              <a:rPr lang="en-GB" altLang="ja-JP" sz="2400" dirty="0">
                <a:latin typeface="+mn-ea"/>
                <a:hlinkClick r:id="rId3"/>
              </a:rPr>
              <a:t>http://scratch.mit.edu</a:t>
            </a:r>
            <a:r>
              <a:rPr lang="ja-JP" altLang="en-US" sz="2400">
                <a:latin typeface="+mn-ea"/>
              </a:rPr>
              <a:t>をご参照ください。</a:t>
            </a:r>
            <a:endParaRPr lang="en-GB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91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0155F-6701-42F8-A24D-19ECD019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905379" cy="1049235"/>
          </a:xfrm>
        </p:spPr>
        <p:txBody>
          <a:bodyPr>
            <a:noAutofit/>
          </a:bodyPr>
          <a:lstStyle/>
          <a:p>
            <a:r>
              <a:rPr kumimoji="1" lang="ja-JP" altLang="en-US" sz="4000" b="1">
                <a:latin typeface="ＭＳ ゴシック"/>
                <a:ea typeface="ＭＳ ゴシック"/>
              </a:rPr>
              <a:t>③スプライトを設定しよう！</a:t>
            </a:r>
            <a:endParaRPr lang="ja-JP" altLang="en-US" sz="4000" b="1">
              <a:latin typeface="ＭＳ ゴシック"/>
              <a:ea typeface="ＭＳ ゴシック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AC76EC2-ADB1-48EB-8357-1825C40C9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379" y="1971519"/>
            <a:ext cx="8321242" cy="450734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F92E021-D39F-47ED-8FFA-AF7D1D79B009}"/>
              </a:ext>
            </a:extLst>
          </p:cNvPr>
          <p:cNvSpPr/>
          <p:nvPr/>
        </p:nvSpPr>
        <p:spPr>
          <a:xfrm>
            <a:off x="6099717" y="2787805"/>
            <a:ext cx="2632904" cy="194031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0594A9-B69C-4602-89CD-E41643CB31FF}"/>
              </a:ext>
            </a:extLst>
          </p:cNvPr>
          <p:cNvSpPr/>
          <p:nvPr/>
        </p:nvSpPr>
        <p:spPr>
          <a:xfrm>
            <a:off x="6099717" y="5542156"/>
            <a:ext cx="747132" cy="51132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F405F7F-6B4E-4C38-8233-81D8BD5A24DB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6066263" y="5135136"/>
            <a:ext cx="814041" cy="1"/>
          </a:xfrm>
          <a:prstGeom prst="bentConnector3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472FDAE1-4CBD-45C1-8F21-21502EBD8963}"/>
              </a:ext>
            </a:extLst>
          </p:cNvPr>
          <p:cNvSpPr/>
          <p:nvPr/>
        </p:nvSpPr>
        <p:spPr>
          <a:xfrm>
            <a:off x="3475193" y="4664473"/>
            <a:ext cx="2437741" cy="814040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D08D41D-9F89-4A1E-99EB-1312990364A3}"/>
              </a:ext>
            </a:extLst>
          </p:cNvPr>
          <p:cNvSpPr txBox="1"/>
          <p:nvPr/>
        </p:nvSpPr>
        <p:spPr>
          <a:xfrm>
            <a:off x="2758230" y="4532884"/>
            <a:ext cx="2437728" cy="107721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スプライト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１が消えます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C8A73A2-41F7-0B41-85C1-E11616DE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65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1640C3-E3CE-44EA-8B7A-4859E930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064405" cy="1049235"/>
          </a:xfrm>
        </p:spPr>
        <p:txBody>
          <a:bodyPr>
            <a:noAutofit/>
          </a:bodyPr>
          <a:lstStyle/>
          <a:p>
            <a:r>
              <a:rPr kumimoji="1" lang="ja-JP" altLang="en-US" sz="4000" b="1">
                <a:latin typeface="ＭＳ ゴシック"/>
                <a:ea typeface="ＭＳ ゴシック"/>
              </a:rPr>
              <a:t>③スプライトを設定しよう！</a:t>
            </a:r>
            <a:endParaRPr lang="ja-JP" altLang="en-US" sz="4000" b="1">
              <a:latin typeface="ＭＳ ゴシック"/>
              <a:ea typeface="ＭＳ ゴシック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8368639-ED65-4606-B1AC-0C36109D8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33" y="1960369"/>
            <a:ext cx="8485934" cy="4596548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BF7781-3718-4BB9-AD0F-5BE47B0E5634}"/>
              </a:ext>
            </a:extLst>
          </p:cNvPr>
          <p:cNvSpPr/>
          <p:nvPr/>
        </p:nvSpPr>
        <p:spPr>
          <a:xfrm>
            <a:off x="7906215" y="6166624"/>
            <a:ext cx="423746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4F2A342-6889-4734-85B9-2B2874A90913}"/>
              </a:ext>
            </a:extLst>
          </p:cNvPr>
          <p:cNvSpPr/>
          <p:nvPr/>
        </p:nvSpPr>
        <p:spPr>
          <a:xfrm>
            <a:off x="6122019" y="6035258"/>
            <a:ext cx="1628078" cy="7199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3AC4A0-8AE8-4A3F-8E21-270BDF55B438}"/>
              </a:ext>
            </a:extLst>
          </p:cNvPr>
          <p:cNvSpPr txBox="1"/>
          <p:nvPr/>
        </p:nvSpPr>
        <p:spPr>
          <a:xfrm>
            <a:off x="4120375" y="6086933"/>
            <a:ext cx="3133492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ここをクリック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949A3F6-3DDB-DC4D-A112-AF862256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17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9C29F-337C-47DE-9954-A0079447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955074" cy="1049235"/>
          </a:xfrm>
        </p:spPr>
        <p:txBody>
          <a:bodyPr>
            <a:noAutofit/>
          </a:bodyPr>
          <a:lstStyle/>
          <a:p>
            <a:r>
              <a:rPr kumimoji="1" lang="ja-JP" altLang="en-US" sz="4000" b="1">
                <a:latin typeface="ＭＳ ゴシック"/>
                <a:ea typeface="ＭＳ ゴシック"/>
              </a:rPr>
              <a:t>③スプライトを設定しよう！</a:t>
            </a:r>
            <a:endParaRPr lang="ja-JP" altLang="en-US" sz="4000" b="1">
              <a:latin typeface="ＭＳ ゴシック"/>
              <a:ea typeface="ＭＳ ゴシック"/>
            </a:endParaRP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BB3258A5-19D5-4C2D-B4CA-CBCBDE177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096" y="1971520"/>
            <a:ext cx="8609457" cy="466345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33AEEC-911C-467D-8D0D-54B12A5D85B4}"/>
              </a:ext>
            </a:extLst>
          </p:cNvPr>
          <p:cNvSpPr/>
          <p:nvPr/>
        </p:nvSpPr>
        <p:spPr>
          <a:xfrm>
            <a:off x="3824868" y="2564780"/>
            <a:ext cx="624469" cy="4460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C2C28320-2197-4909-8921-F481CBACAAE7}"/>
              </a:ext>
            </a:extLst>
          </p:cNvPr>
          <p:cNvSpPr/>
          <p:nvPr/>
        </p:nvSpPr>
        <p:spPr>
          <a:xfrm>
            <a:off x="3675121" y="3100716"/>
            <a:ext cx="936703" cy="1154355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F47C67-D21B-429B-A1E8-2F9321A1BCC5}"/>
              </a:ext>
            </a:extLst>
          </p:cNvPr>
          <p:cNvSpPr txBox="1"/>
          <p:nvPr/>
        </p:nvSpPr>
        <p:spPr>
          <a:xfrm>
            <a:off x="2606596" y="3847637"/>
            <a:ext cx="3061011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音楽をクリック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6579A1B-2624-9243-87D9-B54A3533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38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E6ECA-D9F5-4C48-997F-32A13746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044526" cy="1049235"/>
          </a:xfrm>
        </p:spPr>
        <p:txBody>
          <a:bodyPr>
            <a:noAutofit/>
          </a:bodyPr>
          <a:lstStyle/>
          <a:p>
            <a:r>
              <a:rPr kumimoji="1" lang="ja-JP" altLang="en-US" sz="4000" b="1">
                <a:latin typeface="ＭＳ ゴシック"/>
                <a:ea typeface="ＭＳ ゴシック"/>
              </a:rPr>
              <a:t>③スプライトを設定しよう！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9124096-AAEE-4B76-ABC9-339505603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757" y="1949217"/>
            <a:ext cx="8658483" cy="469001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3380A32-56D0-44EE-A38C-AFE7B8A7586D}"/>
              </a:ext>
            </a:extLst>
          </p:cNvPr>
          <p:cNvSpPr/>
          <p:nvPr/>
        </p:nvSpPr>
        <p:spPr>
          <a:xfrm>
            <a:off x="3189248" y="3980985"/>
            <a:ext cx="1103971" cy="10705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A1B052B-A619-4C0D-96AD-3831B2CA5D95}"/>
              </a:ext>
            </a:extLst>
          </p:cNvPr>
          <p:cNvSpPr txBox="1"/>
          <p:nvPr/>
        </p:nvSpPr>
        <p:spPr>
          <a:xfrm>
            <a:off x="3189248" y="5675313"/>
            <a:ext cx="4874793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/>
                <a:ea typeface="ＭＳ ゴシック"/>
                <a:cs typeface="+mn-cs"/>
              </a:rPr>
              <a:t>まずは</a:t>
            </a: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/>
                <a:ea typeface="ＭＳ ゴシック"/>
                <a:cs typeface="+mn-cs"/>
              </a:rPr>
              <a:t>Keyboard</a:t>
            </a: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/>
                <a:ea typeface="ＭＳ ゴシック"/>
                <a:cs typeface="+mn-cs"/>
              </a:rPr>
              <a:t>（キーボード）を使ってみよう</a:t>
            </a:r>
          </a:p>
        </p:txBody>
      </p:sp>
      <p:sp>
        <p:nvSpPr>
          <p:cNvPr id="9" name="矢印: 上 8">
            <a:extLst>
              <a:ext uri="{FF2B5EF4-FFF2-40B4-BE49-F238E27FC236}">
                <a16:creationId xmlns:a16="http://schemas.microsoft.com/office/drawing/2014/main" id="{3EBE5937-3965-4909-B29F-81460687D2C4}"/>
              </a:ext>
            </a:extLst>
          </p:cNvPr>
          <p:cNvSpPr/>
          <p:nvPr/>
        </p:nvSpPr>
        <p:spPr>
          <a:xfrm>
            <a:off x="3401121" y="5088845"/>
            <a:ext cx="680224" cy="646771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2D298F-D983-A34C-AFF7-269C2FDD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5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5E3BF-8D89-4E94-8C77-7B0C58EF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183674" cy="1049235"/>
          </a:xfrm>
        </p:spPr>
        <p:txBody>
          <a:bodyPr>
            <a:normAutofit fontScale="90000"/>
          </a:bodyPr>
          <a:lstStyle/>
          <a:p>
            <a:r>
              <a:rPr lang="ja-JP" altLang="en-US" sz="4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③スプライトを設定しよう！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CE6F597-FACB-4E53-98F3-888829FFC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450" y="1949217"/>
            <a:ext cx="7577100" cy="410426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C5478F1-E7B1-4F41-960E-F2298FB6125E}"/>
              </a:ext>
            </a:extLst>
          </p:cNvPr>
          <p:cNvSpPr/>
          <p:nvPr/>
        </p:nvSpPr>
        <p:spPr>
          <a:xfrm>
            <a:off x="6880302" y="2943922"/>
            <a:ext cx="1014761" cy="81403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D47CBA7-66E9-45A1-9F80-1565FC5A46DD}"/>
              </a:ext>
            </a:extLst>
          </p:cNvPr>
          <p:cNvSpPr/>
          <p:nvPr/>
        </p:nvSpPr>
        <p:spPr>
          <a:xfrm>
            <a:off x="5441795" y="3077736"/>
            <a:ext cx="1315844" cy="54640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EC9270-E368-4DFF-8795-930E4108C39F}"/>
              </a:ext>
            </a:extLst>
          </p:cNvPr>
          <p:cNvSpPr txBox="1"/>
          <p:nvPr/>
        </p:nvSpPr>
        <p:spPr>
          <a:xfrm>
            <a:off x="4070195" y="2977375"/>
            <a:ext cx="2196791" cy="8309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キーボードが</a:t>
            </a:r>
            <a:endParaRPr kumimoji="1" lang="en-US" altLang="ja-JP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追加されます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1B92831-DD6C-4299-894A-726C934608FA}"/>
              </a:ext>
            </a:extLst>
          </p:cNvPr>
          <p:cNvSpPr/>
          <p:nvPr/>
        </p:nvSpPr>
        <p:spPr>
          <a:xfrm>
            <a:off x="6266986" y="4505093"/>
            <a:ext cx="702526" cy="54640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57C0ACDD-AA22-4763-980E-2BA470B2FD3E}"/>
              </a:ext>
            </a:extLst>
          </p:cNvPr>
          <p:cNvCxnSpPr>
            <a:stCxn id="8" idx="2"/>
            <a:endCxn id="12" idx="3"/>
          </p:cNvCxnSpPr>
          <p:nvPr/>
        </p:nvCxnSpPr>
        <p:spPr>
          <a:xfrm rot="5400000">
            <a:off x="6668430" y="4059044"/>
            <a:ext cx="1020337" cy="418171"/>
          </a:xfrm>
          <a:prstGeom prst="bentConnector2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4CFC89-B651-3A48-B264-B8989F3B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41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DACD2-037A-4552-AA70-F7B553B4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4" y="583880"/>
            <a:ext cx="7950819" cy="1049235"/>
          </a:xfrm>
        </p:spPr>
        <p:txBody>
          <a:bodyPr>
            <a:normAutofit fontScale="90000"/>
          </a:bodyPr>
          <a:lstStyle/>
          <a:p>
            <a:r>
              <a:rPr lang="ja-JP" altLang="en-US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ドレミファソラの音が鳴る</a:t>
            </a:r>
            <a:br>
              <a:rPr lang="en-US" altLang="ja-JP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プログラムを作ろう！</a:t>
            </a:r>
            <a:endParaRPr kumimoji="1" lang="ja-JP" altLang="en-US" sz="48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9BA26E-28E9-4F71-8B15-65E4949F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36" y="1962256"/>
            <a:ext cx="892726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「←」を押すと「ド」のピアノの音が鳴るプログラム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635243-1250-4A24-8702-A7EA04726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20537"/>
            <a:ext cx="4383962" cy="279233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140185-842C-4E3F-AD18-7FEC88D727B9}"/>
              </a:ext>
            </a:extLst>
          </p:cNvPr>
          <p:cNvSpPr txBox="1"/>
          <p:nvPr/>
        </p:nvSpPr>
        <p:spPr>
          <a:xfrm>
            <a:off x="4383962" y="2500162"/>
            <a:ext cx="4808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どこにこのブロックが</a:t>
            </a:r>
            <a:br>
              <a:rPr kumimoji="1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</a:br>
            <a:r>
              <a:rPr kumimoji="1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あるかな？</a:t>
            </a:r>
            <a:br>
              <a:rPr kumimoji="1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</a:br>
            <a:r>
              <a:rPr kumimoji="1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探してこの通りに</a:t>
            </a:r>
            <a:br>
              <a:rPr kumimoji="1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</a:br>
            <a:r>
              <a:rPr kumimoji="1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作ってみよう！</a:t>
            </a:r>
            <a:endParaRPr kumimoji="1" lang="en-US" altLang="ja-JP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38C254-19CB-4201-AFDF-762F671933AD}"/>
              </a:ext>
            </a:extLst>
          </p:cNvPr>
          <p:cNvSpPr txBox="1"/>
          <p:nvPr/>
        </p:nvSpPr>
        <p:spPr>
          <a:xfrm>
            <a:off x="4808234" y="6456909"/>
            <a:ext cx="438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游ゴシック" panose="020B0400000000000000" pitchFamily="50" charset="-128"/>
                <a:cs typeface="+mn-cs"/>
              </a:rPr>
              <a:t>「イベント」と「音楽」を探してみよう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A6E319-4D8D-44E1-B22A-BE8D20F1B3C2}"/>
              </a:ext>
            </a:extLst>
          </p:cNvPr>
          <p:cNvSpPr txBox="1"/>
          <p:nvPr/>
        </p:nvSpPr>
        <p:spPr>
          <a:xfrm>
            <a:off x="4383963" y="4327994"/>
            <a:ext cx="4912640" cy="129266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左向き矢印</a:t>
            </a:r>
            <a:r>
              <a:rPr kumimoji="1" lang="ja-JP" altLang="en-US" sz="2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キーが押されたとき</a:t>
            </a:r>
            <a:br>
              <a:rPr kumimoji="1" lang="en-US" altLang="ja-JP" sz="2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</a:br>
            <a:r>
              <a:rPr kumimoji="1" lang="ja-JP" altLang="en-US" sz="2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楽器を</a:t>
            </a:r>
            <a:r>
              <a:rPr kumimoji="1" lang="en-US" altLang="ja-JP" sz="2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(1)</a:t>
            </a:r>
            <a:r>
              <a:rPr kumimoji="1" lang="ja-JP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ピアノ</a:t>
            </a:r>
            <a:r>
              <a:rPr kumimoji="1" lang="ja-JP" altLang="en-US" sz="2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にする</a:t>
            </a:r>
            <a:br>
              <a:rPr kumimoji="1" lang="en-US" altLang="ja-JP" sz="2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</a:br>
            <a:r>
              <a:rPr kumimoji="1" lang="en-US" altLang="ja-JP" sz="2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60</a:t>
            </a:r>
            <a:r>
              <a:rPr kumimoji="1" lang="ja-JP" altLang="en-US" sz="2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の音符を</a:t>
            </a:r>
            <a:r>
              <a:rPr kumimoji="1" lang="en-US" altLang="ja-JP" sz="2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0.1</a:t>
            </a:r>
            <a:r>
              <a:rPr kumimoji="1" lang="ja-JP" altLang="en-US" sz="2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拍鳴らす</a:t>
            </a:r>
          </a:p>
        </p:txBody>
      </p:sp>
      <p:sp>
        <p:nvSpPr>
          <p:cNvPr id="4" name="フレーム 3">
            <a:extLst>
              <a:ext uri="{FF2B5EF4-FFF2-40B4-BE49-F238E27FC236}">
                <a16:creationId xmlns:a16="http://schemas.microsoft.com/office/drawing/2014/main" id="{7A4A9E6F-42AF-F248-BE49-A09A6CA96902}"/>
              </a:ext>
            </a:extLst>
          </p:cNvPr>
          <p:cNvSpPr/>
          <p:nvPr/>
        </p:nvSpPr>
        <p:spPr>
          <a:xfrm>
            <a:off x="832824" y="4346152"/>
            <a:ext cx="775252" cy="71114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5AF773C7-0F59-D244-8C3A-0C5E840FC607}"/>
              </a:ext>
            </a:extLst>
          </p:cNvPr>
          <p:cNvSpPr/>
          <p:nvPr/>
        </p:nvSpPr>
        <p:spPr>
          <a:xfrm>
            <a:off x="2464904" y="4316044"/>
            <a:ext cx="765313" cy="74125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上矢印 9">
            <a:extLst>
              <a:ext uri="{FF2B5EF4-FFF2-40B4-BE49-F238E27FC236}">
                <a16:creationId xmlns:a16="http://schemas.microsoft.com/office/drawing/2014/main" id="{D1172924-2380-614A-A04B-708B87C5D094}"/>
              </a:ext>
            </a:extLst>
          </p:cNvPr>
          <p:cNvSpPr/>
          <p:nvPr/>
        </p:nvSpPr>
        <p:spPr>
          <a:xfrm>
            <a:off x="1033670" y="5057297"/>
            <a:ext cx="417443" cy="48873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上矢印 12">
            <a:extLst>
              <a:ext uri="{FF2B5EF4-FFF2-40B4-BE49-F238E27FC236}">
                <a16:creationId xmlns:a16="http://schemas.microsoft.com/office/drawing/2014/main" id="{FF5411EF-C72F-0944-9390-B54585741CCC}"/>
              </a:ext>
            </a:extLst>
          </p:cNvPr>
          <p:cNvSpPr/>
          <p:nvPr/>
        </p:nvSpPr>
        <p:spPr>
          <a:xfrm>
            <a:off x="2617507" y="5057297"/>
            <a:ext cx="417443" cy="488738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8AB54D-E036-7842-9928-423280C38E2F}"/>
              </a:ext>
            </a:extLst>
          </p:cNvPr>
          <p:cNvSpPr txBox="1"/>
          <p:nvPr/>
        </p:nvSpPr>
        <p:spPr>
          <a:xfrm>
            <a:off x="172008" y="5533244"/>
            <a:ext cx="390800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半角で入力するのを忘れないように</a:t>
            </a:r>
          </a:p>
        </p:txBody>
      </p:sp>
      <p:sp>
        <p:nvSpPr>
          <p:cNvPr id="11" name="スライド番号プレースホルダー 10">
            <a:extLst>
              <a:ext uri="{FF2B5EF4-FFF2-40B4-BE49-F238E27FC236}">
                <a16:creationId xmlns:a16="http://schemas.microsoft.com/office/drawing/2014/main" id="{74BF63F2-0A49-2746-ADFF-920C6BF0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58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DFD20ACA-ED27-4A8D-B584-35DADD72F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35" y="2653238"/>
            <a:ext cx="4553585" cy="273405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0AB7F55-9B9B-4A4B-89B1-AE03F994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19" y="614950"/>
            <a:ext cx="7889086" cy="1049235"/>
          </a:xfrm>
        </p:spPr>
        <p:txBody>
          <a:bodyPr>
            <a:noAutofit/>
          </a:bodyPr>
          <a:lstStyle/>
          <a:p>
            <a:r>
              <a:rPr lang="ja-JP" altLang="en-US" sz="4300" b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ドレミファソラの音が鳴る</a:t>
            </a:r>
            <a:br>
              <a:rPr lang="en-US" altLang="ja-JP" sz="4300" b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4300" b="1">
                <a:solidFill>
                  <a:prstClr val="black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プログラムを作ろう！</a:t>
            </a:r>
            <a:endParaRPr kumimoji="1" lang="ja-JP" altLang="en-US" sz="43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D0FDD-1D4D-4639-B8F0-EEB7CC89F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5234" y="2091043"/>
            <a:ext cx="657134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「↑」で「レ」の音が鳴るプログラム</a:t>
            </a:r>
            <a:endParaRPr kumimoji="1" lang="ja-JP" altLang="en-US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5EFBB1D-0001-45B3-9F44-FD8191C37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3" b="12311"/>
          <a:stretch/>
        </p:blipFill>
        <p:spPr>
          <a:xfrm>
            <a:off x="5774650" y="3039512"/>
            <a:ext cx="2363266" cy="212525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52623C-1A54-4E07-B50F-FB2E8D096517}"/>
              </a:ext>
            </a:extLst>
          </p:cNvPr>
          <p:cNvSpPr txBox="1"/>
          <p:nvPr/>
        </p:nvSpPr>
        <p:spPr>
          <a:xfrm>
            <a:off x="5227058" y="2015733"/>
            <a:ext cx="3225566" cy="92333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ひとつ前に作った「ド」を</a:t>
            </a:r>
            <a:b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</a:b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右クリックして複製してから作ると簡単だ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BCA076E-150B-4BB2-82DD-D3885958A1AE}"/>
              </a:ext>
            </a:extLst>
          </p:cNvPr>
          <p:cNvSpPr txBox="1"/>
          <p:nvPr/>
        </p:nvSpPr>
        <p:spPr>
          <a:xfrm>
            <a:off x="387809" y="5577949"/>
            <a:ext cx="7306531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「上向き矢印」「</a:t>
            </a:r>
            <a: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62</a:t>
            </a: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」に書き換える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179578F-89E3-4242-B969-9133E120CF5F}"/>
              </a:ext>
            </a:extLst>
          </p:cNvPr>
          <p:cNvSpPr/>
          <p:nvPr/>
        </p:nvSpPr>
        <p:spPr>
          <a:xfrm>
            <a:off x="1215483" y="4449337"/>
            <a:ext cx="646771" cy="55756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B5661CC4-10F4-45D3-9751-05364D87069A}"/>
              </a:ext>
            </a:extLst>
          </p:cNvPr>
          <p:cNvSpPr/>
          <p:nvPr/>
        </p:nvSpPr>
        <p:spPr>
          <a:xfrm>
            <a:off x="1276814" y="5107347"/>
            <a:ext cx="524108" cy="559897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583FF52-FC3D-41B8-B4E1-922F9062EB71}"/>
              </a:ext>
            </a:extLst>
          </p:cNvPr>
          <p:cNvSpPr/>
          <p:nvPr/>
        </p:nvSpPr>
        <p:spPr>
          <a:xfrm>
            <a:off x="6285169" y="3735659"/>
            <a:ext cx="784704" cy="33453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5C25FAA6-9837-4302-A88A-4471CACDE151}"/>
              </a:ext>
            </a:extLst>
          </p:cNvPr>
          <p:cNvSpPr/>
          <p:nvPr/>
        </p:nvSpPr>
        <p:spPr>
          <a:xfrm>
            <a:off x="6342140" y="2939063"/>
            <a:ext cx="784704" cy="69614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E3DD655-0F7D-4DA9-BD3B-171D1C72AFC8}"/>
              </a:ext>
            </a:extLst>
          </p:cNvPr>
          <p:cNvSpPr/>
          <p:nvPr/>
        </p:nvSpPr>
        <p:spPr>
          <a:xfrm>
            <a:off x="387809" y="2939063"/>
            <a:ext cx="1931645" cy="696147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4A98031F-0537-4CED-A9FF-5B8AD39BF221}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1131808" y="4042274"/>
            <a:ext cx="814125" cy="1"/>
          </a:xfrm>
          <a:prstGeom prst="bentConnector3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409F3E-3D3B-424F-8DBA-CBBC1476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29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DACD2-037A-4552-AA70-F7B553B4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4" y="583880"/>
            <a:ext cx="7950819" cy="1049235"/>
          </a:xfrm>
        </p:spPr>
        <p:txBody>
          <a:bodyPr>
            <a:normAutofit fontScale="90000"/>
          </a:bodyPr>
          <a:lstStyle/>
          <a:p>
            <a:r>
              <a:rPr lang="ja-JP" altLang="en-US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ドレミファソラの音が鳴る</a:t>
            </a:r>
            <a:br>
              <a:rPr lang="en-US" altLang="ja-JP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プログラムを作ろう！</a:t>
            </a:r>
            <a:endParaRPr kumimoji="1" lang="ja-JP" altLang="en-US" sz="48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9BA26E-28E9-4F71-8B15-65E4949F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3942" y="1962256"/>
            <a:ext cx="442946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「→」で「ミ」が鳴る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CAA9DC3-24E0-4FFC-8009-E6DF822D44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b="10288"/>
          <a:stretch/>
        </p:blipFill>
        <p:spPr>
          <a:xfrm>
            <a:off x="2432" y="2429853"/>
            <a:ext cx="4527396" cy="277754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8D77F-87C9-4895-A259-9D113505C506}"/>
              </a:ext>
            </a:extLst>
          </p:cNvPr>
          <p:cNvSpPr txBox="1"/>
          <p:nvPr/>
        </p:nvSpPr>
        <p:spPr>
          <a:xfrm>
            <a:off x="591015" y="5397792"/>
            <a:ext cx="2598234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「右向き印」「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64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」</a:t>
            </a:r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3F46F2D8-542E-4262-A267-957BFF800F99}"/>
              </a:ext>
            </a:extLst>
          </p:cNvPr>
          <p:cNvSpPr/>
          <p:nvPr/>
        </p:nvSpPr>
        <p:spPr>
          <a:xfrm>
            <a:off x="1037064" y="5036125"/>
            <a:ext cx="446048" cy="394820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2E5A044-7DFD-42A7-A651-6B7857F39D8D}"/>
              </a:ext>
            </a:extLst>
          </p:cNvPr>
          <p:cNvSpPr txBox="1"/>
          <p:nvPr/>
        </p:nvSpPr>
        <p:spPr>
          <a:xfrm>
            <a:off x="4614174" y="1962256"/>
            <a:ext cx="44294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「↓」で「ファ」が鳴る</a:t>
            </a:r>
            <a:endParaRPr kumimoji="1" lang="en-US" altLang="ja-JP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583CC923-859B-4220-9261-285DC43508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6" b="3135"/>
          <a:stretch/>
        </p:blipFill>
        <p:spPr>
          <a:xfrm>
            <a:off x="4572000" y="2448868"/>
            <a:ext cx="4527396" cy="2777544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1A58746-6608-4391-B5E7-DD89A5772DAE}"/>
              </a:ext>
            </a:extLst>
          </p:cNvPr>
          <p:cNvSpPr/>
          <p:nvPr/>
        </p:nvSpPr>
        <p:spPr>
          <a:xfrm>
            <a:off x="903249" y="4325654"/>
            <a:ext cx="713678" cy="62420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FB006F-1FF4-4DDA-960A-DD0701D31E15}"/>
              </a:ext>
            </a:extLst>
          </p:cNvPr>
          <p:cNvSpPr/>
          <p:nvPr/>
        </p:nvSpPr>
        <p:spPr>
          <a:xfrm>
            <a:off x="5522287" y="4290645"/>
            <a:ext cx="713678" cy="62420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矢印: 上 21">
            <a:extLst>
              <a:ext uri="{FF2B5EF4-FFF2-40B4-BE49-F238E27FC236}">
                <a16:creationId xmlns:a16="http://schemas.microsoft.com/office/drawing/2014/main" id="{98B75585-9048-40B7-9944-28C2657CB01E}"/>
              </a:ext>
            </a:extLst>
          </p:cNvPr>
          <p:cNvSpPr/>
          <p:nvPr/>
        </p:nvSpPr>
        <p:spPr>
          <a:xfrm>
            <a:off x="5656101" y="4987205"/>
            <a:ext cx="446048" cy="394820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AE429D8-E591-44D0-A41E-C49ABAB70334}"/>
              </a:ext>
            </a:extLst>
          </p:cNvPr>
          <p:cNvSpPr txBox="1"/>
          <p:nvPr/>
        </p:nvSpPr>
        <p:spPr>
          <a:xfrm>
            <a:off x="5053936" y="5382025"/>
            <a:ext cx="2841127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「下向き矢印」「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65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」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F11648-97FB-4372-BC69-32AEA2FBBF99}"/>
              </a:ext>
            </a:extLst>
          </p:cNvPr>
          <p:cNvSpPr/>
          <p:nvPr/>
        </p:nvSpPr>
        <p:spPr>
          <a:xfrm>
            <a:off x="216737" y="2910468"/>
            <a:ext cx="1712423" cy="51853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DE72EE-4551-45B1-A1B9-56609F874814}"/>
              </a:ext>
            </a:extLst>
          </p:cNvPr>
          <p:cNvSpPr/>
          <p:nvPr/>
        </p:nvSpPr>
        <p:spPr>
          <a:xfrm>
            <a:off x="4742413" y="2882853"/>
            <a:ext cx="1895707" cy="62420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C0B545B-6176-4092-A01D-2301FD55CB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62067" y="3895572"/>
            <a:ext cx="834118" cy="1"/>
          </a:xfrm>
          <a:prstGeom prst="bentConnector3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02DDE4C-36BC-41CB-AFAE-7170723A5A1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260088" y="3445463"/>
            <a:ext cx="0" cy="88019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95BDB5-4653-274A-9D5D-DCC42731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37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CC8B6FE-3109-43B6-882D-751A4288C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260" y="2509003"/>
            <a:ext cx="4515480" cy="275310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2DACD2-037A-4552-AA70-F7B553B4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4" y="583880"/>
            <a:ext cx="7950819" cy="1049235"/>
          </a:xfrm>
        </p:spPr>
        <p:txBody>
          <a:bodyPr>
            <a:normAutofit fontScale="90000"/>
          </a:bodyPr>
          <a:lstStyle/>
          <a:p>
            <a:r>
              <a:rPr lang="ja-JP" altLang="en-US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ドレミファソラの音が鳴る</a:t>
            </a:r>
            <a:br>
              <a:rPr lang="en-US" altLang="ja-JP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プログラムを作ろう！</a:t>
            </a:r>
            <a:endParaRPr kumimoji="1" lang="ja-JP" altLang="en-US" sz="48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9BA26E-28E9-4F71-8B15-65E4949F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703" y="2007220"/>
            <a:ext cx="8155059" cy="3424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「スペースキー」で「ソ」の音が鳴るプログラム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F8D77F-87C9-4895-A259-9D113505C506}"/>
              </a:ext>
            </a:extLst>
          </p:cNvPr>
          <p:cNvSpPr txBox="1"/>
          <p:nvPr/>
        </p:nvSpPr>
        <p:spPr>
          <a:xfrm>
            <a:off x="2209999" y="5431246"/>
            <a:ext cx="2598234" cy="40011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「スペース」「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67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」</a:t>
            </a:r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3F46F2D8-542E-4262-A267-957BFF800F99}"/>
              </a:ext>
            </a:extLst>
          </p:cNvPr>
          <p:cNvSpPr/>
          <p:nvPr/>
        </p:nvSpPr>
        <p:spPr>
          <a:xfrm>
            <a:off x="3356517" y="5036426"/>
            <a:ext cx="446048" cy="394820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1A58746-6608-4391-B5E7-DD89A5772DAE}"/>
              </a:ext>
            </a:extLst>
          </p:cNvPr>
          <p:cNvSpPr/>
          <p:nvPr/>
        </p:nvSpPr>
        <p:spPr>
          <a:xfrm>
            <a:off x="3222702" y="4321351"/>
            <a:ext cx="713678" cy="624204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F11648-97FB-4372-BC69-32AEA2FBBF99}"/>
              </a:ext>
            </a:extLst>
          </p:cNvPr>
          <p:cNvSpPr/>
          <p:nvPr/>
        </p:nvSpPr>
        <p:spPr>
          <a:xfrm>
            <a:off x="2497873" y="2926931"/>
            <a:ext cx="1547587" cy="518532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02DDE4C-36BC-41CB-AFAE-7170723A5A10}"/>
              </a:ext>
            </a:extLst>
          </p:cNvPr>
          <p:cNvCxnSpPr>
            <a:cxnSpLocks/>
          </p:cNvCxnSpPr>
          <p:nvPr/>
        </p:nvCxnSpPr>
        <p:spPr>
          <a:xfrm>
            <a:off x="3612994" y="3445463"/>
            <a:ext cx="0" cy="88019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34682D-2F88-4E4D-81E4-9427FA6C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21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014A518-52E5-6D47-8588-3FB32D05E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71" y="2658265"/>
            <a:ext cx="3702758" cy="409684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C2DACD2-037A-4552-AA70-F7B553B4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4" y="583880"/>
            <a:ext cx="7950819" cy="1049235"/>
          </a:xfrm>
        </p:spPr>
        <p:txBody>
          <a:bodyPr>
            <a:normAutofit fontScale="90000"/>
          </a:bodyPr>
          <a:lstStyle/>
          <a:p>
            <a:r>
              <a:rPr lang="ja-JP" altLang="en-US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ドレミファソラの音が鳴る</a:t>
            </a:r>
            <a:br>
              <a:rPr lang="en-US" altLang="ja-JP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4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プログラムを作ろう！</a:t>
            </a:r>
            <a:endParaRPr kumimoji="1" lang="ja-JP" altLang="en-US" sz="48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9BA26E-28E9-4F71-8B15-65E4949FF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8" y="2002935"/>
            <a:ext cx="9448601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「マウス」を左クリックすると</a:t>
            </a:r>
            <a:r>
              <a:rPr kumimoji="1" lang="ja-JP" altLang="en-US" sz="2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</a:t>
            </a:r>
            <a:r>
              <a:rPr lang="ja-JP" altLang="en-US" sz="2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ラ</a:t>
            </a:r>
            <a:r>
              <a:rPr kumimoji="1" lang="ja-JP" altLang="en-US" sz="28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」の音が鳴る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9060B8-8B1B-4C52-8F50-C3F19376C768}"/>
              </a:ext>
            </a:extLst>
          </p:cNvPr>
          <p:cNvSpPr txBox="1"/>
          <p:nvPr/>
        </p:nvSpPr>
        <p:spPr>
          <a:xfrm>
            <a:off x="4607955" y="3728241"/>
            <a:ext cx="42050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「ラ」だけちょっと特別</a:t>
            </a:r>
            <a:endParaRPr kumimoji="1" lang="en-US" altLang="ja-JP" sz="2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図の通りに作ってみよう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ADFD2CA-E536-4EAE-BF24-44286A4AA9B8}"/>
              </a:ext>
            </a:extLst>
          </p:cNvPr>
          <p:cNvSpPr/>
          <p:nvPr/>
        </p:nvSpPr>
        <p:spPr>
          <a:xfrm>
            <a:off x="1683834" y="4915858"/>
            <a:ext cx="579864" cy="53769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51B98E-5B1C-41B9-A9E5-DA7EC95D4159}"/>
              </a:ext>
            </a:extLst>
          </p:cNvPr>
          <p:cNvSpPr txBox="1"/>
          <p:nvPr/>
        </p:nvSpPr>
        <p:spPr>
          <a:xfrm>
            <a:off x="3202801" y="6277028"/>
            <a:ext cx="4841553" cy="4616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ここを変えるのも忘れないように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5DFBE694-D5D1-41EE-8992-28C1DA1117F8}"/>
              </a:ext>
            </a:extLst>
          </p:cNvPr>
          <p:cNvSpPr/>
          <p:nvPr/>
        </p:nvSpPr>
        <p:spPr>
          <a:xfrm rot="7830462">
            <a:off x="2715536" y="5673674"/>
            <a:ext cx="333661" cy="55784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ED3C47-41AF-F84F-A005-581B28A2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7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90E502-4717-4002-A63B-02BD20F5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0" y="342419"/>
            <a:ext cx="6571343" cy="1049235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4400" b="1" cap="none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Makey</a:t>
            </a:r>
            <a:r>
              <a:rPr kumimoji="1" lang="ja-JP" altLang="en-US" sz="4400" b="1" cap="none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4400" b="1" cap="none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Makey</a:t>
            </a:r>
            <a:r>
              <a:rPr kumimoji="1" lang="ja-JP" altLang="en-US" sz="4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を使って</a:t>
            </a:r>
            <a:br>
              <a:rPr kumimoji="1" lang="en-US" altLang="ja-JP" sz="4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kumimoji="1" lang="ja-JP" altLang="en-US" sz="4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楽器を作ろう！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0B6D3F-8093-4E89-8943-6F07C3D9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絵を描いた紙や野菜などを</a:t>
            </a:r>
            <a:br>
              <a:rPr lang="en-US" altLang="ja-JP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r>
              <a:rPr lang="ja-JP" altLang="en-US" sz="35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楽器にしてみよう！</a:t>
            </a:r>
            <a:endParaRPr lang="en-US" altLang="ja-JP" sz="35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音を鳴らすプログラムを作ろう！</a:t>
            </a:r>
            <a:endParaRPr lang="en-US" altLang="ja-JP" sz="3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ピアノを作ろう！</a:t>
            </a:r>
            <a:endParaRPr kumimoji="1" lang="en-US" altLang="ja-JP" sz="3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ギターを作ろう！</a:t>
            </a:r>
            <a:endParaRPr lang="en-US" altLang="ja-JP" sz="3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lang="ja-JP" altLang="en-US" sz="3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身の回りの物を楽器にしてみよう！</a:t>
            </a:r>
            <a:endParaRPr lang="en-US" altLang="ja-JP" sz="3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5F7B28-297B-0443-9F3F-6FD14AFF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42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774F59-B715-BB44-8664-C02E15D26763}"/>
              </a:ext>
            </a:extLst>
          </p:cNvPr>
          <p:cNvSpPr txBox="1"/>
          <p:nvPr/>
        </p:nvSpPr>
        <p:spPr>
          <a:xfrm>
            <a:off x="173934" y="2459504"/>
            <a:ext cx="87961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音を鳴らすプログラムの</a:t>
            </a:r>
            <a:br>
              <a:rPr kumimoji="1" lang="en-US" altLang="ja-JP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</a:b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完成！　</a:t>
            </a:r>
            <a:endParaRPr kumimoji="1" lang="ja-JP" altLang="en-US" sz="6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6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S Gothic" panose="020B0609070205080204" pitchFamily="49" charset="-128"/>
              <a:ea typeface="MS Gothic" panose="020B0609070205080204" pitchFamily="49" charset="-128"/>
              <a:cs typeface="+mn-cs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4B32C59-1A5D-7C48-85F4-29A35C15A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4" r="-2189"/>
          <a:stretch/>
        </p:blipFill>
        <p:spPr>
          <a:xfrm flipH="1">
            <a:off x="6505903" y="4277710"/>
            <a:ext cx="2604354" cy="2517377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D713DD-5ABB-2E4C-9735-4766F749AF41}"/>
              </a:ext>
            </a:extLst>
          </p:cNvPr>
          <p:cNvSpPr txBox="1"/>
          <p:nvPr/>
        </p:nvSpPr>
        <p:spPr>
          <a:xfrm>
            <a:off x="383249" y="5040761"/>
            <a:ext cx="1718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游ゴシック" panose="020B0400000000000000" pitchFamily="50" charset="-128"/>
                <a:cs typeface="+mn-cs"/>
              </a:rPr>
              <a:t>🎉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6A5A9F2-469B-384F-97E8-2F06BE0EA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92" y="545152"/>
            <a:ext cx="5670214" cy="124744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7FC3D3A-AB33-5741-A743-784782DF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71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6519B-8386-4972-A98A-75318F70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鳴らす前に</a:t>
            </a:r>
            <a:r>
              <a:rPr kumimoji="1" lang="en-US" altLang="ja-JP" sz="4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…</a:t>
            </a:r>
            <a:endParaRPr kumimoji="1" lang="ja-JP" altLang="en-US" sz="44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43DEE53-D7EA-4178-8719-A5C3920BF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056" y="2114598"/>
            <a:ext cx="7923890" cy="445501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D7D0F6-64F3-4EE1-B27C-80BF6F30DCD1}"/>
              </a:ext>
            </a:extLst>
          </p:cNvPr>
          <p:cNvSpPr/>
          <p:nvPr/>
        </p:nvSpPr>
        <p:spPr>
          <a:xfrm>
            <a:off x="5641145" y="2644726"/>
            <a:ext cx="618978" cy="5908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6E8061BE-9308-44F1-B20F-B97B9272E8F9}"/>
              </a:ext>
            </a:extLst>
          </p:cNvPr>
          <p:cNvSpPr/>
          <p:nvPr/>
        </p:nvSpPr>
        <p:spPr>
          <a:xfrm>
            <a:off x="5760941" y="3327545"/>
            <a:ext cx="407963" cy="580292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1F1B364-0921-4592-9869-76FE2EA191A1}"/>
              </a:ext>
            </a:extLst>
          </p:cNvPr>
          <p:cNvSpPr/>
          <p:nvPr/>
        </p:nvSpPr>
        <p:spPr>
          <a:xfrm>
            <a:off x="5964922" y="3774025"/>
            <a:ext cx="787791" cy="53901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7BFF7D-10AB-49EF-98F9-BC85646F7092}"/>
              </a:ext>
            </a:extLst>
          </p:cNvPr>
          <p:cNvSpPr txBox="1"/>
          <p:nvPr/>
        </p:nvSpPr>
        <p:spPr>
          <a:xfrm>
            <a:off x="1401288" y="3748112"/>
            <a:ext cx="4767616" cy="13849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①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🏁</a:t>
            </a: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マークをクリックして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②マウスカーソルを</a:t>
            </a:r>
            <a:br>
              <a:rPr kumimoji="1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</a:br>
            <a:r>
              <a:rPr kumimoji="1" lang="ja-JP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ピアノの上に置こう</a:t>
            </a:r>
            <a:endParaRPr kumimoji="1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C206828-5CAF-3747-98BE-16C74C01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34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B3DF28-7DBB-4512-90F7-53015B06D4D1}"/>
              </a:ext>
            </a:extLst>
          </p:cNvPr>
          <p:cNvSpPr txBox="1"/>
          <p:nvPr/>
        </p:nvSpPr>
        <p:spPr>
          <a:xfrm>
            <a:off x="836341" y="2136338"/>
            <a:ext cx="74713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🏳</a:t>
            </a:r>
            <a:r>
              <a:rPr kumimoji="1" lang="ja-JP" altLang="en-US" sz="5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を押して</a:t>
            </a:r>
            <a:endParaRPr kumimoji="1" lang="en-US" altLang="ja-JP" sz="5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キーボード</a:t>
            </a:r>
            <a:r>
              <a:rPr kumimoji="1" lang="ja-JP" altLang="en-US" sz="5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と</a:t>
            </a:r>
            <a:r>
              <a:rPr kumimoji="1" lang="ja-JP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マウス</a:t>
            </a:r>
            <a:r>
              <a:rPr kumimoji="1" lang="ja-JP" altLang="en-US" sz="5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で</a:t>
            </a:r>
            <a:br>
              <a:rPr kumimoji="1" lang="en-US" altLang="ja-JP" sz="5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</a:br>
            <a:r>
              <a:rPr kumimoji="1" lang="ja-JP" altLang="en-US" sz="5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音を鳴らしてみよう！</a:t>
            </a:r>
            <a:endParaRPr kumimoji="1" lang="ja-JP" altLang="en-US" sz="54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ＭＳ ゴシック" panose="020B0609070205080204" pitchFamily="49" charset="-128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137D4D9-60EE-6342-B078-1231928CA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42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EF995-8523-B346-9ADC-F9F5080A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451" y="867036"/>
            <a:ext cx="6571343" cy="1049235"/>
          </a:xfrm>
        </p:spPr>
        <p:txBody>
          <a:bodyPr>
            <a:normAutofit/>
          </a:bodyPr>
          <a:lstStyle/>
          <a:p>
            <a:r>
              <a:rPr kumimoji="1" lang="en-US" altLang="ja-JP" sz="4400" cap="none" dirty="0">
                <a:ea typeface="HGPGothicE" panose="020B0900000000000000" pitchFamily="34" charset="-128"/>
              </a:rPr>
              <a:t>Scratch</a:t>
            </a:r>
            <a:r>
              <a:rPr kumimoji="1" lang="ja-JP" altLang="en-US" sz="4400" cap="none">
                <a:ea typeface="HGPGothicE" panose="020B0900000000000000" pitchFamily="34" charset="-128"/>
              </a:rPr>
              <a:t>のライセンス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9B8437-3A75-1B4C-93D8-98F2B818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559" y="2043442"/>
            <a:ext cx="7225125" cy="3450613"/>
          </a:xfrm>
        </p:spPr>
        <p:txBody>
          <a:bodyPr/>
          <a:lstStyle/>
          <a:p>
            <a:pPr marL="0" indent="0">
              <a:buNone/>
            </a:pPr>
            <a:r>
              <a:rPr lang="en-GB" altLang="ja-JP" dirty="0"/>
              <a:t>Scratch</a:t>
            </a:r>
            <a:r>
              <a:rPr lang="ja-JP" altLang="en-US"/>
              <a:t>は、「クリエイティブコモンズ 表示</a:t>
            </a:r>
            <a:r>
              <a:rPr lang="en-US" altLang="ja-JP" dirty="0"/>
              <a:t>-</a:t>
            </a:r>
            <a:r>
              <a:rPr lang="ja-JP" altLang="en-US"/>
              <a:t>継承」</a:t>
            </a:r>
            <a:br>
              <a:rPr lang="en-US" altLang="ja-JP" dirty="0"/>
            </a:br>
            <a:r>
              <a:rPr lang="ja-JP" altLang="en-US"/>
              <a:t>ライセンスです。</a:t>
            </a:r>
            <a:endParaRPr lang="en-US" altLang="ja-JP" dirty="0"/>
          </a:p>
          <a:p>
            <a:pPr marL="0" indent="0">
              <a:buNone/>
            </a:pPr>
            <a:r>
              <a:rPr lang="en-GB" altLang="ja-JP" dirty="0"/>
              <a:t>https://</a:t>
            </a:r>
            <a:r>
              <a:rPr lang="en-GB" altLang="ja-JP" dirty="0" err="1"/>
              <a:t>creativecommons.org</a:t>
            </a:r>
            <a:r>
              <a:rPr lang="en-GB" altLang="ja-JP" dirty="0"/>
              <a:t>/licenses/by-</a:t>
            </a:r>
            <a:r>
              <a:rPr lang="en-GB" altLang="ja-JP" dirty="0" err="1"/>
              <a:t>sa</a:t>
            </a:r>
            <a:r>
              <a:rPr lang="en-GB" altLang="ja-JP" dirty="0"/>
              <a:t>/</a:t>
            </a:r>
            <a:r>
              <a:rPr lang="en-US" altLang="ja-JP" dirty="0"/>
              <a:t>2</a:t>
            </a:r>
            <a:r>
              <a:rPr lang="en-GB" altLang="ja-JP"/>
              <a:t>.0</a:t>
            </a:r>
            <a:r>
              <a:rPr lang="en-GB" altLang="ja-JP" dirty="0"/>
              <a:t>/</a:t>
            </a:r>
            <a:r>
              <a:rPr lang="en-GB" altLang="ja-JP" dirty="0" err="1"/>
              <a:t>jp</a:t>
            </a:r>
            <a:r>
              <a:rPr lang="en-GB" altLang="ja-JP" dirty="0"/>
              <a:t>/</a:t>
            </a:r>
            <a:endParaRPr lang="ja-JP" altLang="en-US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5F02E7-DA84-254F-9BD9-FC8373A9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85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A952C9-F9CC-FE49-A608-9496E72E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このスライドの作者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1B94A0-E98B-304C-9B88-E2C7523C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八戸工業大学工学部システム情報工学科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令和元年度小久保研究室所属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山白康平、佐藤雄也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559229-BAB3-3E49-912D-5ABAC0F9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64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E34A7-DBCA-4825-BD49-3B3CB8EB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>
                <a:latin typeface="MS Gothic" panose="020B0609070205080204" pitchFamily="49" charset="-128"/>
                <a:ea typeface="MS Gothic" panose="020B0609070205080204" pitchFamily="49" charset="-128"/>
              </a:rPr>
              <a:t>用意してあるもの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ACCA2-6C34-4B76-8C39-CC31A70C4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4000" b="1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Makey</a:t>
            </a:r>
            <a:r>
              <a:rPr lang="ja-JP" altLang="en-US" sz="4000" b="1" dirty="0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kumimoji="1" lang="en-US" altLang="ja-JP" sz="4000" b="1" dirty="0" err="1">
                <a:solidFill>
                  <a:srgbClr val="FF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Makey</a:t>
            </a:r>
            <a:endParaRPr kumimoji="1" lang="en-US" altLang="ja-JP" sz="4000" b="1" dirty="0">
              <a:solidFill>
                <a:srgbClr val="FF0000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4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厚紙・白紙・シール</a:t>
            </a:r>
            <a:endParaRPr lang="en-US" altLang="ja-JP" sz="4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4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はさみ</a:t>
            </a:r>
            <a:endParaRPr kumimoji="1" lang="en-US" altLang="ja-JP" sz="4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ja-JP" altLang="en-US" sz="4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アルミテープ</a:t>
            </a:r>
            <a:endParaRPr lang="en-US" altLang="ja-JP" sz="4000" b="1" dirty="0"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kumimoji="1" lang="ja-JP" altLang="en-US" sz="40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その他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4025AB9-9430-4021-BAF0-7CAC98D3A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588" y="4294932"/>
            <a:ext cx="3003776" cy="256306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F40B346-98DC-481D-B636-128E9BDB8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20" y="1968766"/>
            <a:ext cx="2293257" cy="2293257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F84993-AFFE-AE4A-B8DD-75574744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7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4D3E4AA-7235-49C0-A334-F127EC8C7CAB}"/>
              </a:ext>
            </a:extLst>
          </p:cNvPr>
          <p:cNvSpPr txBox="1"/>
          <p:nvPr/>
        </p:nvSpPr>
        <p:spPr>
          <a:xfrm>
            <a:off x="393080" y="539296"/>
            <a:ext cx="8357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音を鳴らす</a:t>
            </a:r>
            <a:br>
              <a:rPr kumimoji="1" lang="en-US" altLang="ja-JP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</a:br>
            <a:r>
              <a:rPr kumimoji="1" lang="ja-JP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プログラムを作ろう！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DB1BF5-6A59-47E5-9C46-3ADD000A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0" y="3687215"/>
            <a:ext cx="3235946" cy="29986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9D7D664-4DED-451F-BCF1-7DD56F492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367" y="4011866"/>
            <a:ext cx="3484029" cy="267399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BAA4106-01C4-D84F-8265-52E33F89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4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EEE89-8982-4BD7-B4C9-FF2E28A8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945" y="867036"/>
            <a:ext cx="7609948" cy="1049235"/>
          </a:xfrm>
        </p:spPr>
        <p:txBody>
          <a:bodyPr>
            <a:noAutofit/>
          </a:bodyPr>
          <a:lstStyle/>
          <a:p>
            <a:r>
              <a:rPr kumimoji="1" lang="ja-JP" altLang="en-US" sz="4400" b="1" cap="none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①</a:t>
            </a:r>
            <a:r>
              <a:rPr kumimoji="1" lang="en-US" altLang="ja-JP" sz="4400" b="1" cap="none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Scratch</a:t>
            </a:r>
            <a:r>
              <a:rPr kumimoji="1" lang="ja-JP" altLang="en-US" sz="4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を新規で開こう！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58CCD74F-990E-423F-B4A1-5475C4902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860" y="1916271"/>
            <a:ext cx="6270603" cy="47998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8EC3EF-B0EC-4CE9-962F-56A8D74AB2BB}"/>
              </a:ext>
            </a:extLst>
          </p:cNvPr>
          <p:cNvSpPr/>
          <p:nvPr/>
        </p:nvSpPr>
        <p:spPr>
          <a:xfrm>
            <a:off x="2160104" y="2570922"/>
            <a:ext cx="662609" cy="2650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矢印: 上 5">
            <a:extLst>
              <a:ext uri="{FF2B5EF4-FFF2-40B4-BE49-F238E27FC236}">
                <a16:creationId xmlns:a16="http://schemas.microsoft.com/office/drawing/2014/main" id="{CE69584B-26F9-4A2C-BFB4-36D9152AFC9F}"/>
              </a:ext>
            </a:extLst>
          </p:cNvPr>
          <p:cNvSpPr/>
          <p:nvPr/>
        </p:nvSpPr>
        <p:spPr>
          <a:xfrm>
            <a:off x="2195285" y="2965506"/>
            <a:ext cx="556591" cy="77160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D920BC-00A2-4FEC-A63C-16E86938EAD8}"/>
              </a:ext>
            </a:extLst>
          </p:cNvPr>
          <p:cNvSpPr txBox="1"/>
          <p:nvPr/>
        </p:nvSpPr>
        <p:spPr>
          <a:xfrm>
            <a:off x="2045411" y="3458586"/>
            <a:ext cx="4293706" cy="4001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ファイルから新規をクリックしよう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2F64A03-F194-FC4F-8412-9CE1822D4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6035-259E-47F0-A8CB-DFEE7E31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84" y="921129"/>
            <a:ext cx="8166098" cy="1049235"/>
          </a:xfrm>
        </p:spPr>
        <p:txBody>
          <a:bodyPr>
            <a:noAutofit/>
          </a:bodyPr>
          <a:lstStyle/>
          <a:p>
            <a:r>
              <a:rPr kumimoji="1" lang="en-US" altLang="ja-JP" sz="4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</a:t>
            </a:r>
            <a:r>
              <a:rPr kumimoji="1" lang="ja-JP" altLang="en-US" sz="4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音楽カテゴリを追加しよう！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A1C12580-EC1E-4796-A29C-BE8FA576F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917" y="1943578"/>
            <a:ext cx="7293231" cy="481545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AD3DCB-C14C-4CBF-9832-A8EFD4086D1F}"/>
              </a:ext>
            </a:extLst>
          </p:cNvPr>
          <p:cNvSpPr/>
          <p:nvPr/>
        </p:nvSpPr>
        <p:spPr>
          <a:xfrm>
            <a:off x="1049453" y="6341126"/>
            <a:ext cx="568170" cy="4695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矢印: 左 8">
            <a:extLst>
              <a:ext uri="{FF2B5EF4-FFF2-40B4-BE49-F238E27FC236}">
                <a16:creationId xmlns:a16="http://schemas.microsoft.com/office/drawing/2014/main" id="{63CCB6E8-416D-4BFB-8B97-615152A7A612}"/>
              </a:ext>
            </a:extLst>
          </p:cNvPr>
          <p:cNvSpPr/>
          <p:nvPr/>
        </p:nvSpPr>
        <p:spPr>
          <a:xfrm>
            <a:off x="1724087" y="6341126"/>
            <a:ext cx="1560352" cy="46978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2411AD-1E72-4966-85CC-45CF832853C8}"/>
              </a:ext>
            </a:extLst>
          </p:cNvPr>
          <p:cNvSpPr txBox="1"/>
          <p:nvPr/>
        </p:nvSpPr>
        <p:spPr>
          <a:xfrm>
            <a:off x="2054056" y="6356220"/>
            <a:ext cx="303739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游ゴシック" panose="020B0400000000000000" pitchFamily="50" charset="-128"/>
                <a:cs typeface="+mn-cs"/>
              </a:rPr>
              <a:t>ここをクリック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4737B3-E0E4-3B49-8D54-8197CF7F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18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6035-259E-47F0-A8CB-DFEE7E31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38" y="965810"/>
            <a:ext cx="8209721" cy="1049235"/>
          </a:xfrm>
        </p:spPr>
        <p:txBody>
          <a:bodyPr>
            <a:noAutofit/>
          </a:bodyPr>
          <a:lstStyle/>
          <a:p>
            <a:r>
              <a:rPr kumimoji="1" lang="ja-JP" altLang="en-US" sz="4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②音楽カテゴリを追加しよう！</a:t>
            </a:r>
          </a:p>
        </p:txBody>
      </p:sp>
      <p:pic>
        <p:nvPicPr>
          <p:cNvPr id="12" name="コンテンツ プレースホルダー 4">
            <a:extLst>
              <a:ext uri="{FF2B5EF4-FFF2-40B4-BE49-F238E27FC236}">
                <a16:creationId xmlns:a16="http://schemas.microsoft.com/office/drawing/2014/main" id="{AF320EB5-8BCD-4777-AA22-5CF7AD0FB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2" y="1946916"/>
            <a:ext cx="7306125" cy="48267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837E557-A62B-4DFE-B89C-F2C57C148A52}"/>
              </a:ext>
            </a:extLst>
          </p:cNvPr>
          <p:cNvSpPr/>
          <p:nvPr/>
        </p:nvSpPr>
        <p:spPr>
          <a:xfrm>
            <a:off x="868259" y="2706057"/>
            <a:ext cx="2218889" cy="20800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C4A63649-D9E6-4678-95B6-D64BE600A66E}"/>
              </a:ext>
            </a:extLst>
          </p:cNvPr>
          <p:cNvSpPr/>
          <p:nvPr/>
        </p:nvSpPr>
        <p:spPr>
          <a:xfrm>
            <a:off x="3221372" y="3280704"/>
            <a:ext cx="2055303" cy="822121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0E4813D-F764-4468-9B5B-710210742852}"/>
              </a:ext>
            </a:extLst>
          </p:cNvPr>
          <p:cNvSpPr txBox="1"/>
          <p:nvPr/>
        </p:nvSpPr>
        <p:spPr>
          <a:xfrm>
            <a:off x="3828697" y="3429000"/>
            <a:ext cx="2895956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音楽をクリック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931773F-2389-A742-8E44-37E0CEC0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81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6035-259E-47F0-A8CB-DFEE7E31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61" y="916344"/>
            <a:ext cx="8090451" cy="1049235"/>
          </a:xfrm>
        </p:spPr>
        <p:txBody>
          <a:bodyPr>
            <a:noAutofit/>
          </a:bodyPr>
          <a:lstStyle/>
          <a:p>
            <a:r>
              <a:rPr kumimoji="1" lang="ja-JP" altLang="en-US" sz="4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②音楽カテゴリを追加しよう！</a:t>
            </a:r>
          </a:p>
        </p:txBody>
      </p:sp>
      <p:pic>
        <p:nvPicPr>
          <p:cNvPr id="20" name="コンテンツ プレースホルダー 19">
            <a:extLst>
              <a:ext uri="{FF2B5EF4-FFF2-40B4-BE49-F238E27FC236}">
                <a16:creationId xmlns:a16="http://schemas.microsoft.com/office/drawing/2014/main" id="{98A92049-90D7-40AC-BD93-1A9B68BF3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902" y="1965579"/>
            <a:ext cx="7335588" cy="4587448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9A096C1-7BB7-408D-A351-599651D84F8E}"/>
              </a:ext>
            </a:extLst>
          </p:cNvPr>
          <p:cNvSpPr/>
          <p:nvPr/>
        </p:nvSpPr>
        <p:spPr>
          <a:xfrm>
            <a:off x="1342238" y="2768367"/>
            <a:ext cx="1895912" cy="2751589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矢印: 左 21">
            <a:extLst>
              <a:ext uri="{FF2B5EF4-FFF2-40B4-BE49-F238E27FC236}">
                <a16:creationId xmlns:a16="http://schemas.microsoft.com/office/drawing/2014/main" id="{9B905870-EAE7-41BF-A007-2EC0D70ADAF1}"/>
              </a:ext>
            </a:extLst>
          </p:cNvPr>
          <p:cNvSpPr/>
          <p:nvPr/>
        </p:nvSpPr>
        <p:spPr>
          <a:xfrm>
            <a:off x="3389152" y="3229761"/>
            <a:ext cx="2114026" cy="780176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F8277A-9079-4365-9BEF-DFF724F38CCE}"/>
              </a:ext>
            </a:extLst>
          </p:cNvPr>
          <p:cNvSpPr txBox="1"/>
          <p:nvPr/>
        </p:nvSpPr>
        <p:spPr>
          <a:xfrm>
            <a:off x="3988965" y="3204594"/>
            <a:ext cx="2378279" cy="83099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音楽カテゴリが</a:t>
            </a:r>
            <a:br>
              <a:rPr kumimoji="1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</a:b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追加されます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02EDE10-77CF-449D-BFB8-F537BB0B4C86}"/>
              </a:ext>
            </a:extLst>
          </p:cNvPr>
          <p:cNvSpPr/>
          <p:nvPr/>
        </p:nvSpPr>
        <p:spPr>
          <a:xfrm>
            <a:off x="955599" y="5832088"/>
            <a:ext cx="449454" cy="384366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CB3B818-DA1F-4DCA-9740-C8D9636E148B}"/>
              </a:ext>
            </a:extLst>
          </p:cNvPr>
          <p:cNvCxnSpPr>
            <a:stCxn id="21" idx="2"/>
            <a:endCxn id="25" idx="3"/>
          </p:cNvCxnSpPr>
          <p:nvPr/>
        </p:nvCxnSpPr>
        <p:spPr>
          <a:xfrm rot="5400000">
            <a:off x="1595467" y="5329543"/>
            <a:ext cx="504315" cy="885141"/>
          </a:xfrm>
          <a:prstGeom prst="bentConnector2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94C4DB-0D1B-9B42-96DC-60AF21BB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10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30C6E-62E6-4462-BF3F-2013F32D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935196" cy="1049235"/>
          </a:xfrm>
        </p:spPr>
        <p:txBody>
          <a:bodyPr>
            <a:normAutofit fontScale="90000"/>
          </a:bodyPr>
          <a:lstStyle/>
          <a:p>
            <a:r>
              <a:rPr kumimoji="1" lang="en-US" altLang="ja-JP" sz="4400" b="1">
                <a:latin typeface="ＭＳ ゴシック"/>
                <a:ea typeface="ＭＳ ゴシック"/>
              </a:rPr>
              <a:t>③</a:t>
            </a:r>
            <a:r>
              <a:rPr kumimoji="1" lang="ja-JP" altLang="en-US" sz="4400" b="1">
                <a:latin typeface="ＭＳ ゴシック"/>
                <a:ea typeface="ＭＳ ゴシック"/>
              </a:rPr>
              <a:t>スプライトを設定しよう！</a:t>
            </a:r>
            <a:endParaRPr lang="ja-JP" altLang="en-US" sz="4400" b="1">
              <a:latin typeface="ＭＳ ゴシック"/>
              <a:ea typeface="ＭＳ ゴシック"/>
            </a:endParaRPr>
          </a:p>
        </p:txBody>
      </p:sp>
      <p:pic>
        <p:nvPicPr>
          <p:cNvPr id="13" name="コンテンツ プレースホルダー 12">
            <a:extLst>
              <a:ext uri="{FF2B5EF4-FFF2-40B4-BE49-F238E27FC236}">
                <a16:creationId xmlns:a16="http://schemas.microsoft.com/office/drawing/2014/main" id="{4E5958DB-0915-4BEB-8A4A-BA7295924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20" y="1853755"/>
            <a:ext cx="8444760" cy="457424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B0E3FCB-3A0A-4108-A942-F5D022A83CB6}"/>
              </a:ext>
            </a:extLst>
          </p:cNvPr>
          <p:cNvSpPr/>
          <p:nvPr/>
        </p:nvSpPr>
        <p:spPr>
          <a:xfrm>
            <a:off x="6329684" y="5394590"/>
            <a:ext cx="336641" cy="3013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F277910A-6134-4E2C-9B07-8CA0B8E65C49}"/>
              </a:ext>
            </a:extLst>
          </p:cNvPr>
          <p:cNvSpPr/>
          <p:nvPr/>
        </p:nvSpPr>
        <p:spPr>
          <a:xfrm>
            <a:off x="4431873" y="5207203"/>
            <a:ext cx="1773044" cy="6761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FA8A13D-3307-4AD9-9A90-13428B34DED1}"/>
              </a:ext>
            </a:extLst>
          </p:cNvPr>
          <p:cNvSpPr txBox="1"/>
          <p:nvPr/>
        </p:nvSpPr>
        <p:spPr>
          <a:xfrm>
            <a:off x="2286565" y="5127878"/>
            <a:ext cx="3307981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ＭＳ ゴシック" panose="020B0609070205080204" pitchFamily="49" charset="-128"/>
                <a:ea typeface="ＭＳ ゴシック" panose="020B0609070205080204" pitchFamily="49" charset="-128"/>
                <a:cs typeface="+mn-cs"/>
              </a:rPr>
              <a:t>スプライト１の右上にあるゴミ箱をクリック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1193DCF-7CF3-A745-8D0F-A76167C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0671-00F9-44F7-86A9-9FBA8ECDF01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59339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612</Words>
  <Application>Microsoft Macintosh PowerPoint</Application>
  <PresentationFormat>画面に合わせる (4:3)</PresentationFormat>
  <Paragraphs>101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ＭＳ ゴシック</vt:lpstr>
      <vt:lpstr>ＭＳ ゴシック</vt:lpstr>
      <vt:lpstr>游ゴシック</vt:lpstr>
      <vt:lpstr>游ゴシック Light</vt:lpstr>
      <vt:lpstr>Arial</vt:lpstr>
      <vt:lpstr>Gill Sans MT</vt:lpstr>
      <vt:lpstr>ギャラリー</vt:lpstr>
      <vt:lpstr>PowerPoint プレゼンテーション</vt:lpstr>
      <vt:lpstr>Makey Makeyを使って 楽器を作ろう！</vt:lpstr>
      <vt:lpstr>用意してあるもの</vt:lpstr>
      <vt:lpstr>PowerPoint プレゼンテーション</vt:lpstr>
      <vt:lpstr>①Scratchを新規で開こう！</vt:lpstr>
      <vt:lpstr>②音楽カテゴリを追加しよう！</vt:lpstr>
      <vt:lpstr>②音楽カテゴリを追加しよう！</vt:lpstr>
      <vt:lpstr>②音楽カテゴリを追加しよう！</vt:lpstr>
      <vt:lpstr>③スプライトを設定しよう！</vt:lpstr>
      <vt:lpstr>③スプライトを設定しよう！</vt:lpstr>
      <vt:lpstr>③スプライトを設定しよう！</vt:lpstr>
      <vt:lpstr>③スプライトを設定しよう！</vt:lpstr>
      <vt:lpstr>③スプライトを設定しよう！</vt:lpstr>
      <vt:lpstr>③スプライトを設定しよう！</vt:lpstr>
      <vt:lpstr>ドレミファソラの音が鳴る 　　　　プログラムを作ろう！</vt:lpstr>
      <vt:lpstr>ドレミファソラの音が鳴る 　　　　プログラムを作ろう！</vt:lpstr>
      <vt:lpstr>ドレミファソラの音が鳴る 　　　　プログラムを作ろう！</vt:lpstr>
      <vt:lpstr>ドレミファソラの音が鳴る 　　　　プログラムを作ろう！</vt:lpstr>
      <vt:lpstr>ドレミファソラの音が鳴る 　　　　プログラムを作ろう！</vt:lpstr>
      <vt:lpstr>PowerPoint プレゼンテーション</vt:lpstr>
      <vt:lpstr>鳴らす前に…</vt:lpstr>
      <vt:lpstr>PowerPoint プレゼンテーション</vt:lpstr>
      <vt:lpstr>Scratchのライセンス</vt:lpstr>
      <vt:lpstr>このスライドの作者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山白 康平</dc:creator>
  <cp:lastModifiedBy>Kokubo Atsushi</cp:lastModifiedBy>
  <cp:revision>4</cp:revision>
  <dcterms:created xsi:type="dcterms:W3CDTF">2020-01-07T04:58:04Z</dcterms:created>
  <dcterms:modified xsi:type="dcterms:W3CDTF">2020-02-20T06:12:22Z</dcterms:modified>
</cp:coreProperties>
</file>