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75" r:id="rId4"/>
    <p:sldId id="296" r:id="rId5"/>
    <p:sldId id="276" r:id="rId6"/>
    <p:sldId id="277" r:id="rId7"/>
    <p:sldId id="278" r:id="rId8"/>
    <p:sldId id="297" r:id="rId9"/>
    <p:sldId id="285" r:id="rId10"/>
    <p:sldId id="305" r:id="rId11"/>
    <p:sldId id="281" r:id="rId12"/>
    <p:sldId id="282" r:id="rId13"/>
    <p:sldId id="294" r:id="rId14"/>
    <p:sldId id="306" r:id="rId15"/>
    <p:sldId id="307" r:id="rId16"/>
    <p:sldId id="300" r:id="rId17"/>
    <p:sldId id="312" r:id="rId18"/>
    <p:sldId id="301" r:id="rId19"/>
    <p:sldId id="298" r:id="rId20"/>
    <p:sldId id="311" r:id="rId21"/>
    <p:sldId id="302" r:id="rId22"/>
    <p:sldId id="303" r:id="rId23"/>
    <p:sldId id="309" r:id="rId24"/>
    <p:sldId id="308" r:id="rId25"/>
    <p:sldId id="310" r:id="rId26"/>
    <p:sldId id="304" r:id="rId27"/>
  </p:sldIdLst>
  <p:sldSz cx="8785225" cy="5145088"/>
  <p:notesSz cx="6858000" cy="9144000"/>
  <p:defaultTextStyle>
    <a:defPPr>
      <a:defRPr lang="pl-PL"/>
    </a:defPPr>
    <a:lvl1pPr marL="0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7993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5985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3978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1970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89963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87956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5948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3941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7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16" y="60"/>
      </p:cViewPr>
      <p:guideLst>
        <p:guide orient="horz" pos="1621"/>
        <p:guide pos="27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35BBA-4857-4B97-8AE5-BF49A8BADCF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501650" y="685800"/>
            <a:ext cx="585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C78DA-11B0-4157-8BF2-31130E0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7993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95985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93978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91970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89963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87956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85948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83941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58892" y="1598313"/>
            <a:ext cx="7467441" cy="110285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17784" y="2915550"/>
            <a:ext cx="6149658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7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3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9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87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5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3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369288" y="206042"/>
            <a:ext cx="1976676" cy="4389999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39261" y="206042"/>
            <a:ext cx="5783606" cy="4389999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972" y="3306196"/>
            <a:ext cx="7467441" cy="102187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93972" y="2180708"/>
            <a:ext cx="7467441" cy="112548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79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59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39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1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899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879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59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39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39261" y="1200521"/>
            <a:ext cx="3880141" cy="339552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465823" y="1200521"/>
            <a:ext cx="3880141" cy="339552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39261" y="1151690"/>
            <a:ext cx="3881667" cy="47997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993" indent="0">
              <a:buNone/>
              <a:defRPr sz="1700" b="1"/>
            </a:lvl2pPr>
            <a:lvl3pPr marL="795985" indent="0">
              <a:buNone/>
              <a:defRPr sz="1600" b="1"/>
            </a:lvl3pPr>
            <a:lvl4pPr marL="1193978" indent="0">
              <a:buNone/>
              <a:defRPr sz="1400" b="1"/>
            </a:lvl4pPr>
            <a:lvl5pPr marL="1591970" indent="0">
              <a:buNone/>
              <a:defRPr sz="1400" b="1"/>
            </a:lvl5pPr>
            <a:lvl6pPr marL="1989963" indent="0">
              <a:buNone/>
              <a:defRPr sz="1400" b="1"/>
            </a:lvl6pPr>
            <a:lvl7pPr marL="2387956" indent="0">
              <a:buNone/>
              <a:defRPr sz="1400" b="1"/>
            </a:lvl7pPr>
            <a:lvl8pPr marL="2785948" indent="0">
              <a:buNone/>
              <a:defRPr sz="1400" b="1"/>
            </a:lvl8pPr>
            <a:lvl9pPr marL="3183941" indent="0">
              <a:buNone/>
              <a:defRPr sz="14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39261" y="1631660"/>
            <a:ext cx="3881667" cy="296438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462773" y="1151690"/>
            <a:ext cx="3883191" cy="47997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993" indent="0">
              <a:buNone/>
              <a:defRPr sz="1700" b="1"/>
            </a:lvl2pPr>
            <a:lvl3pPr marL="795985" indent="0">
              <a:buNone/>
              <a:defRPr sz="1600" b="1"/>
            </a:lvl3pPr>
            <a:lvl4pPr marL="1193978" indent="0">
              <a:buNone/>
              <a:defRPr sz="1400" b="1"/>
            </a:lvl4pPr>
            <a:lvl5pPr marL="1591970" indent="0">
              <a:buNone/>
              <a:defRPr sz="1400" b="1"/>
            </a:lvl5pPr>
            <a:lvl6pPr marL="1989963" indent="0">
              <a:buNone/>
              <a:defRPr sz="1400" b="1"/>
            </a:lvl6pPr>
            <a:lvl7pPr marL="2387956" indent="0">
              <a:buNone/>
              <a:defRPr sz="1400" b="1"/>
            </a:lvl7pPr>
            <a:lvl8pPr marL="2785948" indent="0">
              <a:buNone/>
              <a:defRPr sz="1400" b="1"/>
            </a:lvl8pPr>
            <a:lvl9pPr marL="3183941" indent="0">
              <a:buNone/>
              <a:defRPr sz="14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462773" y="1631660"/>
            <a:ext cx="3883191" cy="296438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39262" y="204851"/>
            <a:ext cx="2890278" cy="87180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34779" y="204851"/>
            <a:ext cx="4911185" cy="43911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39262" y="1076658"/>
            <a:ext cx="2890278" cy="3519383"/>
          </a:xfrm>
        </p:spPr>
        <p:txBody>
          <a:bodyPr/>
          <a:lstStyle>
            <a:lvl1pPr marL="0" indent="0">
              <a:buNone/>
              <a:defRPr sz="1200"/>
            </a:lvl1pPr>
            <a:lvl2pPr marL="397993" indent="0">
              <a:buNone/>
              <a:defRPr sz="1000"/>
            </a:lvl2pPr>
            <a:lvl3pPr marL="795985" indent="0">
              <a:buNone/>
              <a:defRPr sz="900"/>
            </a:lvl3pPr>
            <a:lvl4pPr marL="1193978" indent="0">
              <a:buNone/>
              <a:defRPr sz="800"/>
            </a:lvl4pPr>
            <a:lvl5pPr marL="1591970" indent="0">
              <a:buNone/>
              <a:defRPr sz="800"/>
            </a:lvl5pPr>
            <a:lvl6pPr marL="1989963" indent="0">
              <a:buNone/>
              <a:defRPr sz="800"/>
            </a:lvl6pPr>
            <a:lvl7pPr marL="2387956" indent="0">
              <a:buNone/>
              <a:defRPr sz="800"/>
            </a:lvl7pPr>
            <a:lvl8pPr marL="2785948" indent="0">
              <a:buNone/>
              <a:defRPr sz="800"/>
            </a:lvl8pPr>
            <a:lvl9pPr marL="3183941" indent="0">
              <a:buNone/>
              <a:defRPr sz="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21966" y="3601561"/>
            <a:ext cx="5271135" cy="42518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21966" y="459723"/>
            <a:ext cx="5271135" cy="3087053"/>
          </a:xfrm>
        </p:spPr>
        <p:txBody>
          <a:bodyPr/>
          <a:lstStyle>
            <a:lvl1pPr marL="0" indent="0">
              <a:buNone/>
              <a:defRPr sz="2800"/>
            </a:lvl1pPr>
            <a:lvl2pPr marL="397993" indent="0">
              <a:buNone/>
              <a:defRPr sz="2400"/>
            </a:lvl2pPr>
            <a:lvl3pPr marL="795985" indent="0">
              <a:buNone/>
              <a:defRPr sz="2100"/>
            </a:lvl3pPr>
            <a:lvl4pPr marL="1193978" indent="0">
              <a:buNone/>
              <a:defRPr sz="1700"/>
            </a:lvl4pPr>
            <a:lvl5pPr marL="1591970" indent="0">
              <a:buNone/>
              <a:defRPr sz="1700"/>
            </a:lvl5pPr>
            <a:lvl6pPr marL="1989963" indent="0">
              <a:buNone/>
              <a:defRPr sz="1700"/>
            </a:lvl6pPr>
            <a:lvl7pPr marL="2387956" indent="0">
              <a:buNone/>
              <a:defRPr sz="1700"/>
            </a:lvl7pPr>
            <a:lvl8pPr marL="2785948" indent="0">
              <a:buNone/>
              <a:defRPr sz="1700"/>
            </a:lvl8pPr>
            <a:lvl9pPr marL="3183941" indent="0">
              <a:buNone/>
              <a:defRPr sz="17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21966" y="4026746"/>
            <a:ext cx="5271135" cy="603833"/>
          </a:xfrm>
        </p:spPr>
        <p:txBody>
          <a:bodyPr/>
          <a:lstStyle>
            <a:lvl1pPr marL="0" indent="0">
              <a:buNone/>
              <a:defRPr sz="1200"/>
            </a:lvl1pPr>
            <a:lvl2pPr marL="397993" indent="0">
              <a:buNone/>
              <a:defRPr sz="1000"/>
            </a:lvl2pPr>
            <a:lvl3pPr marL="795985" indent="0">
              <a:buNone/>
              <a:defRPr sz="900"/>
            </a:lvl3pPr>
            <a:lvl4pPr marL="1193978" indent="0">
              <a:buNone/>
              <a:defRPr sz="800"/>
            </a:lvl4pPr>
            <a:lvl5pPr marL="1591970" indent="0">
              <a:buNone/>
              <a:defRPr sz="800"/>
            </a:lvl5pPr>
            <a:lvl6pPr marL="1989963" indent="0">
              <a:buNone/>
              <a:defRPr sz="800"/>
            </a:lvl6pPr>
            <a:lvl7pPr marL="2387956" indent="0">
              <a:buNone/>
              <a:defRPr sz="800"/>
            </a:lvl7pPr>
            <a:lvl8pPr marL="2785948" indent="0">
              <a:buNone/>
              <a:defRPr sz="800"/>
            </a:lvl8pPr>
            <a:lvl9pPr marL="3183941" indent="0">
              <a:buNone/>
              <a:defRPr sz="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39261" y="206042"/>
            <a:ext cx="7906703" cy="857515"/>
          </a:xfrm>
          <a:prstGeom prst="rect">
            <a:avLst/>
          </a:prstGeom>
        </p:spPr>
        <p:txBody>
          <a:bodyPr vert="horz" lIns="79599" tIns="39799" rIns="79599" bIns="39799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39261" y="1200521"/>
            <a:ext cx="7906703" cy="3395520"/>
          </a:xfrm>
          <a:prstGeom prst="rect">
            <a:avLst/>
          </a:prstGeom>
        </p:spPr>
        <p:txBody>
          <a:bodyPr vert="horz" lIns="79599" tIns="39799" rIns="79599" bIns="39799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39261" y="4768735"/>
            <a:ext cx="2049886" cy="273928"/>
          </a:xfrm>
          <a:prstGeom prst="rect">
            <a:avLst/>
          </a:prstGeom>
        </p:spPr>
        <p:txBody>
          <a:bodyPr vert="horz" lIns="79599" tIns="39799" rIns="79599" bIns="3979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01619" y="4768735"/>
            <a:ext cx="2781988" cy="273928"/>
          </a:xfrm>
          <a:prstGeom prst="rect">
            <a:avLst/>
          </a:prstGeom>
        </p:spPr>
        <p:txBody>
          <a:bodyPr vert="horz" lIns="79599" tIns="39799" rIns="79599" bIns="3979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296078" y="4768735"/>
            <a:ext cx="2049886" cy="273928"/>
          </a:xfrm>
          <a:prstGeom prst="rect">
            <a:avLst/>
          </a:prstGeom>
        </p:spPr>
        <p:txBody>
          <a:bodyPr vert="horz" lIns="79599" tIns="39799" rIns="79599" bIns="3979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5985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494" indent="-298494" algn="l" defTabSz="79598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6738" indent="-248745" algn="l" defTabSz="795985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4982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2974" indent="-198996" algn="l" defTabSz="795985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967" indent="-198996" algn="l" defTabSz="795985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8959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6952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4945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2937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7993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5985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3978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1970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9963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87956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5948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3941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ncoverhiddenprofits.com/wp-content/uploads/2014/07/PROCEDURES-Flow-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900" y="1779686"/>
            <a:ext cx="5057037" cy="336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520404" y="340296"/>
            <a:ext cx="5923839" cy="1102859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Warsztaty – </a:t>
            </a:r>
            <a:r>
              <a:rPr lang="pl-PL" b="1" dirty="0" err="1" smtClean="0">
                <a:solidFill>
                  <a:schemeClr val="accent5">
                    <a:lumMod val="75000"/>
                  </a:schemeClr>
                </a:solidFill>
              </a:rPr>
              <a:t>PsychoPy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3984" y="100700"/>
            <a:ext cx="7577257" cy="633825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 smtClean="0"/>
              <a:t>Psychopy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79" y="855804"/>
            <a:ext cx="8192467" cy="4124544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792002" y="659536"/>
            <a:ext cx="1963364" cy="375289"/>
          </a:xfrm>
          <a:prstGeom prst="rect">
            <a:avLst/>
          </a:prstGeom>
          <a:noFill/>
        </p:spPr>
        <p:txBody>
          <a:bodyPr wrap="square" lIns="66861" tIns="33430" rIns="66861" bIns="33430" rtlCol="0">
            <a:spAutoFit/>
          </a:bodyPr>
          <a:lstStyle/>
          <a:p>
            <a:r>
              <a:rPr lang="pl-PL" sz="2000" b="1" dirty="0" err="1"/>
              <a:t>coder</a:t>
            </a:r>
            <a:endParaRPr lang="pl-PL" sz="20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434195" y="1052072"/>
            <a:ext cx="1963364" cy="375289"/>
          </a:xfrm>
          <a:prstGeom prst="rect">
            <a:avLst/>
          </a:prstGeom>
          <a:noFill/>
        </p:spPr>
        <p:txBody>
          <a:bodyPr wrap="square" lIns="66861" tIns="33430" rIns="66861" bIns="33430" rtlCol="0">
            <a:spAutoFit/>
          </a:bodyPr>
          <a:lstStyle/>
          <a:p>
            <a:r>
              <a:rPr lang="pl-PL" sz="2000" b="1" dirty="0" err="1"/>
              <a:t>builder</a:t>
            </a:r>
            <a:endParaRPr lang="pl-PL" sz="2000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485825" y="3279876"/>
            <a:ext cx="2805283" cy="683066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lIns="66861" tIns="33430" rIns="66861" bIns="33430" rtlCol="0">
            <a:spAutoFit/>
          </a:bodyPr>
          <a:lstStyle/>
          <a:p>
            <a:pPr algn="ctr"/>
            <a:r>
              <a:rPr lang="pl-PL" sz="2000" dirty="0" err="1"/>
              <a:t>ctrl+L</a:t>
            </a:r>
            <a:r>
              <a:rPr lang="pl-PL" sz="2000" dirty="0"/>
              <a:t> – przełącza między okienkami</a:t>
            </a:r>
          </a:p>
        </p:txBody>
      </p:sp>
    </p:spTree>
    <p:extLst>
      <p:ext uri="{BB962C8B-B14F-4D97-AF65-F5344CB8AC3E}">
        <p14:creationId xmlns:p14="http://schemas.microsoft.com/office/powerpoint/2010/main" val="2123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" y="124272"/>
            <a:ext cx="86911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trzałka w prawo 4"/>
          <p:cNvSpPr/>
          <p:nvPr/>
        </p:nvSpPr>
        <p:spPr>
          <a:xfrm rot="10800000">
            <a:off x="1224260" y="700336"/>
            <a:ext cx="1296144" cy="57606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2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" y="124272"/>
            <a:ext cx="8691733" cy="471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wias klamrowy zamykający 4"/>
          <p:cNvSpPr/>
          <p:nvPr/>
        </p:nvSpPr>
        <p:spPr>
          <a:xfrm rot="5400000">
            <a:off x="3883323" y="-1933189"/>
            <a:ext cx="540060" cy="6527189"/>
          </a:xfrm>
          <a:prstGeom prst="rightBrac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/>
          <p:cNvSpPr txBox="1"/>
          <p:nvPr/>
        </p:nvSpPr>
        <p:spPr>
          <a:xfrm>
            <a:off x="3647990" y="1708448"/>
            <a:ext cx="1010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OŚ CZASU</a:t>
            </a:r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7848996" y="556320"/>
            <a:ext cx="864096" cy="3384376"/>
          </a:xfrm>
          <a:prstGeom prst="rect">
            <a:avLst/>
          </a:prstGeom>
          <a:solidFill>
            <a:schemeClr val="accent5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9"/>
          <p:cNvSpPr/>
          <p:nvPr/>
        </p:nvSpPr>
        <p:spPr>
          <a:xfrm>
            <a:off x="16682" y="301459"/>
            <a:ext cx="2359706" cy="182853"/>
          </a:xfrm>
          <a:prstGeom prst="rect">
            <a:avLst/>
          </a:prstGeom>
          <a:solidFill>
            <a:schemeClr val="accent5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504180" y="4066143"/>
            <a:ext cx="936104" cy="432048"/>
          </a:xfrm>
          <a:prstGeom prst="rect">
            <a:avLst/>
          </a:prstGeom>
          <a:solidFill>
            <a:schemeClr val="accent5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Łącznik prosty ze strzałką 8"/>
          <p:cNvCxnSpPr/>
          <p:nvPr/>
        </p:nvCxnSpPr>
        <p:spPr>
          <a:xfrm flipV="1">
            <a:off x="936228" y="1780456"/>
            <a:ext cx="1296144" cy="2376264"/>
          </a:xfrm>
          <a:prstGeom prst="straightConnector1">
            <a:avLst/>
          </a:prstGeom>
          <a:ln w="2222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 11"/>
          <p:cNvSpPr/>
          <p:nvPr/>
        </p:nvSpPr>
        <p:spPr>
          <a:xfrm>
            <a:off x="64748" y="4066143"/>
            <a:ext cx="396044" cy="432048"/>
          </a:xfrm>
          <a:prstGeom prst="rect">
            <a:avLst/>
          </a:prstGeom>
          <a:solidFill>
            <a:schemeClr val="accent5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" y="340296"/>
            <a:ext cx="8778361" cy="43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3984" y="100700"/>
            <a:ext cx="7577257" cy="633825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 smtClean="0"/>
              <a:t>Psychopy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39" y="877025"/>
            <a:ext cx="4096548" cy="4093984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61342" y="1872788"/>
            <a:ext cx="5542398" cy="80816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txBody>
          <a:bodyPr wrap="square" lIns="66861" tIns="33430" rIns="66861" bIns="33430" rtlCol="0">
            <a:spAutoFit/>
          </a:bodyPr>
          <a:lstStyle/>
          <a:p>
            <a:r>
              <a:rPr lang="pl-PL" sz="2000" dirty="0"/>
              <a:t>czas</a:t>
            </a:r>
          </a:p>
          <a:p>
            <a:endParaRPr lang="pl-PL" sz="1200" dirty="0"/>
          </a:p>
          <a:p>
            <a:endParaRPr lang="pl-PL" sz="15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61341" y="2759873"/>
            <a:ext cx="5542398" cy="19165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txBody>
          <a:bodyPr wrap="square" lIns="66861" tIns="33430" rIns="66861" bIns="33430" rtlCol="0">
            <a:spAutoFit/>
          </a:bodyPr>
          <a:lstStyle/>
          <a:p>
            <a:endParaRPr lang="pl-PL" sz="1500" dirty="0"/>
          </a:p>
          <a:p>
            <a:endParaRPr lang="pl-PL" sz="1500" dirty="0"/>
          </a:p>
          <a:p>
            <a:endParaRPr lang="pl-PL" sz="1500" dirty="0"/>
          </a:p>
          <a:p>
            <a:r>
              <a:rPr lang="pl-PL" sz="1500" dirty="0"/>
              <a:t>własności</a:t>
            </a:r>
          </a:p>
          <a:p>
            <a:r>
              <a:rPr lang="pl-PL" sz="1500" dirty="0"/>
              <a:t>obiektu (tekstu)</a:t>
            </a:r>
          </a:p>
          <a:p>
            <a:endParaRPr lang="pl-PL" sz="1500" dirty="0"/>
          </a:p>
          <a:p>
            <a:endParaRPr lang="pl-PL" sz="1500" dirty="0"/>
          </a:p>
          <a:p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38254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3984" y="100700"/>
            <a:ext cx="7577257" cy="633825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 smtClean="0"/>
              <a:t>Psychopy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66" y="899969"/>
            <a:ext cx="3937494" cy="39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-media-cache-ak0.pinimg.com/originals/58/39/7d/58397d272123055a7a6fd908abf822f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60" y="268288"/>
            <a:ext cx="2807360" cy="420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979868" y="450573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Gerenuk</a:t>
            </a:r>
            <a:endParaRPr lang="pl-P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663174" y="3508648"/>
            <a:ext cx="354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Wombat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2" descr="http://www.theage.com.au/ffximage/2005/12/12/wombat_wideweb__470x276,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52" y="1636440"/>
            <a:ext cx="306555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0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8785225" cy="2621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/>
          <p:cNvSpPr/>
          <p:nvPr/>
        </p:nvSpPr>
        <p:spPr>
          <a:xfrm>
            <a:off x="3312493" y="461544"/>
            <a:ext cx="2016224" cy="1368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kids.sandiegozoo.org/sites/default/files/imagecache/animal_class_hero/t10_0585_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25" y="684077"/>
            <a:ext cx="1440160" cy="9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3672532" y="1981043"/>
            <a:ext cx="141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 3 </a:t>
            </a:r>
            <a:r>
              <a:rPr lang="pl-P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sek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0" y="2716560"/>
            <a:ext cx="8785225" cy="2428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ole tekstowe 16"/>
          <p:cNvSpPr txBox="1"/>
          <p:nvPr/>
        </p:nvSpPr>
        <p:spPr>
          <a:xfrm>
            <a:off x="3312493" y="7106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rodzaje x 5 zdjęć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9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0" grpId="0"/>
      <p:bldP spid="13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8785225" cy="2621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/>
          <p:cNvSpPr/>
          <p:nvPr/>
        </p:nvSpPr>
        <p:spPr>
          <a:xfrm>
            <a:off x="3312493" y="461544"/>
            <a:ext cx="2016224" cy="1368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kids.sandiegozoo.org/sites/default/files/imagecache/animal_class_hero/t10_0585_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25" y="684077"/>
            <a:ext cx="1440160" cy="9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3672532" y="1981043"/>
            <a:ext cx="141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 3 </a:t>
            </a:r>
            <a:r>
              <a:rPr lang="pl-P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sek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0" y="2716560"/>
            <a:ext cx="8785225" cy="2428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936228" y="2932584"/>
            <a:ext cx="3546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Odpowiedzi:</a:t>
            </a:r>
          </a:p>
          <a:p>
            <a:endParaRPr lang="pl-P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pl-P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pl-P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Gerenuk</a:t>
            </a:r>
            <a:endParaRPr lang="pl-P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pl-P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Wombat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2" descr="http://kids.sandiegozoo.org/sites/default/files/imagecache/animal_class_hero/t10_0585_0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68" y="3394219"/>
            <a:ext cx="1152129" cy="73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Łącznik prosty ze strzałką 15"/>
          <p:cNvCxnSpPr/>
          <p:nvPr/>
        </p:nvCxnSpPr>
        <p:spPr>
          <a:xfrm flipV="1">
            <a:off x="2709460" y="3652664"/>
            <a:ext cx="1611144" cy="24941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/>
          <p:nvPr/>
        </p:nvCxnSpPr>
        <p:spPr>
          <a:xfrm>
            <a:off x="2592412" y="4722880"/>
            <a:ext cx="161114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3312493" y="7106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rodzaje x 5 zdjęć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2" descr="http://www.theage.com.au/ffximage/2005/12/12/wombat_wideweb__470x276,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51" y="4263956"/>
            <a:ext cx="1125161" cy="6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0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0" grpId="0"/>
      <p:bldP spid="13" grpId="0" animBg="1"/>
      <p:bldP spid="14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12293" y="2860576"/>
            <a:ext cx="3456384" cy="857515"/>
          </a:xfrm>
        </p:spPr>
        <p:txBody>
          <a:bodyPr>
            <a:noAutofit/>
          </a:bodyPr>
          <a:lstStyle/>
          <a:p>
            <a:pPr algn="l"/>
            <a:r>
              <a:rPr lang="pl-PL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$file</a:t>
            </a:r>
            <a:br>
              <a:rPr lang="pl-PL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pl-PL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  <a:r>
              <a:rPr lang="pl-PL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pl-PL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pl-PL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720205" y="556320"/>
            <a:ext cx="2520280" cy="857515"/>
          </a:xfrm>
          <a:prstGeom prst="rect">
            <a:avLst/>
          </a:prstGeom>
        </p:spPr>
        <p:txBody>
          <a:bodyPr vert="horz" lIns="79599" tIns="39799" rIns="79599" bIns="39799" rtlCol="0" anchor="ctr">
            <a:noAutofit/>
          </a:bodyPr>
          <a:lstStyle>
            <a:lvl1pPr algn="ctr" defTabSz="795985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endParaRPr lang="pl-PL" sz="9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08" y="66665"/>
            <a:ext cx="5132523" cy="50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32172" y="700336"/>
            <a:ext cx="7906703" cy="857515"/>
          </a:xfrm>
        </p:spPr>
        <p:txBody>
          <a:bodyPr>
            <a:normAutofit/>
          </a:bodyPr>
          <a:lstStyle/>
          <a:p>
            <a:r>
              <a:rPr lang="pl-PL" sz="3600" smtClean="0">
                <a:solidFill>
                  <a:schemeClr val="accent5">
                    <a:lumMod val="75000"/>
                  </a:schemeClr>
                </a:solidFill>
              </a:rPr>
              <a:t>W razie pytań i wątpliwości</a:t>
            </a:r>
            <a:endParaRPr lang="en-US" sz="3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9261" y="2068487"/>
            <a:ext cx="7906703" cy="25275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akolodziej@swps.edu.pl</a:t>
            </a:r>
          </a:p>
          <a:p>
            <a:pPr marL="0" indent="0" algn="ctr">
              <a:buNone/>
            </a:pPr>
            <a:r>
              <a:rPr lang="pl-PL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mmagnuski@swps.edu.pl</a:t>
            </a:r>
            <a:endParaRPr 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8785225" cy="2621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 3"/>
          <p:cNvSpPr/>
          <p:nvPr/>
        </p:nvSpPr>
        <p:spPr>
          <a:xfrm>
            <a:off x="504181" y="461544"/>
            <a:ext cx="2016224" cy="1368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/>
          <p:cNvSpPr/>
          <p:nvPr/>
        </p:nvSpPr>
        <p:spPr>
          <a:xfrm>
            <a:off x="3312493" y="461544"/>
            <a:ext cx="2016224" cy="1368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/>
          <p:cNvSpPr/>
          <p:nvPr/>
        </p:nvSpPr>
        <p:spPr>
          <a:xfrm>
            <a:off x="6120805" y="461544"/>
            <a:ext cx="2016224" cy="1368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le tekstowe 6"/>
          <p:cNvSpPr txBox="1"/>
          <p:nvPr/>
        </p:nvSpPr>
        <p:spPr>
          <a:xfrm>
            <a:off x="1292521" y="74957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http://kids.sandiegozoo.org/sites/default/files/imagecache/animal_class_hero/t10_0585_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25" y="684077"/>
            <a:ext cx="1440160" cy="9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/>
          <p:cNvSpPr txBox="1"/>
          <p:nvPr/>
        </p:nvSpPr>
        <p:spPr>
          <a:xfrm>
            <a:off x="1152253" y="198104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sek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909274" y="1981043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pl-P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sek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6005051" y="1994907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 ms 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0,1 </a:t>
            </a:r>
            <a:r>
              <a:rPr lang="pl-PL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sek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0" y="2716560"/>
            <a:ext cx="8785225" cy="2428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936228" y="2932584"/>
            <a:ext cx="3546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Odpowiedzi:</a:t>
            </a:r>
          </a:p>
          <a:p>
            <a:endParaRPr lang="pl-P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pl-P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pl-P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Gerenuk</a:t>
            </a:r>
            <a:endParaRPr lang="pl-P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pl-P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Wombat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2" descr="http://kids.sandiegozoo.org/sites/default/files/imagecache/animal_class_hero/t10_0585_0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68" y="3394219"/>
            <a:ext cx="1152129" cy="73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Łącznik prosty ze strzałką 15"/>
          <p:cNvCxnSpPr/>
          <p:nvPr/>
        </p:nvCxnSpPr>
        <p:spPr>
          <a:xfrm flipV="1">
            <a:off x="2709460" y="3652664"/>
            <a:ext cx="1611144" cy="24941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/>
          <p:nvPr/>
        </p:nvCxnSpPr>
        <p:spPr>
          <a:xfrm>
            <a:off x="2592412" y="4722880"/>
            <a:ext cx="161114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3312493" y="7106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rodzaje x 5 zdjęć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2" descr="http://www.theage.com.au/ffximage/2005/12/12/wombat_wideweb__470x276,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51" y="4263956"/>
            <a:ext cx="1125161" cy="6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10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7" grpId="0"/>
      <p:bldP spid="9" grpId="0"/>
      <p:bldP spid="10" grpId="0"/>
      <p:bldP spid="11" grpId="0"/>
      <p:bldP spid="13" grpId="0" animBg="1"/>
      <p:bldP spid="14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68" y="844352"/>
            <a:ext cx="5514975" cy="417195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480788" y="935767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008236" y="1321258"/>
            <a:ext cx="1307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 smtClean="0"/>
              <a:t>DANE OSOBY</a:t>
            </a:r>
          </a:p>
          <a:p>
            <a:pPr algn="ctr"/>
            <a:r>
              <a:rPr lang="pl-PL" b="1" dirty="0" smtClean="0"/>
              <a:t>BADANEJ</a:t>
            </a:r>
            <a:endParaRPr lang="pl-PL" b="1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92" y="2744108"/>
            <a:ext cx="1137494" cy="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44140" y="1363216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Feedback</a:t>
            </a:r>
            <a:endParaRPr lang="pl-PL" dirty="0"/>
          </a:p>
        </p:txBody>
      </p:sp>
      <p:sp>
        <p:nvSpPr>
          <p:cNvPr id="6" name="Strzałka w prawo 5"/>
          <p:cNvSpPr/>
          <p:nvPr/>
        </p:nvSpPr>
        <p:spPr>
          <a:xfrm>
            <a:off x="2736428" y="1881472"/>
            <a:ext cx="640983" cy="41724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2952452" y="176012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ODPOWIEDŹ:</a:t>
            </a:r>
          </a:p>
          <a:p>
            <a:pPr algn="ctr"/>
            <a:r>
              <a:rPr lang="pl-PL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„G” - gerenuk</a:t>
            </a:r>
            <a:endParaRPr lang="pl-PL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trzałka w prawo 8"/>
          <p:cNvSpPr/>
          <p:nvPr/>
        </p:nvSpPr>
        <p:spPr>
          <a:xfrm>
            <a:off x="5356816" y="1896887"/>
            <a:ext cx="640983" cy="41724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181037" y="1363216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5997799" y="194595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Poprawna odpowiedź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144140" y="3292624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 w prawo 13"/>
          <p:cNvSpPr/>
          <p:nvPr/>
        </p:nvSpPr>
        <p:spPr>
          <a:xfrm>
            <a:off x="2736428" y="3810880"/>
            <a:ext cx="640983" cy="41724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2952452" y="3689537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ODPOWIEDŹ:</a:t>
            </a:r>
          </a:p>
          <a:p>
            <a:pPr algn="ctr"/>
            <a:r>
              <a:rPr lang="pl-PL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„F” </a:t>
            </a:r>
            <a:r>
              <a:rPr lang="pl-PL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wombat</a:t>
            </a:r>
            <a:endParaRPr lang="pl-PL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Strzałka w prawo 15"/>
          <p:cNvSpPr/>
          <p:nvPr/>
        </p:nvSpPr>
        <p:spPr>
          <a:xfrm>
            <a:off x="5356816" y="3826295"/>
            <a:ext cx="640983" cy="41724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6181037" y="3292624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/>
          <p:cNvSpPr txBox="1"/>
          <p:nvPr/>
        </p:nvSpPr>
        <p:spPr>
          <a:xfrm>
            <a:off x="5997799" y="3781871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Ups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niepoprawna </a:t>
            </a:r>
          </a:p>
          <a:p>
            <a:pPr algn="ctr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odpowiedź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2" descr="http://kids.sandiegozoo.org/sites/default/files/imagecache/animal_class_hero/t10_0585_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07" y="1720857"/>
            <a:ext cx="1152129" cy="73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kids.sandiegozoo.org/sites/default/files/imagecache/animal_class_hero/t10_0585_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79" y="3689537"/>
            <a:ext cx="1152129" cy="73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3984" y="100700"/>
            <a:ext cx="7577257" cy="633825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 smtClean="0"/>
              <a:t>Psychopy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3" y="734525"/>
            <a:ext cx="5792640" cy="4291024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999396" y="3035801"/>
            <a:ext cx="954257" cy="307523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861" tIns="33430" rIns="66861" bIns="33430"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3768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3984" y="100700"/>
            <a:ext cx="7577257" cy="633825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 smtClean="0"/>
              <a:t>Psychopy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43" y="952724"/>
            <a:ext cx="4392139" cy="3843198"/>
          </a:xfrm>
          <a:prstGeom prst="rect">
            <a:avLst/>
          </a:prstGeom>
        </p:spPr>
      </p:pic>
      <p:sp>
        <p:nvSpPr>
          <p:cNvPr id="5" name="Strzałka w prawo 4"/>
          <p:cNvSpPr/>
          <p:nvPr/>
        </p:nvSpPr>
        <p:spPr>
          <a:xfrm>
            <a:off x="1817633" y="1584924"/>
            <a:ext cx="954258" cy="236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861" tIns="33430" rIns="66861" bIns="33430"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4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6331421" y="2104541"/>
            <a:ext cx="1651016" cy="695509"/>
          </a:xfrm>
          <a:prstGeom prst="rect">
            <a:avLst/>
          </a:prstGeom>
          <a:solidFill>
            <a:srgbClr val="C7A1E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861" tIns="33430" rIns="66861" bIns="33430" rtlCol="0" anchor="ctr"/>
          <a:lstStyle/>
          <a:p>
            <a:pPr algn="ctr"/>
            <a:r>
              <a:rPr lang="pl-PL" dirty="0" err="1" smtClean="0"/>
              <a:t>keys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064073" y="2104541"/>
            <a:ext cx="1651016" cy="695509"/>
          </a:xfrm>
          <a:prstGeom prst="rect">
            <a:avLst/>
          </a:prstGeom>
          <a:solidFill>
            <a:srgbClr val="C7A1E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861" tIns="33430" rIns="66861" bIns="33430" rtlCol="0" anchor="ctr"/>
          <a:lstStyle/>
          <a:p>
            <a:pPr algn="ctr"/>
            <a:r>
              <a:rPr lang="pl-PL" dirty="0" err="1" smtClean="0"/>
              <a:t>rt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3697747" y="2104540"/>
            <a:ext cx="1651016" cy="695509"/>
          </a:xfrm>
          <a:prstGeom prst="rect">
            <a:avLst/>
          </a:prstGeom>
          <a:solidFill>
            <a:srgbClr val="C7A1E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861" tIns="33430" rIns="66861" bIns="33430" rtlCol="0" anchor="ctr"/>
          <a:lstStyle/>
          <a:p>
            <a:pPr algn="ctr"/>
            <a:r>
              <a:rPr lang="pl-PL" dirty="0" err="1" smtClean="0"/>
              <a:t>corr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2758120" y="3267606"/>
            <a:ext cx="3530268" cy="14871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861" tIns="33430" rIns="66861" bIns="33430" rtlCol="0" anchor="ctr"/>
          <a:lstStyle/>
          <a:p>
            <a:endParaRPr lang="pl-PL" dirty="0" smtClean="0">
              <a:latin typeface="Consolas" panose="020B0609020204030204" pitchFamily="49" charset="0"/>
            </a:endParaRPr>
          </a:p>
          <a:p>
            <a:r>
              <a:rPr lang="pl-PL" dirty="0" err="1" smtClean="0">
                <a:latin typeface="Consolas" panose="020B0609020204030204" pitchFamily="49" charset="0"/>
              </a:rPr>
              <a:t>if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odp.corr</a:t>
            </a:r>
            <a:r>
              <a:rPr lang="pl-PL" dirty="0" smtClean="0">
                <a:latin typeface="Consolas" panose="020B0609020204030204" pitchFamily="49" charset="0"/>
              </a:rPr>
              <a:t>: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    </a:t>
            </a:r>
            <a:r>
              <a:rPr lang="pl-PL" dirty="0" err="1" smtClean="0">
                <a:latin typeface="Consolas" panose="020B0609020204030204" pitchFamily="49" charset="0"/>
              </a:rPr>
              <a:t>print</a:t>
            </a:r>
            <a:r>
              <a:rPr lang="pl-PL" dirty="0" smtClean="0">
                <a:latin typeface="Consolas" panose="020B0609020204030204" pitchFamily="49" charset="0"/>
              </a:rPr>
              <a:t>('bardzo dobrze!')</a:t>
            </a:r>
          </a:p>
          <a:p>
            <a:endParaRPr lang="pl-PL" dirty="0" smtClean="0">
              <a:latin typeface="Consolas" panose="020B0609020204030204" pitchFamily="49" charset="0"/>
            </a:endParaRPr>
          </a:p>
          <a:p>
            <a:r>
              <a:rPr lang="pl-PL" dirty="0" err="1" smtClean="0">
                <a:latin typeface="Consolas" panose="020B0609020204030204" pitchFamily="49" charset="0"/>
              </a:rPr>
              <a:t>if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od.rt</a:t>
            </a:r>
            <a:r>
              <a:rPr lang="pl-PL" dirty="0" smtClean="0">
                <a:latin typeface="Consolas" panose="020B0609020204030204" pitchFamily="49" charset="0"/>
              </a:rPr>
              <a:t> &gt; 0.85:</a:t>
            </a:r>
          </a:p>
          <a:p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   </a:t>
            </a:r>
            <a:r>
              <a:rPr lang="pl-PL" dirty="0" err="1" smtClean="0">
                <a:latin typeface="Consolas" panose="020B0609020204030204" pitchFamily="49" charset="0"/>
              </a:rPr>
              <a:t>print</a:t>
            </a:r>
            <a:r>
              <a:rPr lang="pl-PL" dirty="0" smtClean="0">
                <a:latin typeface="Consolas" panose="020B0609020204030204" pitchFamily="49" charset="0"/>
              </a:rPr>
              <a:t>('wolno!')</a:t>
            </a:r>
          </a:p>
          <a:p>
            <a:endParaRPr lang="pl-PL" dirty="0">
              <a:latin typeface="Consolas" panose="020B0609020204030204" pitchFamily="49" charset="0"/>
            </a:endParaRPr>
          </a:p>
          <a:p>
            <a:endParaRPr lang="pl-PL" dirty="0">
              <a:latin typeface="Consolas" panose="020B0609020204030204" pitchFamily="49" charset="0"/>
            </a:endParaRPr>
          </a:p>
        </p:txBody>
      </p:sp>
      <p:cxnSp>
        <p:nvCxnSpPr>
          <p:cNvPr id="12" name="Łącznik prosty ze strzałką 11"/>
          <p:cNvCxnSpPr/>
          <p:nvPr/>
        </p:nvCxnSpPr>
        <p:spPr>
          <a:xfrm flipH="1">
            <a:off x="4561216" y="859485"/>
            <a:ext cx="4070" cy="139568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endCxn id="7" idx="0"/>
          </p:cNvCxnSpPr>
          <p:nvPr/>
        </p:nvCxnSpPr>
        <p:spPr>
          <a:xfrm flipH="1">
            <a:off x="1889581" y="859486"/>
            <a:ext cx="2675705" cy="1245055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endCxn id="6" idx="0"/>
          </p:cNvCxnSpPr>
          <p:nvPr/>
        </p:nvCxnSpPr>
        <p:spPr>
          <a:xfrm>
            <a:off x="4561216" y="859486"/>
            <a:ext cx="2595713" cy="1245055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9862" t="52895" r="73665" b="38835"/>
          <a:stretch/>
        </p:blipFill>
        <p:spPr>
          <a:xfrm>
            <a:off x="3377767" y="417915"/>
            <a:ext cx="2375039" cy="8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9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12" y="628328"/>
            <a:ext cx="6675496" cy="108012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12" y="2428528"/>
            <a:ext cx="6768752" cy="21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psychopy.org/_static/psychopyDocBanner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4" y="628328"/>
            <a:ext cx="6408712" cy="202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techspawn.com/wp-content/uploads/2016/10/Python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56" y="2932584"/>
            <a:ext cx="4166538" cy="17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6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psychopy.org/_static/psychopyDocBanner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4" y="628328"/>
            <a:ext cx="6408712" cy="202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pstnet.com/images/software/EPrime_Pro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20" y="3508648"/>
            <a:ext cx="1541228" cy="59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illisecond.com/images/inquisit_v5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44" y="3518531"/>
            <a:ext cx="1800200" cy="58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692" y="3479982"/>
            <a:ext cx="2601267" cy="62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720204" y="3004592"/>
            <a:ext cx="7704856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5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psychopy.org/_static/psychopyDocBanner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4" y="628328"/>
            <a:ext cx="6408712" cy="202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/>
          <p:cNvSpPr/>
          <p:nvPr/>
        </p:nvSpPr>
        <p:spPr>
          <a:xfrm>
            <a:off x="1972108" y="3508648"/>
            <a:ext cx="4624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http://www.psychopy.org/</a:t>
            </a:r>
          </a:p>
        </p:txBody>
      </p:sp>
    </p:spTree>
    <p:extLst>
      <p:ext uri="{BB962C8B-B14F-4D97-AF65-F5344CB8AC3E}">
        <p14:creationId xmlns:p14="http://schemas.microsoft.com/office/powerpoint/2010/main" val="8878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2" y="772344"/>
            <a:ext cx="862932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trzałka w prawo 3"/>
          <p:cNvSpPr/>
          <p:nvPr/>
        </p:nvSpPr>
        <p:spPr>
          <a:xfrm>
            <a:off x="6192812" y="2536540"/>
            <a:ext cx="1296144" cy="57606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0" y="556320"/>
            <a:ext cx="726363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trzałka w prawo 4"/>
          <p:cNvSpPr/>
          <p:nvPr/>
        </p:nvSpPr>
        <p:spPr>
          <a:xfrm rot="10800000">
            <a:off x="2880444" y="1996480"/>
            <a:ext cx="1296144" cy="57606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http://discourse.psychopy.org/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8" y="1204392"/>
            <a:ext cx="7522056" cy="38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64"/>
            <a:ext cx="8793258" cy="4176464"/>
          </a:xfrm>
          <a:prstGeom prst="rect">
            <a:avLst/>
          </a:prstGeom>
        </p:spPr>
      </p:pic>
      <p:sp>
        <p:nvSpPr>
          <p:cNvPr id="2" name="Prostokąt 1"/>
          <p:cNvSpPr/>
          <p:nvPr/>
        </p:nvSpPr>
        <p:spPr>
          <a:xfrm>
            <a:off x="2363989" y="4372744"/>
            <a:ext cx="40652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b="1" dirty="0">
                <a:solidFill>
                  <a:schemeClr val="accent5">
                    <a:lumMod val="75000"/>
                  </a:schemeClr>
                </a:solidFill>
              </a:rPr>
              <a:t>https://github.com/</a:t>
            </a:r>
          </a:p>
        </p:txBody>
      </p:sp>
    </p:spTree>
    <p:extLst>
      <p:ext uri="{BB962C8B-B14F-4D97-AF65-F5344CB8AC3E}">
        <p14:creationId xmlns:p14="http://schemas.microsoft.com/office/powerpoint/2010/main" val="5272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140</Words>
  <Application>Microsoft Office PowerPoint</Application>
  <PresentationFormat>Niestandardowy</PresentationFormat>
  <Paragraphs>65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Motyw pakietu Office</vt:lpstr>
      <vt:lpstr>Warsztaty – PsychoPy</vt:lpstr>
      <vt:lpstr>W razie pytań i wątpliwości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http://discourse.psychopy.org/</vt:lpstr>
      <vt:lpstr>Prezentacja programu PowerPoint</vt:lpstr>
      <vt:lpstr>Psychopy</vt:lpstr>
      <vt:lpstr>Prezentacja programu PowerPoint</vt:lpstr>
      <vt:lpstr>Prezentacja programu PowerPoint</vt:lpstr>
      <vt:lpstr>Prezentacja programu PowerPoint</vt:lpstr>
      <vt:lpstr>Psychopy</vt:lpstr>
      <vt:lpstr>Psychopy</vt:lpstr>
      <vt:lpstr>Prezentacja programu PowerPoint</vt:lpstr>
      <vt:lpstr>Prezentacja programu PowerPoint</vt:lpstr>
      <vt:lpstr>Prezentacja programu PowerPoint</vt:lpstr>
      <vt:lpstr>$file $time …</vt:lpstr>
      <vt:lpstr>Prezentacja programu PowerPoint</vt:lpstr>
      <vt:lpstr>Prezentacja programu PowerPoint</vt:lpstr>
      <vt:lpstr>Feedback</vt:lpstr>
      <vt:lpstr>Psychopy</vt:lpstr>
      <vt:lpstr>Psychopy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 do projektowania badań neuronaukowych</dc:title>
  <dc:creator>Ola</dc:creator>
  <cp:lastModifiedBy>swps</cp:lastModifiedBy>
  <cp:revision>48</cp:revision>
  <dcterms:created xsi:type="dcterms:W3CDTF">2016-08-18T21:11:25Z</dcterms:created>
  <dcterms:modified xsi:type="dcterms:W3CDTF">2017-05-15T07:30:09Z</dcterms:modified>
</cp:coreProperties>
</file>