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66"/>
    <a:srgbClr val="CCFF99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20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2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5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7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51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8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3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5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3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1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0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3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3A85-9801-4A6A-89F4-3602BE2AA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503" y="2404534"/>
            <a:ext cx="8254500" cy="1646302"/>
          </a:xfrm>
        </p:spPr>
        <p:txBody>
          <a:bodyPr/>
          <a:lstStyle/>
          <a:p>
            <a:r>
              <a:rPr lang="en-US" dirty="0"/>
              <a:t>A predictive tool for identifying flights delayed in arrival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47BCF-C2C3-47D0-92FC-7B75347C3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Alicia Korol</a:t>
            </a:r>
          </a:p>
          <a:p>
            <a:r>
              <a:rPr lang="en-US" dirty="0"/>
              <a:t>Data Scientist III | Candidate Evaluation</a:t>
            </a:r>
          </a:p>
          <a:p>
            <a:r>
              <a:rPr lang="en-US" dirty="0"/>
              <a:t>November 29, 2021 </a:t>
            </a:r>
          </a:p>
        </p:txBody>
      </p:sp>
    </p:spTree>
    <p:extLst>
      <p:ext uri="{BB962C8B-B14F-4D97-AF65-F5344CB8AC3E}">
        <p14:creationId xmlns:p14="http://schemas.microsoft.com/office/powerpoint/2010/main" val="280586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1D6B-C977-4365-8F93-7AC672EA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462"/>
          </a:xfrm>
        </p:spPr>
        <p:txBody>
          <a:bodyPr/>
          <a:lstStyle/>
          <a:p>
            <a:r>
              <a:rPr lang="en-US" dirty="0"/>
              <a:t>Setting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9E58-CDF4-4EEF-8379-073201E2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7063"/>
            <a:ext cx="8596668" cy="5013434"/>
          </a:xfrm>
        </p:spPr>
        <p:txBody>
          <a:bodyPr>
            <a:noAutofit/>
          </a:bodyPr>
          <a:lstStyle/>
          <a:p>
            <a:r>
              <a:rPr lang="en-US" sz="2000" dirty="0"/>
              <a:t>Random Forest has three parameters that can be adjusted to optimize performance (tuned)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Minimum data needed in a branch</a:t>
            </a:r>
          </a:p>
          <a:p>
            <a:pPr lvl="2"/>
            <a:r>
              <a:rPr lang="en-US" sz="1800" dirty="0"/>
              <a:t>Parameter set by tuning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Number of predictors used at each branching point (node)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Number of predictors should be somewhere between 1 and n total numbers of predictors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Recommended default is sqrt of number of predictors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Parameter could be tuned, but instead was set to 20 to reduce run 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Number of trees to create</a:t>
            </a:r>
          </a:p>
          <a:p>
            <a:pPr lvl="2"/>
            <a:r>
              <a:rPr lang="en-US" sz="1800" dirty="0"/>
              <a:t>Parameters could be tuned, but more trees are generally better</a:t>
            </a:r>
          </a:p>
          <a:p>
            <a:pPr lvl="2"/>
            <a:r>
              <a:rPr lang="en-US" sz="1800" dirty="0"/>
              <a:t>Parameter set to 500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624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1D6B-C977-4365-8F93-7AC672EA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462"/>
          </a:xfrm>
        </p:spPr>
        <p:txBody>
          <a:bodyPr/>
          <a:lstStyle/>
          <a:p>
            <a:r>
              <a:rPr lang="en-US" dirty="0"/>
              <a:t>Tuning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9E58-CDF4-4EEF-8379-073201E2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856"/>
            <a:ext cx="8596668" cy="5013434"/>
          </a:xfrm>
        </p:spPr>
        <p:txBody>
          <a:bodyPr>
            <a:noAutofit/>
          </a:bodyPr>
          <a:lstStyle/>
          <a:p>
            <a:r>
              <a:rPr lang="en-US" sz="2000" dirty="0"/>
              <a:t>Parameter tuning</a:t>
            </a:r>
          </a:p>
          <a:p>
            <a:pPr lvl="1"/>
            <a:r>
              <a:rPr lang="en-US" sz="1800" dirty="0"/>
              <a:t>Random generation of parameter combination set </a:t>
            </a:r>
          </a:p>
          <a:p>
            <a:pPr lvl="2"/>
            <a:r>
              <a:rPr lang="en-US" sz="1800" dirty="0"/>
              <a:t>Random results over systematic selection have been demonstrated to perform better</a:t>
            </a:r>
          </a:p>
          <a:p>
            <a:pPr lvl="2"/>
            <a:r>
              <a:rPr lang="en-US" sz="1800" dirty="0"/>
              <a:t>For only 1 parameter, 5 different values were randomly generated for evaluation of minimum data needed in each branch</a:t>
            </a:r>
          </a:p>
          <a:p>
            <a:r>
              <a:rPr lang="en-US" sz="2000" dirty="0"/>
              <a:t>K-fold</a:t>
            </a:r>
            <a:r>
              <a:rPr lang="en-US" dirty="0"/>
              <a:t> cross validation </a:t>
            </a:r>
          </a:p>
          <a:p>
            <a:pPr lvl="1"/>
            <a:r>
              <a:rPr lang="en-US" sz="1800" dirty="0"/>
              <a:t>Method to compare model performance using training set (historical data set) only</a:t>
            </a:r>
          </a:p>
          <a:p>
            <a:pPr lvl="1"/>
            <a:r>
              <a:rPr lang="en-US" sz="1800" dirty="0"/>
              <a:t>Model performance determined used K different subsets of the training set for validation purposes</a:t>
            </a:r>
          </a:p>
          <a:p>
            <a:pPr lvl="1"/>
            <a:r>
              <a:rPr lang="en-US" sz="1800" dirty="0"/>
              <a:t>K set to 3, thus model performance was estimated from three different validations on the training set</a:t>
            </a:r>
          </a:p>
          <a:p>
            <a:pPr lvl="1"/>
            <a:r>
              <a:rPr lang="en-US" sz="1800" dirty="0"/>
              <a:t>Best performing value = 26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479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8BC0-11C7-42B1-AC21-AB8C7B53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76F4-36B0-4411-88A5-12EC9BA5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124"/>
            <a:ext cx="9128818" cy="4813737"/>
          </a:xfrm>
        </p:spPr>
        <p:txBody>
          <a:bodyPr>
            <a:normAutofit/>
          </a:bodyPr>
          <a:lstStyle/>
          <a:p>
            <a:r>
              <a:rPr lang="en-US" sz="2000" dirty="0"/>
              <a:t>Confusion Matrix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Model correctly estimated flights with delayed arrival in 51.5 % of cases (</a:t>
            </a:r>
            <a:r>
              <a:rPr lang="en-US" sz="2000" b="1" dirty="0"/>
              <a:t>sensitivity</a:t>
            </a:r>
            <a:r>
              <a:rPr lang="en-US" sz="2000" dirty="0"/>
              <a:t>)</a:t>
            </a:r>
          </a:p>
          <a:p>
            <a:r>
              <a:rPr lang="en-US" sz="2000" dirty="0"/>
              <a:t>Model correctly estimated flights not delayed on arrival in 65.7 % of cases (</a:t>
            </a:r>
            <a:r>
              <a:rPr lang="en-US" sz="2000" b="1" dirty="0"/>
              <a:t>specificity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41F6AB-BBB1-4B4E-8064-836DC9160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32430"/>
              </p:ext>
            </p:extLst>
          </p:nvPr>
        </p:nvGraphicFramePr>
        <p:xfrm>
          <a:off x="2917998" y="2422488"/>
          <a:ext cx="4253187" cy="201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729">
                  <a:extLst>
                    <a:ext uri="{9D8B030D-6E8A-4147-A177-3AD203B41FA5}">
                      <a16:colId xmlns:a16="http://schemas.microsoft.com/office/drawing/2014/main" val="1038845736"/>
                    </a:ext>
                  </a:extLst>
                </a:gridCol>
                <a:gridCol w="1417729">
                  <a:extLst>
                    <a:ext uri="{9D8B030D-6E8A-4147-A177-3AD203B41FA5}">
                      <a16:colId xmlns:a16="http://schemas.microsoft.com/office/drawing/2014/main" val="1719846271"/>
                    </a:ext>
                  </a:extLst>
                </a:gridCol>
                <a:gridCol w="1417729">
                  <a:extLst>
                    <a:ext uri="{9D8B030D-6E8A-4147-A177-3AD203B41FA5}">
                      <a16:colId xmlns:a16="http://schemas.microsoft.com/office/drawing/2014/main" val="1041418555"/>
                    </a:ext>
                  </a:extLst>
                </a:gridCol>
              </a:tblGrid>
              <a:tr h="6710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836355"/>
                  </a:ext>
                </a:extLst>
              </a:tr>
              <a:tr h="671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57924"/>
                  </a:ext>
                </a:extLst>
              </a:tr>
              <a:tr h="671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2,170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4895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6DCA07-7CD2-44E0-A443-3B737F86D43E}"/>
              </a:ext>
            </a:extLst>
          </p:cNvPr>
          <p:cNvSpPr txBox="1"/>
          <p:nvPr/>
        </p:nvSpPr>
        <p:spPr>
          <a:xfrm>
            <a:off x="4354412" y="1960823"/>
            <a:ext cx="281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18AF2-85A8-4F06-8C58-892A45AF6B4E}"/>
              </a:ext>
            </a:extLst>
          </p:cNvPr>
          <p:cNvSpPr txBox="1"/>
          <p:nvPr/>
        </p:nvSpPr>
        <p:spPr>
          <a:xfrm>
            <a:off x="819390" y="3429000"/>
            <a:ext cx="24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126077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8BC0-11C7-42B1-AC21-AB8C7B53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76F4-36B0-4411-88A5-12EC9BA5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407"/>
            <a:ext cx="9128818" cy="4611956"/>
          </a:xfrm>
        </p:spPr>
        <p:txBody>
          <a:bodyPr>
            <a:normAutofit/>
          </a:bodyPr>
          <a:lstStyle/>
          <a:p>
            <a:r>
              <a:rPr lang="en-US" sz="2000" dirty="0"/>
              <a:t>Receiver Operating Characteristic (ROC) curve </a:t>
            </a:r>
          </a:p>
          <a:p>
            <a:pPr lvl="1"/>
            <a:r>
              <a:rPr lang="en-US" sz="1800" dirty="0"/>
              <a:t>Plot of </a:t>
            </a:r>
            <a:r>
              <a:rPr lang="en-US" sz="1800" dirty="0">
                <a:solidFill>
                  <a:schemeClr val="tx1"/>
                </a:solidFill>
              </a:rPr>
              <a:t>sensitivity by 1-specificity across all probability cutoff values (e.g., 0.05, .40, .50, .80, .98) of predicting a late </a:t>
            </a:r>
            <a:r>
              <a:rPr lang="en-US" sz="1800" dirty="0"/>
              <a:t>flight</a:t>
            </a:r>
          </a:p>
          <a:p>
            <a:pPr lvl="1"/>
            <a:r>
              <a:rPr lang="en-US" sz="1800" dirty="0"/>
              <a:t>Performance metric = area under the curve (AUC)</a:t>
            </a:r>
          </a:p>
          <a:p>
            <a:pPr lvl="1"/>
            <a:r>
              <a:rPr lang="en-US" sz="1800" dirty="0"/>
              <a:t>ROC-AUC values range 0-1, with 1 indicating that data is estimated perfectly </a:t>
            </a:r>
          </a:p>
          <a:p>
            <a:pPr lvl="1"/>
            <a:r>
              <a:rPr lang="en-US" sz="1800" dirty="0"/>
              <a:t>ROC – AUC = 0.66</a:t>
            </a:r>
            <a:endParaRPr lang="en-US" sz="2000" dirty="0"/>
          </a:p>
          <a:p>
            <a:r>
              <a:rPr lang="en-US" dirty="0"/>
              <a:t>Cutoff value (C): </a:t>
            </a:r>
          </a:p>
          <a:p>
            <a:pPr lvl="1"/>
            <a:r>
              <a:rPr lang="en-US" sz="1800" dirty="0"/>
              <a:t>Probability &lt;= C, then outcome prediction is No</a:t>
            </a:r>
          </a:p>
          <a:p>
            <a:pPr lvl="1"/>
            <a:r>
              <a:rPr lang="en-US" sz="1800" dirty="0"/>
              <a:t>Probability &gt; C, then outcome prediction is Yes</a:t>
            </a:r>
          </a:p>
          <a:p>
            <a:pPr lvl="1"/>
            <a:endParaRPr lang="en-US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BA7662-2293-4CCB-876F-B5D9A792A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13" y="3429000"/>
            <a:ext cx="4697706" cy="3179986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0388D36-835C-42A4-83BB-8EF1927810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802923"/>
              </p:ext>
            </p:extLst>
          </p:nvPr>
        </p:nvGraphicFramePr>
        <p:xfrm>
          <a:off x="446104" y="5027753"/>
          <a:ext cx="5902089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4" imgW="4965847" imgH="1111412" progId="Excel.Sheet.12">
                  <p:embed/>
                </p:oleObj>
              </mc:Choice>
              <mc:Fallback>
                <p:oleObj name="Worksheet" r:id="rId4" imgW="4965847" imgH="11114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104" y="5027753"/>
                        <a:ext cx="5902089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17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F769-0F4F-441D-B899-C902137E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4845" cy="1320800"/>
          </a:xfrm>
        </p:spPr>
        <p:txBody>
          <a:bodyPr/>
          <a:lstStyle/>
          <a:p>
            <a:r>
              <a:rPr lang="en-US" dirty="0"/>
              <a:t>Adjusting cutoff to reduce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44F5-575B-4709-BC70-003855BB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448"/>
            <a:ext cx="9065756" cy="4571999"/>
          </a:xfrm>
        </p:spPr>
        <p:txBody>
          <a:bodyPr>
            <a:noAutofit/>
          </a:bodyPr>
          <a:lstStyle/>
          <a:p>
            <a:r>
              <a:rPr lang="en-US" dirty="0"/>
              <a:t>When flights truly arrive late, the model can only predict the late flight in 51.5% of cases, which is no better than guessing at random. </a:t>
            </a:r>
          </a:p>
          <a:p>
            <a:pPr lvl="1"/>
            <a:r>
              <a:rPr lang="en-US" sz="1800" dirty="0"/>
              <a:t>Model sensitivity = .515, cutoff = .50</a:t>
            </a:r>
          </a:p>
          <a:p>
            <a:pPr lvl="1"/>
            <a:r>
              <a:rPr lang="en-US" sz="1800" dirty="0"/>
              <a:t>Model specificity = .703, cutoff = .50</a:t>
            </a:r>
          </a:p>
          <a:p>
            <a:r>
              <a:rPr lang="en-US" dirty="0"/>
              <a:t>Specificity &gt; sensitivity partly due to outcome imbalance</a:t>
            </a:r>
          </a:p>
          <a:p>
            <a:pPr lvl="1"/>
            <a:r>
              <a:rPr lang="en-US" sz="1800" dirty="0"/>
              <a:t>No/Yes observations: 93k/67k</a:t>
            </a:r>
          </a:p>
          <a:p>
            <a:pPr lvl="1"/>
            <a:r>
              <a:rPr lang="en-US" sz="1800" dirty="0"/>
              <a:t>Models tend to optimize for majority class</a:t>
            </a:r>
          </a:p>
          <a:p>
            <a:r>
              <a:rPr lang="en-US" dirty="0"/>
              <a:t>Adjusting cutoff value</a:t>
            </a:r>
          </a:p>
          <a:p>
            <a:pPr lvl="1"/>
            <a:r>
              <a:rPr lang="en-US" sz="1800" dirty="0"/>
              <a:t>40% cutoff value:</a:t>
            </a:r>
          </a:p>
          <a:p>
            <a:pPr lvl="2"/>
            <a:r>
              <a:rPr lang="en-US" sz="1800" dirty="0"/>
              <a:t>Model sensitivity = .678, specificity = .567</a:t>
            </a:r>
          </a:p>
          <a:p>
            <a:pPr lvl="2"/>
            <a:r>
              <a:rPr lang="en-US" sz="1800" dirty="0"/>
              <a:t>Can tune using other performance metrics</a:t>
            </a:r>
          </a:p>
          <a:p>
            <a:pPr lvl="3"/>
            <a:r>
              <a:rPr lang="en-US" sz="1800" dirty="0"/>
              <a:t>Accuracy</a:t>
            </a:r>
          </a:p>
          <a:p>
            <a:pPr lvl="3"/>
            <a:r>
              <a:rPr lang="en-US" sz="1800" dirty="0"/>
              <a:t>F</a:t>
            </a:r>
            <a:r>
              <a:rPr lang="en-US" sz="1800" baseline="-25000" dirty="0"/>
              <a:t>1</a:t>
            </a:r>
            <a:endParaRPr lang="en-US" sz="1800" dirty="0"/>
          </a:p>
          <a:p>
            <a:pPr lvl="1"/>
            <a:endParaRPr lang="en-US" sz="1800" dirty="0"/>
          </a:p>
          <a:p>
            <a:pPr lvl="2"/>
            <a:endParaRPr lang="en-US" sz="1600" dirty="0"/>
          </a:p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13C18A-174A-4EF0-8CD3-D17D249D9A07}"/>
              </a:ext>
            </a:extLst>
          </p:cNvPr>
          <p:cNvGrpSpPr/>
          <p:nvPr/>
        </p:nvGrpSpPr>
        <p:grpSpPr>
          <a:xfrm>
            <a:off x="7263067" y="2863461"/>
            <a:ext cx="4697706" cy="3179986"/>
            <a:chOff x="7394237" y="1839007"/>
            <a:chExt cx="4697706" cy="31799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7D9100-1E82-48CF-8C31-FD10CA2A6B15}"/>
                </a:ext>
              </a:extLst>
            </p:cNvPr>
            <p:cNvGrpSpPr/>
            <p:nvPr/>
          </p:nvGrpSpPr>
          <p:grpSpPr>
            <a:xfrm>
              <a:off x="7394237" y="1839007"/>
              <a:ext cx="4697706" cy="3179986"/>
              <a:chOff x="5210212" y="3678014"/>
              <a:chExt cx="4697706" cy="317998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A11D038-312A-46E9-B545-D07055ABF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10212" y="3678014"/>
                <a:ext cx="4697706" cy="3179986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95980C-DB40-41B2-8FE1-933EFFC91F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0289" y="5120863"/>
                <a:ext cx="846083" cy="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0F24C45-06F8-4972-9037-F0EBB5FA1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6372" y="5120863"/>
                <a:ext cx="0" cy="13850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F13D0B-6E33-4BC6-A112-1D8A49B8B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4314" y="2932388"/>
              <a:ext cx="1095203" cy="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2411E08-CC29-4C92-AD68-3F7294456198}"/>
                </a:ext>
              </a:extLst>
            </p:cNvPr>
            <p:cNvCxnSpPr>
              <a:cxnSpLocks/>
            </p:cNvCxnSpPr>
            <p:nvPr/>
          </p:nvCxnSpPr>
          <p:spPr>
            <a:xfrm>
              <a:off x="9714687" y="2932390"/>
              <a:ext cx="0" cy="173450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8FED72A-328A-4319-AE60-3B52E953054E}"/>
                </a:ext>
              </a:extLst>
            </p:cNvPr>
            <p:cNvGrpSpPr/>
            <p:nvPr/>
          </p:nvGrpSpPr>
          <p:grpSpPr>
            <a:xfrm>
              <a:off x="9921767" y="3394593"/>
              <a:ext cx="1618383" cy="338554"/>
              <a:chOff x="9921767" y="3394593"/>
              <a:chExt cx="1618383" cy="33855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48BA73-CE16-47A6-8F91-C96B1C857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1767" y="3565941"/>
                <a:ext cx="1786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850489-29D9-4D10-9D78-41DC9E8A734C}"/>
                  </a:ext>
                </a:extLst>
              </p:cNvPr>
              <p:cNvSpPr txBox="1"/>
              <p:nvPr/>
            </p:nvSpPr>
            <p:spPr>
              <a:xfrm>
                <a:off x="10100442" y="3394593"/>
                <a:ext cx="14397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Cutoff = .5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565F4A-07F9-4083-8ECD-346D5AFD7659}"/>
                </a:ext>
              </a:extLst>
            </p:cNvPr>
            <p:cNvGrpSpPr/>
            <p:nvPr/>
          </p:nvGrpSpPr>
          <p:grpSpPr>
            <a:xfrm>
              <a:off x="9931401" y="3784636"/>
              <a:ext cx="1618383" cy="338554"/>
              <a:chOff x="9921767" y="3394593"/>
              <a:chExt cx="1618383" cy="33855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548FC47-A941-462E-BE6A-0542ADD37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1767" y="3565941"/>
                <a:ext cx="178675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FDDEC7-6335-40E8-99EC-23831AC52C1B}"/>
                  </a:ext>
                </a:extLst>
              </p:cNvPr>
              <p:cNvSpPr txBox="1"/>
              <p:nvPr/>
            </p:nvSpPr>
            <p:spPr>
              <a:xfrm>
                <a:off x="10100442" y="3394593"/>
                <a:ext cx="14397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F0"/>
                    </a:solidFill>
                  </a:rPr>
                  <a:t>Cutoff = .4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584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FBDB-2AED-47B0-8DEE-2BB78782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379"/>
          </a:xfrm>
        </p:spPr>
        <p:txBody>
          <a:bodyPr/>
          <a:lstStyle/>
          <a:p>
            <a:r>
              <a:rPr lang="en-US" dirty="0"/>
              <a:t>Importance of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0320-638B-4D39-951C-65E941BE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979"/>
            <a:ext cx="8596668" cy="1513490"/>
          </a:xfrm>
        </p:spPr>
        <p:txBody>
          <a:bodyPr/>
          <a:lstStyle/>
          <a:p>
            <a:r>
              <a:rPr lang="en-US" dirty="0"/>
              <a:t>Gini importance metric</a:t>
            </a:r>
          </a:p>
          <a:p>
            <a:pPr lvl="1"/>
            <a:r>
              <a:rPr lang="en-US" sz="1800" dirty="0"/>
              <a:t>for classification models, akin to the cumulative decrease in residual sum of squares across all nodes for a predictor, where relative magnitude is interpreted but not 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EF3C6-8A43-4F8F-8DCB-94C0F21D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9931"/>
            <a:ext cx="5832823" cy="39483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592510-BDD4-4E0A-A196-C03B7EF10480}"/>
              </a:ext>
            </a:extLst>
          </p:cNvPr>
          <p:cNvSpPr txBox="1">
            <a:spLocks/>
          </p:cNvSpPr>
          <p:nvPr/>
        </p:nvSpPr>
        <p:spPr>
          <a:xfrm>
            <a:off x="677334" y="3142592"/>
            <a:ext cx="5418666" cy="281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Conclusion: Top 6 predictors are time-related</a:t>
            </a:r>
          </a:p>
          <a:p>
            <a:pPr lvl="1"/>
            <a:r>
              <a:rPr lang="en-US" sz="1800" dirty="0"/>
              <a:t>Origin, destination, and carrier were less important</a:t>
            </a:r>
          </a:p>
          <a:p>
            <a:pPr lvl="1"/>
            <a:r>
              <a:rPr lang="en-US" sz="1800" dirty="0"/>
              <a:t>Time-related reasons for delay, e.g., weather, air-traffic volume, or pilot-related issues may have significant impact on delays</a:t>
            </a:r>
          </a:p>
        </p:txBody>
      </p:sp>
    </p:spTree>
    <p:extLst>
      <p:ext uri="{BB962C8B-B14F-4D97-AF65-F5344CB8AC3E}">
        <p14:creationId xmlns:p14="http://schemas.microsoft.com/office/powerpoint/2010/main" val="14854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511A-581C-47B6-B9E8-B2403A45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06583" cy="1320800"/>
          </a:xfrm>
        </p:spPr>
        <p:txBody>
          <a:bodyPr>
            <a:normAutofit/>
          </a:bodyPr>
          <a:lstStyle/>
          <a:p>
            <a:r>
              <a:rPr lang="en-US" sz="3400" dirty="0"/>
              <a:t>Sample instructions for software engineers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ECE6D-FCB8-4FF6-87BE-0D57B149D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383860"/>
                <a:ext cx="8596668" cy="547414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Details for recreating constructed variables</a:t>
                </a:r>
              </a:p>
              <a:p>
                <a:r>
                  <a:rPr lang="en-US" dirty="0"/>
                  <a:t>C</a:t>
                </a:r>
                <a:r>
                  <a:rPr lang="en-US" sz="1800" dirty="0"/>
                  <a:t>onstructed variable: Variance of air-time by origin and destination</a:t>
                </a:r>
              </a:p>
              <a:p>
                <a:pPr lvl="1"/>
                <a:r>
                  <a:rPr lang="en-US" sz="1800" dirty="0"/>
                  <a:t>Step 1: Set data classes where air-time is an integer with values of minutes &lt;10 characters, and origin and destination are 3-character long string values </a:t>
                </a:r>
              </a:p>
              <a:p>
                <a:pPr lvl="1"/>
                <a:r>
                  <a:rPr lang="en-US" sz="1800" dirty="0"/>
                  <a:t>Step 2: Remove missing values, either upfront or throughout the processing steps/calculations </a:t>
                </a:r>
              </a:p>
              <a:p>
                <a:pPr lvl="1"/>
                <a:r>
                  <a:rPr lang="en-US" sz="1800" dirty="0"/>
                  <a:t>Step 3: Group data by origin and destination</a:t>
                </a:r>
              </a:p>
              <a:p>
                <a:pPr lvl="1"/>
                <a:r>
                  <a:rPr lang="en-US" sz="1800" dirty="0"/>
                  <a:t>Step 4: Calculate variance of air-time using the following formula:</a:t>
                </a:r>
              </a:p>
              <a:p>
                <a:pPr marL="0" indent="0">
                  <a:buNone/>
                </a:pPr>
                <a:r>
                  <a:rPr lang="en-US" sz="2000" dirty="0"/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= variance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value of 1 observation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= mean value of all observations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= total number of observations</a:t>
                </a:r>
              </a:p>
              <a:p>
                <a:pPr lvl="1"/>
                <a:r>
                  <a:rPr lang="en-US" sz="1900" dirty="0"/>
                  <a:t>Step 5: If not in data set, inner join new data set to a data set with air-time on origin and destination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ECE6D-FCB8-4FF6-87BE-0D57B149D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383860"/>
                <a:ext cx="8596668" cy="5474140"/>
              </a:xfrm>
              <a:blipFill>
                <a:blip r:embed="rId2"/>
                <a:stretch>
                  <a:fillRect l="-426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3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5758-0D05-461E-8518-E5B3D0F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456386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 for your time and interest!</a:t>
            </a:r>
          </a:p>
        </p:txBody>
      </p:sp>
    </p:spTree>
    <p:extLst>
      <p:ext uri="{BB962C8B-B14F-4D97-AF65-F5344CB8AC3E}">
        <p14:creationId xmlns:p14="http://schemas.microsoft.com/office/powerpoint/2010/main" val="216384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0D4C-879B-4677-8E2D-6D3F0BDD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94A6-A429-49EA-BFB3-FDFB4596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125"/>
            <a:ext cx="8596668" cy="4391238"/>
          </a:xfrm>
        </p:spPr>
        <p:txBody>
          <a:bodyPr/>
          <a:lstStyle/>
          <a:p>
            <a:r>
              <a:rPr lang="en-US" dirty="0"/>
              <a:t>Problem statement &amp; objective</a:t>
            </a:r>
          </a:p>
          <a:p>
            <a:r>
              <a:rPr lang="en-US" dirty="0"/>
              <a:t>Data sets</a:t>
            </a:r>
          </a:p>
          <a:p>
            <a:r>
              <a:rPr lang="en-US" dirty="0"/>
              <a:t>Variable selection</a:t>
            </a:r>
          </a:p>
          <a:p>
            <a:r>
              <a:rPr lang="en-US" dirty="0"/>
              <a:t>Variable preprocessing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Setting model parameters</a:t>
            </a:r>
          </a:p>
          <a:p>
            <a:r>
              <a:rPr lang="en-US" dirty="0"/>
              <a:t>Model results &amp; performance</a:t>
            </a:r>
          </a:p>
          <a:p>
            <a:r>
              <a:rPr lang="en-US" dirty="0"/>
              <a:t>Importance of predictors</a:t>
            </a:r>
          </a:p>
          <a:p>
            <a:r>
              <a:rPr lang="en-US" dirty="0"/>
              <a:t>Sample instructions for software engineering team</a:t>
            </a:r>
          </a:p>
        </p:txBody>
      </p:sp>
    </p:spTree>
    <p:extLst>
      <p:ext uri="{BB962C8B-B14F-4D97-AF65-F5344CB8AC3E}">
        <p14:creationId xmlns:p14="http://schemas.microsoft.com/office/powerpoint/2010/main" val="159816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D39F-9501-4D19-96C7-07A68967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A23B-1D3E-4AEF-8BBF-ECDF6EC0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999"/>
            <a:ext cx="8596668" cy="5351517"/>
          </a:xfrm>
        </p:spPr>
        <p:txBody>
          <a:bodyPr>
            <a:normAutofit/>
          </a:bodyPr>
          <a:lstStyle/>
          <a:p>
            <a:r>
              <a:rPr lang="en-US" dirty="0"/>
              <a:t>Our airline customer has a considerable number of flights that arrive late and seek to understand factors that delay flights for improved service and efficiency</a:t>
            </a:r>
          </a:p>
          <a:p>
            <a:r>
              <a:rPr lang="en-US" dirty="0"/>
              <a:t>Using historical data provided by the airline, </a:t>
            </a:r>
            <a:r>
              <a:rPr lang="en-US" dirty="0">
                <a:solidFill>
                  <a:schemeClr val="tx1"/>
                </a:solidFill>
              </a:rPr>
              <a:t>42%</a:t>
            </a:r>
            <a:r>
              <a:rPr lang="en-US" dirty="0"/>
              <a:t> of flights from NYC airports were delayed in a 6-month period</a:t>
            </a:r>
          </a:p>
          <a:p>
            <a:r>
              <a:rPr lang="en-US" dirty="0"/>
              <a:t>Some reasons for delays from federal aviation administration (https://aspm.faa.gov/) :</a:t>
            </a:r>
          </a:p>
          <a:p>
            <a:pPr lvl="1"/>
            <a:r>
              <a:rPr lang="en-US" dirty="0"/>
              <a:t>Weather, air traffic volume, pilot-related</a:t>
            </a:r>
          </a:p>
          <a:p>
            <a:pPr lvl="1"/>
            <a:r>
              <a:rPr lang="en-US" dirty="0"/>
              <a:t>External interference (e.g., air show, bomb threat, radio frequency disturbance, military operations)</a:t>
            </a:r>
          </a:p>
          <a:p>
            <a:pPr lvl="1"/>
            <a:r>
              <a:rPr lang="en-US" dirty="0"/>
              <a:t>Mechanical issues, runway/taxi closures, equipment failure or outage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indent="-285750"/>
            <a:r>
              <a:rPr lang="en-US" dirty="0"/>
              <a:t>Use a statistical model to predict flights that arrive late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717824-399F-4A20-8A88-308B8488EE34}"/>
              </a:ext>
            </a:extLst>
          </p:cNvPr>
          <p:cNvSpPr txBox="1">
            <a:spLocks/>
          </p:cNvSpPr>
          <p:nvPr/>
        </p:nvSpPr>
        <p:spPr>
          <a:xfrm>
            <a:off x="766674" y="506423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64456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2DE9-C18F-4FC5-AE39-A78D597F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available for airline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EF37-5262-483F-AEFF-DC902C377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407"/>
            <a:ext cx="9454638" cy="461195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Flight_history.csv – Details on outbound flights from NYC airports from January to June 2013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Flight_test.csv – Randomly selected unique flights from the month of July.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095E1F8-376C-4FBE-8B41-9E9B38441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956248"/>
              </p:ext>
            </p:extLst>
          </p:nvPr>
        </p:nvGraphicFramePr>
        <p:xfrm>
          <a:off x="1829019" y="2264707"/>
          <a:ext cx="66421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Worksheet" r:id="rId3" imgW="6641935" imgH="4343400" progId="Excel.Sheet.12">
                  <p:embed/>
                </p:oleObj>
              </mc:Choice>
              <mc:Fallback>
                <p:oleObj name="Worksheet" r:id="rId3" imgW="6641935" imgH="4343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9019" y="2264707"/>
                        <a:ext cx="6642100" cy="434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19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41A5-E79D-4DD4-991B-92AAEBD7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NOT selected for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8C00-1616-4E02-A9AE-75E91E21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2979"/>
            <a:ext cx="9296983" cy="5065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Variables not selected for modeling either directly or indirectly (via a derived variable)</a:t>
            </a:r>
            <a:endParaRPr lang="en-US" dirty="0"/>
          </a:p>
          <a:p>
            <a:r>
              <a:rPr lang="en-US" dirty="0"/>
              <a:t>Data </a:t>
            </a:r>
            <a:r>
              <a:rPr lang="en-US" b="1" dirty="0"/>
              <a:t>NOT</a:t>
            </a:r>
            <a:r>
              <a:rPr lang="en-US" dirty="0"/>
              <a:t> selected for use because variable not in test set &amp; redundant with variable measuring delay of arrival in minutes</a:t>
            </a:r>
          </a:p>
          <a:p>
            <a:pPr lvl="1"/>
            <a:r>
              <a:rPr lang="en-US" dirty="0"/>
              <a:t>Actual departure time </a:t>
            </a:r>
          </a:p>
          <a:p>
            <a:pPr lvl="1"/>
            <a:r>
              <a:rPr lang="en-US" dirty="0"/>
              <a:t>Actual arrive time</a:t>
            </a:r>
          </a:p>
          <a:p>
            <a:r>
              <a:rPr lang="en-US" dirty="0"/>
              <a:t>Data </a:t>
            </a:r>
            <a:r>
              <a:rPr lang="en-US" b="1" dirty="0"/>
              <a:t>NOT </a:t>
            </a:r>
            <a:r>
              <a:rPr lang="en-US" dirty="0"/>
              <a:t>select for use because of redundancy with other variables</a:t>
            </a:r>
          </a:p>
          <a:p>
            <a:pPr lvl="1"/>
            <a:r>
              <a:rPr lang="en-US" dirty="0"/>
              <a:t>Hour of scheduled depart. time – strong association to scheduled departure time</a:t>
            </a:r>
          </a:p>
          <a:p>
            <a:pPr lvl="1"/>
            <a:r>
              <a:rPr lang="en-US" dirty="0"/>
              <a:t>Date stamp of scheduled depart. time – strong association to</a:t>
            </a:r>
            <a:r>
              <a:rPr lang="en-US" dirty="0">
                <a:solidFill>
                  <a:schemeClr val="tx1"/>
                </a:solidFill>
              </a:rPr>
              <a:t> month</a:t>
            </a:r>
          </a:p>
          <a:p>
            <a:r>
              <a:rPr lang="en-US" dirty="0"/>
              <a:t>Data </a:t>
            </a:r>
            <a:r>
              <a:rPr lang="en-US" b="1" dirty="0"/>
              <a:t>NOT</a:t>
            </a:r>
            <a:r>
              <a:rPr lang="en-US" dirty="0"/>
              <a:t> selected for use due to too many categories for a generalizable model</a:t>
            </a:r>
          </a:p>
          <a:p>
            <a:pPr lvl="1"/>
            <a:r>
              <a:rPr lang="en-US" dirty="0"/>
              <a:t>Tail number </a:t>
            </a:r>
          </a:p>
          <a:p>
            <a:pPr lvl="1"/>
            <a:r>
              <a:rPr lang="en-US" dirty="0"/>
              <a:t>Flight number – also no theoretical influence on delays</a:t>
            </a:r>
          </a:p>
          <a:p>
            <a:r>
              <a:rPr lang="en-US" dirty="0"/>
              <a:t>Data </a:t>
            </a:r>
            <a:r>
              <a:rPr lang="en-US" b="1" dirty="0"/>
              <a:t>NOT </a:t>
            </a:r>
            <a:r>
              <a:rPr lang="en-US" dirty="0"/>
              <a:t>selected for use for other reasons</a:t>
            </a:r>
          </a:p>
          <a:p>
            <a:pPr lvl="1"/>
            <a:r>
              <a:rPr lang="en-US" dirty="0"/>
              <a:t>Year – only 1 value</a:t>
            </a:r>
          </a:p>
          <a:p>
            <a:pPr lvl="1"/>
            <a:r>
              <a:rPr lang="en-US" dirty="0"/>
              <a:t>Unique ID – not a predictor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5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41A5-E79D-4DD4-991B-92AAEBD7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546538"/>
            <a:ext cx="8596668" cy="1320800"/>
          </a:xfrm>
        </p:spPr>
        <p:txBody>
          <a:bodyPr/>
          <a:lstStyle/>
          <a:p>
            <a:r>
              <a:rPr lang="en-US" dirty="0"/>
              <a:t>Variables constructed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8C00-1616-4E02-A9AE-75E91E21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206938"/>
            <a:ext cx="8802998" cy="5530193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  <a:r>
              <a:rPr lang="en-US" b="1" dirty="0"/>
              <a:t> modified</a:t>
            </a:r>
            <a:r>
              <a:rPr lang="en-US" dirty="0"/>
              <a:t> for use because variable not in test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b="1" dirty="0"/>
              <a:t>assigned</a:t>
            </a:r>
            <a:r>
              <a:rPr lang="en-US" dirty="0"/>
              <a:t> for use because variable not in test set</a:t>
            </a:r>
          </a:p>
          <a:p>
            <a:pPr lvl="1"/>
            <a:r>
              <a:rPr lang="en-US" sz="1800" dirty="0"/>
              <a:t>Distance (between origin and destination) - assigned to test set successfully, with only 2 flights to 1 destination in test set not assigned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7043AF-9D3F-479B-930D-188DCD04B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68511"/>
              </p:ext>
            </p:extLst>
          </p:nvPr>
        </p:nvGraphicFramePr>
        <p:xfrm>
          <a:off x="964031" y="1767673"/>
          <a:ext cx="8229600" cy="3631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41398697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217636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7197767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6197111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788093563"/>
                    </a:ext>
                  </a:extLst>
                </a:gridCol>
              </a:tblGrid>
              <a:tr h="61782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C99"/>
                          </a:solidFill>
                        </a:rPr>
                        <a:t>Original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Constructed 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Constructed variable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Constructed variable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Constructed variable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33349"/>
                  </a:ext>
                </a:extLst>
              </a:tr>
              <a:tr h="9049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9933"/>
                          </a:solidFill>
                        </a:rPr>
                        <a:t>Delay of departure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delay by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 of flights delayed by 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 of flights delayed by 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98768"/>
                  </a:ext>
                </a:extLst>
              </a:tr>
              <a:tr h="9049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9933"/>
                          </a:solidFill>
                        </a:rPr>
                        <a:t>Delay of arrival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Binary indicator of late flight for historical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delay by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 of flights delayed by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 of flights delayed by carrier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08219"/>
                  </a:ext>
                </a:extLst>
              </a:tr>
              <a:tr h="104147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9933"/>
                          </a:solidFill>
                        </a:rPr>
                        <a:t>Air-time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Variance of air-time by origin and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4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9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F33A-7EBB-4941-A1BC-D28F4EE8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359"/>
          </a:xfrm>
        </p:spPr>
        <p:txBody>
          <a:bodyPr/>
          <a:lstStyle/>
          <a:p>
            <a:r>
              <a:rPr lang="en-US" dirty="0"/>
              <a:t>Variable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0E01-F074-4E90-BFA1-A9DFAD59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1959"/>
            <a:ext cx="8596668" cy="3678619"/>
          </a:xfrm>
        </p:spPr>
        <p:txBody>
          <a:bodyPr>
            <a:noAutofit/>
          </a:bodyPr>
          <a:lstStyle/>
          <a:p>
            <a:r>
              <a:rPr lang="en-US" sz="2000" dirty="0"/>
              <a:t>Numeric variables</a:t>
            </a:r>
          </a:p>
          <a:p>
            <a:pPr lvl="1"/>
            <a:r>
              <a:rPr lang="en-US" sz="1800" dirty="0"/>
              <a:t>Transformations applied to improve normality and reduce influence of outliers</a:t>
            </a:r>
          </a:p>
          <a:p>
            <a:pPr lvl="2"/>
            <a:r>
              <a:rPr lang="en-US" sz="1800" dirty="0"/>
              <a:t>Sqrt transformation: Variance in air-time by origin and destination</a:t>
            </a:r>
          </a:p>
          <a:p>
            <a:pPr lvl="2"/>
            <a:r>
              <a:rPr lang="en-US" sz="1800" dirty="0"/>
              <a:t>Log</a:t>
            </a:r>
            <a:r>
              <a:rPr lang="en-US" sz="1800" baseline="-25000" dirty="0"/>
              <a:t>10</a:t>
            </a:r>
            <a:r>
              <a:rPr lang="en-US" sz="1800" baseline="30000" dirty="0"/>
              <a:t> </a:t>
            </a:r>
            <a:r>
              <a:rPr lang="en-US" sz="1800" dirty="0"/>
              <a:t> transformation: Distance, percent arrival delay by destination</a:t>
            </a:r>
          </a:p>
          <a:p>
            <a:pPr lvl="1"/>
            <a:r>
              <a:rPr lang="en-US" sz="1800" dirty="0"/>
              <a:t>Variables checked for correlation at 0.9 threshold</a:t>
            </a:r>
          </a:p>
          <a:p>
            <a:pPr lvl="2"/>
            <a:r>
              <a:rPr lang="en-US" sz="1800" dirty="0"/>
              <a:t>Redundant variables removed as indicated previously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8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F33A-7EBB-4941-A1BC-D28F4EE8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359"/>
          </a:xfrm>
        </p:spPr>
        <p:txBody>
          <a:bodyPr/>
          <a:lstStyle/>
          <a:p>
            <a:r>
              <a:rPr lang="en-US" dirty="0"/>
              <a:t>Variable pre-processing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FD88DB-11A2-4B57-810F-92CC04E3DF42}"/>
              </a:ext>
            </a:extLst>
          </p:cNvPr>
          <p:cNvGrpSpPr/>
          <p:nvPr/>
        </p:nvGrpSpPr>
        <p:grpSpPr>
          <a:xfrm>
            <a:off x="3195145" y="3664945"/>
            <a:ext cx="4497050" cy="2956071"/>
            <a:chOff x="3300249" y="3591372"/>
            <a:chExt cx="4497050" cy="29560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FCA66B-41C0-4099-B1A4-89A637815E15}"/>
                </a:ext>
              </a:extLst>
            </p:cNvPr>
            <p:cNvSpPr/>
            <p:nvPr/>
          </p:nvSpPr>
          <p:spPr>
            <a:xfrm>
              <a:off x="3300249" y="3591372"/>
              <a:ext cx="2963916" cy="67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with 3 categories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0B0AB6-454E-4914-A48A-87C6C4F4EF0C}"/>
                </a:ext>
              </a:extLst>
            </p:cNvPr>
            <p:cNvSpPr/>
            <p:nvPr/>
          </p:nvSpPr>
          <p:spPr>
            <a:xfrm>
              <a:off x="3300249" y="4750677"/>
              <a:ext cx="987972" cy="672662"/>
            </a:xfrm>
            <a:prstGeom prst="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E47D4B-E4D3-4AA5-8EEE-A181701E0F7C}"/>
                </a:ext>
              </a:extLst>
            </p:cNvPr>
            <p:cNvSpPr/>
            <p:nvPr/>
          </p:nvSpPr>
          <p:spPr>
            <a:xfrm>
              <a:off x="4288221" y="4750677"/>
              <a:ext cx="1975944" cy="67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3546DF-2F2F-48EE-A7B3-3C2B2B49244D}"/>
                </a:ext>
              </a:extLst>
            </p:cNvPr>
            <p:cNvSpPr/>
            <p:nvPr/>
          </p:nvSpPr>
          <p:spPr>
            <a:xfrm>
              <a:off x="5276193" y="5874781"/>
              <a:ext cx="987972" cy="6726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691910-F089-40EE-B844-673F9E91B665}"/>
                </a:ext>
              </a:extLst>
            </p:cNvPr>
            <p:cNvSpPr/>
            <p:nvPr/>
          </p:nvSpPr>
          <p:spPr>
            <a:xfrm>
              <a:off x="4288221" y="5874781"/>
              <a:ext cx="987972" cy="6726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0FD01-B114-413C-9EEA-B9BCF4ED6F03}"/>
                </a:ext>
              </a:extLst>
            </p:cNvPr>
            <p:cNvCxnSpPr/>
            <p:nvPr/>
          </p:nvCxnSpPr>
          <p:spPr>
            <a:xfrm>
              <a:off x="4561490" y="4382814"/>
              <a:ext cx="0" cy="241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9AB3B3-4D1C-4C0A-958E-CCA026E41CC2}"/>
                </a:ext>
              </a:extLst>
            </p:cNvPr>
            <p:cNvSpPr txBox="1"/>
            <p:nvPr/>
          </p:nvSpPr>
          <p:spPr>
            <a:xfrm>
              <a:off x="4782207" y="4322689"/>
              <a:ext cx="272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Comparison 1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C8BAFE-B6A2-4DBF-9206-EE6D3E19CE26}"/>
                </a:ext>
              </a:extLst>
            </p:cNvPr>
            <p:cNvCxnSpPr/>
            <p:nvPr/>
          </p:nvCxnSpPr>
          <p:spPr>
            <a:xfrm>
              <a:off x="4850525" y="5554385"/>
              <a:ext cx="0" cy="241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0C8A6A-7650-4F5D-9464-79F7EE0570DF}"/>
                </a:ext>
              </a:extLst>
            </p:cNvPr>
            <p:cNvSpPr txBox="1"/>
            <p:nvPr/>
          </p:nvSpPr>
          <p:spPr>
            <a:xfrm>
              <a:off x="5075120" y="5464394"/>
              <a:ext cx="272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Comparison 2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F3A1EAB-A93A-4082-9BD4-996D009910F3}"/>
              </a:ext>
            </a:extLst>
          </p:cNvPr>
          <p:cNvSpPr txBox="1">
            <a:spLocks/>
          </p:cNvSpPr>
          <p:nvPr/>
        </p:nvSpPr>
        <p:spPr>
          <a:xfrm>
            <a:off x="677334" y="1504420"/>
            <a:ext cx="8382583" cy="2606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Categorical variables</a:t>
            </a:r>
          </a:p>
          <a:p>
            <a:pPr lvl="1"/>
            <a:r>
              <a:rPr lang="en-US" sz="1800" dirty="0"/>
              <a:t>Dummy coding applied to created numeric variables</a:t>
            </a:r>
          </a:p>
          <a:p>
            <a:pPr lvl="2"/>
            <a:r>
              <a:rPr lang="en-US" sz="1800" dirty="0"/>
              <a:t>Creates n-1 number of new binary variables from n categories</a:t>
            </a:r>
          </a:p>
          <a:p>
            <a:pPr lvl="2"/>
            <a:r>
              <a:rPr lang="en-US" sz="1800" dirty="0"/>
              <a:t>Method prevents multicollinearity between newly created variables due to redundancy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5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36AA-775D-4D85-BD0B-A6C174EE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421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DAE1-617C-44C6-A416-07D540DD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125"/>
            <a:ext cx="8596668" cy="4391238"/>
          </a:xfrm>
        </p:spPr>
        <p:txBody>
          <a:bodyPr>
            <a:normAutofit/>
          </a:bodyPr>
          <a:lstStyle/>
          <a:p>
            <a:r>
              <a:rPr lang="en-US" sz="2000" dirty="0"/>
              <a:t>Random forest</a:t>
            </a:r>
          </a:p>
          <a:p>
            <a:pPr lvl="1"/>
            <a:r>
              <a:rPr lang="en-US" sz="1800" dirty="0"/>
              <a:t>Ensemble method with classification decision trees</a:t>
            </a:r>
          </a:p>
          <a:p>
            <a:pPr lvl="1"/>
            <a:r>
              <a:rPr lang="en-US" sz="1800" dirty="0"/>
              <a:t>Details:</a:t>
            </a:r>
          </a:p>
          <a:p>
            <a:pPr lvl="2"/>
            <a:r>
              <a:rPr lang="en-US" sz="1800" dirty="0"/>
              <a:t>Predicts a binary outcome</a:t>
            </a:r>
          </a:p>
          <a:p>
            <a:pPr lvl="2"/>
            <a:r>
              <a:rPr lang="en-US" sz="1800" dirty="0"/>
              <a:t>Decision trees model binary and non-linear data well</a:t>
            </a:r>
          </a:p>
          <a:p>
            <a:pPr lvl="2"/>
            <a:r>
              <a:rPr lang="en-US" sz="1800" dirty="0"/>
              <a:t>Ensemble method creates multiple decision trees on different samples (with replacement) from the data set</a:t>
            </a:r>
          </a:p>
          <a:p>
            <a:pPr lvl="2"/>
            <a:r>
              <a:rPr lang="en-US" sz="1800" dirty="0"/>
              <a:t>The “forest” of trees is “random” because of the individual decision trees is trained with a random selection of possible predictors, which reduces similarity between the trees</a:t>
            </a:r>
          </a:p>
          <a:p>
            <a:pPr lvl="1"/>
            <a:r>
              <a:rPr lang="en-US" sz="1800" dirty="0"/>
              <a:t>Chosen over an even more powerful method – boosted trees – due to quicker performance speed</a:t>
            </a:r>
          </a:p>
        </p:txBody>
      </p:sp>
    </p:spTree>
    <p:extLst>
      <p:ext uri="{BB962C8B-B14F-4D97-AF65-F5344CB8AC3E}">
        <p14:creationId xmlns:p14="http://schemas.microsoft.com/office/powerpoint/2010/main" val="33117044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3643</TotalTime>
  <Words>1318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Wingdings 3</vt:lpstr>
      <vt:lpstr>Facet</vt:lpstr>
      <vt:lpstr>Worksheet</vt:lpstr>
      <vt:lpstr>A predictive tool for identifying flights delayed in arrival</vt:lpstr>
      <vt:lpstr>Overview</vt:lpstr>
      <vt:lpstr>Problem statement</vt:lpstr>
      <vt:lpstr>Data sets available for airline</vt:lpstr>
      <vt:lpstr>Variables NOT selected for modeling</vt:lpstr>
      <vt:lpstr>Variables constructed </vt:lpstr>
      <vt:lpstr>Variable pre-processing</vt:lpstr>
      <vt:lpstr>Variable pre-processing</vt:lpstr>
      <vt:lpstr>Model selection</vt:lpstr>
      <vt:lpstr>Setting model parameters</vt:lpstr>
      <vt:lpstr>Tuning model parameters</vt:lpstr>
      <vt:lpstr>Model results &amp; performance</vt:lpstr>
      <vt:lpstr>Model results &amp; performance</vt:lpstr>
      <vt:lpstr>Adjusting cutoff to reduce false negatives</vt:lpstr>
      <vt:lpstr>Importance of predictors</vt:lpstr>
      <vt:lpstr>Sample instructions for software engineers</vt:lpstr>
      <vt:lpstr>    Thank you for your time and interest!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flights at  risk of delay</dc:title>
  <dc:creator>Reviewer</dc:creator>
  <cp:lastModifiedBy>Reviewer</cp:lastModifiedBy>
  <cp:revision>130</cp:revision>
  <dcterms:created xsi:type="dcterms:W3CDTF">2021-11-27T16:33:32Z</dcterms:created>
  <dcterms:modified xsi:type="dcterms:W3CDTF">2022-03-02T21:46:30Z</dcterms:modified>
</cp:coreProperties>
</file>