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0"/>
  </p:notesMasterIdLst>
  <p:handoutMasterIdLst>
    <p:handoutMasterId r:id="rId61"/>
  </p:handoutMasterIdLst>
  <p:sldIdLst>
    <p:sldId id="378" r:id="rId5"/>
    <p:sldId id="379" r:id="rId6"/>
    <p:sldId id="380" r:id="rId7"/>
    <p:sldId id="381" r:id="rId8"/>
    <p:sldId id="382" r:id="rId9"/>
    <p:sldId id="439" r:id="rId10"/>
    <p:sldId id="383" r:id="rId11"/>
    <p:sldId id="384" r:id="rId12"/>
    <p:sldId id="431" r:id="rId13"/>
    <p:sldId id="432" r:id="rId14"/>
    <p:sldId id="391" r:id="rId15"/>
    <p:sldId id="392" r:id="rId16"/>
    <p:sldId id="394" r:id="rId17"/>
    <p:sldId id="395" r:id="rId18"/>
    <p:sldId id="396" r:id="rId19"/>
    <p:sldId id="397" r:id="rId20"/>
    <p:sldId id="387" r:id="rId21"/>
    <p:sldId id="388" r:id="rId22"/>
    <p:sldId id="389" r:id="rId23"/>
    <p:sldId id="398" r:id="rId24"/>
    <p:sldId id="399" r:id="rId25"/>
    <p:sldId id="400" r:id="rId26"/>
    <p:sldId id="401" r:id="rId27"/>
    <p:sldId id="402" r:id="rId28"/>
    <p:sldId id="403" r:id="rId29"/>
    <p:sldId id="404" r:id="rId30"/>
    <p:sldId id="405" r:id="rId31"/>
    <p:sldId id="406" r:id="rId32"/>
    <p:sldId id="433" r:id="rId33"/>
    <p:sldId id="409" r:id="rId34"/>
    <p:sldId id="407" r:id="rId35"/>
    <p:sldId id="408" r:id="rId36"/>
    <p:sldId id="410" r:id="rId37"/>
    <p:sldId id="411" r:id="rId38"/>
    <p:sldId id="412" r:id="rId39"/>
    <p:sldId id="413" r:id="rId40"/>
    <p:sldId id="414" r:id="rId41"/>
    <p:sldId id="415" r:id="rId42"/>
    <p:sldId id="416" r:id="rId43"/>
    <p:sldId id="417" r:id="rId44"/>
    <p:sldId id="418" r:id="rId45"/>
    <p:sldId id="419" r:id="rId46"/>
    <p:sldId id="435" r:id="rId47"/>
    <p:sldId id="436" r:id="rId48"/>
    <p:sldId id="421" r:id="rId49"/>
    <p:sldId id="437" r:id="rId50"/>
    <p:sldId id="423" r:id="rId51"/>
    <p:sldId id="424" r:id="rId52"/>
    <p:sldId id="425" r:id="rId53"/>
    <p:sldId id="426" r:id="rId54"/>
    <p:sldId id="438" r:id="rId55"/>
    <p:sldId id="427" r:id="rId56"/>
    <p:sldId id="428" r:id="rId57"/>
    <p:sldId id="429" r:id="rId58"/>
    <p:sldId id="430"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extLst>
      <p:ext uri="{19B8F6BF-5375-455C-9EA6-DF929625EA0E}">
        <p15:presenceInfo xmlns:p15="http://schemas.microsoft.com/office/powerpoint/2012/main" userId="S-1-5-21-617317731-1927854996-104450171-1194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99008C"/>
    <a:srgbClr val="001581"/>
    <a:srgbClr val="82007C"/>
    <a:srgbClr val="96008F"/>
    <a:srgbClr val="595375"/>
    <a:srgbClr val="6B638B"/>
    <a:srgbClr val="000000"/>
    <a:srgbClr val="FDB940"/>
    <a:srgbClr val="D4EA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953" autoAdjust="0"/>
    <p:restoredTop sz="95238" autoAdjust="0"/>
  </p:normalViewPr>
  <p:slideViewPr>
    <p:cSldViewPr>
      <p:cViewPr varScale="1">
        <p:scale>
          <a:sx n="115" d="100"/>
          <a:sy n="115" d="100"/>
        </p:scale>
        <p:origin x="1469" y="86"/>
      </p:cViewPr>
      <p:guideLst>
        <p:guide orient="horz" pos="2160"/>
        <p:guide pos="2880"/>
      </p:guideLst>
    </p:cSldViewPr>
  </p:slideViewPr>
  <p:outlineViewPr>
    <p:cViewPr>
      <p:scale>
        <a:sx n="33" d="100"/>
        <a:sy n="33" d="100"/>
      </p:scale>
      <p:origin x="0" y="-4608"/>
    </p:cViewPr>
  </p:outlineViewPr>
  <p:notesTextViewPr>
    <p:cViewPr>
      <p:scale>
        <a:sx n="1" d="1"/>
        <a:sy n="1" d="1"/>
      </p:scale>
      <p:origin x="0" y="0"/>
    </p:cViewPr>
  </p:notesTextViewPr>
  <p:sorterViewPr>
    <p:cViewPr>
      <p:scale>
        <a:sx n="80" d="100"/>
        <a:sy n="80" d="100"/>
      </p:scale>
      <p:origin x="0" y="0"/>
    </p:cViewPr>
  </p:sorter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handoutMaster" Target="handoutMasters/handoutMaster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4/5/2023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4/5/2023</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34912782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18</a:t>
            </a:fld>
            <a:endParaRPr lang="en-US" dirty="0"/>
          </a:p>
        </p:txBody>
      </p:sp>
    </p:spTree>
    <p:extLst>
      <p:ext uri="{BB962C8B-B14F-4D97-AF65-F5344CB8AC3E}">
        <p14:creationId xmlns:p14="http://schemas.microsoft.com/office/powerpoint/2010/main" val="9642989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4" name="Date Placeholder 3"/>
          <p:cNvSpPr>
            <a:spLocks noGrp="1"/>
          </p:cNvSpPr>
          <p:nvPr>
            <p:ph type="dt" sz="half" idx="11"/>
          </p:nvPr>
        </p:nvSpPr>
        <p:spPr/>
        <p:txBody>
          <a:bodyPr/>
          <a:lstStyle/>
          <a:p>
            <a:fld id="{A9DF6EFB-3F44-496C-A842-1E0B3D3B975A}" type="datetimeFigureOut">
              <a:rPr lang="en-US" smtClean="0"/>
              <a:pPr/>
              <a:t>4/5/2023</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pic>
        <p:nvPicPr>
          <p:cNvPr id="14" name="Picture 13" descr="Pearson Logo">
            <a:extLst>
              <a:ext uri="{FF2B5EF4-FFF2-40B4-BE49-F238E27FC236}">
                <a16:creationId xmlns:a16="http://schemas.microsoft.com/office/drawing/2014/main" id="{39C4C100-CB2B-1941-9B1B-B267D6F603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52400" y="6465995"/>
            <a:ext cx="918000" cy="279915"/>
          </a:xfrm>
          <a:prstGeom prst="rect">
            <a:avLst/>
          </a:prstGeom>
        </p:spPr>
      </p:pic>
      <p:sp>
        <p:nvSpPr>
          <p:cNvPr id="17" name="TextBox 16">
            <a:extLst>
              <a:ext uri="{FF2B5EF4-FFF2-40B4-BE49-F238E27FC236}">
                <a16:creationId xmlns:a16="http://schemas.microsoft.com/office/drawing/2014/main" id="{0828DDCE-9B43-F24A-99CE-9B81B1FAEA98}"/>
              </a:ext>
            </a:extLst>
          </p:cNvPr>
          <p:cNvSpPr txBox="1"/>
          <p:nvPr userDrawn="1"/>
        </p:nvSpPr>
        <p:spPr>
          <a:xfrm>
            <a:off x="3400699" y="6468911"/>
            <a:ext cx="4447901"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2022, </a:t>
            </a:r>
            <a:r>
              <a:rPr lang="en-US" altLang="en-US" sz="1200" dirty="0">
                <a:latin typeface="Verdana" panose="020B0604030504040204" pitchFamily="34" charset="0"/>
                <a:ea typeface="Verdana" panose="020B0604030504040204" pitchFamily="34" charset="0"/>
                <a:cs typeface="Verdana" panose="020B0604030504040204" pitchFamily="34" charset="0"/>
              </a:rPr>
              <a:t>2018, 2014</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a:t>
            </a:r>
          </a:p>
        </p:txBody>
      </p:sp>
      <p:sp>
        <p:nvSpPr>
          <p:cNvPr id="19" name="TextBox 18">
            <a:extLst>
              <a:ext uri="{FF2B5EF4-FFF2-40B4-BE49-F238E27FC236}">
                <a16:creationId xmlns:a16="http://schemas.microsoft.com/office/drawing/2014/main" id="{98DC4969-7CC0-9C47-A3D6-DB7978D2382B}"/>
              </a:ext>
            </a:extLst>
          </p:cNvPr>
          <p:cNvSpPr txBox="1"/>
          <p:nvPr userDrawn="1"/>
        </p:nvSpPr>
        <p:spPr>
          <a:xfrm>
            <a:off x="1499299" y="6471600"/>
            <a:ext cx="1443537" cy="276999"/>
          </a:xfrm>
          <a:prstGeom prst="rect">
            <a:avLst/>
          </a:prstGeom>
          <a:noFill/>
        </p:spPr>
        <p:txBody>
          <a:bodyPr wrap="none" rtlCol="0">
            <a:spAutoFit/>
          </a:bodyPr>
          <a:lstStyle/>
          <a:p>
            <a:r>
              <a:rPr lang="en-US" sz="1200" dirty="0">
                <a:latin typeface="Verdana" panose="020B0604030504040204" pitchFamily="34" charset="0"/>
                <a:ea typeface="Verdana" panose="020B0604030504040204" pitchFamily="34" charset="0"/>
                <a:cs typeface="Verdana" panose="020B0604030504040204" pitchFamily="34" charset="0"/>
              </a:rPr>
              <a:t>Always Learning</a:t>
            </a:r>
          </a:p>
        </p:txBody>
      </p:sp>
    </p:spTree>
    <p:extLst>
      <p:ext uri="{BB962C8B-B14F-4D97-AF65-F5344CB8AC3E}">
        <p14:creationId xmlns:p14="http://schemas.microsoft.com/office/powerpoint/2010/main" val="2981062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4/5/2023</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4/5/2023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a:prstGeom prst="rect">
            <a:avLst/>
          </a:prstGeo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4/5/2023</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4/5/2023</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9" name="Picture 8" descr="Pearson Logo">
            <a:extLst>
              <a:ext uri="{FF2B5EF4-FFF2-40B4-BE49-F238E27FC236}">
                <a16:creationId xmlns:a16="http://schemas.microsoft.com/office/drawing/2014/main" id="{0D7D0F56-3972-5A45-96A4-5981AE13E40C}"/>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52400" y="6465995"/>
            <a:ext cx="918000" cy="279915"/>
          </a:xfrm>
          <a:prstGeom prst="rect">
            <a:avLst/>
          </a:prstGeom>
        </p:spPr>
      </p:pic>
      <p:sp>
        <p:nvSpPr>
          <p:cNvPr id="10" name="TextBox 9">
            <a:extLst>
              <a:ext uri="{FF2B5EF4-FFF2-40B4-BE49-F238E27FC236}">
                <a16:creationId xmlns:a16="http://schemas.microsoft.com/office/drawing/2014/main" id="{C5C4783D-BA1E-0547-B3C6-BBE651CD63B5}"/>
              </a:ext>
            </a:extLst>
          </p:cNvPr>
          <p:cNvSpPr txBox="1"/>
          <p:nvPr userDrawn="1"/>
        </p:nvSpPr>
        <p:spPr>
          <a:xfrm>
            <a:off x="3400699" y="6468911"/>
            <a:ext cx="4447901"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2022, </a:t>
            </a:r>
            <a:r>
              <a:rPr lang="en-US" altLang="en-US" sz="1200" dirty="0">
                <a:latin typeface="Verdana" panose="020B0604030504040204" pitchFamily="34" charset="0"/>
                <a:ea typeface="Verdana" panose="020B0604030504040204" pitchFamily="34" charset="0"/>
                <a:cs typeface="Verdana" panose="020B0604030504040204" pitchFamily="34" charset="0"/>
              </a:rPr>
              <a:t>2018, 2014</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a:t>
            </a:r>
          </a:p>
        </p:txBody>
      </p:sp>
      <p:sp>
        <p:nvSpPr>
          <p:cNvPr id="12" name="TextBox 11">
            <a:extLst>
              <a:ext uri="{FF2B5EF4-FFF2-40B4-BE49-F238E27FC236}">
                <a16:creationId xmlns:a16="http://schemas.microsoft.com/office/drawing/2014/main" id="{0DB7B48E-9E36-8E42-8CB9-27DB8F81DFBA}"/>
              </a:ext>
            </a:extLst>
          </p:cNvPr>
          <p:cNvSpPr txBox="1"/>
          <p:nvPr userDrawn="1"/>
        </p:nvSpPr>
        <p:spPr>
          <a:xfrm>
            <a:off x="1499299" y="6471600"/>
            <a:ext cx="1443537" cy="276999"/>
          </a:xfrm>
          <a:prstGeom prst="rect">
            <a:avLst/>
          </a:prstGeom>
          <a:noFill/>
        </p:spPr>
        <p:txBody>
          <a:bodyPr wrap="none" rtlCol="0">
            <a:spAutoFit/>
          </a:bodyPr>
          <a:lstStyle/>
          <a:p>
            <a:r>
              <a:rPr lang="en-US" sz="1200" dirty="0">
                <a:latin typeface="Verdana" panose="020B0604030504040204" pitchFamily="34" charset="0"/>
                <a:ea typeface="Verdana" panose="020B0604030504040204" pitchFamily="34" charset="0"/>
                <a:cs typeface="Verdana" panose="020B0604030504040204" pitchFamily="34" charset="0"/>
              </a:rPr>
              <a:t>Always Learning</a:t>
            </a: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57" r:id="rId1"/>
    <p:sldLayoutId id="2147483650" r:id="rId2"/>
    <p:sldLayoutId id="2147483659" r:id="rId3"/>
    <p:sldLayoutId id="2147483660" r:id="rId4"/>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4.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29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2.jp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4.xml"/><Relationship Id="rId5" Type="http://schemas.openxmlformats.org/officeDocument/2006/relationships/image" Target="../media/image42.png"/><Relationship Id="rId4" Type="http://schemas.openxmlformats.org/officeDocument/2006/relationships/image" Target="../media/image4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r>
              <a:rPr lang="en-US" sz="3600" dirty="0">
                <a:solidFill>
                  <a:schemeClr val="bg2"/>
                </a:solidFill>
                <a:latin typeface="+mj-lt"/>
              </a:rPr>
              <a:t>Estimating Parameters and Determining Sample Sizes</a:t>
            </a:r>
            <a:endParaRPr lang="en-IN" sz="3600" dirty="0">
              <a:solidFill>
                <a:schemeClr val="bg2"/>
              </a:solidFill>
              <a:latin typeface="+mj-lt"/>
            </a:endParaRPr>
          </a:p>
        </p:txBody>
      </p:sp>
      <p:sp>
        <p:nvSpPr>
          <p:cNvPr id="3" name="Content Placeholder 2"/>
          <p:cNvSpPr>
            <a:spLocks noGrp="1"/>
          </p:cNvSpPr>
          <p:nvPr>
            <p:ph idx="1"/>
          </p:nvPr>
        </p:nvSpPr>
        <p:spPr>
          <a:xfrm>
            <a:off x="457200" y="1600201"/>
            <a:ext cx="8229600" cy="2743199"/>
          </a:xfrm>
        </p:spPr>
        <p:txBody>
          <a:bodyPr/>
          <a:lstStyle/>
          <a:p>
            <a:pPr marL="255600" indent="-255600">
              <a:buNone/>
              <a:defRPr/>
            </a:pPr>
            <a:r>
              <a:rPr lang="en-US" sz="2600" b="1" dirty="0"/>
              <a:t>7−1 Estimating a Population Proportion</a:t>
            </a:r>
          </a:p>
          <a:p>
            <a:pPr marL="255600" indent="-255600">
              <a:buNone/>
              <a:defRPr/>
            </a:pPr>
            <a:endParaRPr lang="el-GR" sz="2600" dirty="0">
              <a:cs typeface="Arial" charset="0"/>
            </a:endParaRPr>
          </a:p>
        </p:txBody>
      </p:sp>
    </p:spTree>
    <p:extLst>
      <p:ext uri="{BB962C8B-B14F-4D97-AF65-F5344CB8AC3E}">
        <p14:creationId xmlns:p14="http://schemas.microsoft.com/office/powerpoint/2010/main" val="780033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Relationship Between Confidence Level and </a:t>
            </a:r>
            <a:r>
              <a:rPr lang="en-US" sz="3600" i="1" dirty="0">
                <a:latin typeface="+mj-lt"/>
                <a:cs typeface="Arial" panose="020B0604020202020204" pitchFamily="34" charset="0"/>
                <a:sym typeface="Symbol" panose="05050102010706020507" pitchFamily="18" charset="2"/>
              </a:rPr>
              <a:t>α</a:t>
            </a:r>
            <a:endParaRPr lang="en-IN" sz="3600" i="1" dirty="0">
              <a:latin typeface="+mj-lt"/>
            </a:endParaRPr>
          </a:p>
        </p:txBody>
      </p:sp>
      <p:sp>
        <p:nvSpPr>
          <p:cNvPr id="3" name="Content Placeholder 2"/>
          <p:cNvSpPr>
            <a:spLocks noGrp="1"/>
          </p:cNvSpPr>
          <p:nvPr>
            <p:ph idx="1"/>
          </p:nvPr>
        </p:nvSpPr>
        <p:spPr>
          <a:xfrm>
            <a:off x="457200" y="1600201"/>
            <a:ext cx="8229600" cy="1219200"/>
          </a:xfrm>
        </p:spPr>
        <p:txBody>
          <a:bodyPr/>
          <a:lstStyle/>
          <a:p>
            <a:pPr marL="0" indent="0">
              <a:buNone/>
            </a:pPr>
            <a:r>
              <a:rPr lang="en-US" sz="2600" dirty="0"/>
              <a:t>The following table shows the relationship between the confidence level and the corresponding value of </a:t>
            </a:r>
            <a:r>
              <a:rPr lang="en-US" sz="2600" i="1" dirty="0">
                <a:cs typeface="Arial" panose="020B0604020202020204" pitchFamily="34" charset="0"/>
                <a:sym typeface="Symbol" panose="05050102010706020507" pitchFamily="18" charset="2"/>
              </a:rPr>
              <a:t>α</a:t>
            </a:r>
            <a:r>
              <a:rPr lang="en-US" sz="2600" dirty="0"/>
              <a:t>. The confidence level of 95% is the value used most often.</a:t>
            </a:r>
            <a:endParaRPr lang="en-IN" sz="2600" dirty="0"/>
          </a:p>
        </p:txBody>
      </p:sp>
      <p:graphicFrame>
        <p:nvGraphicFramePr>
          <p:cNvPr id="4" name="Table 3" descr="The three most common confidence intervals are 90% or 0.90, 95% or 0.95, and 99% or 0.99. For each confidence interval, the table provides the corresponding value of alpha, as follows: 90%, 0.10; 95%, 0.05; 99%, 0.01."/>
          <p:cNvGraphicFramePr>
            <a:graphicFrameLocks noGrp="1"/>
          </p:cNvGraphicFramePr>
          <p:nvPr>
            <p:extLst>
              <p:ext uri="{D42A27DB-BD31-4B8C-83A1-F6EECF244321}">
                <p14:modId xmlns:p14="http://schemas.microsoft.com/office/powerpoint/2010/main" val="1277994055"/>
              </p:ext>
            </p:extLst>
          </p:nvPr>
        </p:nvGraphicFramePr>
        <p:xfrm>
          <a:off x="457200" y="3269762"/>
          <a:ext cx="8229600" cy="2346960"/>
        </p:xfrm>
        <a:graphic>
          <a:graphicData uri="http://schemas.openxmlformats.org/drawingml/2006/table">
            <a:tbl>
              <a:tblPr firstRow="1" bandRow="1">
                <a:tableStyleId>{3B4B98B0-60AC-42C2-AFA5-B58CD77FA1E5}</a:tableStyleId>
              </a:tblPr>
              <a:tblGrid>
                <a:gridCol w="4953000">
                  <a:extLst>
                    <a:ext uri="{9D8B030D-6E8A-4147-A177-3AD203B41FA5}">
                      <a16:colId xmlns:a16="http://schemas.microsoft.com/office/drawing/2014/main" val="20000"/>
                    </a:ext>
                  </a:extLst>
                </a:gridCol>
                <a:gridCol w="3276600">
                  <a:extLst>
                    <a:ext uri="{9D8B030D-6E8A-4147-A177-3AD203B41FA5}">
                      <a16:colId xmlns:a16="http://schemas.microsoft.com/office/drawing/2014/main" val="20001"/>
                    </a:ext>
                  </a:extLst>
                </a:gridCol>
              </a:tblGrid>
              <a:tr h="370840">
                <a:tc>
                  <a:txBody>
                    <a:bodyPr/>
                    <a:lstStyle/>
                    <a:p>
                      <a:pPr algn="ctr"/>
                      <a:r>
                        <a:rPr lang="en-IN" sz="2600" dirty="0">
                          <a:solidFill>
                            <a:schemeClr val="tx1"/>
                          </a:solidFill>
                        </a:rPr>
                        <a:t>Most</a:t>
                      </a:r>
                      <a:r>
                        <a:rPr lang="en-IN" sz="2600" baseline="0" dirty="0">
                          <a:solidFill>
                            <a:schemeClr val="tx1"/>
                          </a:solidFill>
                        </a:rPr>
                        <a:t> Common Confidence Levels</a:t>
                      </a:r>
                      <a:endParaRPr lang="en-IN" sz="2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2600" dirty="0">
                          <a:solidFill>
                            <a:schemeClr val="tx1"/>
                          </a:solidFill>
                        </a:rPr>
                        <a:t>Corresponding</a:t>
                      </a:r>
                      <a:r>
                        <a:rPr lang="en-IN" sz="2600" baseline="0" dirty="0">
                          <a:solidFill>
                            <a:schemeClr val="tx1"/>
                          </a:solidFill>
                        </a:rPr>
                        <a:t> Values of </a:t>
                      </a:r>
                      <a:r>
                        <a:rPr lang="en-US" sz="2600" b="1" i="1" kern="1200" dirty="0">
                          <a:solidFill>
                            <a:schemeClr val="tx1"/>
                          </a:solidFill>
                          <a:latin typeface="+mn-lt"/>
                          <a:ea typeface="+mn-ea"/>
                          <a:cs typeface="Arial" panose="020B0604020202020204" pitchFamily="34" charset="0"/>
                          <a:sym typeface="Symbol" panose="05050102010706020507" pitchFamily="18" charset="2"/>
                        </a:rPr>
                        <a:t>α</a:t>
                      </a:r>
                      <a:endParaRPr lang="en-IN" sz="2600" i="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0840">
                <a:tc>
                  <a:txBody>
                    <a:bodyPr/>
                    <a:lstStyle/>
                    <a:p>
                      <a:r>
                        <a:rPr lang="en-IN" sz="2600" dirty="0">
                          <a:solidFill>
                            <a:schemeClr val="tx1"/>
                          </a:solidFill>
                        </a:rPr>
                        <a:t>90% (or 0.90) confidence level: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600" i="1" kern="1200" dirty="0">
                          <a:solidFill>
                            <a:schemeClr val="tx1"/>
                          </a:solidFill>
                          <a:latin typeface="+mn-lt"/>
                          <a:ea typeface="+mn-ea"/>
                          <a:cs typeface="Arial" panose="020B0604020202020204" pitchFamily="34" charset="0"/>
                          <a:sym typeface="Symbol" panose="05050102010706020507" pitchFamily="18" charset="2"/>
                        </a:rPr>
                        <a:t>α</a:t>
                      </a:r>
                      <a:r>
                        <a:rPr lang="en-IN" sz="2600" dirty="0"/>
                        <a:t> = 0.10</a:t>
                      </a:r>
                      <a:endParaRPr lang="en-IN" sz="2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70840">
                <a:tc>
                  <a:txBody>
                    <a:bodyPr/>
                    <a:lstStyle/>
                    <a:p>
                      <a:r>
                        <a:rPr lang="en-IN" sz="2600" dirty="0">
                          <a:solidFill>
                            <a:schemeClr val="tx1"/>
                          </a:solidFill>
                        </a:rPr>
                        <a:t>95% (or 0.95) confidence level: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600" i="1" kern="1200" dirty="0">
                          <a:solidFill>
                            <a:schemeClr val="tx1"/>
                          </a:solidFill>
                          <a:latin typeface="+mn-lt"/>
                          <a:ea typeface="+mn-ea"/>
                          <a:cs typeface="Arial" panose="020B0604020202020204" pitchFamily="34" charset="0"/>
                          <a:sym typeface="Symbol" panose="05050102010706020507" pitchFamily="18" charset="2"/>
                        </a:rPr>
                        <a:t>α</a:t>
                      </a:r>
                      <a:r>
                        <a:rPr lang="en-IN" sz="2600" dirty="0"/>
                        <a:t> = 0.05</a:t>
                      </a:r>
                      <a:endParaRPr lang="en-IN" sz="2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70840">
                <a:tc>
                  <a:txBody>
                    <a:bodyPr/>
                    <a:lstStyle/>
                    <a:p>
                      <a:r>
                        <a:rPr lang="en-IN" sz="2600" dirty="0">
                          <a:solidFill>
                            <a:schemeClr val="tx1"/>
                          </a:solidFill>
                        </a:rPr>
                        <a:t>99% (or 0.99) confidence level: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600" i="1" kern="1200" dirty="0">
                          <a:solidFill>
                            <a:schemeClr val="tx1"/>
                          </a:solidFill>
                          <a:latin typeface="+mn-lt"/>
                          <a:ea typeface="+mn-ea"/>
                          <a:cs typeface="Arial" panose="020B0604020202020204" pitchFamily="34" charset="0"/>
                          <a:sym typeface="Symbol" panose="05050102010706020507" pitchFamily="18" charset="2"/>
                        </a:rPr>
                        <a:t>α</a:t>
                      </a:r>
                      <a:r>
                        <a:rPr lang="en-IN" sz="2600" dirty="0"/>
                        <a:t> = 0.01</a:t>
                      </a:r>
                      <a:endParaRPr lang="en-IN" sz="2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289777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Critical Values</a:t>
            </a:r>
            <a:endParaRPr lang="en-IN" sz="3600" dirty="0">
              <a:latin typeface="+mj-lt"/>
            </a:endParaRPr>
          </a:p>
        </p:txBody>
      </p:sp>
      <p:sp>
        <p:nvSpPr>
          <p:cNvPr id="3" name="Content Placeholder 2"/>
          <p:cNvSpPr>
            <a:spLocks noGrp="1"/>
          </p:cNvSpPr>
          <p:nvPr>
            <p:ph idx="1"/>
          </p:nvPr>
        </p:nvSpPr>
        <p:spPr>
          <a:xfrm>
            <a:off x="457200" y="1600200"/>
            <a:ext cx="8229600" cy="1981200"/>
          </a:xfrm>
        </p:spPr>
        <p:txBody>
          <a:bodyPr/>
          <a:lstStyle/>
          <a:p>
            <a:pPr marL="9525" lvl="1" indent="0">
              <a:buNone/>
            </a:pPr>
            <a:r>
              <a:rPr lang="en-US" sz="2400" dirty="0"/>
              <a:t>For the standard normal distribution, a </a:t>
            </a:r>
            <a:r>
              <a:rPr lang="en-US" sz="2400" b="1" dirty="0"/>
              <a:t>critical value </a:t>
            </a:r>
            <a:r>
              <a:rPr lang="en-US" sz="2400" dirty="0"/>
              <a:t>is a </a:t>
            </a:r>
            <a:r>
              <a:rPr lang="en-US" sz="2400" i="1" dirty="0"/>
              <a:t>z </a:t>
            </a:r>
            <a:r>
              <a:rPr lang="en-US" sz="2400" dirty="0"/>
              <a:t>score on the borderline separating those </a:t>
            </a:r>
            <a:r>
              <a:rPr lang="en-US" sz="2400" i="1" dirty="0"/>
              <a:t>z</a:t>
            </a:r>
            <a:r>
              <a:rPr lang="en-US" sz="2400" dirty="0"/>
              <a:t> scores that are significantly high or low from those that are not significant.</a:t>
            </a:r>
          </a:p>
        </p:txBody>
      </p:sp>
      <p:pic>
        <p:nvPicPr>
          <p:cNvPr id="4" name="Picture 7" descr="A standard normal curve. The area under the curve to the left of negative z sub alpha over 2 = alpha over 2, and the area under the curve to the right of z sub alpha over 2 = alpha over 2. z sub alpha over 2 can be found from technology or table A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8800" y="3635392"/>
            <a:ext cx="3167828" cy="2613008"/>
          </a:xfrm>
          <a:prstGeom prst="rect">
            <a:avLst/>
          </a:prstGeom>
        </p:spPr>
      </p:pic>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C53F9EBE-B589-BA46-9D12-5DB304891673}"/>
                  </a:ext>
                </a:extLst>
              </p:cNvPr>
              <p:cNvSpPr txBox="1">
                <a:spLocks/>
              </p:cNvSpPr>
              <p:nvPr/>
            </p:nvSpPr>
            <p:spPr>
              <a:xfrm>
                <a:off x="457200" y="3962400"/>
                <a:ext cx="5105400" cy="1611854"/>
              </a:xfrm>
              <a:prstGeom prst="rect">
                <a:avLst/>
              </a:prstGeom>
            </p:spPr>
            <p:txBody>
              <a:bodyPr vert="horz" lIns="0" tIns="0" rIns="0" bIns="0" rtlCol="0">
                <a:noAutofit/>
              </a:bodyPr>
              <a:lstStyle>
                <a:lvl1pPr marL="256032" indent="-256032" algn="l" defTabSz="914400" rtl="0" eaLnBrk="1" latinLnBrk="0" hangingPunct="1">
                  <a:spcBef>
                    <a:spcPts val="1500"/>
                  </a:spcBef>
                  <a:buClr>
                    <a:srgbClr val="007FA3"/>
                  </a:buClr>
                  <a:buSzPct val="100000"/>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pPr marL="9525" lvl="1" indent="0">
                  <a:buNone/>
                </a:pPr>
                <a:r>
                  <a:rPr lang="en-US" sz="2400" dirty="0"/>
                  <a:t>The number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𝑧</m:t>
                        </m:r>
                      </m:e>
                      <m:sub>
                        <m:f>
                          <m:fPr>
                            <m:type m:val="lin"/>
                            <m:ctrlPr>
                              <a:rPr lang="en-US" sz="2400" i="1" smtClean="0">
                                <a:latin typeface="Cambria Math" panose="02040503050406030204" pitchFamily="18" charset="0"/>
                              </a:rPr>
                            </m:ctrlPr>
                          </m:fPr>
                          <m:num>
                            <m:r>
                              <a:rPr lang="en-US" sz="2400" i="1" smtClean="0">
                                <a:latin typeface="Cambria Math" panose="02040503050406030204" pitchFamily="18" charset="0"/>
                                <a:ea typeface="Cambria Math" panose="02040503050406030204" pitchFamily="18" charset="0"/>
                              </a:rPr>
                              <m:t>𝛼</m:t>
                            </m:r>
                          </m:num>
                          <m:den>
                            <m:r>
                              <a:rPr lang="en-US" sz="2400" b="0" i="1" smtClean="0">
                                <a:latin typeface="Cambria Math" panose="02040503050406030204" pitchFamily="18" charset="0"/>
                              </a:rPr>
                              <m:t>2</m:t>
                            </m:r>
                          </m:den>
                        </m:f>
                      </m:sub>
                    </m:sSub>
                  </m:oMath>
                </a14:m>
                <a:r>
                  <a:rPr lang="en-US" sz="2400" dirty="0"/>
                  <a:t> separates an area of </a:t>
                </a:r>
                <a14:m>
                  <m:oMath xmlns:m="http://schemas.openxmlformats.org/officeDocument/2006/math">
                    <m:f>
                      <m:fPr>
                        <m:type m:val="lin"/>
                        <m:ctrlPr>
                          <a:rPr lang="en-US" sz="2400" i="1">
                            <a:latin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𝛼</m:t>
                        </m:r>
                      </m:num>
                      <m:den>
                        <m:r>
                          <a:rPr lang="en-US" sz="2400" i="1">
                            <a:latin typeface="Cambria Math" panose="02040503050406030204" pitchFamily="18" charset="0"/>
                          </a:rPr>
                          <m:t>2</m:t>
                        </m:r>
                      </m:den>
                    </m:f>
                    <m:r>
                      <a:rPr lang="en-US" sz="2400" i="1">
                        <a:latin typeface="Cambria Math" panose="02040503050406030204" pitchFamily="18" charset="0"/>
                      </a:rPr>
                      <m:t> </m:t>
                    </m:r>
                  </m:oMath>
                </a14:m>
                <a:r>
                  <a:rPr lang="en-US" sz="2400" dirty="0"/>
                  <a:t>in the right tail of the standard normal distribution.</a:t>
                </a:r>
              </a:p>
            </p:txBody>
          </p:sp>
        </mc:Choice>
        <mc:Fallback xmlns="">
          <p:sp>
            <p:nvSpPr>
              <p:cNvPr id="7" name="Content Placeholder 2">
                <a:extLst>
                  <a:ext uri="{FF2B5EF4-FFF2-40B4-BE49-F238E27FC236}">
                    <a16:creationId xmlns:a16="http://schemas.microsoft.com/office/drawing/2014/main" id="{C53F9EBE-B589-BA46-9D12-5DB304891673}"/>
                  </a:ext>
                </a:extLst>
              </p:cNvPr>
              <p:cNvSpPr txBox="1">
                <a:spLocks noRot="1" noChangeAspect="1" noMove="1" noResize="1" noEditPoints="1" noAdjustHandles="1" noChangeArrowheads="1" noChangeShapeType="1" noTextEdit="1"/>
              </p:cNvSpPr>
              <p:nvPr/>
            </p:nvSpPr>
            <p:spPr>
              <a:xfrm>
                <a:off x="457200" y="3962400"/>
                <a:ext cx="5105400" cy="1611854"/>
              </a:xfrm>
              <a:prstGeom prst="rect">
                <a:avLst/>
              </a:prstGeom>
              <a:blipFill>
                <a:blip r:embed="rId3"/>
                <a:stretch>
                  <a:fillRect l="-3474" t="-20472" r="-744" b="-7087"/>
                </a:stretch>
              </a:blipFill>
            </p:spPr>
            <p:txBody>
              <a:bodyPr/>
              <a:lstStyle/>
              <a:p>
                <a:r>
                  <a:rPr lang="en-US">
                    <a:noFill/>
                  </a:rPr>
                  <a:t> </a:t>
                </a:r>
              </a:p>
            </p:txBody>
          </p:sp>
        </mc:Fallback>
      </mc:AlternateContent>
    </p:spTree>
    <p:extLst>
      <p:ext uri="{BB962C8B-B14F-4D97-AF65-F5344CB8AC3E}">
        <p14:creationId xmlns:p14="http://schemas.microsoft.com/office/powerpoint/2010/main" val="38143990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Finding a Critical Value </a:t>
            </a:r>
            <a:r>
              <a:rPr lang="en-US" sz="2000" b="0" dirty="0">
                <a:latin typeface="+mj-lt"/>
              </a:rPr>
              <a:t>(1 of 2)</a:t>
            </a:r>
            <a:endParaRPr lang="en-IN" sz="2000" b="0" dirty="0">
              <a:latin typeface="+mj-lt"/>
            </a:endParaRPr>
          </a:p>
        </p:txBody>
      </p:sp>
      <p:sp>
        <p:nvSpPr>
          <p:cNvPr id="4" name="Content Placeholder 2">
            <a:extLst>
              <a:ext uri="{FF2B5EF4-FFF2-40B4-BE49-F238E27FC236}">
                <a16:creationId xmlns:a16="http://schemas.microsoft.com/office/drawing/2014/main" id="{A65422E1-3E9B-3E48-94E0-89CEC6257B44}"/>
              </a:ext>
            </a:extLst>
          </p:cNvPr>
          <p:cNvSpPr>
            <a:spLocks noGrp="1"/>
          </p:cNvSpPr>
          <p:nvPr>
            <p:ph idx="1"/>
          </p:nvPr>
        </p:nvSpPr>
        <p:spPr>
          <a:xfrm>
            <a:off x="457200" y="2971800"/>
            <a:ext cx="8305800" cy="1219199"/>
          </a:xfrm>
        </p:spPr>
        <p:txBody>
          <a:bodyPr/>
          <a:lstStyle/>
          <a:p>
            <a:pPr marL="0" indent="0">
              <a:buNone/>
            </a:pPr>
            <a:r>
              <a:rPr lang="en-US" sz="2600" dirty="0"/>
              <a:t>Note that when finding the critical </a:t>
            </a:r>
            <a:r>
              <a:rPr lang="en-US" sz="2600" i="1" dirty="0"/>
              <a:t>z </a:t>
            </a:r>
            <a:r>
              <a:rPr lang="en-US" sz="2600" dirty="0"/>
              <a:t>score for a 95% confidence level, we use a cumulative left area of 0.9750 (</a:t>
            </a:r>
            <a:r>
              <a:rPr lang="en-US" sz="2600" b="1" dirty="0"/>
              <a:t>not</a:t>
            </a:r>
            <a:r>
              <a:rPr lang="en-US" sz="2600" i="1" dirty="0"/>
              <a:t> </a:t>
            </a:r>
            <a:r>
              <a:rPr lang="en-US" sz="2600" dirty="0"/>
              <a:t>0.95). Think of it this way:</a:t>
            </a:r>
            <a:endParaRPr lang="en-IN" sz="2600" dirty="0"/>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767D5703-5813-7347-BADC-C8FF20BB8F55}"/>
                  </a:ext>
                </a:extLst>
              </p:cNvPr>
              <p:cNvSpPr txBox="1">
                <a:spLocks/>
              </p:cNvSpPr>
              <p:nvPr/>
            </p:nvSpPr>
            <p:spPr>
              <a:xfrm>
                <a:off x="457200" y="1776035"/>
                <a:ext cx="8305800" cy="997655"/>
              </a:xfrm>
              <a:prstGeom prst="rect">
                <a:avLst/>
              </a:prstGeom>
            </p:spPr>
            <p:txBody>
              <a:bodyPr vert="horz" lIns="0" tIns="0" rIns="0" bIns="0" rtlCol="0">
                <a:noAutofit/>
              </a:bodyPr>
              <a:lstStyle>
                <a:lvl1pPr marL="256032" indent="-256032" algn="l" defTabSz="914400" rtl="0" eaLnBrk="1" latinLnBrk="0" hangingPunct="1">
                  <a:spcBef>
                    <a:spcPts val="1500"/>
                  </a:spcBef>
                  <a:buClr>
                    <a:srgbClr val="007FA3"/>
                  </a:buClr>
                  <a:buSzPct val="100000"/>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pPr marL="0" indent="0">
                  <a:buFont typeface="Arial" panose="020B0604020202020204" pitchFamily="34" charset="0"/>
                  <a:buNone/>
                </a:pPr>
                <a:r>
                  <a:rPr lang="en-US" sz="2600" dirty="0"/>
                  <a:t>If </a:t>
                </a:r>
                <a14:m>
                  <m:oMath xmlns:m="http://schemas.openxmlformats.org/officeDocument/2006/math">
                    <m:r>
                      <a:rPr lang="en-US" sz="2600" i="1" smtClean="0">
                        <a:latin typeface="Cambria Math" panose="02040503050406030204" pitchFamily="18" charset="0"/>
                        <a:ea typeface="Cambria Math" panose="02040503050406030204" pitchFamily="18" charset="0"/>
                      </a:rPr>
                      <m:t>𝛼</m:t>
                    </m:r>
                    <m:r>
                      <a:rPr lang="en-US" sz="2600" b="0" i="1" smtClean="0">
                        <a:latin typeface="Cambria Math" panose="02040503050406030204" pitchFamily="18" charset="0"/>
                        <a:ea typeface="Cambria Math" panose="02040503050406030204" pitchFamily="18" charset="0"/>
                      </a:rPr>
                      <m:t>=0.05</m:t>
                    </m:r>
                  </m:oMath>
                </a14:m>
                <a:r>
                  <a:rPr lang="en-US" sz="2600" dirty="0"/>
                  <a:t>, find the critical value </a:t>
                </a:r>
                <a14:m>
                  <m:oMath xmlns:m="http://schemas.openxmlformats.org/officeDocument/2006/math">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𝑧</m:t>
                        </m:r>
                      </m:e>
                      <m:sub>
                        <m:f>
                          <m:fPr>
                            <m:type m:val="lin"/>
                            <m:ctrlPr>
                              <a:rPr lang="en-US" sz="2600" i="1" smtClean="0">
                                <a:latin typeface="Cambria Math" panose="02040503050406030204" pitchFamily="18" charset="0"/>
                              </a:rPr>
                            </m:ctrlPr>
                          </m:fPr>
                          <m:num>
                            <m:r>
                              <a:rPr lang="en-US" sz="2600" i="1" smtClean="0">
                                <a:latin typeface="Cambria Math" panose="02040503050406030204" pitchFamily="18" charset="0"/>
                                <a:ea typeface="Cambria Math" panose="02040503050406030204" pitchFamily="18" charset="0"/>
                              </a:rPr>
                              <m:t>𝛼</m:t>
                            </m:r>
                          </m:num>
                          <m:den>
                            <m:r>
                              <a:rPr lang="en-US" sz="2600" b="0" i="1" smtClean="0">
                                <a:latin typeface="Cambria Math" panose="02040503050406030204" pitchFamily="18" charset="0"/>
                              </a:rPr>
                              <m:t>2</m:t>
                            </m:r>
                          </m:den>
                        </m:f>
                      </m:sub>
                    </m:sSub>
                  </m:oMath>
                </a14:m>
                <a:r>
                  <a:rPr lang="en-US" sz="2600" dirty="0"/>
                  <a:t> corresponding to a 95% confidence level.</a:t>
                </a:r>
                <a:endParaRPr lang="en-IN" sz="2600" dirty="0"/>
              </a:p>
            </p:txBody>
          </p:sp>
        </mc:Choice>
        <mc:Fallback xmlns="">
          <p:sp>
            <p:nvSpPr>
              <p:cNvPr id="5" name="Content Placeholder 2">
                <a:extLst>
                  <a:ext uri="{FF2B5EF4-FFF2-40B4-BE49-F238E27FC236}">
                    <a16:creationId xmlns:a16="http://schemas.microsoft.com/office/drawing/2014/main" id="{767D5703-5813-7347-BADC-C8FF20BB8F55}"/>
                  </a:ext>
                </a:extLst>
              </p:cNvPr>
              <p:cNvSpPr txBox="1">
                <a:spLocks noRot="1" noChangeAspect="1" noMove="1" noResize="1" noEditPoints="1" noAdjustHandles="1" noChangeArrowheads="1" noChangeShapeType="1" noTextEdit="1"/>
              </p:cNvSpPr>
              <p:nvPr/>
            </p:nvSpPr>
            <p:spPr>
              <a:xfrm>
                <a:off x="457200" y="1776035"/>
                <a:ext cx="8305800" cy="997655"/>
              </a:xfrm>
              <a:prstGeom prst="rect">
                <a:avLst/>
              </a:prstGeom>
              <a:blipFill>
                <a:blip r:embed="rId2"/>
                <a:stretch>
                  <a:fillRect l="-2443" t="-31250" r="-2595" b="-18750"/>
                </a:stretch>
              </a:blipFill>
            </p:spPr>
            <p:txBody>
              <a:bodyPr/>
              <a:lstStyle/>
              <a:p>
                <a:r>
                  <a:rPr lang="en-US">
                    <a:noFill/>
                  </a:rPr>
                  <a:t> </a:t>
                </a:r>
              </a:p>
            </p:txBody>
          </p:sp>
        </mc:Fallback>
      </mc:AlternateContent>
    </p:spTree>
    <p:extLst>
      <p:ext uri="{BB962C8B-B14F-4D97-AF65-F5344CB8AC3E}">
        <p14:creationId xmlns:p14="http://schemas.microsoft.com/office/powerpoint/2010/main" val="258506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Finding a Critical Value </a:t>
            </a:r>
            <a:r>
              <a:rPr lang="en-US" sz="2000" b="0" dirty="0">
                <a:latin typeface="+mj-lt"/>
              </a:rPr>
              <a:t>(2 of 2)</a:t>
            </a:r>
            <a:endParaRPr lang="en-IN" sz="2000" b="0" dirty="0">
              <a:latin typeface="+mj-lt"/>
            </a:endParaRPr>
          </a:p>
        </p:txBody>
      </p:sp>
      <p:pic>
        <p:nvPicPr>
          <p:cNvPr id="4" name="Picture 3" descr="A standard normal curve. The 95% confidence interval is represented by the area under the curve from negative z sub alpha over 2 = negative 1.96 to z sub alpha over 2 = 1.96. The area of both tails is alpha = 0.05, and the area of each tail is alpha over 2 = 0.025. So, the cumulative area left of the right tail = 1 minus 0.025 = 0.9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682" y="1447800"/>
            <a:ext cx="8225118" cy="4965956"/>
          </a:xfrm>
          <a:prstGeom prst="rect">
            <a:avLst/>
          </a:prstGeom>
        </p:spPr>
      </p:pic>
    </p:spTree>
    <p:extLst>
      <p:ext uri="{BB962C8B-B14F-4D97-AF65-F5344CB8AC3E}">
        <p14:creationId xmlns:p14="http://schemas.microsoft.com/office/powerpoint/2010/main" val="687840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Common Critical Values</a:t>
            </a:r>
            <a:endParaRPr lang="en-IN" sz="3600" dirty="0">
              <a:latin typeface="+mj-lt"/>
            </a:endParaRPr>
          </a:p>
        </p:txBody>
      </p:sp>
      <p:pic>
        <p:nvPicPr>
          <p:cNvPr id="9" name="Picture 3" descr="The previous example showed that a 95% confidence level results in a critical value of z sub, alpha over 2, = 1.9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0005" y="1673352"/>
            <a:ext cx="7876180" cy="1024545"/>
          </a:xfrm>
          <a:prstGeom prst="rect">
            <a:avLst/>
          </a:prstGeom>
        </p:spPr>
      </p:pic>
      <p:sp>
        <p:nvSpPr>
          <p:cNvPr id="3" name="Content Placeholder 2"/>
          <p:cNvSpPr>
            <a:spLocks noGrp="1"/>
          </p:cNvSpPr>
          <p:nvPr>
            <p:ph idx="1"/>
          </p:nvPr>
        </p:nvSpPr>
        <p:spPr>
          <a:xfrm>
            <a:off x="457200" y="2743200"/>
            <a:ext cx="8077200" cy="914400"/>
          </a:xfrm>
        </p:spPr>
        <p:txBody>
          <a:bodyPr/>
          <a:lstStyle/>
          <a:p>
            <a:pPr marL="0" indent="0">
              <a:buNone/>
            </a:pPr>
            <a:r>
              <a:rPr lang="en-US" sz="2600" dirty="0"/>
              <a:t>This is the most common critical value, and it is listed with two other common values in the table.</a:t>
            </a:r>
            <a:endParaRPr lang="en-IN" sz="2600" dirty="0"/>
          </a:p>
        </p:txBody>
      </p:sp>
      <mc:AlternateContent xmlns:mc="http://schemas.openxmlformats.org/markup-compatibility/2006" xmlns:a14="http://schemas.microsoft.com/office/drawing/2010/main">
        <mc:Choice Requires="a14">
          <p:graphicFrame>
            <p:nvGraphicFramePr>
              <p:cNvPr id="6" name="Table 5" descr="The three most common confidence intervals are 90% or 0.90, 95% or 0.95, and 99% or 0.99. For each confidence interval, the table provides the corresponding value of alpha, as follows: 90%, 0.10; 95%, 0.05; 99%, 0.01.">
                <a:extLst>
                  <a:ext uri="{FF2B5EF4-FFF2-40B4-BE49-F238E27FC236}">
                    <a16:creationId xmlns:a16="http://schemas.microsoft.com/office/drawing/2014/main" id="{8F7B1378-0BA5-BF42-8B13-1B621FD1041F}"/>
                  </a:ext>
                </a:extLst>
              </p:cNvPr>
              <p:cNvGraphicFramePr>
                <a:graphicFrameLocks noGrp="1"/>
              </p:cNvGraphicFramePr>
              <p:nvPr>
                <p:extLst>
                  <p:ext uri="{D42A27DB-BD31-4B8C-83A1-F6EECF244321}">
                    <p14:modId xmlns:p14="http://schemas.microsoft.com/office/powerpoint/2010/main" val="3470600672"/>
                  </p:ext>
                </p:extLst>
              </p:nvPr>
            </p:nvGraphicFramePr>
            <p:xfrm>
              <a:off x="457200" y="3967226"/>
              <a:ext cx="8229600" cy="1976374"/>
            </p:xfrm>
            <a:graphic>
              <a:graphicData uri="http://schemas.openxmlformats.org/drawingml/2006/table">
                <a:tbl>
                  <a:tblPr firstRow="1" bandRow="1">
                    <a:tableStyleId>{3B4B98B0-60AC-42C2-AFA5-B58CD77FA1E5}</a:tableStyleId>
                  </a:tblPr>
                  <a:tblGrid>
                    <a:gridCol w="32004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3429000">
                      <a:extLst>
                        <a:ext uri="{9D8B030D-6E8A-4147-A177-3AD203B41FA5}">
                          <a16:colId xmlns:a16="http://schemas.microsoft.com/office/drawing/2014/main" val="866139089"/>
                        </a:ext>
                      </a:extLst>
                    </a:gridCol>
                  </a:tblGrid>
                  <a:tr h="370840">
                    <a:tc>
                      <a:txBody>
                        <a:bodyPr/>
                        <a:lstStyle/>
                        <a:p>
                          <a:pPr algn="ctr"/>
                          <a:r>
                            <a:rPr lang="en-IN" sz="2600" baseline="0" dirty="0">
                              <a:solidFill>
                                <a:schemeClr val="tx1"/>
                              </a:solidFill>
                            </a:rPr>
                            <a:t>Confidence Level</a:t>
                          </a:r>
                          <a:endParaRPr lang="en-IN" sz="2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600" b="1" i="1" kern="1200" dirty="0">
                              <a:solidFill>
                                <a:schemeClr val="tx1"/>
                              </a:solidFill>
                              <a:latin typeface="+mn-lt"/>
                              <a:ea typeface="+mn-ea"/>
                              <a:cs typeface="Arial" panose="020B0604020202020204" pitchFamily="34" charset="0"/>
                              <a:sym typeface="Symbol" panose="05050102010706020507" pitchFamily="18" charset="2"/>
                            </a:rPr>
                            <a:t>α</a:t>
                          </a:r>
                          <a:endParaRPr lang="en-IN" sz="2600" i="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2600" i="0" dirty="0">
                              <a:solidFill>
                                <a:schemeClr val="tx1"/>
                              </a:solidFill>
                            </a:rPr>
                            <a:t>Critical Value, </a:t>
                          </a:r>
                          <a14:m>
                            <m:oMath xmlns:m="http://schemas.openxmlformats.org/officeDocument/2006/math">
                              <m:sSub>
                                <m:sSubPr>
                                  <m:ctrlPr>
                                    <a:rPr lang="en-IN" sz="2600" i="1" smtClean="0">
                                      <a:solidFill>
                                        <a:schemeClr val="tx1"/>
                                      </a:solidFill>
                                      <a:latin typeface="Cambria Math" panose="02040503050406030204" pitchFamily="18" charset="0"/>
                                    </a:rPr>
                                  </m:ctrlPr>
                                </m:sSubPr>
                                <m:e>
                                  <m:r>
                                    <a:rPr lang="en-US" sz="2600" b="1" i="1" smtClean="0">
                                      <a:solidFill>
                                        <a:schemeClr val="tx1"/>
                                      </a:solidFill>
                                      <a:latin typeface="Cambria Math" panose="02040503050406030204" pitchFamily="18" charset="0"/>
                                    </a:rPr>
                                    <m:t>𝒛</m:t>
                                  </m:r>
                                </m:e>
                                <m:sub>
                                  <m:f>
                                    <m:fPr>
                                      <m:type m:val="lin"/>
                                      <m:ctrlPr>
                                        <a:rPr lang="en-IN" sz="2600" i="1" smtClean="0">
                                          <a:solidFill>
                                            <a:schemeClr val="tx1"/>
                                          </a:solidFill>
                                          <a:latin typeface="Cambria Math" panose="02040503050406030204" pitchFamily="18" charset="0"/>
                                        </a:rPr>
                                      </m:ctrlPr>
                                    </m:fPr>
                                    <m:num>
                                      <m:r>
                                        <a:rPr lang="en-IN" sz="2600" i="1" smtClean="0">
                                          <a:solidFill>
                                            <a:schemeClr val="tx1"/>
                                          </a:solidFill>
                                          <a:latin typeface="Cambria Math" panose="02040503050406030204" pitchFamily="18" charset="0"/>
                                          <a:ea typeface="Cambria Math" panose="02040503050406030204" pitchFamily="18" charset="0"/>
                                        </a:rPr>
                                        <m:t>𝜶</m:t>
                                      </m:r>
                                    </m:num>
                                    <m:den>
                                      <m:r>
                                        <a:rPr lang="en-US" sz="2600" b="1" i="1" smtClean="0">
                                          <a:solidFill>
                                            <a:schemeClr val="tx1"/>
                                          </a:solidFill>
                                          <a:latin typeface="Cambria Math" panose="02040503050406030204" pitchFamily="18" charset="0"/>
                                        </a:rPr>
                                        <m:t>𝟐</m:t>
                                      </m:r>
                                    </m:den>
                                  </m:f>
                                </m:sub>
                              </m:sSub>
                            </m:oMath>
                          </a14:m>
                          <a:endParaRPr lang="en-IN" sz="2600" i="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0840">
                    <a:tc>
                      <a:txBody>
                        <a:bodyPr/>
                        <a:lstStyle/>
                        <a:p>
                          <a:pPr algn="ctr"/>
                          <a:r>
                            <a:rPr lang="en-IN" sz="2600" dirty="0">
                              <a:solidFill>
                                <a:schemeClr val="tx1"/>
                              </a:solidFill>
                            </a:rPr>
                            <a:t>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2600" dirty="0"/>
                            <a:t>0.10</a:t>
                          </a:r>
                          <a:endParaRPr lang="en-IN" sz="2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2600" dirty="0">
                              <a:solidFill>
                                <a:schemeClr val="tx1"/>
                              </a:solidFill>
                            </a:rPr>
                            <a:t>1.645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70840">
                    <a:tc>
                      <a:txBody>
                        <a:bodyPr/>
                        <a:lstStyle/>
                        <a:p>
                          <a:pPr algn="ctr"/>
                          <a:r>
                            <a:rPr lang="en-IN" sz="2600" dirty="0">
                              <a:solidFill>
                                <a:schemeClr val="tx1"/>
                              </a:solidFill>
                            </a:rPr>
                            <a:t>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2600" dirty="0"/>
                            <a:t>0.05</a:t>
                          </a:r>
                          <a:endParaRPr lang="en-IN" sz="2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2600" dirty="0">
                              <a:solidFill>
                                <a:schemeClr val="tx1"/>
                              </a:solidFill>
                            </a:rPr>
                            <a:t>1.96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70840">
                    <a:tc>
                      <a:txBody>
                        <a:bodyPr/>
                        <a:lstStyle/>
                        <a:p>
                          <a:pPr algn="ctr"/>
                          <a:r>
                            <a:rPr lang="en-IN" sz="2600" dirty="0">
                              <a:solidFill>
                                <a:schemeClr val="tx1"/>
                              </a:solidFill>
                            </a:rPr>
                            <a:t>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2600" dirty="0"/>
                            <a:t>0.01</a:t>
                          </a:r>
                          <a:endParaRPr lang="en-IN" sz="2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2600" dirty="0">
                              <a:solidFill>
                                <a:schemeClr val="tx1"/>
                              </a:solidFill>
                            </a:rPr>
                            <a:t>2.575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mc:Choice>
        <mc:Fallback xmlns="">
          <p:graphicFrame>
            <p:nvGraphicFramePr>
              <p:cNvPr id="6" name="Table 5" descr="The three most common confidence intervals are 90% or 0.90, 95% or 0.95, and 99% or 0.99. For each confidence interval, the table provides the corresponding value of alpha, as follows: 90%, 0.10; 95%, 0.05; 99%, 0.01.">
                <a:extLst>
                  <a:ext uri="{FF2B5EF4-FFF2-40B4-BE49-F238E27FC236}">
                    <a16:creationId xmlns:a16="http://schemas.microsoft.com/office/drawing/2014/main" id="{8F7B1378-0BA5-BF42-8B13-1B621FD1041F}"/>
                  </a:ext>
                </a:extLst>
              </p:cNvPr>
              <p:cNvGraphicFramePr>
                <a:graphicFrameLocks noGrp="1"/>
              </p:cNvGraphicFramePr>
              <p:nvPr>
                <p:extLst>
                  <p:ext uri="{D42A27DB-BD31-4B8C-83A1-F6EECF244321}">
                    <p14:modId xmlns:p14="http://schemas.microsoft.com/office/powerpoint/2010/main" val="3470600672"/>
                  </p:ext>
                </p:extLst>
              </p:nvPr>
            </p:nvGraphicFramePr>
            <p:xfrm>
              <a:off x="457200" y="3967226"/>
              <a:ext cx="8229600" cy="1976374"/>
            </p:xfrm>
            <a:graphic>
              <a:graphicData uri="http://schemas.openxmlformats.org/drawingml/2006/table">
                <a:tbl>
                  <a:tblPr firstRow="1" bandRow="1">
                    <a:tableStyleId>{3B4B98B0-60AC-42C2-AFA5-B58CD77FA1E5}</a:tableStyleId>
                  </a:tblPr>
                  <a:tblGrid>
                    <a:gridCol w="32004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3429000">
                      <a:extLst>
                        <a:ext uri="{9D8B030D-6E8A-4147-A177-3AD203B41FA5}">
                          <a16:colId xmlns:a16="http://schemas.microsoft.com/office/drawing/2014/main" val="866139089"/>
                        </a:ext>
                      </a:extLst>
                    </a:gridCol>
                  </a:tblGrid>
                  <a:tr h="513334">
                    <a:tc>
                      <a:txBody>
                        <a:bodyPr/>
                        <a:lstStyle/>
                        <a:p>
                          <a:pPr algn="ctr"/>
                          <a:r>
                            <a:rPr lang="en-IN" sz="2600" baseline="0" dirty="0">
                              <a:solidFill>
                                <a:schemeClr val="tx1"/>
                              </a:solidFill>
                            </a:rPr>
                            <a:t>Confidence Level</a:t>
                          </a:r>
                          <a:endParaRPr lang="en-IN" sz="26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sz="2600" b="1" i="1" kern="1200" dirty="0">
                              <a:solidFill>
                                <a:schemeClr val="tx1"/>
                              </a:solidFill>
                              <a:latin typeface="+mn-lt"/>
                              <a:ea typeface="+mn-ea"/>
                              <a:cs typeface="Arial" panose="020B0604020202020204" pitchFamily="34" charset="0"/>
                              <a:sym typeface="Symbol" panose="05050102010706020507" pitchFamily="18" charset="2"/>
                            </a:rPr>
                            <a:t>α</a:t>
                          </a:r>
                          <a:endParaRPr lang="en-IN" sz="2600" i="1"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40370" t="-53659" r="-741" b="-312195"/>
                          </a:stretch>
                        </a:blipFill>
                      </a:tcPr>
                    </a:tc>
                    <a:extLst>
                      <a:ext uri="{0D108BD9-81ED-4DB2-BD59-A6C34878D82A}">
                        <a16:rowId xmlns:a16="http://schemas.microsoft.com/office/drawing/2014/main" val="10000"/>
                      </a:ext>
                    </a:extLst>
                  </a:tr>
                  <a:tr h="487680">
                    <a:tc>
                      <a:txBody>
                        <a:bodyPr/>
                        <a:lstStyle/>
                        <a:p>
                          <a:pPr algn="ctr"/>
                          <a:r>
                            <a:rPr lang="en-IN" sz="2600" dirty="0">
                              <a:solidFill>
                                <a:schemeClr val="tx1"/>
                              </a:solidFill>
                            </a:rPr>
                            <a:t>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2600" dirty="0"/>
                            <a:t>0.10</a:t>
                          </a:r>
                          <a:endParaRPr lang="en-IN" sz="2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2600" dirty="0">
                              <a:solidFill>
                                <a:schemeClr val="tx1"/>
                              </a:solidFill>
                            </a:rPr>
                            <a:t>1.645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487680">
                    <a:tc>
                      <a:txBody>
                        <a:bodyPr/>
                        <a:lstStyle/>
                        <a:p>
                          <a:pPr algn="ctr"/>
                          <a:r>
                            <a:rPr lang="en-IN" sz="2600" dirty="0">
                              <a:solidFill>
                                <a:schemeClr val="tx1"/>
                              </a:solidFill>
                            </a:rPr>
                            <a:t>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2600" dirty="0"/>
                            <a:t>0.05</a:t>
                          </a:r>
                          <a:endParaRPr lang="en-IN" sz="2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2600" dirty="0">
                              <a:solidFill>
                                <a:schemeClr val="tx1"/>
                              </a:solidFill>
                            </a:rPr>
                            <a:t>1.96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487680">
                    <a:tc>
                      <a:txBody>
                        <a:bodyPr/>
                        <a:lstStyle/>
                        <a:p>
                          <a:pPr algn="ctr"/>
                          <a:r>
                            <a:rPr lang="en-IN" sz="2600" dirty="0">
                              <a:solidFill>
                                <a:schemeClr val="tx1"/>
                              </a:solidFill>
                            </a:rPr>
                            <a:t>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2600" dirty="0"/>
                            <a:t>0.01</a:t>
                          </a:r>
                          <a:endParaRPr lang="en-IN" sz="2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sz="2600" dirty="0">
                              <a:solidFill>
                                <a:schemeClr val="tx1"/>
                              </a:solidFill>
                            </a:rPr>
                            <a:t>2.575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bl>
              </a:graphicData>
            </a:graphic>
          </p:graphicFrame>
        </mc:Fallback>
      </mc:AlternateContent>
    </p:spTree>
    <p:extLst>
      <p:ext uri="{BB962C8B-B14F-4D97-AF65-F5344CB8AC3E}">
        <p14:creationId xmlns:p14="http://schemas.microsoft.com/office/powerpoint/2010/main" val="1344930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Margin of Error</a:t>
            </a:r>
            <a:endParaRPr lang="en-IN" sz="3600" dirty="0">
              <a:latin typeface="+mj-lt"/>
            </a:endParaRPr>
          </a:p>
        </p:txBody>
      </p:sp>
      <p:sp>
        <p:nvSpPr>
          <p:cNvPr id="3" name="Content Placeholder 2"/>
          <p:cNvSpPr>
            <a:spLocks noGrp="1"/>
          </p:cNvSpPr>
          <p:nvPr>
            <p:ph idx="1"/>
          </p:nvPr>
        </p:nvSpPr>
        <p:spPr>
          <a:xfrm>
            <a:off x="457200" y="3505200"/>
            <a:ext cx="8229600" cy="1782763"/>
          </a:xfrm>
        </p:spPr>
        <p:txBody>
          <a:bodyPr/>
          <a:lstStyle/>
          <a:p>
            <a:pPr marL="9525" indent="0">
              <a:buClr>
                <a:schemeClr val="bg2"/>
              </a:buClr>
              <a:buNone/>
            </a:pPr>
            <a:r>
              <a:rPr lang="en-US" sz="2400" dirty="0"/>
              <a:t>The margin of error </a:t>
            </a:r>
            <a:r>
              <a:rPr lang="en-US" sz="2400" i="1" dirty="0"/>
              <a:t>E </a:t>
            </a:r>
            <a:r>
              <a:rPr lang="en-US" sz="2400" dirty="0"/>
              <a:t>is also called the </a:t>
            </a:r>
            <a:r>
              <a:rPr lang="en-US" sz="2400" b="1" dirty="0"/>
              <a:t>maximum error of the estimate</a:t>
            </a:r>
            <a:r>
              <a:rPr lang="en-US" sz="2400" i="1" dirty="0"/>
              <a:t> </a:t>
            </a:r>
            <a:r>
              <a:rPr lang="en-US" sz="2400" dirty="0"/>
              <a:t>and can be found by multiplying the critical value and the estimated standard deviation of sample proportions.</a:t>
            </a:r>
            <a:endParaRPr lang="en-IN" sz="2400" dirty="0"/>
          </a:p>
        </p:txBody>
      </p:sp>
      <p:sp>
        <p:nvSpPr>
          <p:cNvPr id="5" name="Content Placeholder 2">
            <a:extLst>
              <a:ext uri="{FF2B5EF4-FFF2-40B4-BE49-F238E27FC236}">
                <a16:creationId xmlns:a16="http://schemas.microsoft.com/office/drawing/2014/main" id="{CB9185CF-51E5-D14B-834E-E7EDBCA28873}"/>
              </a:ext>
            </a:extLst>
          </p:cNvPr>
          <p:cNvSpPr txBox="1">
            <a:spLocks/>
          </p:cNvSpPr>
          <p:nvPr/>
        </p:nvSpPr>
        <p:spPr>
          <a:xfrm>
            <a:off x="457200" y="1664746"/>
            <a:ext cx="8229600" cy="1782763"/>
          </a:xfrm>
          <a:prstGeom prst="rect">
            <a:avLst/>
          </a:prstGeom>
        </p:spPr>
        <p:txBody>
          <a:bodyPr vert="horz" lIns="0" tIns="0" rIns="0" bIns="0" rtlCol="0">
            <a:noAutofit/>
          </a:bodyPr>
          <a:lstStyle>
            <a:lvl1pPr marL="256032" indent="-256032" algn="l" defTabSz="914400" rtl="0" eaLnBrk="1" latinLnBrk="0" hangingPunct="1">
              <a:spcBef>
                <a:spcPts val="1500"/>
              </a:spcBef>
              <a:buClr>
                <a:srgbClr val="007FA3"/>
              </a:buClr>
              <a:buSzPct val="100000"/>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US" sz="2600" dirty="0"/>
              <a:t>When using a sample statistic to estimate a population parameter, the </a:t>
            </a:r>
            <a:r>
              <a:rPr lang="en-US" sz="2600" b="1" dirty="0"/>
              <a:t>margin of error, </a:t>
            </a:r>
            <a:r>
              <a:rPr lang="en-US" sz="2600" dirty="0"/>
              <a:t>denoted by </a:t>
            </a:r>
            <a:r>
              <a:rPr lang="en-US" sz="2600" b="1" i="1" dirty="0"/>
              <a:t>E</a:t>
            </a:r>
            <a:r>
              <a:rPr lang="en-US" sz="2600" dirty="0"/>
              <a:t>, is the maximum likely amount of error (the amount by which the sample statistic misses the population parameter).</a:t>
            </a:r>
          </a:p>
        </p:txBody>
      </p:sp>
    </p:spTree>
    <p:extLst>
      <p:ext uri="{BB962C8B-B14F-4D97-AF65-F5344CB8AC3E}">
        <p14:creationId xmlns:p14="http://schemas.microsoft.com/office/powerpoint/2010/main" val="2165215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Margin of Error </a:t>
            </a:r>
            <a:r>
              <a:rPr lang="en-US" sz="3600" i="1" dirty="0">
                <a:latin typeface="+mj-lt"/>
              </a:rPr>
              <a:t>E</a:t>
            </a:r>
            <a:r>
              <a:rPr lang="en-US" sz="3600" dirty="0">
                <a:latin typeface="+mj-lt"/>
              </a:rPr>
              <a:t> for Proportions</a:t>
            </a:r>
            <a:endParaRPr lang="en-IN" sz="3600" dirty="0">
              <a:latin typeface="+mj-lt"/>
            </a:endParaRPr>
          </a:p>
        </p:txBody>
      </p:sp>
      <p:sp>
        <p:nvSpPr>
          <p:cNvPr id="3" name="Content Placeholder 2"/>
          <p:cNvSpPr>
            <a:spLocks noGrp="1"/>
          </p:cNvSpPr>
          <p:nvPr>
            <p:ph idx="1"/>
          </p:nvPr>
        </p:nvSpPr>
        <p:spPr>
          <a:xfrm>
            <a:off x="457200" y="1447800"/>
            <a:ext cx="1371600" cy="457200"/>
          </a:xfrm>
        </p:spPr>
        <p:txBody>
          <a:bodyPr/>
          <a:lstStyle/>
          <a:p>
            <a:pPr marL="0" indent="0">
              <a:buNone/>
            </a:pPr>
            <a:r>
              <a:rPr lang="en-US" sz="2600" b="1" dirty="0"/>
              <a:t>Formula</a:t>
            </a:r>
            <a:endParaRPr lang="en-IN" sz="2600" b="1"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491FC29-7893-8647-AA84-07E70D9797E3}"/>
                  </a:ext>
                </a:extLst>
              </p:cNvPr>
              <p:cNvSpPr txBox="1"/>
              <p:nvPr/>
            </p:nvSpPr>
            <p:spPr>
              <a:xfrm>
                <a:off x="3352800" y="1752600"/>
                <a:ext cx="1995290" cy="11821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rPr>
                        <m:t>𝐸</m:t>
                      </m:r>
                      <m:r>
                        <a:rPr lang="en-US" sz="2600" b="0" i="1" smtClean="0">
                          <a:latin typeface="Cambria Math" panose="02040503050406030204" pitchFamily="18" charset="0"/>
                        </a:rPr>
                        <m:t>=</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𝑧</m:t>
                          </m:r>
                        </m:e>
                        <m:sub>
                          <m:f>
                            <m:fPr>
                              <m:type m:val="lin"/>
                              <m:ctrlPr>
                                <a:rPr lang="en-US" sz="2600" b="0" i="1" smtClean="0">
                                  <a:latin typeface="Cambria Math" panose="02040503050406030204" pitchFamily="18" charset="0"/>
                                </a:rPr>
                              </m:ctrlPr>
                            </m:fPr>
                            <m:num>
                              <m:r>
                                <a:rPr lang="en-US" sz="2600" b="0" i="1" smtClean="0">
                                  <a:latin typeface="Cambria Math" panose="02040503050406030204" pitchFamily="18" charset="0"/>
                                  <a:ea typeface="Cambria Math" panose="02040503050406030204" pitchFamily="18" charset="0"/>
                                </a:rPr>
                                <m:t>𝛼</m:t>
                              </m:r>
                            </m:num>
                            <m:den>
                              <m:r>
                                <a:rPr lang="en-US" sz="2600" b="0" i="1" smtClean="0">
                                  <a:latin typeface="Cambria Math" panose="02040503050406030204" pitchFamily="18" charset="0"/>
                                </a:rPr>
                                <m:t>2</m:t>
                              </m:r>
                            </m:den>
                          </m:f>
                        </m:sub>
                      </m:sSub>
                      <m:rad>
                        <m:radPr>
                          <m:degHide m:val="on"/>
                          <m:ctrlPr>
                            <a:rPr lang="en-US" sz="2600" b="0" i="1" smtClean="0">
                              <a:latin typeface="Cambria Math" panose="02040503050406030204" pitchFamily="18" charset="0"/>
                            </a:rPr>
                          </m:ctrlPr>
                        </m:radPr>
                        <m:deg/>
                        <m:e>
                          <m:f>
                            <m:fPr>
                              <m:ctrlPr>
                                <a:rPr lang="en-US" sz="2600" b="0" i="1" smtClean="0">
                                  <a:latin typeface="Cambria Math" panose="02040503050406030204" pitchFamily="18" charset="0"/>
                                </a:rPr>
                              </m:ctrlPr>
                            </m:fPr>
                            <m:num>
                              <m:acc>
                                <m:accPr>
                                  <m:chr m:val="̂"/>
                                  <m:ctrlPr>
                                    <a:rPr lang="en-US" sz="2600" b="0" i="1" smtClean="0">
                                      <a:latin typeface="Cambria Math" panose="02040503050406030204" pitchFamily="18" charset="0"/>
                                    </a:rPr>
                                  </m:ctrlPr>
                                </m:accPr>
                                <m:e>
                                  <m:r>
                                    <a:rPr lang="en-US" sz="2600" b="0" i="1" smtClean="0">
                                      <a:latin typeface="Cambria Math" panose="02040503050406030204" pitchFamily="18" charset="0"/>
                                    </a:rPr>
                                    <m:t>𝑝</m:t>
                                  </m:r>
                                </m:e>
                              </m:acc>
                              <m:acc>
                                <m:accPr>
                                  <m:chr m:val="̂"/>
                                  <m:ctrlPr>
                                    <a:rPr lang="en-US" sz="2600" b="0" i="1" smtClean="0">
                                      <a:latin typeface="Cambria Math" panose="02040503050406030204" pitchFamily="18" charset="0"/>
                                    </a:rPr>
                                  </m:ctrlPr>
                                </m:accPr>
                                <m:e>
                                  <m:r>
                                    <a:rPr lang="en-US" sz="2600" b="0" i="1" smtClean="0">
                                      <a:latin typeface="Cambria Math" panose="02040503050406030204" pitchFamily="18" charset="0"/>
                                    </a:rPr>
                                    <m:t>𝑞</m:t>
                                  </m:r>
                                </m:e>
                              </m:acc>
                            </m:num>
                            <m:den>
                              <m:r>
                                <a:rPr lang="en-US" sz="2600" b="0" i="1" smtClean="0">
                                  <a:latin typeface="Cambria Math" panose="02040503050406030204" pitchFamily="18" charset="0"/>
                                </a:rPr>
                                <m:t>𝑛</m:t>
                              </m:r>
                            </m:den>
                          </m:f>
                        </m:e>
                      </m:rad>
                    </m:oMath>
                  </m:oMathPara>
                </a14:m>
                <a:endParaRPr lang="en-US" sz="2600" dirty="0" err="1"/>
              </a:p>
            </p:txBody>
          </p:sp>
        </mc:Choice>
        <mc:Fallback xmlns="">
          <p:sp>
            <p:nvSpPr>
              <p:cNvPr id="4" name="TextBox 3">
                <a:extLst>
                  <a:ext uri="{FF2B5EF4-FFF2-40B4-BE49-F238E27FC236}">
                    <a16:creationId xmlns:a16="http://schemas.microsoft.com/office/drawing/2014/main" id="{8491FC29-7893-8647-AA84-07E70D9797E3}"/>
                  </a:ext>
                </a:extLst>
              </p:cNvPr>
              <p:cNvSpPr txBox="1">
                <a:spLocks noRot="1" noChangeAspect="1" noMove="1" noResize="1" noEditPoints="1" noAdjustHandles="1" noChangeArrowheads="1" noChangeShapeType="1" noTextEdit="1"/>
              </p:cNvSpPr>
              <p:nvPr/>
            </p:nvSpPr>
            <p:spPr>
              <a:xfrm>
                <a:off x="3352800" y="1752600"/>
                <a:ext cx="1995290" cy="1182183"/>
              </a:xfrm>
              <a:prstGeom prst="rect">
                <a:avLst/>
              </a:prstGeom>
              <a:blipFill>
                <a:blip r:embed="rId2"/>
                <a:stretch>
                  <a:fillRect l="-3185" r="-3185" b="-39785"/>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7073DAE9-92B0-AA4B-9B00-E4ABA3AFA47D}"/>
              </a:ext>
            </a:extLst>
          </p:cNvPr>
          <p:cNvSpPr txBox="1"/>
          <p:nvPr/>
        </p:nvSpPr>
        <p:spPr>
          <a:xfrm>
            <a:off x="2723616" y="3505200"/>
            <a:ext cx="1949573" cy="461665"/>
          </a:xfrm>
          <a:prstGeom prst="rect">
            <a:avLst/>
          </a:prstGeom>
          <a:noFill/>
        </p:spPr>
        <p:txBody>
          <a:bodyPr wrap="none" rtlCol="0">
            <a:spAutoFit/>
          </a:bodyPr>
          <a:lstStyle/>
          <a:p>
            <a:r>
              <a:rPr lang="en-US" sz="2400" dirty="0"/>
              <a:t>Critical value</a:t>
            </a:r>
          </a:p>
        </p:txBody>
      </p:sp>
      <p:sp>
        <p:nvSpPr>
          <p:cNvPr id="7" name="TextBox 6">
            <a:extLst>
              <a:ext uri="{FF2B5EF4-FFF2-40B4-BE49-F238E27FC236}">
                <a16:creationId xmlns:a16="http://schemas.microsoft.com/office/drawing/2014/main" id="{5C91A219-36FA-404B-9E43-011CA468FF16}"/>
              </a:ext>
            </a:extLst>
          </p:cNvPr>
          <p:cNvSpPr txBox="1"/>
          <p:nvPr/>
        </p:nvSpPr>
        <p:spPr>
          <a:xfrm>
            <a:off x="4648199" y="3505200"/>
            <a:ext cx="4190993" cy="830997"/>
          </a:xfrm>
          <a:prstGeom prst="rect">
            <a:avLst/>
          </a:prstGeom>
          <a:noFill/>
        </p:spPr>
        <p:txBody>
          <a:bodyPr wrap="square" rtlCol="0">
            <a:spAutoFit/>
          </a:bodyPr>
          <a:lstStyle/>
          <a:p>
            <a:r>
              <a:rPr lang="en-US" sz="2400" dirty="0"/>
              <a:t>Estimated standard deviation of sample proportions</a:t>
            </a:r>
          </a:p>
        </p:txBody>
      </p:sp>
      <p:sp>
        <p:nvSpPr>
          <p:cNvPr id="8" name="Right Bracket 7">
            <a:extLst>
              <a:ext uri="{FF2B5EF4-FFF2-40B4-BE49-F238E27FC236}">
                <a16:creationId xmlns:a16="http://schemas.microsoft.com/office/drawing/2014/main" id="{1FBA0CB0-7A10-2E4D-9C04-FD18F533C4D4}"/>
              </a:ext>
            </a:extLst>
          </p:cNvPr>
          <p:cNvSpPr/>
          <p:nvPr/>
        </p:nvSpPr>
        <p:spPr>
          <a:xfrm rot="5400000">
            <a:off x="5004628" y="2642429"/>
            <a:ext cx="76200" cy="734943"/>
          </a:xfrm>
          <a:prstGeom prst="rightBracket">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D0770F0B-EC50-B14E-8491-5A120E6AA8B6}"/>
              </a:ext>
            </a:extLst>
          </p:cNvPr>
          <p:cNvCxnSpPr>
            <a:cxnSpLocks/>
          </p:cNvCxnSpPr>
          <p:nvPr/>
        </p:nvCxnSpPr>
        <p:spPr>
          <a:xfrm flipV="1">
            <a:off x="3962400" y="2838992"/>
            <a:ext cx="199862" cy="66620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24235E5-AECB-3149-9146-6B64DBEC4AE5}"/>
              </a:ext>
            </a:extLst>
          </p:cNvPr>
          <p:cNvCxnSpPr>
            <a:cxnSpLocks/>
          </p:cNvCxnSpPr>
          <p:nvPr/>
        </p:nvCxnSpPr>
        <p:spPr>
          <a:xfrm flipV="1">
            <a:off x="5067302" y="3105374"/>
            <a:ext cx="0" cy="39982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2883006D-8E56-D047-8B30-F24C83DE3406}"/>
              </a:ext>
            </a:extLst>
          </p:cNvPr>
          <p:cNvSpPr txBox="1">
            <a:spLocks/>
          </p:cNvSpPr>
          <p:nvPr/>
        </p:nvSpPr>
        <p:spPr>
          <a:xfrm>
            <a:off x="457200" y="4465637"/>
            <a:ext cx="8229600" cy="1782763"/>
          </a:xfrm>
          <a:prstGeom prst="rect">
            <a:avLst/>
          </a:prstGeom>
        </p:spPr>
        <p:txBody>
          <a:bodyPr vert="horz" lIns="0" tIns="0" rIns="0" bIns="0" rtlCol="0">
            <a:noAutofit/>
          </a:bodyPr>
          <a:lstStyle>
            <a:lvl1pPr marL="256032" indent="-256032" algn="l" defTabSz="914400" rtl="0" eaLnBrk="1" latinLnBrk="0" hangingPunct="1">
              <a:spcBef>
                <a:spcPts val="1500"/>
              </a:spcBef>
              <a:buClr>
                <a:srgbClr val="007FA3"/>
              </a:buClr>
              <a:buSzPct val="100000"/>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pPr marL="0" indent="0">
              <a:buNone/>
            </a:pPr>
            <a:r>
              <a:rPr lang="en-US" sz="2400" b="1" dirty="0"/>
              <a:t>Wald Confidence Interval </a:t>
            </a:r>
            <a:r>
              <a:rPr lang="en-US" sz="2400" dirty="0"/>
              <a:t>When constructing a confidence interval using the margin of error </a:t>
            </a:r>
            <a:r>
              <a:rPr lang="en-US" sz="2400" i="1" dirty="0"/>
              <a:t>E </a:t>
            </a:r>
            <a:r>
              <a:rPr lang="en-US" sz="2400" dirty="0"/>
              <a:t>given in the Formula, the result is called a </a:t>
            </a:r>
            <a:r>
              <a:rPr lang="en-US" sz="2400" i="1" dirty="0"/>
              <a:t>Wald </a:t>
            </a:r>
            <a:r>
              <a:rPr lang="en-US" sz="2400" dirty="0"/>
              <a:t>confidence interval. Part 2 of this section will discuss other methods for constructing a confidence interval.</a:t>
            </a:r>
          </a:p>
        </p:txBody>
      </p:sp>
    </p:spTree>
    <p:extLst>
      <p:ext uri="{BB962C8B-B14F-4D97-AF65-F5344CB8AC3E}">
        <p14:creationId xmlns:p14="http://schemas.microsoft.com/office/powerpoint/2010/main" val="253513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Interpreting a Confidence Interval </a:t>
            </a:r>
            <a:r>
              <a:rPr lang="en-US" sz="2000" b="0" dirty="0">
                <a:latin typeface="+mj-lt"/>
              </a:rPr>
              <a:t>(1 of 3)</a:t>
            </a:r>
            <a:endParaRPr lang="en-IN" sz="2000" b="0" dirty="0">
              <a:latin typeface="+mj-lt"/>
            </a:endParaRPr>
          </a:p>
        </p:txBody>
      </p:sp>
      <p:sp>
        <p:nvSpPr>
          <p:cNvPr id="3" name="Content Placeholder 2"/>
          <p:cNvSpPr>
            <a:spLocks noGrp="1"/>
          </p:cNvSpPr>
          <p:nvPr>
            <p:ph idx="1"/>
          </p:nvPr>
        </p:nvSpPr>
        <p:spPr>
          <a:xfrm>
            <a:off x="457200" y="1600201"/>
            <a:ext cx="8229600" cy="3047999"/>
          </a:xfrm>
        </p:spPr>
        <p:txBody>
          <a:bodyPr/>
          <a:lstStyle/>
          <a:p>
            <a:pPr marL="0" indent="0">
              <a:buNone/>
            </a:pPr>
            <a:r>
              <a:rPr lang="en-US" sz="2600" dirty="0"/>
              <a:t>We must be careful to interpret confidence intervals correctly. There is a correct interpretation and many different and creative incorrect interpretations of the confidence interval 0.405 &lt; </a:t>
            </a:r>
            <a:r>
              <a:rPr lang="en-US" sz="2600" i="1" dirty="0"/>
              <a:t>p </a:t>
            </a:r>
            <a:r>
              <a:rPr lang="en-US" sz="2600" dirty="0"/>
              <a:t>&lt; 0.455.</a:t>
            </a:r>
            <a:endParaRPr lang="en-US" sz="2600" i="1" dirty="0"/>
          </a:p>
          <a:p>
            <a:pPr marL="0" indent="0">
              <a:buNone/>
            </a:pPr>
            <a:r>
              <a:rPr lang="en-US" sz="2600" b="1" dirty="0"/>
              <a:t>Correct:</a:t>
            </a:r>
            <a:r>
              <a:rPr lang="en-US" sz="2600" i="1" dirty="0"/>
              <a:t> </a:t>
            </a:r>
            <a:r>
              <a:rPr lang="en-US" sz="2600" dirty="0"/>
              <a:t>“We are 95% confident that the interval from 0.405 to 0.455 actually does contain the true value of the population proportion </a:t>
            </a:r>
            <a:r>
              <a:rPr lang="en-US" sz="2600" i="1" dirty="0"/>
              <a:t>p</a:t>
            </a:r>
            <a:r>
              <a:rPr lang="en-US" sz="2600" dirty="0"/>
              <a:t>.”</a:t>
            </a:r>
            <a:endParaRPr lang="en-IN" sz="2600" dirty="0"/>
          </a:p>
        </p:txBody>
      </p:sp>
    </p:spTree>
    <p:extLst>
      <p:ext uri="{BB962C8B-B14F-4D97-AF65-F5344CB8AC3E}">
        <p14:creationId xmlns:p14="http://schemas.microsoft.com/office/powerpoint/2010/main" val="1064143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Interpreting a Confidence Interval </a:t>
            </a:r>
            <a:r>
              <a:rPr lang="en-US" sz="2000" b="0" dirty="0">
                <a:latin typeface="+mj-lt"/>
              </a:rPr>
              <a:t>(2 of 3)</a:t>
            </a:r>
            <a:endParaRPr lang="en-IN" sz="2000" b="0" dirty="0">
              <a:latin typeface="+mj-lt"/>
            </a:endParaRPr>
          </a:p>
        </p:txBody>
      </p:sp>
      <p:sp>
        <p:nvSpPr>
          <p:cNvPr id="3" name="Content Placeholder 2"/>
          <p:cNvSpPr>
            <a:spLocks noGrp="1"/>
          </p:cNvSpPr>
          <p:nvPr>
            <p:ph idx="1"/>
          </p:nvPr>
        </p:nvSpPr>
        <p:spPr>
          <a:xfrm>
            <a:off x="457200" y="1600201"/>
            <a:ext cx="7772400" cy="3200400"/>
          </a:xfrm>
        </p:spPr>
        <p:txBody>
          <a:bodyPr/>
          <a:lstStyle/>
          <a:p>
            <a:pPr marL="0" indent="0">
              <a:buNone/>
            </a:pPr>
            <a:r>
              <a:rPr lang="en-US" sz="2600" dirty="0"/>
              <a:t>We must be careful to interpret confidence intervals correctly. There is a correct interpretation and many different and creative incorrect interpretations of the confidence interval 0.405 &lt; </a:t>
            </a:r>
            <a:r>
              <a:rPr lang="en-US" sz="2600" i="1" dirty="0"/>
              <a:t>p </a:t>
            </a:r>
            <a:r>
              <a:rPr lang="en-US" sz="2600" dirty="0"/>
              <a:t>&lt; 0.455.</a:t>
            </a:r>
            <a:endParaRPr lang="en-US" sz="2600" i="1" dirty="0"/>
          </a:p>
          <a:p>
            <a:pPr marL="0" indent="0">
              <a:buNone/>
            </a:pPr>
            <a:r>
              <a:rPr lang="en-US" sz="2600" b="1" dirty="0"/>
              <a:t>Wrong:</a:t>
            </a:r>
            <a:r>
              <a:rPr lang="en-US" sz="2600" i="1" dirty="0"/>
              <a:t> </a:t>
            </a:r>
            <a:r>
              <a:rPr lang="en-US" sz="2600" dirty="0"/>
              <a:t>“There is a 95% chance that the true value of </a:t>
            </a:r>
            <a:r>
              <a:rPr lang="en-US" sz="2600" i="1" dirty="0"/>
              <a:t>p</a:t>
            </a:r>
            <a:r>
              <a:rPr lang="en-US" sz="2600" dirty="0"/>
              <a:t> will fall between 0.405 and 0.455.”</a:t>
            </a:r>
            <a:endParaRPr lang="en-IN" sz="2600" dirty="0"/>
          </a:p>
        </p:txBody>
      </p:sp>
    </p:spTree>
    <p:extLst>
      <p:ext uri="{BB962C8B-B14F-4D97-AF65-F5344CB8AC3E}">
        <p14:creationId xmlns:p14="http://schemas.microsoft.com/office/powerpoint/2010/main" val="12052370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Interpreting a Confidence Interval </a:t>
            </a:r>
            <a:r>
              <a:rPr lang="en-US" sz="2000" b="0" dirty="0">
                <a:latin typeface="+mj-lt"/>
              </a:rPr>
              <a:t>(3 of 3)</a:t>
            </a:r>
            <a:endParaRPr lang="en-IN" sz="2000" b="0" dirty="0">
              <a:latin typeface="+mj-lt"/>
            </a:endParaRPr>
          </a:p>
        </p:txBody>
      </p:sp>
      <p:sp>
        <p:nvSpPr>
          <p:cNvPr id="3" name="Content Placeholder 2"/>
          <p:cNvSpPr>
            <a:spLocks noGrp="1"/>
          </p:cNvSpPr>
          <p:nvPr>
            <p:ph idx="1"/>
          </p:nvPr>
        </p:nvSpPr>
        <p:spPr>
          <a:xfrm>
            <a:off x="457200" y="1600201"/>
            <a:ext cx="8229600" cy="2743200"/>
          </a:xfrm>
        </p:spPr>
        <p:txBody>
          <a:bodyPr/>
          <a:lstStyle/>
          <a:p>
            <a:pPr marL="0" indent="0">
              <a:buNone/>
            </a:pPr>
            <a:r>
              <a:rPr lang="en-US" sz="2600" dirty="0"/>
              <a:t>We must be careful to interpret confidence intervals correctly. There is a correct interpretation and many different and creative incorrect interpretations of the confidence interval 0.405 &lt; </a:t>
            </a:r>
            <a:r>
              <a:rPr lang="en-US" sz="2600" i="1" dirty="0"/>
              <a:t>p </a:t>
            </a:r>
            <a:r>
              <a:rPr lang="en-US" sz="2600" dirty="0"/>
              <a:t>&lt; 0.455.</a:t>
            </a:r>
            <a:endParaRPr lang="en-US" sz="2600" i="1" dirty="0"/>
          </a:p>
          <a:p>
            <a:pPr marL="0" indent="0">
              <a:buNone/>
            </a:pPr>
            <a:r>
              <a:rPr lang="en-US" sz="2600" b="1" dirty="0"/>
              <a:t>Wrong:</a:t>
            </a:r>
            <a:r>
              <a:rPr lang="en-US" sz="2600" i="1" dirty="0"/>
              <a:t> </a:t>
            </a:r>
            <a:r>
              <a:rPr lang="en-US" sz="2600" dirty="0"/>
              <a:t>“95% of sample proportions will fall between 0.405 and 0.455.”</a:t>
            </a:r>
            <a:endParaRPr lang="en-IN" sz="2600" dirty="0"/>
          </a:p>
        </p:txBody>
      </p:sp>
    </p:spTree>
    <p:extLst>
      <p:ext uri="{BB962C8B-B14F-4D97-AF65-F5344CB8AC3E}">
        <p14:creationId xmlns:p14="http://schemas.microsoft.com/office/powerpoint/2010/main" val="1190586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Key Concept</a:t>
            </a:r>
            <a:endParaRPr lang="en-IN" sz="3600" dirty="0">
              <a:latin typeface="+mj-lt"/>
            </a:endParaRPr>
          </a:p>
        </p:txBody>
      </p:sp>
      <p:sp>
        <p:nvSpPr>
          <p:cNvPr id="3" name="Content Placeholder 2"/>
          <p:cNvSpPr>
            <a:spLocks noGrp="1"/>
          </p:cNvSpPr>
          <p:nvPr>
            <p:ph idx="1"/>
          </p:nvPr>
        </p:nvSpPr>
        <p:spPr>
          <a:xfrm>
            <a:off x="457200" y="1600201"/>
            <a:ext cx="8229600" cy="1447800"/>
          </a:xfrm>
        </p:spPr>
        <p:txBody>
          <a:bodyPr/>
          <a:lstStyle/>
          <a:p>
            <a:pPr marL="0" indent="0">
              <a:buNone/>
            </a:pPr>
            <a:r>
              <a:rPr lang="en-US" sz="2400" dirty="0"/>
              <a:t>This section presents methods for using a sample proportion to make an inference about the value of the corresponding population proportion. Here are the three main concepts included in this section:</a:t>
            </a:r>
          </a:p>
        </p:txBody>
      </p:sp>
      <mc:AlternateContent xmlns:mc="http://schemas.openxmlformats.org/markup-compatibility/2006" xmlns:a14="http://schemas.microsoft.com/office/drawing/2010/main">
        <mc:Choice Requires="a14">
          <p:sp>
            <p:nvSpPr>
              <p:cNvPr id="4" name="Content Placeholder 3"/>
              <p:cNvSpPr>
                <a:spLocks noGrp="1"/>
              </p:cNvSpPr>
              <p:nvPr>
                <p:ph idx="13"/>
              </p:nvPr>
            </p:nvSpPr>
            <p:spPr>
              <a:xfrm>
                <a:off x="457200" y="3209878"/>
                <a:ext cx="8229600" cy="3190922"/>
              </a:xfrm>
            </p:spPr>
            <p:txBody>
              <a:bodyPr/>
              <a:lstStyle/>
              <a:p>
                <a:r>
                  <a:rPr lang="en-US" sz="2400" b="1" dirty="0"/>
                  <a:t>Point Estimate: </a:t>
                </a:r>
                <a:r>
                  <a:rPr lang="en-US" sz="2400" dirty="0"/>
                  <a:t>The sample proportion </a:t>
                </a:r>
                <a14:m>
                  <m:oMath xmlns:m="http://schemas.openxmlformats.org/officeDocument/2006/math">
                    <m:d>
                      <m:dPr>
                        <m:ctrlPr>
                          <a:rPr lang="en-US" sz="2400" i="1" smtClean="0">
                            <a:latin typeface="Cambria Math" panose="02040503050406030204" pitchFamily="18" charset="0"/>
                          </a:rPr>
                        </m:ctrlPr>
                      </m:d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e>
                    </m:d>
                  </m:oMath>
                </a14:m>
                <a:r>
                  <a:rPr lang="en-US" sz="2400" dirty="0"/>
                  <a:t> is the best </a:t>
                </a:r>
                <a:r>
                  <a:rPr lang="en-US" sz="2400" b="1" dirty="0"/>
                  <a:t>point estimate</a:t>
                </a:r>
                <a:r>
                  <a:rPr lang="en-US" sz="2400" dirty="0"/>
                  <a:t> of the population proportion </a:t>
                </a:r>
                <a:r>
                  <a:rPr lang="en-US" sz="2400" i="1" dirty="0"/>
                  <a:t>p</a:t>
                </a:r>
                <a:r>
                  <a:rPr lang="en-US" sz="2400" dirty="0"/>
                  <a:t>.</a:t>
                </a:r>
              </a:p>
              <a:p>
                <a:r>
                  <a:rPr lang="en-US" sz="2400" b="1" dirty="0"/>
                  <a:t>Confidence Interval: </a:t>
                </a:r>
                <a:r>
                  <a:rPr lang="en-US" sz="2400" dirty="0"/>
                  <a:t>We can use a sample proportion to construct a </a:t>
                </a:r>
                <a:r>
                  <a:rPr lang="en-US" sz="2400" b="1" dirty="0"/>
                  <a:t>confidence interval</a:t>
                </a:r>
                <a:r>
                  <a:rPr lang="en-US" sz="2400" i="1" dirty="0"/>
                  <a:t> </a:t>
                </a:r>
                <a:r>
                  <a:rPr lang="en-US" sz="2400" dirty="0"/>
                  <a:t>estimate of the true value of a population proportion.</a:t>
                </a:r>
              </a:p>
              <a:p>
                <a:r>
                  <a:rPr lang="en-US" sz="2400" b="1" dirty="0"/>
                  <a:t>Sample Size: </a:t>
                </a:r>
                <a:r>
                  <a:rPr lang="en-US" sz="2400" dirty="0"/>
                  <a:t>We should know how to find the sample size necessary to estimate a population proportion.</a:t>
                </a:r>
                <a:endParaRPr lang="en-IN" sz="2400" dirty="0"/>
              </a:p>
            </p:txBody>
          </p:sp>
        </mc:Choice>
        <mc:Fallback xmlns="">
          <p:sp>
            <p:nvSpPr>
              <p:cNvPr id="4" name="Content Placeholder 3"/>
              <p:cNvSpPr>
                <a:spLocks noGrp="1" noRot="1" noChangeAspect="1" noMove="1" noResize="1" noEditPoints="1" noAdjustHandles="1" noChangeArrowheads="1" noChangeShapeType="1" noTextEdit="1"/>
              </p:cNvSpPr>
              <p:nvPr>
                <p:ph idx="13"/>
              </p:nvPr>
            </p:nvSpPr>
            <p:spPr>
              <a:xfrm>
                <a:off x="457200" y="3209878"/>
                <a:ext cx="8229600" cy="3190922"/>
              </a:xfrm>
              <a:blipFill>
                <a:blip r:embed="rId2"/>
                <a:stretch>
                  <a:fillRect l="-2160" t="-2767" r="-3241"/>
                </a:stretch>
              </a:blipFill>
            </p:spPr>
            <p:txBody>
              <a:bodyPr/>
              <a:lstStyle/>
              <a:p>
                <a:r>
                  <a:rPr lang="en-US">
                    <a:noFill/>
                  </a:rPr>
                  <a:t> </a:t>
                </a:r>
              </a:p>
            </p:txBody>
          </p:sp>
        </mc:Fallback>
      </mc:AlternateContent>
    </p:spTree>
    <p:extLst>
      <p:ext uri="{BB962C8B-B14F-4D97-AF65-F5344CB8AC3E}">
        <p14:creationId xmlns:p14="http://schemas.microsoft.com/office/powerpoint/2010/main" val="14735172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a:solidFill>
                  <a:schemeClr val="bg2"/>
                </a:solidFill>
                <a:latin typeface="+mj-lt"/>
              </a:rPr>
              <a:t>Confidence Interval for Estimating a Population Proportion </a:t>
            </a:r>
            <a:r>
              <a:rPr lang="en-US" altLang="en-US" sz="3600" i="1" dirty="0">
                <a:solidFill>
                  <a:schemeClr val="bg2"/>
                </a:solidFill>
                <a:latin typeface="+mj-lt"/>
              </a:rPr>
              <a:t>p</a:t>
            </a:r>
            <a:endParaRPr lang="en-IN" sz="3600" dirty="0">
              <a:solidFill>
                <a:schemeClr val="bg2"/>
              </a:solidFill>
              <a:latin typeface="+mj-lt"/>
            </a:endParaRPr>
          </a:p>
        </p:txBody>
      </p:sp>
      <p:sp>
        <p:nvSpPr>
          <p:cNvPr id="3" name="Content Placeholder 2"/>
          <p:cNvSpPr>
            <a:spLocks noGrp="1"/>
          </p:cNvSpPr>
          <p:nvPr>
            <p:ph idx="1"/>
          </p:nvPr>
        </p:nvSpPr>
        <p:spPr>
          <a:xfrm>
            <a:off x="457200" y="1600201"/>
            <a:ext cx="8229600" cy="1600199"/>
          </a:xfrm>
        </p:spPr>
        <p:txBody>
          <a:bodyPr/>
          <a:lstStyle/>
          <a:p>
            <a:pPr marL="0" indent="0">
              <a:buNone/>
            </a:pPr>
            <a:r>
              <a:rPr lang="en-US" sz="2600" b="1" dirty="0"/>
              <a:t>Objective</a:t>
            </a:r>
          </a:p>
          <a:p>
            <a:pPr marL="0" indent="0">
              <a:buNone/>
            </a:pPr>
            <a:r>
              <a:rPr lang="en-US" sz="2600" dirty="0"/>
              <a:t>Construct a confidence interval used to estimate a population proportion </a:t>
            </a:r>
            <a:r>
              <a:rPr lang="en-US" sz="2600" i="1" dirty="0"/>
              <a:t>p</a:t>
            </a:r>
            <a:r>
              <a:rPr lang="en-US" sz="2600" dirty="0"/>
              <a:t>.</a:t>
            </a:r>
            <a:endParaRPr lang="en-IN" sz="2600" dirty="0"/>
          </a:p>
        </p:txBody>
      </p:sp>
    </p:spTree>
    <p:extLst>
      <p:ext uri="{BB962C8B-B14F-4D97-AF65-F5344CB8AC3E}">
        <p14:creationId xmlns:p14="http://schemas.microsoft.com/office/powerpoint/2010/main" val="371257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a:solidFill>
                  <a:schemeClr val="bg2"/>
                </a:solidFill>
                <a:latin typeface="+mj-lt"/>
              </a:rPr>
              <a:t>Confidence Interval for Estimating a Population Proportion </a:t>
            </a:r>
            <a:r>
              <a:rPr lang="en-US" altLang="en-US" sz="3600" i="1" dirty="0">
                <a:solidFill>
                  <a:schemeClr val="bg2"/>
                </a:solidFill>
                <a:latin typeface="+mj-lt"/>
              </a:rPr>
              <a:t>p</a:t>
            </a:r>
            <a:endParaRPr lang="en-IN" sz="3600" dirty="0">
              <a:solidFill>
                <a:schemeClr val="bg2"/>
              </a:solidFill>
              <a:latin typeface="+mj-lt"/>
            </a:endParaRP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0D0B1E74-6317-C44B-A530-C624A9FA6EAC}"/>
                  </a:ext>
                </a:extLst>
              </p:cNvPr>
              <p:cNvSpPr>
                <a:spLocks noGrp="1"/>
              </p:cNvSpPr>
              <p:nvPr>
                <p:ph idx="1"/>
              </p:nvPr>
            </p:nvSpPr>
            <p:spPr>
              <a:xfrm>
                <a:off x="457200" y="1600201"/>
                <a:ext cx="8229600" cy="4190999"/>
              </a:xfrm>
            </p:spPr>
            <p:txBody>
              <a:bodyPr/>
              <a:lstStyle/>
              <a:p>
                <a:pPr marL="0" indent="0">
                  <a:buNone/>
                </a:pPr>
                <a:r>
                  <a:rPr lang="en-US" sz="2600" b="1" dirty="0"/>
                  <a:t>Notation</a:t>
                </a:r>
              </a:p>
              <a:p>
                <a:pPr marL="0" indent="0">
                  <a:buNone/>
                </a:pPr>
                <a:r>
                  <a:rPr lang="en-US" sz="2600" i="1" dirty="0"/>
                  <a:t>p</a:t>
                </a:r>
                <a:r>
                  <a:rPr lang="en-US" sz="2600" dirty="0"/>
                  <a:t> = </a:t>
                </a:r>
                <a:r>
                  <a:rPr lang="en-US" sz="2600" i="1" dirty="0"/>
                  <a:t>population</a:t>
                </a:r>
                <a:r>
                  <a:rPr lang="en-US" sz="2600" dirty="0"/>
                  <a:t> proportion</a:t>
                </a:r>
              </a:p>
              <a:p>
                <a:pPr marL="0" indent="0">
                  <a:buNone/>
                </a:pPr>
                <a14:m>
                  <m:oMath xmlns:m="http://schemas.openxmlformats.org/officeDocument/2006/math">
                    <m:acc>
                      <m:accPr>
                        <m:chr m:val="̂"/>
                        <m:ctrlPr>
                          <a:rPr lang="en-US" sz="2600" i="1" smtClean="0">
                            <a:latin typeface="Cambria Math" panose="02040503050406030204" pitchFamily="18" charset="0"/>
                          </a:rPr>
                        </m:ctrlPr>
                      </m:accPr>
                      <m:e>
                        <m:r>
                          <a:rPr lang="en-US" sz="2600" b="0" i="1" smtClean="0">
                            <a:latin typeface="Cambria Math" panose="02040503050406030204" pitchFamily="18" charset="0"/>
                          </a:rPr>
                          <m:t>𝑝</m:t>
                        </m:r>
                      </m:e>
                    </m:acc>
                  </m:oMath>
                </a14:m>
                <a:r>
                  <a:rPr lang="en-US" sz="2600" dirty="0"/>
                  <a:t> = </a:t>
                </a:r>
                <a:r>
                  <a:rPr lang="en-US" sz="2600" i="1" dirty="0"/>
                  <a:t>sample</a:t>
                </a:r>
                <a:r>
                  <a:rPr lang="en-US" sz="2600" dirty="0"/>
                  <a:t> proportion</a:t>
                </a:r>
              </a:p>
              <a:p>
                <a:pPr marL="0" indent="0">
                  <a:buNone/>
                </a:pPr>
                <a:r>
                  <a:rPr lang="en-US" sz="2600" i="1" dirty="0"/>
                  <a:t>n</a:t>
                </a:r>
                <a:r>
                  <a:rPr lang="en-US" sz="2600" dirty="0"/>
                  <a:t> = number of sample values</a:t>
                </a:r>
              </a:p>
              <a:p>
                <a:pPr marL="0" indent="0">
                  <a:buNone/>
                </a:pPr>
                <a:r>
                  <a:rPr lang="en-US" sz="2600" i="1" dirty="0"/>
                  <a:t>E</a:t>
                </a:r>
                <a:r>
                  <a:rPr lang="en-US" sz="2600" dirty="0"/>
                  <a:t> = margin of error</a:t>
                </a:r>
              </a:p>
              <a:p>
                <a:pPr marL="917575" indent="-917575">
                  <a:buNone/>
                </a:pPr>
                <a14:m>
                  <m:oMath xmlns:m="http://schemas.openxmlformats.org/officeDocument/2006/math">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𝑧</m:t>
                        </m:r>
                      </m:e>
                      <m:sub>
                        <m:f>
                          <m:fPr>
                            <m:type m:val="lin"/>
                            <m:ctrlPr>
                              <a:rPr lang="en-US" sz="2600" i="1" smtClean="0">
                                <a:latin typeface="Cambria Math" panose="02040503050406030204" pitchFamily="18" charset="0"/>
                              </a:rPr>
                            </m:ctrlPr>
                          </m:fPr>
                          <m:num>
                            <m:r>
                              <a:rPr lang="en-US" sz="2600" i="1" smtClean="0">
                                <a:latin typeface="Cambria Math" panose="02040503050406030204" pitchFamily="18" charset="0"/>
                                <a:ea typeface="Cambria Math" panose="02040503050406030204" pitchFamily="18" charset="0"/>
                              </a:rPr>
                              <m:t>𝛼</m:t>
                            </m:r>
                          </m:num>
                          <m:den>
                            <m:r>
                              <a:rPr lang="en-US" sz="2600" b="0" i="1" smtClean="0">
                                <a:latin typeface="Cambria Math" panose="02040503050406030204" pitchFamily="18" charset="0"/>
                              </a:rPr>
                              <m:t>2</m:t>
                            </m:r>
                          </m:den>
                        </m:f>
                      </m:sub>
                    </m:sSub>
                  </m:oMath>
                </a14:m>
                <a:r>
                  <a:rPr lang="en-US" sz="2600" dirty="0"/>
                  <a:t> = critical value: the </a:t>
                </a:r>
                <a:r>
                  <a:rPr lang="en-US" sz="2600" i="1" dirty="0"/>
                  <a:t>z</a:t>
                </a:r>
                <a:r>
                  <a:rPr lang="en-US" sz="2600" dirty="0"/>
                  <a:t> score separating an area of </a:t>
                </a:r>
                <a14:m>
                  <m:oMath xmlns:m="http://schemas.openxmlformats.org/officeDocument/2006/math">
                    <m:f>
                      <m:fPr>
                        <m:type m:val="lin"/>
                        <m:ctrlPr>
                          <a:rPr lang="en-US" sz="2600" i="1" smtClean="0">
                            <a:latin typeface="Cambria Math" panose="02040503050406030204" pitchFamily="18" charset="0"/>
                          </a:rPr>
                        </m:ctrlPr>
                      </m:fPr>
                      <m:num>
                        <m:r>
                          <a:rPr lang="en-US" sz="2600" i="1" smtClean="0">
                            <a:latin typeface="Cambria Math" panose="02040503050406030204" pitchFamily="18" charset="0"/>
                            <a:ea typeface="Cambria Math" panose="02040503050406030204" pitchFamily="18" charset="0"/>
                          </a:rPr>
                          <m:t>𝛼</m:t>
                        </m:r>
                      </m:num>
                      <m:den>
                        <m:r>
                          <a:rPr lang="en-US" sz="2600" b="0" i="1" smtClean="0">
                            <a:latin typeface="Cambria Math" panose="02040503050406030204" pitchFamily="18" charset="0"/>
                          </a:rPr>
                          <m:t>2</m:t>
                        </m:r>
                      </m:den>
                    </m:f>
                  </m:oMath>
                </a14:m>
                <a:r>
                  <a:rPr lang="en-US" sz="2600" dirty="0"/>
                  <a:t> in the right tail of the standard normal distribution</a:t>
                </a:r>
                <a:endParaRPr lang="en-IN" sz="2600" dirty="0"/>
              </a:p>
            </p:txBody>
          </p:sp>
        </mc:Choice>
        <mc:Fallback xmlns="">
          <p:sp>
            <p:nvSpPr>
              <p:cNvPr id="4" name="Content Placeholder 2">
                <a:extLst>
                  <a:ext uri="{FF2B5EF4-FFF2-40B4-BE49-F238E27FC236}">
                    <a16:creationId xmlns:a16="http://schemas.microsoft.com/office/drawing/2014/main" id="{0D0B1E74-6317-C44B-A530-C624A9FA6EAC}"/>
                  </a:ext>
                </a:extLst>
              </p:cNvPr>
              <p:cNvSpPr>
                <a:spLocks noGrp="1" noRot="1" noChangeAspect="1" noMove="1" noResize="1" noEditPoints="1" noAdjustHandles="1" noChangeArrowheads="1" noChangeShapeType="1" noTextEdit="1"/>
              </p:cNvSpPr>
              <p:nvPr>
                <p:ph idx="1"/>
              </p:nvPr>
            </p:nvSpPr>
            <p:spPr>
              <a:xfrm>
                <a:off x="457200" y="1600201"/>
                <a:ext cx="8229600" cy="4190999"/>
              </a:xfrm>
              <a:blipFill>
                <a:blip r:embed="rId2"/>
                <a:stretch>
                  <a:fillRect l="-2469" t="-2417" b="-14502"/>
                </a:stretch>
              </a:blipFill>
            </p:spPr>
            <p:txBody>
              <a:bodyPr/>
              <a:lstStyle/>
              <a:p>
                <a:r>
                  <a:rPr lang="en-US">
                    <a:noFill/>
                  </a:rPr>
                  <a:t> </a:t>
                </a:r>
              </a:p>
            </p:txBody>
          </p:sp>
        </mc:Fallback>
      </mc:AlternateContent>
    </p:spTree>
    <p:extLst>
      <p:ext uri="{BB962C8B-B14F-4D97-AF65-F5344CB8AC3E}">
        <p14:creationId xmlns:p14="http://schemas.microsoft.com/office/powerpoint/2010/main" val="9628857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dirty="0">
                <a:solidFill>
                  <a:schemeClr val="bg2"/>
                </a:solidFill>
                <a:latin typeface="+mj-lt"/>
              </a:rPr>
              <a:t>Confidence Interval for Estimating a Population Proportion </a:t>
            </a:r>
            <a:r>
              <a:rPr lang="en-US" altLang="en-US" sz="3600" i="1" dirty="0">
                <a:solidFill>
                  <a:schemeClr val="bg2"/>
                </a:solidFill>
                <a:latin typeface="+mj-lt"/>
              </a:rPr>
              <a:t>p</a:t>
            </a:r>
            <a:endParaRPr lang="en-IN" sz="3600" dirty="0">
              <a:solidFill>
                <a:schemeClr val="bg2"/>
              </a:solidFill>
              <a:latin typeface="+mj-lt"/>
            </a:endParaRPr>
          </a:p>
        </p:txBody>
      </p:sp>
      <p:sp>
        <p:nvSpPr>
          <p:cNvPr id="3" name="Content Placeholder 2"/>
          <p:cNvSpPr>
            <a:spLocks noGrp="1"/>
          </p:cNvSpPr>
          <p:nvPr>
            <p:ph idx="1"/>
          </p:nvPr>
        </p:nvSpPr>
        <p:spPr>
          <a:xfrm>
            <a:off x="457200" y="1600201"/>
            <a:ext cx="8305800" cy="3810000"/>
          </a:xfrm>
        </p:spPr>
        <p:txBody>
          <a:bodyPr/>
          <a:lstStyle/>
          <a:p>
            <a:pPr marL="0" indent="0">
              <a:spcBef>
                <a:spcPts val="1200"/>
              </a:spcBef>
              <a:buNone/>
            </a:pPr>
            <a:r>
              <a:rPr lang="en-US" sz="2600" b="1" dirty="0"/>
              <a:t>Requirements</a:t>
            </a:r>
            <a:endParaRPr lang="en-US" sz="2600" dirty="0"/>
          </a:p>
          <a:p>
            <a:pPr marL="457200" indent="-457200">
              <a:spcBef>
                <a:spcPts val="1200"/>
              </a:spcBef>
              <a:buFont typeface="+mj-lt"/>
              <a:buAutoNum type="arabicPeriod"/>
            </a:pPr>
            <a:r>
              <a:rPr lang="en-US" sz="2600" dirty="0"/>
              <a:t>The sample is a simple random sample.</a:t>
            </a:r>
          </a:p>
          <a:p>
            <a:pPr marL="457200" indent="-457200">
              <a:spcBef>
                <a:spcPts val="1200"/>
              </a:spcBef>
              <a:buFont typeface="+mj-lt"/>
              <a:buAutoNum type="arabicPeriod"/>
            </a:pPr>
            <a:r>
              <a:rPr lang="en-US" sz="2600" dirty="0"/>
              <a:t>The conditions for the binomial distribution are satisfied: There is a fixed number of trials, the trials are independent, there are two categories of outcomes, and the probabilities remain constant for each trial.</a:t>
            </a:r>
          </a:p>
          <a:p>
            <a:pPr marL="457200" indent="-457200">
              <a:spcBef>
                <a:spcPts val="1200"/>
              </a:spcBef>
              <a:buFont typeface="+mj-lt"/>
              <a:buAutoNum type="arabicPeriod"/>
            </a:pPr>
            <a:r>
              <a:rPr lang="en-US" sz="2600" dirty="0"/>
              <a:t>There are at least 5 successes and at least 5 failures.</a:t>
            </a:r>
            <a:endParaRPr lang="en-IN" sz="2600" dirty="0"/>
          </a:p>
        </p:txBody>
      </p:sp>
    </p:spTree>
    <p:extLst>
      <p:ext uri="{BB962C8B-B14F-4D97-AF65-F5344CB8AC3E}">
        <p14:creationId xmlns:p14="http://schemas.microsoft.com/office/powerpoint/2010/main" val="37123639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z="3600" kern="0" dirty="0">
                <a:solidFill>
                  <a:schemeClr val="bg2"/>
                </a:solidFill>
                <a:latin typeface="+mj-lt"/>
              </a:rPr>
              <a:t>Confidence Interval for Estimating a Population Proportion </a:t>
            </a:r>
            <a:r>
              <a:rPr lang="en-US" altLang="en-US" sz="3600" i="1" kern="0" dirty="0">
                <a:solidFill>
                  <a:schemeClr val="bg2"/>
                </a:solidFill>
                <a:latin typeface="+mj-lt"/>
              </a:rPr>
              <a:t>p</a:t>
            </a:r>
            <a:endParaRPr lang="en-IN" sz="3600" i="1" dirty="0">
              <a:solidFill>
                <a:schemeClr val="bg2"/>
              </a:solidFill>
              <a:latin typeface="+mj-lt"/>
            </a:endParaRPr>
          </a:p>
        </p:txBody>
      </p:sp>
      <p:sp>
        <p:nvSpPr>
          <p:cNvPr id="3" name="Content Placeholder 2"/>
          <p:cNvSpPr>
            <a:spLocks noGrp="1"/>
          </p:cNvSpPr>
          <p:nvPr>
            <p:ph idx="1"/>
          </p:nvPr>
        </p:nvSpPr>
        <p:spPr>
          <a:xfrm>
            <a:off x="457200" y="4267200"/>
            <a:ext cx="8229600" cy="838200"/>
          </a:xfrm>
        </p:spPr>
        <p:txBody>
          <a:bodyPr/>
          <a:lstStyle/>
          <a:p>
            <a:pPr marL="0" indent="0">
              <a:buNone/>
            </a:pPr>
            <a:r>
              <a:rPr lang="en-US" sz="2600" dirty="0"/>
              <a:t>The confidence interval is often expressed in the following formats:</a:t>
            </a:r>
            <a:endParaRPr lang="en-IN" sz="2600" dirty="0"/>
          </a:p>
        </p:txBody>
      </p:sp>
      <p:sp>
        <p:nvSpPr>
          <p:cNvPr id="6" name="Content Placeholder 2">
            <a:extLst>
              <a:ext uri="{FF2B5EF4-FFF2-40B4-BE49-F238E27FC236}">
                <a16:creationId xmlns:a16="http://schemas.microsoft.com/office/drawing/2014/main" id="{32D3E239-0534-1A40-BC9F-34D7D5FD406A}"/>
              </a:ext>
            </a:extLst>
          </p:cNvPr>
          <p:cNvSpPr txBox="1">
            <a:spLocks/>
          </p:cNvSpPr>
          <p:nvPr/>
        </p:nvSpPr>
        <p:spPr>
          <a:xfrm>
            <a:off x="457200" y="1600201"/>
            <a:ext cx="8305800" cy="550651"/>
          </a:xfrm>
          <a:prstGeom prst="rect">
            <a:avLst/>
          </a:prstGeom>
        </p:spPr>
        <p:txBody>
          <a:bodyPr vert="horz" lIns="0" tIns="0" rIns="0" bIns="0" rtlCol="0">
            <a:noAutofit/>
          </a:bodyPr>
          <a:lstStyle>
            <a:lvl1pPr marL="256032" indent="-256032" algn="l" defTabSz="914400" rtl="0" eaLnBrk="1" latinLnBrk="0" hangingPunct="1">
              <a:spcBef>
                <a:spcPts val="1500"/>
              </a:spcBef>
              <a:buClr>
                <a:srgbClr val="007FA3"/>
              </a:buClr>
              <a:buSzPct val="100000"/>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pPr marL="0" indent="0">
              <a:spcBef>
                <a:spcPts val="1200"/>
              </a:spcBef>
              <a:buFont typeface="Arial" panose="020B0604020202020204" pitchFamily="34" charset="0"/>
              <a:buNone/>
            </a:pPr>
            <a:r>
              <a:rPr lang="en-US" sz="2600" b="1" dirty="0"/>
              <a:t>Confidence Interval Estimate of </a:t>
            </a:r>
            <a:r>
              <a:rPr lang="en-US" sz="2600" b="1" i="1" dirty="0"/>
              <a:t>p</a:t>
            </a:r>
            <a:endParaRPr lang="en-US" sz="2600" dirty="0"/>
          </a:p>
        </p:txBody>
      </p:sp>
      <p:sp>
        <p:nvSpPr>
          <p:cNvPr id="7" name="Content Placeholder 2">
            <a:extLst>
              <a:ext uri="{FF2B5EF4-FFF2-40B4-BE49-F238E27FC236}">
                <a16:creationId xmlns:a16="http://schemas.microsoft.com/office/drawing/2014/main" id="{1D73699A-4AA4-9A47-8BAB-0D4E10252F15}"/>
              </a:ext>
            </a:extLst>
          </p:cNvPr>
          <p:cNvSpPr txBox="1">
            <a:spLocks/>
          </p:cNvSpPr>
          <p:nvPr/>
        </p:nvSpPr>
        <p:spPr>
          <a:xfrm>
            <a:off x="4431979" y="2907687"/>
            <a:ext cx="990600" cy="404943"/>
          </a:xfrm>
          <a:prstGeom prst="rect">
            <a:avLst/>
          </a:prstGeom>
        </p:spPr>
        <p:txBody>
          <a:bodyPr vert="horz" lIns="0" tIns="0" rIns="0" bIns="0" rtlCol="0">
            <a:noAutofit/>
          </a:bodyPr>
          <a:lstStyle>
            <a:lvl1pPr marL="256032" indent="-256032" algn="l" defTabSz="914400" rtl="0" eaLnBrk="1" latinLnBrk="0" hangingPunct="1">
              <a:spcBef>
                <a:spcPts val="1500"/>
              </a:spcBef>
              <a:buClr>
                <a:srgbClr val="007FA3"/>
              </a:buClr>
              <a:buSzPct val="100000"/>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pPr marL="0" indent="0">
              <a:spcBef>
                <a:spcPts val="1200"/>
              </a:spcBef>
              <a:buNone/>
            </a:pPr>
            <a:r>
              <a:rPr lang="en-US" sz="2600" dirty="0"/>
              <a:t>where</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6591B6B-4750-AE4A-B478-0B02FBFC7A16}"/>
                  </a:ext>
                </a:extLst>
              </p:cNvPr>
              <p:cNvSpPr txBox="1"/>
              <p:nvPr/>
            </p:nvSpPr>
            <p:spPr>
              <a:xfrm>
                <a:off x="1307779" y="2888315"/>
                <a:ext cx="2769669" cy="4001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600" i="1" smtClean="0">
                              <a:latin typeface="Cambria Math" panose="02040503050406030204" pitchFamily="18" charset="0"/>
                            </a:rPr>
                          </m:ctrlPr>
                        </m:accPr>
                        <m:e>
                          <m:r>
                            <a:rPr lang="en-US" sz="2600" b="0" i="1" smtClean="0">
                              <a:latin typeface="Cambria Math" panose="02040503050406030204" pitchFamily="18" charset="0"/>
                            </a:rPr>
                            <m:t>𝑝</m:t>
                          </m:r>
                        </m:e>
                      </m:acc>
                      <m:r>
                        <a:rPr lang="en-US" sz="2600" b="0" i="1" smtClean="0">
                          <a:latin typeface="Cambria Math" panose="02040503050406030204" pitchFamily="18" charset="0"/>
                        </a:rPr>
                        <m:t>−</m:t>
                      </m:r>
                      <m:r>
                        <a:rPr lang="en-US" sz="2600" b="0" i="1" smtClean="0">
                          <a:latin typeface="Cambria Math" panose="02040503050406030204" pitchFamily="18" charset="0"/>
                        </a:rPr>
                        <m:t>𝐸</m:t>
                      </m:r>
                      <m:r>
                        <a:rPr lang="en-US" sz="2600" b="0" i="1" smtClean="0">
                          <a:latin typeface="Cambria Math" panose="02040503050406030204" pitchFamily="18" charset="0"/>
                        </a:rPr>
                        <m:t>&lt;</m:t>
                      </m:r>
                      <m:r>
                        <a:rPr lang="en-US" sz="2600" b="0" i="1" smtClean="0">
                          <a:latin typeface="Cambria Math" panose="02040503050406030204" pitchFamily="18" charset="0"/>
                        </a:rPr>
                        <m:t>𝑝</m:t>
                      </m:r>
                      <m:r>
                        <a:rPr lang="en-US" sz="2600" b="0" i="1" smtClean="0">
                          <a:latin typeface="Cambria Math" panose="02040503050406030204" pitchFamily="18" charset="0"/>
                        </a:rPr>
                        <m:t>&lt;</m:t>
                      </m:r>
                      <m:acc>
                        <m:accPr>
                          <m:chr m:val="̂"/>
                          <m:ctrlPr>
                            <a:rPr lang="en-US" sz="2600" b="0" i="1" smtClean="0">
                              <a:latin typeface="Cambria Math" panose="02040503050406030204" pitchFamily="18" charset="0"/>
                            </a:rPr>
                          </m:ctrlPr>
                        </m:accPr>
                        <m:e>
                          <m:r>
                            <a:rPr lang="en-US" sz="2600" b="0" i="1" smtClean="0">
                              <a:latin typeface="Cambria Math" panose="02040503050406030204" pitchFamily="18" charset="0"/>
                            </a:rPr>
                            <m:t>𝑝</m:t>
                          </m:r>
                        </m:e>
                      </m:acc>
                      <m:r>
                        <a:rPr lang="en-US" sz="2600" b="0" i="1" smtClean="0">
                          <a:latin typeface="Cambria Math" panose="02040503050406030204" pitchFamily="18" charset="0"/>
                        </a:rPr>
                        <m:t>+</m:t>
                      </m:r>
                      <m:r>
                        <a:rPr lang="en-US" sz="2600" b="0" i="1" smtClean="0">
                          <a:latin typeface="Cambria Math" panose="02040503050406030204" pitchFamily="18" charset="0"/>
                        </a:rPr>
                        <m:t>𝐸</m:t>
                      </m:r>
                    </m:oMath>
                  </m:oMathPara>
                </a14:m>
                <a:endParaRPr lang="en-US" sz="2600" dirty="0" err="1"/>
              </a:p>
            </p:txBody>
          </p:sp>
        </mc:Choice>
        <mc:Fallback xmlns="">
          <p:sp>
            <p:nvSpPr>
              <p:cNvPr id="5" name="TextBox 4">
                <a:extLst>
                  <a:ext uri="{FF2B5EF4-FFF2-40B4-BE49-F238E27FC236}">
                    <a16:creationId xmlns:a16="http://schemas.microsoft.com/office/drawing/2014/main" id="{16591B6B-4750-AE4A-B478-0B02FBFC7A16}"/>
                  </a:ext>
                </a:extLst>
              </p:cNvPr>
              <p:cNvSpPr txBox="1">
                <a:spLocks noRot="1" noChangeAspect="1" noMove="1" noResize="1" noEditPoints="1" noAdjustHandles="1" noChangeArrowheads="1" noChangeShapeType="1" noTextEdit="1"/>
              </p:cNvSpPr>
              <p:nvPr/>
            </p:nvSpPr>
            <p:spPr>
              <a:xfrm>
                <a:off x="1307779" y="2888315"/>
                <a:ext cx="2769669" cy="400110"/>
              </a:xfrm>
              <a:prstGeom prst="rect">
                <a:avLst/>
              </a:prstGeom>
              <a:blipFill>
                <a:blip r:embed="rId2"/>
                <a:stretch>
                  <a:fillRect l="-2283" t="-15625" r="-913"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8C10472-FEFF-FE47-A2AB-4FECB7C0EB81}"/>
                  </a:ext>
                </a:extLst>
              </p:cNvPr>
              <p:cNvSpPr txBox="1"/>
              <p:nvPr/>
            </p:nvSpPr>
            <p:spPr>
              <a:xfrm>
                <a:off x="5777110" y="2465174"/>
                <a:ext cx="1995290" cy="118218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rPr>
                        <m:t>𝐸</m:t>
                      </m:r>
                      <m:r>
                        <a:rPr lang="en-US" sz="2600" b="0" i="1" smtClean="0">
                          <a:latin typeface="Cambria Math" panose="02040503050406030204" pitchFamily="18" charset="0"/>
                        </a:rPr>
                        <m:t>=</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𝑧</m:t>
                          </m:r>
                        </m:e>
                        <m:sub>
                          <m:f>
                            <m:fPr>
                              <m:type m:val="lin"/>
                              <m:ctrlPr>
                                <a:rPr lang="en-US" sz="2600" b="0" i="1" smtClean="0">
                                  <a:latin typeface="Cambria Math" panose="02040503050406030204" pitchFamily="18" charset="0"/>
                                </a:rPr>
                              </m:ctrlPr>
                            </m:fPr>
                            <m:num>
                              <m:r>
                                <a:rPr lang="en-US" sz="2600" b="0" i="1" smtClean="0">
                                  <a:latin typeface="Cambria Math" panose="02040503050406030204" pitchFamily="18" charset="0"/>
                                  <a:ea typeface="Cambria Math" panose="02040503050406030204" pitchFamily="18" charset="0"/>
                                </a:rPr>
                                <m:t>𝛼</m:t>
                              </m:r>
                            </m:num>
                            <m:den>
                              <m:r>
                                <a:rPr lang="en-US" sz="2600" b="0" i="1" smtClean="0">
                                  <a:latin typeface="Cambria Math" panose="02040503050406030204" pitchFamily="18" charset="0"/>
                                </a:rPr>
                                <m:t>2</m:t>
                              </m:r>
                            </m:den>
                          </m:f>
                        </m:sub>
                      </m:sSub>
                      <m:rad>
                        <m:radPr>
                          <m:degHide m:val="on"/>
                          <m:ctrlPr>
                            <a:rPr lang="en-US" sz="2600" b="0" i="1" smtClean="0">
                              <a:latin typeface="Cambria Math" panose="02040503050406030204" pitchFamily="18" charset="0"/>
                            </a:rPr>
                          </m:ctrlPr>
                        </m:radPr>
                        <m:deg/>
                        <m:e>
                          <m:f>
                            <m:fPr>
                              <m:ctrlPr>
                                <a:rPr lang="en-US" sz="2600" b="0" i="1" smtClean="0">
                                  <a:latin typeface="Cambria Math" panose="02040503050406030204" pitchFamily="18" charset="0"/>
                                </a:rPr>
                              </m:ctrlPr>
                            </m:fPr>
                            <m:num>
                              <m:acc>
                                <m:accPr>
                                  <m:chr m:val="̂"/>
                                  <m:ctrlPr>
                                    <a:rPr lang="en-US" sz="2600" b="0" i="1" smtClean="0">
                                      <a:latin typeface="Cambria Math" panose="02040503050406030204" pitchFamily="18" charset="0"/>
                                    </a:rPr>
                                  </m:ctrlPr>
                                </m:accPr>
                                <m:e>
                                  <m:r>
                                    <a:rPr lang="en-US" sz="2600" b="0" i="1" smtClean="0">
                                      <a:latin typeface="Cambria Math" panose="02040503050406030204" pitchFamily="18" charset="0"/>
                                    </a:rPr>
                                    <m:t>𝑝</m:t>
                                  </m:r>
                                </m:e>
                              </m:acc>
                              <m:acc>
                                <m:accPr>
                                  <m:chr m:val="̂"/>
                                  <m:ctrlPr>
                                    <a:rPr lang="en-US" sz="2600" b="0" i="1" smtClean="0">
                                      <a:latin typeface="Cambria Math" panose="02040503050406030204" pitchFamily="18" charset="0"/>
                                    </a:rPr>
                                  </m:ctrlPr>
                                </m:accPr>
                                <m:e>
                                  <m:r>
                                    <a:rPr lang="en-US" sz="2600" b="0" i="1" smtClean="0">
                                      <a:latin typeface="Cambria Math" panose="02040503050406030204" pitchFamily="18" charset="0"/>
                                    </a:rPr>
                                    <m:t>𝑞</m:t>
                                  </m:r>
                                </m:e>
                              </m:acc>
                            </m:num>
                            <m:den>
                              <m:r>
                                <a:rPr lang="en-US" sz="2600" b="0" i="1" smtClean="0">
                                  <a:latin typeface="Cambria Math" panose="02040503050406030204" pitchFamily="18" charset="0"/>
                                </a:rPr>
                                <m:t>𝑛</m:t>
                              </m:r>
                            </m:den>
                          </m:f>
                        </m:e>
                      </m:rad>
                    </m:oMath>
                  </m:oMathPara>
                </a14:m>
                <a:endParaRPr lang="en-US" sz="2600" dirty="0" err="1"/>
              </a:p>
            </p:txBody>
          </p:sp>
        </mc:Choice>
        <mc:Fallback xmlns="">
          <p:sp>
            <p:nvSpPr>
              <p:cNvPr id="9" name="TextBox 8">
                <a:extLst>
                  <a:ext uri="{FF2B5EF4-FFF2-40B4-BE49-F238E27FC236}">
                    <a16:creationId xmlns:a16="http://schemas.microsoft.com/office/drawing/2014/main" id="{A8C10472-FEFF-FE47-A2AB-4FECB7C0EB81}"/>
                  </a:ext>
                </a:extLst>
              </p:cNvPr>
              <p:cNvSpPr txBox="1">
                <a:spLocks noRot="1" noChangeAspect="1" noMove="1" noResize="1" noEditPoints="1" noAdjustHandles="1" noChangeArrowheads="1" noChangeShapeType="1" noTextEdit="1"/>
              </p:cNvSpPr>
              <p:nvPr/>
            </p:nvSpPr>
            <p:spPr>
              <a:xfrm>
                <a:off x="5777110" y="2465174"/>
                <a:ext cx="1995290" cy="1182183"/>
              </a:xfrm>
              <a:prstGeom prst="rect">
                <a:avLst/>
              </a:prstGeom>
              <a:blipFill>
                <a:blip r:embed="rId3"/>
                <a:stretch>
                  <a:fillRect l="-3185" r="-2548" b="-378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084703F-C094-F943-8AC2-968117D9A6A7}"/>
                  </a:ext>
                </a:extLst>
              </p:cNvPr>
              <p:cNvSpPr txBox="1"/>
              <p:nvPr/>
            </p:nvSpPr>
            <p:spPr>
              <a:xfrm>
                <a:off x="2743200" y="5402084"/>
                <a:ext cx="901080" cy="4001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600" i="1" smtClean="0">
                              <a:latin typeface="Cambria Math" panose="02040503050406030204" pitchFamily="18" charset="0"/>
                            </a:rPr>
                          </m:ctrlPr>
                        </m:accPr>
                        <m:e>
                          <m:r>
                            <a:rPr lang="en-US" sz="2600" b="0" i="1" smtClean="0">
                              <a:latin typeface="Cambria Math" panose="02040503050406030204" pitchFamily="18" charset="0"/>
                            </a:rPr>
                            <m:t>𝑝</m:t>
                          </m:r>
                        </m:e>
                      </m:acc>
                      <m:r>
                        <a:rPr lang="en-US" sz="2600" b="0" i="1" smtClean="0">
                          <a:latin typeface="Cambria Math" panose="02040503050406030204" pitchFamily="18" charset="0"/>
                        </a:rPr>
                        <m:t>±</m:t>
                      </m:r>
                      <m:r>
                        <a:rPr lang="en-US" sz="2600" b="0" i="1" smtClean="0">
                          <a:latin typeface="Cambria Math" panose="02040503050406030204" pitchFamily="18" charset="0"/>
                        </a:rPr>
                        <m:t>𝐸</m:t>
                      </m:r>
                    </m:oMath>
                  </m:oMathPara>
                </a14:m>
                <a:endParaRPr lang="en-US" sz="2600" dirty="0" err="1"/>
              </a:p>
            </p:txBody>
          </p:sp>
        </mc:Choice>
        <mc:Fallback xmlns="">
          <p:sp>
            <p:nvSpPr>
              <p:cNvPr id="10" name="TextBox 9">
                <a:extLst>
                  <a:ext uri="{FF2B5EF4-FFF2-40B4-BE49-F238E27FC236}">
                    <a16:creationId xmlns:a16="http://schemas.microsoft.com/office/drawing/2014/main" id="{2084703F-C094-F943-8AC2-968117D9A6A7}"/>
                  </a:ext>
                </a:extLst>
              </p:cNvPr>
              <p:cNvSpPr txBox="1">
                <a:spLocks noRot="1" noChangeAspect="1" noMove="1" noResize="1" noEditPoints="1" noAdjustHandles="1" noChangeArrowheads="1" noChangeShapeType="1" noTextEdit="1"/>
              </p:cNvSpPr>
              <p:nvPr/>
            </p:nvSpPr>
            <p:spPr>
              <a:xfrm>
                <a:off x="2743200" y="5402084"/>
                <a:ext cx="901080" cy="400110"/>
              </a:xfrm>
              <a:prstGeom prst="rect">
                <a:avLst/>
              </a:prstGeom>
              <a:blipFill>
                <a:blip r:embed="rId4"/>
                <a:stretch>
                  <a:fillRect l="-6944" t="-15625" r="-4167"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468BE00-9BA5-794C-AFB8-9B3EB8F69679}"/>
                  </a:ext>
                </a:extLst>
              </p:cNvPr>
              <p:cNvSpPr txBox="1"/>
              <p:nvPr/>
            </p:nvSpPr>
            <p:spPr>
              <a:xfrm>
                <a:off x="4698679" y="5402084"/>
                <a:ext cx="2109424" cy="4001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rPr>
                        <m:t>(</m:t>
                      </m:r>
                      <m:acc>
                        <m:accPr>
                          <m:chr m:val="̂"/>
                          <m:ctrlPr>
                            <a:rPr lang="en-US" sz="2600" i="1" smtClean="0">
                              <a:latin typeface="Cambria Math" panose="02040503050406030204" pitchFamily="18" charset="0"/>
                            </a:rPr>
                          </m:ctrlPr>
                        </m:accPr>
                        <m:e>
                          <m:r>
                            <a:rPr lang="en-US" sz="2600" b="0" i="1" smtClean="0">
                              <a:latin typeface="Cambria Math" panose="02040503050406030204" pitchFamily="18" charset="0"/>
                            </a:rPr>
                            <m:t>𝑝</m:t>
                          </m:r>
                        </m:e>
                      </m:acc>
                      <m:r>
                        <a:rPr lang="en-US" sz="2600" b="0" i="1" smtClean="0">
                          <a:latin typeface="Cambria Math" panose="02040503050406030204" pitchFamily="18" charset="0"/>
                        </a:rPr>
                        <m:t>−</m:t>
                      </m:r>
                      <m:r>
                        <a:rPr lang="en-US" sz="2600" b="0" i="1" smtClean="0">
                          <a:latin typeface="Cambria Math" panose="02040503050406030204" pitchFamily="18" charset="0"/>
                        </a:rPr>
                        <m:t>𝐸</m:t>
                      </m:r>
                      <m:r>
                        <a:rPr lang="en-US" sz="2600" b="0" i="1" smtClean="0">
                          <a:latin typeface="Cambria Math" panose="02040503050406030204" pitchFamily="18" charset="0"/>
                        </a:rPr>
                        <m:t>, </m:t>
                      </m:r>
                      <m:acc>
                        <m:accPr>
                          <m:chr m:val="̂"/>
                          <m:ctrlPr>
                            <a:rPr lang="en-US" sz="2600" b="0" i="1" smtClean="0">
                              <a:latin typeface="Cambria Math" panose="02040503050406030204" pitchFamily="18" charset="0"/>
                            </a:rPr>
                          </m:ctrlPr>
                        </m:accPr>
                        <m:e>
                          <m:r>
                            <a:rPr lang="en-US" sz="2600" b="0" i="1" smtClean="0">
                              <a:latin typeface="Cambria Math" panose="02040503050406030204" pitchFamily="18" charset="0"/>
                            </a:rPr>
                            <m:t>𝑝</m:t>
                          </m:r>
                        </m:e>
                      </m:acc>
                      <m:r>
                        <a:rPr lang="en-US" sz="2600" b="0" i="1" smtClean="0">
                          <a:latin typeface="Cambria Math" panose="02040503050406030204" pitchFamily="18" charset="0"/>
                        </a:rPr>
                        <m:t>+</m:t>
                      </m:r>
                      <m:r>
                        <a:rPr lang="en-US" sz="2600" b="0" i="1" smtClean="0">
                          <a:latin typeface="Cambria Math" panose="02040503050406030204" pitchFamily="18" charset="0"/>
                        </a:rPr>
                        <m:t>𝐸</m:t>
                      </m:r>
                      <m:r>
                        <a:rPr lang="en-US" sz="2600" b="0" i="1" smtClean="0">
                          <a:latin typeface="Cambria Math" panose="02040503050406030204" pitchFamily="18" charset="0"/>
                        </a:rPr>
                        <m:t>)</m:t>
                      </m:r>
                    </m:oMath>
                  </m:oMathPara>
                </a14:m>
                <a:endParaRPr lang="en-US" sz="2600" dirty="0" err="1"/>
              </a:p>
            </p:txBody>
          </p:sp>
        </mc:Choice>
        <mc:Fallback xmlns="">
          <p:sp>
            <p:nvSpPr>
              <p:cNvPr id="11" name="TextBox 10">
                <a:extLst>
                  <a:ext uri="{FF2B5EF4-FFF2-40B4-BE49-F238E27FC236}">
                    <a16:creationId xmlns:a16="http://schemas.microsoft.com/office/drawing/2014/main" id="{B468BE00-9BA5-794C-AFB8-9B3EB8F69679}"/>
                  </a:ext>
                </a:extLst>
              </p:cNvPr>
              <p:cNvSpPr txBox="1">
                <a:spLocks noRot="1" noChangeAspect="1" noMove="1" noResize="1" noEditPoints="1" noAdjustHandles="1" noChangeArrowheads="1" noChangeShapeType="1" noTextEdit="1"/>
              </p:cNvSpPr>
              <p:nvPr/>
            </p:nvSpPr>
            <p:spPr>
              <a:xfrm>
                <a:off x="4698679" y="5402084"/>
                <a:ext cx="2109424" cy="400110"/>
              </a:xfrm>
              <a:prstGeom prst="rect">
                <a:avLst/>
              </a:prstGeom>
              <a:blipFill>
                <a:blip r:embed="rId5"/>
                <a:stretch>
                  <a:fillRect l="-5389" t="-15625" r="-4192" b="-37500"/>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DFE08125-1416-A848-8892-FEFDCF9F0E9C}"/>
              </a:ext>
            </a:extLst>
          </p:cNvPr>
          <p:cNvSpPr txBox="1"/>
          <p:nvPr/>
        </p:nvSpPr>
        <p:spPr>
          <a:xfrm>
            <a:off x="3964100" y="5356891"/>
            <a:ext cx="481222" cy="492443"/>
          </a:xfrm>
          <a:prstGeom prst="rect">
            <a:avLst/>
          </a:prstGeom>
          <a:noFill/>
        </p:spPr>
        <p:txBody>
          <a:bodyPr wrap="none" rtlCol="0">
            <a:spAutoFit/>
          </a:bodyPr>
          <a:lstStyle/>
          <a:p>
            <a:r>
              <a:rPr lang="en-US" sz="2600" dirty="0"/>
              <a:t>or</a:t>
            </a:r>
          </a:p>
        </p:txBody>
      </p:sp>
    </p:spTree>
    <p:extLst>
      <p:ext uri="{BB962C8B-B14F-4D97-AF65-F5344CB8AC3E}">
        <p14:creationId xmlns:p14="http://schemas.microsoft.com/office/powerpoint/2010/main" val="11715523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600200"/>
            <a:ext cx="8686800" cy="1828799"/>
          </a:xfrm>
        </p:spPr>
        <p:txBody>
          <a:bodyPr/>
          <a:lstStyle/>
          <a:p>
            <a:pPr marL="0" indent="0">
              <a:buNone/>
            </a:pPr>
            <a:r>
              <a:rPr lang="en-US" sz="2600" b="1" dirty="0"/>
              <a:t>Round−Off Rule for Confidence Interval Estimates of </a:t>
            </a:r>
            <a:r>
              <a:rPr lang="en-US" sz="2600" b="1" i="1" dirty="0"/>
              <a:t>p</a:t>
            </a:r>
            <a:endParaRPr lang="en-US" sz="2600" b="1" dirty="0"/>
          </a:p>
          <a:p>
            <a:pPr marL="0" indent="0">
              <a:buNone/>
            </a:pPr>
            <a:r>
              <a:rPr lang="en-US" sz="2600" dirty="0"/>
              <a:t>Round the confidence interval limits for </a:t>
            </a:r>
            <a:r>
              <a:rPr lang="en-US" sz="2600" i="1" dirty="0"/>
              <a:t>p</a:t>
            </a:r>
            <a:r>
              <a:rPr lang="en-US" sz="2600" dirty="0"/>
              <a:t> to three significant digits.</a:t>
            </a:r>
            <a:endParaRPr lang="en-IN" sz="2600" dirty="0"/>
          </a:p>
        </p:txBody>
      </p:sp>
      <p:sp>
        <p:nvSpPr>
          <p:cNvPr id="6" name="Title 1">
            <a:extLst>
              <a:ext uri="{FF2B5EF4-FFF2-40B4-BE49-F238E27FC236}">
                <a16:creationId xmlns:a16="http://schemas.microsoft.com/office/drawing/2014/main" id="{7B1BB7C9-5D2D-1D42-9598-469490F25A1B}"/>
              </a:ext>
            </a:extLst>
          </p:cNvPr>
          <p:cNvSpPr>
            <a:spLocks noGrp="1"/>
          </p:cNvSpPr>
          <p:nvPr>
            <p:ph type="title"/>
          </p:nvPr>
        </p:nvSpPr>
        <p:spPr>
          <a:xfrm>
            <a:off x="457200" y="215372"/>
            <a:ext cx="8229600" cy="1097280"/>
          </a:xfrm>
        </p:spPr>
        <p:txBody>
          <a:bodyPr/>
          <a:lstStyle/>
          <a:p>
            <a:r>
              <a:rPr lang="en-US" altLang="en-US" sz="3600" kern="0" dirty="0">
                <a:solidFill>
                  <a:schemeClr val="bg2"/>
                </a:solidFill>
                <a:latin typeface="+mj-lt"/>
              </a:rPr>
              <a:t>Confidence Interval for Estimating a Population Proportion </a:t>
            </a:r>
            <a:r>
              <a:rPr lang="en-US" altLang="en-US" sz="3600" i="1" kern="0" dirty="0">
                <a:solidFill>
                  <a:schemeClr val="bg2"/>
                </a:solidFill>
                <a:latin typeface="+mj-lt"/>
              </a:rPr>
              <a:t>p</a:t>
            </a:r>
            <a:endParaRPr lang="en-IN" sz="3600" i="1" dirty="0">
              <a:solidFill>
                <a:schemeClr val="bg2"/>
              </a:solidFill>
              <a:latin typeface="+mj-lt"/>
            </a:endParaRPr>
          </a:p>
        </p:txBody>
      </p:sp>
    </p:spTree>
    <p:extLst>
      <p:ext uri="{BB962C8B-B14F-4D97-AF65-F5344CB8AC3E}">
        <p14:creationId xmlns:p14="http://schemas.microsoft.com/office/powerpoint/2010/main" val="26474316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Procedure for Constructing a Confidence Interval for </a:t>
            </a:r>
            <a:r>
              <a:rPr lang="en-US" sz="3600" i="1" dirty="0">
                <a:latin typeface="+mj-lt"/>
              </a:rPr>
              <a:t>p </a:t>
            </a:r>
            <a:r>
              <a:rPr lang="en-US" sz="2000" b="0" dirty="0">
                <a:latin typeface="+mj-lt"/>
              </a:rPr>
              <a:t>(1 of 2)</a:t>
            </a:r>
            <a:endParaRPr lang="en-IN" sz="2000" b="0" dirty="0">
              <a:latin typeface="+mj-lt"/>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752601"/>
                <a:ext cx="8229600" cy="3886199"/>
              </a:xfrm>
            </p:spPr>
            <p:txBody>
              <a:bodyPr/>
              <a:lstStyle/>
              <a:p>
                <a:pPr marL="514350" indent="-514350">
                  <a:buFont typeface="+mj-lt"/>
                  <a:buAutoNum type="arabicPeriod"/>
                </a:pPr>
                <a:r>
                  <a:rPr lang="en-US" sz="2600" dirty="0"/>
                  <a:t>Verify that the requirements in the preceding slides are satisfied.</a:t>
                </a:r>
              </a:p>
              <a:p>
                <a:pPr marL="514350" indent="-514350">
                  <a:buFont typeface="+mj-lt"/>
                  <a:buAutoNum type="arabicPeriod"/>
                </a:pPr>
                <a:r>
                  <a:rPr lang="en-US" sz="2600" dirty="0"/>
                  <a:t>Use technology or Table A-2 to find the critical value </a:t>
                </a:r>
                <a14:m>
                  <m:oMath xmlns:m="http://schemas.openxmlformats.org/officeDocument/2006/math">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𝑧</m:t>
                        </m:r>
                      </m:e>
                      <m:sub>
                        <m:f>
                          <m:fPr>
                            <m:type m:val="lin"/>
                            <m:ctrlPr>
                              <a:rPr lang="en-US" sz="2600" i="1" smtClean="0">
                                <a:latin typeface="Cambria Math" panose="02040503050406030204" pitchFamily="18" charset="0"/>
                              </a:rPr>
                            </m:ctrlPr>
                          </m:fPr>
                          <m:num>
                            <m:r>
                              <a:rPr lang="en-US" sz="2600" i="1" smtClean="0">
                                <a:latin typeface="Cambria Math" panose="02040503050406030204" pitchFamily="18" charset="0"/>
                                <a:ea typeface="Cambria Math" panose="02040503050406030204" pitchFamily="18" charset="0"/>
                              </a:rPr>
                              <m:t>𝛼</m:t>
                            </m:r>
                          </m:num>
                          <m:den>
                            <m:r>
                              <a:rPr lang="en-US" sz="2600" b="0" i="1" smtClean="0">
                                <a:latin typeface="Cambria Math" panose="02040503050406030204" pitchFamily="18" charset="0"/>
                              </a:rPr>
                              <m:t>2</m:t>
                            </m:r>
                          </m:den>
                        </m:f>
                      </m:sub>
                    </m:sSub>
                  </m:oMath>
                </a14:m>
                <a:r>
                  <a:rPr lang="en-US" sz="2600" dirty="0"/>
                  <a:t> that corresponds to the desired confidence level.</a:t>
                </a:r>
              </a:p>
              <a:p>
                <a:pPr marL="514350" indent="-514350">
                  <a:buFont typeface="+mj-lt"/>
                  <a:buAutoNum type="arabicPeriod"/>
                </a:pPr>
                <a:r>
                  <a:rPr lang="en-US" sz="2600" dirty="0"/>
                  <a:t>Evaluate the margin or error </a:t>
                </a:r>
                <a14:m>
                  <m:oMath xmlns:m="http://schemas.openxmlformats.org/officeDocument/2006/math">
                    <m:r>
                      <a:rPr lang="en-US" sz="2600" i="1">
                        <a:latin typeface="Cambria Math" panose="02040503050406030204" pitchFamily="18" charset="0"/>
                      </a:rPr>
                      <m:t>𝐸</m:t>
                    </m:r>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𝑧</m:t>
                        </m:r>
                      </m:e>
                      <m:sub>
                        <m:f>
                          <m:fPr>
                            <m:type m:val="lin"/>
                            <m:ctrlPr>
                              <a:rPr lang="en-US" sz="2600" i="1">
                                <a:latin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𝛼</m:t>
                            </m:r>
                          </m:num>
                          <m:den>
                            <m:r>
                              <a:rPr lang="en-US" sz="2600" i="1">
                                <a:latin typeface="Cambria Math" panose="02040503050406030204" pitchFamily="18" charset="0"/>
                              </a:rPr>
                              <m:t>2</m:t>
                            </m:r>
                          </m:den>
                        </m:f>
                      </m:sub>
                    </m:sSub>
                    <m:rad>
                      <m:radPr>
                        <m:degHide m:val="on"/>
                        <m:ctrlPr>
                          <a:rPr lang="en-US" sz="2600" i="1">
                            <a:latin typeface="Cambria Math" panose="02040503050406030204" pitchFamily="18" charset="0"/>
                          </a:rPr>
                        </m:ctrlPr>
                      </m:radPr>
                      <m:deg/>
                      <m:e>
                        <m:f>
                          <m:fPr>
                            <m:ctrlPr>
                              <a:rPr lang="en-US" sz="2600" i="1">
                                <a:latin typeface="Cambria Math" panose="02040503050406030204" pitchFamily="18" charset="0"/>
                              </a:rPr>
                            </m:ctrlPr>
                          </m:fPr>
                          <m:num>
                            <m:acc>
                              <m:accPr>
                                <m:chr m:val="̂"/>
                                <m:ctrlPr>
                                  <a:rPr lang="en-US" sz="2600" i="1">
                                    <a:latin typeface="Cambria Math" panose="02040503050406030204" pitchFamily="18" charset="0"/>
                                  </a:rPr>
                                </m:ctrlPr>
                              </m:accPr>
                              <m:e>
                                <m:r>
                                  <a:rPr lang="en-US" sz="2600" i="1">
                                    <a:latin typeface="Cambria Math" panose="02040503050406030204" pitchFamily="18" charset="0"/>
                                  </a:rPr>
                                  <m:t>𝑝</m:t>
                                </m:r>
                              </m:e>
                            </m:acc>
                            <m:acc>
                              <m:accPr>
                                <m:chr m:val="̂"/>
                                <m:ctrlPr>
                                  <a:rPr lang="en-US" sz="2600" i="1">
                                    <a:latin typeface="Cambria Math" panose="02040503050406030204" pitchFamily="18" charset="0"/>
                                  </a:rPr>
                                </m:ctrlPr>
                              </m:accPr>
                              <m:e>
                                <m:r>
                                  <a:rPr lang="en-US" sz="2600" i="1">
                                    <a:latin typeface="Cambria Math" panose="02040503050406030204" pitchFamily="18" charset="0"/>
                                  </a:rPr>
                                  <m:t>𝑞</m:t>
                                </m:r>
                              </m:e>
                            </m:acc>
                          </m:num>
                          <m:den>
                            <m:r>
                              <a:rPr lang="en-US" sz="2600" i="1">
                                <a:latin typeface="Cambria Math" panose="02040503050406030204" pitchFamily="18" charset="0"/>
                              </a:rPr>
                              <m:t>𝑛</m:t>
                            </m:r>
                          </m:den>
                        </m:f>
                      </m:e>
                    </m:rad>
                  </m:oMath>
                </a14:m>
                <a:r>
                  <a:rPr lang="en-US" sz="2600" dirty="0"/>
                  <a:t>.</a:t>
                </a:r>
                <a:endParaRPr lang="en-US" sz="2600" dirty="0" err="1"/>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752601"/>
                <a:ext cx="8229600" cy="3886199"/>
              </a:xfrm>
              <a:blipFill>
                <a:blip r:embed="rId2"/>
                <a:stretch>
                  <a:fillRect l="-2315" t="-2606" r="-926"/>
                </a:stretch>
              </a:blipFill>
            </p:spPr>
            <p:txBody>
              <a:bodyPr/>
              <a:lstStyle/>
              <a:p>
                <a:r>
                  <a:rPr lang="en-US">
                    <a:noFill/>
                  </a:rPr>
                  <a:t> </a:t>
                </a:r>
              </a:p>
            </p:txBody>
          </p:sp>
        </mc:Fallback>
      </mc:AlternateContent>
    </p:spTree>
    <p:extLst>
      <p:ext uri="{BB962C8B-B14F-4D97-AF65-F5344CB8AC3E}">
        <p14:creationId xmlns:p14="http://schemas.microsoft.com/office/powerpoint/2010/main" val="27845047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Procedure for Constructing a Confidence Interval for </a:t>
            </a:r>
            <a:r>
              <a:rPr lang="en-US" sz="3600" i="1" dirty="0">
                <a:latin typeface="+mj-lt"/>
              </a:rPr>
              <a:t>p </a:t>
            </a:r>
            <a:r>
              <a:rPr lang="en-US" sz="2000" b="0" dirty="0">
                <a:latin typeface="+mj-lt"/>
              </a:rPr>
              <a:t>(2 of 2)</a:t>
            </a:r>
            <a:endParaRPr lang="en-IN" sz="2000" b="0" dirty="0">
              <a:latin typeface="+mj-lt"/>
            </a:endParaRP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BEE9C5C7-C004-1449-A9B6-B45E48DDED9E}"/>
                  </a:ext>
                </a:extLst>
              </p:cNvPr>
              <p:cNvSpPr txBox="1">
                <a:spLocks/>
              </p:cNvSpPr>
              <p:nvPr/>
            </p:nvSpPr>
            <p:spPr>
              <a:xfrm>
                <a:off x="457200" y="1752601"/>
                <a:ext cx="8229600" cy="3886199"/>
              </a:xfrm>
              <a:prstGeom prst="rect">
                <a:avLst/>
              </a:prstGeom>
            </p:spPr>
            <p:txBody>
              <a:bodyPr vert="horz" lIns="0" tIns="0" rIns="0" bIns="0" rtlCol="0">
                <a:noAutofit/>
              </a:bodyPr>
              <a:lstStyle>
                <a:lvl1pPr marL="256032" indent="-256032" algn="l" defTabSz="914400" rtl="0" eaLnBrk="1" latinLnBrk="0" hangingPunct="1">
                  <a:spcBef>
                    <a:spcPts val="1500"/>
                  </a:spcBef>
                  <a:buClr>
                    <a:srgbClr val="007FA3"/>
                  </a:buClr>
                  <a:buSzPct val="100000"/>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pPr marL="514350" indent="-514350">
                  <a:buFont typeface="+mj-lt"/>
                  <a:buAutoNum type="arabicPeriod" startAt="4"/>
                </a:pPr>
                <a:r>
                  <a:rPr lang="en-US" sz="2600" dirty="0"/>
                  <a:t>Using the value of the calculated margin of error </a:t>
                </a:r>
                <a:r>
                  <a:rPr lang="en-US" sz="2600" i="1" dirty="0"/>
                  <a:t>E</a:t>
                </a:r>
                <a:r>
                  <a:rPr lang="en-US" sz="2600" dirty="0"/>
                  <a:t> and the value of the sample proportion </a:t>
                </a:r>
                <a14:m>
                  <m:oMath xmlns:m="http://schemas.openxmlformats.org/officeDocument/2006/math">
                    <m:acc>
                      <m:accPr>
                        <m:chr m:val="̂"/>
                        <m:ctrlPr>
                          <a:rPr lang="en-US" sz="2600" i="1" smtClean="0">
                            <a:latin typeface="Cambria Math" panose="02040503050406030204" pitchFamily="18" charset="0"/>
                          </a:rPr>
                        </m:ctrlPr>
                      </m:accPr>
                      <m:e>
                        <m:r>
                          <a:rPr lang="en-US" sz="2600" b="0" i="1" smtClean="0">
                            <a:latin typeface="Cambria Math" panose="02040503050406030204" pitchFamily="18" charset="0"/>
                          </a:rPr>
                          <m:t>𝑝</m:t>
                        </m:r>
                      </m:e>
                    </m:acc>
                  </m:oMath>
                </a14:m>
                <a:r>
                  <a:rPr lang="en-US" sz="2600" dirty="0"/>
                  <a:t>, find the values of the </a:t>
                </a:r>
                <a:r>
                  <a:rPr lang="en-US" sz="2600" b="1" dirty="0"/>
                  <a:t>confidence interval limits </a:t>
                </a:r>
                <a14:m>
                  <m:oMath xmlns:m="http://schemas.openxmlformats.org/officeDocument/2006/math">
                    <m:acc>
                      <m:accPr>
                        <m:chr m:val="̂"/>
                        <m:ctrlPr>
                          <a:rPr lang="en-US" sz="2600" i="1" smtClean="0">
                            <a:latin typeface="Cambria Math" panose="02040503050406030204" pitchFamily="18" charset="0"/>
                          </a:rPr>
                        </m:ctrlPr>
                      </m:accPr>
                      <m:e>
                        <m:r>
                          <a:rPr lang="en-US" sz="2600" b="0" i="1" smtClean="0">
                            <a:latin typeface="Cambria Math" panose="02040503050406030204" pitchFamily="18" charset="0"/>
                          </a:rPr>
                          <m:t>𝑝</m:t>
                        </m:r>
                      </m:e>
                    </m:acc>
                    <m:r>
                      <a:rPr lang="en-US" sz="2600" b="0" i="1" smtClean="0">
                        <a:latin typeface="Cambria Math" panose="02040503050406030204" pitchFamily="18" charset="0"/>
                      </a:rPr>
                      <m:t>−</m:t>
                    </m:r>
                    <m:r>
                      <a:rPr lang="en-US" sz="2600" b="0" i="1" smtClean="0">
                        <a:latin typeface="Cambria Math" panose="02040503050406030204" pitchFamily="18" charset="0"/>
                      </a:rPr>
                      <m:t>𝐸</m:t>
                    </m:r>
                  </m:oMath>
                </a14:m>
                <a:r>
                  <a:rPr lang="en-US" sz="2600" dirty="0"/>
                  <a:t> and </a:t>
                </a:r>
                <a14:m>
                  <m:oMath xmlns:m="http://schemas.openxmlformats.org/officeDocument/2006/math">
                    <m:acc>
                      <m:accPr>
                        <m:chr m:val="̂"/>
                        <m:ctrlPr>
                          <a:rPr lang="en-US" sz="2600" i="1">
                            <a:latin typeface="Cambria Math" panose="02040503050406030204" pitchFamily="18" charset="0"/>
                          </a:rPr>
                        </m:ctrlPr>
                      </m:accPr>
                      <m:e>
                        <m:r>
                          <a:rPr lang="en-US" sz="2600" i="1">
                            <a:latin typeface="Cambria Math" panose="02040503050406030204" pitchFamily="18" charset="0"/>
                          </a:rPr>
                          <m:t>𝑝</m:t>
                        </m:r>
                      </m:e>
                    </m:acc>
                    <m:r>
                      <a:rPr lang="en-US" sz="2600" b="0" i="1" smtClean="0">
                        <a:latin typeface="Cambria Math" panose="02040503050406030204" pitchFamily="18" charset="0"/>
                      </a:rPr>
                      <m:t>+</m:t>
                    </m:r>
                    <m:r>
                      <a:rPr lang="en-US" sz="2600" i="1">
                        <a:latin typeface="Cambria Math" panose="02040503050406030204" pitchFamily="18" charset="0"/>
                      </a:rPr>
                      <m:t>𝐸</m:t>
                    </m:r>
                  </m:oMath>
                </a14:m>
                <a:r>
                  <a:rPr lang="en-US" sz="2600" dirty="0"/>
                  <a:t> . Substitute those values in the general format for the confidence interval.</a:t>
                </a:r>
              </a:p>
              <a:p>
                <a:pPr marL="514350" indent="-514350">
                  <a:buFont typeface="+mj-lt"/>
                  <a:buAutoNum type="arabicPeriod" startAt="4"/>
                </a:pPr>
                <a:r>
                  <a:rPr lang="en-US" sz="2600" dirty="0"/>
                  <a:t>Round the resulting confidence interval limits to three significant digits.</a:t>
                </a:r>
                <a:endParaRPr lang="en-IN" sz="2600" dirty="0"/>
              </a:p>
            </p:txBody>
          </p:sp>
        </mc:Choice>
        <mc:Fallback xmlns="">
          <p:sp>
            <p:nvSpPr>
              <p:cNvPr id="5" name="Content Placeholder 2">
                <a:extLst>
                  <a:ext uri="{FF2B5EF4-FFF2-40B4-BE49-F238E27FC236}">
                    <a16:creationId xmlns:a16="http://schemas.microsoft.com/office/drawing/2014/main" id="{BEE9C5C7-C004-1449-A9B6-B45E48DDED9E}"/>
                  </a:ext>
                </a:extLst>
              </p:cNvPr>
              <p:cNvSpPr txBox="1">
                <a:spLocks noRot="1" noChangeAspect="1" noMove="1" noResize="1" noEditPoints="1" noAdjustHandles="1" noChangeArrowheads="1" noChangeShapeType="1" noTextEdit="1"/>
              </p:cNvSpPr>
              <p:nvPr/>
            </p:nvSpPr>
            <p:spPr>
              <a:xfrm>
                <a:off x="457200" y="1752601"/>
                <a:ext cx="8229600" cy="3886199"/>
              </a:xfrm>
              <a:prstGeom prst="rect">
                <a:avLst/>
              </a:prstGeom>
              <a:blipFill>
                <a:blip r:embed="rId2"/>
                <a:stretch>
                  <a:fillRect l="-2315" t="-2606" r="-2469"/>
                </a:stretch>
              </a:blipFill>
            </p:spPr>
            <p:txBody>
              <a:bodyPr/>
              <a:lstStyle/>
              <a:p>
                <a:r>
                  <a:rPr lang="en-US">
                    <a:noFill/>
                  </a:rPr>
                  <a:t> </a:t>
                </a:r>
              </a:p>
            </p:txBody>
          </p:sp>
        </mc:Fallback>
      </mc:AlternateContent>
    </p:spTree>
    <p:extLst>
      <p:ext uri="{BB962C8B-B14F-4D97-AF65-F5344CB8AC3E}">
        <p14:creationId xmlns:p14="http://schemas.microsoft.com/office/powerpoint/2010/main" val="13527264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Constructing a Confidence Interval: Online Courses </a:t>
            </a:r>
            <a:r>
              <a:rPr lang="en-US" sz="2000" b="0" dirty="0">
                <a:latin typeface="+mj-lt"/>
              </a:rPr>
              <a:t>(1 of 9)</a:t>
            </a:r>
            <a:endParaRPr lang="en-IN" sz="2000" b="0" dirty="0">
              <a:latin typeface="+mj-lt"/>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524000"/>
                <a:ext cx="8305800" cy="4953000"/>
              </a:xfrm>
            </p:spPr>
            <p:txBody>
              <a:bodyPr/>
              <a:lstStyle/>
              <a:p>
                <a:pPr marL="0" indent="0">
                  <a:spcBef>
                    <a:spcPts val="600"/>
                  </a:spcBef>
                  <a:buNone/>
                </a:pPr>
                <a:r>
                  <a:rPr lang="en-US" sz="2500" dirty="0"/>
                  <a:t>We noted that in a Sallie Mae survey of 950 undergraduate students, 53% take online courses. The sample results are </a:t>
                </a:r>
                <a:r>
                  <a:rPr lang="en-US" sz="2500" i="1" dirty="0">
                    <a:latin typeface="Cambria Math" panose="02040503050406030204" pitchFamily="18" charset="0"/>
                    <a:ea typeface="Cambria Math" panose="02040503050406030204" pitchFamily="18" charset="0"/>
                  </a:rPr>
                  <a:t>n</a:t>
                </a:r>
                <a:r>
                  <a:rPr lang="en-US" sz="2500" dirty="0">
                    <a:latin typeface="Cambria Math" panose="02040503050406030204" pitchFamily="18" charset="0"/>
                    <a:ea typeface="Cambria Math" panose="02040503050406030204" pitchFamily="18" charset="0"/>
                  </a:rPr>
                  <a:t> = 950 </a:t>
                </a:r>
                <a:r>
                  <a:rPr lang="en-US" sz="2500" dirty="0"/>
                  <a:t>and </a:t>
                </a:r>
                <a14:m>
                  <m:oMath xmlns:m="http://schemas.openxmlformats.org/officeDocument/2006/math">
                    <m:acc>
                      <m:accPr>
                        <m:chr m:val="̂"/>
                        <m:ctrlPr>
                          <a:rPr lang="en-US" sz="2500" i="1" smtClean="0">
                            <a:latin typeface="Cambria Math" panose="02040503050406030204" pitchFamily="18" charset="0"/>
                          </a:rPr>
                        </m:ctrlPr>
                      </m:accPr>
                      <m:e>
                        <m:r>
                          <a:rPr lang="en-US" sz="2500" b="0" i="1" smtClean="0">
                            <a:latin typeface="Cambria Math" panose="02040503050406030204" pitchFamily="18" charset="0"/>
                          </a:rPr>
                          <m:t>𝑝</m:t>
                        </m:r>
                      </m:e>
                    </m:acc>
                    <m:r>
                      <a:rPr lang="en-US" sz="2500" b="0" i="1" smtClean="0">
                        <a:latin typeface="Cambria Math" panose="02040503050406030204" pitchFamily="18" charset="0"/>
                      </a:rPr>
                      <m:t>=0.53</m:t>
                    </m:r>
                  </m:oMath>
                </a14:m>
                <a:r>
                  <a:rPr lang="en-US" sz="2500" dirty="0"/>
                  <a:t>.</a:t>
                </a:r>
              </a:p>
              <a:p>
                <a:pPr marL="457200" indent="-457200">
                  <a:spcBef>
                    <a:spcPts val="600"/>
                  </a:spcBef>
                  <a:buClr>
                    <a:schemeClr val="tx1"/>
                  </a:buClr>
                  <a:buFont typeface="+mj-lt"/>
                  <a:buAutoNum type="alphaLcPeriod"/>
                </a:pPr>
                <a:r>
                  <a:rPr lang="en-US" sz="2500" dirty="0"/>
                  <a:t>Find the margin of error </a:t>
                </a:r>
                <a:r>
                  <a:rPr lang="en-US" sz="2500" i="1" dirty="0"/>
                  <a:t>E</a:t>
                </a:r>
                <a:r>
                  <a:rPr lang="en-US" sz="2500" dirty="0"/>
                  <a:t> that corresponds to a 95% confidence interval.</a:t>
                </a:r>
              </a:p>
              <a:p>
                <a:pPr marL="457200" indent="-457200">
                  <a:spcBef>
                    <a:spcPts val="600"/>
                  </a:spcBef>
                  <a:buClr>
                    <a:schemeClr val="tx1"/>
                  </a:buClr>
                  <a:buFont typeface="+mj-lt"/>
                  <a:buAutoNum type="alphaLcPeriod"/>
                </a:pPr>
                <a:r>
                  <a:rPr lang="en-US" sz="2500" dirty="0"/>
                  <a:t>Find the 95% confidence interval estimate of the population proportion </a:t>
                </a:r>
                <a:r>
                  <a:rPr lang="en-US" sz="2500" i="1" dirty="0"/>
                  <a:t>p</a:t>
                </a:r>
                <a:r>
                  <a:rPr lang="en-US" sz="2500" dirty="0"/>
                  <a:t>.</a:t>
                </a:r>
              </a:p>
              <a:p>
                <a:pPr marL="457200" indent="-457200">
                  <a:spcBef>
                    <a:spcPts val="600"/>
                  </a:spcBef>
                  <a:buClr>
                    <a:schemeClr val="tx1"/>
                  </a:buClr>
                  <a:buFont typeface="+mj-lt"/>
                  <a:buAutoNum type="alphaLcPeriod"/>
                </a:pPr>
                <a:r>
                  <a:rPr lang="en-US" sz="2500" dirty="0"/>
                  <a:t>Based on the results, can we safely conclude that more than 50% of undergraduates take online courses?</a:t>
                </a:r>
              </a:p>
              <a:p>
                <a:pPr marL="457200" indent="-457200">
                  <a:spcBef>
                    <a:spcPts val="600"/>
                  </a:spcBef>
                  <a:buClr>
                    <a:schemeClr val="tx1"/>
                  </a:buClr>
                  <a:buFont typeface="+mj-lt"/>
                  <a:buAutoNum type="alphaLcPeriod"/>
                </a:pPr>
                <a:r>
                  <a:rPr lang="en-US" sz="2500" dirty="0"/>
                  <a:t>Assuming that you are an online reporter, write a brief statement that accurately describes the results, and include all of the relevant information.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524000"/>
                <a:ext cx="8305800" cy="4953000"/>
              </a:xfrm>
              <a:blipFill>
                <a:blip r:embed="rId2"/>
                <a:stretch>
                  <a:fillRect l="-2443" t="-2046" r="-3053" b="-2302"/>
                </a:stretch>
              </a:blipFill>
            </p:spPr>
            <p:txBody>
              <a:bodyPr/>
              <a:lstStyle/>
              <a:p>
                <a:r>
                  <a:rPr lang="en-US">
                    <a:noFill/>
                  </a:rPr>
                  <a:t> </a:t>
                </a:r>
              </a:p>
            </p:txBody>
          </p:sp>
        </mc:Fallback>
      </mc:AlternateContent>
    </p:spTree>
    <p:extLst>
      <p:ext uri="{BB962C8B-B14F-4D97-AF65-F5344CB8AC3E}">
        <p14:creationId xmlns:p14="http://schemas.microsoft.com/office/powerpoint/2010/main" val="34820567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Constructing a Confidence Interval: Online Courses </a:t>
            </a:r>
            <a:r>
              <a:rPr lang="en-US" sz="2000" b="0" dirty="0">
                <a:latin typeface="+mj-lt"/>
              </a:rPr>
              <a:t>(2 of 9)</a:t>
            </a:r>
            <a:endParaRPr lang="en-IN" sz="2000" b="0" dirty="0">
              <a:latin typeface="+mj-lt"/>
            </a:endParaRPr>
          </a:p>
        </p:txBody>
      </p:sp>
      <p:sp>
        <p:nvSpPr>
          <p:cNvPr id="3" name="Content Placeholder 2"/>
          <p:cNvSpPr>
            <a:spLocks noGrp="1"/>
          </p:cNvSpPr>
          <p:nvPr>
            <p:ph idx="1"/>
          </p:nvPr>
        </p:nvSpPr>
        <p:spPr>
          <a:xfrm>
            <a:off x="457200" y="1524000"/>
            <a:ext cx="8305800" cy="4876800"/>
          </a:xfrm>
        </p:spPr>
        <p:txBody>
          <a:bodyPr/>
          <a:lstStyle/>
          <a:p>
            <a:pPr marL="0" indent="0">
              <a:buNone/>
            </a:pPr>
            <a:r>
              <a:rPr lang="en-US" sz="2400" dirty="0"/>
              <a:t>Requirement Check</a:t>
            </a:r>
          </a:p>
          <a:p>
            <a:pPr marL="0" indent="0">
              <a:buNone/>
            </a:pPr>
            <a:r>
              <a:rPr lang="en-US" sz="2400" dirty="0"/>
              <a:t>(1) The polling methods used by the Sallie Mae organization result in samples that can be considered to be simple random samples. </a:t>
            </a:r>
          </a:p>
          <a:p>
            <a:pPr marL="0" indent="0">
              <a:buNone/>
            </a:pPr>
            <a:r>
              <a:rPr lang="en-US" sz="2400" dirty="0"/>
              <a:t>(2) The conditions for a binomial experiment are satisfied because there is a fixed number of trials (950), the trials are independent (because the response from one undergraduate doesn’t affect the probability of the response from another undergraduate), there are two categories of outcome (an undergraduate either takes online courses or does not), and the probability remains constant, because </a:t>
            </a:r>
            <a:r>
              <a:rPr lang="en-US" sz="2400" i="1" dirty="0"/>
              <a:t>P</a:t>
            </a:r>
            <a:r>
              <a:rPr lang="en-US" sz="2400" dirty="0"/>
              <a:t>(undergraduate takes online courses) is fixed for a given point in time.</a:t>
            </a:r>
          </a:p>
        </p:txBody>
      </p:sp>
    </p:spTree>
    <p:extLst>
      <p:ext uri="{BB962C8B-B14F-4D97-AF65-F5344CB8AC3E}">
        <p14:creationId xmlns:p14="http://schemas.microsoft.com/office/powerpoint/2010/main" val="39613451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Constructing a Confidence Interval: Online Courses </a:t>
            </a:r>
            <a:r>
              <a:rPr lang="en-US" sz="2000" b="0" dirty="0">
                <a:latin typeface="+mj-lt"/>
              </a:rPr>
              <a:t>(3 of 9)</a:t>
            </a:r>
            <a:endParaRPr lang="en-IN" sz="2000" b="0" dirty="0">
              <a:latin typeface="+mj-lt"/>
            </a:endParaRPr>
          </a:p>
        </p:txBody>
      </p:sp>
      <p:sp>
        <p:nvSpPr>
          <p:cNvPr id="3" name="Content Placeholder 2"/>
          <p:cNvSpPr>
            <a:spLocks noGrp="1"/>
          </p:cNvSpPr>
          <p:nvPr>
            <p:ph idx="1"/>
          </p:nvPr>
        </p:nvSpPr>
        <p:spPr>
          <a:xfrm>
            <a:off x="457200" y="1524000"/>
            <a:ext cx="8305800" cy="4876800"/>
          </a:xfrm>
        </p:spPr>
        <p:txBody>
          <a:bodyPr/>
          <a:lstStyle/>
          <a:p>
            <a:pPr marL="0" indent="0">
              <a:buNone/>
            </a:pPr>
            <a:r>
              <a:rPr lang="en-US" sz="2400" dirty="0"/>
              <a:t>Requirement Check</a:t>
            </a:r>
          </a:p>
          <a:p>
            <a:pPr marL="0" indent="0">
              <a:buNone/>
            </a:pPr>
            <a:r>
              <a:rPr lang="en-US" sz="2400" dirty="0"/>
              <a:t>(3) With 53% of the 950 undergraduates taking online courses, the number taking online courses is 53% of 950, which is 504 (from 0.53 • 950). If 504 of the 950 undergraduates take online courses, the other 446 do not, so the number of “successes” (504) and the number of “failures” (446) are both at least 5, as required. </a:t>
            </a:r>
          </a:p>
          <a:p>
            <a:pPr marL="0" indent="0">
              <a:buNone/>
            </a:pPr>
            <a:r>
              <a:rPr lang="en-US" sz="2400" dirty="0"/>
              <a:t>The check of requirements has been successfully completed.</a:t>
            </a:r>
          </a:p>
        </p:txBody>
      </p:sp>
    </p:spTree>
    <p:extLst>
      <p:ext uri="{BB962C8B-B14F-4D97-AF65-F5344CB8AC3E}">
        <p14:creationId xmlns:p14="http://schemas.microsoft.com/office/powerpoint/2010/main" val="1709777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Point Estimate </a:t>
            </a:r>
            <a:r>
              <a:rPr lang="en-US" sz="2000" b="0" dirty="0">
                <a:latin typeface="+mj-lt"/>
              </a:rPr>
              <a:t>(1 of 2)</a:t>
            </a:r>
            <a:endParaRPr lang="en-IN" sz="2000" b="0" dirty="0">
              <a:latin typeface="+mj-lt"/>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1"/>
                <a:ext cx="8229600" cy="2514599"/>
              </a:xfrm>
            </p:spPr>
            <p:txBody>
              <a:bodyPr/>
              <a:lstStyle/>
              <a:p>
                <a:pPr>
                  <a:buClr>
                    <a:schemeClr val="bg2"/>
                  </a:buClr>
                </a:pPr>
                <a:r>
                  <a:rPr lang="en-US" sz="2800" dirty="0"/>
                  <a:t>Point Estimate</a:t>
                </a:r>
              </a:p>
              <a:p>
                <a:pPr lvl="1">
                  <a:buClr>
                    <a:schemeClr val="bg2"/>
                  </a:buClr>
                </a:pPr>
                <a:r>
                  <a:rPr lang="en-US" sz="2800" dirty="0"/>
                  <a:t>A</a:t>
                </a:r>
                <a:r>
                  <a:rPr lang="en-US" sz="2800" b="1" dirty="0"/>
                  <a:t> point estimate </a:t>
                </a:r>
                <a:r>
                  <a:rPr lang="en-US" sz="2800" dirty="0"/>
                  <a:t>is a single value used to estimate a population parameters. The sample proportion </a:t>
                </a:r>
                <a14:m>
                  <m:oMath xmlns:m="http://schemas.openxmlformats.org/officeDocument/2006/math">
                    <m:d>
                      <m:dPr>
                        <m:ctrlPr>
                          <a:rPr lang="en-US" sz="2800" i="1">
                            <a:latin typeface="Cambria Math" panose="02040503050406030204" pitchFamily="18" charset="0"/>
                          </a:rPr>
                        </m:ctrlPr>
                      </m:dPr>
                      <m:e>
                        <m:acc>
                          <m:accPr>
                            <m:chr m:val="̂"/>
                            <m:ctrlPr>
                              <a:rPr lang="en-US" sz="2800" i="1">
                                <a:latin typeface="Cambria Math" panose="02040503050406030204" pitchFamily="18" charset="0"/>
                              </a:rPr>
                            </m:ctrlPr>
                          </m:accPr>
                          <m:e>
                            <m:r>
                              <a:rPr lang="en-US" sz="2800" i="1">
                                <a:latin typeface="Cambria Math" panose="02040503050406030204" pitchFamily="18" charset="0"/>
                              </a:rPr>
                              <m:t>𝑝</m:t>
                            </m:r>
                          </m:e>
                        </m:acc>
                      </m:e>
                    </m:d>
                  </m:oMath>
                </a14:m>
                <a:r>
                  <a:rPr lang="en-US" sz="2800" dirty="0"/>
                  <a:t> is the best </a:t>
                </a:r>
                <a:r>
                  <a:rPr lang="en-US" sz="2800" b="1" dirty="0"/>
                  <a:t>point estimate</a:t>
                </a:r>
                <a:r>
                  <a:rPr lang="en-US" sz="2800" dirty="0"/>
                  <a:t> of the population proportion </a:t>
                </a:r>
                <a:r>
                  <a:rPr lang="en-US" sz="2800" i="1" dirty="0"/>
                  <a:t>p</a:t>
                </a:r>
                <a:r>
                  <a:rPr lang="en-US" sz="2800" dirty="0"/>
                  <a:t>.</a:t>
                </a:r>
              </a:p>
              <a:p>
                <a:pPr lvl="1">
                  <a:buClr>
                    <a:schemeClr val="bg2"/>
                  </a:buClr>
                </a:pPr>
                <a:endParaRPr lang="en-US" sz="2600" kern="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1"/>
                <a:ext cx="8229600" cy="2514599"/>
              </a:xfrm>
              <a:blipFill>
                <a:blip r:embed="rId2"/>
                <a:stretch>
                  <a:fillRect l="-2469" t="-4545" r="-3241"/>
                </a:stretch>
              </a:blipFill>
            </p:spPr>
            <p:txBody>
              <a:bodyPr/>
              <a:lstStyle/>
              <a:p>
                <a:r>
                  <a:rPr lang="en-US">
                    <a:noFill/>
                  </a:rPr>
                  <a:t> </a:t>
                </a:r>
              </a:p>
            </p:txBody>
          </p:sp>
        </mc:Fallback>
      </mc:AlternateContent>
    </p:spTree>
    <p:extLst>
      <p:ext uri="{BB962C8B-B14F-4D97-AF65-F5344CB8AC3E}">
        <p14:creationId xmlns:p14="http://schemas.microsoft.com/office/powerpoint/2010/main" val="34802644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Constructing a Confidence Interval: Online Courses </a:t>
            </a:r>
            <a:r>
              <a:rPr lang="en-US" sz="2000" b="0" dirty="0">
                <a:latin typeface="+mj-lt"/>
              </a:rPr>
              <a:t>(6 of 9)</a:t>
            </a:r>
            <a:endParaRPr lang="en-IN" sz="2000" b="0" dirty="0">
              <a:latin typeface="+mj-lt"/>
            </a:endParaRPr>
          </a:p>
        </p:txBody>
      </p:sp>
      <p:sp>
        <p:nvSpPr>
          <p:cNvPr id="3" name="Content Placeholder 2"/>
          <p:cNvSpPr>
            <a:spLocks noGrp="1"/>
          </p:cNvSpPr>
          <p:nvPr>
            <p:ph idx="1"/>
          </p:nvPr>
        </p:nvSpPr>
        <p:spPr>
          <a:xfrm>
            <a:off x="457200" y="1600201"/>
            <a:ext cx="4343400" cy="380999"/>
          </a:xfrm>
        </p:spPr>
        <p:txBody>
          <a:bodyPr/>
          <a:lstStyle/>
          <a:p>
            <a:pPr marL="0" indent="0">
              <a:spcBef>
                <a:spcPts val="600"/>
              </a:spcBef>
              <a:buNone/>
            </a:pPr>
            <a:r>
              <a:rPr lang="en-US" sz="2600" dirty="0"/>
              <a:t>Solution (Manual Calculation)</a:t>
            </a:r>
            <a:endParaRPr lang="en-IN" sz="2600" dirty="0"/>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31346949-768B-B641-9B31-86288178F9CA}"/>
                  </a:ext>
                </a:extLst>
              </p:cNvPr>
              <p:cNvSpPr txBox="1">
                <a:spLocks/>
              </p:cNvSpPr>
              <p:nvPr/>
            </p:nvSpPr>
            <p:spPr>
              <a:xfrm>
                <a:off x="457200" y="2133601"/>
                <a:ext cx="8229600" cy="1097280"/>
              </a:xfrm>
              <a:prstGeom prst="rect">
                <a:avLst/>
              </a:prstGeom>
            </p:spPr>
            <p:txBody>
              <a:bodyPr vert="horz" lIns="0" tIns="0" rIns="0" bIns="0" rtlCol="0">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400" kern="1200">
                    <a:solidFill>
                      <a:schemeClr val="tx1"/>
                    </a:solidFill>
                    <a:latin typeface="+mn-lt"/>
                    <a:ea typeface="+mn-ea"/>
                    <a:cs typeface="+mn-cs"/>
                  </a:defRPr>
                </a:lvl9pPr>
              </a:lstStyle>
              <a:p>
                <a:pPr marL="458788" indent="-458788">
                  <a:spcBef>
                    <a:spcPts val="600"/>
                  </a:spcBef>
                  <a:buFont typeface="Arial" panose="020B0604020202020204" pitchFamily="34" charset="0"/>
                  <a:buNone/>
                </a:pPr>
                <a:r>
                  <a:rPr lang="en-US" sz="2600" dirty="0"/>
                  <a:t>a.  The margin of error is found by using Formula 7-1 with </a:t>
                </a:r>
                <a14:m>
                  <m:oMath xmlns:m="http://schemas.openxmlformats.org/officeDocument/2006/math">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𝑧</m:t>
                        </m:r>
                      </m:e>
                      <m:sub>
                        <m:f>
                          <m:fPr>
                            <m:type m:val="lin"/>
                            <m:ctrlPr>
                              <a:rPr lang="en-US" sz="2600" i="1" smtClean="0">
                                <a:latin typeface="Cambria Math" panose="02040503050406030204" pitchFamily="18" charset="0"/>
                              </a:rPr>
                            </m:ctrlPr>
                          </m:fPr>
                          <m:num>
                            <m:r>
                              <a:rPr lang="en-US" sz="2600" i="1" smtClean="0">
                                <a:latin typeface="Cambria Math" panose="02040503050406030204" pitchFamily="18" charset="0"/>
                                <a:ea typeface="Cambria Math" panose="02040503050406030204" pitchFamily="18" charset="0"/>
                              </a:rPr>
                              <m:t>𝛼</m:t>
                            </m:r>
                          </m:num>
                          <m:den>
                            <m:r>
                              <a:rPr lang="en-US" sz="2600" b="0" i="1" smtClean="0">
                                <a:latin typeface="Cambria Math" panose="02040503050406030204" pitchFamily="18" charset="0"/>
                              </a:rPr>
                              <m:t>2</m:t>
                            </m:r>
                          </m:den>
                        </m:f>
                      </m:sub>
                    </m:sSub>
                    <m:r>
                      <a:rPr lang="en-US" sz="2600" b="0" i="1" smtClean="0">
                        <a:latin typeface="Cambria Math" panose="02040503050406030204" pitchFamily="18" charset="0"/>
                      </a:rPr>
                      <m:t>=1.96,  </m:t>
                    </m:r>
                    <m:acc>
                      <m:accPr>
                        <m:chr m:val="̂"/>
                        <m:ctrlPr>
                          <a:rPr lang="en-IN" sz="2600" i="1" smtClean="0">
                            <a:latin typeface="Cambria Math" panose="02040503050406030204" pitchFamily="18" charset="0"/>
                          </a:rPr>
                        </m:ctrlPr>
                      </m:accPr>
                      <m:e>
                        <m:r>
                          <a:rPr lang="en-US" sz="2600" b="0" i="1" smtClean="0">
                            <a:latin typeface="Cambria Math" panose="02040503050406030204" pitchFamily="18" charset="0"/>
                          </a:rPr>
                          <m:t>𝑝</m:t>
                        </m:r>
                      </m:e>
                    </m:acc>
                    <m:r>
                      <a:rPr lang="en-US" sz="2600" b="0" i="1" smtClean="0">
                        <a:latin typeface="Cambria Math" panose="02040503050406030204" pitchFamily="18" charset="0"/>
                      </a:rPr>
                      <m:t>=0.53,  </m:t>
                    </m:r>
                    <m:acc>
                      <m:accPr>
                        <m:chr m:val="̂"/>
                        <m:ctrlPr>
                          <a:rPr lang="en-US" sz="2600" b="0" i="1" smtClean="0">
                            <a:latin typeface="Cambria Math" panose="02040503050406030204" pitchFamily="18" charset="0"/>
                          </a:rPr>
                        </m:ctrlPr>
                      </m:accPr>
                      <m:e>
                        <m:r>
                          <a:rPr lang="en-US" sz="2600" b="0" i="1" smtClean="0">
                            <a:latin typeface="Cambria Math" panose="02040503050406030204" pitchFamily="18" charset="0"/>
                          </a:rPr>
                          <m:t>𝑞</m:t>
                        </m:r>
                      </m:e>
                    </m:acc>
                    <m:r>
                      <a:rPr lang="en-US" sz="2600" b="0" i="1" smtClean="0">
                        <a:latin typeface="Cambria Math" panose="02040503050406030204" pitchFamily="18" charset="0"/>
                      </a:rPr>
                      <m:t>=0.47</m:t>
                    </m:r>
                  </m:oMath>
                </a14:m>
                <a:r>
                  <a:rPr lang="en-IN" sz="2600" dirty="0"/>
                  <a:t>, and </a:t>
                </a:r>
                <a14:m>
                  <m:oMath xmlns:m="http://schemas.openxmlformats.org/officeDocument/2006/math">
                    <m:r>
                      <a:rPr lang="en-US" sz="2600" b="0" i="1" smtClean="0">
                        <a:latin typeface="Cambria Math" panose="02040503050406030204" pitchFamily="18" charset="0"/>
                      </a:rPr>
                      <m:t>𝑛</m:t>
                    </m:r>
                    <m:r>
                      <a:rPr lang="en-US" sz="2600" b="0" i="1" smtClean="0">
                        <a:latin typeface="Cambria Math" panose="02040503050406030204" pitchFamily="18" charset="0"/>
                      </a:rPr>
                      <m:t>=950</m:t>
                    </m:r>
                  </m:oMath>
                </a14:m>
                <a:r>
                  <a:rPr lang="en-IN" sz="2600" dirty="0"/>
                  <a:t>.</a:t>
                </a:r>
              </a:p>
            </p:txBody>
          </p:sp>
        </mc:Choice>
        <mc:Fallback xmlns="">
          <p:sp>
            <p:nvSpPr>
              <p:cNvPr id="5" name="Content Placeholder 2">
                <a:extLst>
                  <a:ext uri="{FF2B5EF4-FFF2-40B4-BE49-F238E27FC236}">
                    <a16:creationId xmlns:a16="http://schemas.microsoft.com/office/drawing/2014/main" id="{31346949-768B-B641-9B31-86288178F9CA}"/>
                  </a:ext>
                </a:extLst>
              </p:cNvPr>
              <p:cNvSpPr txBox="1">
                <a:spLocks noRot="1" noChangeAspect="1" noMove="1" noResize="1" noEditPoints="1" noAdjustHandles="1" noChangeArrowheads="1" noChangeShapeType="1" noTextEdit="1"/>
              </p:cNvSpPr>
              <p:nvPr/>
            </p:nvSpPr>
            <p:spPr>
              <a:xfrm>
                <a:off x="457200" y="2133601"/>
                <a:ext cx="8229600" cy="1097280"/>
              </a:xfrm>
              <a:prstGeom prst="rect">
                <a:avLst/>
              </a:prstGeom>
              <a:blipFill>
                <a:blip r:embed="rId2"/>
                <a:stretch>
                  <a:fillRect l="-2469" t="-10345" b="-4367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0805504F-0C7D-B941-BC70-D2ADD1319CF3}"/>
                  </a:ext>
                </a:extLst>
              </p:cNvPr>
              <p:cNvSpPr/>
              <p:nvPr/>
            </p:nvSpPr>
            <p:spPr>
              <a:xfrm>
                <a:off x="867131" y="3407487"/>
                <a:ext cx="2521011" cy="127451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600" i="1" smtClean="0">
                          <a:latin typeface="Cambria Math" panose="02040503050406030204" pitchFamily="18" charset="0"/>
                        </a:rPr>
                        <m:t>𝐸</m:t>
                      </m:r>
                      <m:r>
                        <a:rPr lang="en-US" sz="2600" i="1" smtClean="0">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𝑧</m:t>
                          </m:r>
                        </m:e>
                        <m:sub>
                          <m:f>
                            <m:fPr>
                              <m:type m:val="lin"/>
                              <m:ctrlPr>
                                <a:rPr lang="en-US" sz="2600" i="1">
                                  <a:latin typeface="Cambria Math" panose="02040503050406030204" pitchFamily="18" charset="0"/>
                                </a:rPr>
                              </m:ctrlPr>
                            </m:fPr>
                            <m:num>
                              <m:r>
                                <a:rPr lang="en-US" sz="2600" i="1">
                                  <a:latin typeface="Cambria Math" panose="02040503050406030204" pitchFamily="18" charset="0"/>
                                  <a:ea typeface="Cambria Math" panose="02040503050406030204" pitchFamily="18" charset="0"/>
                                </a:rPr>
                                <m:t>𝛼</m:t>
                              </m:r>
                            </m:num>
                            <m:den>
                              <m:r>
                                <a:rPr lang="en-US" sz="2600" i="1">
                                  <a:latin typeface="Cambria Math" panose="02040503050406030204" pitchFamily="18" charset="0"/>
                                </a:rPr>
                                <m:t>2</m:t>
                              </m:r>
                            </m:den>
                          </m:f>
                        </m:sub>
                      </m:sSub>
                      <m:rad>
                        <m:radPr>
                          <m:degHide m:val="on"/>
                          <m:ctrlPr>
                            <a:rPr lang="en-US" sz="2600" i="1">
                              <a:latin typeface="Cambria Math" panose="02040503050406030204" pitchFamily="18" charset="0"/>
                            </a:rPr>
                          </m:ctrlPr>
                        </m:radPr>
                        <m:deg/>
                        <m:e>
                          <m:f>
                            <m:fPr>
                              <m:ctrlPr>
                                <a:rPr lang="en-US" sz="2600" i="1">
                                  <a:latin typeface="Cambria Math" panose="02040503050406030204" pitchFamily="18" charset="0"/>
                                </a:rPr>
                              </m:ctrlPr>
                            </m:fPr>
                            <m:num>
                              <m:acc>
                                <m:accPr>
                                  <m:chr m:val="̂"/>
                                  <m:ctrlPr>
                                    <a:rPr lang="en-US" sz="2600" i="1">
                                      <a:latin typeface="Cambria Math" panose="02040503050406030204" pitchFamily="18" charset="0"/>
                                    </a:rPr>
                                  </m:ctrlPr>
                                </m:accPr>
                                <m:e>
                                  <m:r>
                                    <a:rPr lang="en-US" sz="2600" i="1">
                                      <a:latin typeface="Cambria Math" panose="02040503050406030204" pitchFamily="18" charset="0"/>
                                    </a:rPr>
                                    <m:t>𝑝</m:t>
                                  </m:r>
                                </m:e>
                              </m:acc>
                              <m:acc>
                                <m:accPr>
                                  <m:chr m:val="̂"/>
                                  <m:ctrlPr>
                                    <a:rPr lang="en-US" sz="2600" i="1">
                                      <a:latin typeface="Cambria Math" panose="02040503050406030204" pitchFamily="18" charset="0"/>
                                    </a:rPr>
                                  </m:ctrlPr>
                                </m:accPr>
                                <m:e>
                                  <m:r>
                                    <a:rPr lang="en-US" sz="2600" i="1">
                                      <a:latin typeface="Cambria Math" panose="02040503050406030204" pitchFamily="18" charset="0"/>
                                    </a:rPr>
                                    <m:t>𝑞</m:t>
                                  </m:r>
                                </m:e>
                              </m:acc>
                            </m:num>
                            <m:den>
                              <m:r>
                                <a:rPr lang="en-US" sz="2600" i="1">
                                  <a:latin typeface="Cambria Math" panose="02040503050406030204" pitchFamily="18" charset="0"/>
                                </a:rPr>
                                <m:t>𝑛</m:t>
                              </m:r>
                            </m:den>
                          </m:f>
                        </m:e>
                      </m:rad>
                      <m:r>
                        <a:rPr lang="en-US" sz="2600" b="0" i="1" smtClean="0">
                          <a:latin typeface="Cambria Math" panose="02040503050406030204" pitchFamily="18" charset="0"/>
                        </a:rPr>
                        <m:t>=</m:t>
                      </m:r>
                    </m:oMath>
                  </m:oMathPara>
                </a14:m>
                <a:endParaRPr lang="en-US" sz="2600" dirty="0"/>
              </a:p>
            </p:txBody>
          </p:sp>
        </mc:Choice>
        <mc:Fallback>
          <p:sp>
            <p:nvSpPr>
              <p:cNvPr id="4" name="Rectangle 3">
                <a:extLst>
                  <a:ext uri="{FF2B5EF4-FFF2-40B4-BE49-F238E27FC236}">
                    <a16:creationId xmlns:a16="http://schemas.microsoft.com/office/drawing/2014/main" id="{0805504F-0C7D-B941-BC70-D2ADD1319CF3}"/>
                  </a:ext>
                </a:extLst>
              </p:cNvPr>
              <p:cNvSpPr>
                <a:spLocks noRot="1" noChangeAspect="1" noMove="1" noResize="1" noEditPoints="1" noAdjustHandles="1" noChangeArrowheads="1" noChangeShapeType="1" noTextEdit="1"/>
              </p:cNvSpPr>
              <p:nvPr/>
            </p:nvSpPr>
            <p:spPr>
              <a:xfrm>
                <a:off x="867131" y="3407487"/>
                <a:ext cx="2521011" cy="1274516"/>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725534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Constructing a Confidence Interval: Online Courses </a:t>
            </a:r>
            <a:r>
              <a:rPr lang="en-US" sz="2000" b="0" dirty="0">
                <a:latin typeface="+mj-lt"/>
              </a:rPr>
              <a:t>(4 of 9)</a:t>
            </a:r>
            <a:endParaRPr lang="en-IN" sz="2000" b="0" dirty="0">
              <a:latin typeface="+mj-lt"/>
            </a:endParaRPr>
          </a:p>
        </p:txBody>
      </p:sp>
      <p:sp>
        <p:nvSpPr>
          <p:cNvPr id="3" name="Content Placeholder 2"/>
          <p:cNvSpPr>
            <a:spLocks noGrp="1"/>
          </p:cNvSpPr>
          <p:nvPr>
            <p:ph idx="1"/>
          </p:nvPr>
        </p:nvSpPr>
        <p:spPr>
          <a:xfrm>
            <a:off x="457200" y="1600201"/>
            <a:ext cx="8382000" cy="4191000"/>
          </a:xfrm>
        </p:spPr>
        <p:txBody>
          <a:bodyPr/>
          <a:lstStyle/>
          <a:p>
            <a:pPr marL="0" indent="0">
              <a:spcBef>
                <a:spcPts val="600"/>
              </a:spcBef>
              <a:buNone/>
            </a:pPr>
            <a:r>
              <a:rPr lang="en-US" sz="2800" dirty="0"/>
              <a:t>Technology</a:t>
            </a:r>
          </a:p>
          <a:p>
            <a:pPr marL="0" indent="0">
              <a:spcBef>
                <a:spcPts val="600"/>
              </a:spcBef>
              <a:buNone/>
            </a:pPr>
            <a:r>
              <a:rPr lang="en-US" sz="2600" dirty="0"/>
              <a:t>The confidence interval and margin of error can be easily found using technology. From the Statdisk display on the next slide, we can see the required entries on the left and the results displayed on the right. Like most technologies, Statdisk requires a value for the number of successes, so we simply find 53% of 950 and round the result of 503.5 to the whole number 504. The results show that the margin of error is </a:t>
            </a:r>
            <a:r>
              <a:rPr lang="en-US" sz="2600" i="1" dirty="0"/>
              <a:t>E </a:t>
            </a:r>
            <a:r>
              <a:rPr lang="en-US" sz="2600" dirty="0"/>
              <a:t>= 0.03174 and the confidence interval is 0.499 &lt; </a:t>
            </a:r>
            <a:r>
              <a:rPr lang="en-US" sz="2600" i="1" dirty="0"/>
              <a:t>p </a:t>
            </a:r>
            <a:r>
              <a:rPr lang="en-US" sz="2600" dirty="0"/>
              <a:t>&lt; 0.562.</a:t>
            </a:r>
            <a:endParaRPr lang="en-IN" sz="2600" dirty="0"/>
          </a:p>
        </p:txBody>
      </p:sp>
    </p:spTree>
    <p:extLst>
      <p:ext uri="{BB962C8B-B14F-4D97-AF65-F5344CB8AC3E}">
        <p14:creationId xmlns:p14="http://schemas.microsoft.com/office/powerpoint/2010/main" val="15124467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Constructing a Confidence Interval: Online Courses </a:t>
            </a:r>
            <a:r>
              <a:rPr lang="en-US" sz="2000" b="0" dirty="0">
                <a:latin typeface="+mj-lt"/>
              </a:rPr>
              <a:t>(5 of 9)</a:t>
            </a:r>
            <a:endParaRPr lang="en-IN" sz="2000" b="0" dirty="0">
              <a:latin typeface="+mj-lt"/>
            </a:endParaRPr>
          </a:p>
        </p:txBody>
      </p:sp>
      <p:sp>
        <p:nvSpPr>
          <p:cNvPr id="3" name="Content Placeholder 2"/>
          <p:cNvSpPr>
            <a:spLocks noGrp="1"/>
          </p:cNvSpPr>
          <p:nvPr>
            <p:ph idx="1"/>
          </p:nvPr>
        </p:nvSpPr>
        <p:spPr>
          <a:xfrm>
            <a:off x="457200" y="1600201"/>
            <a:ext cx="8229600" cy="609600"/>
          </a:xfrm>
        </p:spPr>
        <p:txBody>
          <a:bodyPr/>
          <a:lstStyle/>
          <a:p>
            <a:pPr marL="0" indent="0">
              <a:buNone/>
            </a:pPr>
            <a:r>
              <a:rPr lang="en-US" sz="2800" dirty="0"/>
              <a:t>Technology</a:t>
            </a:r>
            <a:endParaRPr lang="en-IN" sz="2800" dirty="0"/>
          </a:p>
        </p:txBody>
      </p:sp>
      <p:pic>
        <p:nvPicPr>
          <p:cNvPr id="6" name="Picture 5" descr="Graphical user interface, text, application&#10;&#10;Description automatically generated">
            <a:extLst>
              <a:ext uri="{FF2B5EF4-FFF2-40B4-BE49-F238E27FC236}">
                <a16:creationId xmlns:a16="http://schemas.microsoft.com/office/drawing/2014/main" id="{4C381B8E-0F86-114F-9D8A-2039DE2EEB6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2654969"/>
            <a:ext cx="8991600" cy="2602831"/>
          </a:xfrm>
          <a:prstGeom prst="rect">
            <a:avLst/>
          </a:prstGeom>
        </p:spPr>
      </p:pic>
    </p:spTree>
    <p:extLst>
      <p:ext uri="{BB962C8B-B14F-4D97-AF65-F5344CB8AC3E}">
        <p14:creationId xmlns:p14="http://schemas.microsoft.com/office/powerpoint/2010/main" val="9397288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Constructing a Confidence Interval: Online Courses </a:t>
            </a:r>
            <a:r>
              <a:rPr lang="en-US" sz="2000" b="0" dirty="0">
                <a:latin typeface="+mj-lt"/>
              </a:rPr>
              <a:t>(7 of 9)</a:t>
            </a:r>
            <a:endParaRPr lang="en-IN" sz="2000" b="0" dirty="0">
              <a:latin typeface="+mj-lt"/>
            </a:endParaRPr>
          </a:p>
        </p:txBody>
      </p:sp>
      <p:sp>
        <p:nvSpPr>
          <p:cNvPr id="3" name="Content Placeholder 2"/>
          <p:cNvSpPr>
            <a:spLocks noGrp="1"/>
          </p:cNvSpPr>
          <p:nvPr>
            <p:ph idx="1"/>
          </p:nvPr>
        </p:nvSpPr>
        <p:spPr>
          <a:xfrm>
            <a:off x="457200" y="1600201"/>
            <a:ext cx="8229600" cy="380999"/>
          </a:xfrm>
        </p:spPr>
        <p:txBody>
          <a:bodyPr/>
          <a:lstStyle/>
          <a:p>
            <a:pPr marL="0" indent="0">
              <a:spcBef>
                <a:spcPts val="600"/>
              </a:spcBef>
              <a:buNone/>
            </a:pPr>
            <a:r>
              <a:rPr lang="en-US" sz="2600" dirty="0"/>
              <a:t>Solution</a:t>
            </a:r>
          </a:p>
        </p:txBody>
      </p:sp>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E199661B-71ED-8740-9A01-CE3AA847DA74}"/>
                  </a:ext>
                </a:extLst>
              </p:cNvPr>
              <p:cNvSpPr txBox="1">
                <a:spLocks/>
              </p:cNvSpPr>
              <p:nvPr/>
            </p:nvSpPr>
            <p:spPr>
              <a:xfrm>
                <a:off x="457200" y="2133601"/>
                <a:ext cx="8229600" cy="914399"/>
              </a:xfrm>
              <a:prstGeom prst="rect">
                <a:avLst/>
              </a:prstGeom>
            </p:spPr>
            <p:txBody>
              <a:bodyPr vert="horz" lIns="0" tIns="0" rIns="0" bIns="0" rtlCol="0">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400" kern="1200">
                    <a:solidFill>
                      <a:schemeClr val="tx1"/>
                    </a:solidFill>
                    <a:latin typeface="+mn-lt"/>
                    <a:ea typeface="+mn-ea"/>
                    <a:cs typeface="+mn-cs"/>
                  </a:defRPr>
                </a:lvl9pPr>
              </a:lstStyle>
              <a:p>
                <a:pPr marL="458788" indent="-458788">
                  <a:spcBef>
                    <a:spcPts val="600"/>
                  </a:spcBef>
                  <a:buFont typeface="Arial" panose="020B0604020202020204" pitchFamily="34" charset="0"/>
                  <a:buNone/>
                </a:pPr>
                <a:r>
                  <a:rPr lang="en-US" sz="2600" dirty="0"/>
                  <a:t>b. Constructing the confidence interval is really easy now </a:t>
                </a:r>
                <a:r>
                  <a:rPr lang="en-US" sz="2600"/>
                  <a:t>that we know </a:t>
                </a:r>
                <a14:m>
                  <m:oMath xmlns:m="http://schemas.openxmlformats.org/officeDocument/2006/math">
                    <m:acc>
                      <m:accPr>
                        <m:chr m:val="̂"/>
                        <m:ctrlPr>
                          <a:rPr lang="en-IN" sz="2600" i="1" smtClean="0">
                            <a:latin typeface="Cambria Math" panose="02040503050406030204" pitchFamily="18" charset="0"/>
                          </a:rPr>
                        </m:ctrlPr>
                      </m:accPr>
                      <m:e>
                        <m:r>
                          <a:rPr lang="en-US" sz="2600" b="0" i="1" smtClean="0">
                            <a:latin typeface="Cambria Math" panose="02040503050406030204" pitchFamily="18" charset="0"/>
                          </a:rPr>
                          <m:t>𝑝</m:t>
                        </m:r>
                      </m:e>
                    </m:acc>
                    <m:r>
                      <a:rPr lang="en-US" sz="2600" b="0" i="1" smtClean="0">
                        <a:latin typeface="Cambria Math" panose="02040503050406030204" pitchFamily="18" charset="0"/>
                      </a:rPr>
                      <m:t>=0.53</m:t>
                    </m:r>
                  </m:oMath>
                </a14:m>
                <a:r>
                  <a:rPr lang="en-IN" sz="2600" dirty="0"/>
                  <a:t> and </a:t>
                </a:r>
                <a14:m>
                  <m:oMath xmlns:m="http://schemas.openxmlformats.org/officeDocument/2006/math">
                    <m:r>
                      <a:rPr lang="en-US" sz="2600" b="0" i="1" smtClean="0">
                        <a:latin typeface="Cambria Math" panose="02040503050406030204" pitchFamily="18" charset="0"/>
                      </a:rPr>
                      <m:t>𝐸</m:t>
                    </m:r>
                    <m:r>
                      <a:rPr lang="en-US" sz="2600" b="0" i="1" smtClean="0">
                        <a:latin typeface="Cambria Math" panose="02040503050406030204" pitchFamily="18" charset="0"/>
                      </a:rPr>
                      <m:t>=0.0317381</m:t>
                    </m:r>
                  </m:oMath>
                </a14:m>
                <a:r>
                  <a:rPr lang="en-IN" sz="2600" dirty="0"/>
                  <a:t>.</a:t>
                </a:r>
              </a:p>
            </p:txBody>
          </p:sp>
        </mc:Choice>
        <mc:Fallback xmlns="">
          <p:sp>
            <p:nvSpPr>
              <p:cNvPr id="8" name="Content Placeholder 2">
                <a:extLst>
                  <a:ext uri="{FF2B5EF4-FFF2-40B4-BE49-F238E27FC236}">
                    <a16:creationId xmlns:a16="http://schemas.microsoft.com/office/drawing/2014/main" id="{E199661B-71ED-8740-9A01-CE3AA847DA74}"/>
                  </a:ext>
                </a:extLst>
              </p:cNvPr>
              <p:cNvSpPr txBox="1">
                <a:spLocks noRot="1" noChangeAspect="1" noMove="1" noResize="1" noEditPoints="1" noAdjustHandles="1" noChangeArrowheads="1" noChangeShapeType="1" noTextEdit="1"/>
              </p:cNvSpPr>
              <p:nvPr/>
            </p:nvSpPr>
            <p:spPr>
              <a:xfrm>
                <a:off x="457200" y="2133601"/>
                <a:ext cx="8229600" cy="914399"/>
              </a:xfrm>
              <a:prstGeom prst="rect">
                <a:avLst/>
              </a:prstGeom>
              <a:blipFill>
                <a:blip r:embed="rId2"/>
                <a:stretch>
                  <a:fillRect l="-2469" t="-12329" b="-68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2D843A89-AFA2-A34F-BF47-2912CB71AAD8}"/>
                  </a:ext>
                </a:extLst>
              </p:cNvPr>
              <p:cNvSpPr/>
              <p:nvPr/>
            </p:nvSpPr>
            <p:spPr>
              <a:xfrm>
                <a:off x="2971800" y="3124200"/>
                <a:ext cx="2954335" cy="49244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IN" sz="2600" i="1" smtClean="0">
                              <a:latin typeface="Cambria Math" panose="02040503050406030204" pitchFamily="18" charset="0"/>
                            </a:rPr>
                          </m:ctrlPr>
                        </m:accPr>
                        <m:e>
                          <m:r>
                            <a:rPr lang="en-US" sz="2600" i="1">
                              <a:latin typeface="Cambria Math" panose="02040503050406030204" pitchFamily="18" charset="0"/>
                            </a:rPr>
                            <m:t>𝑝</m:t>
                          </m:r>
                        </m:e>
                      </m:acc>
                      <m:r>
                        <a:rPr lang="en-US" sz="2600" b="0" i="1" smtClean="0">
                          <a:latin typeface="Cambria Math" panose="02040503050406030204" pitchFamily="18" charset="0"/>
                        </a:rPr>
                        <m:t>−</m:t>
                      </m:r>
                      <m:r>
                        <a:rPr lang="en-US" sz="2600" b="0" i="1" smtClean="0">
                          <a:latin typeface="Cambria Math" panose="02040503050406030204" pitchFamily="18" charset="0"/>
                        </a:rPr>
                        <m:t>𝐸</m:t>
                      </m:r>
                      <m:r>
                        <a:rPr lang="en-US" sz="2600" b="0" i="1" smtClean="0">
                          <a:latin typeface="Cambria Math" panose="02040503050406030204" pitchFamily="18" charset="0"/>
                        </a:rPr>
                        <m:t>&lt;</m:t>
                      </m:r>
                      <m:r>
                        <a:rPr lang="en-US" sz="2600" b="0" i="1" smtClean="0">
                          <a:latin typeface="Cambria Math" panose="02040503050406030204" pitchFamily="18" charset="0"/>
                        </a:rPr>
                        <m:t>𝑝</m:t>
                      </m:r>
                      <m:r>
                        <a:rPr lang="en-US" sz="2600" b="0" i="1" smtClean="0">
                          <a:latin typeface="Cambria Math" panose="02040503050406030204" pitchFamily="18" charset="0"/>
                        </a:rPr>
                        <m:t>&lt;</m:t>
                      </m:r>
                      <m:acc>
                        <m:accPr>
                          <m:chr m:val="̂"/>
                          <m:ctrlPr>
                            <a:rPr lang="en-IN" sz="2600" i="1">
                              <a:latin typeface="Cambria Math" panose="02040503050406030204" pitchFamily="18" charset="0"/>
                            </a:rPr>
                          </m:ctrlPr>
                        </m:accPr>
                        <m:e>
                          <m:r>
                            <a:rPr lang="en-US" sz="2600" i="1">
                              <a:latin typeface="Cambria Math" panose="02040503050406030204" pitchFamily="18" charset="0"/>
                            </a:rPr>
                            <m:t>𝑝</m:t>
                          </m:r>
                        </m:e>
                      </m:acc>
                      <m:r>
                        <a:rPr lang="en-US" sz="2600" b="0" i="1" smtClean="0">
                          <a:latin typeface="Cambria Math" panose="02040503050406030204" pitchFamily="18" charset="0"/>
                        </a:rPr>
                        <m:t>+</m:t>
                      </m:r>
                      <m:r>
                        <a:rPr lang="en-US" sz="2600" b="0" i="1" smtClean="0">
                          <a:latin typeface="Cambria Math" panose="02040503050406030204" pitchFamily="18" charset="0"/>
                        </a:rPr>
                        <m:t>𝐸</m:t>
                      </m:r>
                    </m:oMath>
                  </m:oMathPara>
                </a14:m>
                <a:endParaRPr lang="en-US" sz="2600" b="0" dirty="0"/>
              </a:p>
            </p:txBody>
          </p:sp>
        </mc:Choice>
        <mc:Fallback xmlns="">
          <p:sp>
            <p:nvSpPr>
              <p:cNvPr id="11" name="Rectangle 10">
                <a:extLst>
                  <a:ext uri="{FF2B5EF4-FFF2-40B4-BE49-F238E27FC236}">
                    <a16:creationId xmlns:a16="http://schemas.microsoft.com/office/drawing/2014/main" id="{2D843A89-AFA2-A34F-BF47-2912CB71AAD8}"/>
                  </a:ext>
                </a:extLst>
              </p:cNvPr>
              <p:cNvSpPr>
                <a:spLocks noRot="1" noChangeAspect="1" noMove="1" noResize="1" noEditPoints="1" noAdjustHandles="1" noChangeArrowheads="1" noChangeShapeType="1" noTextEdit="1"/>
              </p:cNvSpPr>
              <p:nvPr/>
            </p:nvSpPr>
            <p:spPr>
              <a:xfrm>
                <a:off x="2971800" y="3124200"/>
                <a:ext cx="2954335" cy="492443"/>
              </a:xfrm>
              <a:prstGeom prst="rect">
                <a:avLst/>
              </a:prstGeom>
              <a:blipFill>
                <a:blip r:embed="rId3"/>
                <a:stretch>
                  <a:fillRect t="-5128" b="-102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4F92A519-801A-A242-AA7F-73D19BEEAFFD}"/>
                  </a:ext>
                </a:extLst>
              </p:cNvPr>
              <p:cNvSpPr/>
              <p:nvPr/>
            </p:nvSpPr>
            <p:spPr>
              <a:xfrm>
                <a:off x="1371600" y="3692842"/>
                <a:ext cx="6094169" cy="49244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rPr>
                        <m:t>0</m:t>
                      </m:r>
                      <m:r>
                        <a:rPr lang="en-US" sz="2600" i="1" smtClean="0">
                          <a:latin typeface="Cambria Math" panose="02040503050406030204" pitchFamily="18" charset="0"/>
                        </a:rPr>
                        <m:t>.</m:t>
                      </m:r>
                      <m:r>
                        <a:rPr lang="en-US" sz="2600" b="0" i="1" smtClean="0">
                          <a:latin typeface="Cambria Math" panose="02040503050406030204" pitchFamily="18" charset="0"/>
                        </a:rPr>
                        <m:t>53−0.317381&lt;</m:t>
                      </m:r>
                      <m:r>
                        <a:rPr lang="en-US" sz="2600" b="0" i="1" smtClean="0">
                          <a:latin typeface="Cambria Math" panose="02040503050406030204" pitchFamily="18" charset="0"/>
                        </a:rPr>
                        <m:t>𝑝</m:t>
                      </m:r>
                      <m:r>
                        <a:rPr lang="en-US" sz="2600" b="0" i="1" smtClean="0">
                          <a:latin typeface="Cambria Math" panose="02040503050406030204" pitchFamily="18" charset="0"/>
                        </a:rPr>
                        <m:t>&lt;0.53+0.317381</m:t>
                      </m:r>
                    </m:oMath>
                  </m:oMathPara>
                </a14:m>
                <a:endParaRPr lang="en-US" sz="2600" b="0" dirty="0"/>
              </a:p>
            </p:txBody>
          </p:sp>
        </mc:Choice>
        <mc:Fallback xmlns="">
          <p:sp>
            <p:nvSpPr>
              <p:cNvPr id="12" name="Rectangle 11">
                <a:extLst>
                  <a:ext uri="{FF2B5EF4-FFF2-40B4-BE49-F238E27FC236}">
                    <a16:creationId xmlns:a16="http://schemas.microsoft.com/office/drawing/2014/main" id="{4F92A519-801A-A242-AA7F-73D19BEEAFFD}"/>
                  </a:ext>
                </a:extLst>
              </p:cNvPr>
              <p:cNvSpPr>
                <a:spLocks noRot="1" noChangeAspect="1" noMove="1" noResize="1" noEditPoints="1" noAdjustHandles="1" noChangeArrowheads="1" noChangeShapeType="1" noTextEdit="1"/>
              </p:cNvSpPr>
              <p:nvPr/>
            </p:nvSpPr>
            <p:spPr>
              <a:xfrm>
                <a:off x="1371600" y="3692842"/>
                <a:ext cx="6094169" cy="492443"/>
              </a:xfrm>
              <a:prstGeom prst="rect">
                <a:avLst/>
              </a:prstGeom>
              <a:blipFill>
                <a:blip r:embed="rId4"/>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B34C5623-C1A9-A54B-80ED-0A0581981B0E}"/>
                  </a:ext>
                </a:extLst>
              </p:cNvPr>
              <p:cNvSpPr/>
              <p:nvPr/>
            </p:nvSpPr>
            <p:spPr>
              <a:xfrm>
                <a:off x="2971800" y="4267200"/>
                <a:ext cx="2950744" cy="49244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600" i="1" smtClean="0">
                          <a:latin typeface="Cambria Math" panose="02040503050406030204" pitchFamily="18" charset="0"/>
                        </a:rPr>
                        <m:t>0</m:t>
                      </m:r>
                      <m:r>
                        <a:rPr lang="en-US" sz="2600" b="0" i="1" smtClean="0">
                          <a:latin typeface="Cambria Math" panose="02040503050406030204" pitchFamily="18" charset="0"/>
                        </a:rPr>
                        <m:t>.498&lt;</m:t>
                      </m:r>
                      <m:r>
                        <a:rPr lang="en-US" sz="2600" b="0" i="1" smtClean="0">
                          <a:latin typeface="Cambria Math" panose="02040503050406030204" pitchFamily="18" charset="0"/>
                        </a:rPr>
                        <m:t>𝑝</m:t>
                      </m:r>
                      <m:r>
                        <a:rPr lang="en-US" sz="2600" b="0" i="1" smtClean="0">
                          <a:latin typeface="Cambria Math" panose="02040503050406030204" pitchFamily="18" charset="0"/>
                        </a:rPr>
                        <m:t>&lt;0.562</m:t>
                      </m:r>
                    </m:oMath>
                  </m:oMathPara>
                </a14:m>
                <a:endParaRPr lang="en-US" sz="2600" b="0" dirty="0"/>
              </a:p>
            </p:txBody>
          </p:sp>
        </mc:Choice>
        <mc:Fallback xmlns="">
          <p:sp>
            <p:nvSpPr>
              <p:cNvPr id="13" name="Rectangle 12">
                <a:extLst>
                  <a:ext uri="{FF2B5EF4-FFF2-40B4-BE49-F238E27FC236}">
                    <a16:creationId xmlns:a16="http://schemas.microsoft.com/office/drawing/2014/main" id="{B34C5623-C1A9-A54B-80ED-0A0581981B0E}"/>
                  </a:ext>
                </a:extLst>
              </p:cNvPr>
              <p:cNvSpPr>
                <a:spLocks noRot="1" noChangeAspect="1" noMove="1" noResize="1" noEditPoints="1" noAdjustHandles="1" noChangeArrowheads="1" noChangeShapeType="1" noTextEdit="1"/>
              </p:cNvSpPr>
              <p:nvPr/>
            </p:nvSpPr>
            <p:spPr>
              <a:xfrm>
                <a:off x="2971800" y="4267200"/>
                <a:ext cx="2950744" cy="492443"/>
              </a:xfrm>
              <a:prstGeom prst="rect">
                <a:avLst/>
              </a:prstGeom>
              <a:blipFill>
                <a:blip r:embed="rId5"/>
                <a:stretch>
                  <a:fillRect b="-102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Content Placeholder 2">
                <a:extLst>
                  <a:ext uri="{FF2B5EF4-FFF2-40B4-BE49-F238E27FC236}">
                    <a16:creationId xmlns:a16="http://schemas.microsoft.com/office/drawing/2014/main" id="{3553A8BE-76BB-4645-88E5-BD41B5011FC8}"/>
                  </a:ext>
                </a:extLst>
              </p:cNvPr>
              <p:cNvSpPr txBox="1">
                <a:spLocks/>
              </p:cNvSpPr>
              <p:nvPr/>
            </p:nvSpPr>
            <p:spPr>
              <a:xfrm>
                <a:off x="457200" y="4876801"/>
                <a:ext cx="8534400" cy="1765827"/>
              </a:xfrm>
              <a:prstGeom prst="rect">
                <a:avLst/>
              </a:prstGeom>
            </p:spPr>
            <p:txBody>
              <a:bodyPr vert="horz" lIns="0" tIns="0" rIns="0" bIns="0" rtlCol="0">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400" kern="1200">
                    <a:solidFill>
                      <a:schemeClr val="tx1"/>
                    </a:solidFill>
                    <a:latin typeface="+mn-lt"/>
                    <a:ea typeface="+mn-ea"/>
                    <a:cs typeface="+mn-cs"/>
                  </a:defRPr>
                </a:lvl9pPr>
              </a:lstStyle>
              <a:p>
                <a:pPr marL="9525" indent="-9525">
                  <a:spcBef>
                    <a:spcPts val="600"/>
                  </a:spcBef>
                  <a:buNone/>
                </a:pPr>
                <a:r>
                  <a:rPr lang="en-US" sz="2600" dirty="0"/>
                  <a:t>The same result could be expressed in the format of </a:t>
                </a:r>
                <a14:m>
                  <m:oMath xmlns:m="http://schemas.openxmlformats.org/officeDocument/2006/math">
                    <m:r>
                      <a:rPr lang="en-US" sz="2600" i="1">
                        <a:latin typeface="Cambria Math" panose="02040503050406030204" pitchFamily="18" charset="0"/>
                      </a:rPr>
                      <m:t>0.53</m:t>
                    </m:r>
                    <m:r>
                      <a:rPr lang="en-US" sz="2600" b="0" i="1" smtClean="0">
                        <a:latin typeface="Cambria Math" panose="02040503050406030204" pitchFamily="18" charset="0"/>
                      </a:rPr>
                      <m:t>±</m:t>
                    </m:r>
                    <m:r>
                      <a:rPr lang="en-US" sz="2600" i="1">
                        <a:latin typeface="Cambria Math" panose="02040503050406030204" pitchFamily="18" charset="0"/>
                      </a:rPr>
                      <m:t>0.317381</m:t>
                    </m:r>
                  </m:oMath>
                </a14:m>
                <a:r>
                  <a:rPr lang="en-IN" sz="2600" dirty="0"/>
                  <a:t> or </a:t>
                </a:r>
                <a14:m>
                  <m:oMath xmlns:m="http://schemas.openxmlformats.org/officeDocument/2006/math">
                    <m:r>
                      <a:rPr lang="en-US" sz="2600" dirty="0">
                        <a:latin typeface="Cambria Math" panose="02040503050406030204" pitchFamily="18" charset="0"/>
                      </a:rPr>
                      <m:t>(</m:t>
                    </m:r>
                    <m:r>
                      <a:rPr lang="en-US" sz="2600" i="1">
                        <a:latin typeface="Cambria Math" panose="02040503050406030204" pitchFamily="18" charset="0"/>
                      </a:rPr>
                      <m:t>0.</m:t>
                    </m:r>
                    <m:r>
                      <a:rPr lang="en-US" sz="2600" b="0" i="1" smtClean="0">
                        <a:latin typeface="Cambria Math" panose="02040503050406030204" pitchFamily="18" charset="0"/>
                      </a:rPr>
                      <m:t>498,0.562)</m:t>
                    </m:r>
                  </m:oMath>
                </a14:m>
                <a:r>
                  <a:rPr lang="en-IN" sz="2600" dirty="0"/>
                  <a:t>. If we want the 95% CI for the true population percentage, we could express the result as </a:t>
                </a:r>
                <a14:m>
                  <m:oMath xmlns:m="http://schemas.openxmlformats.org/officeDocument/2006/math">
                    <m:r>
                      <a:rPr lang="en-US" sz="2600" i="1">
                        <a:latin typeface="Cambria Math" panose="02040503050406030204" pitchFamily="18" charset="0"/>
                      </a:rPr>
                      <m:t>49</m:t>
                    </m:r>
                    <m:r>
                      <a:rPr lang="en-US" sz="2600" b="0" i="1" smtClean="0">
                        <a:latin typeface="Cambria Math" panose="02040503050406030204" pitchFamily="18" charset="0"/>
                      </a:rPr>
                      <m:t>.</m:t>
                    </m:r>
                    <m:r>
                      <a:rPr lang="en-US" sz="2600" i="1">
                        <a:latin typeface="Cambria Math" panose="02040503050406030204" pitchFamily="18" charset="0"/>
                      </a:rPr>
                      <m:t>8</m:t>
                    </m:r>
                    <m:r>
                      <a:rPr lang="en-US" sz="2600" b="0" i="1" smtClean="0">
                        <a:latin typeface="Cambria Math" panose="02040503050406030204" pitchFamily="18" charset="0"/>
                      </a:rPr>
                      <m:t>%&lt;</m:t>
                    </m:r>
                    <m:r>
                      <a:rPr lang="en-US" sz="2600" b="0" i="1" smtClean="0">
                        <a:latin typeface="Cambria Math" panose="02040503050406030204" pitchFamily="18" charset="0"/>
                      </a:rPr>
                      <m:t>𝑝</m:t>
                    </m:r>
                    <m:r>
                      <a:rPr lang="en-US" sz="2600" b="0" i="1" smtClean="0">
                        <a:latin typeface="Cambria Math" panose="02040503050406030204" pitchFamily="18" charset="0"/>
                      </a:rPr>
                      <m:t>&lt;56.2%</m:t>
                    </m:r>
                  </m:oMath>
                </a14:m>
                <a:r>
                  <a:rPr lang="en-IN" sz="2600" dirty="0"/>
                  <a:t>.</a:t>
                </a:r>
              </a:p>
            </p:txBody>
          </p:sp>
        </mc:Choice>
        <mc:Fallback xmlns="">
          <p:sp>
            <p:nvSpPr>
              <p:cNvPr id="14" name="Content Placeholder 2">
                <a:extLst>
                  <a:ext uri="{FF2B5EF4-FFF2-40B4-BE49-F238E27FC236}">
                    <a16:creationId xmlns:a16="http://schemas.microsoft.com/office/drawing/2014/main" id="{3553A8BE-76BB-4645-88E5-BD41B5011FC8}"/>
                  </a:ext>
                </a:extLst>
              </p:cNvPr>
              <p:cNvSpPr txBox="1">
                <a:spLocks noRot="1" noChangeAspect="1" noMove="1" noResize="1" noEditPoints="1" noAdjustHandles="1" noChangeArrowheads="1" noChangeShapeType="1" noTextEdit="1"/>
              </p:cNvSpPr>
              <p:nvPr/>
            </p:nvSpPr>
            <p:spPr>
              <a:xfrm>
                <a:off x="457200" y="4876801"/>
                <a:ext cx="8534400" cy="1765827"/>
              </a:xfrm>
              <a:prstGeom prst="rect">
                <a:avLst/>
              </a:prstGeom>
              <a:blipFill>
                <a:blip r:embed="rId6"/>
                <a:stretch>
                  <a:fillRect l="-2381" t="-6429" r="-298" b="-714"/>
                </a:stretch>
              </a:blipFill>
            </p:spPr>
            <p:txBody>
              <a:bodyPr/>
              <a:lstStyle/>
              <a:p>
                <a:r>
                  <a:rPr lang="en-US">
                    <a:noFill/>
                  </a:rPr>
                  <a:t> </a:t>
                </a:r>
              </a:p>
            </p:txBody>
          </p:sp>
        </mc:Fallback>
      </mc:AlternateContent>
    </p:spTree>
    <p:extLst>
      <p:ext uri="{BB962C8B-B14F-4D97-AF65-F5344CB8AC3E}">
        <p14:creationId xmlns:p14="http://schemas.microsoft.com/office/powerpoint/2010/main" val="40280848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Constructing a Confidence Interval: Online Courses </a:t>
            </a:r>
            <a:r>
              <a:rPr lang="en-US" sz="2000" b="0" dirty="0">
                <a:latin typeface="+mj-lt"/>
              </a:rPr>
              <a:t>(8 of 9)</a:t>
            </a:r>
            <a:endParaRPr lang="en-IN" sz="2000" b="0" dirty="0">
              <a:latin typeface="+mj-lt"/>
            </a:endParaRPr>
          </a:p>
        </p:txBody>
      </p:sp>
      <p:sp>
        <p:nvSpPr>
          <p:cNvPr id="3" name="Content Placeholder 2"/>
          <p:cNvSpPr>
            <a:spLocks noGrp="1"/>
          </p:cNvSpPr>
          <p:nvPr>
            <p:ph idx="1"/>
          </p:nvPr>
        </p:nvSpPr>
        <p:spPr>
          <a:xfrm>
            <a:off x="457200" y="1600201"/>
            <a:ext cx="8153400" cy="2590800"/>
          </a:xfrm>
        </p:spPr>
        <p:txBody>
          <a:bodyPr/>
          <a:lstStyle/>
          <a:p>
            <a:pPr marL="0" indent="0">
              <a:spcBef>
                <a:spcPts val="600"/>
              </a:spcBef>
              <a:buNone/>
            </a:pPr>
            <a:r>
              <a:rPr lang="en-US" sz="2600" dirty="0"/>
              <a:t>Solution</a:t>
            </a:r>
          </a:p>
          <a:p>
            <a:pPr marL="0" indent="0">
              <a:spcBef>
                <a:spcPts val="600"/>
              </a:spcBef>
              <a:buNone/>
            </a:pPr>
            <a:r>
              <a:rPr lang="en-US" sz="2600" dirty="0"/>
              <a:t>c. Based on the confidence interval obtained in part (b), we </a:t>
            </a:r>
            <a:r>
              <a:rPr lang="en-US" sz="2600" i="1" dirty="0"/>
              <a:t>cannot</a:t>
            </a:r>
            <a:r>
              <a:rPr lang="en-US" sz="2600" dirty="0"/>
              <a:t> safely conclude that more than 50</a:t>
            </a:r>
            <a:r>
              <a:rPr lang="en-IN" sz="2600" dirty="0"/>
              <a:t>% of undergraduates take online courses. Because the confidence interval ranges from 0.498 to 0.562, it is possible that the population percentage is below 50%.</a:t>
            </a:r>
            <a:endParaRPr lang="en-US" sz="2600" dirty="0"/>
          </a:p>
        </p:txBody>
      </p:sp>
    </p:spTree>
    <p:extLst>
      <p:ext uri="{BB962C8B-B14F-4D97-AF65-F5344CB8AC3E}">
        <p14:creationId xmlns:p14="http://schemas.microsoft.com/office/powerpoint/2010/main" val="1583129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Constructing a Confidence Interval: Online Courses </a:t>
            </a:r>
            <a:r>
              <a:rPr lang="en-US" sz="2000" b="0" dirty="0">
                <a:latin typeface="+mj-lt"/>
              </a:rPr>
              <a:t>(9 of 9)</a:t>
            </a:r>
            <a:endParaRPr lang="en-IN" sz="2000" b="0" dirty="0">
              <a:latin typeface="+mj-lt"/>
            </a:endParaRPr>
          </a:p>
        </p:txBody>
      </p:sp>
      <p:sp>
        <p:nvSpPr>
          <p:cNvPr id="3" name="Content Placeholder 2"/>
          <p:cNvSpPr>
            <a:spLocks noGrp="1"/>
          </p:cNvSpPr>
          <p:nvPr>
            <p:ph idx="1"/>
          </p:nvPr>
        </p:nvSpPr>
        <p:spPr>
          <a:xfrm>
            <a:off x="457200" y="1600201"/>
            <a:ext cx="8001000" cy="3810000"/>
          </a:xfrm>
        </p:spPr>
        <p:txBody>
          <a:bodyPr/>
          <a:lstStyle/>
          <a:p>
            <a:pPr marL="0" indent="0">
              <a:spcBef>
                <a:spcPts val="600"/>
              </a:spcBef>
              <a:buNone/>
            </a:pPr>
            <a:r>
              <a:rPr lang="en-US" sz="2800" dirty="0"/>
              <a:t>Summary of results</a:t>
            </a:r>
          </a:p>
          <a:p>
            <a:pPr marL="0" indent="0">
              <a:buNone/>
            </a:pPr>
            <a:r>
              <a:rPr lang="en-US" sz="2600" dirty="0"/>
              <a:t>Here is one statement that summarizes the results: 53% of undergraduates take online courses. That percentage is based on a Sallie Mae survey of 950 randomly selected undergraduates. In theory, in 95% of such polls, the percentage should differ by no more than 3.2 percentage points in either direction from the percentage that would be found by interviewing all undergraduates.</a:t>
            </a:r>
          </a:p>
        </p:txBody>
      </p:sp>
    </p:spTree>
    <p:extLst>
      <p:ext uri="{BB962C8B-B14F-4D97-AF65-F5344CB8AC3E}">
        <p14:creationId xmlns:p14="http://schemas.microsoft.com/office/powerpoint/2010/main" val="19724749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Analyzing Polls</a:t>
            </a:r>
            <a:endParaRPr lang="en-IN" sz="3600" dirty="0">
              <a:latin typeface="+mj-lt"/>
            </a:endParaRPr>
          </a:p>
        </p:txBody>
      </p:sp>
      <p:sp>
        <p:nvSpPr>
          <p:cNvPr id="3" name="Content Placeholder 2"/>
          <p:cNvSpPr>
            <a:spLocks noGrp="1"/>
          </p:cNvSpPr>
          <p:nvPr>
            <p:ph idx="1"/>
          </p:nvPr>
        </p:nvSpPr>
        <p:spPr>
          <a:xfrm>
            <a:off x="457200" y="1600200"/>
            <a:ext cx="8229600" cy="4525963"/>
          </a:xfrm>
        </p:spPr>
        <p:txBody>
          <a:bodyPr/>
          <a:lstStyle/>
          <a:p>
            <a:pPr marL="0" indent="0">
              <a:spcBef>
                <a:spcPts val="600"/>
              </a:spcBef>
              <a:buNone/>
            </a:pPr>
            <a:r>
              <a:rPr lang="en-US" sz="2600" dirty="0"/>
              <a:t>When analyzing results from polls, consider the following:</a:t>
            </a:r>
          </a:p>
          <a:p>
            <a:pPr marL="442800" indent="-442800">
              <a:spcBef>
                <a:spcPts val="600"/>
              </a:spcBef>
              <a:buFont typeface="+mj-lt"/>
              <a:buAutoNum type="arabicPeriod"/>
            </a:pPr>
            <a:r>
              <a:rPr lang="en-US" sz="2600" dirty="0"/>
              <a:t>The sample should be a simple random sample, not an inappropriate sample.</a:t>
            </a:r>
          </a:p>
          <a:p>
            <a:pPr marL="442800" indent="-442800">
              <a:spcBef>
                <a:spcPts val="600"/>
              </a:spcBef>
              <a:buFont typeface="+mj-lt"/>
              <a:buAutoNum type="arabicPeriod"/>
            </a:pPr>
            <a:r>
              <a:rPr lang="en-US" sz="2600" dirty="0"/>
              <a:t>The confidence level should be provided. </a:t>
            </a:r>
          </a:p>
          <a:p>
            <a:pPr marL="442800" indent="-442800">
              <a:spcBef>
                <a:spcPts val="600"/>
              </a:spcBef>
              <a:buFont typeface="+mj-lt"/>
              <a:buAutoNum type="arabicPeriod"/>
            </a:pPr>
            <a:r>
              <a:rPr lang="en-US" sz="2600" dirty="0"/>
              <a:t>The sample size should be provided.</a:t>
            </a:r>
          </a:p>
          <a:p>
            <a:pPr marL="442800" indent="-442800">
              <a:spcBef>
                <a:spcPts val="600"/>
              </a:spcBef>
              <a:buFont typeface="+mj-lt"/>
              <a:buAutoNum type="arabicPeriod"/>
            </a:pPr>
            <a:r>
              <a:rPr lang="en-US" sz="2600" dirty="0"/>
              <a:t>Except for relatively rare cases, the quality of the poll results depends on the sampling method and the size of the sample, but the size of the </a:t>
            </a:r>
            <a:r>
              <a:rPr lang="en-US" sz="2600" b="1" dirty="0"/>
              <a:t>population</a:t>
            </a:r>
            <a:r>
              <a:rPr lang="en-US" sz="2600" i="1" dirty="0"/>
              <a:t> </a:t>
            </a:r>
            <a:r>
              <a:rPr lang="en-US" sz="2600" dirty="0"/>
              <a:t>is usually not a factor.</a:t>
            </a:r>
            <a:endParaRPr lang="en-IN" sz="2600" dirty="0"/>
          </a:p>
        </p:txBody>
      </p:sp>
    </p:spTree>
    <p:extLst>
      <p:ext uri="{BB962C8B-B14F-4D97-AF65-F5344CB8AC3E}">
        <p14:creationId xmlns:p14="http://schemas.microsoft.com/office/powerpoint/2010/main" val="6316066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chemeClr val="bg2"/>
                </a:solidFill>
                <a:latin typeface="+mj-lt"/>
              </a:rPr>
              <a:t>Caution</a:t>
            </a:r>
            <a:endParaRPr lang="en-IN" sz="3600" dirty="0">
              <a:solidFill>
                <a:schemeClr val="bg2"/>
              </a:solidFill>
              <a:latin typeface="+mj-lt"/>
            </a:endParaRPr>
          </a:p>
        </p:txBody>
      </p:sp>
      <p:sp>
        <p:nvSpPr>
          <p:cNvPr id="3" name="Content Placeholder 2"/>
          <p:cNvSpPr>
            <a:spLocks noGrp="1"/>
          </p:cNvSpPr>
          <p:nvPr>
            <p:ph idx="1"/>
          </p:nvPr>
        </p:nvSpPr>
        <p:spPr>
          <a:xfrm>
            <a:off x="457200" y="1600201"/>
            <a:ext cx="8229600" cy="1676400"/>
          </a:xfrm>
        </p:spPr>
        <p:txBody>
          <a:bodyPr/>
          <a:lstStyle/>
          <a:p>
            <a:pPr marL="0" indent="0">
              <a:buNone/>
            </a:pPr>
            <a:r>
              <a:rPr lang="en-US" sz="2600" dirty="0"/>
              <a:t>Never think that poll results are unreliable if the </a:t>
            </a:r>
            <a:r>
              <a:rPr lang="en-US" sz="2600" b="1" dirty="0"/>
              <a:t>sample size</a:t>
            </a:r>
            <a:r>
              <a:rPr lang="en-US" sz="2600" i="1" dirty="0"/>
              <a:t> </a:t>
            </a:r>
            <a:r>
              <a:rPr lang="en-US" sz="2600" dirty="0"/>
              <a:t>is a small percentage of the </a:t>
            </a:r>
            <a:r>
              <a:rPr lang="en-US" sz="2600" b="1" dirty="0"/>
              <a:t>population size.</a:t>
            </a:r>
            <a:r>
              <a:rPr lang="en-US" sz="2600" dirty="0"/>
              <a:t> The population size is usually not a factor in determining the reliability of a poll.</a:t>
            </a:r>
            <a:endParaRPr lang="en-IN" sz="2600" dirty="0"/>
          </a:p>
        </p:txBody>
      </p:sp>
    </p:spTree>
    <p:extLst>
      <p:ext uri="{BB962C8B-B14F-4D97-AF65-F5344CB8AC3E}">
        <p14:creationId xmlns:p14="http://schemas.microsoft.com/office/powerpoint/2010/main" val="37907104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Finding the Point Estimate and </a:t>
            </a:r>
            <a:r>
              <a:rPr lang="en-US" sz="3600" i="1" dirty="0">
                <a:latin typeface="+mj-lt"/>
              </a:rPr>
              <a:t>E </a:t>
            </a:r>
            <a:r>
              <a:rPr lang="en-US" sz="3600" dirty="0">
                <a:latin typeface="+mj-lt"/>
              </a:rPr>
              <a:t>from a Confidence Interval</a:t>
            </a:r>
            <a:endParaRPr lang="en-IN" sz="3600" dirty="0">
              <a:latin typeface="+mj-lt"/>
            </a:endParaRPr>
          </a:p>
        </p:txBody>
      </p:sp>
      <p:sp>
        <p:nvSpPr>
          <p:cNvPr id="3" name="Content Placeholder 2"/>
          <p:cNvSpPr>
            <a:spLocks noGrp="1"/>
          </p:cNvSpPr>
          <p:nvPr>
            <p:ph idx="1"/>
          </p:nvPr>
        </p:nvSpPr>
        <p:spPr>
          <a:xfrm>
            <a:off x="457200" y="1600201"/>
            <a:ext cx="8229600" cy="533400"/>
          </a:xfrm>
        </p:spPr>
        <p:txBody>
          <a:bodyPr/>
          <a:lstStyle/>
          <a:p>
            <a:pPr marL="0" indent="0">
              <a:buNone/>
            </a:pPr>
            <a:r>
              <a:rPr lang="en-US" sz="2600" b="1" dirty="0"/>
              <a:t>Point estimate of </a:t>
            </a:r>
            <a:r>
              <a:rPr lang="en-US" sz="2600" b="1" i="1" dirty="0"/>
              <a:t>p</a:t>
            </a:r>
            <a:r>
              <a:rPr lang="en-US" sz="2600" b="1" dirty="0"/>
              <a:t>:</a:t>
            </a:r>
            <a:endParaRPr lang="en-IN" sz="2600" dirty="0"/>
          </a:p>
        </p:txBody>
      </p:sp>
      <p:sp>
        <p:nvSpPr>
          <p:cNvPr id="6" name="Content Placeholder 5"/>
          <p:cNvSpPr>
            <a:spLocks noGrp="1"/>
          </p:cNvSpPr>
          <p:nvPr>
            <p:ph idx="13"/>
          </p:nvPr>
        </p:nvSpPr>
        <p:spPr>
          <a:xfrm>
            <a:off x="457200" y="3259020"/>
            <a:ext cx="8229600" cy="550624"/>
          </a:xfrm>
        </p:spPr>
        <p:txBody>
          <a:bodyPr/>
          <a:lstStyle/>
          <a:p>
            <a:pPr marL="0" indent="0">
              <a:buNone/>
            </a:pPr>
            <a:r>
              <a:rPr lang="en-US" sz="2600" b="1" dirty="0"/>
              <a:t>Margin of error:</a:t>
            </a:r>
            <a:endParaRPr lang="en-IN" sz="2600"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9C1655B-C8D6-1D4C-A78E-A6D6FB14B20F}"/>
                  </a:ext>
                </a:extLst>
              </p:cNvPr>
              <p:cNvSpPr txBox="1"/>
              <p:nvPr/>
            </p:nvSpPr>
            <p:spPr>
              <a:xfrm>
                <a:off x="76200" y="2209800"/>
                <a:ext cx="9039398" cy="67185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250" i="1" smtClean="0">
                              <a:latin typeface="Cambria Math" panose="02040503050406030204" pitchFamily="18" charset="0"/>
                            </a:rPr>
                          </m:ctrlPr>
                        </m:accPr>
                        <m:e>
                          <m:r>
                            <a:rPr lang="en-US" sz="2250" b="0" i="1" smtClean="0">
                              <a:latin typeface="Cambria Math" panose="02040503050406030204" pitchFamily="18" charset="0"/>
                            </a:rPr>
                            <m:t>𝑝</m:t>
                          </m:r>
                        </m:e>
                      </m:acc>
                      <m:r>
                        <a:rPr lang="en-US" sz="2250" b="0" i="1" smtClean="0">
                          <a:latin typeface="Cambria Math" panose="02040503050406030204" pitchFamily="18" charset="0"/>
                        </a:rPr>
                        <m:t>=</m:t>
                      </m:r>
                      <m:f>
                        <m:fPr>
                          <m:ctrlPr>
                            <a:rPr lang="en-US" sz="2250" b="0" i="1" smtClean="0">
                              <a:latin typeface="Cambria Math" panose="02040503050406030204" pitchFamily="18" charset="0"/>
                            </a:rPr>
                          </m:ctrlPr>
                        </m:fPr>
                        <m:num>
                          <m:r>
                            <m:rPr>
                              <m:nor/>
                            </m:rPr>
                            <a:rPr lang="en-US" sz="2250">
                              <a:latin typeface="Cambria Math" panose="02040503050406030204" pitchFamily="18" charset="0"/>
                            </a:rPr>
                            <m:t>(</m:t>
                          </m:r>
                          <m:r>
                            <m:rPr>
                              <m:nor/>
                            </m:rPr>
                            <a:rPr lang="en-US" sz="2250" b="0" i="0" smtClean="0">
                              <a:latin typeface="Cambria Math" panose="02040503050406030204" pitchFamily="18" charset="0"/>
                            </a:rPr>
                            <m:t>upp</m:t>
                          </m:r>
                          <m:r>
                            <m:rPr>
                              <m:nor/>
                            </m:rPr>
                            <a:rPr lang="en-US" sz="2250">
                              <a:latin typeface="Cambria Math" panose="02040503050406030204" pitchFamily="18" charset="0"/>
                            </a:rPr>
                            <m:t>er</m:t>
                          </m:r>
                          <m:r>
                            <m:rPr>
                              <m:nor/>
                            </m:rPr>
                            <a:rPr lang="en-US" sz="2250">
                              <a:latin typeface="Cambria Math" panose="02040503050406030204" pitchFamily="18" charset="0"/>
                            </a:rPr>
                            <m:t> </m:t>
                          </m:r>
                          <m:r>
                            <m:rPr>
                              <m:nor/>
                            </m:rPr>
                            <a:rPr lang="en-US" sz="2250">
                              <a:latin typeface="Cambria Math" panose="02040503050406030204" pitchFamily="18" charset="0"/>
                            </a:rPr>
                            <m:t>confidence</m:t>
                          </m:r>
                          <m:r>
                            <m:rPr>
                              <m:nor/>
                            </m:rPr>
                            <a:rPr lang="en-US" sz="2250">
                              <a:latin typeface="Cambria Math" panose="02040503050406030204" pitchFamily="18" charset="0"/>
                            </a:rPr>
                            <m:t> </m:t>
                          </m:r>
                          <m:r>
                            <m:rPr>
                              <m:nor/>
                            </m:rPr>
                            <a:rPr lang="en-US" sz="2250">
                              <a:latin typeface="Cambria Math" panose="02040503050406030204" pitchFamily="18" charset="0"/>
                            </a:rPr>
                            <m:t>interval</m:t>
                          </m:r>
                          <m:r>
                            <m:rPr>
                              <m:nor/>
                            </m:rPr>
                            <a:rPr lang="en-US" sz="2250">
                              <a:latin typeface="Cambria Math" panose="02040503050406030204" pitchFamily="18" charset="0"/>
                            </a:rPr>
                            <m:t> </m:t>
                          </m:r>
                          <m:r>
                            <m:rPr>
                              <m:nor/>
                            </m:rPr>
                            <a:rPr lang="en-US" sz="2250">
                              <a:latin typeface="Cambria Math" panose="02040503050406030204" pitchFamily="18" charset="0"/>
                            </a:rPr>
                            <m:t>limit</m:t>
                          </m:r>
                          <m:r>
                            <m:rPr>
                              <m:nor/>
                            </m:rPr>
                            <a:rPr lang="en-US" sz="2250">
                              <a:latin typeface="Cambria Math" panose="02040503050406030204" pitchFamily="18" charset="0"/>
                            </a:rPr>
                            <m:t>)</m:t>
                          </m:r>
                          <m:r>
                            <a:rPr lang="en-US" sz="2250" b="0" i="1" smtClean="0">
                              <a:latin typeface="Cambria Math" panose="02040503050406030204" pitchFamily="18" charset="0"/>
                            </a:rPr>
                            <m:t>+</m:t>
                          </m:r>
                          <m:r>
                            <m:rPr>
                              <m:nor/>
                            </m:rPr>
                            <a:rPr lang="en-US" sz="2250" b="0" i="0" smtClean="0">
                              <a:latin typeface="Cambria Math" panose="02040503050406030204" pitchFamily="18" charset="0"/>
                            </a:rPr>
                            <m:t>(</m:t>
                          </m:r>
                          <m:r>
                            <m:rPr>
                              <m:nor/>
                            </m:rPr>
                            <a:rPr lang="en-US" sz="2250" b="0" i="0" smtClean="0">
                              <a:latin typeface="Cambria Math" panose="02040503050406030204" pitchFamily="18" charset="0"/>
                            </a:rPr>
                            <m:t>lower</m:t>
                          </m:r>
                          <m:r>
                            <m:rPr>
                              <m:nor/>
                            </m:rPr>
                            <a:rPr lang="en-US" sz="2250" b="0" i="0" smtClean="0">
                              <a:latin typeface="Cambria Math" panose="02040503050406030204" pitchFamily="18" charset="0"/>
                            </a:rPr>
                            <m:t> </m:t>
                          </m:r>
                          <m:r>
                            <m:rPr>
                              <m:nor/>
                            </m:rPr>
                            <a:rPr lang="en-US" sz="2250" b="0" i="0" smtClean="0">
                              <a:latin typeface="Cambria Math" panose="02040503050406030204" pitchFamily="18" charset="0"/>
                            </a:rPr>
                            <m:t>confidence</m:t>
                          </m:r>
                          <m:r>
                            <m:rPr>
                              <m:nor/>
                            </m:rPr>
                            <a:rPr lang="en-US" sz="2250" b="0" i="0" smtClean="0">
                              <a:latin typeface="Cambria Math" panose="02040503050406030204" pitchFamily="18" charset="0"/>
                            </a:rPr>
                            <m:t> </m:t>
                          </m:r>
                          <m:r>
                            <m:rPr>
                              <m:nor/>
                            </m:rPr>
                            <a:rPr lang="en-US" sz="2250" b="0" i="0" smtClean="0">
                              <a:latin typeface="Cambria Math" panose="02040503050406030204" pitchFamily="18" charset="0"/>
                            </a:rPr>
                            <m:t>interval</m:t>
                          </m:r>
                          <m:r>
                            <m:rPr>
                              <m:nor/>
                            </m:rPr>
                            <a:rPr lang="en-US" sz="2250" b="0" i="0" smtClean="0">
                              <a:latin typeface="Cambria Math" panose="02040503050406030204" pitchFamily="18" charset="0"/>
                            </a:rPr>
                            <m:t> </m:t>
                          </m:r>
                          <m:r>
                            <m:rPr>
                              <m:nor/>
                            </m:rPr>
                            <a:rPr lang="en-US" sz="2250" b="0" i="0" smtClean="0">
                              <a:latin typeface="Cambria Math" panose="02040503050406030204" pitchFamily="18" charset="0"/>
                            </a:rPr>
                            <m:t>limit</m:t>
                          </m:r>
                          <m:r>
                            <m:rPr>
                              <m:nor/>
                            </m:rPr>
                            <a:rPr lang="en-US" sz="2250" b="0" i="0" smtClean="0">
                              <a:latin typeface="Cambria Math" panose="02040503050406030204" pitchFamily="18" charset="0"/>
                            </a:rPr>
                            <m:t>)</m:t>
                          </m:r>
                        </m:num>
                        <m:den>
                          <m:r>
                            <a:rPr lang="en-US" sz="2250" b="0" i="1" smtClean="0">
                              <a:latin typeface="Cambria Math" panose="02040503050406030204" pitchFamily="18" charset="0"/>
                            </a:rPr>
                            <m:t>2</m:t>
                          </m:r>
                        </m:den>
                      </m:f>
                    </m:oMath>
                  </m:oMathPara>
                </a14:m>
                <a:endParaRPr lang="en-US" sz="2250" dirty="0" err="1"/>
              </a:p>
            </p:txBody>
          </p:sp>
        </mc:Choice>
        <mc:Fallback xmlns="">
          <p:sp>
            <p:nvSpPr>
              <p:cNvPr id="7" name="TextBox 6">
                <a:extLst>
                  <a:ext uri="{FF2B5EF4-FFF2-40B4-BE49-F238E27FC236}">
                    <a16:creationId xmlns:a16="http://schemas.microsoft.com/office/drawing/2014/main" id="{A9C1655B-C8D6-1D4C-A78E-A6D6FB14B20F}"/>
                  </a:ext>
                </a:extLst>
              </p:cNvPr>
              <p:cNvSpPr txBox="1">
                <a:spLocks noRot="1" noChangeAspect="1" noMove="1" noResize="1" noEditPoints="1" noAdjustHandles="1" noChangeArrowheads="1" noChangeShapeType="1" noTextEdit="1"/>
              </p:cNvSpPr>
              <p:nvPr/>
            </p:nvSpPr>
            <p:spPr>
              <a:xfrm>
                <a:off x="76200" y="2209800"/>
                <a:ext cx="9039398" cy="671851"/>
              </a:xfrm>
              <a:prstGeom prst="rect">
                <a:avLst/>
              </a:prstGeom>
              <a:blipFill>
                <a:blip r:embed="rId2"/>
                <a:stretch>
                  <a:fillRect l="-140" t="-11111" r="-421" b="-92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2E8731A-EBB3-5E4D-B6C7-00FEC3C5234C}"/>
                  </a:ext>
                </a:extLst>
              </p:cNvPr>
              <p:cNvSpPr txBox="1"/>
              <p:nvPr/>
            </p:nvSpPr>
            <p:spPr>
              <a:xfrm>
                <a:off x="76200" y="3914769"/>
                <a:ext cx="9039398" cy="6572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50" b="0" i="1" smtClean="0">
                          <a:latin typeface="Cambria Math" panose="02040503050406030204" pitchFamily="18" charset="0"/>
                        </a:rPr>
                        <m:t>𝐸</m:t>
                      </m:r>
                      <m:r>
                        <a:rPr lang="en-US" sz="2250" b="0" i="1" smtClean="0">
                          <a:latin typeface="Cambria Math" panose="02040503050406030204" pitchFamily="18" charset="0"/>
                        </a:rPr>
                        <m:t>=</m:t>
                      </m:r>
                      <m:f>
                        <m:fPr>
                          <m:ctrlPr>
                            <a:rPr lang="en-US" sz="2250" b="0" i="1" smtClean="0">
                              <a:latin typeface="Cambria Math" panose="02040503050406030204" pitchFamily="18" charset="0"/>
                            </a:rPr>
                          </m:ctrlPr>
                        </m:fPr>
                        <m:num>
                          <m:r>
                            <m:rPr>
                              <m:nor/>
                            </m:rPr>
                            <a:rPr lang="en-US" sz="2250">
                              <a:latin typeface="Cambria Math" panose="02040503050406030204" pitchFamily="18" charset="0"/>
                            </a:rPr>
                            <m:t>(</m:t>
                          </m:r>
                          <m:r>
                            <m:rPr>
                              <m:nor/>
                            </m:rPr>
                            <a:rPr lang="en-US" sz="2250" b="0" i="0" smtClean="0">
                              <a:latin typeface="Cambria Math" panose="02040503050406030204" pitchFamily="18" charset="0"/>
                            </a:rPr>
                            <m:t>upp</m:t>
                          </m:r>
                          <m:r>
                            <m:rPr>
                              <m:nor/>
                            </m:rPr>
                            <a:rPr lang="en-US" sz="2250">
                              <a:latin typeface="Cambria Math" panose="02040503050406030204" pitchFamily="18" charset="0"/>
                            </a:rPr>
                            <m:t>er</m:t>
                          </m:r>
                          <m:r>
                            <m:rPr>
                              <m:nor/>
                            </m:rPr>
                            <a:rPr lang="en-US" sz="2250">
                              <a:latin typeface="Cambria Math" panose="02040503050406030204" pitchFamily="18" charset="0"/>
                            </a:rPr>
                            <m:t> </m:t>
                          </m:r>
                          <m:r>
                            <m:rPr>
                              <m:nor/>
                            </m:rPr>
                            <a:rPr lang="en-US" sz="2250">
                              <a:latin typeface="Cambria Math" panose="02040503050406030204" pitchFamily="18" charset="0"/>
                            </a:rPr>
                            <m:t>confidence</m:t>
                          </m:r>
                          <m:r>
                            <m:rPr>
                              <m:nor/>
                            </m:rPr>
                            <a:rPr lang="en-US" sz="2250">
                              <a:latin typeface="Cambria Math" panose="02040503050406030204" pitchFamily="18" charset="0"/>
                            </a:rPr>
                            <m:t> </m:t>
                          </m:r>
                          <m:r>
                            <m:rPr>
                              <m:nor/>
                            </m:rPr>
                            <a:rPr lang="en-US" sz="2250">
                              <a:latin typeface="Cambria Math" panose="02040503050406030204" pitchFamily="18" charset="0"/>
                            </a:rPr>
                            <m:t>interval</m:t>
                          </m:r>
                          <m:r>
                            <m:rPr>
                              <m:nor/>
                            </m:rPr>
                            <a:rPr lang="en-US" sz="2250">
                              <a:latin typeface="Cambria Math" panose="02040503050406030204" pitchFamily="18" charset="0"/>
                            </a:rPr>
                            <m:t> </m:t>
                          </m:r>
                          <m:r>
                            <m:rPr>
                              <m:nor/>
                            </m:rPr>
                            <a:rPr lang="en-US" sz="2250">
                              <a:latin typeface="Cambria Math" panose="02040503050406030204" pitchFamily="18" charset="0"/>
                            </a:rPr>
                            <m:t>limit</m:t>
                          </m:r>
                          <m:r>
                            <m:rPr>
                              <m:nor/>
                            </m:rPr>
                            <a:rPr lang="en-US" sz="2250">
                              <a:latin typeface="Cambria Math" panose="02040503050406030204" pitchFamily="18" charset="0"/>
                            </a:rPr>
                            <m:t>)</m:t>
                          </m:r>
                          <m:r>
                            <a:rPr lang="en-US" sz="2250" b="0" i="1" smtClean="0">
                              <a:latin typeface="Cambria Math" panose="02040503050406030204" pitchFamily="18" charset="0"/>
                            </a:rPr>
                            <m:t>−</m:t>
                          </m:r>
                          <m:r>
                            <m:rPr>
                              <m:nor/>
                            </m:rPr>
                            <a:rPr lang="en-US" sz="2250" b="0" i="0" smtClean="0">
                              <a:latin typeface="Cambria Math" panose="02040503050406030204" pitchFamily="18" charset="0"/>
                            </a:rPr>
                            <m:t>(</m:t>
                          </m:r>
                          <m:r>
                            <m:rPr>
                              <m:nor/>
                            </m:rPr>
                            <a:rPr lang="en-US" sz="2250" b="0" i="0" smtClean="0">
                              <a:latin typeface="Cambria Math" panose="02040503050406030204" pitchFamily="18" charset="0"/>
                            </a:rPr>
                            <m:t>lower</m:t>
                          </m:r>
                          <m:r>
                            <m:rPr>
                              <m:nor/>
                            </m:rPr>
                            <a:rPr lang="en-US" sz="2250" b="0" i="0" smtClean="0">
                              <a:latin typeface="Cambria Math" panose="02040503050406030204" pitchFamily="18" charset="0"/>
                            </a:rPr>
                            <m:t> </m:t>
                          </m:r>
                          <m:r>
                            <m:rPr>
                              <m:nor/>
                            </m:rPr>
                            <a:rPr lang="en-US" sz="2250" b="0" i="0" smtClean="0">
                              <a:latin typeface="Cambria Math" panose="02040503050406030204" pitchFamily="18" charset="0"/>
                            </a:rPr>
                            <m:t>confidence</m:t>
                          </m:r>
                          <m:r>
                            <m:rPr>
                              <m:nor/>
                            </m:rPr>
                            <a:rPr lang="en-US" sz="2250" b="0" i="0" smtClean="0">
                              <a:latin typeface="Cambria Math" panose="02040503050406030204" pitchFamily="18" charset="0"/>
                            </a:rPr>
                            <m:t> </m:t>
                          </m:r>
                          <m:r>
                            <m:rPr>
                              <m:nor/>
                            </m:rPr>
                            <a:rPr lang="en-US" sz="2250" b="0" i="0" smtClean="0">
                              <a:latin typeface="Cambria Math" panose="02040503050406030204" pitchFamily="18" charset="0"/>
                            </a:rPr>
                            <m:t>interval</m:t>
                          </m:r>
                          <m:r>
                            <m:rPr>
                              <m:nor/>
                            </m:rPr>
                            <a:rPr lang="en-US" sz="2250" b="0" i="0" smtClean="0">
                              <a:latin typeface="Cambria Math" panose="02040503050406030204" pitchFamily="18" charset="0"/>
                            </a:rPr>
                            <m:t> </m:t>
                          </m:r>
                          <m:r>
                            <m:rPr>
                              <m:nor/>
                            </m:rPr>
                            <a:rPr lang="en-US" sz="2250" b="0" i="0" smtClean="0">
                              <a:latin typeface="Cambria Math" panose="02040503050406030204" pitchFamily="18" charset="0"/>
                            </a:rPr>
                            <m:t>limit</m:t>
                          </m:r>
                          <m:r>
                            <m:rPr>
                              <m:nor/>
                            </m:rPr>
                            <a:rPr lang="en-US" sz="2250" b="0" i="0" smtClean="0">
                              <a:latin typeface="Cambria Math" panose="02040503050406030204" pitchFamily="18" charset="0"/>
                            </a:rPr>
                            <m:t>)</m:t>
                          </m:r>
                        </m:num>
                        <m:den>
                          <m:r>
                            <a:rPr lang="en-US" sz="2250" b="0" i="1" smtClean="0">
                              <a:latin typeface="Cambria Math" panose="02040503050406030204" pitchFamily="18" charset="0"/>
                            </a:rPr>
                            <m:t>2</m:t>
                          </m:r>
                        </m:den>
                      </m:f>
                    </m:oMath>
                  </m:oMathPara>
                </a14:m>
                <a:endParaRPr lang="en-US" sz="2250" dirty="0" err="1"/>
              </a:p>
            </p:txBody>
          </p:sp>
        </mc:Choice>
        <mc:Fallback xmlns="">
          <p:sp>
            <p:nvSpPr>
              <p:cNvPr id="8" name="TextBox 7">
                <a:extLst>
                  <a:ext uri="{FF2B5EF4-FFF2-40B4-BE49-F238E27FC236}">
                    <a16:creationId xmlns:a16="http://schemas.microsoft.com/office/drawing/2014/main" id="{92E8731A-EBB3-5E4D-B6C7-00FEC3C5234C}"/>
                  </a:ext>
                </a:extLst>
              </p:cNvPr>
              <p:cNvSpPr txBox="1">
                <a:spLocks noRot="1" noChangeAspect="1" noMove="1" noResize="1" noEditPoints="1" noAdjustHandles="1" noChangeArrowheads="1" noChangeShapeType="1" noTextEdit="1"/>
              </p:cNvSpPr>
              <p:nvPr/>
            </p:nvSpPr>
            <p:spPr>
              <a:xfrm>
                <a:off x="76200" y="3914769"/>
                <a:ext cx="9039398" cy="657231"/>
              </a:xfrm>
              <a:prstGeom prst="rect">
                <a:avLst/>
              </a:prstGeom>
              <a:blipFill>
                <a:blip r:embed="rId3"/>
                <a:stretch>
                  <a:fillRect l="-281" t="-9615" r="-562" b="-15385"/>
                </a:stretch>
              </a:blipFill>
            </p:spPr>
            <p:txBody>
              <a:bodyPr/>
              <a:lstStyle/>
              <a:p>
                <a:r>
                  <a:rPr lang="en-US">
                    <a:noFill/>
                  </a:rPr>
                  <a:t> </a:t>
                </a:r>
              </a:p>
            </p:txBody>
          </p:sp>
        </mc:Fallback>
      </mc:AlternateContent>
    </p:spTree>
    <p:extLst>
      <p:ext uri="{BB962C8B-B14F-4D97-AF65-F5344CB8AC3E}">
        <p14:creationId xmlns:p14="http://schemas.microsoft.com/office/powerpoint/2010/main" val="348323327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Finding a Sample Proportion and Margin of Error </a:t>
            </a:r>
            <a:r>
              <a:rPr lang="en-US" sz="2000" b="0" dirty="0">
                <a:latin typeface="+mj-lt"/>
              </a:rPr>
              <a:t>(1 of 3)</a:t>
            </a:r>
            <a:endParaRPr lang="en-IN" sz="2000" b="0" dirty="0">
              <a:latin typeface="+mj-lt"/>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1"/>
                <a:ext cx="8229600" cy="2743199"/>
              </a:xfrm>
            </p:spPr>
            <p:txBody>
              <a:bodyPr/>
              <a:lstStyle/>
              <a:p>
                <a:pPr marL="0" indent="0">
                  <a:buNone/>
                </a:pPr>
                <a:r>
                  <a:rPr lang="en-US" sz="2600" dirty="0"/>
                  <a:t>The article “High−Dose Nicotine Patch Therapy,” by Dale, Hurt, et al. (</a:t>
                </a:r>
                <a:r>
                  <a:rPr lang="en-US" sz="2600" b="1" dirty="0"/>
                  <a:t>Journal of the American Medical Association,</a:t>
                </a:r>
                <a:r>
                  <a:rPr lang="en-US" sz="2600" i="1" dirty="0"/>
                  <a:t> </a:t>
                </a:r>
                <a:r>
                  <a:rPr lang="en-US" sz="2600" dirty="0"/>
                  <a:t>Vol. 274, No. 17) includes this statement: “Of the 71 subjects, 70% were abstinent from smoking at 8 weeks (95% confidence interval [CI], 58% to 81%).” Use that statement to find the point estimate </a:t>
                </a:r>
                <a14:m>
                  <m:oMath xmlns:m="http://schemas.openxmlformats.org/officeDocument/2006/math">
                    <m:acc>
                      <m:accPr>
                        <m:chr m:val="̂"/>
                        <m:ctrlPr>
                          <a:rPr lang="en-US" sz="2600" i="1">
                            <a:latin typeface="Cambria Math" panose="02040503050406030204" pitchFamily="18" charset="0"/>
                          </a:rPr>
                        </m:ctrlPr>
                      </m:accPr>
                      <m:e>
                        <m:r>
                          <m:rPr>
                            <m:nor/>
                          </m:rPr>
                          <a:rPr lang="en-US" sz="2600" i="1" dirty="0"/>
                          <m:t>p</m:t>
                        </m:r>
                      </m:e>
                    </m:acc>
                    <m:r>
                      <a:rPr lang="en-US" sz="2600" dirty="0">
                        <a:latin typeface="Cambria Math" panose="02040503050406030204" pitchFamily="18" charset="0"/>
                      </a:rPr>
                      <m:t> </m:t>
                    </m:r>
                  </m:oMath>
                </a14:m>
                <a:r>
                  <a:rPr lang="en-US" sz="2600" dirty="0"/>
                  <a:t>and the margin of error </a:t>
                </a:r>
                <a:r>
                  <a:rPr lang="en-US" sz="2600" i="1" dirty="0"/>
                  <a:t>E</a:t>
                </a:r>
                <a:r>
                  <a:rPr lang="en-US" sz="2600" dirty="0"/>
                  <a:t>.</a:t>
                </a:r>
                <a:endParaRPr lang="en-IN" sz="2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1"/>
                <a:ext cx="8229600" cy="2743199"/>
              </a:xfrm>
              <a:blipFill rotWithShape="0">
                <a:blip r:embed="rId2"/>
                <a:stretch>
                  <a:fillRect l="-2444" t="-3778" r="-2963" b="-8222"/>
                </a:stretch>
              </a:blipFill>
            </p:spPr>
            <p:txBody>
              <a:bodyPr/>
              <a:lstStyle/>
              <a:p>
                <a:r>
                  <a:rPr lang="en-US">
                    <a:noFill/>
                  </a:rPr>
                  <a:t> </a:t>
                </a:r>
              </a:p>
            </p:txBody>
          </p:sp>
        </mc:Fallback>
      </mc:AlternateContent>
    </p:spTree>
    <p:extLst>
      <p:ext uri="{BB962C8B-B14F-4D97-AF65-F5344CB8AC3E}">
        <p14:creationId xmlns:p14="http://schemas.microsoft.com/office/powerpoint/2010/main" val="2937173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Point Estimate </a:t>
            </a:r>
            <a:r>
              <a:rPr lang="en-US" sz="2000" b="0" dirty="0">
                <a:latin typeface="+mj-lt"/>
              </a:rPr>
              <a:t>(2 of 2)</a:t>
            </a:r>
            <a:endParaRPr lang="en-IN" sz="2000" b="0" dirty="0">
              <a:latin typeface="+mj-lt"/>
            </a:endParaRPr>
          </a:p>
        </p:txBody>
      </p:sp>
      <p:sp>
        <p:nvSpPr>
          <p:cNvPr id="3" name="Content Placeholder 2"/>
          <p:cNvSpPr>
            <a:spLocks noGrp="1"/>
          </p:cNvSpPr>
          <p:nvPr>
            <p:ph idx="1"/>
          </p:nvPr>
        </p:nvSpPr>
        <p:spPr>
          <a:xfrm>
            <a:off x="457200" y="3047999"/>
            <a:ext cx="8077200" cy="2209799"/>
          </a:xfrm>
        </p:spPr>
        <p:txBody>
          <a:bodyPr/>
          <a:lstStyle/>
          <a:p>
            <a:pPr marL="0" indent="0">
              <a:buNone/>
            </a:pPr>
            <a:r>
              <a:rPr lang="en-US" sz="2800" dirty="0"/>
              <a:t>An unbiased estimator is a statistic that targets the value of the corresponding population parameter in the sense that the sampling distribution of the statistic has a mean that is equal to the corresponding population parameter.</a:t>
            </a:r>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2CC7966-D9C2-714C-9910-1209DCFA4E45}"/>
                  </a:ext>
                </a:extLst>
              </p:cNvPr>
              <p:cNvSpPr txBox="1">
                <a:spLocks/>
              </p:cNvSpPr>
              <p:nvPr/>
            </p:nvSpPr>
            <p:spPr>
              <a:xfrm>
                <a:off x="457200" y="1600201"/>
                <a:ext cx="8229600" cy="1371599"/>
              </a:xfrm>
              <a:prstGeom prst="rect">
                <a:avLst/>
              </a:prstGeom>
            </p:spPr>
            <p:txBody>
              <a:bodyPr vert="horz" lIns="0" tIns="0" rIns="0" bIns="0" rtlCol="0">
                <a:noAutofit/>
              </a:bodyPr>
              <a:lstStyle>
                <a:lvl1pPr marL="256032" indent="-256032" algn="l" defTabSz="914400" rtl="0" eaLnBrk="1" latinLnBrk="0" hangingPunct="1">
                  <a:spcBef>
                    <a:spcPts val="1500"/>
                  </a:spcBef>
                  <a:buClr>
                    <a:srgbClr val="007FA3"/>
                  </a:buClr>
                  <a:buSzPct val="100000"/>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pPr marL="9525" lvl="1" indent="0">
                  <a:buClr>
                    <a:schemeClr val="bg2"/>
                  </a:buClr>
                  <a:buNone/>
                </a:pPr>
                <a:r>
                  <a:rPr lang="en-US" sz="2800" dirty="0"/>
                  <a:t>We use </a:t>
                </a:r>
                <a14:m>
                  <m:oMath xmlns:m="http://schemas.openxmlformats.org/officeDocument/2006/math">
                    <m:d>
                      <m:dPr>
                        <m:ctrlPr>
                          <a:rPr lang="en-US" sz="2800" i="1">
                            <a:latin typeface="Cambria Math" panose="02040503050406030204" pitchFamily="18" charset="0"/>
                          </a:rPr>
                        </m:ctrlPr>
                      </m:dPr>
                      <m:e>
                        <m:acc>
                          <m:accPr>
                            <m:chr m:val="̂"/>
                            <m:ctrlPr>
                              <a:rPr lang="en-US" sz="2800" i="1">
                                <a:latin typeface="Cambria Math" panose="02040503050406030204" pitchFamily="18" charset="0"/>
                              </a:rPr>
                            </m:ctrlPr>
                          </m:accPr>
                          <m:e>
                            <m:r>
                              <a:rPr lang="en-US" sz="2800" i="1">
                                <a:latin typeface="Cambria Math" panose="02040503050406030204" pitchFamily="18" charset="0"/>
                              </a:rPr>
                              <m:t>𝑝</m:t>
                            </m:r>
                          </m:e>
                        </m:acc>
                      </m:e>
                    </m:d>
                  </m:oMath>
                </a14:m>
                <a:r>
                  <a:rPr lang="en-US" sz="2800" dirty="0"/>
                  <a:t> as the point estimate of </a:t>
                </a:r>
                <a:r>
                  <a:rPr lang="en-US" sz="2800" i="1" dirty="0"/>
                  <a:t>p </a:t>
                </a:r>
                <a:r>
                  <a:rPr lang="en-US" sz="2800" dirty="0"/>
                  <a:t>because it is unbiased, and it is the most consistent of the estimators that could be used.</a:t>
                </a:r>
              </a:p>
              <a:p>
                <a:pPr lvl="1">
                  <a:buClr>
                    <a:schemeClr val="bg2"/>
                  </a:buClr>
                </a:pPr>
                <a:endParaRPr lang="en-US" sz="2600" kern="0" dirty="0"/>
              </a:p>
            </p:txBody>
          </p:sp>
        </mc:Choice>
        <mc:Fallback xmlns="">
          <p:sp>
            <p:nvSpPr>
              <p:cNvPr id="6" name="Content Placeholder 2">
                <a:extLst>
                  <a:ext uri="{FF2B5EF4-FFF2-40B4-BE49-F238E27FC236}">
                    <a16:creationId xmlns:a16="http://schemas.microsoft.com/office/drawing/2014/main" id="{32CC7966-D9C2-714C-9910-1209DCFA4E45}"/>
                  </a:ext>
                </a:extLst>
              </p:cNvPr>
              <p:cNvSpPr txBox="1">
                <a:spLocks noRot="1" noChangeAspect="1" noMove="1" noResize="1" noEditPoints="1" noAdjustHandles="1" noChangeArrowheads="1" noChangeShapeType="1" noTextEdit="1"/>
              </p:cNvSpPr>
              <p:nvPr/>
            </p:nvSpPr>
            <p:spPr>
              <a:xfrm>
                <a:off x="457200" y="1600201"/>
                <a:ext cx="8229600" cy="1371599"/>
              </a:xfrm>
              <a:prstGeom prst="rect">
                <a:avLst/>
              </a:prstGeom>
              <a:blipFill>
                <a:blip r:embed="rId2"/>
                <a:stretch>
                  <a:fillRect l="-2623" t="-8257" r="-617" b="-82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CCED2A3A-F15C-8C4C-97C1-BC389D574358}"/>
                  </a:ext>
                </a:extLst>
              </p:cNvPr>
              <p:cNvSpPr txBox="1">
                <a:spLocks/>
              </p:cNvSpPr>
              <p:nvPr/>
            </p:nvSpPr>
            <p:spPr>
              <a:xfrm>
                <a:off x="457200" y="5486398"/>
                <a:ext cx="8229600" cy="609602"/>
              </a:xfrm>
              <a:prstGeom prst="rect">
                <a:avLst/>
              </a:prstGeom>
            </p:spPr>
            <p:txBody>
              <a:bodyPr vert="horz" lIns="0" tIns="0" rIns="0" bIns="0" rtlCol="0">
                <a:noAutofit/>
              </a:bodyPr>
              <a:lstStyle>
                <a:lvl1pPr marL="256032" indent="-256032" algn="l" defTabSz="914400" rtl="0" eaLnBrk="1" latinLnBrk="0" hangingPunct="1">
                  <a:spcBef>
                    <a:spcPts val="1500"/>
                  </a:spcBef>
                  <a:buClr>
                    <a:srgbClr val="007FA3"/>
                  </a:buClr>
                  <a:buSzPct val="100000"/>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a:lstStyle>
              <a:p>
                <a:pPr marL="9525" lvl="1" indent="0">
                  <a:buClr>
                    <a:schemeClr val="bg2"/>
                  </a:buClr>
                  <a:buNone/>
                </a:pPr>
                <a:r>
                  <a:rPr lang="en-US" sz="2800" dirty="0"/>
                  <a:t>The statistic </a:t>
                </a:r>
                <a14:m>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rPr>
                          <m:t>𝑝</m:t>
                        </m:r>
                      </m:e>
                    </m:acc>
                  </m:oMath>
                </a14:m>
                <a:r>
                  <a:rPr lang="en-US" sz="2800" dirty="0"/>
                  <a:t> targets the population proportion </a:t>
                </a:r>
                <a:r>
                  <a:rPr lang="en-US" sz="2800" i="1" dirty="0"/>
                  <a:t>p</a:t>
                </a:r>
                <a:r>
                  <a:rPr lang="en-US" sz="2800" dirty="0"/>
                  <a:t>.</a:t>
                </a:r>
              </a:p>
              <a:p>
                <a:pPr lvl="1">
                  <a:buClr>
                    <a:schemeClr val="bg2"/>
                  </a:buClr>
                </a:pPr>
                <a:endParaRPr lang="en-US" sz="2600" kern="0" dirty="0"/>
              </a:p>
            </p:txBody>
          </p:sp>
        </mc:Choice>
        <mc:Fallback xmlns="">
          <p:sp>
            <p:nvSpPr>
              <p:cNvPr id="7" name="Content Placeholder 2">
                <a:extLst>
                  <a:ext uri="{FF2B5EF4-FFF2-40B4-BE49-F238E27FC236}">
                    <a16:creationId xmlns:a16="http://schemas.microsoft.com/office/drawing/2014/main" id="{CCED2A3A-F15C-8C4C-97C1-BC389D574358}"/>
                  </a:ext>
                </a:extLst>
              </p:cNvPr>
              <p:cNvSpPr txBox="1">
                <a:spLocks noRot="1" noChangeAspect="1" noMove="1" noResize="1" noEditPoints="1" noAdjustHandles="1" noChangeArrowheads="1" noChangeShapeType="1" noTextEdit="1"/>
              </p:cNvSpPr>
              <p:nvPr/>
            </p:nvSpPr>
            <p:spPr>
              <a:xfrm>
                <a:off x="457200" y="5486398"/>
                <a:ext cx="8229600" cy="609602"/>
              </a:xfrm>
              <a:prstGeom prst="rect">
                <a:avLst/>
              </a:prstGeom>
              <a:blipFill>
                <a:blip r:embed="rId3"/>
                <a:stretch>
                  <a:fillRect l="-2623" t="-18367" b="-4082"/>
                </a:stretch>
              </a:blipFill>
            </p:spPr>
            <p:txBody>
              <a:bodyPr/>
              <a:lstStyle/>
              <a:p>
                <a:r>
                  <a:rPr lang="en-US">
                    <a:noFill/>
                  </a:rPr>
                  <a:t> </a:t>
                </a:r>
              </a:p>
            </p:txBody>
          </p:sp>
        </mc:Fallback>
      </mc:AlternateContent>
    </p:spTree>
    <p:extLst>
      <p:ext uri="{BB962C8B-B14F-4D97-AF65-F5344CB8AC3E}">
        <p14:creationId xmlns:p14="http://schemas.microsoft.com/office/powerpoint/2010/main" val="17869982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Finding a Sample Proportion and Margin of Error </a:t>
            </a:r>
            <a:r>
              <a:rPr lang="en-US" sz="2000" b="0" dirty="0">
                <a:latin typeface="+mj-lt"/>
              </a:rPr>
              <a:t>(2 of 3)</a:t>
            </a:r>
            <a:endParaRPr lang="en-IN" sz="2000" b="0" dirty="0">
              <a:latin typeface="+mj-lt"/>
            </a:endParaRPr>
          </a:p>
        </p:txBody>
      </p:sp>
      <p:sp>
        <p:nvSpPr>
          <p:cNvPr id="3" name="Content Placeholder 2"/>
          <p:cNvSpPr>
            <a:spLocks noGrp="1"/>
          </p:cNvSpPr>
          <p:nvPr>
            <p:ph idx="1"/>
          </p:nvPr>
        </p:nvSpPr>
        <p:spPr>
          <a:xfrm>
            <a:off x="457200" y="1600201"/>
            <a:ext cx="8229600" cy="1295399"/>
          </a:xfrm>
        </p:spPr>
        <p:txBody>
          <a:bodyPr/>
          <a:lstStyle/>
          <a:p>
            <a:pPr marL="0" indent="0">
              <a:spcBef>
                <a:spcPts val="600"/>
              </a:spcBef>
              <a:buNone/>
            </a:pPr>
            <a:r>
              <a:rPr lang="en-US" sz="2600" dirty="0"/>
              <a:t>Solution</a:t>
            </a:r>
          </a:p>
          <a:p>
            <a:pPr marL="0" indent="0">
              <a:spcBef>
                <a:spcPts val="600"/>
              </a:spcBef>
              <a:buNone/>
            </a:pPr>
            <a:r>
              <a:rPr lang="en-US" sz="2600" dirty="0"/>
              <a:t>We get the 95% confidence interval of 0.58 &lt; </a:t>
            </a:r>
            <a:r>
              <a:rPr lang="en-US" sz="2600" i="1" dirty="0"/>
              <a:t>p </a:t>
            </a:r>
            <a:r>
              <a:rPr lang="en-US" sz="2600" dirty="0"/>
              <a:t>&lt; 0.81 from the given statement of “58% to 81%.”</a:t>
            </a:r>
          </a:p>
        </p:txBody>
      </p:sp>
      <p:pic>
        <p:nvPicPr>
          <p:cNvPr id="5" name="Picture 4" descr="The point estimate p-hat is the value midway between the upper and lower confidence interval limits, so we ge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821" y="3048000"/>
            <a:ext cx="7557025" cy="690740"/>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80982F4-80AA-1B42-8A47-C82FB6704321}"/>
                  </a:ext>
                </a:extLst>
              </p:cNvPr>
              <p:cNvSpPr txBox="1"/>
              <p:nvPr/>
            </p:nvSpPr>
            <p:spPr>
              <a:xfrm>
                <a:off x="76200" y="4052549"/>
                <a:ext cx="9039398" cy="67185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250" i="1" smtClean="0">
                              <a:latin typeface="Cambria Math" panose="02040503050406030204" pitchFamily="18" charset="0"/>
                            </a:rPr>
                          </m:ctrlPr>
                        </m:accPr>
                        <m:e>
                          <m:r>
                            <a:rPr lang="en-US" sz="2250" b="0" i="1" smtClean="0">
                              <a:latin typeface="Cambria Math" panose="02040503050406030204" pitchFamily="18" charset="0"/>
                            </a:rPr>
                            <m:t>𝑝</m:t>
                          </m:r>
                        </m:e>
                      </m:acc>
                      <m:r>
                        <a:rPr lang="en-US" sz="2250" b="0" i="1" smtClean="0">
                          <a:latin typeface="Cambria Math" panose="02040503050406030204" pitchFamily="18" charset="0"/>
                        </a:rPr>
                        <m:t>=</m:t>
                      </m:r>
                      <m:f>
                        <m:fPr>
                          <m:ctrlPr>
                            <a:rPr lang="en-US" sz="2250" b="0" i="1" smtClean="0">
                              <a:latin typeface="Cambria Math" panose="02040503050406030204" pitchFamily="18" charset="0"/>
                            </a:rPr>
                          </m:ctrlPr>
                        </m:fPr>
                        <m:num>
                          <m:r>
                            <m:rPr>
                              <m:nor/>
                            </m:rPr>
                            <a:rPr lang="en-US" sz="2250">
                              <a:latin typeface="Cambria Math" panose="02040503050406030204" pitchFamily="18" charset="0"/>
                            </a:rPr>
                            <m:t>(</m:t>
                          </m:r>
                          <m:r>
                            <m:rPr>
                              <m:nor/>
                            </m:rPr>
                            <a:rPr lang="en-US" sz="2250" b="0" i="0" smtClean="0">
                              <a:latin typeface="Cambria Math" panose="02040503050406030204" pitchFamily="18" charset="0"/>
                            </a:rPr>
                            <m:t>upp</m:t>
                          </m:r>
                          <m:r>
                            <m:rPr>
                              <m:nor/>
                            </m:rPr>
                            <a:rPr lang="en-US" sz="2250">
                              <a:latin typeface="Cambria Math" panose="02040503050406030204" pitchFamily="18" charset="0"/>
                            </a:rPr>
                            <m:t>er</m:t>
                          </m:r>
                          <m:r>
                            <m:rPr>
                              <m:nor/>
                            </m:rPr>
                            <a:rPr lang="en-US" sz="2250">
                              <a:latin typeface="Cambria Math" panose="02040503050406030204" pitchFamily="18" charset="0"/>
                            </a:rPr>
                            <m:t> </m:t>
                          </m:r>
                          <m:r>
                            <m:rPr>
                              <m:nor/>
                            </m:rPr>
                            <a:rPr lang="en-US" sz="2250">
                              <a:latin typeface="Cambria Math" panose="02040503050406030204" pitchFamily="18" charset="0"/>
                            </a:rPr>
                            <m:t>confidence</m:t>
                          </m:r>
                          <m:r>
                            <m:rPr>
                              <m:nor/>
                            </m:rPr>
                            <a:rPr lang="en-US" sz="2250">
                              <a:latin typeface="Cambria Math" panose="02040503050406030204" pitchFamily="18" charset="0"/>
                            </a:rPr>
                            <m:t> </m:t>
                          </m:r>
                          <m:r>
                            <m:rPr>
                              <m:nor/>
                            </m:rPr>
                            <a:rPr lang="en-US" sz="2250">
                              <a:latin typeface="Cambria Math" panose="02040503050406030204" pitchFamily="18" charset="0"/>
                            </a:rPr>
                            <m:t>interval</m:t>
                          </m:r>
                          <m:r>
                            <m:rPr>
                              <m:nor/>
                            </m:rPr>
                            <a:rPr lang="en-US" sz="2250">
                              <a:latin typeface="Cambria Math" panose="02040503050406030204" pitchFamily="18" charset="0"/>
                            </a:rPr>
                            <m:t> </m:t>
                          </m:r>
                          <m:r>
                            <m:rPr>
                              <m:nor/>
                            </m:rPr>
                            <a:rPr lang="en-US" sz="2250">
                              <a:latin typeface="Cambria Math" panose="02040503050406030204" pitchFamily="18" charset="0"/>
                            </a:rPr>
                            <m:t>limit</m:t>
                          </m:r>
                          <m:r>
                            <m:rPr>
                              <m:nor/>
                            </m:rPr>
                            <a:rPr lang="en-US" sz="2250">
                              <a:latin typeface="Cambria Math" panose="02040503050406030204" pitchFamily="18" charset="0"/>
                            </a:rPr>
                            <m:t>)</m:t>
                          </m:r>
                          <m:r>
                            <a:rPr lang="en-US" sz="2250" b="0" i="1" smtClean="0">
                              <a:latin typeface="Cambria Math" panose="02040503050406030204" pitchFamily="18" charset="0"/>
                            </a:rPr>
                            <m:t>+</m:t>
                          </m:r>
                          <m:r>
                            <m:rPr>
                              <m:nor/>
                            </m:rPr>
                            <a:rPr lang="en-US" sz="2250" b="0" i="0" smtClean="0">
                              <a:latin typeface="Cambria Math" panose="02040503050406030204" pitchFamily="18" charset="0"/>
                            </a:rPr>
                            <m:t>(</m:t>
                          </m:r>
                          <m:r>
                            <m:rPr>
                              <m:nor/>
                            </m:rPr>
                            <a:rPr lang="en-US" sz="2250" b="0" i="0" smtClean="0">
                              <a:latin typeface="Cambria Math" panose="02040503050406030204" pitchFamily="18" charset="0"/>
                            </a:rPr>
                            <m:t>lower</m:t>
                          </m:r>
                          <m:r>
                            <m:rPr>
                              <m:nor/>
                            </m:rPr>
                            <a:rPr lang="en-US" sz="2250" b="0" i="0" smtClean="0">
                              <a:latin typeface="Cambria Math" panose="02040503050406030204" pitchFamily="18" charset="0"/>
                            </a:rPr>
                            <m:t> </m:t>
                          </m:r>
                          <m:r>
                            <m:rPr>
                              <m:nor/>
                            </m:rPr>
                            <a:rPr lang="en-US" sz="2250" b="0" i="0" smtClean="0">
                              <a:latin typeface="Cambria Math" panose="02040503050406030204" pitchFamily="18" charset="0"/>
                            </a:rPr>
                            <m:t>confidence</m:t>
                          </m:r>
                          <m:r>
                            <m:rPr>
                              <m:nor/>
                            </m:rPr>
                            <a:rPr lang="en-US" sz="2250" b="0" i="0" smtClean="0">
                              <a:latin typeface="Cambria Math" panose="02040503050406030204" pitchFamily="18" charset="0"/>
                            </a:rPr>
                            <m:t> </m:t>
                          </m:r>
                          <m:r>
                            <m:rPr>
                              <m:nor/>
                            </m:rPr>
                            <a:rPr lang="en-US" sz="2250" b="0" i="0" smtClean="0">
                              <a:latin typeface="Cambria Math" panose="02040503050406030204" pitchFamily="18" charset="0"/>
                            </a:rPr>
                            <m:t>interval</m:t>
                          </m:r>
                          <m:r>
                            <m:rPr>
                              <m:nor/>
                            </m:rPr>
                            <a:rPr lang="en-US" sz="2250" b="0" i="0" smtClean="0">
                              <a:latin typeface="Cambria Math" panose="02040503050406030204" pitchFamily="18" charset="0"/>
                            </a:rPr>
                            <m:t> </m:t>
                          </m:r>
                          <m:r>
                            <m:rPr>
                              <m:nor/>
                            </m:rPr>
                            <a:rPr lang="en-US" sz="2250" b="0" i="0" smtClean="0">
                              <a:latin typeface="Cambria Math" panose="02040503050406030204" pitchFamily="18" charset="0"/>
                            </a:rPr>
                            <m:t>limit</m:t>
                          </m:r>
                          <m:r>
                            <m:rPr>
                              <m:nor/>
                            </m:rPr>
                            <a:rPr lang="en-US" sz="2250" b="0" i="0" smtClean="0">
                              <a:latin typeface="Cambria Math" panose="02040503050406030204" pitchFamily="18" charset="0"/>
                            </a:rPr>
                            <m:t>)</m:t>
                          </m:r>
                        </m:num>
                        <m:den>
                          <m:r>
                            <a:rPr lang="en-US" sz="2250" b="0" i="1" smtClean="0">
                              <a:latin typeface="Cambria Math" panose="02040503050406030204" pitchFamily="18" charset="0"/>
                            </a:rPr>
                            <m:t>2</m:t>
                          </m:r>
                        </m:den>
                      </m:f>
                    </m:oMath>
                  </m:oMathPara>
                </a14:m>
                <a:endParaRPr lang="en-US" sz="2250" dirty="0" err="1"/>
              </a:p>
            </p:txBody>
          </p:sp>
        </mc:Choice>
        <mc:Fallback xmlns="">
          <p:sp>
            <p:nvSpPr>
              <p:cNvPr id="6" name="TextBox 5">
                <a:extLst>
                  <a:ext uri="{FF2B5EF4-FFF2-40B4-BE49-F238E27FC236}">
                    <a16:creationId xmlns:a16="http://schemas.microsoft.com/office/drawing/2014/main" id="{B80982F4-80AA-1B42-8A47-C82FB6704321}"/>
                  </a:ext>
                </a:extLst>
              </p:cNvPr>
              <p:cNvSpPr txBox="1">
                <a:spLocks noRot="1" noChangeAspect="1" noMove="1" noResize="1" noEditPoints="1" noAdjustHandles="1" noChangeArrowheads="1" noChangeShapeType="1" noTextEdit="1"/>
              </p:cNvSpPr>
              <p:nvPr/>
            </p:nvSpPr>
            <p:spPr>
              <a:xfrm>
                <a:off x="76200" y="4052549"/>
                <a:ext cx="9039398" cy="671851"/>
              </a:xfrm>
              <a:prstGeom prst="rect">
                <a:avLst/>
              </a:prstGeom>
              <a:blipFill>
                <a:blip r:embed="rId3"/>
                <a:stretch>
                  <a:fillRect l="-140" t="-9434" r="-421" b="-113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4351E1F-D72E-7A43-9B40-9CC6CE329889}"/>
                  </a:ext>
                </a:extLst>
              </p:cNvPr>
              <p:cNvSpPr txBox="1"/>
              <p:nvPr/>
            </p:nvSpPr>
            <p:spPr>
              <a:xfrm>
                <a:off x="257941" y="4770728"/>
                <a:ext cx="3247259" cy="69897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m:rPr>
                              <m:nor/>
                            </m:rPr>
                            <a:rPr lang="en-US" sz="2400" b="0" i="0" smtClean="0">
                              <a:latin typeface="Cambria Math" panose="02040503050406030204" pitchFamily="18" charset="0"/>
                            </a:rPr>
                            <m:t>0.81</m:t>
                          </m:r>
                          <m:r>
                            <a:rPr lang="en-US" sz="2400" b="0" i="1" smtClean="0">
                              <a:latin typeface="Cambria Math" panose="02040503050406030204" pitchFamily="18" charset="0"/>
                            </a:rPr>
                            <m:t>+</m:t>
                          </m:r>
                          <m:r>
                            <m:rPr>
                              <m:nor/>
                            </m:rPr>
                            <a:rPr lang="en-US" sz="2400" b="0" i="0" smtClean="0">
                              <a:latin typeface="Cambria Math" panose="02040503050406030204" pitchFamily="18" charset="0"/>
                            </a:rPr>
                            <m:t>0.58</m:t>
                          </m:r>
                        </m:num>
                        <m:den>
                          <m:r>
                            <a:rPr lang="en-US" sz="2400" b="0" i="1" smtClean="0">
                              <a:latin typeface="Cambria Math" panose="02040503050406030204" pitchFamily="18" charset="0"/>
                            </a:rPr>
                            <m:t>2</m:t>
                          </m:r>
                        </m:den>
                      </m:f>
                      <m:r>
                        <a:rPr lang="en-US" sz="2400" b="0" i="1" smtClean="0">
                          <a:latin typeface="Cambria Math" panose="02040503050406030204" pitchFamily="18" charset="0"/>
                        </a:rPr>
                        <m:t>=0.695</m:t>
                      </m:r>
                    </m:oMath>
                  </m:oMathPara>
                </a14:m>
                <a:endParaRPr lang="en-US" sz="2400" dirty="0" err="1"/>
              </a:p>
            </p:txBody>
          </p:sp>
        </mc:Choice>
        <mc:Fallback xmlns="">
          <p:sp>
            <p:nvSpPr>
              <p:cNvPr id="7" name="TextBox 6">
                <a:extLst>
                  <a:ext uri="{FF2B5EF4-FFF2-40B4-BE49-F238E27FC236}">
                    <a16:creationId xmlns:a16="http://schemas.microsoft.com/office/drawing/2014/main" id="{74351E1F-D72E-7A43-9B40-9CC6CE329889}"/>
                  </a:ext>
                </a:extLst>
              </p:cNvPr>
              <p:cNvSpPr txBox="1">
                <a:spLocks noRot="1" noChangeAspect="1" noMove="1" noResize="1" noEditPoints="1" noAdjustHandles="1" noChangeArrowheads="1" noChangeShapeType="1" noTextEdit="1"/>
              </p:cNvSpPr>
              <p:nvPr/>
            </p:nvSpPr>
            <p:spPr>
              <a:xfrm>
                <a:off x="257941" y="4770728"/>
                <a:ext cx="3247259" cy="698974"/>
              </a:xfrm>
              <a:prstGeom prst="rect">
                <a:avLst/>
              </a:prstGeom>
              <a:blipFill>
                <a:blip r:embed="rId4"/>
                <a:stretch>
                  <a:fillRect t="-3571" b="-12500"/>
                </a:stretch>
              </a:blipFill>
            </p:spPr>
            <p:txBody>
              <a:bodyPr/>
              <a:lstStyle/>
              <a:p>
                <a:r>
                  <a:rPr lang="en-US">
                    <a:noFill/>
                  </a:rPr>
                  <a:t> </a:t>
                </a:r>
              </a:p>
            </p:txBody>
          </p:sp>
        </mc:Fallback>
      </mc:AlternateContent>
    </p:spTree>
    <p:extLst>
      <p:ext uri="{BB962C8B-B14F-4D97-AF65-F5344CB8AC3E}">
        <p14:creationId xmlns:p14="http://schemas.microsoft.com/office/powerpoint/2010/main" val="20736195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Finding a Sample Proportion and Margin of Error </a:t>
            </a:r>
            <a:r>
              <a:rPr lang="en-US" sz="2000" b="0" dirty="0">
                <a:latin typeface="+mj-lt"/>
              </a:rPr>
              <a:t>(3 of 3)</a:t>
            </a:r>
            <a:endParaRPr lang="en-IN" sz="2000" b="0" dirty="0">
              <a:latin typeface="+mj-lt"/>
            </a:endParaRPr>
          </a:p>
        </p:txBody>
      </p:sp>
      <p:sp>
        <p:nvSpPr>
          <p:cNvPr id="3" name="Content Placeholder 2"/>
          <p:cNvSpPr>
            <a:spLocks noGrp="1"/>
          </p:cNvSpPr>
          <p:nvPr>
            <p:ph idx="1"/>
          </p:nvPr>
        </p:nvSpPr>
        <p:spPr>
          <a:xfrm>
            <a:off x="457200" y="1600201"/>
            <a:ext cx="8229600" cy="990600"/>
          </a:xfrm>
        </p:spPr>
        <p:txBody>
          <a:bodyPr/>
          <a:lstStyle/>
          <a:p>
            <a:pPr marL="0" indent="0">
              <a:spcBef>
                <a:spcPts val="600"/>
              </a:spcBef>
              <a:buNone/>
            </a:pPr>
            <a:r>
              <a:rPr lang="en-US" sz="2600" dirty="0"/>
              <a:t>Solution</a:t>
            </a:r>
          </a:p>
          <a:p>
            <a:pPr marL="0" indent="0">
              <a:spcBef>
                <a:spcPts val="600"/>
              </a:spcBef>
              <a:buNone/>
            </a:pPr>
            <a:r>
              <a:rPr lang="en-US" sz="2600" dirty="0"/>
              <a:t>The margin of error can be found as follows:</a:t>
            </a:r>
            <a:endParaRPr lang="en-IN" sz="2600"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086DE53-A07C-C24B-8ED0-228CB8ED4FA9}"/>
                  </a:ext>
                </a:extLst>
              </p:cNvPr>
              <p:cNvSpPr txBox="1"/>
              <p:nvPr/>
            </p:nvSpPr>
            <p:spPr>
              <a:xfrm>
                <a:off x="257941" y="3675359"/>
                <a:ext cx="3247259" cy="69897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m:rPr>
                              <m:nor/>
                            </m:rPr>
                            <a:rPr lang="en-US" sz="2400" b="0" i="0" smtClean="0">
                              <a:latin typeface="Cambria Math" panose="02040503050406030204" pitchFamily="18" charset="0"/>
                            </a:rPr>
                            <m:t>0.81</m:t>
                          </m:r>
                          <m:r>
                            <a:rPr lang="en-US" sz="2400" b="0" i="1" smtClean="0">
                              <a:latin typeface="Cambria Math" panose="02040503050406030204" pitchFamily="18" charset="0"/>
                            </a:rPr>
                            <m:t>−</m:t>
                          </m:r>
                          <m:r>
                            <m:rPr>
                              <m:nor/>
                            </m:rPr>
                            <a:rPr lang="en-US" sz="2400" b="0" i="0" smtClean="0">
                              <a:latin typeface="Cambria Math" panose="02040503050406030204" pitchFamily="18" charset="0"/>
                            </a:rPr>
                            <m:t>0.58</m:t>
                          </m:r>
                        </m:num>
                        <m:den>
                          <m:r>
                            <a:rPr lang="en-US" sz="2400" b="0" i="1" smtClean="0">
                              <a:latin typeface="Cambria Math" panose="02040503050406030204" pitchFamily="18" charset="0"/>
                            </a:rPr>
                            <m:t>2</m:t>
                          </m:r>
                        </m:den>
                      </m:f>
                      <m:r>
                        <a:rPr lang="en-US" sz="2400" b="0" i="1" smtClean="0">
                          <a:latin typeface="Cambria Math" panose="02040503050406030204" pitchFamily="18" charset="0"/>
                        </a:rPr>
                        <m:t>=0.115</m:t>
                      </m:r>
                    </m:oMath>
                  </m:oMathPara>
                </a14:m>
                <a:endParaRPr lang="en-US" sz="2400" dirty="0" err="1"/>
              </a:p>
            </p:txBody>
          </p:sp>
        </mc:Choice>
        <mc:Fallback xmlns="">
          <p:sp>
            <p:nvSpPr>
              <p:cNvPr id="5" name="TextBox 4">
                <a:extLst>
                  <a:ext uri="{FF2B5EF4-FFF2-40B4-BE49-F238E27FC236}">
                    <a16:creationId xmlns:a16="http://schemas.microsoft.com/office/drawing/2014/main" id="{5086DE53-A07C-C24B-8ED0-228CB8ED4FA9}"/>
                  </a:ext>
                </a:extLst>
              </p:cNvPr>
              <p:cNvSpPr txBox="1">
                <a:spLocks noRot="1" noChangeAspect="1" noMove="1" noResize="1" noEditPoints="1" noAdjustHandles="1" noChangeArrowheads="1" noChangeShapeType="1" noTextEdit="1"/>
              </p:cNvSpPr>
              <p:nvPr/>
            </p:nvSpPr>
            <p:spPr>
              <a:xfrm>
                <a:off x="257941" y="3675359"/>
                <a:ext cx="3247259" cy="698974"/>
              </a:xfrm>
              <a:prstGeom prst="rect">
                <a:avLst/>
              </a:prstGeom>
              <a:blipFill>
                <a:blip r:embed="rId2"/>
                <a:stretch>
                  <a:fillRect t="-3571"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4DD9D82-5322-9547-874B-1D484CAF59DD}"/>
                  </a:ext>
                </a:extLst>
              </p:cNvPr>
              <p:cNvSpPr txBox="1"/>
              <p:nvPr/>
            </p:nvSpPr>
            <p:spPr>
              <a:xfrm>
                <a:off x="76200" y="2819400"/>
                <a:ext cx="9039398" cy="6572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250" b="0" i="1" smtClean="0">
                          <a:latin typeface="Cambria Math" panose="02040503050406030204" pitchFamily="18" charset="0"/>
                        </a:rPr>
                        <m:t>𝐸</m:t>
                      </m:r>
                      <m:r>
                        <a:rPr lang="en-US" sz="2250" b="0" i="1" smtClean="0">
                          <a:latin typeface="Cambria Math" panose="02040503050406030204" pitchFamily="18" charset="0"/>
                        </a:rPr>
                        <m:t>=</m:t>
                      </m:r>
                      <m:f>
                        <m:fPr>
                          <m:ctrlPr>
                            <a:rPr lang="en-US" sz="2250" b="0" i="1" smtClean="0">
                              <a:latin typeface="Cambria Math" panose="02040503050406030204" pitchFamily="18" charset="0"/>
                            </a:rPr>
                          </m:ctrlPr>
                        </m:fPr>
                        <m:num>
                          <m:r>
                            <m:rPr>
                              <m:nor/>
                            </m:rPr>
                            <a:rPr lang="en-US" sz="2250">
                              <a:latin typeface="Cambria Math" panose="02040503050406030204" pitchFamily="18" charset="0"/>
                            </a:rPr>
                            <m:t>(</m:t>
                          </m:r>
                          <m:r>
                            <m:rPr>
                              <m:nor/>
                            </m:rPr>
                            <a:rPr lang="en-US" sz="2250" b="0" i="0" smtClean="0">
                              <a:latin typeface="Cambria Math" panose="02040503050406030204" pitchFamily="18" charset="0"/>
                            </a:rPr>
                            <m:t>upp</m:t>
                          </m:r>
                          <m:r>
                            <m:rPr>
                              <m:nor/>
                            </m:rPr>
                            <a:rPr lang="en-US" sz="2250">
                              <a:latin typeface="Cambria Math" panose="02040503050406030204" pitchFamily="18" charset="0"/>
                            </a:rPr>
                            <m:t>er</m:t>
                          </m:r>
                          <m:r>
                            <m:rPr>
                              <m:nor/>
                            </m:rPr>
                            <a:rPr lang="en-US" sz="2250">
                              <a:latin typeface="Cambria Math" panose="02040503050406030204" pitchFamily="18" charset="0"/>
                            </a:rPr>
                            <m:t> </m:t>
                          </m:r>
                          <m:r>
                            <m:rPr>
                              <m:nor/>
                            </m:rPr>
                            <a:rPr lang="en-US" sz="2250">
                              <a:latin typeface="Cambria Math" panose="02040503050406030204" pitchFamily="18" charset="0"/>
                            </a:rPr>
                            <m:t>confidence</m:t>
                          </m:r>
                          <m:r>
                            <m:rPr>
                              <m:nor/>
                            </m:rPr>
                            <a:rPr lang="en-US" sz="2250">
                              <a:latin typeface="Cambria Math" panose="02040503050406030204" pitchFamily="18" charset="0"/>
                            </a:rPr>
                            <m:t> </m:t>
                          </m:r>
                          <m:r>
                            <m:rPr>
                              <m:nor/>
                            </m:rPr>
                            <a:rPr lang="en-US" sz="2250">
                              <a:latin typeface="Cambria Math" panose="02040503050406030204" pitchFamily="18" charset="0"/>
                            </a:rPr>
                            <m:t>interval</m:t>
                          </m:r>
                          <m:r>
                            <m:rPr>
                              <m:nor/>
                            </m:rPr>
                            <a:rPr lang="en-US" sz="2250">
                              <a:latin typeface="Cambria Math" panose="02040503050406030204" pitchFamily="18" charset="0"/>
                            </a:rPr>
                            <m:t> </m:t>
                          </m:r>
                          <m:r>
                            <m:rPr>
                              <m:nor/>
                            </m:rPr>
                            <a:rPr lang="en-US" sz="2250">
                              <a:latin typeface="Cambria Math" panose="02040503050406030204" pitchFamily="18" charset="0"/>
                            </a:rPr>
                            <m:t>limit</m:t>
                          </m:r>
                          <m:r>
                            <m:rPr>
                              <m:nor/>
                            </m:rPr>
                            <a:rPr lang="en-US" sz="2250">
                              <a:latin typeface="Cambria Math" panose="02040503050406030204" pitchFamily="18" charset="0"/>
                            </a:rPr>
                            <m:t>)</m:t>
                          </m:r>
                          <m:r>
                            <a:rPr lang="en-US" sz="2250" b="0" i="1" smtClean="0">
                              <a:latin typeface="Cambria Math" panose="02040503050406030204" pitchFamily="18" charset="0"/>
                            </a:rPr>
                            <m:t>−</m:t>
                          </m:r>
                          <m:r>
                            <m:rPr>
                              <m:nor/>
                            </m:rPr>
                            <a:rPr lang="en-US" sz="2250" b="0" i="0" smtClean="0">
                              <a:latin typeface="Cambria Math" panose="02040503050406030204" pitchFamily="18" charset="0"/>
                            </a:rPr>
                            <m:t>(</m:t>
                          </m:r>
                          <m:r>
                            <m:rPr>
                              <m:nor/>
                            </m:rPr>
                            <a:rPr lang="en-US" sz="2250" b="0" i="0" smtClean="0">
                              <a:latin typeface="Cambria Math" panose="02040503050406030204" pitchFamily="18" charset="0"/>
                            </a:rPr>
                            <m:t>lower</m:t>
                          </m:r>
                          <m:r>
                            <m:rPr>
                              <m:nor/>
                            </m:rPr>
                            <a:rPr lang="en-US" sz="2250" b="0" i="0" smtClean="0">
                              <a:latin typeface="Cambria Math" panose="02040503050406030204" pitchFamily="18" charset="0"/>
                            </a:rPr>
                            <m:t> </m:t>
                          </m:r>
                          <m:r>
                            <m:rPr>
                              <m:nor/>
                            </m:rPr>
                            <a:rPr lang="en-US" sz="2250" b="0" i="0" smtClean="0">
                              <a:latin typeface="Cambria Math" panose="02040503050406030204" pitchFamily="18" charset="0"/>
                            </a:rPr>
                            <m:t>confidence</m:t>
                          </m:r>
                          <m:r>
                            <m:rPr>
                              <m:nor/>
                            </m:rPr>
                            <a:rPr lang="en-US" sz="2250" b="0" i="0" smtClean="0">
                              <a:latin typeface="Cambria Math" panose="02040503050406030204" pitchFamily="18" charset="0"/>
                            </a:rPr>
                            <m:t> </m:t>
                          </m:r>
                          <m:r>
                            <m:rPr>
                              <m:nor/>
                            </m:rPr>
                            <a:rPr lang="en-US" sz="2250" b="0" i="0" smtClean="0">
                              <a:latin typeface="Cambria Math" panose="02040503050406030204" pitchFamily="18" charset="0"/>
                            </a:rPr>
                            <m:t>interval</m:t>
                          </m:r>
                          <m:r>
                            <m:rPr>
                              <m:nor/>
                            </m:rPr>
                            <a:rPr lang="en-US" sz="2250" b="0" i="0" smtClean="0">
                              <a:latin typeface="Cambria Math" panose="02040503050406030204" pitchFamily="18" charset="0"/>
                            </a:rPr>
                            <m:t> </m:t>
                          </m:r>
                          <m:r>
                            <m:rPr>
                              <m:nor/>
                            </m:rPr>
                            <a:rPr lang="en-US" sz="2250" b="0" i="0" smtClean="0">
                              <a:latin typeface="Cambria Math" panose="02040503050406030204" pitchFamily="18" charset="0"/>
                            </a:rPr>
                            <m:t>limit</m:t>
                          </m:r>
                          <m:r>
                            <m:rPr>
                              <m:nor/>
                            </m:rPr>
                            <a:rPr lang="en-US" sz="2250" b="0" i="0" smtClean="0">
                              <a:latin typeface="Cambria Math" panose="02040503050406030204" pitchFamily="18" charset="0"/>
                            </a:rPr>
                            <m:t>)</m:t>
                          </m:r>
                        </m:num>
                        <m:den>
                          <m:r>
                            <a:rPr lang="en-US" sz="2250" b="0" i="1" smtClean="0">
                              <a:latin typeface="Cambria Math" panose="02040503050406030204" pitchFamily="18" charset="0"/>
                            </a:rPr>
                            <m:t>2</m:t>
                          </m:r>
                        </m:den>
                      </m:f>
                    </m:oMath>
                  </m:oMathPara>
                </a14:m>
                <a:endParaRPr lang="en-US" sz="2250" dirty="0" err="1"/>
              </a:p>
            </p:txBody>
          </p:sp>
        </mc:Choice>
        <mc:Fallback xmlns="">
          <p:sp>
            <p:nvSpPr>
              <p:cNvPr id="6" name="TextBox 5">
                <a:extLst>
                  <a:ext uri="{FF2B5EF4-FFF2-40B4-BE49-F238E27FC236}">
                    <a16:creationId xmlns:a16="http://schemas.microsoft.com/office/drawing/2014/main" id="{14DD9D82-5322-9547-874B-1D484CAF59DD}"/>
                  </a:ext>
                </a:extLst>
              </p:cNvPr>
              <p:cNvSpPr txBox="1">
                <a:spLocks noRot="1" noChangeAspect="1" noMove="1" noResize="1" noEditPoints="1" noAdjustHandles="1" noChangeArrowheads="1" noChangeShapeType="1" noTextEdit="1"/>
              </p:cNvSpPr>
              <p:nvPr/>
            </p:nvSpPr>
            <p:spPr>
              <a:xfrm>
                <a:off x="76200" y="2819400"/>
                <a:ext cx="9039398" cy="657231"/>
              </a:xfrm>
              <a:prstGeom prst="rect">
                <a:avLst/>
              </a:prstGeom>
              <a:blipFill>
                <a:blip r:embed="rId3"/>
                <a:stretch>
                  <a:fillRect l="-281" t="-11538" r="-562" b="-13462"/>
                </a:stretch>
              </a:blipFill>
            </p:spPr>
            <p:txBody>
              <a:bodyPr/>
              <a:lstStyle/>
              <a:p>
                <a:r>
                  <a:rPr lang="en-US">
                    <a:noFill/>
                  </a:rPr>
                  <a:t> </a:t>
                </a:r>
              </a:p>
            </p:txBody>
          </p:sp>
        </mc:Fallback>
      </mc:AlternateContent>
    </p:spTree>
    <p:extLst>
      <p:ext uri="{BB962C8B-B14F-4D97-AF65-F5344CB8AC3E}">
        <p14:creationId xmlns:p14="http://schemas.microsoft.com/office/powerpoint/2010/main" val="26845537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0520"/>
            <a:ext cx="8229600" cy="1097280"/>
          </a:xfrm>
        </p:spPr>
        <p:txBody>
          <a:bodyPr/>
          <a:lstStyle/>
          <a:p>
            <a:r>
              <a:rPr lang="en-US" sz="3600" dirty="0">
                <a:solidFill>
                  <a:schemeClr val="bg2"/>
                </a:solidFill>
                <a:latin typeface="+mj-lt"/>
              </a:rPr>
              <a:t>Determining Sample Size</a:t>
            </a:r>
            <a:endParaRPr lang="en-IN" sz="3600" dirty="0">
              <a:solidFill>
                <a:schemeClr val="bg2"/>
              </a:solidFill>
              <a:latin typeface="+mj-lt"/>
            </a:endParaRPr>
          </a:p>
        </p:txBody>
      </p:sp>
      <p:sp>
        <p:nvSpPr>
          <p:cNvPr id="3" name="Content Placeholder 2"/>
          <p:cNvSpPr>
            <a:spLocks noGrp="1"/>
          </p:cNvSpPr>
          <p:nvPr>
            <p:ph idx="1"/>
          </p:nvPr>
        </p:nvSpPr>
        <p:spPr>
          <a:xfrm>
            <a:off x="457200" y="1600200"/>
            <a:ext cx="8229600" cy="1904999"/>
          </a:xfrm>
        </p:spPr>
        <p:txBody>
          <a:bodyPr/>
          <a:lstStyle/>
          <a:p>
            <a:pPr marL="0" indent="0">
              <a:buNone/>
            </a:pPr>
            <a:r>
              <a:rPr lang="en-US" sz="2600" dirty="0"/>
              <a:t>When planning to collect sample data in order to estimate some population proportion </a:t>
            </a:r>
            <a:r>
              <a:rPr lang="en-US" sz="2600" i="1" dirty="0"/>
              <a:t>p</a:t>
            </a:r>
            <a:r>
              <a:rPr lang="en-US" sz="2600" dirty="0"/>
              <a:t>, we must first determine the </a:t>
            </a:r>
            <a:r>
              <a:rPr lang="en-US" sz="2600" i="1" dirty="0"/>
              <a:t>sample size</a:t>
            </a:r>
            <a:r>
              <a:rPr lang="en-US" sz="2600" dirty="0"/>
              <a:t>, which is the number of sample units that must be collected.</a:t>
            </a:r>
          </a:p>
        </p:txBody>
      </p:sp>
    </p:spTree>
    <p:extLst>
      <p:ext uri="{BB962C8B-B14F-4D97-AF65-F5344CB8AC3E}">
        <p14:creationId xmlns:p14="http://schemas.microsoft.com/office/powerpoint/2010/main" val="39834237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0520"/>
            <a:ext cx="8229600" cy="1097280"/>
          </a:xfrm>
        </p:spPr>
        <p:txBody>
          <a:bodyPr/>
          <a:lstStyle/>
          <a:p>
            <a:r>
              <a:rPr lang="en-US" sz="3600" dirty="0">
                <a:solidFill>
                  <a:schemeClr val="bg2"/>
                </a:solidFill>
                <a:latin typeface="+mj-lt"/>
              </a:rPr>
              <a:t>Finding the Sample Size Required to Estimate a Population Proportion</a:t>
            </a:r>
            <a:endParaRPr lang="en-IN" sz="3600" dirty="0">
              <a:solidFill>
                <a:schemeClr val="bg2"/>
              </a:solidFill>
              <a:latin typeface="+mj-lt"/>
            </a:endParaRPr>
          </a:p>
        </p:txBody>
      </p:sp>
      <p:sp>
        <p:nvSpPr>
          <p:cNvPr id="5" name="Content Placeholder 2">
            <a:extLst>
              <a:ext uri="{FF2B5EF4-FFF2-40B4-BE49-F238E27FC236}">
                <a16:creationId xmlns:a16="http://schemas.microsoft.com/office/drawing/2014/main" id="{000F20AA-58C6-F347-8BCE-F800DDF63506}"/>
              </a:ext>
            </a:extLst>
          </p:cNvPr>
          <p:cNvSpPr>
            <a:spLocks noGrp="1"/>
          </p:cNvSpPr>
          <p:nvPr>
            <p:ph idx="1"/>
          </p:nvPr>
        </p:nvSpPr>
        <p:spPr>
          <a:xfrm>
            <a:off x="457200" y="1600201"/>
            <a:ext cx="8229600" cy="4190999"/>
          </a:xfrm>
        </p:spPr>
        <p:txBody>
          <a:bodyPr/>
          <a:lstStyle/>
          <a:p>
            <a:pPr marL="0" indent="0">
              <a:buNone/>
            </a:pPr>
            <a:r>
              <a:rPr lang="en-US" sz="2800" b="1" dirty="0"/>
              <a:t>Objective</a:t>
            </a:r>
          </a:p>
          <a:p>
            <a:pPr marL="0" indent="0">
              <a:buNone/>
            </a:pPr>
            <a:r>
              <a:rPr lang="en-US" sz="2600" dirty="0"/>
              <a:t>Determine how large the sample size </a:t>
            </a:r>
            <a:r>
              <a:rPr lang="en-US" sz="2600" i="1" dirty="0"/>
              <a:t>n </a:t>
            </a:r>
            <a:r>
              <a:rPr lang="en-US" sz="2600" dirty="0"/>
              <a:t>should be in order to estimate the population proportion </a:t>
            </a:r>
            <a:r>
              <a:rPr lang="en-US" sz="2600" i="1" dirty="0"/>
              <a:t>p.</a:t>
            </a:r>
            <a:endParaRPr lang="en-US" sz="2600" dirty="0"/>
          </a:p>
        </p:txBody>
      </p:sp>
    </p:spTree>
    <p:extLst>
      <p:ext uri="{BB962C8B-B14F-4D97-AF65-F5344CB8AC3E}">
        <p14:creationId xmlns:p14="http://schemas.microsoft.com/office/powerpoint/2010/main" val="15788420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0520"/>
            <a:ext cx="8229600" cy="1097280"/>
          </a:xfrm>
        </p:spPr>
        <p:txBody>
          <a:bodyPr/>
          <a:lstStyle/>
          <a:p>
            <a:r>
              <a:rPr lang="en-US" sz="3600" dirty="0">
                <a:solidFill>
                  <a:schemeClr val="bg2"/>
                </a:solidFill>
                <a:latin typeface="+mj-lt"/>
              </a:rPr>
              <a:t>Finding the Sample Size Required to Estimate a Population Proportion</a:t>
            </a:r>
            <a:endParaRPr lang="en-IN" sz="3600" dirty="0">
              <a:solidFill>
                <a:schemeClr val="bg2"/>
              </a:solidFill>
              <a:latin typeface="+mj-lt"/>
            </a:endParaRP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000F20AA-58C6-F347-8BCE-F800DDF63506}"/>
                  </a:ext>
                </a:extLst>
              </p:cNvPr>
              <p:cNvSpPr>
                <a:spLocks noGrp="1"/>
              </p:cNvSpPr>
              <p:nvPr>
                <p:ph idx="1"/>
              </p:nvPr>
            </p:nvSpPr>
            <p:spPr>
              <a:xfrm>
                <a:off x="457200" y="1600201"/>
                <a:ext cx="8229600" cy="4190999"/>
              </a:xfrm>
            </p:spPr>
            <p:txBody>
              <a:bodyPr/>
              <a:lstStyle/>
              <a:p>
                <a:pPr marL="0" indent="0">
                  <a:buNone/>
                </a:pPr>
                <a:r>
                  <a:rPr lang="en-US" sz="2800" b="1" dirty="0"/>
                  <a:t>Notation</a:t>
                </a:r>
              </a:p>
              <a:p>
                <a:pPr marL="0" indent="0">
                  <a:buNone/>
                </a:pPr>
                <a:r>
                  <a:rPr lang="en-US" sz="2600" i="1" dirty="0"/>
                  <a:t>p</a:t>
                </a:r>
                <a:r>
                  <a:rPr lang="en-US" sz="2600" dirty="0"/>
                  <a:t> = </a:t>
                </a:r>
                <a:r>
                  <a:rPr lang="en-US" sz="2600" i="1" dirty="0"/>
                  <a:t>population</a:t>
                </a:r>
                <a:r>
                  <a:rPr lang="en-US" sz="2600" dirty="0"/>
                  <a:t> proportion</a:t>
                </a:r>
              </a:p>
              <a:p>
                <a:pPr marL="0" indent="0">
                  <a:buNone/>
                </a:pPr>
                <a14:m>
                  <m:oMath xmlns:m="http://schemas.openxmlformats.org/officeDocument/2006/math">
                    <m:acc>
                      <m:accPr>
                        <m:chr m:val="̂"/>
                        <m:ctrlPr>
                          <a:rPr lang="en-US" sz="2600" i="1" smtClean="0">
                            <a:latin typeface="Cambria Math" panose="02040503050406030204" pitchFamily="18" charset="0"/>
                          </a:rPr>
                        </m:ctrlPr>
                      </m:accPr>
                      <m:e>
                        <m:r>
                          <a:rPr lang="en-US" sz="2600" b="0" i="1" smtClean="0">
                            <a:latin typeface="Cambria Math" panose="02040503050406030204" pitchFamily="18" charset="0"/>
                          </a:rPr>
                          <m:t>𝑝</m:t>
                        </m:r>
                      </m:e>
                    </m:acc>
                  </m:oMath>
                </a14:m>
                <a:r>
                  <a:rPr lang="en-US" sz="2600" dirty="0"/>
                  <a:t> = </a:t>
                </a:r>
                <a:r>
                  <a:rPr lang="en-US" sz="2600" i="1" dirty="0"/>
                  <a:t>sample</a:t>
                </a:r>
                <a:r>
                  <a:rPr lang="en-US" sz="2600" dirty="0"/>
                  <a:t> proportion</a:t>
                </a:r>
              </a:p>
              <a:p>
                <a:pPr marL="0" indent="0">
                  <a:buNone/>
                </a:pPr>
                <a:r>
                  <a:rPr lang="en-US" sz="2600" i="1" dirty="0"/>
                  <a:t>n</a:t>
                </a:r>
                <a:r>
                  <a:rPr lang="en-US" sz="2600" dirty="0"/>
                  <a:t> = number of sample values</a:t>
                </a:r>
              </a:p>
              <a:p>
                <a:pPr marL="0" indent="0">
                  <a:buNone/>
                </a:pPr>
                <a:r>
                  <a:rPr lang="en-US" sz="2600" i="1" dirty="0"/>
                  <a:t>E</a:t>
                </a:r>
                <a:r>
                  <a:rPr lang="en-US" sz="2600" dirty="0"/>
                  <a:t> = margin of error</a:t>
                </a:r>
              </a:p>
              <a:p>
                <a:pPr marL="917575" indent="-917575">
                  <a:buNone/>
                </a:pPr>
                <a14:m>
                  <m:oMath xmlns:m="http://schemas.openxmlformats.org/officeDocument/2006/math">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𝑧</m:t>
                        </m:r>
                      </m:e>
                      <m:sub>
                        <m:f>
                          <m:fPr>
                            <m:type m:val="lin"/>
                            <m:ctrlPr>
                              <a:rPr lang="en-US" sz="2600" i="1" smtClean="0">
                                <a:latin typeface="Cambria Math" panose="02040503050406030204" pitchFamily="18" charset="0"/>
                              </a:rPr>
                            </m:ctrlPr>
                          </m:fPr>
                          <m:num>
                            <m:r>
                              <a:rPr lang="en-US" sz="2600" i="1" smtClean="0">
                                <a:latin typeface="Cambria Math" panose="02040503050406030204" pitchFamily="18" charset="0"/>
                                <a:ea typeface="Cambria Math" panose="02040503050406030204" pitchFamily="18" charset="0"/>
                              </a:rPr>
                              <m:t>𝛼</m:t>
                            </m:r>
                          </m:num>
                          <m:den>
                            <m:r>
                              <a:rPr lang="en-US" sz="2600" b="0" i="1" smtClean="0">
                                <a:latin typeface="Cambria Math" panose="02040503050406030204" pitchFamily="18" charset="0"/>
                              </a:rPr>
                              <m:t>2</m:t>
                            </m:r>
                          </m:den>
                        </m:f>
                      </m:sub>
                    </m:sSub>
                  </m:oMath>
                </a14:m>
                <a:r>
                  <a:rPr lang="en-US" sz="2600" dirty="0"/>
                  <a:t> = critical value: the </a:t>
                </a:r>
                <a:r>
                  <a:rPr lang="en-US" sz="2600" i="1" dirty="0"/>
                  <a:t>z</a:t>
                </a:r>
                <a:r>
                  <a:rPr lang="en-US" sz="2600" dirty="0"/>
                  <a:t> score separating an area of </a:t>
                </a:r>
                <a14:m>
                  <m:oMath xmlns:m="http://schemas.openxmlformats.org/officeDocument/2006/math">
                    <m:f>
                      <m:fPr>
                        <m:type m:val="lin"/>
                        <m:ctrlPr>
                          <a:rPr lang="en-US" sz="2600" i="1" smtClean="0">
                            <a:latin typeface="Cambria Math" panose="02040503050406030204" pitchFamily="18" charset="0"/>
                          </a:rPr>
                        </m:ctrlPr>
                      </m:fPr>
                      <m:num>
                        <m:r>
                          <a:rPr lang="en-US" sz="2600" i="1" smtClean="0">
                            <a:latin typeface="Cambria Math" panose="02040503050406030204" pitchFamily="18" charset="0"/>
                            <a:ea typeface="Cambria Math" panose="02040503050406030204" pitchFamily="18" charset="0"/>
                          </a:rPr>
                          <m:t>𝛼</m:t>
                        </m:r>
                      </m:num>
                      <m:den>
                        <m:r>
                          <a:rPr lang="en-US" sz="2600" b="0" i="1" smtClean="0">
                            <a:latin typeface="Cambria Math" panose="02040503050406030204" pitchFamily="18" charset="0"/>
                          </a:rPr>
                          <m:t>2</m:t>
                        </m:r>
                      </m:den>
                    </m:f>
                  </m:oMath>
                </a14:m>
                <a:r>
                  <a:rPr lang="en-US" sz="2600" dirty="0"/>
                  <a:t> in the right tail of the standard normal distribution</a:t>
                </a:r>
                <a:endParaRPr lang="en-IN" sz="2600" dirty="0"/>
              </a:p>
            </p:txBody>
          </p:sp>
        </mc:Choice>
        <mc:Fallback xmlns="">
          <p:sp>
            <p:nvSpPr>
              <p:cNvPr id="5" name="Content Placeholder 2">
                <a:extLst>
                  <a:ext uri="{FF2B5EF4-FFF2-40B4-BE49-F238E27FC236}">
                    <a16:creationId xmlns:a16="http://schemas.microsoft.com/office/drawing/2014/main" id="{000F20AA-58C6-F347-8BCE-F800DDF63506}"/>
                  </a:ext>
                </a:extLst>
              </p:cNvPr>
              <p:cNvSpPr>
                <a:spLocks noGrp="1" noRot="1" noChangeAspect="1" noMove="1" noResize="1" noEditPoints="1" noAdjustHandles="1" noChangeArrowheads="1" noChangeShapeType="1" noTextEdit="1"/>
              </p:cNvSpPr>
              <p:nvPr>
                <p:ph idx="1"/>
              </p:nvPr>
            </p:nvSpPr>
            <p:spPr>
              <a:xfrm>
                <a:off x="457200" y="1600201"/>
                <a:ext cx="8229600" cy="4190999"/>
              </a:xfrm>
              <a:blipFill>
                <a:blip r:embed="rId2"/>
                <a:stretch>
                  <a:fillRect l="-2778" t="-2719" b="-15408"/>
                </a:stretch>
              </a:blipFill>
            </p:spPr>
            <p:txBody>
              <a:bodyPr/>
              <a:lstStyle/>
              <a:p>
                <a:r>
                  <a:rPr lang="en-US">
                    <a:noFill/>
                  </a:rPr>
                  <a:t> </a:t>
                </a:r>
              </a:p>
            </p:txBody>
          </p:sp>
        </mc:Fallback>
      </mc:AlternateContent>
    </p:spTree>
    <p:extLst>
      <p:ext uri="{BB962C8B-B14F-4D97-AF65-F5344CB8AC3E}">
        <p14:creationId xmlns:p14="http://schemas.microsoft.com/office/powerpoint/2010/main" val="11430789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0520"/>
            <a:ext cx="8229600" cy="1097280"/>
          </a:xfrm>
        </p:spPr>
        <p:txBody>
          <a:bodyPr/>
          <a:lstStyle/>
          <a:p>
            <a:r>
              <a:rPr lang="en-US" sz="3600" dirty="0">
                <a:solidFill>
                  <a:schemeClr val="bg2"/>
                </a:solidFill>
                <a:latin typeface="+mj-lt"/>
              </a:rPr>
              <a:t>Finding the Sample Size Required to Estimate a Population Proportion</a:t>
            </a:r>
            <a:endParaRPr lang="en-IN" sz="3600" dirty="0">
              <a:solidFill>
                <a:schemeClr val="bg2"/>
              </a:solidFill>
              <a:latin typeface="+mj-lt"/>
            </a:endParaRPr>
          </a:p>
        </p:txBody>
      </p:sp>
      <p:sp>
        <p:nvSpPr>
          <p:cNvPr id="5" name="Content Placeholder 2">
            <a:extLst>
              <a:ext uri="{FF2B5EF4-FFF2-40B4-BE49-F238E27FC236}">
                <a16:creationId xmlns:a16="http://schemas.microsoft.com/office/drawing/2014/main" id="{100A9CA2-3C28-6741-A83C-3A5E5EF47E9C}"/>
              </a:ext>
            </a:extLst>
          </p:cNvPr>
          <p:cNvSpPr txBox="1">
            <a:spLocks/>
          </p:cNvSpPr>
          <p:nvPr/>
        </p:nvSpPr>
        <p:spPr>
          <a:xfrm>
            <a:off x="457200" y="1600201"/>
            <a:ext cx="8229600" cy="1600199"/>
          </a:xfrm>
          <a:prstGeom prst="rect">
            <a:avLst/>
          </a:prstGeom>
        </p:spPr>
        <p:txBody>
          <a:bodyPr vert="horz" lIns="0" tIns="0" rIns="0" bIns="0" rtlCol="0">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800" b="1" dirty="0"/>
              <a:t>Requirements</a:t>
            </a:r>
          </a:p>
          <a:p>
            <a:pPr marL="0" indent="0">
              <a:buNone/>
            </a:pPr>
            <a:r>
              <a:rPr lang="en-US" sz="2600" dirty="0"/>
              <a:t>The sample must be a simple random sample of independent sample units.</a:t>
            </a:r>
            <a:endParaRPr lang="en-IN" sz="2600" dirty="0"/>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9C2538EA-D0B1-E243-8C51-ACF4E28862F7}"/>
                  </a:ext>
                </a:extLst>
              </p:cNvPr>
              <p:cNvSpPr txBox="1">
                <a:spLocks/>
              </p:cNvSpPr>
              <p:nvPr/>
            </p:nvSpPr>
            <p:spPr>
              <a:xfrm>
                <a:off x="457200" y="3370728"/>
                <a:ext cx="4800600" cy="439272"/>
              </a:xfrm>
              <a:prstGeom prst="rect">
                <a:avLst/>
              </a:prstGeom>
            </p:spPr>
            <p:txBody>
              <a:bodyPr vert="horz" lIns="0" tIns="0" rIns="0" bIns="0" rtlCol="0">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600" dirty="0"/>
                  <a:t>When an estimate of </a:t>
                </a:r>
                <a14:m>
                  <m:oMath xmlns:m="http://schemas.openxmlformats.org/officeDocument/2006/math">
                    <m:acc>
                      <m:accPr>
                        <m:chr m:val="̂"/>
                        <m:ctrlPr>
                          <a:rPr lang="en-US" sz="2600" i="1" smtClean="0">
                            <a:latin typeface="Cambria Math" panose="02040503050406030204" pitchFamily="18" charset="0"/>
                          </a:rPr>
                        </m:ctrlPr>
                      </m:accPr>
                      <m:e>
                        <m:r>
                          <a:rPr lang="en-US" sz="2600" b="0" i="1" smtClean="0">
                            <a:latin typeface="Cambria Math" panose="02040503050406030204" pitchFamily="18" charset="0"/>
                          </a:rPr>
                          <m:t>𝑝</m:t>
                        </m:r>
                      </m:e>
                    </m:acc>
                  </m:oMath>
                </a14:m>
                <a:r>
                  <a:rPr lang="en-US" sz="2600" dirty="0"/>
                  <a:t> is known:</a:t>
                </a:r>
                <a:endParaRPr lang="en-IN" sz="2600" dirty="0"/>
              </a:p>
            </p:txBody>
          </p:sp>
        </mc:Choice>
        <mc:Fallback xmlns="">
          <p:sp>
            <p:nvSpPr>
              <p:cNvPr id="6" name="Content Placeholder 2">
                <a:extLst>
                  <a:ext uri="{FF2B5EF4-FFF2-40B4-BE49-F238E27FC236}">
                    <a16:creationId xmlns:a16="http://schemas.microsoft.com/office/drawing/2014/main" id="{9C2538EA-D0B1-E243-8C51-ACF4E28862F7}"/>
                  </a:ext>
                </a:extLst>
              </p:cNvPr>
              <p:cNvSpPr txBox="1">
                <a:spLocks noRot="1" noChangeAspect="1" noMove="1" noResize="1" noEditPoints="1" noAdjustHandles="1" noChangeArrowheads="1" noChangeShapeType="1" noTextEdit="1"/>
              </p:cNvSpPr>
              <p:nvPr/>
            </p:nvSpPr>
            <p:spPr>
              <a:xfrm>
                <a:off x="457200" y="3370728"/>
                <a:ext cx="4800600" cy="439272"/>
              </a:xfrm>
              <a:prstGeom prst="rect">
                <a:avLst/>
              </a:prstGeom>
              <a:blipFill>
                <a:blip r:embed="rId2"/>
                <a:stretch>
                  <a:fillRect l="-4222" t="-22857" r="-3694" b="-3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CBC96D0-31B8-9E4B-842C-20CF9832D737}"/>
                  </a:ext>
                </a:extLst>
              </p:cNvPr>
              <p:cNvSpPr txBox="1"/>
              <p:nvPr/>
            </p:nvSpPr>
            <p:spPr>
              <a:xfrm>
                <a:off x="5562600" y="2985406"/>
                <a:ext cx="2107693" cy="90512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rPr>
                        <m:t>𝑛</m:t>
                      </m:r>
                      <m:r>
                        <a:rPr lang="en-US" sz="2600" b="0" i="1" smtClean="0">
                          <a:latin typeface="Cambria Math" panose="02040503050406030204" pitchFamily="18" charset="0"/>
                        </a:rPr>
                        <m:t>=</m:t>
                      </m:r>
                      <m:f>
                        <m:fPr>
                          <m:ctrlPr>
                            <a:rPr lang="en-US" sz="2600" b="0" i="1" smtClean="0">
                              <a:latin typeface="Cambria Math" panose="02040503050406030204" pitchFamily="18" charset="0"/>
                            </a:rPr>
                          </m:ctrlPr>
                        </m:fPr>
                        <m:num>
                          <m:sSup>
                            <m:sSupPr>
                              <m:ctrlPr>
                                <a:rPr lang="en-US" sz="2600" b="0" i="1" smtClean="0">
                                  <a:latin typeface="Cambria Math" panose="02040503050406030204" pitchFamily="18" charset="0"/>
                                </a:rPr>
                              </m:ctrlPr>
                            </m:sSupPr>
                            <m:e>
                              <m:d>
                                <m:dPr>
                                  <m:begChr m:val="["/>
                                  <m:endChr m:val="]"/>
                                  <m:ctrlPr>
                                    <a:rPr lang="en-US" sz="2600" b="0" i="1" smtClean="0">
                                      <a:latin typeface="Cambria Math" panose="02040503050406030204" pitchFamily="18" charset="0"/>
                                    </a:rPr>
                                  </m:ctrlPr>
                                </m:dPr>
                                <m:e>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𝑧</m:t>
                                      </m:r>
                                    </m:e>
                                    <m:sub>
                                      <m:f>
                                        <m:fPr>
                                          <m:type m:val="lin"/>
                                          <m:ctrlPr>
                                            <a:rPr lang="en-US" sz="2600" b="0" i="1" smtClean="0">
                                              <a:latin typeface="Cambria Math" panose="02040503050406030204" pitchFamily="18" charset="0"/>
                                            </a:rPr>
                                          </m:ctrlPr>
                                        </m:fPr>
                                        <m:num>
                                          <m:r>
                                            <a:rPr lang="en-US" sz="2600" b="0" i="1" smtClean="0">
                                              <a:latin typeface="Cambria Math" panose="02040503050406030204" pitchFamily="18" charset="0"/>
                                              <a:ea typeface="Cambria Math" panose="02040503050406030204" pitchFamily="18" charset="0"/>
                                            </a:rPr>
                                            <m:t>𝛼</m:t>
                                          </m:r>
                                        </m:num>
                                        <m:den>
                                          <m:r>
                                            <a:rPr lang="en-US" sz="2600" b="0" i="1" smtClean="0">
                                              <a:latin typeface="Cambria Math" panose="02040503050406030204" pitchFamily="18" charset="0"/>
                                            </a:rPr>
                                            <m:t>2</m:t>
                                          </m:r>
                                        </m:den>
                                      </m:f>
                                    </m:sub>
                                  </m:sSub>
                                </m:e>
                              </m:d>
                            </m:e>
                            <m:sup>
                              <m:r>
                                <a:rPr lang="en-US" sz="2600" b="0" i="1" smtClean="0">
                                  <a:latin typeface="Cambria Math" panose="02040503050406030204" pitchFamily="18" charset="0"/>
                                </a:rPr>
                                <m:t>2</m:t>
                              </m:r>
                            </m:sup>
                          </m:sSup>
                          <m:acc>
                            <m:accPr>
                              <m:chr m:val="̂"/>
                              <m:ctrlPr>
                                <a:rPr lang="en-US" sz="2600" b="0" i="1" smtClean="0">
                                  <a:latin typeface="Cambria Math" panose="02040503050406030204" pitchFamily="18" charset="0"/>
                                </a:rPr>
                              </m:ctrlPr>
                            </m:accPr>
                            <m:e>
                              <m:r>
                                <a:rPr lang="en-US" sz="2600" b="0" i="1" smtClean="0">
                                  <a:latin typeface="Cambria Math" panose="02040503050406030204" pitchFamily="18" charset="0"/>
                                </a:rPr>
                                <m:t>𝑝</m:t>
                              </m:r>
                            </m:e>
                          </m:acc>
                          <m:acc>
                            <m:accPr>
                              <m:chr m:val="̂"/>
                              <m:ctrlPr>
                                <a:rPr lang="en-US" sz="2600" b="0" i="1" smtClean="0">
                                  <a:latin typeface="Cambria Math" panose="02040503050406030204" pitchFamily="18" charset="0"/>
                                </a:rPr>
                              </m:ctrlPr>
                            </m:accPr>
                            <m:e>
                              <m:r>
                                <a:rPr lang="en-US" sz="2600" b="0" i="1" smtClean="0">
                                  <a:latin typeface="Cambria Math" panose="02040503050406030204" pitchFamily="18" charset="0"/>
                                </a:rPr>
                                <m:t>𝑞</m:t>
                              </m:r>
                            </m:e>
                          </m:acc>
                        </m:num>
                        <m:den>
                          <m:sSup>
                            <m:sSupPr>
                              <m:ctrlPr>
                                <a:rPr lang="en-US" sz="2600" b="0" i="1" smtClean="0">
                                  <a:latin typeface="Cambria Math" panose="02040503050406030204" pitchFamily="18" charset="0"/>
                                </a:rPr>
                              </m:ctrlPr>
                            </m:sSupPr>
                            <m:e>
                              <m:r>
                                <a:rPr lang="en-US" sz="2600" b="0" i="1" smtClean="0">
                                  <a:latin typeface="Cambria Math" panose="02040503050406030204" pitchFamily="18" charset="0"/>
                                </a:rPr>
                                <m:t>𝐸</m:t>
                              </m:r>
                            </m:e>
                            <m:sup>
                              <m:r>
                                <a:rPr lang="en-US" sz="2600" b="0" i="1" smtClean="0">
                                  <a:latin typeface="Cambria Math" panose="02040503050406030204" pitchFamily="18" charset="0"/>
                                </a:rPr>
                                <m:t>2</m:t>
                              </m:r>
                            </m:sup>
                          </m:sSup>
                        </m:den>
                      </m:f>
                    </m:oMath>
                  </m:oMathPara>
                </a14:m>
                <a:endParaRPr lang="en-US" sz="2600" dirty="0" err="1"/>
              </a:p>
            </p:txBody>
          </p:sp>
        </mc:Choice>
        <mc:Fallback xmlns="">
          <p:sp>
            <p:nvSpPr>
              <p:cNvPr id="4" name="TextBox 3">
                <a:extLst>
                  <a:ext uri="{FF2B5EF4-FFF2-40B4-BE49-F238E27FC236}">
                    <a16:creationId xmlns:a16="http://schemas.microsoft.com/office/drawing/2014/main" id="{9CBC96D0-31B8-9E4B-842C-20CF9832D737}"/>
                  </a:ext>
                </a:extLst>
              </p:cNvPr>
              <p:cNvSpPr txBox="1">
                <a:spLocks noRot="1" noChangeAspect="1" noMove="1" noResize="1" noEditPoints="1" noAdjustHandles="1" noChangeArrowheads="1" noChangeShapeType="1" noTextEdit="1"/>
              </p:cNvSpPr>
              <p:nvPr/>
            </p:nvSpPr>
            <p:spPr>
              <a:xfrm>
                <a:off x="5562600" y="2985406"/>
                <a:ext cx="2107693" cy="905120"/>
              </a:xfrm>
              <a:prstGeom prst="rect">
                <a:avLst/>
              </a:prstGeom>
              <a:blipFill>
                <a:blip r:embed="rId3"/>
                <a:stretch>
                  <a:fillRect l="-1205" t="-25000" r="-3012" b="-4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Content Placeholder 2">
                <a:extLst>
                  <a:ext uri="{FF2B5EF4-FFF2-40B4-BE49-F238E27FC236}">
                    <a16:creationId xmlns:a16="http://schemas.microsoft.com/office/drawing/2014/main" id="{6E72C048-40F2-B148-9EE9-CEB194D0A3F7}"/>
                  </a:ext>
                </a:extLst>
              </p:cNvPr>
              <p:cNvSpPr txBox="1">
                <a:spLocks/>
              </p:cNvSpPr>
              <p:nvPr/>
            </p:nvSpPr>
            <p:spPr>
              <a:xfrm>
                <a:off x="457200" y="4585602"/>
                <a:ext cx="4800600" cy="439272"/>
              </a:xfrm>
              <a:prstGeom prst="rect">
                <a:avLst/>
              </a:prstGeom>
            </p:spPr>
            <p:txBody>
              <a:bodyPr vert="horz" lIns="0" tIns="0" rIns="0" bIns="0" rtlCol="0">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600" dirty="0"/>
                  <a:t>When no estimate of </a:t>
                </a:r>
                <a14:m>
                  <m:oMath xmlns:m="http://schemas.openxmlformats.org/officeDocument/2006/math">
                    <m:acc>
                      <m:accPr>
                        <m:chr m:val="̂"/>
                        <m:ctrlPr>
                          <a:rPr lang="en-US" sz="2600" i="1" smtClean="0">
                            <a:latin typeface="Cambria Math" panose="02040503050406030204" pitchFamily="18" charset="0"/>
                          </a:rPr>
                        </m:ctrlPr>
                      </m:accPr>
                      <m:e>
                        <m:r>
                          <a:rPr lang="en-US" sz="2600" b="0" i="1" smtClean="0">
                            <a:latin typeface="Cambria Math" panose="02040503050406030204" pitchFamily="18" charset="0"/>
                          </a:rPr>
                          <m:t>𝑝</m:t>
                        </m:r>
                      </m:e>
                    </m:acc>
                  </m:oMath>
                </a14:m>
                <a:r>
                  <a:rPr lang="en-US" sz="2600" dirty="0"/>
                  <a:t> is known:</a:t>
                </a:r>
                <a:endParaRPr lang="en-IN" sz="2600" dirty="0"/>
              </a:p>
            </p:txBody>
          </p:sp>
        </mc:Choice>
        <mc:Fallback xmlns="">
          <p:sp>
            <p:nvSpPr>
              <p:cNvPr id="9" name="Content Placeholder 2">
                <a:extLst>
                  <a:ext uri="{FF2B5EF4-FFF2-40B4-BE49-F238E27FC236}">
                    <a16:creationId xmlns:a16="http://schemas.microsoft.com/office/drawing/2014/main" id="{6E72C048-40F2-B148-9EE9-CEB194D0A3F7}"/>
                  </a:ext>
                </a:extLst>
              </p:cNvPr>
              <p:cNvSpPr txBox="1">
                <a:spLocks noRot="1" noChangeAspect="1" noMove="1" noResize="1" noEditPoints="1" noAdjustHandles="1" noChangeArrowheads="1" noChangeShapeType="1" noTextEdit="1"/>
              </p:cNvSpPr>
              <p:nvPr/>
            </p:nvSpPr>
            <p:spPr>
              <a:xfrm>
                <a:off x="457200" y="4585602"/>
                <a:ext cx="4800600" cy="439272"/>
              </a:xfrm>
              <a:prstGeom prst="rect">
                <a:avLst/>
              </a:prstGeom>
              <a:blipFill>
                <a:blip r:embed="rId4"/>
                <a:stretch>
                  <a:fillRect l="-4222" t="-19444" r="-3694" b="-361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CB664DD-55D1-2944-935B-DF9D88E40584}"/>
                  </a:ext>
                </a:extLst>
              </p:cNvPr>
              <p:cNvSpPr txBox="1"/>
              <p:nvPr/>
            </p:nvSpPr>
            <p:spPr>
              <a:xfrm>
                <a:off x="5562600" y="4200280"/>
                <a:ext cx="2350067" cy="90512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rPr>
                        <m:t>𝑛</m:t>
                      </m:r>
                      <m:r>
                        <a:rPr lang="en-US" sz="2600" b="0" i="1" smtClean="0">
                          <a:latin typeface="Cambria Math" panose="02040503050406030204" pitchFamily="18" charset="0"/>
                        </a:rPr>
                        <m:t>=</m:t>
                      </m:r>
                      <m:f>
                        <m:fPr>
                          <m:ctrlPr>
                            <a:rPr lang="en-US" sz="2600" b="0" i="1" smtClean="0">
                              <a:latin typeface="Cambria Math" panose="02040503050406030204" pitchFamily="18" charset="0"/>
                            </a:rPr>
                          </m:ctrlPr>
                        </m:fPr>
                        <m:num>
                          <m:sSup>
                            <m:sSupPr>
                              <m:ctrlPr>
                                <a:rPr lang="en-US" sz="2600" b="0" i="1" smtClean="0">
                                  <a:latin typeface="Cambria Math" panose="02040503050406030204" pitchFamily="18" charset="0"/>
                                </a:rPr>
                              </m:ctrlPr>
                            </m:sSupPr>
                            <m:e>
                              <m:d>
                                <m:dPr>
                                  <m:begChr m:val="["/>
                                  <m:endChr m:val="]"/>
                                  <m:ctrlPr>
                                    <a:rPr lang="en-US" sz="2600" b="0" i="1" smtClean="0">
                                      <a:latin typeface="Cambria Math" panose="02040503050406030204" pitchFamily="18" charset="0"/>
                                    </a:rPr>
                                  </m:ctrlPr>
                                </m:dPr>
                                <m:e>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𝑧</m:t>
                                      </m:r>
                                    </m:e>
                                    <m:sub>
                                      <m:f>
                                        <m:fPr>
                                          <m:type m:val="lin"/>
                                          <m:ctrlPr>
                                            <a:rPr lang="en-US" sz="2600" b="0" i="1" smtClean="0">
                                              <a:latin typeface="Cambria Math" panose="02040503050406030204" pitchFamily="18" charset="0"/>
                                            </a:rPr>
                                          </m:ctrlPr>
                                        </m:fPr>
                                        <m:num>
                                          <m:r>
                                            <a:rPr lang="en-US" sz="2600" b="0" i="1" smtClean="0">
                                              <a:latin typeface="Cambria Math" panose="02040503050406030204" pitchFamily="18" charset="0"/>
                                              <a:ea typeface="Cambria Math" panose="02040503050406030204" pitchFamily="18" charset="0"/>
                                            </a:rPr>
                                            <m:t>𝛼</m:t>
                                          </m:r>
                                        </m:num>
                                        <m:den>
                                          <m:r>
                                            <a:rPr lang="en-US" sz="2600" b="0" i="1" smtClean="0">
                                              <a:latin typeface="Cambria Math" panose="02040503050406030204" pitchFamily="18" charset="0"/>
                                            </a:rPr>
                                            <m:t>2</m:t>
                                          </m:r>
                                        </m:den>
                                      </m:f>
                                    </m:sub>
                                  </m:sSub>
                                </m:e>
                              </m:d>
                            </m:e>
                            <m:sup>
                              <m:r>
                                <a:rPr lang="en-US" sz="2600" b="0" i="1" smtClean="0">
                                  <a:latin typeface="Cambria Math" panose="02040503050406030204" pitchFamily="18" charset="0"/>
                                </a:rPr>
                                <m:t>2</m:t>
                              </m:r>
                            </m:sup>
                          </m:sSup>
                          <m:r>
                            <a:rPr lang="en-US" sz="2600" b="0" i="1" smtClean="0">
                              <a:latin typeface="Cambria Math" panose="02040503050406030204" pitchFamily="18" charset="0"/>
                            </a:rPr>
                            <m:t>0.25</m:t>
                          </m:r>
                        </m:num>
                        <m:den>
                          <m:sSup>
                            <m:sSupPr>
                              <m:ctrlPr>
                                <a:rPr lang="en-US" sz="2600" b="0" i="1" smtClean="0">
                                  <a:latin typeface="Cambria Math" panose="02040503050406030204" pitchFamily="18" charset="0"/>
                                </a:rPr>
                              </m:ctrlPr>
                            </m:sSupPr>
                            <m:e>
                              <m:r>
                                <a:rPr lang="en-US" sz="2600" b="0" i="1" smtClean="0">
                                  <a:latin typeface="Cambria Math" panose="02040503050406030204" pitchFamily="18" charset="0"/>
                                </a:rPr>
                                <m:t>𝐸</m:t>
                              </m:r>
                            </m:e>
                            <m:sup>
                              <m:r>
                                <a:rPr lang="en-US" sz="2600" b="0" i="1" smtClean="0">
                                  <a:latin typeface="Cambria Math" panose="02040503050406030204" pitchFamily="18" charset="0"/>
                                </a:rPr>
                                <m:t>2</m:t>
                              </m:r>
                            </m:sup>
                          </m:sSup>
                        </m:den>
                      </m:f>
                    </m:oMath>
                  </m:oMathPara>
                </a14:m>
                <a:endParaRPr lang="en-US" sz="2600" dirty="0" err="1"/>
              </a:p>
            </p:txBody>
          </p:sp>
        </mc:Choice>
        <mc:Fallback xmlns="">
          <p:sp>
            <p:nvSpPr>
              <p:cNvPr id="10" name="TextBox 9">
                <a:extLst>
                  <a:ext uri="{FF2B5EF4-FFF2-40B4-BE49-F238E27FC236}">
                    <a16:creationId xmlns:a16="http://schemas.microsoft.com/office/drawing/2014/main" id="{BCB664DD-55D1-2944-935B-DF9D88E40584}"/>
                  </a:ext>
                </a:extLst>
              </p:cNvPr>
              <p:cNvSpPr txBox="1">
                <a:spLocks noRot="1" noChangeAspect="1" noMove="1" noResize="1" noEditPoints="1" noAdjustHandles="1" noChangeArrowheads="1" noChangeShapeType="1" noTextEdit="1"/>
              </p:cNvSpPr>
              <p:nvPr/>
            </p:nvSpPr>
            <p:spPr>
              <a:xfrm>
                <a:off x="5562600" y="4200280"/>
                <a:ext cx="2350067" cy="905120"/>
              </a:xfrm>
              <a:prstGeom prst="rect">
                <a:avLst/>
              </a:prstGeom>
              <a:blipFill>
                <a:blip r:embed="rId5"/>
                <a:stretch>
                  <a:fillRect l="-1075" t="-24658" r="-2151" b="-41096"/>
                </a:stretch>
              </a:blipFill>
            </p:spPr>
            <p:txBody>
              <a:bodyPr/>
              <a:lstStyle/>
              <a:p>
                <a:r>
                  <a:rPr lang="en-US">
                    <a:noFill/>
                  </a:rPr>
                  <a:t> </a:t>
                </a:r>
              </a:p>
            </p:txBody>
          </p:sp>
        </mc:Fallback>
      </mc:AlternateContent>
    </p:spTree>
    <p:extLst>
      <p:ext uri="{BB962C8B-B14F-4D97-AF65-F5344CB8AC3E}">
        <p14:creationId xmlns:p14="http://schemas.microsoft.com/office/powerpoint/2010/main" val="17135374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50520"/>
            <a:ext cx="8229600" cy="1097280"/>
          </a:xfrm>
        </p:spPr>
        <p:txBody>
          <a:bodyPr/>
          <a:lstStyle/>
          <a:p>
            <a:r>
              <a:rPr lang="en-US" sz="3600" dirty="0">
                <a:solidFill>
                  <a:schemeClr val="bg2"/>
                </a:solidFill>
                <a:latin typeface="+mj-lt"/>
              </a:rPr>
              <a:t>Finding the Sample Size Required to Estimate a Population Proportion</a:t>
            </a:r>
            <a:endParaRPr lang="en-IN" sz="3600" dirty="0">
              <a:solidFill>
                <a:schemeClr val="bg2"/>
              </a:solidFill>
              <a:latin typeface="+mj-lt"/>
            </a:endParaRPr>
          </a:p>
        </p:txBody>
      </p:sp>
      <p:sp>
        <p:nvSpPr>
          <p:cNvPr id="5" name="Content Placeholder 2">
            <a:extLst>
              <a:ext uri="{FF2B5EF4-FFF2-40B4-BE49-F238E27FC236}">
                <a16:creationId xmlns:a16="http://schemas.microsoft.com/office/drawing/2014/main" id="{100A9CA2-3C28-6741-A83C-3A5E5EF47E9C}"/>
              </a:ext>
            </a:extLst>
          </p:cNvPr>
          <p:cNvSpPr txBox="1">
            <a:spLocks/>
          </p:cNvSpPr>
          <p:nvPr/>
        </p:nvSpPr>
        <p:spPr>
          <a:xfrm>
            <a:off x="457200" y="1600201"/>
            <a:ext cx="8229600" cy="2590799"/>
          </a:xfrm>
          <a:prstGeom prst="rect">
            <a:avLst/>
          </a:prstGeom>
        </p:spPr>
        <p:txBody>
          <a:bodyPr vert="horz" lIns="0" tIns="0" rIns="0" bIns="0" rtlCol="0">
            <a:noAutofit/>
          </a:bodyPr>
          <a:lst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800" b="1" dirty="0"/>
              <a:t>Round-Off Rule for Determining Sample Size</a:t>
            </a:r>
          </a:p>
          <a:p>
            <a:pPr marL="0" indent="0">
              <a:buNone/>
            </a:pPr>
            <a:r>
              <a:rPr lang="en-US" sz="2600" dirty="0"/>
              <a:t>If the computed sample size </a:t>
            </a:r>
            <a:r>
              <a:rPr lang="en-US" sz="2600" i="1" dirty="0"/>
              <a:t>n </a:t>
            </a:r>
            <a:r>
              <a:rPr lang="en-US" sz="2600" dirty="0"/>
              <a:t>is not a whole number, round the value of </a:t>
            </a:r>
            <a:r>
              <a:rPr lang="en-US" sz="2600" i="1" dirty="0"/>
              <a:t>n </a:t>
            </a:r>
            <a:r>
              <a:rPr lang="en-US" sz="2600" dirty="0"/>
              <a:t>up to the next </a:t>
            </a:r>
            <a:r>
              <a:rPr lang="en-US" sz="2600" b="1" dirty="0"/>
              <a:t>larger</a:t>
            </a:r>
            <a:r>
              <a:rPr lang="en-US" sz="2600" i="1" dirty="0"/>
              <a:t> </a:t>
            </a:r>
            <a:r>
              <a:rPr lang="en-US" sz="2600" dirty="0"/>
              <a:t>whole number, so the sample size is sufficient instead of being slightly insufficient. For example, round 708.135 to 709.</a:t>
            </a:r>
            <a:endParaRPr lang="en-IN" sz="2600" dirty="0"/>
          </a:p>
        </p:txBody>
      </p:sp>
    </p:spTree>
    <p:extLst>
      <p:ext uri="{BB962C8B-B14F-4D97-AF65-F5344CB8AC3E}">
        <p14:creationId xmlns:p14="http://schemas.microsoft.com/office/powerpoint/2010/main" val="32200778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What Percentage of Adults Make Online Purchases? </a:t>
            </a:r>
            <a:r>
              <a:rPr lang="en-US" sz="2000" b="0" dirty="0">
                <a:latin typeface="+mj-lt"/>
              </a:rPr>
              <a:t>(1 of 4)</a:t>
            </a:r>
            <a:endParaRPr lang="en-IN" sz="2000" b="0" dirty="0">
              <a:latin typeface="+mj-lt"/>
            </a:endParaRPr>
          </a:p>
        </p:txBody>
      </p:sp>
      <p:sp>
        <p:nvSpPr>
          <p:cNvPr id="3" name="Content Placeholder 2"/>
          <p:cNvSpPr>
            <a:spLocks noGrp="1"/>
          </p:cNvSpPr>
          <p:nvPr>
            <p:ph idx="1"/>
          </p:nvPr>
        </p:nvSpPr>
        <p:spPr>
          <a:xfrm>
            <a:off x="457200" y="1600200"/>
            <a:ext cx="8001000" cy="4525963"/>
          </a:xfrm>
        </p:spPr>
        <p:txBody>
          <a:bodyPr/>
          <a:lstStyle/>
          <a:p>
            <a:pPr marL="0" indent="0">
              <a:buNone/>
            </a:pPr>
            <a:r>
              <a:rPr lang="en-US" sz="2600" dirty="0"/>
              <a:t>A 2016 Pew Research Center survey of 4787 randomly selected U.S. adults showed that 79% of the respondents shop online. If we want to conduct a new survey to determine whether that percentage has changed, how many adults must be surveyed in order to be 95% confident that the sample percentage is in error by no more than three percentage points?</a:t>
            </a:r>
          </a:p>
          <a:p>
            <a:pPr marL="0" indent="0">
              <a:spcBef>
                <a:spcPts val="600"/>
              </a:spcBef>
              <a:buClr>
                <a:schemeClr val="tx1"/>
              </a:buClr>
              <a:buNone/>
            </a:pPr>
            <a:r>
              <a:rPr lang="en-US" sz="2600" dirty="0"/>
              <a:t>a. Assume that 79% of adults make online purchases.</a:t>
            </a:r>
          </a:p>
          <a:p>
            <a:pPr marL="0" indent="0">
              <a:spcBef>
                <a:spcPts val="600"/>
              </a:spcBef>
              <a:buClr>
                <a:schemeClr val="tx1"/>
              </a:buClr>
              <a:buNone/>
            </a:pPr>
            <a:r>
              <a:rPr lang="en-US" sz="2600" dirty="0"/>
              <a:t>b. Assume that we have no prior information suggesting a possible value of the population proportion.</a:t>
            </a:r>
            <a:endParaRPr lang="en-IN" sz="2600" dirty="0"/>
          </a:p>
        </p:txBody>
      </p:sp>
    </p:spTree>
    <p:extLst>
      <p:ext uri="{BB962C8B-B14F-4D97-AF65-F5344CB8AC3E}">
        <p14:creationId xmlns:p14="http://schemas.microsoft.com/office/powerpoint/2010/main" val="174055958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What Percentage of Adults Make Online Purchases? </a:t>
            </a:r>
            <a:r>
              <a:rPr lang="en-US" sz="2000" b="0" dirty="0">
                <a:latin typeface="+mj-lt"/>
              </a:rPr>
              <a:t>(2 of 4)</a:t>
            </a:r>
            <a:endParaRPr lang="en-IN" sz="2000" b="0" dirty="0">
              <a:latin typeface="+mj-lt"/>
            </a:endParaRPr>
          </a:p>
        </p:txBody>
      </p:sp>
      <mc:AlternateContent xmlns:mc="http://schemas.openxmlformats.org/markup-compatibility/2006" xmlns:a14="http://schemas.microsoft.com/office/drawing/2010/main">
        <mc:Choice Requires="a14">
          <p:sp>
            <p:nvSpPr>
              <p:cNvPr id="3" name="Content Placeholder 2"/>
              <p:cNvSpPr>
                <a:spLocks noGrp="1"/>
              </p:cNvSpPr>
              <p:nvPr>
                <p:ph idx="13"/>
              </p:nvPr>
            </p:nvSpPr>
            <p:spPr>
              <a:xfrm>
                <a:off x="457200" y="1600200"/>
                <a:ext cx="8305800" cy="2590800"/>
              </a:xfrm>
            </p:spPr>
            <p:txBody>
              <a:bodyPr/>
              <a:lstStyle/>
              <a:p>
                <a:pPr marL="0" indent="0">
                  <a:spcBef>
                    <a:spcPts val="300"/>
                  </a:spcBef>
                  <a:buNone/>
                </a:pPr>
                <a:r>
                  <a:rPr lang="en-US" sz="2600" dirty="0"/>
                  <a:t>Solution</a:t>
                </a:r>
              </a:p>
              <a:p>
                <a:pPr marL="404813" indent="-404813">
                  <a:spcBef>
                    <a:spcPts val="300"/>
                  </a:spcBef>
                  <a:buNone/>
                </a:pPr>
                <a:r>
                  <a:rPr lang="en-US" sz="2600" dirty="0"/>
                  <a:t>a. With a 95% CI, we have </a:t>
                </a:r>
                <a14:m>
                  <m:oMath xmlns:m="http://schemas.openxmlformats.org/officeDocument/2006/math">
                    <m:r>
                      <a:rPr lang="en-US" sz="2600" i="1" smtClean="0">
                        <a:latin typeface="Cambria Math" panose="02040503050406030204" pitchFamily="18" charset="0"/>
                        <a:ea typeface="Cambria Math" panose="02040503050406030204" pitchFamily="18" charset="0"/>
                      </a:rPr>
                      <m:t>𝛼</m:t>
                    </m:r>
                    <m:r>
                      <a:rPr lang="en-US" sz="2600" b="0" i="1" smtClean="0">
                        <a:latin typeface="Cambria Math" panose="02040503050406030204" pitchFamily="18" charset="0"/>
                        <a:ea typeface="Cambria Math" panose="02040503050406030204" pitchFamily="18" charset="0"/>
                      </a:rPr>
                      <m:t>=0.05</m:t>
                    </m:r>
                  </m:oMath>
                </a14:m>
                <a:r>
                  <a:rPr lang="en-US" sz="2600" dirty="0"/>
                  <a:t>, so </a:t>
                </a:r>
                <a14:m>
                  <m:oMath xmlns:m="http://schemas.openxmlformats.org/officeDocument/2006/math">
                    <m:sSub>
                      <m:sSubPr>
                        <m:ctrlPr>
                          <a:rPr lang="en-US" sz="2600" i="1" smtClean="0">
                            <a:latin typeface="Cambria Math" panose="02040503050406030204" pitchFamily="18" charset="0"/>
                          </a:rPr>
                        </m:ctrlPr>
                      </m:sSubPr>
                      <m:e>
                        <m:r>
                          <a:rPr lang="en-US" sz="2600" b="0" i="1" smtClean="0">
                            <a:latin typeface="Cambria Math" panose="02040503050406030204" pitchFamily="18" charset="0"/>
                          </a:rPr>
                          <m:t>𝑧</m:t>
                        </m:r>
                      </m:e>
                      <m:sub>
                        <m:f>
                          <m:fPr>
                            <m:type m:val="lin"/>
                            <m:ctrlPr>
                              <a:rPr lang="en-US" sz="2600" i="1" smtClean="0">
                                <a:latin typeface="Cambria Math" panose="02040503050406030204" pitchFamily="18" charset="0"/>
                              </a:rPr>
                            </m:ctrlPr>
                          </m:fPr>
                          <m:num>
                            <m:r>
                              <a:rPr lang="en-US" sz="2600" i="1" smtClean="0">
                                <a:latin typeface="Cambria Math" panose="02040503050406030204" pitchFamily="18" charset="0"/>
                                <a:ea typeface="Cambria Math" panose="02040503050406030204" pitchFamily="18" charset="0"/>
                              </a:rPr>
                              <m:t>𝛼</m:t>
                            </m:r>
                          </m:num>
                          <m:den>
                            <m:r>
                              <a:rPr lang="en-US" sz="2600" b="0" i="1" smtClean="0">
                                <a:latin typeface="Cambria Math" panose="02040503050406030204" pitchFamily="18" charset="0"/>
                              </a:rPr>
                              <m:t>2</m:t>
                            </m:r>
                          </m:den>
                        </m:f>
                      </m:sub>
                    </m:sSub>
                    <m:r>
                      <a:rPr lang="en-US" sz="2600" b="0" i="1" smtClean="0">
                        <a:latin typeface="Cambria Math" panose="02040503050406030204" pitchFamily="18" charset="0"/>
                      </a:rPr>
                      <m:t>=1.96</m:t>
                    </m:r>
                  </m:oMath>
                </a14:m>
                <a:r>
                  <a:rPr lang="en-US" sz="2600" dirty="0"/>
                  <a:t>. The margin of error is </a:t>
                </a:r>
                <a14:m>
                  <m:oMath xmlns:m="http://schemas.openxmlformats.org/officeDocument/2006/math">
                    <m:r>
                      <a:rPr lang="en-US" sz="2600" b="0" i="1" smtClean="0">
                        <a:latin typeface="Cambria Math" panose="02040503050406030204" pitchFamily="18" charset="0"/>
                      </a:rPr>
                      <m:t>𝐸</m:t>
                    </m:r>
                    <m:r>
                      <a:rPr lang="en-US" sz="2600" b="0" i="1" smtClean="0">
                        <a:latin typeface="Cambria Math" panose="02040503050406030204" pitchFamily="18" charset="0"/>
                      </a:rPr>
                      <m:t>=0.03</m:t>
                    </m:r>
                  </m:oMath>
                </a14:m>
                <a:r>
                  <a:rPr lang="en-US" sz="2600" dirty="0"/>
                  <a:t>, which is the decimal equivalent of “three percentage points.” The prior survey suggests that </a:t>
                </a:r>
                <a14:m>
                  <m:oMath xmlns:m="http://schemas.openxmlformats.org/officeDocument/2006/math">
                    <m:acc>
                      <m:accPr>
                        <m:chr m:val="̂"/>
                        <m:ctrlPr>
                          <a:rPr lang="en-US" sz="2600" i="1" smtClean="0">
                            <a:latin typeface="Cambria Math" panose="02040503050406030204" pitchFamily="18" charset="0"/>
                          </a:rPr>
                        </m:ctrlPr>
                      </m:accPr>
                      <m:e>
                        <m:r>
                          <a:rPr lang="en-US" sz="2600" b="0" i="1" smtClean="0">
                            <a:latin typeface="Cambria Math" panose="02040503050406030204" pitchFamily="18" charset="0"/>
                          </a:rPr>
                          <m:t>𝑝</m:t>
                        </m:r>
                      </m:e>
                    </m:acc>
                    <m:r>
                      <a:rPr lang="en-US" sz="2600" b="0" i="1" smtClean="0">
                        <a:latin typeface="Cambria Math" panose="02040503050406030204" pitchFamily="18" charset="0"/>
                      </a:rPr>
                      <m:t>=0.79</m:t>
                    </m:r>
                  </m:oMath>
                </a14:m>
                <a:r>
                  <a:rPr lang="en-US" sz="2600" dirty="0"/>
                  <a:t>, so </a:t>
                </a:r>
                <a14:m>
                  <m:oMath xmlns:m="http://schemas.openxmlformats.org/officeDocument/2006/math">
                    <m:acc>
                      <m:accPr>
                        <m:chr m:val="̂"/>
                        <m:ctrlPr>
                          <a:rPr lang="en-US" sz="2600" i="1" smtClean="0">
                            <a:latin typeface="Cambria Math" panose="02040503050406030204" pitchFamily="18" charset="0"/>
                          </a:rPr>
                        </m:ctrlPr>
                      </m:accPr>
                      <m:e>
                        <m:r>
                          <a:rPr lang="en-US" sz="2600" b="0" i="1" smtClean="0">
                            <a:latin typeface="Cambria Math" panose="02040503050406030204" pitchFamily="18" charset="0"/>
                          </a:rPr>
                          <m:t>𝑞</m:t>
                        </m:r>
                      </m:e>
                    </m:acc>
                    <m:r>
                      <a:rPr lang="en-US" sz="2600" b="0" i="1" smtClean="0">
                        <a:latin typeface="Cambria Math" panose="02040503050406030204" pitchFamily="18" charset="0"/>
                      </a:rPr>
                      <m:t>=0.21</m:t>
                    </m:r>
                  </m:oMath>
                </a14:m>
                <a:r>
                  <a:rPr lang="en-US" sz="2600" dirty="0"/>
                  <a:t>. Use Formula 7-2.</a:t>
                </a:r>
              </a:p>
            </p:txBody>
          </p:sp>
        </mc:Choice>
        <mc:Fallback xmlns="">
          <p:sp>
            <p:nvSpPr>
              <p:cNvPr id="3" name="Content Placeholder 2"/>
              <p:cNvSpPr>
                <a:spLocks noGrp="1" noRot="1" noChangeAspect="1" noMove="1" noResize="1" noEditPoints="1" noAdjustHandles="1" noChangeArrowheads="1" noChangeShapeType="1" noTextEdit="1"/>
              </p:cNvSpPr>
              <p:nvPr>
                <p:ph idx="13"/>
              </p:nvPr>
            </p:nvSpPr>
            <p:spPr>
              <a:xfrm>
                <a:off x="457200" y="1600200"/>
                <a:ext cx="8305800" cy="2590800"/>
              </a:xfrm>
              <a:blipFill>
                <a:blip r:embed="rId2"/>
                <a:stretch>
                  <a:fillRect l="-2443" t="-3902" r="-2901" b="-1463"/>
                </a:stretch>
              </a:blipFill>
            </p:spPr>
            <p:txBody>
              <a:bodyPr/>
              <a:lstStyle/>
              <a:p>
                <a:r>
                  <a:rPr lang="en-US">
                    <a:noFill/>
                  </a:rPr>
                  <a:t> </a:t>
                </a:r>
              </a:p>
            </p:txBody>
          </p:sp>
        </mc:Fallback>
      </mc:AlternateContent>
      <p:sp>
        <p:nvSpPr>
          <p:cNvPr id="8" name="Content Placeholder 3"/>
          <p:cNvSpPr>
            <a:spLocks noGrp="1"/>
          </p:cNvSpPr>
          <p:nvPr>
            <p:ph idx="1"/>
          </p:nvPr>
        </p:nvSpPr>
        <p:spPr>
          <a:xfrm>
            <a:off x="838200" y="5293659"/>
            <a:ext cx="8001000" cy="907748"/>
          </a:xfrm>
        </p:spPr>
        <p:txBody>
          <a:bodyPr/>
          <a:lstStyle/>
          <a:p>
            <a:pPr marL="0" indent="0">
              <a:buNone/>
            </a:pPr>
            <a:r>
              <a:rPr lang="en-US" sz="2600" dirty="0"/>
              <a:t>We must obtain a simple random sample that includes at least 709 adults.</a:t>
            </a:r>
            <a:endParaRPr lang="en-IN" sz="2600"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AA4DC3A-FEA5-6B47-A76F-9474F4F99C97}"/>
                  </a:ext>
                </a:extLst>
              </p:cNvPr>
              <p:cNvSpPr txBox="1"/>
              <p:nvPr/>
            </p:nvSpPr>
            <p:spPr>
              <a:xfrm>
                <a:off x="838200" y="4273851"/>
                <a:ext cx="7942431" cy="9077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rPr>
                        <m:t>𝑛</m:t>
                      </m:r>
                      <m:r>
                        <a:rPr lang="en-US" sz="2600" b="0" i="1" smtClean="0">
                          <a:latin typeface="Cambria Math" panose="02040503050406030204" pitchFamily="18" charset="0"/>
                        </a:rPr>
                        <m:t>=</m:t>
                      </m:r>
                      <m:f>
                        <m:fPr>
                          <m:ctrlPr>
                            <a:rPr lang="en-US" sz="2600" b="0" i="1" smtClean="0">
                              <a:latin typeface="Cambria Math" panose="02040503050406030204" pitchFamily="18" charset="0"/>
                            </a:rPr>
                          </m:ctrlPr>
                        </m:fPr>
                        <m:num>
                          <m:sSup>
                            <m:sSupPr>
                              <m:ctrlPr>
                                <a:rPr lang="en-US" sz="2600" b="0" i="1" smtClean="0">
                                  <a:latin typeface="Cambria Math" panose="02040503050406030204" pitchFamily="18" charset="0"/>
                                </a:rPr>
                              </m:ctrlPr>
                            </m:sSupPr>
                            <m:e>
                              <m:d>
                                <m:dPr>
                                  <m:begChr m:val="["/>
                                  <m:endChr m:val="]"/>
                                  <m:ctrlPr>
                                    <a:rPr lang="en-US" sz="2600" b="0" i="1" smtClean="0">
                                      <a:latin typeface="Cambria Math" panose="02040503050406030204" pitchFamily="18" charset="0"/>
                                    </a:rPr>
                                  </m:ctrlPr>
                                </m:dPr>
                                <m:e>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𝑧</m:t>
                                      </m:r>
                                    </m:e>
                                    <m:sub>
                                      <m:f>
                                        <m:fPr>
                                          <m:type m:val="lin"/>
                                          <m:ctrlPr>
                                            <a:rPr lang="en-US" sz="2600" b="0" i="1" smtClean="0">
                                              <a:latin typeface="Cambria Math" panose="02040503050406030204" pitchFamily="18" charset="0"/>
                                            </a:rPr>
                                          </m:ctrlPr>
                                        </m:fPr>
                                        <m:num>
                                          <m:r>
                                            <a:rPr lang="en-US" sz="2600" b="0" i="1" smtClean="0">
                                              <a:latin typeface="Cambria Math" panose="02040503050406030204" pitchFamily="18" charset="0"/>
                                              <a:ea typeface="Cambria Math" panose="02040503050406030204" pitchFamily="18" charset="0"/>
                                            </a:rPr>
                                            <m:t>𝛼</m:t>
                                          </m:r>
                                        </m:num>
                                        <m:den>
                                          <m:r>
                                            <a:rPr lang="en-US" sz="2600" b="0" i="1" smtClean="0">
                                              <a:latin typeface="Cambria Math" panose="02040503050406030204" pitchFamily="18" charset="0"/>
                                            </a:rPr>
                                            <m:t>2</m:t>
                                          </m:r>
                                        </m:den>
                                      </m:f>
                                    </m:sub>
                                  </m:sSub>
                                </m:e>
                              </m:d>
                            </m:e>
                            <m:sup>
                              <m:r>
                                <a:rPr lang="en-US" sz="2600" b="0" i="1" smtClean="0">
                                  <a:latin typeface="Cambria Math" panose="02040503050406030204" pitchFamily="18" charset="0"/>
                                </a:rPr>
                                <m:t>2</m:t>
                              </m:r>
                            </m:sup>
                          </m:sSup>
                          <m:acc>
                            <m:accPr>
                              <m:chr m:val="̂"/>
                              <m:ctrlPr>
                                <a:rPr lang="en-US" sz="2600" b="0" i="1" smtClean="0">
                                  <a:latin typeface="Cambria Math" panose="02040503050406030204" pitchFamily="18" charset="0"/>
                                </a:rPr>
                              </m:ctrlPr>
                            </m:accPr>
                            <m:e>
                              <m:r>
                                <a:rPr lang="en-US" sz="2600" b="0" i="1" smtClean="0">
                                  <a:latin typeface="Cambria Math" panose="02040503050406030204" pitchFamily="18" charset="0"/>
                                </a:rPr>
                                <m:t>𝑝</m:t>
                              </m:r>
                            </m:e>
                          </m:acc>
                          <m:acc>
                            <m:accPr>
                              <m:chr m:val="̂"/>
                              <m:ctrlPr>
                                <a:rPr lang="en-US" sz="2600" b="0" i="1" smtClean="0">
                                  <a:latin typeface="Cambria Math" panose="02040503050406030204" pitchFamily="18" charset="0"/>
                                </a:rPr>
                              </m:ctrlPr>
                            </m:accPr>
                            <m:e>
                              <m:r>
                                <a:rPr lang="en-US" sz="2600" b="0" i="1" smtClean="0">
                                  <a:latin typeface="Cambria Math" panose="02040503050406030204" pitchFamily="18" charset="0"/>
                                </a:rPr>
                                <m:t>𝑞</m:t>
                              </m:r>
                            </m:e>
                          </m:acc>
                        </m:num>
                        <m:den>
                          <m:sSup>
                            <m:sSupPr>
                              <m:ctrlPr>
                                <a:rPr lang="en-US" sz="2600" b="0" i="1" smtClean="0">
                                  <a:latin typeface="Cambria Math" panose="02040503050406030204" pitchFamily="18" charset="0"/>
                                </a:rPr>
                              </m:ctrlPr>
                            </m:sSupPr>
                            <m:e>
                              <m:r>
                                <a:rPr lang="en-US" sz="2600" b="0" i="1" smtClean="0">
                                  <a:latin typeface="Cambria Math" panose="02040503050406030204" pitchFamily="18" charset="0"/>
                                </a:rPr>
                                <m:t>𝐸</m:t>
                              </m:r>
                            </m:e>
                            <m:sup>
                              <m:r>
                                <a:rPr lang="en-US" sz="2600" b="0" i="1" smtClean="0">
                                  <a:latin typeface="Cambria Math" panose="02040503050406030204" pitchFamily="18" charset="0"/>
                                </a:rPr>
                                <m:t>2</m:t>
                              </m:r>
                            </m:sup>
                          </m:sSup>
                        </m:den>
                      </m:f>
                      <m:r>
                        <a:rPr lang="en-US" sz="2600" b="0" i="1" smtClean="0">
                          <a:latin typeface="Cambria Math" panose="02040503050406030204" pitchFamily="18" charset="0"/>
                        </a:rPr>
                        <m:t>=</m:t>
                      </m:r>
                      <m:f>
                        <m:fPr>
                          <m:ctrlPr>
                            <a:rPr lang="en-US" sz="2600" i="1">
                              <a:latin typeface="Cambria Math" panose="02040503050406030204" pitchFamily="18" charset="0"/>
                            </a:rPr>
                          </m:ctrlPr>
                        </m:fPr>
                        <m:num>
                          <m:sSup>
                            <m:sSupPr>
                              <m:ctrlPr>
                                <a:rPr lang="en-US" sz="2600" i="1">
                                  <a:latin typeface="Cambria Math" panose="02040503050406030204" pitchFamily="18" charset="0"/>
                                </a:rPr>
                              </m:ctrlPr>
                            </m:sSupPr>
                            <m:e>
                              <m:d>
                                <m:dPr>
                                  <m:begChr m:val="["/>
                                  <m:endChr m:val="]"/>
                                  <m:ctrlPr>
                                    <a:rPr lang="en-US" sz="2600" i="1" smtClean="0">
                                      <a:latin typeface="Cambria Math" panose="02040503050406030204" pitchFamily="18" charset="0"/>
                                    </a:rPr>
                                  </m:ctrlPr>
                                </m:dPr>
                                <m:e>
                                  <m:r>
                                    <a:rPr lang="en-US" sz="2600" b="0" i="1" smtClean="0">
                                      <a:latin typeface="Cambria Math" panose="02040503050406030204" pitchFamily="18" charset="0"/>
                                    </a:rPr>
                                    <m:t>1.96</m:t>
                                  </m:r>
                                </m:e>
                              </m:d>
                            </m:e>
                            <m:sup>
                              <m:r>
                                <a:rPr lang="en-US" sz="2600" i="1">
                                  <a:latin typeface="Cambria Math" panose="02040503050406030204" pitchFamily="18" charset="0"/>
                                </a:rPr>
                                <m:t>2</m:t>
                              </m:r>
                            </m:sup>
                          </m:sSup>
                          <m:r>
                            <a:rPr lang="en-US" sz="2600" b="0" i="1" smtClean="0">
                              <a:latin typeface="Cambria Math" panose="02040503050406030204" pitchFamily="18" charset="0"/>
                            </a:rPr>
                            <m:t>(0.79)(0.21)</m:t>
                          </m:r>
                        </m:num>
                        <m:den>
                          <m:sSup>
                            <m:sSupPr>
                              <m:ctrlPr>
                                <a:rPr lang="en-US" sz="2600" i="1">
                                  <a:latin typeface="Cambria Math" panose="02040503050406030204" pitchFamily="18" charset="0"/>
                                </a:rPr>
                              </m:ctrlPr>
                            </m:sSupPr>
                            <m:e>
                              <m:r>
                                <a:rPr lang="en-US" sz="2600" b="0" i="1" smtClean="0">
                                  <a:latin typeface="Cambria Math" panose="02040503050406030204" pitchFamily="18" charset="0"/>
                                </a:rPr>
                                <m:t>0.03</m:t>
                              </m:r>
                            </m:e>
                            <m:sup>
                              <m:r>
                                <a:rPr lang="en-US" sz="2600" i="1">
                                  <a:latin typeface="Cambria Math" panose="02040503050406030204" pitchFamily="18" charset="0"/>
                                </a:rPr>
                                <m:t>2</m:t>
                              </m:r>
                            </m:sup>
                          </m:sSup>
                        </m:den>
                      </m:f>
                      <m:r>
                        <a:rPr lang="en-US" sz="2600" b="0" i="1" smtClean="0">
                          <a:latin typeface="Cambria Math" panose="02040503050406030204" pitchFamily="18" charset="0"/>
                        </a:rPr>
                        <m:t>=708.135=709</m:t>
                      </m:r>
                    </m:oMath>
                  </m:oMathPara>
                </a14:m>
                <a:endParaRPr lang="en-US" sz="2600" dirty="0" err="1"/>
              </a:p>
            </p:txBody>
          </p:sp>
        </mc:Choice>
        <mc:Fallback xmlns="">
          <p:sp>
            <p:nvSpPr>
              <p:cNvPr id="7" name="TextBox 6">
                <a:extLst>
                  <a:ext uri="{FF2B5EF4-FFF2-40B4-BE49-F238E27FC236}">
                    <a16:creationId xmlns:a16="http://schemas.microsoft.com/office/drawing/2014/main" id="{2AA4DC3A-FEA5-6B47-A76F-9474F4F99C97}"/>
                  </a:ext>
                </a:extLst>
              </p:cNvPr>
              <p:cNvSpPr txBox="1">
                <a:spLocks noRot="1" noChangeAspect="1" noMove="1" noResize="1" noEditPoints="1" noAdjustHandles="1" noChangeArrowheads="1" noChangeShapeType="1" noTextEdit="1"/>
              </p:cNvSpPr>
              <p:nvPr/>
            </p:nvSpPr>
            <p:spPr>
              <a:xfrm>
                <a:off x="838200" y="4273851"/>
                <a:ext cx="7942431" cy="907749"/>
              </a:xfrm>
              <a:prstGeom prst="rect">
                <a:avLst/>
              </a:prstGeom>
              <a:blipFill>
                <a:blip r:embed="rId3"/>
                <a:stretch>
                  <a:fillRect t="-24658" r="-479" b="-41096"/>
                </a:stretch>
              </a:blipFill>
            </p:spPr>
            <p:txBody>
              <a:bodyPr/>
              <a:lstStyle/>
              <a:p>
                <a:r>
                  <a:rPr lang="en-US">
                    <a:noFill/>
                  </a:rPr>
                  <a:t> </a:t>
                </a:r>
              </a:p>
            </p:txBody>
          </p:sp>
        </mc:Fallback>
      </mc:AlternateContent>
    </p:spTree>
    <p:extLst>
      <p:ext uri="{BB962C8B-B14F-4D97-AF65-F5344CB8AC3E}">
        <p14:creationId xmlns:p14="http://schemas.microsoft.com/office/powerpoint/2010/main" val="5804207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What Percentage of Adults Make Online Purchases? </a:t>
            </a:r>
            <a:r>
              <a:rPr lang="en-US" sz="2000" b="0" dirty="0">
                <a:latin typeface="+mj-lt"/>
              </a:rPr>
              <a:t>(3 of 4)</a:t>
            </a:r>
            <a:endParaRPr lang="en-IN" sz="2000" b="0" dirty="0">
              <a:latin typeface="+mj-lt"/>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1"/>
                <a:ext cx="8229600" cy="1292468"/>
              </a:xfrm>
            </p:spPr>
            <p:txBody>
              <a:bodyPr/>
              <a:lstStyle/>
              <a:p>
                <a:pPr marL="0" indent="0">
                  <a:spcBef>
                    <a:spcPts val="600"/>
                  </a:spcBef>
                  <a:buNone/>
                </a:pPr>
                <a:r>
                  <a:rPr lang="en-US" sz="2600" dirty="0"/>
                  <a:t>Solution</a:t>
                </a:r>
              </a:p>
              <a:p>
                <a:pPr marL="457200" indent="-457200">
                  <a:spcBef>
                    <a:spcPts val="600"/>
                  </a:spcBef>
                  <a:buClrTx/>
                  <a:buFont typeface="+mj-lt"/>
                  <a:buAutoNum type="alphaLcPeriod" startAt="2"/>
                </a:pPr>
                <a:r>
                  <a:rPr lang="en-US" sz="2400" dirty="0"/>
                  <a:t>With no prior knowledge of </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𝑝</m:t>
                        </m:r>
                      </m:e>
                    </m:acc>
                  </m:oMath>
                </a14:m>
                <a:r>
                  <a:rPr lang="en-US" sz="2400" dirty="0"/>
                  <a:t> (or </a:t>
                </a:r>
                <a14:m>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𝑞</m:t>
                        </m:r>
                      </m:e>
                    </m:acc>
                  </m:oMath>
                </a14:m>
                <a:r>
                  <a:rPr lang="en-US" sz="2400" dirty="0"/>
                  <a:t>), we use Formula 7−3 as follows:</a:t>
                </a:r>
                <a:endParaRPr lang="en-IN"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1"/>
                <a:ext cx="8229600" cy="1292468"/>
              </a:xfrm>
              <a:blipFill>
                <a:blip r:embed="rId2"/>
                <a:stretch>
                  <a:fillRect l="-2469" t="-7767" r="-1543" b="-5825"/>
                </a:stretch>
              </a:blipFill>
            </p:spPr>
            <p:txBody>
              <a:bodyPr/>
              <a:lstStyle/>
              <a:p>
                <a:r>
                  <a:rPr lang="en-US">
                    <a:noFill/>
                  </a:rPr>
                  <a:t> </a:t>
                </a:r>
              </a:p>
            </p:txBody>
          </p:sp>
        </mc:Fallback>
      </mc:AlternateContent>
      <p:sp>
        <p:nvSpPr>
          <p:cNvPr id="8" name="Content Placeholder 7"/>
          <p:cNvSpPr>
            <a:spLocks noGrp="1"/>
          </p:cNvSpPr>
          <p:nvPr>
            <p:ph idx="13"/>
          </p:nvPr>
        </p:nvSpPr>
        <p:spPr>
          <a:xfrm>
            <a:off x="914400" y="4724400"/>
            <a:ext cx="7772400" cy="762000"/>
          </a:xfrm>
        </p:spPr>
        <p:txBody>
          <a:bodyPr/>
          <a:lstStyle/>
          <a:p>
            <a:pPr marL="0" indent="0">
              <a:buNone/>
            </a:pPr>
            <a:r>
              <a:rPr lang="en-US" sz="2600" dirty="0"/>
              <a:t>We must obtain a simple random sample that includes at least 1068 adults.</a:t>
            </a:r>
            <a:endParaRPr lang="en-IN" sz="2600"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D77F3B0-F16A-1E4B-8101-FB98ED81620A}"/>
                  </a:ext>
                </a:extLst>
              </p:cNvPr>
              <p:cNvSpPr txBox="1"/>
              <p:nvPr/>
            </p:nvSpPr>
            <p:spPr>
              <a:xfrm>
                <a:off x="757816" y="3187390"/>
                <a:ext cx="7681398" cy="90774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600" b="0" i="1" smtClean="0">
                          <a:latin typeface="Cambria Math" panose="02040503050406030204" pitchFamily="18" charset="0"/>
                        </a:rPr>
                        <m:t>𝑛</m:t>
                      </m:r>
                      <m:r>
                        <a:rPr lang="en-US" sz="2600" b="0" i="1" smtClean="0">
                          <a:latin typeface="Cambria Math" panose="02040503050406030204" pitchFamily="18" charset="0"/>
                        </a:rPr>
                        <m:t>=</m:t>
                      </m:r>
                      <m:f>
                        <m:fPr>
                          <m:ctrlPr>
                            <a:rPr lang="en-US" sz="2600" b="0" i="1" smtClean="0">
                              <a:latin typeface="Cambria Math" panose="02040503050406030204" pitchFamily="18" charset="0"/>
                            </a:rPr>
                          </m:ctrlPr>
                        </m:fPr>
                        <m:num>
                          <m:sSup>
                            <m:sSupPr>
                              <m:ctrlPr>
                                <a:rPr lang="en-US" sz="2600" b="0" i="1" smtClean="0">
                                  <a:latin typeface="Cambria Math" panose="02040503050406030204" pitchFamily="18" charset="0"/>
                                </a:rPr>
                              </m:ctrlPr>
                            </m:sSupPr>
                            <m:e>
                              <m:d>
                                <m:dPr>
                                  <m:begChr m:val="["/>
                                  <m:endChr m:val="]"/>
                                  <m:ctrlPr>
                                    <a:rPr lang="en-US" sz="2600" b="0" i="1" smtClean="0">
                                      <a:latin typeface="Cambria Math" panose="02040503050406030204" pitchFamily="18" charset="0"/>
                                    </a:rPr>
                                  </m:ctrlPr>
                                </m:dPr>
                                <m:e>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𝑧</m:t>
                                      </m:r>
                                    </m:e>
                                    <m:sub>
                                      <m:f>
                                        <m:fPr>
                                          <m:type m:val="lin"/>
                                          <m:ctrlPr>
                                            <a:rPr lang="en-US" sz="2600" b="0" i="1" smtClean="0">
                                              <a:latin typeface="Cambria Math" panose="02040503050406030204" pitchFamily="18" charset="0"/>
                                            </a:rPr>
                                          </m:ctrlPr>
                                        </m:fPr>
                                        <m:num>
                                          <m:r>
                                            <a:rPr lang="en-US" sz="2600" b="0" i="1" smtClean="0">
                                              <a:latin typeface="Cambria Math" panose="02040503050406030204" pitchFamily="18" charset="0"/>
                                              <a:ea typeface="Cambria Math" panose="02040503050406030204" pitchFamily="18" charset="0"/>
                                            </a:rPr>
                                            <m:t>𝛼</m:t>
                                          </m:r>
                                        </m:num>
                                        <m:den>
                                          <m:r>
                                            <a:rPr lang="en-US" sz="2600" b="0" i="1" smtClean="0">
                                              <a:latin typeface="Cambria Math" panose="02040503050406030204" pitchFamily="18" charset="0"/>
                                            </a:rPr>
                                            <m:t>2</m:t>
                                          </m:r>
                                        </m:den>
                                      </m:f>
                                    </m:sub>
                                  </m:sSub>
                                </m:e>
                              </m:d>
                            </m:e>
                            <m:sup>
                              <m:r>
                                <a:rPr lang="en-US" sz="2600" b="0" i="1" smtClean="0">
                                  <a:latin typeface="Cambria Math" panose="02040503050406030204" pitchFamily="18" charset="0"/>
                                </a:rPr>
                                <m:t>2</m:t>
                              </m:r>
                            </m:sup>
                          </m:sSup>
                          <m:r>
                            <a:rPr lang="en-US" sz="2600" b="0" i="1" smtClean="0">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rPr>
                            <m:t>0.25</m:t>
                          </m:r>
                        </m:num>
                        <m:den>
                          <m:sSup>
                            <m:sSupPr>
                              <m:ctrlPr>
                                <a:rPr lang="en-US" sz="2600" b="0" i="1" smtClean="0">
                                  <a:latin typeface="Cambria Math" panose="02040503050406030204" pitchFamily="18" charset="0"/>
                                </a:rPr>
                              </m:ctrlPr>
                            </m:sSupPr>
                            <m:e>
                              <m:r>
                                <a:rPr lang="en-US" sz="2600" b="0" i="1" smtClean="0">
                                  <a:latin typeface="Cambria Math" panose="02040503050406030204" pitchFamily="18" charset="0"/>
                                </a:rPr>
                                <m:t>𝐸</m:t>
                              </m:r>
                            </m:e>
                            <m:sup>
                              <m:r>
                                <a:rPr lang="en-US" sz="2600" b="0" i="1" smtClean="0">
                                  <a:latin typeface="Cambria Math" panose="02040503050406030204" pitchFamily="18" charset="0"/>
                                </a:rPr>
                                <m:t>2</m:t>
                              </m:r>
                            </m:sup>
                          </m:sSup>
                        </m:den>
                      </m:f>
                      <m:r>
                        <a:rPr lang="en-US" sz="2600" b="0" i="1" smtClean="0">
                          <a:latin typeface="Cambria Math" panose="02040503050406030204" pitchFamily="18" charset="0"/>
                        </a:rPr>
                        <m:t>=</m:t>
                      </m:r>
                      <m:f>
                        <m:fPr>
                          <m:ctrlPr>
                            <a:rPr lang="en-US" sz="2600" i="1">
                              <a:latin typeface="Cambria Math" panose="02040503050406030204" pitchFamily="18" charset="0"/>
                            </a:rPr>
                          </m:ctrlPr>
                        </m:fPr>
                        <m:num>
                          <m:sSup>
                            <m:sSupPr>
                              <m:ctrlPr>
                                <a:rPr lang="en-US" sz="2600" i="1">
                                  <a:latin typeface="Cambria Math" panose="02040503050406030204" pitchFamily="18" charset="0"/>
                                </a:rPr>
                              </m:ctrlPr>
                            </m:sSupPr>
                            <m:e>
                              <m:d>
                                <m:dPr>
                                  <m:begChr m:val="["/>
                                  <m:endChr m:val="]"/>
                                  <m:ctrlPr>
                                    <a:rPr lang="en-US" sz="2600" i="1" smtClean="0">
                                      <a:latin typeface="Cambria Math" panose="02040503050406030204" pitchFamily="18" charset="0"/>
                                    </a:rPr>
                                  </m:ctrlPr>
                                </m:dPr>
                                <m:e>
                                  <m:r>
                                    <a:rPr lang="en-US" sz="2600" b="0" i="1" smtClean="0">
                                      <a:latin typeface="Cambria Math" panose="02040503050406030204" pitchFamily="18" charset="0"/>
                                    </a:rPr>
                                    <m:t>1.96</m:t>
                                  </m:r>
                                </m:e>
                              </m:d>
                            </m:e>
                            <m:sup>
                              <m:r>
                                <a:rPr lang="en-US" sz="2600" i="1">
                                  <a:latin typeface="Cambria Math" panose="02040503050406030204" pitchFamily="18" charset="0"/>
                                </a:rPr>
                                <m:t>2</m:t>
                              </m:r>
                            </m:sup>
                          </m:sSup>
                          <m:r>
                            <a:rPr lang="en-US" sz="2600" i="1">
                              <a:latin typeface="Cambria Math" panose="02040503050406030204" pitchFamily="18" charset="0"/>
                              <a:ea typeface="Cambria Math" panose="02040503050406030204" pitchFamily="18" charset="0"/>
                            </a:rPr>
                            <m:t>∙</m:t>
                          </m:r>
                          <m:r>
                            <a:rPr lang="en-US" sz="2600" b="0" i="1" smtClean="0">
                              <a:latin typeface="Cambria Math" panose="02040503050406030204" pitchFamily="18" charset="0"/>
                            </a:rPr>
                            <m:t>0.25</m:t>
                          </m:r>
                        </m:num>
                        <m:den>
                          <m:sSup>
                            <m:sSupPr>
                              <m:ctrlPr>
                                <a:rPr lang="en-US" sz="2600" i="1">
                                  <a:latin typeface="Cambria Math" panose="02040503050406030204" pitchFamily="18" charset="0"/>
                                </a:rPr>
                              </m:ctrlPr>
                            </m:sSupPr>
                            <m:e>
                              <m:r>
                                <a:rPr lang="en-US" sz="2600" b="0" i="1" smtClean="0">
                                  <a:latin typeface="Cambria Math" panose="02040503050406030204" pitchFamily="18" charset="0"/>
                                </a:rPr>
                                <m:t>0.03</m:t>
                              </m:r>
                            </m:e>
                            <m:sup>
                              <m:r>
                                <a:rPr lang="en-US" sz="2600" i="1">
                                  <a:latin typeface="Cambria Math" panose="02040503050406030204" pitchFamily="18" charset="0"/>
                                </a:rPr>
                                <m:t>2</m:t>
                              </m:r>
                            </m:sup>
                          </m:sSup>
                        </m:den>
                      </m:f>
                      <m:r>
                        <a:rPr lang="en-US" sz="2600" b="0" i="1" smtClean="0">
                          <a:latin typeface="Cambria Math" panose="02040503050406030204" pitchFamily="18" charset="0"/>
                        </a:rPr>
                        <m:t>=1067.11=1068</m:t>
                      </m:r>
                    </m:oMath>
                  </m:oMathPara>
                </a14:m>
                <a:endParaRPr lang="en-US" sz="2600" dirty="0" err="1"/>
              </a:p>
            </p:txBody>
          </p:sp>
        </mc:Choice>
        <mc:Fallback xmlns="">
          <p:sp>
            <p:nvSpPr>
              <p:cNvPr id="6" name="TextBox 5">
                <a:extLst>
                  <a:ext uri="{FF2B5EF4-FFF2-40B4-BE49-F238E27FC236}">
                    <a16:creationId xmlns:a16="http://schemas.microsoft.com/office/drawing/2014/main" id="{DD77F3B0-F16A-1E4B-8101-FB98ED81620A}"/>
                  </a:ext>
                </a:extLst>
              </p:cNvPr>
              <p:cNvSpPr txBox="1">
                <a:spLocks noRot="1" noChangeAspect="1" noMove="1" noResize="1" noEditPoints="1" noAdjustHandles="1" noChangeArrowheads="1" noChangeShapeType="1" noTextEdit="1"/>
              </p:cNvSpPr>
              <p:nvPr/>
            </p:nvSpPr>
            <p:spPr>
              <a:xfrm>
                <a:off x="757816" y="3187390"/>
                <a:ext cx="7681398" cy="907749"/>
              </a:xfrm>
              <a:prstGeom prst="rect">
                <a:avLst/>
              </a:prstGeom>
              <a:blipFill>
                <a:blip r:embed="rId3"/>
                <a:stretch>
                  <a:fillRect t="-25000" r="-495" b="-41667"/>
                </a:stretch>
              </a:blipFill>
            </p:spPr>
            <p:txBody>
              <a:bodyPr/>
              <a:lstStyle/>
              <a:p>
                <a:r>
                  <a:rPr lang="en-US">
                    <a:noFill/>
                  </a:rPr>
                  <a:t> </a:t>
                </a:r>
              </a:p>
            </p:txBody>
          </p:sp>
        </mc:Fallback>
      </mc:AlternateContent>
    </p:spTree>
    <p:extLst>
      <p:ext uri="{BB962C8B-B14F-4D97-AF65-F5344CB8AC3E}">
        <p14:creationId xmlns:p14="http://schemas.microsoft.com/office/powerpoint/2010/main" val="2547689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Online Course </a:t>
            </a:r>
            <a:r>
              <a:rPr lang="en-US" sz="2000" b="0" dirty="0">
                <a:latin typeface="+mj-lt"/>
              </a:rPr>
              <a:t>(1 of 2)</a:t>
            </a:r>
            <a:endParaRPr lang="en-IN" sz="2000" b="0" dirty="0">
              <a:latin typeface="+mj-lt"/>
            </a:endParaRPr>
          </a:p>
        </p:txBody>
      </p:sp>
      <p:sp>
        <p:nvSpPr>
          <p:cNvPr id="3" name="Content Placeholder 2"/>
          <p:cNvSpPr>
            <a:spLocks noGrp="1"/>
          </p:cNvSpPr>
          <p:nvPr>
            <p:ph idx="1"/>
          </p:nvPr>
        </p:nvSpPr>
        <p:spPr>
          <a:xfrm>
            <a:off x="457200" y="1600201"/>
            <a:ext cx="7848600" cy="2590799"/>
          </a:xfrm>
        </p:spPr>
        <p:txBody>
          <a:bodyPr/>
          <a:lstStyle/>
          <a:p>
            <a:pPr marL="0" indent="0">
              <a:buNone/>
            </a:pPr>
            <a:r>
              <a:rPr lang="en-US" sz="2600" dirty="0"/>
              <a:t>The Chapter Problem included reference to a Sallie Mae survey of 950 undergraduate college students, and 53% of them said that they take online courses. Based on that result, find the best point estimate of the proportion of </a:t>
            </a:r>
            <a:r>
              <a:rPr lang="en-US" sz="2600" i="1" dirty="0"/>
              <a:t>all </a:t>
            </a:r>
            <a:r>
              <a:rPr lang="en-US" sz="2600" dirty="0"/>
              <a:t>undergraduate college students who take online courses.</a:t>
            </a:r>
          </a:p>
        </p:txBody>
      </p:sp>
    </p:spTree>
    <p:extLst>
      <p:ext uri="{BB962C8B-B14F-4D97-AF65-F5344CB8AC3E}">
        <p14:creationId xmlns:p14="http://schemas.microsoft.com/office/powerpoint/2010/main" val="22434555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What Percentage of Adults Make Online Purchases? </a:t>
            </a:r>
            <a:r>
              <a:rPr lang="en-US" sz="2000" b="0" dirty="0">
                <a:latin typeface="+mj-lt"/>
              </a:rPr>
              <a:t>(4 of 4)</a:t>
            </a:r>
            <a:endParaRPr lang="en-IN" sz="2000" b="0" dirty="0">
              <a:latin typeface="+mj-lt"/>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1"/>
                <a:ext cx="8229600" cy="4343399"/>
              </a:xfrm>
            </p:spPr>
            <p:txBody>
              <a:bodyPr/>
              <a:lstStyle/>
              <a:p>
                <a:pPr marL="0" indent="0">
                  <a:spcBef>
                    <a:spcPts val="600"/>
                  </a:spcBef>
                  <a:buNone/>
                </a:pPr>
                <a:r>
                  <a:rPr lang="en-US" sz="2800" dirty="0"/>
                  <a:t>Interpretation</a:t>
                </a:r>
              </a:p>
              <a:p>
                <a:pPr marL="0" indent="0">
                  <a:spcBef>
                    <a:spcPts val="600"/>
                  </a:spcBef>
                  <a:buNone/>
                </a:pPr>
                <a:r>
                  <a:rPr lang="en-US" sz="2600" dirty="0"/>
                  <a:t>To be 95% confident that our sample percentage is within three percentage points of the true percentage for all adults, we should obtain a simple random sample of 1068 adults, assuming no prior knowledge. By comparing this result to the sample size of 709 found in part (a), we can see that if we have no knowledge of a prior study, a larger sample is required to achieve the same result as when the value of </a:t>
                </a:r>
                <a14:m>
                  <m:oMath xmlns:m="http://schemas.openxmlformats.org/officeDocument/2006/math">
                    <m:acc>
                      <m:accPr>
                        <m:chr m:val="̂"/>
                        <m:ctrlPr>
                          <a:rPr lang="en-US" sz="2600" i="1" smtClean="0">
                            <a:latin typeface="Cambria Math" panose="02040503050406030204" pitchFamily="18" charset="0"/>
                          </a:rPr>
                        </m:ctrlPr>
                      </m:accPr>
                      <m:e>
                        <m:r>
                          <a:rPr lang="en-US" sz="2600" b="0" i="1" smtClean="0">
                            <a:latin typeface="Cambria Math" panose="02040503050406030204" pitchFamily="18" charset="0"/>
                          </a:rPr>
                          <m:t>𝑝</m:t>
                        </m:r>
                      </m:e>
                    </m:acc>
                  </m:oMath>
                </a14:m>
                <a:r>
                  <a:rPr lang="en-US" sz="2600" dirty="0"/>
                  <a:t> can be estimated.</a:t>
                </a:r>
                <a:endParaRPr lang="en-IN" sz="26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1"/>
                <a:ext cx="8229600" cy="4343399"/>
              </a:xfrm>
              <a:blipFill>
                <a:blip r:embed="rId2"/>
                <a:stretch>
                  <a:fillRect l="-2778" t="-2624" r="-3549"/>
                </a:stretch>
              </a:blipFill>
            </p:spPr>
            <p:txBody>
              <a:bodyPr/>
              <a:lstStyle/>
              <a:p>
                <a:r>
                  <a:rPr lang="en-US">
                    <a:noFill/>
                  </a:rPr>
                  <a:t> </a:t>
                </a:r>
              </a:p>
            </p:txBody>
          </p:sp>
        </mc:Fallback>
      </mc:AlternateContent>
    </p:spTree>
    <p:extLst>
      <p:ext uri="{BB962C8B-B14F-4D97-AF65-F5344CB8AC3E}">
        <p14:creationId xmlns:p14="http://schemas.microsoft.com/office/powerpoint/2010/main" val="16734478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Coverage Probability</a:t>
            </a:r>
            <a:endParaRPr lang="en-IN" sz="2000" b="0" dirty="0">
              <a:latin typeface="+mj-lt"/>
            </a:endParaRPr>
          </a:p>
        </p:txBody>
      </p:sp>
      <p:sp>
        <p:nvSpPr>
          <p:cNvPr id="3" name="Content Placeholder 2"/>
          <p:cNvSpPr>
            <a:spLocks noGrp="1"/>
          </p:cNvSpPr>
          <p:nvPr>
            <p:ph idx="1"/>
          </p:nvPr>
        </p:nvSpPr>
        <p:spPr>
          <a:xfrm>
            <a:off x="457200" y="1447800"/>
            <a:ext cx="8229600" cy="4267200"/>
          </a:xfrm>
        </p:spPr>
        <p:txBody>
          <a:bodyPr/>
          <a:lstStyle/>
          <a:p>
            <a:pPr marL="0" indent="0">
              <a:spcBef>
                <a:spcPts val="600"/>
              </a:spcBef>
              <a:buNone/>
            </a:pPr>
            <a:r>
              <a:rPr lang="en-US" sz="2800" b="1" dirty="0"/>
              <a:t>DEFINITION</a:t>
            </a:r>
          </a:p>
          <a:p>
            <a:pPr marL="0" indent="0">
              <a:buNone/>
            </a:pPr>
            <a:r>
              <a:rPr lang="en-US" sz="2600" dirty="0"/>
              <a:t>The </a:t>
            </a:r>
            <a:r>
              <a:rPr lang="en-US" sz="2600" b="1" dirty="0"/>
              <a:t>coverage probability </a:t>
            </a:r>
            <a:r>
              <a:rPr lang="en-US" sz="2600" dirty="0"/>
              <a:t>of a confidence interval estimate of the population proportion </a:t>
            </a:r>
            <a:r>
              <a:rPr lang="en-US" sz="2600" i="1" dirty="0"/>
              <a:t>p </a:t>
            </a:r>
            <a:r>
              <a:rPr lang="en-US" sz="2600" dirty="0"/>
              <a:t>is the actual proportion of such confidence intervals that contain the true population proportion. </a:t>
            </a:r>
          </a:p>
        </p:txBody>
      </p:sp>
    </p:spTree>
    <p:extLst>
      <p:ext uri="{BB962C8B-B14F-4D97-AF65-F5344CB8AC3E}">
        <p14:creationId xmlns:p14="http://schemas.microsoft.com/office/powerpoint/2010/main" val="16707539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Better Performing Confidence Intervals </a:t>
            </a:r>
            <a:r>
              <a:rPr lang="en-US" sz="2000" b="0" dirty="0">
                <a:latin typeface="+mj-lt"/>
              </a:rPr>
              <a:t>(1 of 3)</a:t>
            </a:r>
            <a:endParaRPr lang="en-IN" sz="2000" b="0" dirty="0">
              <a:latin typeface="+mj-lt"/>
            </a:endParaRPr>
          </a:p>
        </p:txBody>
      </p:sp>
      <p:sp>
        <p:nvSpPr>
          <p:cNvPr id="3" name="Content Placeholder 2"/>
          <p:cNvSpPr>
            <a:spLocks noGrp="1"/>
          </p:cNvSpPr>
          <p:nvPr>
            <p:ph idx="1"/>
          </p:nvPr>
        </p:nvSpPr>
        <p:spPr>
          <a:xfrm>
            <a:off x="457200" y="1447800"/>
            <a:ext cx="8229600" cy="4267200"/>
          </a:xfrm>
        </p:spPr>
        <p:txBody>
          <a:bodyPr/>
          <a:lstStyle/>
          <a:p>
            <a:pPr marL="0" indent="0">
              <a:spcBef>
                <a:spcPts val="600"/>
              </a:spcBef>
              <a:buNone/>
            </a:pPr>
            <a:r>
              <a:rPr lang="en-US" sz="2800" b="1" dirty="0"/>
              <a:t>Plus Four Method</a:t>
            </a:r>
          </a:p>
          <a:p>
            <a:pPr marL="0" indent="0">
              <a:spcBef>
                <a:spcPts val="600"/>
              </a:spcBef>
              <a:buNone/>
            </a:pPr>
            <a:r>
              <a:rPr lang="en-US" sz="2600" dirty="0"/>
              <a:t>The </a:t>
            </a:r>
            <a:r>
              <a:rPr lang="en-US" sz="2600" b="1" dirty="0"/>
              <a:t>plus four confidence interval</a:t>
            </a:r>
            <a:r>
              <a:rPr lang="en-US" sz="2600" i="1" dirty="0"/>
              <a:t> </a:t>
            </a:r>
            <a:r>
              <a:rPr lang="en-US" sz="2600" dirty="0"/>
              <a:t>performs better than the Wald confidence interval in the sense that its coverage probability is closer to the confidence level that is used.</a:t>
            </a:r>
          </a:p>
          <a:p>
            <a:pPr marL="0" indent="0">
              <a:spcBef>
                <a:spcPts val="600"/>
              </a:spcBef>
              <a:buNone/>
            </a:pPr>
            <a:r>
              <a:rPr lang="en-US" sz="2600" dirty="0"/>
              <a:t>The plus four confidence interval uses this very simple procedure: Add 2 to the number of successes </a:t>
            </a:r>
            <a:r>
              <a:rPr lang="en-US" sz="2600" i="1" dirty="0"/>
              <a:t>x, </a:t>
            </a:r>
            <a:r>
              <a:rPr lang="en-US" sz="2600" dirty="0"/>
              <a:t>add 2 to the number of failures (so that the number of trials </a:t>
            </a:r>
            <a:r>
              <a:rPr lang="en-US" sz="2600" i="1" dirty="0"/>
              <a:t>n </a:t>
            </a:r>
            <a:r>
              <a:rPr lang="en-US" sz="2600" dirty="0"/>
              <a:t>is increased by 4), and then find the Wald confidence interval as described in Part 1 of this section.</a:t>
            </a:r>
            <a:endParaRPr lang="en-IN" sz="2600" dirty="0"/>
          </a:p>
        </p:txBody>
      </p:sp>
    </p:spTree>
    <p:extLst>
      <p:ext uri="{BB962C8B-B14F-4D97-AF65-F5344CB8AC3E}">
        <p14:creationId xmlns:p14="http://schemas.microsoft.com/office/powerpoint/2010/main" val="224905477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Better Performing Confidence Intervals </a:t>
            </a:r>
            <a:r>
              <a:rPr lang="en-US" sz="2000" b="0" dirty="0">
                <a:latin typeface="+mj-lt"/>
              </a:rPr>
              <a:t>(2 of 3)</a:t>
            </a:r>
            <a:endParaRPr lang="en-IN" sz="2000" b="0" dirty="0">
              <a:latin typeface="+mj-lt"/>
            </a:endParaRPr>
          </a:p>
        </p:txBody>
      </p:sp>
      <p:sp>
        <p:nvSpPr>
          <p:cNvPr id="3" name="Content Placeholder 2"/>
          <p:cNvSpPr>
            <a:spLocks noGrp="1"/>
          </p:cNvSpPr>
          <p:nvPr>
            <p:ph idx="1"/>
          </p:nvPr>
        </p:nvSpPr>
        <p:spPr>
          <a:xfrm>
            <a:off x="457200" y="1447800"/>
            <a:ext cx="8229600" cy="2819399"/>
          </a:xfrm>
        </p:spPr>
        <p:txBody>
          <a:bodyPr/>
          <a:lstStyle/>
          <a:p>
            <a:pPr marL="0" indent="0">
              <a:spcBef>
                <a:spcPts val="600"/>
              </a:spcBef>
              <a:buNone/>
            </a:pPr>
            <a:r>
              <a:rPr lang="en-US" sz="2800" b="1" dirty="0"/>
              <a:t>Wilson Score</a:t>
            </a:r>
          </a:p>
          <a:p>
            <a:pPr marL="0" indent="0">
              <a:spcBef>
                <a:spcPts val="600"/>
              </a:spcBef>
              <a:buNone/>
            </a:pPr>
            <a:r>
              <a:rPr lang="en-US" sz="2500" dirty="0"/>
              <a:t>The Wilson score confidence interval performs better than the Wald CI in the sense that the coverage probability is closer to the confidence level. With a confidence level of 95%, the Wilson score confidence interval would get us closer to a 0.95 probability of containing the parameter </a:t>
            </a:r>
            <a:r>
              <a:rPr lang="en-US" sz="2500" i="1" dirty="0"/>
              <a:t>p. </a:t>
            </a:r>
            <a:r>
              <a:rPr lang="en-US" sz="2500" dirty="0"/>
              <a:t>However, given its complexity, it is easy to see why this superior Wilson score confidence interval is not used much in introductory statistics courses.</a:t>
            </a:r>
            <a:endParaRPr lang="en-IN" sz="2500"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8583A4B-E95F-774A-BD66-C8D7790D47E9}"/>
                  </a:ext>
                </a:extLst>
              </p:cNvPr>
              <p:cNvSpPr txBox="1"/>
              <p:nvPr/>
            </p:nvSpPr>
            <p:spPr>
              <a:xfrm>
                <a:off x="2819400" y="4953000"/>
                <a:ext cx="3036472" cy="15465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000" i="1" smtClean="0">
                              <a:latin typeface="Cambria Math" panose="02040503050406030204" pitchFamily="18" charset="0"/>
                            </a:rPr>
                          </m:ctrlPr>
                        </m:fPr>
                        <m:num>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𝑝</m:t>
                              </m:r>
                            </m:e>
                          </m:acc>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𝑧</m:t>
                                  </m:r>
                                </m:e>
                                <m:sub>
                                  <m:f>
                                    <m:fPr>
                                      <m:type m:val="lin"/>
                                      <m:ctrlPr>
                                        <a:rPr lang="en-US" sz="2000" b="0" i="1" smtClean="0">
                                          <a:latin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𝛼</m:t>
                                      </m:r>
                                    </m:num>
                                    <m:den>
                                      <m:r>
                                        <a:rPr lang="en-US" sz="2000" b="0" i="1" smtClean="0">
                                          <a:latin typeface="Cambria Math" panose="02040503050406030204" pitchFamily="18" charset="0"/>
                                        </a:rPr>
                                        <m:t>2</m:t>
                                      </m:r>
                                    </m:den>
                                  </m:f>
                                </m:sub>
                                <m:sup>
                                  <m:r>
                                    <a:rPr lang="en-US" sz="2000" b="0" i="1" smtClean="0">
                                      <a:latin typeface="Cambria Math" panose="02040503050406030204" pitchFamily="18" charset="0"/>
                                    </a:rPr>
                                    <m:t>2</m:t>
                                  </m:r>
                                </m:sup>
                              </m:sSubSup>
                            </m:num>
                            <m:den>
                              <m:r>
                                <a:rPr lang="en-US" sz="2000" b="0" i="1" smtClean="0">
                                  <a:latin typeface="Cambria Math" panose="02040503050406030204" pitchFamily="18" charset="0"/>
                                </a:rPr>
                                <m:t>2</m:t>
                              </m:r>
                              <m:r>
                                <a:rPr lang="en-US" sz="2000" b="0" i="1" smtClean="0">
                                  <a:latin typeface="Cambria Math" panose="02040503050406030204" pitchFamily="18" charset="0"/>
                                </a:rPr>
                                <m:t>𝑛</m:t>
                              </m:r>
                            </m:den>
                          </m:f>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𝑧</m:t>
                              </m:r>
                            </m:e>
                            <m:sub>
                              <m:f>
                                <m:fPr>
                                  <m:type m:val="lin"/>
                                  <m:ctrlPr>
                                    <a:rPr lang="en-US" sz="2000" b="0" i="1" smtClean="0">
                                      <a:latin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𝛼</m:t>
                                  </m:r>
                                </m:num>
                                <m:den>
                                  <m:r>
                                    <a:rPr lang="en-US" sz="2000" b="0" i="1" smtClean="0">
                                      <a:latin typeface="Cambria Math" panose="02040503050406030204" pitchFamily="18" charset="0"/>
                                    </a:rPr>
                                    <m:t>2</m:t>
                                  </m:r>
                                </m:den>
                              </m:f>
                            </m:sub>
                          </m:sSub>
                          <m:rad>
                            <m:radPr>
                              <m:degHide m:val="on"/>
                              <m:ctrlPr>
                                <a:rPr lang="en-US" sz="2000" b="0" i="1" smtClean="0">
                                  <a:latin typeface="Cambria Math" panose="02040503050406030204" pitchFamily="18" charset="0"/>
                                </a:rPr>
                              </m:ctrlPr>
                            </m:radPr>
                            <m:deg/>
                            <m:e>
                              <m:f>
                                <m:fPr>
                                  <m:ctrlPr>
                                    <a:rPr lang="en-US" sz="2000" b="0" i="1" smtClean="0">
                                      <a:latin typeface="Cambria Math" panose="02040503050406030204" pitchFamily="18" charset="0"/>
                                    </a:rPr>
                                  </m:ctrlPr>
                                </m:fPr>
                                <m:num>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𝑝</m:t>
                                      </m:r>
                                    </m:e>
                                  </m:acc>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𝑞</m:t>
                                      </m:r>
                                    </m:e>
                                  </m:acc>
                                  <m:r>
                                    <a:rPr lang="en-US" sz="2000" b="0" i="1" smtClean="0">
                                      <a:latin typeface="Cambria Math" panose="02040503050406030204" pitchFamily="18" charset="0"/>
                                    </a:rPr>
                                    <m:t>+</m:t>
                                  </m:r>
                                  <m:f>
                                    <m:fPr>
                                      <m:ctrlPr>
                                        <a:rPr lang="en-US" sz="2000" i="1">
                                          <a:latin typeface="Cambria Math" panose="02040503050406030204" pitchFamily="18" charset="0"/>
                                        </a:rPr>
                                      </m:ctrlPr>
                                    </m:fPr>
                                    <m:num>
                                      <m:sSubSup>
                                        <m:sSubSupPr>
                                          <m:ctrlPr>
                                            <a:rPr lang="en-US" sz="2000" i="1">
                                              <a:latin typeface="Cambria Math" panose="02040503050406030204" pitchFamily="18" charset="0"/>
                                            </a:rPr>
                                          </m:ctrlPr>
                                        </m:sSubSupPr>
                                        <m:e>
                                          <m:r>
                                            <a:rPr lang="en-US" sz="2000" i="1">
                                              <a:latin typeface="Cambria Math" panose="02040503050406030204" pitchFamily="18" charset="0"/>
                                            </a:rPr>
                                            <m:t>𝑧</m:t>
                                          </m:r>
                                        </m:e>
                                        <m:sub>
                                          <m:f>
                                            <m:fPr>
                                              <m:type m:val="lin"/>
                                              <m:ctrlPr>
                                                <a:rPr lang="en-US" sz="2000" i="1">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𝛼</m:t>
                                              </m:r>
                                            </m:num>
                                            <m:den>
                                              <m:r>
                                                <a:rPr lang="en-US" sz="2000" i="1">
                                                  <a:latin typeface="Cambria Math" panose="02040503050406030204" pitchFamily="18" charset="0"/>
                                                </a:rPr>
                                                <m:t>2</m:t>
                                              </m:r>
                                            </m:den>
                                          </m:f>
                                        </m:sub>
                                        <m:sup>
                                          <m:r>
                                            <a:rPr lang="en-US" sz="2000" i="1">
                                              <a:latin typeface="Cambria Math" panose="02040503050406030204" pitchFamily="18" charset="0"/>
                                            </a:rPr>
                                            <m:t>2</m:t>
                                          </m:r>
                                        </m:sup>
                                      </m:sSubSup>
                                    </m:num>
                                    <m:den>
                                      <m:r>
                                        <a:rPr lang="en-US" sz="2000" b="0" i="1" smtClean="0">
                                          <a:latin typeface="Cambria Math" panose="02040503050406030204" pitchFamily="18" charset="0"/>
                                        </a:rPr>
                                        <m:t>4</m:t>
                                      </m:r>
                                      <m:r>
                                        <a:rPr lang="en-US" sz="2000" i="1">
                                          <a:latin typeface="Cambria Math" panose="02040503050406030204" pitchFamily="18" charset="0"/>
                                        </a:rPr>
                                        <m:t>𝑛</m:t>
                                      </m:r>
                                    </m:den>
                                  </m:f>
                                </m:num>
                                <m:den>
                                  <m:r>
                                    <a:rPr lang="en-US" sz="2000" b="0" i="1" smtClean="0">
                                      <a:latin typeface="Cambria Math" panose="02040503050406030204" pitchFamily="18" charset="0"/>
                                    </a:rPr>
                                    <m:t>𝑛</m:t>
                                  </m:r>
                                </m:den>
                              </m:f>
                            </m:e>
                          </m:rad>
                        </m:num>
                        <m:den>
                          <m:r>
                            <a:rPr lang="en-US" sz="2000" b="0" i="1" smtClean="0">
                              <a:latin typeface="Cambria Math" panose="02040503050406030204" pitchFamily="18" charset="0"/>
                            </a:rPr>
                            <m:t>1+</m:t>
                          </m:r>
                          <m:f>
                            <m:fPr>
                              <m:ctrlPr>
                                <a:rPr lang="en-US" sz="2000" i="1">
                                  <a:latin typeface="Cambria Math" panose="02040503050406030204" pitchFamily="18" charset="0"/>
                                </a:rPr>
                              </m:ctrlPr>
                            </m:fPr>
                            <m:num>
                              <m:sSubSup>
                                <m:sSubSupPr>
                                  <m:ctrlPr>
                                    <a:rPr lang="en-US" sz="2000" i="1">
                                      <a:latin typeface="Cambria Math" panose="02040503050406030204" pitchFamily="18" charset="0"/>
                                    </a:rPr>
                                  </m:ctrlPr>
                                </m:sSubSupPr>
                                <m:e>
                                  <m:r>
                                    <a:rPr lang="en-US" sz="2000" i="1">
                                      <a:latin typeface="Cambria Math" panose="02040503050406030204" pitchFamily="18" charset="0"/>
                                    </a:rPr>
                                    <m:t>𝑧</m:t>
                                  </m:r>
                                </m:e>
                                <m:sub>
                                  <m:f>
                                    <m:fPr>
                                      <m:type m:val="lin"/>
                                      <m:ctrlPr>
                                        <a:rPr lang="en-US" sz="2000" i="1">
                                          <a:latin typeface="Cambria Math" panose="02040503050406030204" pitchFamily="18" charset="0"/>
                                        </a:rPr>
                                      </m:ctrlPr>
                                    </m:fPr>
                                    <m:num>
                                      <m:r>
                                        <a:rPr lang="en-US" sz="2000" i="1">
                                          <a:latin typeface="Cambria Math" panose="02040503050406030204" pitchFamily="18" charset="0"/>
                                          <a:ea typeface="Cambria Math" panose="02040503050406030204" pitchFamily="18" charset="0"/>
                                        </a:rPr>
                                        <m:t>𝛼</m:t>
                                      </m:r>
                                    </m:num>
                                    <m:den>
                                      <m:r>
                                        <a:rPr lang="en-US" sz="2000" i="1">
                                          <a:latin typeface="Cambria Math" panose="02040503050406030204" pitchFamily="18" charset="0"/>
                                        </a:rPr>
                                        <m:t>2</m:t>
                                      </m:r>
                                    </m:den>
                                  </m:f>
                                </m:sub>
                                <m:sup>
                                  <m:r>
                                    <a:rPr lang="en-US" sz="2000" i="1">
                                      <a:latin typeface="Cambria Math" panose="02040503050406030204" pitchFamily="18" charset="0"/>
                                    </a:rPr>
                                    <m:t>2</m:t>
                                  </m:r>
                                </m:sup>
                              </m:sSubSup>
                            </m:num>
                            <m:den>
                              <m:r>
                                <a:rPr lang="en-US" sz="2000" i="1">
                                  <a:latin typeface="Cambria Math" panose="02040503050406030204" pitchFamily="18" charset="0"/>
                                </a:rPr>
                                <m:t>𝑛</m:t>
                              </m:r>
                            </m:den>
                          </m:f>
                        </m:den>
                      </m:f>
                    </m:oMath>
                  </m:oMathPara>
                </a14:m>
                <a:endParaRPr lang="en-US" sz="2000" dirty="0" err="1"/>
              </a:p>
            </p:txBody>
          </p:sp>
        </mc:Choice>
        <mc:Fallback xmlns="">
          <p:sp>
            <p:nvSpPr>
              <p:cNvPr id="5" name="TextBox 4">
                <a:extLst>
                  <a:ext uri="{FF2B5EF4-FFF2-40B4-BE49-F238E27FC236}">
                    <a16:creationId xmlns:a16="http://schemas.microsoft.com/office/drawing/2014/main" id="{18583A4B-E95F-774A-BD66-C8D7790D47E9}"/>
                  </a:ext>
                </a:extLst>
              </p:cNvPr>
              <p:cNvSpPr txBox="1">
                <a:spLocks noRot="1" noChangeAspect="1" noMove="1" noResize="1" noEditPoints="1" noAdjustHandles="1" noChangeArrowheads="1" noChangeShapeType="1" noTextEdit="1"/>
              </p:cNvSpPr>
              <p:nvPr/>
            </p:nvSpPr>
            <p:spPr>
              <a:xfrm>
                <a:off x="2819400" y="4953000"/>
                <a:ext cx="3036472" cy="1546577"/>
              </a:xfrm>
              <a:prstGeom prst="rect">
                <a:avLst/>
              </a:prstGeom>
              <a:blipFill>
                <a:blip r:embed="rId2"/>
                <a:stretch>
                  <a:fillRect l="-1667" t="-12295" r="-2917" b="-25410"/>
                </a:stretch>
              </a:blipFill>
            </p:spPr>
            <p:txBody>
              <a:bodyPr/>
              <a:lstStyle/>
              <a:p>
                <a:r>
                  <a:rPr lang="en-US">
                    <a:noFill/>
                  </a:rPr>
                  <a:t> </a:t>
                </a:r>
              </a:p>
            </p:txBody>
          </p:sp>
        </mc:Fallback>
      </mc:AlternateContent>
    </p:spTree>
    <p:extLst>
      <p:ext uri="{BB962C8B-B14F-4D97-AF65-F5344CB8AC3E}">
        <p14:creationId xmlns:p14="http://schemas.microsoft.com/office/powerpoint/2010/main" val="34846451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Better Performing Confidence Intervals </a:t>
            </a:r>
            <a:r>
              <a:rPr lang="en-US" sz="2000" b="0" dirty="0">
                <a:latin typeface="+mj-lt"/>
              </a:rPr>
              <a:t>(3 of 3)</a:t>
            </a:r>
            <a:endParaRPr lang="en-IN" sz="2000" b="0" dirty="0">
              <a:latin typeface="+mj-lt"/>
            </a:endParaRPr>
          </a:p>
        </p:txBody>
      </p:sp>
      <p:sp>
        <p:nvSpPr>
          <p:cNvPr id="3" name="Content Placeholder 2"/>
          <p:cNvSpPr>
            <a:spLocks noGrp="1"/>
          </p:cNvSpPr>
          <p:nvPr>
            <p:ph idx="1"/>
          </p:nvPr>
        </p:nvSpPr>
        <p:spPr>
          <a:xfrm>
            <a:off x="457200" y="1447800"/>
            <a:ext cx="8229600" cy="5042427"/>
          </a:xfrm>
        </p:spPr>
        <p:txBody>
          <a:bodyPr/>
          <a:lstStyle/>
          <a:p>
            <a:pPr marL="0" indent="0">
              <a:spcBef>
                <a:spcPts val="600"/>
              </a:spcBef>
              <a:buNone/>
            </a:pPr>
            <a:r>
              <a:rPr lang="en-US" sz="2800" b="1" dirty="0"/>
              <a:t>Clopper−Pearson Method</a:t>
            </a:r>
          </a:p>
          <a:p>
            <a:pPr marL="0" indent="0">
              <a:spcBef>
                <a:spcPts val="600"/>
              </a:spcBef>
              <a:buNone/>
            </a:pPr>
            <a:r>
              <a:rPr lang="en-US" sz="2600" dirty="0"/>
              <a:t>The Clopper−Pearson method is an “exact” method in the sense that it is based on the exact binomial distribution instead of an approximation of a distribution. It is criticized for being </a:t>
            </a:r>
            <a:r>
              <a:rPr lang="en-US" sz="2600" b="1" dirty="0"/>
              <a:t>too conservative</a:t>
            </a:r>
            <a:r>
              <a:rPr lang="en-US" sz="2600" i="1" dirty="0"/>
              <a:t> </a:t>
            </a:r>
            <a:r>
              <a:rPr lang="en-US" sz="2600" dirty="0"/>
              <a:t>in this sense: When we select a specific confidence level, the coverage probability is usually greater than or equal to the selected confidence level. Select a confidence level of 0.95, and the actual coverage probability is usually 0.95 or greater, so that 95% or more of such confidence intervals will contain </a:t>
            </a:r>
            <a:r>
              <a:rPr lang="en-US" sz="2600" i="1" dirty="0"/>
              <a:t>p. </a:t>
            </a:r>
            <a:r>
              <a:rPr lang="en-US" sz="2600" dirty="0"/>
              <a:t>Calculations with this method are too messy to consider here.</a:t>
            </a:r>
            <a:endParaRPr lang="en-IN" sz="2600" dirty="0"/>
          </a:p>
        </p:txBody>
      </p:sp>
    </p:spTree>
    <p:extLst>
      <p:ext uri="{BB962C8B-B14F-4D97-AF65-F5344CB8AC3E}">
        <p14:creationId xmlns:p14="http://schemas.microsoft.com/office/powerpoint/2010/main" val="38113542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Which Method is Best?</a:t>
            </a:r>
            <a:endParaRPr lang="en-IN" sz="3600" dirty="0">
              <a:latin typeface="+mj-lt"/>
            </a:endParaRPr>
          </a:p>
        </p:txBody>
      </p:sp>
      <p:sp>
        <p:nvSpPr>
          <p:cNvPr id="3" name="Content Placeholder 2"/>
          <p:cNvSpPr>
            <a:spLocks noGrp="1"/>
          </p:cNvSpPr>
          <p:nvPr>
            <p:ph idx="1"/>
          </p:nvPr>
        </p:nvSpPr>
        <p:spPr>
          <a:xfrm>
            <a:off x="457200" y="1600201"/>
            <a:ext cx="8305800" cy="4571999"/>
          </a:xfrm>
        </p:spPr>
        <p:txBody>
          <a:bodyPr/>
          <a:lstStyle/>
          <a:p>
            <a:pPr marL="0" indent="0">
              <a:buNone/>
            </a:pPr>
            <a:r>
              <a:rPr lang="en-US" sz="2600" dirty="0"/>
              <a:t>There are other methods for constructing confidence intervals that are not discussed here. There isn’t universal agreement on which method is best for constructing a confidence interval estimate of </a:t>
            </a:r>
            <a:r>
              <a:rPr lang="en-US" sz="2600" i="1" dirty="0"/>
              <a:t>p.</a:t>
            </a:r>
            <a:endParaRPr lang="en-US" sz="2600" dirty="0"/>
          </a:p>
          <a:p>
            <a:r>
              <a:rPr lang="en-US" sz="2600" dirty="0"/>
              <a:t>The Wald confidence interval is best as a teaching tool for introducing students to confidence intervals.</a:t>
            </a:r>
          </a:p>
          <a:p>
            <a:r>
              <a:rPr lang="en-US" sz="2600" dirty="0"/>
              <a:t>The plus four confidence interval is almost as easy as Wald and it performs better than Wald by having a coverage probability closer to the selected confidence level.</a:t>
            </a:r>
            <a:endParaRPr lang="en-IN" sz="2600" dirty="0"/>
          </a:p>
        </p:txBody>
      </p:sp>
    </p:spTree>
    <p:extLst>
      <p:ext uri="{BB962C8B-B14F-4D97-AF65-F5344CB8AC3E}">
        <p14:creationId xmlns:p14="http://schemas.microsoft.com/office/powerpoint/2010/main" val="3704752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0441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Online Course </a:t>
            </a:r>
            <a:r>
              <a:rPr lang="en-US" sz="2000" b="0" dirty="0">
                <a:latin typeface="+mj-lt"/>
              </a:rPr>
              <a:t>(2 of 2)</a:t>
            </a:r>
            <a:endParaRPr lang="en-IN" sz="2000" b="0" dirty="0">
              <a:latin typeface="+mj-lt"/>
            </a:endParaRPr>
          </a:p>
        </p:txBody>
      </p:sp>
      <p:sp>
        <p:nvSpPr>
          <p:cNvPr id="3" name="Content Placeholder 2"/>
          <p:cNvSpPr>
            <a:spLocks noGrp="1"/>
          </p:cNvSpPr>
          <p:nvPr>
            <p:ph idx="1"/>
          </p:nvPr>
        </p:nvSpPr>
        <p:spPr>
          <a:xfrm>
            <a:off x="457200" y="1600201"/>
            <a:ext cx="8229600" cy="3352799"/>
          </a:xfrm>
        </p:spPr>
        <p:txBody>
          <a:bodyPr/>
          <a:lstStyle/>
          <a:p>
            <a:pPr marL="0" indent="0">
              <a:spcBef>
                <a:spcPts val="600"/>
              </a:spcBef>
              <a:buNone/>
            </a:pPr>
            <a:r>
              <a:rPr lang="en-US" sz="2600" dirty="0"/>
              <a:t>Solution</a:t>
            </a:r>
          </a:p>
          <a:p>
            <a:pPr marL="0" indent="0">
              <a:buNone/>
            </a:pPr>
            <a:r>
              <a:rPr lang="en-US" sz="2600" dirty="0"/>
              <a:t>Because the sample proportion is the best point estimate of the population proportion, we conclude that the best point estimate of </a:t>
            </a:r>
            <a:r>
              <a:rPr lang="en-US" sz="2600" i="1" dirty="0"/>
              <a:t>p </a:t>
            </a:r>
            <a:r>
              <a:rPr lang="en-US" sz="2600" dirty="0"/>
              <a:t>is 0.53. (If using the sample results to estimate the </a:t>
            </a:r>
            <a:r>
              <a:rPr lang="en-US" sz="2600" b="1" i="1" dirty="0"/>
              <a:t>percentage</a:t>
            </a:r>
            <a:r>
              <a:rPr lang="en-US" sz="2600" i="1" dirty="0"/>
              <a:t> </a:t>
            </a:r>
            <a:r>
              <a:rPr lang="en-US" sz="2600" dirty="0"/>
              <a:t>of all undergraduate college students who take online courses, the best point estimate is 53%.)</a:t>
            </a:r>
          </a:p>
        </p:txBody>
      </p:sp>
    </p:spTree>
    <p:extLst>
      <p:ext uri="{BB962C8B-B14F-4D97-AF65-F5344CB8AC3E}">
        <p14:creationId xmlns:p14="http://schemas.microsoft.com/office/powerpoint/2010/main" val="4475131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Confidence Interval</a:t>
            </a:r>
            <a:endParaRPr lang="en-IN" sz="3600" dirty="0">
              <a:latin typeface="+mj-lt"/>
            </a:endParaRPr>
          </a:p>
        </p:txBody>
      </p:sp>
      <p:sp>
        <p:nvSpPr>
          <p:cNvPr id="3" name="Content Placeholder 2"/>
          <p:cNvSpPr>
            <a:spLocks noGrp="1"/>
          </p:cNvSpPr>
          <p:nvPr>
            <p:ph idx="1"/>
          </p:nvPr>
        </p:nvSpPr>
        <p:spPr>
          <a:xfrm>
            <a:off x="457200" y="1600201"/>
            <a:ext cx="8305800" cy="2514600"/>
          </a:xfrm>
        </p:spPr>
        <p:txBody>
          <a:bodyPr/>
          <a:lstStyle/>
          <a:p>
            <a:pPr marL="9525" lvl="1" indent="0">
              <a:buNone/>
            </a:pPr>
            <a:r>
              <a:rPr lang="en-US" sz="2600" dirty="0"/>
              <a:t>A </a:t>
            </a:r>
            <a:r>
              <a:rPr lang="en-US" sz="2600" b="1" dirty="0"/>
              <a:t>confidence interval </a:t>
            </a:r>
            <a:r>
              <a:rPr lang="en-US" sz="2600" dirty="0"/>
              <a:t>(or </a:t>
            </a:r>
            <a:r>
              <a:rPr lang="en-US" sz="2600" b="1" dirty="0"/>
              <a:t>interval estimate</a:t>
            </a:r>
            <a:r>
              <a:rPr lang="en-US" sz="2600" dirty="0"/>
              <a:t>) is a range (or an interval) of values used to estimate the true value of a population parameter. A confidence interval is sometimes abbreviated as CI.</a:t>
            </a:r>
            <a:endParaRPr lang="en-IN" sz="2600" dirty="0"/>
          </a:p>
        </p:txBody>
      </p:sp>
    </p:spTree>
    <p:extLst>
      <p:ext uri="{BB962C8B-B14F-4D97-AF65-F5344CB8AC3E}">
        <p14:creationId xmlns:p14="http://schemas.microsoft.com/office/powerpoint/2010/main" val="622869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Confidence Level</a:t>
            </a:r>
            <a:endParaRPr lang="en-IN" sz="3600" dirty="0">
              <a:latin typeface="+mj-lt"/>
            </a:endParaRPr>
          </a:p>
        </p:txBody>
      </p:sp>
      <p:sp>
        <p:nvSpPr>
          <p:cNvPr id="3" name="Content Placeholder 2"/>
          <p:cNvSpPr>
            <a:spLocks noGrp="1"/>
          </p:cNvSpPr>
          <p:nvPr>
            <p:ph idx="1"/>
          </p:nvPr>
        </p:nvSpPr>
        <p:spPr>
          <a:xfrm>
            <a:off x="457200" y="1600201"/>
            <a:ext cx="8153400" cy="3429000"/>
          </a:xfrm>
        </p:spPr>
        <p:txBody>
          <a:bodyPr/>
          <a:lstStyle/>
          <a:p>
            <a:pPr marL="9525" lvl="1" indent="0">
              <a:buNone/>
            </a:pPr>
            <a:r>
              <a:rPr lang="en-US" sz="2600" dirty="0"/>
              <a:t>The </a:t>
            </a:r>
            <a:r>
              <a:rPr lang="en-US" sz="2600" b="1" dirty="0"/>
              <a:t>confidence level </a:t>
            </a:r>
            <a:r>
              <a:rPr lang="en-US" sz="2600" dirty="0"/>
              <a:t>is the probability 1 − </a:t>
            </a:r>
            <a:r>
              <a:rPr lang="en-US" sz="2600" i="1" dirty="0">
                <a:latin typeface="Arial" panose="020B0604020202020204" pitchFamily="34" charset="0"/>
                <a:cs typeface="Arial" panose="020B0604020202020204" pitchFamily="34" charset="0"/>
                <a:sym typeface="Symbol" panose="05050102010706020507" pitchFamily="18" charset="2"/>
              </a:rPr>
              <a:t>α </a:t>
            </a:r>
            <a:r>
              <a:rPr lang="en-US" sz="2600" dirty="0"/>
              <a:t>(such as 0.95, or 95%) that the confidence interval actually does contain the population parameter, assuming that the estimation process is repeated a large number of times. (The confidence level is also called the </a:t>
            </a:r>
            <a:r>
              <a:rPr lang="en-US" sz="2600" b="1" dirty="0"/>
              <a:t>degree of confidence</a:t>
            </a:r>
            <a:r>
              <a:rPr lang="en-US" sz="2600" dirty="0"/>
              <a:t>,</a:t>
            </a:r>
            <a:r>
              <a:rPr lang="en-US" sz="2600" b="1" dirty="0"/>
              <a:t> </a:t>
            </a:r>
            <a:r>
              <a:rPr lang="en-US" sz="2600" dirty="0"/>
              <a:t>or the </a:t>
            </a:r>
            <a:r>
              <a:rPr lang="en-US" sz="2600" b="1" dirty="0"/>
              <a:t>confidence coefficient</a:t>
            </a:r>
            <a:r>
              <a:rPr lang="en-US" sz="2600" dirty="0"/>
              <a:t>.)</a:t>
            </a:r>
            <a:endParaRPr lang="en-IN" sz="2600" dirty="0"/>
          </a:p>
        </p:txBody>
      </p:sp>
    </p:spTree>
    <p:extLst>
      <p:ext uri="{BB962C8B-B14F-4D97-AF65-F5344CB8AC3E}">
        <p14:creationId xmlns:p14="http://schemas.microsoft.com/office/powerpoint/2010/main" val="2951158525"/>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76C47AE57F66543B3D88C939254881A" ma:contentTypeVersion="15" ma:contentTypeDescription="Create a new document." ma:contentTypeScope="" ma:versionID="abb1aef87497cb02789ec94049ce1fc8">
  <xsd:schema xmlns:xsd="http://www.w3.org/2001/XMLSchema" xmlns:xs="http://www.w3.org/2001/XMLSchema" xmlns:p="http://schemas.microsoft.com/office/2006/metadata/properties" xmlns:ns1="http://schemas.microsoft.com/sharepoint/v3" xmlns:ns3="a88d9da0-3c25-48aa-8b5e-06f14bf75987" xmlns:ns4="364f1420-55ed-45a1-87e5-c444a6178e58" targetNamespace="http://schemas.microsoft.com/office/2006/metadata/properties" ma:root="true" ma:fieldsID="bbf240313b7c379c7ebcfc4a912fc65c" ns1:_="" ns3:_="" ns4:_="">
    <xsd:import namespace="http://schemas.microsoft.com/sharepoint/v3"/>
    <xsd:import namespace="a88d9da0-3c25-48aa-8b5e-06f14bf75987"/>
    <xsd:import namespace="364f1420-55ed-45a1-87e5-c444a6178e58"/>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EventHashCode" minOccurs="0"/>
                <xsd:element ref="ns4:MediaServiceGenerationTime" minOccurs="0"/>
                <xsd:element ref="ns4:MediaServiceAutoKeyPoints" minOccurs="0"/>
                <xsd:element ref="ns4:MediaServiceKeyPoints" minOccurs="0"/>
                <xsd:element ref="ns4:MediaServiceAutoTags" minOccurs="0"/>
                <xsd:element ref="ns4:MediaServiceOCR" minOccurs="0"/>
                <xsd:element ref="ns1:_ip_UnifiedCompliancePolicyProperties" minOccurs="0"/>
                <xsd:element ref="ns1:_ip_UnifiedCompliancePolicyUIAction" minOccurs="0"/>
                <xsd:element ref="ns4: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88d9da0-3c25-48aa-8b5e-06f14bf75987"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64f1420-55ed-45a1-87e5-c444a6178e58"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AutoTags" ma:index="18" nillable="true" ma:displayName="Tags" ma:internalName="MediaServiceAutoTags"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_activity" ma:index="22"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364f1420-55ed-45a1-87e5-c444a6178e58" xsi:nil="true"/>
    <_ip_UnifiedCompliancePolicyUIAction xmlns="http://schemas.microsoft.com/sharepoint/v3" xsi:nil="true"/>
    <_ip_UnifiedCompliancePolicyProperties xmlns="http://schemas.microsoft.com/sharepoint/v3" xsi:nil="true"/>
  </documentManagement>
</p:properties>
</file>

<file path=customXml/itemProps1.xml><?xml version="1.0" encoding="utf-8"?>
<ds:datastoreItem xmlns:ds="http://schemas.openxmlformats.org/officeDocument/2006/customXml" ds:itemID="{EF02397B-CE53-4501-89EB-7C4AD500788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a88d9da0-3c25-48aa-8b5e-06f14bf75987"/>
    <ds:schemaRef ds:uri="364f1420-55ed-45a1-87e5-c444a6178e5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0F397DB-D9B0-426C-8606-D726E62AA1BA}">
  <ds:schemaRefs>
    <ds:schemaRef ds:uri="http://schemas.microsoft.com/sharepoint/v3/contenttype/forms"/>
  </ds:schemaRefs>
</ds:datastoreItem>
</file>

<file path=customXml/itemProps3.xml><?xml version="1.0" encoding="utf-8"?>
<ds:datastoreItem xmlns:ds="http://schemas.openxmlformats.org/officeDocument/2006/customXml" ds:itemID="{42B0A41D-95B7-4486-95FA-3F4E64B03480}">
  <ds:schemaRefs>
    <ds:schemaRef ds:uri="364f1420-55ed-45a1-87e5-c444a6178e58"/>
    <ds:schemaRef ds:uri="http://purl.org/dc/dcmitype/"/>
    <ds:schemaRef ds:uri="http://schemas.microsoft.com/office/2006/documentManagement/types"/>
    <ds:schemaRef ds:uri="http://schemas.microsoft.com/sharepoint/v3"/>
    <ds:schemaRef ds:uri="http://purl.org/dc/elements/1.1/"/>
    <ds:schemaRef ds:uri="http://schemas.microsoft.com/office/infopath/2007/PartnerControls"/>
    <ds:schemaRef ds:uri="http://www.w3.org/XML/1998/namespace"/>
    <ds:schemaRef ds:uri="http://schemas.microsoft.com/office/2006/metadata/properties"/>
    <ds:schemaRef ds:uri="http://schemas.openxmlformats.org/package/2006/metadata/core-properties"/>
    <ds:schemaRef ds:uri="a88d9da0-3c25-48aa-8b5e-06f14bf75987"/>
    <ds:schemaRef ds:uri="http://purl.org/dc/terms/"/>
  </ds:schemaRefs>
</ds:datastoreItem>
</file>

<file path=docProps/app.xml><?xml version="1.0" encoding="utf-8"?>
<Properties xmlns="http://schemas.openxmlformats.org/officeDocument/2006/extended-properties" xmlns:vt="http://schemas.openxmlformats.org/officeDocument/2006/docPropsVTypes">
  <Template>Horizon</Template>
  <TotalTime>9287</TotalTime>
  <Words>3473</Words>
  <Application>Microsoft Office PowerPoint</Application>
  <PresentationFormat>On-screen Show (4:3)</PresentationFormat>
  <Paragraphs>226</Paragraphs>
  <Slides>55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55</vt:i4>
      </vt:variant>
    </vt:vector>
  </HeadingPairs>
  <TitlesOfParts>
    <vt:vector size="61" baseType="lpstr">
      <vt:lpstr>Arial</vt:lpstr>
      <vt:lpstr>Cambria Math</vt:lpstr>
      <vt:lpstr>Times New Roman</vt:lpstr>
      <vt:lpstr>Verdana</vt:lpstr>
      <vt:lpstr>Wingdings</vt:lpstr>
      <vt:lpstr>508 Lecture</vt:lpstr>
      <vt:lpstr>Estimating Parameters and Determining Sample Sizes</vt:lpstr>
      <vt:lpstr>Key Concept</vt:lpstr>
      <vt:lpstr>Point Estimate (1 of 2)</vt:lpstr>
      <vt:lpstr>Point Estimate (2 of 2)</vt:lpstr>
      <vt:lpstr>Example: Online Course (1 of 2)</vt:lpstr>
      <vt:lpstr>PowerPoint Presentation</vt:lpstr>
      <vt:lpstr>Example: Online Course (2 of 2)</vt:lpstr>
      <vt:lpstr>Confidence Interval</vt:lpstr>
      <vt:lpstr>Confidence Level</vt:lpstr>
      <vt:lpstr>Relationship Between Confidence Level and α</vt:lpstr>
      <vt:lpstr>Critical Values</vt:lpstr>
      <vt:lpstr>Finding a Critical Value (1 of 2)</vt:lpstr>
      <vt:lpstr>Finding a Critical Value (2 of 2)</vt:lpstr>
      <vt:lpstr>Common Critical Values</vt:lpstr>
      <vt:lpstr>Margin of Error</vt:lpstr>
      <vt:lpstr>Margin of Error E for Proportions</vt:lpstr>
      <vt:lpstr>Interpreting a Confidence Interval (1 of 3)</vt:lpstr>
      <vt:lpstr>Interpreting a Confidence Interval (2 of 3)</vt:lpstr>
      <vt:lpstr>Interpreting a Confidence Interval (3 of 3)</vt:lpstr>
      <vt:lpstr>Confidence Interval for Estimating a Population Proportion p</vt:lpstr>
      <vt:lpstr>Confidence Interval for Estimating a Population Proportion p</vt:lpstr>
      <vt:lpstr>Confidence Interval for Estimating a Population Proportion p</vt:lpstr>
      <vt:lpstr>Confidence Interval for Estimating a Population Proportion p</vt:lpstr>
      <vt:lpstr>Confidence Interval for Estimating a Population Proportion p</vt:lpstr>
      <vt:lpstr>Procedure for Constructing a Confidence Interval for p (1 of 2)</vt:lpstr>
      <vt:lpstr>Procedure for Constructing a Confidence Interval for p (2 of 2)</vt:lpstr>
      <vt:lpstr>Example: Constructing a Confidence Interval: Online Courses (1 of 9)</vt:lpstr>
      <vt:lpstr>Example: Constructing a Confidence Interval: Online Courses (2 of 9)</vt:lpstr>
      <vt:lpstr>Example: Constructing a Confidence Interval: Online Courses (3 of 9)</vt:lpstr>
      <vt:lpstr>Example: Constructing a Confidence Interval: Online Courses (6 of 9)</vt:lpstr>
      <vt:lpstr>Example: Constructing a Confidence Interval: Online Courses (4 of 9)</vt:lpstr>
      <vt:lpstr>Example: Constructing a Confidence Interval: Online Courses (5 of 9)</vt:lpstr>
      <vt:lpstr>Example: Constructing a Confidence Interval: Online Courses (7 of 9)</vt:lpstr>
      <vt:lpstr>Example: Constructing a Confidence Interval: Online Courses (8 of 9)</vt:lpstr>
      <vt:lpstr>Example: Constructing a Confidence Interval: Online Courses (9 of 9)</vt:lpstr>
      <vt:lpstr>Analyzing Polls</vt:lpstr>
      <vt:lpstr>Caution</vt:lpstr>
      <vt:lpstr>Finding the Point Estimate and E from a Confidence Interval</vt:lpstr>
      <vt:lpstr>Example: Finding a Sample Proportion and Margin of Error (1 of 3)</vt:lpstr>
      <vt:lpstr>Example: Finding a Sample Proportion and Margin of Error (2 of 3)</vt:lpstr>
      <vt:lpstr>Example: Finding a Sample Proportion and Margin of Error (3 of 3)</vt:lpstr>
      <vt:lpstr>Determining Sample Size</vt:lpstr>
      <vt:lpstr>Finding the Sample Size Required to Estimate a Population Proportion</vt:lpstr>
      <vt:lpstr>Finding the Sample Size Required to Estimate a Population Proportion</vt:lpstr>
      <vt:lpstr>Finding the Sample Size Required to Estimate a Population Proportion</vt:lpstr>
      <vt:lpstr>Finding the Sample Size Required to Estimate a Population Proportion</vt:lpstr>
      <vt:lpstr>Example: What Percentage of Adults Make Online Purchases? (1 of 4)</vt:lpstr>
      <vt:lpstr>Example: What Percentage of Adults Make Online Purchases? (2 of 4)</vt:lpstr>
      <vt:lpstr>Example: What Percentage of Adults Make Online Purchases? (3 of 4)</vt:lpstr>
      <vt:lpstr>Example: What Percentage of Adults Make Online Purchases? (4 of 4)</vt:lpstr>
      <vt:lpstr>Coverage Probability</vt:lpstr>
      <vt:lpstr>Better Performing Confidence Intervals (1 of 3)</vt:lpstr>
      <vt:lpstr>Better Performing Confidence Intervals (2 of 3)</vt:lpstr>
      <vt:lpstr>Better Performing Confidence Intervals (3 of 3)</vt:lpstr>
      <vt:lpstr>Which Method is Best?</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Elementary Statistics, 13e</dc:title>
  <dc:subject>Statistics</dc:subject>
  <dc:creator>Mario F. Triola</dc:creator>
  <cp:lastModifiedBy>Princivil, Edony (Mathematics)</cp:lastModifiedBy>
  <cp:revision>1702</cp:revision>
  <dcterms:created xsi:type="dcterms:W3CDTF">2014-07-14T20:04:21Z</dcterms:created>
  <dcterms:modified xsi:type="dcterms:W3CDTF">2023-04-05T18:07:32Z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0x010100776C47AE57F66543B3D88C939254881A</vt:lpwstr>
  </property>
</Properties>
</file>