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9" r:id="rId2"/>
  </p:sldIdLst>
  <p:sldSz cx="43891200" cy="32918400"/>
  <p:notesSz cx="9144000" cy="6858000"/>
  <p:defaultTextStyle>
    <a:defPPr>
      <a:defRPr lang="en-US"/>
    </a:defPPr>
    <a:lvl1pPr marL="0" algn="l" defTabSz="1887304" rtl="0" eaLnBrk="1" latinLnBrk="0" hangingPunct="1">
      <a:defRPr sz="3715" kern="1200">
        <a:solidFill>
          <a:schemeClr val="tx1"/>
        </a:solidFill>
        <a:latin typeface="+mn-lt"/>
        <a:ea typeface="+mn-ea"/>
        <a:cs typeface="+mn-cs"/>
      </a:defRPr>
    </a:lvl1pPr>
    <a:lvl2pPr marL="943652" algn="l" defTabSz="1887304" rtl="0" eaLnBrk="1" latinLnBrk="0" hangingPunct="1">
      <a:defRPr sz="3715" kern="1200">
        <a:solidFill>
          <a:schemeClr val="tx1"/>
        </a:solidFill>
        <a:latin typeface="+mn-lt"/>
        <a:ea typeface="+mn-ea"/>
        <a:cs typeface="+mn-cs"/>
      </a:defRPr>
    </a:lvl2pPr>
    <a:lvl3pPr marL="1887304" algn="l" defTabSz="1887304" rtl="0" eaLnBrk="1" latinLnBrk="0" hangingPunct="1">
      <a:defRPr sz="3715" kern="1200">
        <a:solidFill>
          <a:schemeClr val="tx1"/>
        </a:solidFill>
        <a:latin typeface="+mn-lt"/>
        <a:ea typeface="+mn-ea"/>
        <a:cs typeface="+mn-cs"/>
      </a:defRPr>
    </a:lvl3pPr>
    <a:lvl4pPr marL="2830956" algn="l" defTabSz="1887304" rtl="0" eaLnBrk="1" latinLnBrk="0" hangingPunct="1">
      <a:defRPr sz="3715" kern="1200">
        <a:solidFill>
          <a:schemeClr val="tx1"/>
        </a:solidFill>
        <a:latin typeface="+mn-lt"/>
        <a:ea typeface="+mn-ea"/>
        <a:cs typeface="+mn-cs"/>
      </a:defRPr>
    </a:lvl4pPr>
    <a:lvl5pPr marL="3774608" algn="l" defTabSz="1887304" rtl="0" eaLnBrk="1" latinLnBrk="0" hangingPunct="1">
      <a:defRPr sz="3715" kern="1200">
        <a:solidFill>
          <a:schemeClr val="tx1"/>
        </a:solidFill>
        <a:latin typeface="+mn-lt"/>
        <a:ea typeface="+mn-ea"/>
        <a:cs typeface="+mn-cs"/>
      </a:defRPr>
    </a:lvl5pPr>
    <a:lvl6pPr marL="4718260" algn="l" defTabSz="1887304" rtl="0" eaLnBrk="1" latinLnBrk="0" hangingPunct="1">
      <a:defRPr sz="3715" kern="1200">
        <a:solidFill>
          <a:schemeClr val="tx1"/>
        </a:solidFill>
        <a:latin typeface="+mn-lt"/>
        <a:ea typeface="+mn-ea"/>
        <a:cs typeface="+mn-cs"/>
      </a:defRPr>
    </a:lvl6pPr>
    <a:lvl7pPr marL="5661912" algn="l" defTabSz="1887304" rtl="0" eaLnBrk="1" latinLnBrk="0" hangingPunct="1">
      <a:defRPr sz="3715" kern="1200">
        <a:solidFill>
          <a:schemeClr val="tx1"/>
        </a:solidFill>
        <a:latin typeface="+mn-lt"/>
        <a:ea typeface="+mn-ea"/>
        <a:cs typeface="+mn-cs"/>
      </a:defRPr>
    </a:lvl7pPr>
    <a:lvl8pPr marL="6605564" algn="l" defTabSz="1887304" rtl="0" eaLnBrk="1" latinLnBrk="0" hangingPunct="1">
      <a:defRPr sz="3715" kern="1200">
        <a:solidFill>
          <a:schemeClr val="tx1"/>
        </a:solidFill>
        <a:latin typeface="+mn-lt"/>
        <a:ea typeface="+mn-ea"/>
        <a:cs typeface="+mn-cs"/>
      </a:defRPr>
    </a:lvl8pPr>
    <a:lvl9pPr marL="7549216" algn="l" defTabSz="1887304" rtl="0" eaLnBrk="1" latinLnBrk="0" hangingPunct="1">
      <a:defRPr sz="371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EFE24-408D-43A6-B064-792D93E02A76}" v="3370" dt="2022-10-13T19:52:08.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4" d="100"/>
          <a:sy n="14" d="100"/>
        </p:scale>
        <p:origin x="12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idigm Purple: Title Slide">
    <p:spTree>
      <p:nvGrpSpPr>
        <p:cNvPr id="1" name=""/>
        <p:cNvGrpSpPr/>
        <p:nvPr/>
      </p:nvGrpSpPr>
      <p:grpSpPr>
        <a:xfrm>
          <a:off x="0" y="0"/>
          <a:ext cx="0" cy="0"/>
          <a:chOff x="0" y="0"/>
          <a:chExt cx="0" cy="0"/>
        </a:xfrm>
      </p:grpSpPr>
      <p:pic>
        <p:nvPicPr>
          <p:cNvPr id="8" name="Image" descr="Image">
            <a:extLst>
              <a:ext uri="{FF2B5EF4-FFF2-40B4-BE49-F238E27FC236}">
                <a16:creationId xmlns:a16="http://schemas.microsoft.com/office/drawing/2014/main" id="{B75520B8-5A43-4900-9B34-377B45D69198}"/>
              </a:ext>
            </a:extLst>
          </p:cNvPr>
          <p:cNvPicPr>
            <a:picLocks noChangeAspect="1"/>
          </p:cNvPicPr>
          <p:nvPr userDrawn="1"/>
        </p:nvPicPr>
        <p:blipFill>
          <a:blip r:embed="rId2"/>
          <a:stretch>
            <a:fillRect/>
          </a:stretch>
        </p:blipFill>
        <p:spPr>
          <a:xfrm>
            <a:off x="36510911" y="1887974"/>
            <a:ext cx="6226407" cy="1580081"/>
          </a:xfrm>
          <a:prstGeom prst="rect">
            <a:avLst/>
          </a:prstGeom>
          <a:ln w="12700">
            <a:miter lim="400000"/>
          </a:ln>
        </p:spPr>
      </p:pic>
      <p:sp>
        <p:nvSpPr>
          <p:cNvPr id="5" name="Group">
            <a:extLst>
              <a:ext uri="{FF2B5EF4-FFF2-40B4-BE49-F238E27FC236}">
                <a16:creationId xmlns:a16="http://schemas.microsoft.com/office/drawing/2014/main" id="{EECA6299-5673-48F4-8E80-4FC32A74B50D}"/>
              </a:ext>
            </a:extLst>
          </p:cNvPr>
          <p:cNvSpPr/>
          <p:nvPr userDrawn="1"/>
        </p:nvSpPr>
        <p:spPr>
          <a:xfrm>
            <a:off x="3" y="6540848"/>
            <a:ext cx="43928024" cy="26377555"/>
          </a:xfrm>
          <a:custGeom>
            <a:avLst/>
            <a:gdLst>
              <a:gd name="connsiteX0" fmla="*/ 0 w 21600"/>
              <a:gd name="connsiteY0" fmla="*/ 0 h 21600"/>
              <a:gd name="connsiteX1" fmla="*/ 0 w 21600"/>
              <a:gd name="connsiteY1" fmla="*/ 16460 h 21600"/>
              <a:gd name="connsiteX2" fmla="*/ 14192 w 21600"/>
              <a:gd name="connsiteY2" fmla="*/ 16460 h 21600"/>
              <a:gd name="connsiteX3" fmla="*/ 14977 w 21600"/>
              <a:gd name="connsiteY3" fmla="*/ 16460 h 21600"/>
              <a:gd name="connsiteX4" fmla="*/ 14977 w 21600"/>
              <a:gd name="connsiteY4" fmla="*/ 19399 h 21600"/>
              <a:gd name="connsiteX5" fmla="*/ 21574 w 21600"/>
              <a:gd name="connsiteY5" fmla="*/ 21600 h 21600"/>
              <a:gd name="connsiteX6" fmla="*/ 21574 w 21600"/>
              <a:gd name="connsiteY6" fmla="*/ 16460 h 21600"/>
              <a:gd name="connsiteX7" fmla="*/ 21600 w 21600"/>
              <a:gd name="connsiteY7" fmla="*/ 16460 h 21600"/>
              <a:gd name="connsiteX8" fmla="*/ 21574 w 21600"/>
              <a:gd name="connsiteY8" fmla="*/ 16402 h 21600"/>
              <a:gd name="connsiteX9" fmla="*/ 21574 w 21600"/>
              <a:gd name="connsiteY9" fmla="*/ 16390 h 21600"/>
              <a:gd name="connsiteX10" fmla="*/ 21568 w 21600"/>
              <a:gd name="connsiteY10" fmla="*/ 16390 h 21600"/>
              <a:gd name="connsiteX11" fmla="*/ 14192 w 21600"/>
              <a:gd name="connsiteY11" fmla="*/ 6 h 21600"/>
              <a:gd name="connsiteX12" fmla="*/ 14192 w 21600"/>
              <a:gd name="connsiteY12" fmla="*/ 0 h 21600"/>
              <a:gd name="connsiteX13" fmla="*/ 0 w 21600"/>
              <a:gd name="connsiteY13" fmla="*/ 0 h 21600"/>
              <a:gd name="connsiteX0" fmla="*/ 0 w 21618"/>
              <a:gd name="connsiteY0" fmla="*/ 0 h 19644"/>
              <a:gd name="connsiteX1" fmla="*/ 0 w 21618"/>
              <a:gd name="connsiteY1" fmla="*/ 16460 h 19644"/>
              <a:gd name="connsiteX2" fmla="*/ 14192 w 21618"/>
              <a:gd name="connsiteY2" fmla="*/ 16460 h 19644"/>
              <a:gd name="connsiteX3" fmla="*/ 14977 w 21618"/>
              <a:gd name="connsiteY3" fmla="*/ 16460 h 19644"/>
              <a:gd name="connsiteX4" fmla="*/ 14977 w 21618"/>
              <a:gd name="connsiteY4" fmla="*/ 19399 h 19644"/>
              <a:gd name="connsiteX5" fmla="*/ 21618 w 21618"/>
              <a:gd name="connsiteY5" fmla="*/ 19644 h 19644"/>
              <a:gd name="connsiteX6" fmla="*/ 21574 w 21618"/>
              <a:gd name="connsiteY6" fmla="*/ 16460 h 19644"/>
              <a:gd name="connsiteX7" fmla="*/ 21600 w 21618"/>
              <a:gd name="connsiteY7" fmla="*/ 16460 h 19644"/>
              <a:gd name="connsiteX8" fmla="*/ 21574 w 21618"/>
              <a:gd name="connsiteY8" fmla="*/ 16402 h 19644"/>
              <a:gd name="connsiteX9" fmla="*/ 21574 w 21618"/>
              <a:gd name="connsiteY9" fmla="*/ 16390 h 19644"/>
              <a:gd name="connsiteX10" fmla="*/ 21568 w 21618"/>
              <a:gd name="connsiteY10" fmla="*/ 16390 h 19644"/>
              <a:gd name="connsiteX11" fmla="*/ 14192 w 21618"/>
              <a:gd name="connsiteY11" fmla="*/ 6 h 19644"/>
              <a:gd name="connsiteX12" fmla="*/ 14192 w 21618"/>
              <a:gd name="connsiteY12" fmla="*/ 0 h 19644"/>
              <a:gd name="connsiteX13" fmla="*/ 0 w 21618"/>
              <a:gd name="connsiteY13" fmla="*/ 0 h 19644"/>
              <a:gd name="connsiteX0" fmla="*/ 0 w 21618"/>
              <a:gd name="connsiteY0" fmla="*/ 0 h 19399"/>
              <a:gd name="connsiteX1" fmla="*/ 0 w 21618"/>
              <a:gd name="connsiteY1" fmla="*/ 16460 h 19399"/>
              <a:gd name="connsiteX2" fmla="*/ 14192 w 21618"/>
              <a:gd name="connsiteY2" fmla="*/ 16460 h 19399"/>
              <a:gd name="connsiteX3" fmla="*/ 14977 w 21618"/>
              <a:gd name="connsiteY3" fmla="*/ 16460 h 19399"/>
              <a:gd name="connsiteX4" fmla="*/ 14977 w 21618"/>
              <a:gd name="connsiteY4" fmla="*/ 19399 h 19399"/>
              <a:gd name="connsiteX5" fmla="*/ 21618 w 21618"/>
              <a:gd name="connsiteY5" fmla="*/ 19399 h 19399"/>
              <a:gd name="connsiteX6" fmla="*/ 21574 w 21618"/>
              <a:gd name="connsiteY6" fmla="*/ 16460 h 19399"/>
              <a:gd name="connsiteX7" fmla="*/ 21600 w 21618"/>
              <a:gd name="connsiteY7" fmla="*/ 16460 h 19399"/>
              <a:gd name="connsiteX8" fmla="*/ 21574 w 21618"/>
              <a:gd name="connsiteY8" fmla="*/ 16402 h 19399"/>
              <a:gd name="connsiteX9" fmla="*/ 21574 w 21618"/>
              <a:gd name="connsiteY9" fmla="*/ 16390 h 19399"/>
              <a:gd name="connsiteX10" fmla="*/ 21568 w 21618"/>
              <a:gd name="connsiteY10" fmla="*/ 16390 h 19399"/>
              <a:gd name="connsiteX11" fmla="*/ 14192 w 21618"/>
              <a:gd name="connsiteY11" fmla="*/ 6 h 19399"/>
              <a:gd name="connsiteX12" fmla="*/ 14192 w 21618"/>
              <a:gd name="connsiteY12" fmla="*/ 0 h 19399"/>
              <a:gd name="connsiteX13" fmla="*/ 0 w 21618"/>
              <a:gd name="connsiteY13" fmla="*/ 0 h 19399"/>
              <a:gd name="connsiteX0" fmla="*/ 0 w 21618"/>
              <a:gd name="connsiteY0" fmla="*/ 0 h 19399"/>
              <a:gd name="connsiteX1" fmla="*/ 0 w 21618"/>
              <a:gd name="connsiteY1" fmla="*/ 16460 h 19399"/>
              <a:gd name="connsiteX2" fmla="*/ 14192 w 21618"/>
              <a:gd name="connsiteY2" fmla="*/ 16460 h 19399"/>
              <a:gd name="connsiteX3" fmla="*/ 14977 w 21618"/>
              <a:gd name="connsiteY3" fmla="*/ 16460 h 19399"/>
              <a:gd name="connsiteX4" fmla="*/ 14977 w 21618"/>
              <a:gd name="connsiteY4" fmla="*/ 19399 h 19399"/>
              <a:gd name="connsiteX5" fmla="*/ 21618 w 21618"/>
              <a:gd name="connsiteY5" fmla="*/ 19399 h 19399"/>
              <a:gd name="connsiteX6" fmla="*/ 21574 w 21618"/>
              <a:gd name="connsiteY6" fmla="*/ 16460 h 19399"/>
              <a:gd name="connsiteX7" fmla="*/ 21600 w 21618"/>
              <a:gd name="connsiteY7" fmla="*/ 16460 h 19399"/>
              <a:gd name="connsiteX8" fmla="*/ 21574 w 21618"/>
              <a:gd name="connsiteY8" fmla="*/ 16402 h 19399"/>
              <a:gd name="connsiteX9" fmla="*/ 21574 w 21618"/>
              <a:gd name="connsiteY9" fmla="*/ 16390 h 19399"/>
              <a:gd name="connsiteX10" fmla="*/ 14192 w 21618"/>
              <a:gd name="connsiteY10" fmla="*/ 6 h 19399"/>
              <a:gd name="connsiteX11" fmla="*/ 14192 w 21618"/>
              <a:gd name="connsiteY11" fmla="*/ 0 h 19399"/>
              <a:gd name="connsiteX12" fmla="*/ 0 w 21618"/>
              <a:gd name="connsiteY12" fmla="*/ 0 h 19399"/>
              <a:gd name="connsiteX0" fmla="*/ 0 w 21618"/>
              <a:gd name="connsiteY0" fmla="*/ 0 h 19399"/>
              <a:gd name="connsiteX1" fmla="*/ 0 w 21618"/>
              <a:gd name="connsiteY1" fmla="*/ 16460 h 19399"/>
              <a:gd name="connsiteX2" fmla="*/ 14192 w 21618"/>
              <a:gd name="connsiteY2" fmla="*/ 16460 h 19399"/>
              <a:gd name="connsiteX3" fmla="*/ 14977 w 21618"/>
              <a:gd name="connsiteY3" fmla="*/ 16460 h 19399"/>
              <a:gd name="connsiteX4" fmla="*/ 14977 w 21618"/>
              <a:gd name="connsiteY4" fmla="*/ 19399 h 19399"/>
              <a:gd name="connsiteX5" fmla="*/ 21618 w 21618"/>
              <a:gd name="connsiteY5" fmla="*/ 19399 h 19399"/>
              <a:gd name="connsiteX6" fmla="*/ 21574 w 21618"/>
              <a:gd name="connsiteY6" fmla="*/ 16460 h 19399"/>
              <a:gd name="connsiteX7" fmla="*/ 21600 w 21618"/>
              <a:gd name="connsiteY7" fmla="*/ 16460 h 19399"/>
              <a:gd name="connsiteX8" fmla="*/ 21574 w 21618"/>
              <a:gd name="connsiteY8" fmla="*/ 16402 h 19399"/>
              <a:gd name="connsiteX9" fmla="*/ 14192 w 21618"/>
              <a:gd name="connsiteY9" fmla="*/ 6 h 19399"/>
              <a:gd name="connsiteX10" fmla="*/ 14192 w 21618"/>
              <a:gd name="connsiteY10" fmla="*/ 0 h 19399"/>
              <a:gd name="connsiteX11" fmla="*/ 0 w 21618"/>
              <a:gd name="connsiteY11" fmla="*/ 0 h 19399"/>
              <a:gd name="connsiteX0" fmla="*/ 21574 w 21647"/>
              <a:gd name="connsiteY0" fmla="*/ 16402 h 19399"/>
              <a:gd name="connsiteX1" fmla="*/ 14192 w 21647"/>
              <a:gd name="connsiteY1" fmla="*/ 6 h 19399"/>
              <a:gd name="connsiteX2" fmla="*/ 14192 w 21647"/>
              <a:gd name="connsiteY2" fmla="*/ 0 h 19399"/>
              <a:gd name="connsiteX3" fmla="*/ 0 w 21647"/>
              <a:gd name="connsiteY3" fmla="*/ 0 h 19399"/>
              <a:gd name="connsiteX4" fmla="*/ 0 w 21647"/>
              <a:gd name="connsiteY4" fmla="*/ 16460 h 19399"/>
              <a:gd name="connsiteX5" fmla="*/ 14192 w 21647"/>
              <a:gd name="connsiteY5" fmla="*/ 16460 h 19399"/>
              <a:gd name="connsiteX6" fmla="*/ 14977 w 21647"/>
              <a:gd name="connsiteY6" fmla="*/ 16460 h 19399"/>
              <a:gd name="connsiteX7" fmla="*/ 14977 w 21647"/>
              <a:gd name="connsiteY7" fmla="*/ 19399 h 19399"/>
              <a:gd name="connsiteX8" fmla="*/ 21618 w 21647"/>
              <a:gd name="connsiteY8" fmla="*/ 19399 h 19399"/>
              <a:gd name="connsiteX9" fmla="*/ 21574 w 21647"/>
              <a:gd name="connsiteY9" fmla="*/ 16460 h 19399"/>
              <a:gd name="connsiteX10" fmla="*/ 21600 w 21647"/>
              <a:gd name="connsiteY10" fmla="*/ 16460 h 19399"/>
              <a:gd name="connsiteX11" fmla="*/ 21647 w 21647"/>
              <a:gd name="connsiteY11" fmla="*/ 16563 h 19399"/>
              <a:gd name="connsiteX0" fmla="*/ 21574 w 21618"/>
              <a:gd name="connsiteY0" fmla="*/ 16402 h 19399"/>
              <a:gd name="connsiteX1" fmla="*/ 14192 w 21618"/>
              <a:gd name="connsiteY1" fmla="*/ 6 h 19399"/>
              <a:gd name="connsiteX2" fmla="*/ 14192 w 21618"/>
              <a:gd name="connsiteY2" fmla="*/ 0 h 19399"/>
              <a:gd name="connsiteX3" fmla="*/ 0 w 21618"/>
              <a:gd name="connsiteY3" fmla="*/ 0 h 19399"/>
              <a:gd name="connsiteX4" fmla="*/ 0 w 21618"/>
              <a:gd name="connsiteY4" fmla="*/ 16460 h 19399"/>
              <a:gd name="connsiteX5" fmla="*/ 14192 w 21618"/>
              <a:gd name="connsiteY5" fmla="*/ 16460 h 19399"/>
              <a:gd name="connsiteX6" fmla="*/ 14977 w 21618"/>
              <a:gd name="connsiteY6" fmla="*/ 16460 h 19399"/>
              <a:gd name="connsiteX7" fmla="*/ 14977 w 21618"/>
              <a:gd name="connsiteY7" fmla="*/ 19399 h 19399"/>
              <a:gd name="connsiteX8" fmla="*/ 21618 w 21618"/>
              <a:gd name="connsiteY8" fmla="*/ 19399 h 19399"/>
              <a:gd name="connsiteX9" fmla="*/ 21574 w 21618"/>
              <a:gd name="connsiteY9" fmla="*/ 16460 h 19399"/>
              <a:gd name="connsiteX10" fmla="*/ 21600 w 21618"/>
              <a:gd name="connsiteY10" fmla="*/ 16460 h 19399"/>
              <a:gd name="connsiteX0" fmla="*/ 21574 w 21618"/>
              <a:gd name="connsiteY0" fmla="*/ 16402 h 19399"/>
              <a:gd name="connsiteX1" fmla="*/ 14192 w 21618"/>
              <a:gd name="connsiteY1" fmla="*/ 6 h 19399"/>
              <a:gd name="connsiteX2" fmla="*/ 14192 w 21618"/>
              <a:gd name="connsiteY2" fmla="*/ 0 h 19399"/>
              <a:gd name="connsiteX3" fmla="*/ 0 w 21618"/>
              <a:gd name="connsiteY3" fmla="*/ 0 h 19399"/>
              <a:gd name="connsiteX4" fmla="*/ 0 w 21618"/>
              <a:gd name="connsiteY4" fmla="*/ 16460 h 19399"/>
              <a:gd name="connsiteX5" fmla="*/ 14192 w 21618"/>
              <a:gd name="connsiteY5" fmla="*/ 16460 h 19399"/>
              <a:gd name="connsiteX6" fmla="*/ 14977 w 21618"/>
              <a:gd name="connsiteY6" fmla="*/ 16460 h 19399"/>
              <a:gd name="connsiteX7" fmla="*/ 14977 w 21618"/>
              <a:gd name="connsiteY7" fmla="*/ 19399 h 19399"/>
              <a:gd name="connsiteX8" fmla="*/ 21618 w 21618"/>
              <a:gd name="connsiteY8" fmla="*/ 19399 h 19399"/>
              <a:gd name="connsiteX9" fmla="*/ 21574 w 21618"/>
              <a:gd name="connsiteY9" fmla="*/ 16460 h 19399"/>
              <a:gd name="connsiteX0" fmla="*/ 21574 w 21618"/>
              <a:gd name="connsiteY0" fmla="*/ 16402 h 19399"/>
              <a:gd name="connsiteX1" fmla="*/ 14192 w 21618"/>
              <a:gd name="connsiteY1" fmla="*/ 6 h 19399"/>
              <a:gd name="connsiteX2" fmla="*/ 14192 w 21618"/>
              <a:gd name="connsiteY2" fmla="*/ 0 h 19399"/>
              <a:gd name="connsiteX3" fmla="*/ 0 w 21618"/>
              <a:gd name="connsiteY3" fmla="*/ 0 h 19399"/>
              <a:gd name="connsiteX4" fmla="*/ 0 w 21618"/>
              <a:gd name="connsiteY4" fmla="*/ 16460 h 19399"/>
              <a:gd name="connsiteX5" fmla="*/ 14192 w 21618"/>
              <a:gd name="connsiteY5" fmla="*/ 16460 h 19399"/>
              <a:gd name="connsiteX6" fmla="*/ 14977 w 21618"/>
              <a:gd name="connsiteY6" fmla="*/ 16460 h 19399"/>
              <a:gd name="connsiteX7" fmla="*/ 14977 w 21618"/>
              <a:gd name="connsiteY7" fmla="*/ 19399 h 19399"/>
              <a:gd name="connsiteX8" fmla="*/ 21618 w 21618"/>
              <a:gd name="connsiteY8" fmla="*/ 19399 h 19399"/>
              <a:gd name="connsiteX0" fmla="*/ 19394 w 21618"/>
              <a:gd name="connsiteY0" fmla="*/ 11511 h 19399"/>
              <a:gd name="connsiteX1" fmla="*/ 14192 w 21618"/>
              <a:gd name="connsiteY1" fmla="*/ 6 h 19399"/>
              <a:gd name="connsiteX2" fmla="*/ 14192 w 21618"/>
              <a:gd name="connsiteY2" fmla="*/ 0 h 19399"/>
              <a:gd name="connsiteX3" fmla="*/ 0 w 21618"/>
              <a:gd name="connsiteY3" fmla="*/ 0 h 19399"/>
              <a:gd name="connsiteX4" fmla="*/ 0 w 21618"/>
              <a:gd name="connsiteY4" fmla="*/ 16460 h 19399"/>
              <a:gd name="connsiteX5" fmla="*/ 14192 w 21618"/>
              <a:gd name="connsiteY5" fmla="*/ 16460 h 19399"/>
              <a:gd name="connsiteX6" fmla="*/ 14977 w 21618"/>
              <a:gd name="connsiteY6" fmla="*/ 16460 h 19399"/>
              <a:gd name="connsiteX7" fmla="*/ 14977 w 21618"/>
              <a:gd name="connsiteY7" fmla="*/ 19399 h 19399"/>
              <a:gd name="connsiteX8" fmla="*/ 21618 w 21618"/>
              <a:gd name="connsiteY8" fmla="*/ 19399 h 19399"/>
              <a:gd name="connsiteX0" fmla="*/ 19394 w 19394"/>
              <a:gd name="connsiteY0" fmla="*/ 11511 h 19399"/>
              <a:gd name="connsiteX1" fmla="*/ 14192 w 19394"/>
              <a:gd name="connsiteY1" fmla="*/ 6 h 19399"/>
              <a:gd name="connsiteX2" fmla="*/ 14192 w 19394"/>
              <a:gd name="connsiteY2" fmla="*/ 0 h 19399"/>
              <a:gd name="connsiteX3" fmla="*/ 0 w 19394"/>
              <a:gd name="connsiteY3" fmla="*/ 0 h 19399"/>
              <a:gd name="connsiteX4" fmla="*/ 0 w 19394"/>
              <a:gd name="connsiteY4" fmla="*/ 16460 h 19399"/>
              <a:gd name="connsiteX5" fmla="*/ 14192 w 19394"/>
              <a:gd name="connsiteY5" fmla="*/ 16460 h 19399"/>
              <a:gd name="connsiteX6" fmla="*/ 14977 w 19394"/>
              <a:gd name="connsiteY6" fmla="*/ 16460 h 19399"/>
              <a:gd name="connsiteX7" fmla="*/ 14977 w 19394"/>
              <a:gd name="connsiteY7" fmla="*/ 19399 h 19399"/>
              <a:gd name="connsiteX8" fmla="*/ 19394 w 19394"/>
              <a:gd name="connsiteY8" fmla="*/ 19399 h 19399"/>
              <a:gd name="connsiteX0" fmla="*/ 19394 w 19394"/>
              <a:gd name="connsiteY0" fmla="*/ 11511 h 19399"/>
              <a:gd name="connsiteX1" fmla="*/ 14192 w 19394"/>
              <a:gd name="connsiteY1" fmla="*/ 6 h 19399"/>
              <a:gd name="connsiteX2" fmla="*/ 14192 w 19394"/>
              <a:gd name="connsiteY2" fmla="*/ 0 h 19399"/>
              <a:gd name="connsiteX3" fmla="*/ 0 w 19394"/>
              <a:gd name="connsiteY3" fmla="*/ 0 h 19399"/>
              <a:gd name="connsiteX4" fmla="*/ 0 w 19394"/>
              <a:gd name="connsiteY4" fmla="*/ 16460 h 19399"/>
              <a:gd name="connsiteX5" fmla="*/ 14192 w 19394"/>
              <a:gd name="connsiteY5" fmla="*/ 16460 h 19399"/>
              <a:gd name="connsiteX6" fmla="*/ 14977 w 19394"/>
              <a:gd name="connsiteY6" fmla="*/ 16460 h 19399"/>
              <a:gd name="connsiteX7" fmla="*/ 14977 w 19394"/>
              <a:gd name="connsiteY7" fmla="*/ 19399 h 19399"/>
              <a:gd name="connsiteX8" fmla="*/ 19394 w 19394"/>
              <a:gd name="connsiteY8" fmla="*/ 19399 h 19399"/>
              <a:gd name="connsiteX9" fmla="*/ 19394 w 19394"/>
              <a:gd name="connsiteY9" fmla="*/ 11511 h 1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94" h="19399" extrusionOk="0">
                <a:moveTo>
                  <a:pt x="19394" y="11511"/>
                </a:moveTo>
                <a:lnTo>
                  <a:pt x="14192" y="6"/>
                </a:lnTo>
                <a:lnTo>
                  <a:pt x="14192" y="0"/>
                </a:lnTo>
                <a:lnTo>
                  <a:pt x="0" y="0"/>
                </a:lnTo>
                <a:lnTo>
                  <a:pt x="0" y="16460"/>
                </a:lnTo>
                <a:lnTo>
                  <a:pt x="14192" y="16460"/>
                </a:lnTo>
                <a:lnTo>
                  <a:pt x="14977" y="16460"/>
                </a:lnTo>
                <a:lnTo>
                  <a:pt x="14977" y="19399"/>
                </a:lnTo>
                <a:lnTo>
                  <a:pt x="19394" y="19399"/>
                </a:lnTo>
                <a:lnTo>
                  <a:pt x="19394" y="11511"/>
                </a:lnTo>
                <a:close/>
              </a:path>
            </a:pathLst>
          </a:custGeom>
          <a:solidFill>
            <a:srgbClr val="FFFFFF"/>
          </a:solidFill>
          <a:ln w="12700">
            <a:miter lim="400000"/>
          </a:ln>
        </p:spPr>
        <p:txBody>
          <a:bodyPr lIns="10001" tIns="10001" rIns="10001" bIns="10001" anchor="ctr"/>
          <a:lstStyle>
            <a:defPPr marL="0" marR="0" indent="0" algn="l" defTabSz="91438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284" rtl="0" fontAlgn="auto" latinLnBrk="0" hangingPunct="0">
              <a:lnSpc>
                <a:spcPct val="130000"/>
              </a:lnSpc>
              <a:spcBef>
                <a:spcPts val="0"/>
              </a:spcBef>
              <a:spcAft>
                <a:spcPts val="0"/>
              </a:spcAft>
              <a:buClrTx/>
              <a:buSzTx/>
              <a:buFontTx/>
              <a:buNone/>
              <a:tabLst/>
              <a:defRPr kumimoji="0" sz="1800" b="0" i="0" u="none" strike="noStrike" cap="none" spc="19" normalizeH="0" baseline="0">
                <a:ln>
                  <a:noFill/>
                </a:ln>
                <a:solidFill>
                  <a:srgbClr val="52514F"/>
                </a:solidFill>
                <a:effectLst/>
                <a:uFillTx/>
                <a:latin typeface="Sora Light"/>
                <a:ea typeface="Sora Light"/>
                <a:cs typeface="Sora Light"/>
                <a:sym typeface="Sora Light"/>
              </a:defRPr>
            </a:lvl1pPr>
            <a:lvl2pPr marL="0" marR="0" indent="457190" algn="l" defTabSz="2438284" rtl="0" fontAlgn="auto" latinLnBrk="0" hangingPunct="0">
              <a:lnSpc>
                <a:spcPct val="130000"/>
              </a:lnSpc>
              <a:spcBef>
                <a:spcPts val="0"/>
              </a:spcBef>
              <a:spcAft>
                <a:spcPts val="0"/>
              </a:spcAft>
              <a:buClrTx/>
              <a:buSzTx/>
              <a:buFontTx/>
              <a:buNone/>
              <a:tabLst/>
              <a:defRPr kumimoji="0" sz="1800" b="0" i="0" u="none" strike="noStrike" cap="none" spc="19" normalizeH="0" baseline="0">
                <a:ln>
                  <a:noFill/>
                </a:ln>
                <a:solidFill>
                  <a:srgbClr val="52514F"/>
                </a:solidFill>
                <a:effectLst/>
                <a:uFillTx/>
                <a:latin typeface="Sora Light"/>
                <a:ea typeface="Sora Light"/>
                <a:cs typeface="Sora Light"/>
                <a:sym typeface="Sora Light"/>
              </a:defRPr>
            </a:lvl2pPr>
            <a:lvl3pPr marL="0" marR="0" indent="914380" algn="l" defTabSz="2438284" rtl="0" fontAlgn="auto" latinLnBrk="0" hangingPunct="0">
              <a:lnSpc>
                <a:spcPct val="130000"/>
              </a:lnSpc>
              <a:spcBef>
                <a:spcPts val="0"/>
              </a:spcBef>
              <a:spcAft>
                <a:spcPts val="0"/>
              </a:spcAft>
              <a:buClrTx/>
              <a:buSzTx/>
              <a:buFontTx/>
              <a:buNone/>
              <a:tabLst/>
              <a:defRPr kumimoji="0" sz="1800" b="0" i="0" u="none" strike="noStrike" cap="none" spc="19" normalizeH="0" baseline="0">
                <a:ln>
                  <a:noFill/>
                </a:ln>
                <a:solidFill>
                  <a:srgbClr val="52514F"/>
                </a:solidFill>
                <a:effectLst/>
                <a:uFillTx/>
                <a:latin typeface="Sora Light"/>
                <a:ea typeface="Sora Light"/>
                <a:cs typeface="Sora Light"/>
                <a:sym typeface="Sora Light"/>
              </a:defRPr>
            </a:lvl3pPr>
            <a:lvl4pPr marL="0" marR="0" indent="1371570" algn="l" defTabSz="2438284" rtl="0" fontAlgn="auto" latinLnBrk="0" hangingPunct="0">
              <a:lnSpc>
                <a:spcPct val="130000"/>
              </a:lnSpc>
              <a:spcBef>
                <a:spcPts val="0"/>
              </a:spcBef>
              <a:spcAft>
                <a:spcPts val="0"/>
              </a:spcAft>
              <a:buClrTx/>
              <a:buSzTx/>
              <a:buFontTx/>
              <a:buNone/>
              <a:tabLst/>
              <a:defRPr kumimoji="0" sz="1800" b="0" i="0" u="none" strike="noStrike" cap="none" spc="19" normalizeH="0" baseline="0">
                <a:ln>
                  <a:noFill/>
                </a:ln>
                <a:solidFill>
                  <a:srgbClr val="52514F"/>
                </a:solidFill>
                <a:effectLst/>
                <a:uFillTx/>
                <a:latin typeface="Sora Light"/>
                <a:ea typeface="Sora Light"/>
                <a:cs typeface="Sora Light"/>
                <a:sym typeface="Sora Light"/>
              </a:defRPr>
            </a:lvl4pPr>
            <a:lvl5pPr marL="0" marR="0" indent="1828760" algn="l" defTabSz="2438284" rtl="0" fontAlgn="auto" latinLnBrk="0" hangingPunct="0">
              <a:lnSpc>
                <a:spcPct val="130000"/>
              </a:lnSpc>
              <a:spcBef>
                <a:spcPts val="0"/>
              </a:spcBef>
              <a:spcAft>
                <a:spcPts val="0"/>
              </a:spcAft>
              <a:buClrTx/>
              <a:buSzTx/>
              <a:buFontTx/>
              <a:buNone/>
              <a:tabLst/>
              <a:defRPr kumimoji="0" sz="1800" b="0" i="0" u="none" strike="noStrike" cap="none" spc="19" normalizeH="0" baseline="0">
                <a:ln>
                  <a:noFill/>
                </a:ln>
                <a:solidFill>
                  <a:srgbClr val="52514F"/>
                </a:solidFill>
                <a:effectLst/>
                <a:uFillTx/>
                <a:latin typeface="Sora Light"/>
                <a:ea typeface="Sora Light"/>
                <a:cs typeface="Sora Light"/>
                <a:sym typeface="Sora Light"/>
              </a:defRPr>
            </a:lvl5pPr>
            <a:lvl6pPr marL="0" marR="0" indent="2285950" algn="l" defTabSz="2438284" rtl="0" fontAlgn="auto" latinLnBrk="0" hangingPunct="0">
              <a:lnSpc>
                <a:spcPct val="130000"/>
              </a:lnSpc>
              <a:spcBef>
                <a:spcPts val="0"/>
              </a:spcBef>
              <a:spcAft>
                <a:spcPts val="0"/>
              </a:spcAft>
              <a:buClrTx/>
              <a:buSzTx/>
              <a:buFontTx/>
              <a:buNone/>
              <a:tabLst/>
              <a:defRPr kumimoji="0" sz="1800" b="0" i="0" u="none" strike="noStrike" cap="none" spc="19" normalizeH="0" baseline="0">
                <a:ln>
                  <a:noFill/>
                </a:ln>
                <a:solidFill>
                  <a:srgbClr val="52514F"/>
                </a:solidFill>
                <a:effectLst/>
                <a:uFillTx/>
                <a:latin typeface="Sora Light"/>
                <a:ea typeface="Sora Light"/>
                <a:cs typeface="Sora Light"/>
                <a:sym typeface="Sora Light"/>
              </a:defRPr>
            </a:lvl6pPr>
            <a:lvl7pPr marL="0" marR="0" indent="2743140" algn="l" defTabSz="2438284" rtl="0" fontAlgn="auto" latinLnBrk="0" hangingPunct="0">
              <a:lnSpc>
                <a:spcPct val="130000"/>
              </a:lnSpc>
              <a:spcBef>
                <a:spcPts val="0"/>
              </a:spcBef>
              <a:spcAft>
                <a:spcPts val="0"/>
              </a:spcAft>
              <a:buClrTx/>
              <a:buSzTx/>
              <a:buFontTx/>
              <a:buNone/>
              <a:tabLst/>
              <a:defRPr kumimoji="0" sz="1800" b="0" i="0" u="none" strike="noStrike" cap="none" spc="19" normalizeH="0" baseline="0">
                <a:ln>
                  <a:noFill/>
                </a:ln>
                <a:solidFill>
                  <a:srgbClr val="52514F"/>
                </a:solidFill>
                <a:effectLst/>
                <a:uFillTx/>
                <a:latin typeface="Sora Light"/>
                <a:ea typeface="Sora Light"/>
                <a:cs typeface="Sora Light"/>
                <a:sym typeface="Sora Light"/>
              </a:defRPr>
            </a:lvl7pPr>
            <a:lvl8pPr marL="0" marR="0" indent="3200330" algn="l" defTabSz="2438284" rtl="0" fontAlgn="auto" latinLnBrk="0" hangingPunct="0">
              <a:lnSpc>
                <a:spcPct val="130000"/>
              </a:lnSpc>
              <a:spcBef>
                <a:spcPts val="0"/>
              </a:spcBef>
              <a:spcAft>
                <a:spcPts val="0"/>
              </a:spcAft>
              <a:buClrTx/>
              <a:buSzTx/>
              <a:buFontTx/>
              <a:buNone/>
              <a:tabLst/>
              <a:defRPr kumimoji="0" sz="1800" b="0" i="0" u="none" strike="noStrike" cap="none" spc="19" normalizeH="0" baseline="0">
                <a:ln>
                  <a:noFill/>
                </a:ln>
                <a:solidFill>
                  <a:srgbClr val="52514F"/>
                </a:solidFill>
                <a:effectLst/>
                <a:uFillTx/>
                <a:latin typeface="Sora Light"/>
                <a:ea typeface="Sora Light"/>
                <a:cs typeface="Sora Light"/>
                <a:sym typeface="Sora Light"/>
              </a:defRPr>
            </a:lvl8pPr>
            <a:lvl9pPr marL="0" marR="0" indent="3657520" algn="l" defTabSz="2438284" rtl="0" fontAlgn="auto" latinLnBrk="0" hangingPunct="0">
              <a:lnSpc>
                <a:spcPct val="130000"/>
              </a:lnSpc>
              <a:spcBef>
                <a:spcPts val="0"/>
              </a:spcBef>
              <a:spcAft>
                <a:spcPts val="0"/>
              </a:spcAft>
              <a:buClrTx/>
              <a:buSzTx/>
              <a:buFontTx/>
              <a:buNone/>
              <a:tabLst/>
              <a:defRPr kumimoji="0" sz="1800" b="0" i="0" u="none" strike="noStrike" cap="none" spc="19" normalizeH="0" baseline="0">
                <a:ln>
                  <a:noFill/>
                </a:ln>
                <a:solidFill>
                  <a:srgbClr val="52514F"/>
                </a:solidFill>
                <a:effectLst/>
                <a:uFillTx/>
                <a:latin typeface="Sora Light"/>
                <a:ea typeface="Sora Light"/>
                <a:cs typeface="Sora Light"/>
                <a:sym typeface="Sora Light"/>
              </a:defRPr>
            </a:lvl9pPr>
          </a:lstStyle>
          <a:p>
            <a:pPr algn="ctr" defTabSz="162481">
              <a:lnSpc>
                <a:spcPct val="100000"/>
              </a:lnSpc>
              <a:defRPr sz="3200" spc="0">
                <a:solidFill>
                  <a:srgbClr val="FFFFFF"/>
                </a:solidFill>
                <a:latin typeface="Helvetica Neue Medium"/>
                <a:ea typeface="Helvetica Neue Medium"/>
                <a:cs typeface="Helvetica Neue Medium"/>
                <a:sym typeface="Helvetica Neue Medium"/>
              </a:defRPr>
            </a:pPr>
            <a:endParaRPr sz="629" b="1" i="0" dirty="0">
              <a:latin typeface="Sora" pitchFamily="2" charset="0"/>
              <a:cs typeface="Sora" pitchFamily="2" charset="0"/>
            </a:endParaRPr>
          </a:p>
        </p:txBody>
      </p:sp>
      <p:sp>
        <p:nvSpPr>
          <p:cNvPr id="2" name="Title 1">
            <a:extLst>
              <a:ext uri="{FF2B5EF4-FFF2-40B4-BE49-F238E27FC236}">
                <a16:creationId xmlns:a16="http://schemas.microsoft.com/office/drawing/2014/main" id="{429AF811-26C0-4CBC-842A-12C8E888982D}"/>
              </a:ext>
            </a:extLst>
          </p:cNvPr>
          <p:cNvSpPr>
            <a:spLocks noGrp="1"/>
          </p:cNvSpPr>
          <p:nvPr>
            <p:ph type="title" hasCustomPrompt="1"/>
          </p:nvPr>
        </p:nvSpPr>
        <p:spPr>
          <a:xfrm>
            <a:off x="3291840" y="11499496"/>
            <a:ext cx="29626560" cy="8778240"/>
          </a:xfrm>
        </p:spPr>
        <p:txBody>
          <a:bodyPr anchor="ctr">
            <a:normAutofit/>
          </a:bodyPr>
          <a:lstStyle>
            <a:lvl1pPr>
              <a:lnSpc>
                <a:spcPct val="100000"/>
              </a:lnSpc>
              <a:defRPr sz="2363"/>
            </a:lvl1pPr>
          </a:lstStyle>
          <a:p>
            <a:r>
              <a:rPr lang="en-US" dirty="0"/>
              <a:t>Presentation Title</a:t>
            </a:r>
          </a:p>
        </p:txBody>
      </p:sp>
      <p:sp>
        <p:nvSpPr>
          <p:cNvPr id="16" name="Text Placeholder 15">
            <a:extLst>
              <a:ext uri="{FF2B5EF4-FFF2-40B4-BE49-F238E27FC236}">
                <a16:creationId xmlns:a16="http://schemas.microsoft.com/office/drawing/2014/main" id="{082224AF-107C-4B21-A82F-20A53979B596}"/>
              </a:ext>
            </a:extLst>
          </p:cNvPr>
          <p:cNvSpPr>
            <a:spLocks noGrp="1"/>
          </p:cNvSpPr>
          <p:nvPr>
            <p:ph type="body" sz="quarter" idx="11" hasCustomPrompt="1"/>
          </p:nvPr>
        </p:nvSpPr>
        <p:spPr>
          <a:xfrm>
            <a:off x="3291836" y="21945600"/>
            <a:ext cx="23042880" cy="1755648"/>
          </a:xfrm>
        </p:spPr>
        <p:txBody>
          <a:bodyPr anchor="ctr"/>
          <a:lstStyle>
            <a:lvl1pPr>
              <a:lnSpc>
                <a:spcPct val="100000"/>
              </a:lnSpc>
              <a:defRPr>
                <a:solidFill>
                  <a:schemeClr val="tx1"/>
                </a:solidFill>
              </a:defRPr>
            </a:lvl1pPr>
            <a:lvl2pPr marL="179982" indent="0">
              <a:buNone/>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Subtitle / Presenter</a:t>
            </a:r>
          </a:p>
        </p:txBody>
      </p:sp>
      <p:sp>
        <p:nvSpPr>
          <p:cNvPr id="20" name="Text Placeholder 19">
            <a:extLst>
              <a:ext uri="{FF2B5EF4-FFF2-40B4-BE49-F238E27FC236}">
                <a16:creationId xmlns:a16="http://schemas.microsoft.com/office/drawing/2014/main" id="{169FCE3F-B0AF-41A7-BEF4-CF30E1850D6B}"/>
              </a:ext>
            </a:extLst>
          </p:cNvPr>
          <p:cNvSpPr>
            <a:spLocks noGrp="1"/>
          </p:cNvSpPr>
          <p:nvPr>
            <p:ph type="body" sz="quarter" idx="12" hasCustomPrompt="1"/>
          </p:nvPr>
        </p:nvSpPr>
        <p:spPr>
          <a:xfrm>
            <a:off x="3310255" y="23701238"/>
            <a:ext cx="13167360" cy="1755648"/>
          </a:xfrm>
        </p:spPr>
        <p:txBody>
          <a:bodyPr anchor="ctr">
            <a:normAutofit/>
          </a:bodyPr>
          <a:lstStyle>
            <a:lvl1pPr>
              <a:lnSpc>
                <a:spcPct val="100000"/>
              </a:lnSpc>
              <a:defRPr sz="629">
                <a:solidFill>
                  <a:schemeClr val="tx1"/>
                </a:solidFill>
              </a:defRPr>
            </a:lvl1pPr>
          </a:lstStyle>
          <a:p>
            <a:pPr lvl="0"/>
            <a:r>
              <a:rPr lang="en-US" dirty="0"/>
              <a:t>Date</a:t>
            </a:r>
          </a:p>
        </p:txBody>
      </p:sp>
      <p:sp>
        <p:nvSpPr>
          <p:cNvPr id="22" name="Footer Placeholder 21">
            <a:extLst>
              <a:ext uri="{FF2B5EF4-FFF2-40B4-BE49-F238E27FC236}">
                <a16:creationId xmlns:a16="http://schemas.microsoft.com/office/drawing/2014/main" id="{9212259D-716D-40B6-842E-E0E20B0ADB0D}"/>
              </a:ext>
            </a:extLst>
          </p:cNvPr>
          <p:cNvSpPr>
            <a:spLocks noGrp="1"/>
          </p:cNvSpPr>
          <p:nvPr>
            <p:ph type="ftr" sz="quarter" idx="13"/>
          </p:nvPr>
        </p:nvSpPr>
        <p:spPr/>
        <p:txBody>
          <a:bodyPr/>
          <a:lstStyle>
            <a:lvl1pPr>
              <a:defRPr>
                <a:solidFill>
                  <a:srgbClr val="FFFFFF"/>
                </a:solidFill>
              </a:defRPr>
            </a:lvl1pPr>
          </a:lstStyle>
          <a:p>
            <a:r>
              <a:rPr lang="en-US" dirty="0"/>
              <a:t>SOLIDIGM CONFIDENTIAL</a:t>
            </a:r>
          </a:p>
        </p:txBody>
      </p:sp>
      <p:sp>
        <p:nvSpPr>
          <p:cNvPr id="9" name="Footer Placeholder 7">
            <a:extLst>
              <a:ext uri="{FF2B5EF4-FFF2-40B4-BE49-F238E27FC236}">
                <a16:creationId xmlns:a16="http://schemas.microsoft.com/office/drawing/2014/main" id="{2530CE33-D030-4223-8392-2CC1190BEA44}"/>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solidFill>
                  <a:srgbClr val="FFFFFF"/>
                </a:solidFill>
              </a:rPr>
              <a:t>GAR Customer Operations – GO BMG</a:t>
            </a:r>
          </a:p>
        </p:txBody>
      </p:sp>
    </p:spTree>
    <p:extLst>
      <p:ext uri="{BB962C8B-B14F-4D97-AF65-F5344CB8AC3E}">
        <p14:creationId xmlns:p14="http://schemas.microsoft.com/office/powerpoint/2010/main" val="365631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idigm Purple: Text Slide Horizontal Bar">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9B6244DD-6DA5-4C51-8B97-3390CC952AB7}"/>
              </a:ext>
            </a:extLst>
          </p:cNvPr>
          <p:cNvSpPr/>
          <p:nvPr userDrawn="1"/>
        </p:nvSpPr>
        <p:spPr>
          <a:xfrm rot="5400000">
            <a:off x="5486403" y="-5486401"/>
            <a:ext cx="32918405" cy="43891204"/>
          </a:xfrm>
          <a:custGeom>
            <a:avLst/>
            <a:gdLst>
              <a:gd name="connsiteX0" fmla="*/ 2 w 6858001"/>
              <a:gd name="connsiteY0" fmla="*/ 9524999 h 12192001"/>
              <a:gd name="connsiteX1" fmla="*/ 2 w 6858001"/>
              <a:gd name="connsiteY1" fmla="*/ 2666999 h 12192001"/>
              <a:gd name="connsiteX2" fmla="*/ 6858001 w 6858001"/>
              <a:gd name="connsiteY2" fmla="*/ 2666999 h 12192001"/>
              <a:gd name="connsiteX3" fmla="*/ 6858001 w 6858001"/>
              <a:gd name="connsiteY3" fmla="*/ 3505491 h 12192001"/>
              <a:gd name="connsiteX4" fmla="*/ 6326489 w 6858001"/>
              <a:gd name="connsiteY4" fmla="*/ 3963899 h 12192001"/>
              <a:gd name="connsiteX5" fmla="*/ 6326489 w 6858001"/>
              <a:gd name="connsiteY5" fmla="*/ 9524999 h 12192001"/>
              <a:gd name="connsiteX6" fmla="*/ 1 w 6858001"/>
              <a:gd name="connsiteY6" fmla="*/ 12192001 h 12192001"/>
              <a:gd name="connsiteX7" fmla="*/ 1 w 6858001"/>
              <a:gd name="connsiteY7" fmla="*/ 9525004 h 12192001"/>
              <a:gd name="connsiteX8" fmla="*/ 6326983 w 6858001"/>
              <a:gd name="connsiteY8" fmla="*/ 9525004 h 12192001"/>
              <a:gd name="connsiteX9" fmla="*/ 6326983 w 6858001"/>
              <a:gd name="connsiteY9" fmla="*/ 12192001 h 12192001"/>
              <a:gd name="connsiteX10" fmla="*/ 0 w 6858001"/>
              <a:gd name="connsiteY10" fmla="*/ 2666997 h 12192001"/>
              <a:gd name="connsiteX11" fmla="*/ 0 w 6858001"/>
              <a:gd name="connsiteY11" fmla="*/ 0 h 12192001"/>
              <a:gd name="connsiteX12" fmla="*/ 6858001 w 6858001"/>
              <a:gd name="connsiteY12" fmla="*/ 0 h 12192001"/>
              <a:gd name="connsiteX13" fmla="*/ 6858001 w 6858001"/>
              <a:gd name="connsiteY13" fmla="*/ 2666997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58001" h="12192001">
                <a:moveTo>
                  <a:pt x="2" y="9524999"/>
                </a:moveTo>
                <a:lnTo>
                  <a:pt x="2" y="2666999"/>
                </a:lnTo>
                <a:lnTo>
                  <a:pt x="6858001" y="2666999"/>
                </a:lnTo>
                <a:lnTo>
                  <a:pt x="6858001" y="3505491"/>
                </a:lnTo>
                <a:lnTo>
                  <a:pt x="6326489" y="3963899"/>
                </a:lnTo>
                <a:lnTo>
                  <a:pt x="6326489" y="9524999"/>
                </a:lnTo>
                <a:close/>
                <a:moveTo>
                  <a:pt x="1" y="12192001"/>
                </a:moveTo>
                <a:lnTo>
                  <a:pt x="1" y="9525004"/>
                </a:lnTo>
                <a:lnTo>
                  <a:pt x="6326983" y="9525004"/>
                </a:lnTo>
                <a:lnTo>
                  <a:pt x="6326983" y="12192001"/>
                </a:lnTo>
                <a:close/>
                <a:moveTo>
                  <a:pt x="0" y="2666997"/>
                </a:moveTo>
                <a:lnTo>
                  <a:pt x="0" y="0"/>
                </a:lnTo>
                <a:lnTo>
                  <a:pt x="6858001" y="0"/>
                </a:lnTo>
                <a:lnTo>
                  <a:pt x="6858001" y="2666997"/>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1645920" y="3516033"/>
            <a:ext cx="39502080" cy="5071351"/>
          </a:xfrm>
        </p:spPr>
        <p:txBody>
          <a:bodyPr>
            <a:noAutofit/>
          </a:bodyPr>
          <a:lstStyle>
            <a:lvl1pPr>
              <a:lnSpc>
                <a:spcPct val="100000"/>
              </a:lnSpc>
              <a:defRPr sz="1417">
                <a:solidFill>
                  <a:schemeClr val="tx2"/>
                </a:solidFill>
              </a:defRPr>
            </a:lvl1pPr>
          </a:lstStyle>
          <a:p>
            <a:r>
              <a:rPr lang="en-US" dirty="0"/>
              <a:t>Slide title</a:t>
            </a:r>
          </a:p>
        </p:txBody>
      </p:sp>
      <p:sp>
        <p:nvSpPr>
          <p:cNvPr id="7" name="Text Placeholder 14">
            <a:extLst>
              <a:ext uri="{FF2B5EF4-FFF2-40B4-BE49-F238E27FC236}">
                <a16:creationId xmlns:a16="http://schemas.microsoft.com/office/drawing/2014/main" id="{0EFB4534-881D-4BA5-AE33-19956F8689EE}"/>
              </a:ext>
            </a:extLst>
          </p:cNvPr>
          <p:cNvSpPr>
            <a:spLocks noGrp="1"/>
          </p:cNvSpPr>
          <p:nvPr>
            <p:ph type="body" sz="quarter" idx="15" hasCustomPrompt="1"/>
          </p:nvPr>
        </p:nvSpPr>
        <p:spPr>
          <a:xfrm>
            <a:off x="1645920" y="1870110"/>
            <a:ext cx="19751040" cy="1185064"/>
          </a:xfrm>
        </p:spPr>
        <p:txBody>
          <a:bodyPr anchor="ctr">
            <a:noAutofit/>
          </a:bodyPr>
          <a:lstStyle>
            <a:lvl1pPr>
              <a:lnSpc>
                <a:spcPct val="100000"/>
              </a:lnSpc>
              <a:defRPr sz="433">
                <a:solidFill>
                  <a:schemeClr val="tx1"/>
                </a:solidFill>
              </a:defRPr>
            </a:lvl1pPr>
          </a:lstStyle>
          <a:p>
            <a:pPr lvl="0"/>
            <a:r>
              <a:rPr lang="en-US" dirty="0"/>
              <a:t>Presentation /  Section Title</a:t>
            </a:r>
          </a:p>
        </p:txBody>
      </p:sp>
      <p:sp>
        <p:nvSpPr>
          <p:cNvPr id="4" name="Text Placeholder 3">
            <a:extLst>
              <a:ext uri="{FF2B5EF4-FFF2-40B4-BE49-F238E27FC236}">
                <a16:creationId xmlns:a16="http://schemas.microsoft.com/office/drawing/2014/main" id="{56EB989C-1C99-4693-A906-11304CCAEC94}"/>
              </a:ext>
            </a:extLst>
          </p:cNvPr>
          <p:cNvSpPr>
            <a:spLocks noGrp="1"/>
          </p:cNvSpPr>
          <p:nvPr>
            <p:ph type="body" sz="quarter" idx="16"/>
          </p:nvPr>
        </p:nvSpPr>
        <p:spPr>
          <a:xfrm>
            <a:off x="1645920" y="8778240"/>
            <a:ext cx="39502080" cy="20848320"/>
          </a:xfrm>
        </p:spPr>
        <p:txBody>
          <a:bodyPr/>
          <a:lstStyle>
            <a:lvl1pPr>
              <a:lnSpc>
                <a:spcPct val="100000"/>
              </a:lnSpc>
              <a:defRPr u="none"/>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42C0197C-F8C2-4431-A895-F243690E2562}"/>
              </a:ext>
            </a:extLst>
          </p:cNvPr>
          <p:cNvSpPr>
            <a:spLocks noGrp="1"/>
          </p:cNvSpPr>
          <p:nvPr>
            <p:ph type="sldNum" sz="quarter" idx="17"/>
          </p:nvPr>
        </p:nvSpPr>
        <p:spPr/>
        <p:txBody>
          <a:bodyPr/>
          <a:lstStyle>
            <a:lvl1pPr>
              <a:defRPr>
                <a:solidFill>
                  <a:schemeClr val="tx2"/>
                </a:solidFill>
              </a:defRPr>
            </a:lvl1pPr>
          </a:lstStyle>
          <a:p>
            <a:fld id="{E2CE9943-93FB-4AEE-B3AB-59BE5337EA6D}" type="slidenum">
              <a:rPr lang="en-US" smtClean="0"/>
              <a:pPr/>
              <a:t>‹#›</a:t>
            </a:fld>
            <a:endParaRPr lang="en-US" dirty="0"/>
          </a:p>
        </p:txBody>
      </p:sp>
      <p:pic>
        <p:nvPicPr>
          <p:cNvPr id="12" name="Image" descr="Image">
            <a:extLst>
              <a:ext uri="{FF2B5EF4-FFF2-40B4-BE49-F238E27FC236}">
                <a16:creationId xmlns:a16="http://schemas.microsoft.com/office/drawing/2014/main" id="{00C76E14-16E4-4CC6-B0C9-A65B4F94EF4B}"/>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9" name="Footer Placeholder 8">
            <a:extLst>
              <a:ext uri="{FF2B5EF4-FFF2-40B4-BE49-F238E27FC236}">
                <a16:creationId xmlns:a16="http://schemas.microsoft.com/office/drawing/2014/main" id="{DBF54263-E9B1-41B8-AEBB-2C90BF1E8888}"/>
              </a:ext>
            </a:extLst>
          </p:cNvPr>
          <p:cNvSpPr>
            <a:spLocks noGrp="1"/>
          </p:cNvSpPr>
          <p:nvPr>
            <p:ph type="ftr" sz="quarter" idx="18"/>
          </p:nvPr>
        </p:nvSpPr>
        <p:spPr/>
        <p:txBody>
          <a:bodyPr/>
          <a:lstStyle>
            <a:lvl1pPr>
              <a:defRPr>
                <a:solidFill>
                  <a:srgbClr val="FFFFFF"/>
                </a:solidFill>
              </a:defRPr>
            </a:lvl1pPr>
          </a:lstStyle>
          <a:p>
            <a:r>
              <a:rPr lang="en-US" dirty="0"/>
              <a:t>SOLIDIGM CONFIDENTIAL</a:t>
            </a:r>
          </a:p>
        </p:txBody>
      </p:sp>
      <p:sp>
        <p:nvSpPr>
          <p:cNvPr id="10" name="Footer Placeholder 7">
            <a:extLst>
              <a:ext uri="{FF2B5EF4-FFF2-40B4-BE49-F238E27FC236}">
                <a16:creationId xmlns:a16="http://schemas.microsoft.com/office/drawing/2014/main" id="{8833CD94-F3F7-4EAA-91B1-F7C96C9F6207}"/>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solidFill>
                  <a:srgbClr val="FFFFFF"/>
                </a:solidFill>
              </a:rPr>
              <a:t>GAR Customer Operations – GO BMG</a:t>
            </a:r>
          </a:p>
        </p:txBody>
      </p:sp>
    </p:spTree>
    <p:extLst>
      <p:ext uri="{BB962C8B-B14F-4D97-AF65-F5344CB8AC3E}">
        <p14:creationId xmlns:p14="http://schemas.microsoft.com/office/powerpoint/2010/main" val="222301528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idigm Purple: Content Slide Horizontal Bar">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7A89833-4D39-40D1-BB88-CC65645A78FE}"/>
              </a:ext>
            </a:extLst>
          </p:cNvPr>
          <p:cNvSpPr/>
          <p:nvPr userDrawn="1"/>
        </p:nvSpPr>
        <p:spPr>
          <a:xfrm rot="5400000">
            <a:off x="5486403" y="-5486401"/>
            <a:ext cx="32918405" cy="43891204"/>
          </a:xfrm>
          <a:custGeom>
            <a:avLst/>
            <a:gdLst>
              <a:gd name="connsiteX0" fmla="*/ 2 w 6858001"/>
              <a:gd name="connsiteY0" fmla="*/ 9524999 h 12192001"/>
              <a:gd name="connsiteX1" fmla="*/ 2 w 6858001"/>
              <a:gd name="connsiteY1" fmla="*/ 2666999 h 12192001"/>
              <a:gd name="connsiteX2" fmla="*/ 6858001 w 6858001"/>
              <a:gd name="connsiteY2" fmla="*/ 2666999 h 12192001"/>
              <a:gd name="connsiteX3" fmla="*/ 6858001 w 6858001"/>
              <a:gd name="connsiteY3" fmla="*/ 3505491 h 12192001"/>
              <a:gd name="connsiteX4" fmla="*/ 6326489 w 6858001"/>
              <a:gd name="connsiteY4" fmla="*/ 3963899 h 12192001"/>
              <a:gd name="connsiteX5" fmla="*/ 6326489 w 6858001"/>
              <a:gd name="connsiteY5" fmla="*/ 9524999 h 12192001"/>
              <a:gd name="connsiteX6" fmla="*/ 1 w 6858001"/>
              <a:gd name="connsiteY6" fmla="*/ 12192001 h 12192001"/>
              <a:gd name="connsiteX7" fmla="*/ 1 w 6858001"/>
              <a:gd name="connsiteY7" fmla="*/ 9525004 h 12192001"/>
              <a:gd name="connsiteX8" fmla="*/ 6326983 w 6858001"/>
              <a:gd name="connsiteY8" fmla="*/ 9525004 h 12192001"/>
              <a:gd name="connsiteX9" fmla="*/ 6326983 w 6858001"/>
              <a:gd name="connsiteY9" fmla="*/ 12192001 h 12192001"/>
              <a:gd name="connsiteX10" fmla="*/ 0 w 6858001"/>
              <a:gd name="connsiteY10" fmla="*/ 2666997 h 12192001"/>
              <a:gd name="connsiteX11" fmla="*/ 0 w 6858001"/>
              <a:gd name="connsiteY11" fmla="*/ 0 h 12192001"/>
              <a:gd name="connsiteX12" fmla="*/ 6858001 w 6858001"/>
              <a:gd name="connsiteY12" fmla="*/ 0 h 12192001"/>
              <a:gd name="connsiteX13" fmla="*/ 6858001 w 6858001"/>
              <a:gd name="connsiteY13" fmla="*/ 2666997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58001" h="12192001">
                <a:moveTo>
                  <a:pt x="2" y="9524999"/>
                </a:moveTo>
                <a:lnTo>
                  <a:pt x="2" y="2666999"/>
                </a:lnTo>
                <a:lnTo>
                  <a:pt x="6858001" y="2666999"/>
                </a:lnTo>
                <a:lnTo>
                  <a:pt x="6858001" y="3505491"/>
                </a:lnTo>
                <a:lnTo>
                  <a:pt x="6326489" y="3963899"/>
                </a:lnTo>
                <a:lnTo>
                  <a:pt x="6326489" y="9524999"/>
                </a:lnTo>
                <a:close/>
                <a:moveTo>
                  <a:pt x="1" y="12192001"/>
                </a:moveTo>
                <a:lnTo>
                  <a:pt x="1" y="9525004"/>
                </a:lnTo>
                <a:lnTo>
                  <a:pt x="6326983" y="9525004"/>
                </a:lnTo>
                <a:lnTo>
                  <a:pt x="6326983" y="12192001"/>
                </a:lnTo>
                <a:close/>
                <a:moveTo>
                  <a:pt x="0" y="2666997"/>
                </a:moveTo>
                <a:lnTo>
                  <a:pt x="0" y="0"/>
                </a:lnTo>
                <a:lnTo>
                  <a:pt x="6858001" y="0"/>
                </a:lnTo>
                <a:lnTo>
                  <a:pt x="6858001" y="2666997"/>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Content Placeholder 13">
            <a:extLst>
              <a:ext uri="{FF2B5EF4-FFF2-40B4-BE49-F238E27FC236}">
                <a16:creationId xmlns:a16="http://schemas.microsoft.com/office/drawing/2014/main" id="{D41C7417-45F9-495F-8EED-AB51ED7695F5}"/>
              </a:ext>
            </a:extLst>
          </p:cNvPr>
          <p:cNvSpPr>
            <a:spLocks noGrp="1"/>
          </p:cNvSpPr>
          <p:nvPr>
            <p:ph sz="quarter" idx="19"/>
          </p:nvPr>
        </p:nvSpPr>
        <p:spPr>
          <a:xfrm>
            <a:off x="1645920" y="8778240"/>
            <a:ext cx="39502080" cy="2084832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1645920" y="3516033"/>
            <a:ext cx="19751040" cy="5071351"/>
          </a:xfrm>
        </p:spPr>
        <p:txBody>
          <a:bodyPr>
            <a:noAutofit/>
          </a:bodyPr>
          <a:lstStyle>
            <a:lvl1pPr>
              <a:lnSpc>
                <a:spcPct val="100000"/>
              </a:lnSpc>
              <a:defRPr sz="1103">
                <a:solidFill>
                  <a:schemeClr val="tx2"/>
                </a:solidFill>
              </a:defRPr>
            </a:lvl1pPr>
          </a:lstStyle>
          <a:p>
            <a:r>
              <a:rPr lang="en-US" dirty="0"/>
              <a:t>Slide title</a:t>
            </a:r>
          </a:p>
        </p:txBody>
      </p:sp>
      <p:sp>
        <p:nvSpPr>
          <p:cNvPr id="7" name="Text Placeholder 14">
            <a:extLst>
              <a:ext uri="{FF2B5EF4-FFF2-40B4-BE49-F238E27FC236}">
                <a16:creationId xmlns:a16="http://schemas.microsoft.com/office/drawing/2014/main" id="{0EFB4534-881D-4BA5-AE33-19956F8689EE}"/>
              </a:ext>
            </a:extLst>
          </p:cNvPr>
          <p:cNvSpPr>
            <a:spLocks noGrp="1"/>
          </p:cNvSpPr>
          <p:nvPr>
            <p:ph type="body" sz="quarter" idx="15" hasCustomPrompt="1"/>
          </p:nvPr>
        </p:nvSpPr>
        <p:spPr>
          <a:xfrm>
            <a:off x="1645920" y="1870110"/>
            <a:ext cx="19751040" cy="1185064"/>
          </a:xfrm>
        </p:spPr>
        <p:txBody>
          <a:bodyPr anchor="ctr">
            <a:noAutofit/>
          </a:bodyPr>
          <a:lstStyle>
            <a:lvl1pPr>
              <a:lnSpc>
                <a:spcPct val="100000"/>
              </a:lnSpc>
              <a:defRPr sz="433">
                <a:solidFill>
                  <a:schemeClr val="tx1"/>
                </a:solidFill>
              </a:defRPr>
            </a:lvl1pPr>
          </a:lstStyle>
          <a:p>
            <a:pPr lvl="0"/>
            <a:r>
              <a:rPr lang="en-US" dirty="0"/>
              <a:t>Presentation /  Section Title</a:t>
            </a:r>
          </a:p>
        </p:txBody>
      </p:sp>
      <p:sp>
        <p:nvSpPr>
          <p:cNvPr id="10" name="Text Placeholder 9">
            <a:extLst>
              <a:ext uri="{FF2B5EF4-FFF2-40B4-BE49-F238E27FC236}">
                <a16:creationId xmlns:a16="http://schemas.microsoft.com/office/drawing/2014/main" id="{B70358C0-0520-48AE-9DCF-7B4C062CF5B0}"/>
              </a:ext>
            </a:extLst>
          </p:cNvPr>
          <p:cNvSpPr>
            <a:spLocks noGrp="1"/>
          </p:cNvSpPr>
          <p:nvPr>
            <p:ph type="body" sz="quarter" idx="18"/>
          </p:nvPr>
        </p:nvSpPr>
        <p:spPr>
          <a:xfrm>
            <a:off x="23042880" y="3516033"/>
            <a:ext cx="18105120" cy="5071351"/>
          </a:xfrm>
        </p:spPr>
        <p:txBody>
          <a:bodyPr anchor="ctr">
            <a:noAutofit/>
          </a:bodyPr>
          <a:lstStyle>
            <a:lvl1pPr>
              <a:lnSpc>
                <a:spcPct val="100000"/>
              </a:lnSpc>
              <a:defRPr sz="472"/>
            </a:lvl1pPr>
            <a:lvl2pPr>
              <a:lnSpc>
                <a:spcPct val="100000"/>
              </a:lnSpc>
              <a:defRPr sz="433"/>
            </a:lvl2pPr>
            <a:lvl3pPr>
              <a:lnSpc>
                <a:spcPct val="100000"/>
              </a:lnSpc>
              <a:defRPr sz="413"/>
            </a:lvl3pPr>
            <a:lvl4pPr>
              <a:lnSpc>
                <a:spcPct val="100000"/>
              </a:lnSpc>
              <a:defRPr sz="393"/>
            </a:lvl4pPr>
            <a:lvl5pPr>
              <a:lnSpc>
                <a:spcPct val="100000"/>
              </a:lnSpc>
              <a:defRPr sz="3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BC40323E-B508-45F2-9316-F932E4F059DA}"/>
              </a:ext>
            </a:extLst>
          </p:cNvPr>
          <p:cNvSpPr>
            <a:spLocks noGrp="1"/>
          </p:cNvSpPr>
          <p:nvPr>
            <p:ph type="sldNum" sz="quarter" idx="20"/>
          </p:nvPr>
        </p:nvSpPr>
        <p:spPr/>
        <p:txBody>
          <a:bodyPr/>
          <a:lstStyle>
            <a:lvl1pPr>
              <a:defRPr>
                <a:solidFill>
                  <a:schemeClr val="tx2"/>
                </a:solidFill>
              </a:defRPr>
            </a:lvl1pPr>
          </a:lstStyle>
          <a:p>
            <a:fld id="{E2CE9943-93FB-4AEE-B3AB-59BE5337EA6D}" type="slidenum">
              <a:rPr lang="en-US" smtClean="0"/>
              <a:pPr/>
              <a:t>‹#›</a:t>
            </a:fld>
            <a:endParaRPr lang="en-US" dirty="0"/>
          </a:p>
        </p:txBody>
      </p:sp>
      <p:pic>
        <p:nvPicPr>
          <p:cNvPr id="15" name="Image" descr="Image">
            <a:extLst>
              <a:ext uri="{FF2B5EF4-FFF2-40B4-BE49-F238E27FC236}">
                <a16:creationId xmlns:a16="http://schemas.microsoft.com/office/drawing/2014/main" id="{5F1D2459-822A-41BF-8A6F-86A1B1274ACF}"/>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4" name="Footer Placeholder 3">
            <a:extLst>
              <a:ext uri="{FF2B5EF4-FFF2-40B4-BE49-F238E27FC236}">
                <a16:creationId xmlns:a16="http://schemas.microsoft.com/office/drawing/2014/main" id="{3CC45C77-0722-4EAE-93C1-E1216780C2E7}"/>
              </a:ext>
            </a:extLst>
          </p:cNvPr>
          <p:cNvSpPr>
            <a:spLocks noGrp="1"/>
          </p:cNvSpPr>
          <p:nvPr>
            <p:ph type="ftr" sz="quarter" idx="21"/>
          </p:nvPr>
        </p:nvSpPr>
        <p:spPr/>
        <p:txBody>
          <a:bodyPr/>
          <a:lstStyle>
            <a:lvl1pPr>
              <a:defRPr>
                <a:solidFill>
                  <a:srgbClr val="FFFFFF"/>
                </a:solidFill>
              </a:defRPr>
            </a:lvl1pPr>
          </a:lstStyle>
          <a:p>
            <a:r>
              <a:rPr lang="en-US" dirty="0"/>
              <a:t>SOLIDIGM CONFIDENTIAL</a:t>
            </a:r>
          </a:p>
        </p:txBody>
      </p:sp>
      <p:sp>
        <p:nvSpPr>
          <p:cNvPr id="11" name="Footer Placeholder 7">
            <a:extLst>
              <a:ext uri="{FF2B5EF4-FFF2-40B4-BE49-F238E27FC236}">
                <a16:creationId xmlns:a16="http://schemas.microsoft.com/office/drawing/2014/main" id="{061C2E0E-CF99-4880-BB7F-E835092F07CC}"/>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solidFill>
                  <a:srgbClr val="FFFFFF"/>
                </a:solidFill>
              </a:rPr>
              <a:t>GAR Customer Operations – GO BMG</a:t>
            </a:r>
          </a:p>
        </p:txBody>
      </p:sp>
    </p:spTree>
    <p:extLst>
      <p:ext uri="{BB962C8B-B14F-4D97-AF65-F5344CB8AC3E}">
        <p14:creationId xmlns:p14="http://schemas.microsoft.com/office/powerpoint/2010/main" val="273755105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idigm Purple: Two-Column Content Slide Horizontal Bar">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A9A4958-3B72-452E-B2C8-7F7B50496462}"/>
              </a:ext>
            </a:extLst>
          </p:cNvPr>
          <p:cNvSpPr/>
          <p:nvPr userDrawn="1"/>
        </p:nvSpPr>
        <p:spPr>
          <a:xfrm rot="5400000">
            <a:off x="5486403" y="-5486401"/>
            <a:ext cx="32918405" cy="43891204"/>
          </a:xfrm>
          <a:custGeom>
            <a:avLst/>
            <a:gdLst>
              <a:gd name="connsiteX0" fmla="*/ 2 w 6858001"/>
              <a:gd name="connsiteY0" fmla="*/ 9524999 h 12192001"/>
              <a:gd name="connsiteX1" fmla="*/ 2 w 6858001"/>
              <a:gd name="connsiteY1" fmla="*/ 2666999 h 12192001"/>
              <a:gd name="connsiteX2" fmla="*/ 6858001 w 6858001"/>
              <a:gd name="connsiteY2" fmla="*/ 2666999 h 12192001"/>
              <a:gd name="connsiteX3" fmla="*/ 6858001 w 6858001"/>
              <a:gd name="connsiteY3" fmla="*/ 3505491 h 12192001"/>
              <a:gd name="connsiteX4" fmla="*/ 6326489 w 6858001"/>
              <a:gd name="connsiteY4" fmla="*/ 3963899 h 12192001"/>
              <a:gd name="connsiteX5" fmla="*/ 6326489 w 6858001"/>
              <a:gd name="connsiteY5" fmla="*/ 9524999 h 12192001"/>
              <a:gd name="connsiteX6" fmla="*/ 1 w 6858001"/>
              <a:gd name="connsiteY6" fmla="*/ 12192001 h 12192001"/>
              <a:gd name="connsiteX7" fmla="*/ 1 w 6858001"/>
              <a:gd name="connsiteY7" fmla="*/ 9525004 h 12192001"/>
              <a:gd name="connsiteX8" fmla="*/ 6326983 w 6858001"/>
              <a:gd name="connsiteY8" fmla="*/ 9525004 h 12192001"/>
              <a:gd name="connsiteX9" fmla="*/ 6326983 w 6858001"/>
              <a:gd name="connsiteY9" fmla="*/ 12192001 h 12192001"/>
              <a:gd name="connsiteX10" fmla="*/ 0 w 6858001"/>
              <a:gd name="connsiteY10" fmla="*/ 2666997 h 12192001"/>
              <a:gd name="connsiteX11" fmla="*/ 0 w 6858001"/>
              <a:gd name="connsiteY11" fmla="*/ 0 h 12192001"/>
              <a:gd name="connsiteX12" fmla="*/ 6858001 w 6858001"/>
              <a:gd name="connsiteY12" fmla="*/ 0 h 12192001"/>
              <a:gd name="connsiteX13" fmla="*/ 6858001 w 6858001"/>
              <a:gd name="connsiteY13" fmla="*/ 2666997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58001" h="12192001">
                <a:moveTo>
                  <a:pt x="2" y="9524999"/>
                </a:moveTo>
                <a:lnTo>
                  <a:pt x="2" y="2666999"/>
                </a:lnTo>
                <a:lnTo>
                  <a:pt x="6858001" y="2666999"/>
                </a:lnTo>
                <a:lnTo>
                  <a:pt x="6858001" y="3505491"/>
                </a:lnTo>
                <a:lnTo>
                  <a:pt x="6326489" y="3963899"/>
                </a:lnTo>
                <a:lnTo>
                  <a:pt x="6326489" y="9524999"/>
                </a:lnTo>
                <a:close/>
                <a:moveTo>
                  <a:pt x="1" y="12192001"/>
                </a:moveTo>
                <a:lnTo>
                  <a:pt x="1" y="9525004"/>
                </a:lnTo>
                <a:lnTo>
                  <a:pt x="6326983" y="9525004"/>
                </a:lnTo>
                <a:lnTo>
                  <a:pt x="6326983" y="12192001"/>
                </a:lnTo>
                <a:close/>
                <a:moveTo>
                  <a:pt x="0" y="2666997"/>
                </a:moveTo>
                <a:lnTo>
                  <a:pt x="0" y="0"/>
                </a:lnTo>
                <a:lnTo>
                  <a:pt x="6858001" y="0"/>
                </a:lnTo>
                <a:lnTo>
                  <a:pt x="6858001" y="2666997"/>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Content Placeholder 13">
            <a:extLst>
              <a:ext uri="{FF2B5EF4-FFF2-40B4-BE49-F238E27FC236}">
                <a16:creationId xmlns:a16="http://schemas.microsoft.com/office/drawing/2014/main" id="{D41C7417-45F9-495F-8EED-AB51ED7695F5}"/>
              </a:ext>
            </a:extLst>
          </p:cNvPr>
          <p:cNvSpPr>
            <a:spLocks noGrp="1"/>
          </p:cNvSpPr>
          <p:nvPr>
            <p:ph sz="quarter" idx="19"/>
          </p:nvPr>
        </p:nvSpPr>
        <p:spPr>
          <a:xfrm>
            <a:off x="1645916" y="8778240"/>
            <a:ext cx="19257264" cy="2084832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1645920" y="3516033"/>
            <a:ext cx="19751040" cy="5071351"/>
          </a:xfrm>
        </p:spPr>
        <p:txBody>
          <a:bodyPr>
            <a:noAutofit/>
          </a:bodyPr>
          <a:lstStyle>
            <a:lvl1pPr>
              <a:lnSpc>
                <a:spcPct val="100000"/>
              </a:lnSpc>
              <a:defRPr sz="1103">
                <a:solidFill>
                  <a:schemeClr val="tx2"/>
                </a:solidFill>
              </a:defRPr>
            </a:lvl1pPr>
          </a:lstStyle>
          <a:p>
            <a:r>
              <a:rPr lang="en-US" dirty="0"/>
              <a:t>Slide title</a:t>
            </a:r>
          </a:p>
        </p:txBody>
      </p:sp>
      <p:sp>
        <p:nvSpPr>
          <p:cNvPr id="7" name="Text Placeholder 14">
            <a:extLst>
              <a:ext uri="{FF2B5EF4-FFF2-40B4-BE49-F238E27FC236}">
                <a16:creationId xmlns:a16="http://schemas.microsoft.com/office/drawing/2014/main" id="{0EFB4534-881D-4BA5-AE33-19956F8689EE}"/>
              </a:ext>
            </a:extLst>
          </p:cNvPr>
          <p:cNvSpPr>
            <a:spLocks noGrp="1"/>
          </p:cNvSpPr>
          <p:nvPr>
            <p:ph type="body" sz="quarter" idx="15" hasCustomPrompt="1"/>
          </p:nvPr>
        </p:nvSpPr>
        <p:spPr>
          <a:xfrm>
            <a:off x="1645920" y="1870110"/>
            <a:ext cx="19751040" cy="1185064"/>
          </a:xfrm>
        </p:spPr>
        <p:txBody>
          <a:bodyPr anchor="ctr">
            <a:noAutofit/>
          </a:bodyPr>
          <a:lstStyle>
            <a:lvl1pPr>
              <a:lnSpc>
                <a:spcPct val="100000"/>
              </a:lnSpc>
              <a:defRPr sz="433">
                <a:solidFill>
                  <a:schemeClr val="tx1"/>
                </a:solidFill>
              </a:defRPr>
            </a:lvl1pPr>
          </a:lstStyle>
          <a:p>
            <a:pPr lvl="0"/>
            <a:r>
              <a:rPr lang="en-US" dirty="0"/>
              <a:t>Presentation /  Section Title</a:t>
            </a:r>
          </a:p>
        </p:txBody>
      </p:sp>
      <p:sp>
        <p:nvSpPr>
          <p:cNvPr id="10" name="Text Placeholder 9">
            <a:extLst>
              <a:ext uri="{FF2B5EF4-FFF2-40B4-BE49-F238E27FC236}">
                <a16:creationId xmlns:a16="http://schemas.microsoft.com/office/drawing/2014/main" id="{B70358C0-0520-48AE-9DCF-7B4C062CF5B0}"/>
              </a:ext>
            </a:extLst>
          </p:cNvPr>
          <p:cNvSpPr>
            <a:spLocks noGrp="1"/>
          </p:cNvSpPr>
          <p:nvPr>
            <p:ph type="body" sz="quarter" idx="18"/>
          </p:nvPr>
        </p:nvSpPr>
        <p:spPr>
          <a:xfrm>
            <a:off x="23042880" y="3516033"/>
            <a:ext cx="18105120" cy="5071351"/>
          </a:xfrm>
        </p:spPr>
        <p:txBody>
          <a:bodyPr anchor="ctr">
            <a:noAutofit/>
          </a:bodyPr>
          <a:lstStyle>
            <a:lvl1pPr>
              <a:lnSpc>
                <a:spcPct val="100000"/>
              </a:lnSpc>
              <a:defRPr sz="472"/>
            </a:lvl1pPr>
            <a:lvl2pPr>
              <a:lnSpc>
                <a:spcPct val="100000"/>
              </a:lnSpc>
              <a:defRPr sz="433"/>
            </a:lvl2pPr>
            <a:lvl3pPr>
              <a:lnSpc>
                <a:spcPct val="100000"/>
              </a:lnSpc>
              <a:defRPr sz="413"/>
            </a:lvl3pPr>
            <a:lvl4pPr>
              <a:lnSpc>
                <a:spcPct val="100000"/>
              </a:lnSpc>
              <a:defRPr sz="393"/>
            </a:lvl4pPr>
            <a:lvl5pPr>
              <a:lnSpc>
                <a:spcPct val="100000"/>
              </a:lnSpc>
              <a:defRPr sz="3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E8878D7-779A-445F-BC45-291FBA8B0CDF}"/>
              </a:ext>
            </a:extLst>
          </p:cNvPr>
          <p:cNvSpPr>
            <a:spLocks noGrp="1"/>
          </p:cNvSpPr>
          <p:nvPr>
            <p:ph sz="quarter" idx="20"/>
          </p:nvPr>
        </p:nvSpPr>
        <p:spPr>
          <a:xfrm>
            <a:off x="21890736" y="8778240"/>
            <a:ext cx="19257264" cy="2084832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8DF32A05-44F8-4376-8A2C-3C125C4308F0}"/>
              </a:ext>
            </a:extLst>
          </p:cNvPr>
          <p:cNvSpPr>
            <a:spLocks noGrp="1"/>
          </p:cNvSpPr>
          <p:nvPr>
            <p:ph type="sldNum" sz="quarter" idx="21"/>
          </p:nvPr>
        </p:nvSpPr>
        <p:spPr/>
        <p:txBody>
          <a:bodyPr/>
          <a:lstStyle>
            <a:lvl1pPr>
              <a:defRPr>
                <a:solidFill>
                  <a:schemeClr val="tx2"/>
                </a:solidFill>
              </a:defRPr>
            </a:lvl1pPr>
          </a:lstStyle>
          <a:p>
            <a:fld id="{E2CE9943-93FB-4AEE-B3AB-59BE5337EA6D}" type="slidenum">
              <a:rPr lang="en-US" smtClean="0"/>
              <a:pPr/>
              <a:t>‹#›</a:t>
            </a:fld>
            <a:endParaRPr lang="en-US" dirty="0"/>
          </a:p>
        </p:txBody>
      </p:sp>
      <p:pic>
        <p:nvPicPr>
          <p:cNvPr id="15" name="Image" descr="Image">
            <a:extLst>
              <a:ext uri="{FF2B5EF4-FFF2-40B4-BE49-F238E27FC236}">
                <a16:creationId xmlns:a16="http://schemas.microsoft.com/office/drawing/2014/main" id="{70C38B00-5BB6-4714-917F-C21B5CF6905C}"/>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5" name="Footer Placeholder 4">
            <a:extLst>
              <a:ext uri="{FF2B5EF4-FFF2-40B4-BE49-F238E27FC236}">
                <a16:creationId xmlns:a16="http://schemas.microsoft.com/office/drawing/2014/main" id="{F2344409-F691-4468-8461-7465E03040B8}"/>
              </a:ext>
            </a:extLst>
          </p:cNvPr>
          <p:cNvSpPr>
            <a:spLocks noGrp="1"/>
          </p:cNvSpPr>
          <p:nvPr>
            <p:ph type="ftr" sz="quarter" idx="22"/>
          </p:nvPr>
        </p:nvSpPr>
        <p:spPr/>
        <p:txBody>
          <a:bodyPr/>
          <a:lstStyle>
            <a:lvl1pPr>
              <a:defRPr>
                <a:solidFill>
                  <a:srgbClr val="FFFFFF"/>
                </a:solidFill>
              </a:defRPr>
            </a:lvl1pPr>
          </a:lstStyle>
          <a:p>
            <a:r>
              <a:rPr lang="en-US" dirty="0"/>
              <a:t>SOLIDIGM CONFIDENTIAL</a:t>
            </a:r>
          </a:p>
        </p:txBody>
      </p:sp>
      <p:sp>
        <p:nvSpPr>
          <p:cNvPr id="11" name="Footer Placeholder 7">
            <a:extLst>
              <a:ext uri="{FF2B5EF4-FFF2-40B4-BE49-F238E27FC236}">
                <a16:creationId xmlns:a16="http://schemas.microsoft.com/office/drawing/2014/main" id="{476F1B02-D06B-4641-8556-A5711004DF66}"/>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solidFill>
                  <a:srgbClr val="FFFFFF"/>
                </a:solidFill>
              </a:rPr>
              <a:t>GAR Customer Operations – GO BMG</a:t>
            </a:r>
          </a:p>
        </p:txBody>
      </p:sp>
    </p:spTree>
    <p:extLst>
      <p:ext uri="{BB962C8B-B14F-4D97-AF65-F5344CB8AC3E}">
        <p14:creationId xmlns:p14="http://schemas.microsoft.com/office/powerpoint/2010/main" val="215865662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idigm Purple: Three-Column Content Slide Horizontal Bar">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780B286-6B17-4665-AAFE-80D351D1E1B9}"/>
              </a:ext>
            </a:extLst>
          </p:cNvPr>
          <p:cNvSpPr/>
          <p:nvPr userDrawn="1"/>
        </p:nvSpPr>
        <p:spPr>
          <a:xfrm rot="5400000">
            <a:off x="5486403" y="-5486401"/>
            <a:ext cx="32918405" cy="43891204"/>
          </a:xfrm>
          <a:custGeom>
            <a:avLst/>
            <a:gdLst>
              <a:gd name="connsiteX0" fmla="*/ 2 w 6858001"/>
              <a:gd name="connsiteY0" fmla="*/ 9524999 h 12192001"/>
              <a:gd name="connsiteX1" fmla="*/ 2 w 6858001"/>
              <a:gd name="connsiteY1" fmla="*/ 2666999 h 12192001"/>
              <a:gd name="connsiteX2" fmla="*/ 6858001 w 6858001"/>
              <a:gd name="connsiteY2" fmla="*/ 2666999 h 12192001"/>
              <a:gd name="connsiteX3" fmla="*/ 6858001 w 6858001"/>
              <a:gd name="connsiteY3" fmla="*/ 3505491 h 12192001"/>
              <a:gd name="connsiteX4" fmla="*/ 6326489 w 6858001"/>
              <a:gd name="connsiteY4" fmla="*/ 3963899 h 12192001"/>
              <a:gd name="connsiteX5" fmla="*/ 6326489 w 6858001"/>
              <a:gd name="connsiteY5" fmla="*/ 9524999 h 12192001"/>
              <a:gd name="connsiteX6" fmla="*/ 1 w 6858001"/>
              <a:gd name="connsiteY6" fmla="*/ 12192001 h 12192001"/>
              <a:gd name="connsiteX7" fmla="*/ 1 w 6858001"/>
              <a:gd name="connsiteY7" fmla="*/ 9525004 h 12192001"/>
              <a:gd name="connsiteX8" fmla="*/ 6326983 w 6858001"/>
              <a:gd name="connsiteY8" fmla="*/ 9525004 h 12192001"/>
              <a:gd name="connsiteX9" fmla="*/ 6326983 w 6858001"/>
              <a:gd name="connsiteY9" fmla="*/ 12192001 h 12192001"/>
              <a:gd name="connsiteX10" fmla="*/ 0 w 6858001"/>
              <a:gd name="connsiteY10" fmla="*/ 2666997 h 12192001"/>
              <a:gd name="connsiteX11" fmla="*/ 0 w 6858001"/>
              <a:gd name="connsiteY11" fmla="*/ 0 h 12192001"/>
              <a:gd name="connsiteX12" fmla="*/ 6858001 w 6858001"/>
              <a:gd name="connsiteY12" fmla="*/ 0 h 12192001"/>
              <a:gd name="connsiteX13" fmla="*/ 6858001 w 6858001"/>
              <a:gd name="connsiteY13" fmla="*/ 2666997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58001" h="12192001">
                <a:moveTo>
                  <a:pt x="2" y="9524999"/>
                </a:moveTo>
                <a:lnTo>
                  <a:pt x="2" y="2666999"/>
                </a:lnTo>
                <a:lnTo>
                  <a:pt x="6858001" y="2666999"/>
                </a:lnTo>
                <a:lnTo>
                  <a:pt x="6858001" y="3505491"/>
                </a:lnTo>
                <a:lnTo>
                  <a:pt x="6326489" y="3963899"/>
                </a:lnTo>
                <a:lnTo>
                  <a:pt x="6326489" y="9524999"/>
                </a:lnTo>
                <a:close/>
                <a:moveTo>
                  <a:pt x="1" y="12192001"/>
                </a:moveTo>
                <a:lnTo>
                  <a:pt x="1" y="9525004"/>
                </a:lnTo>
                <a:lnTo>
                  <a:pt x="6326983" y="9525004"/>
                </a:lnTo>
                <a:lnTo>
                  <a:pt x="6326983" y="12192001"/>
                </a:lnTo>
                <a:close/>
                <a:moveTo>
                  <a:pt x="0" y="2666997"/>
                </a:moveTo>
                <a:lnTo>
                  <a:pt x="0" y="0"/>
                </a:lnTo>
                <a:lnTo>
                  <a:pt x="6858001" y="0"/>
                </a:lnTo>
                <a:lnTo>
                  <a:pt x="6858001" y="2666997"/>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Content Placeholder 13">
            <a:extLst>
              <a:ext uri="{FF2B5EF4-FFF2-40B4-BE49-F238E27FC236}">
                <a16:creationId xmlns:a16="http://schemas.microsoft.com/office/drawing/2014/main" id="{D41C7417-45F9-495F-8EED-AB51ED7695F5}"/>
              </a:ext>
            </a:extLst>
          </p:cNvPr>
          <p:cNvSpPr>
            <a:spLocks noGrp="1"/>
          </p:cNvSpPr>
          <p:nvPr>
            <p:ph sz="quarter" idx="19"/>
          </p:nvPr>
        </p:nvSpPr>
        <p:spPr>
          <a:xfrm>
            <a:off x="1645920" y="8778240"/>
            <a:ext cx="12344400" cy="2084832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1645920" y="3516033"/>
            <a:ext cx="19751040" cy="5071351"/>
          </a:xfrm>
        </p:spPr>
        <p:txBody>
          <a:bodyPr>
            <a:noAutofit/>
          </a:bodyPr>
          <a:lstStyle>
            <a:lvl1pPr>
              <a:lnSpc>
                <a:spcPct val="100000"/>
              </a:lnSpc>
              <a:defRPr sz="1103">
                <a:solidFill>
                  <a:schemeClr val="tx2"/>
                </a:solidFill>
              </a:defRPr>
            </a:lvl1pPr>
          </a:lstStyle>
          <a:p>
            <a:r>
              <a:rPr lang="en-US" dirty="0"/>
              <a:t>Slide title</a:t>
            </a:r>
          </a:p>
        </p:txBody>
      </p:sp>
      <p:sp>
        <p:nvSpPr>
          <p:cNvPr id="7" name="Text Placeholder 14">
            <a:extLst>
              <a:ext uri="{FF2B5EF4-FFF2-40B4-BE49-F238E27FC236}">
                <a16:creationId xmlns:a16="http://schemas.microsoft.com/office/drawing/2014/main" id="{0EFB4534-881D-4BA5-AE33-19956F8689EE}"/>
              </a:ext>
            </a:extLst>
          </p:cNvPr>
          <p:cNvSpPr>
            <a:spLocks noGrp="1"/>
          </p:cNvSpPr>
          <p:nvPr>
            <p:ph type="body" sz="quarter" idx="15" hasCustomPrompt="1"/>
          </p:nvPr>
        </p:nvSpPr>
        <p:spPr>
          <a:xfrm>
            <a:off x="1645920" y="1870110"/>
            <a:ext cx="19751040" cy="1185064"/>
          </a:xfrm>
        </p:spPr>
        <p:txBody>
          <a:bodyPr anchor="ctr">
            <a:noAutofit/>
          </a:bodyPr>
          <a:lstStyle>
            <a:lvl1pPr>
              <a:lnSpc>
                <a:spcPct val="100000"/>
              </a:lnSpc>
              <a:defRPr sz="433">
                <a:solidFill>
                  <a:schemeClr val="tx1"/>
                </a:solidFill>
              </a:defRPr>
            </a:lvl1pPr>
          </a:lstStyle>
          <a:p>
            <a:pPr lvl="0"/>
            <a:r>
              <a:rPr lang="en-US" dirty="0"/>
              <a:t>Presentation /  Section Title</a:t>
            </a:r>
          </a:p>
        </p:txBody>
      </p:sp>
      <p:sp>
        <p:nvSpPr>
          <p:cNvPr id="10" name="Text Placeholder 9">
            <a:extLst>
              <a:ext uri="{FF2B5EF4-FFF2-40B4-BE49-F238E27FC236}">
                <a16:creationId xmlns:a16="http://schemas.microsoft.com/office/drawing/2014/main" id="{B70358C0-0520-48AE-9DCF-7B4C062CF5B0}"/>
              </a:ext>
            </a:extLst>
          </p:cNvPr>
          <p:cNvSpPr>
            <a:spLocks noGrp="1"/>
          </p:cNvSpPr>
          <p:nvPr>
            <p:ph type="body" sz="quarter" idx="18"/>
          </p:nvPr>
        </p:nvSpPr>
        <p:spPr>
          <a:xfrm>
            <a:off x="23051547" y="3516033"/>
            <a:ext cx="18105120" cy="5071351"/>
          </a:xfrm>
        </p:spPr>
        <p:txBody>
          <a:bodyPr anchor="ctr">
            <a:noAutofit/>
          </a:bodyPr>
          <a:lstStyle>
            <a:lvl1pPr>
              <a:lnSpc>
                <a:spcPct val="100000"/>
              </a:lnSpc>
              <a:defRPr sz="472"/>
            </a:lvl1pPr>
            <a:lvl2pPr>
              <a:lnSpc>
                <a:spcPct val="100000"/>
              </a:lnSpc>
              <a:defRPr sz="433"/>
            </a:lvl2pPr>
            <a:lvl3pPr>
              <a:lnSpc>
                <a:spcPct val="100000"/>
              </a:lnSpc>
              <a:defRPr sz="413"/>
            </a:lvl3pPr>
            <a:lvl4pPr>
              <a:lnSpc>
                <a:spcPct val="100000"/>
              </a:lnSpc>
              <a:defRPr sz="393"/>
            </a:lvl4pPr>
            <a:lvl5pPr>
              <a:lnSpc>
                <a:spcPct val="100000"/>
              </a:lnSpc>
              <a:defRPr sz="3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48207D5-59E8-4571-A1DF-535911891C76}"/>
              </a:ext>
            </a:extLst>
          </p:cNvPr>
          <p:cNvSpPr>
            <a:spLocks noGrp="1"/>
          </p:cNvSpPr>
          <p:nvPr>
            <p:ph sz="quarter" idx="20"/>
          </p:nvPr>
        </p:nvSpPr>
        <p:spPr>
          <a:xfrm>
            <a:off x="15229095" y="8778240"/>
            <a:ext cx="12344400" cy="2084832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a:extLst>
              <a:ext uri="{FF2B5EF4-FFF2-40B4-BE49-F238E27FC236}">
                <a16:creationId xmlns:a16="http://schemas.microsoft.com/office/drawing/2014/main" id="{C3CE270A-C439-4BAA-A25A-2096599540C4}"/>
              </a:ext>
            </a:extLst>
          </p:cNvPr>
          <p:cNvSpPr>
            <a:spLocks noGrp="1"/>
          </p:cNvSpPr>
          <p:nvPr>
            <p:ph sz="quarter" idx="21"/>
          </p:nvPr>
        </p:nvSpPr>
        <p:spPr>
          <a:xfrm>
            <a:off x="28812267" y="8778240"/>
            <a:ext cx="12344400" cy="2084832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B83EFC84-ACD4-4550-B93B-5BEDCDE5350E}"/>
              </a:ext>
            </a:extLst>
          </p:cNvPr>
          <p:cNvSpPr>
            <a:spLocks noGrp="1"/>
          </p:cNvSpPr>
          <p:nvPr>
            <p:ph type="sldNum" sz="quarter" idx="22"/>
          </p:nvPr>
        </p:nvSpPr>
        <p:spPr/>
        <p:txBody>
          <a:bodyPr/>
          <a:lstStyle>
            <a:lvl1pPr>
              <a:defRPr>
                <a:solidFill>
                  <a:schemeClr val="tx2"/>
                </a:solidFill>
              </a:defRPr>
            </a:lvl1pPr>
          </a:lstStyle>
          <a:p>
            <a:fld id="{E2CE9943-93FB-4AEE-B3AB-59BE5337EA6D}" type="slidenum">
              <a:rPr lang="en-US" smtClean="0"/>
              <a:pPr/>
              <a:t>‹#›</a:t>
            </a:fld>
            <a:endParaRPr lang="en-US" dirty="0"/>
          </a:p>
        </p:txBody>
      </p:sp>
      <p:pic>
        <p:nvPicPr>
          <p:cNvPr id="16" name="Image" descr="Image">
            <a:extLst>
              <a:ext uri="{FF2B5EF4-FFF2-40B4-BE49-F238E27FC236}">
                <a16:creationId xmlns:a16="http://schemas.microsoft.com/office/drawing/2014/main" id="{17C7F4A8-4F1A-41E8-9599-B050126D2C51}"/>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5" name="Footer Placeholder 4">
            <a:extLst>
              <a:ext uri="{FF2B5EF4-FFF2-40B4-BE49-F238E27FC236}">
                <a16:creationId xmlns:a16="http://schemas.microsoft.com/office/drawing/2014/main" id="{97D2ECD4-BD6F-4908-944A-996DD12C6332}"/>
              </a:ext>
            </a:extLst>
          </p:cNvPr>
          <p:cNvSpPr>
            <a:spLocks noGrp="1"/>
          </p:cNvSpPr>
          <p:nvPr>
            <p:ph type="ftr" sz="quarter" idx="23"/>
          </p:nvPr>
        </p:nvSpPr>
        <p:spPr/>
        <p:txBody>
          <a:bodyPr/>
          <a:lstStyle>
            <a:lvl1pPr>
              <a:defRPr>
                <a:solidFill>
                  <a:srgbClr val="FFFFFF"/>
                </a:solidFill>
              </a:defRPr>
            </a:lvl1pPr>
          </a:lstStyle>
          <a:p>
            <a:r>
              <a:rPr lang="en-US" dirty="0"/>
              <a:t>SOLIDIGM CONFIDENTIAL</a:t>
            </a:r>
          </a:p>
        </p:txBody>
      </p:sp>
      <p:sp>
        <p:nvSpPr>
          <p:cNvPr id="13" name="Footer Placeholder 7">
            <a:extLst>
              <a:ext uri="{FF2B5EF4-FFF2-40B4-BE49-F238E27FC236}">
                <a16:creationId xmlns:a16="http://schemas.microsoft.com/office/drawing/2014/main" id="{B85281E6-AF3D-4F80-A01D-577BEA2561EE}"/>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t>GAR Customer Operations – GO BMG</a:t>
            </a:r>
          </a:p>
        </p:txBody>
      </p:sp>
    </p:spTree>
    <p:extLst>
      <p:ext uri="{BB962C8B-B14F-4D97-AF65-F5344CB8AC3E}">
        <p14:creationId xmlns:p14="http://schemas.microsoft.com/office/powerpoint/2010/main" val="387292696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idigm Purple: Side-by-Side Conten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CB5FBFCE-909A-4A3B-8C83-7E23BED60AF6}"/>
              </a:ext>
            </a:extLst>
          </p:cNvPr>
          <p:cNvSpPr/>
          <p:nvPr userDrawn="1"/>
        </p:nvSpPr>
        <p:spPr>
          <a:xfrm>
            <a:off x="19115471" y="0"/>
            <a:ext cx="24775736" cy="32918400"/>
          </a:xfrm>
          <a:custGeom>
            <a:avLst/>
            <a:gdLst>
              <a:gd name="connsiteX0" fmla="*/ 0 w 6882149"/>
              <a:gd name="connsiteY0" fmla="*/ 0 h 6858000"/>
              <a:gd name="connsiteX1" fmla="*/ 6882149 w 6882149"/>
              <a:gd name="connsiteY1" fmla="*/ 0 h 6858000"/>
              <a:gd name="connsiteX2" fmla="*/ 6882149 w 6882149"/>
              <a:gd name="connsiteY2" fmla="*/ 838491 h 6858000"/>
              <a:gd name="connsiteX3" fmla="*/ 6350637 w 6882149"/>
              <a:gd name="connsiteY3" fmla="*/ 1296900 h 6858000"/>
              <a:gd name="connsiteX4" fmla="*/ 6350637 w 6882149"/>
              <a:gd name="connsiteY4" fmla="*/ 6858000 h 6858000"/>
              <a:gd name="connsiteX5" fmla="*/ 0 w 688214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2149" h="6858000">
                <a:moveTo>
                  <a:pt x="0" y="0"/>
                </a:moveTo>
                <a:lnTo>
                  <a:pt x="6882149" y="0"/>
                </a:lnTo>
                <a:lnTo>
                  <a:pt x="6882149" y="838491"/>
                </a:lnTo>
                <a:lnTo>
                  <a:pt x="6350637" y="1296900"/>
                </a:lnTo>
                <a:lnTo>
                  <a:pt x="6350637" y="6858000"/>
                </a:lnTo>
                <a:lnTo>
                  <a:pt x="0" y="6858000"/>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Content Placeholder 13">
            <a:extLst>
              <a:ext uri="{FF2B5EF4-FFF2-40B4-BE49-F238E27FC236}">
                <a16:creationId xmlns:a16="http://schemas.microsoft.com/office/drawing/2014/main" id="{D41C7417-45F9-495F-8EED-AB51ED7695F5}"/>
              </a:ext>
            </a:extLst>
          </p:cNvPr>
          <p:cNvSpPr>
            <a:spLocks noGrp="1"/>
          </p:cNvSpPr>
          <p:nvPr>
            <p:ph sz="quarter" idx="19"/>
          </p:nvPr>
        </p:nvSpPr>
        <p:spPr>
          <a:xfrm>
            <a:off x="20351791" y="3516030"/>
            <a:ext cx="20409408" cy="27207808"/>
          </a:xfrm>
        </p:spPr>
        <p:txBody>
          <a:bodyPr/>
          <a:lstStyle>
            <a:lvl1pPr>
              <a:lnSpc>
                <a:spcPct val="100000"/>
              </a:lnSpc>
              <a:defRPr/>
            </a:lvl1pPr>
          </a:lstStyle>
          <a:p>
            <a:pPr lvl="0"/>
            <a:r>
              <a:rPr lang="en-US"/>
              <a:t>Click to edit Master text styles</a:t>
            </a:r>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1645920" y="3516033"/>
            <a:ext cx="16459200" cy="5071351"/>
          </a:xfrm>
        </p:spPr>
        <p:txBody>
          <a:bodyPr>
            <a:noAutofit/>
          </a:bodyPr>
          <a:lstStyle>
            <a:lvl1pPr>
              <a:lnSpc>
                <a:spcPct val="100000"/>
              </a:lnSpc>
              <a:defRPr sz="1103">
                <a:solidFill>
                  <a:srgbClr val="FFFFFF"/>
                </a:solidFill>
              </a:defRPr>
            </a:lvl1pPr>
          </a:lstStyle>
          <a:p>
            <a:r>
              <a:rPr lang="en-US" dirty="0"/>
              <a:t>Slide title</a:t>
            </a:r>
          </a:p>
        </p:txBody>
      </p:sp>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a:xfrm rot="16200000">
            <a:off x="32984237" y="17559983"/>
            <a:ext cx="19751040" cy="1314451"/>
          </a:xfrm>
        </p:spPr>
        <p:txBody>
          <a:bodyPr/>
          <a:lstStyle>
            <a:lvl1pPr>
              <a:defRPr>
                <a:solidFill>
                  <a:srgbClr val="FFFFFF"/>
                </a:solidFill>
              </a:defRPr>
            </a:lvl1pPr>
          </a:lstStyle>
          <a:p>
            <a:r>
              <a:rPr lang="en-US" dirty="0"/>
              <a:t>SOLIDIGM CONFIDENTIAL</a:t>
            </a:r>
          </a:p>
        </p:txBody>
      </p:sp>
      <p:sp>
        <p:nvSpPr>
          <p:cNvPr id="7" name="Text Placeholder 14">
            <a:extLst>
              <a:ext uri="{FF2B5EF4-FFF2-40B4-BE49-F238E27FC236}">
                <a16:creationId xmlns:a16="http://schemas.microsoft.com/office/drawing/2014/main" id="{0EFB4534-881D-4BA5-AE33-19956F8689EE}"/>
              </a:ext>
            </a:extLst>
          </p:cNvPr>
          <p:cNvSpPr>
            <a:spLocks noGrp="1"/>
          </p:cNvSpPr>
          <p:nvPr>
            <p:ph type="body" sz="quarter" idx="15" hasCustomPrompt="1"/>
          </p:nvPr>
        </p:nvSpPr>
        <p:spPr>
          <a:xfrm>
            <a:off x="1645920" y="1870110"/>
            <a:ext cx="16459200" cy="1185064"/>
          </a:xfrm>
        </p:spPr>
        <p:txBody>
          <a:bodyPr anchor="ctr">
            <a:noAutofit/>
          </a:bodyPr>
          <a:lstStyle>
            <a:lvl1pPr>
              <a:lnSpc>
                <a:spcPct val="100000"/>
              </a:lnSpc>
              <a:defRPr sz="433">
                <a:solidFill>
                  <a:srgbClr val="FFFFFF"/>
                </a:solidFill>
              </a:defRPr>
            </a:lvl1pPr>
          </a:lstStyle>
          <a:p>
            <a:pPr lvl="0"/>
            <a:r>
              <a:rPr lang="en-US" dirty="0"/>
              <a:t>Presentation /  Section Title</a:t>
            </a:r>
          </a:p>
        </p:txBody>
      </p:sp>
      <p:sp>
        <p:nvSpPr>
          <p:cNvPr id="4" name="Text Placeholder 3">
            <a:extLst>
              <a:ext uri="{FF2B5EF4-FFF2-40B4-BE49-F238E27FC236}">
                <a16:creationId xmlns:a16="http://schemas.microsoft.com/office/drawing/2014/main" id="{8B39929E-D628-4FCB-AD33-E59C5F7D04C3}"/>
              </a:ext>
            </a:extLst>
          </p:cNvPr>
          <p:cNvSpPr>
            <a:spLocks noGrp="1"/>
          </p:cNvSpPr>
          <p:nvPr>
            <p:ph type="body" sz="quarter" idx="20"/>
          </p:nvPr>
        </p:nvSpPr>
        <p:spPr>
          <a:xfrm>
            <a:off x="1645920" y="8778235"/>
            <a:ext cx="16459200" cy="21945600"/>
          </a:xfrm>
        </p:spPr>
        <p:txBody>
          <a:bodyPr/>
          <a:lstStyle>
            <a:lvl1pPr marL="0" indent="0">
              <a:lnSpc>
                <a:spcPct val="100000"/>
              </a:lnSpc>
              <a:buClr>
                <a:srgbClr val="FFFFFF"/>
              </a:buClr>
              <a:buFont typeface="Arial" panose="020B0604020202020204" pitchFamily="34" charset="0"/>
              <a:buNone/>
              <a:defRPr>
                <a:solidFill>
                  <a:srgbClr val="FFFFFF"/>
                </a:solidFill>
              </a:defRPr>
            </a:lvl1pPr>
            <a:lvl2pPr marL="269972" indent="-89991">
              <a:lnSpc>
                <a:spcPct val="100000"/>
              </a:lnSpc>
              <a:buClr>
                <a:srgbClr val="FFFFFF"/>
              </a:buClr>
              <a:buFont typeface="Arial" panose="020B0604020202020204" pitchFamily="34" charset="0"/>
              <a:buChar char="•"/>
              <a:defRPr>
                <a:solidFill>
                  <a:srgbClr val="FFFFFF"/>
                </a:solidFill>
              </a:defRPr>
            </a:lvl2pPr>
            <a:lvl3pPr marL="449954" indent="-89991">
              <a:lnSpc>
                <a:spcPct val="100000"/>
              </a:lnSpc>
              <a:buClr>
                <a:srgbClr val="FFFFFF"/>
              </a:buClr>
              <a:buFont typeface="Arial" panose="020B0604020202020204" pitchFamily="34" charset="0"/>
              <a:buChar char="•"/>
              <a:defRPr>
                <a:solidFill>
                  <a:srgbClr val="FFFFFF"/>
                </a:solidFill>
              </a:defRPr>
            </a:lvl3pPr>
            <a:lvl4pPr marL="629935" indent="-89991">
              <a:lnSpc>
                <a:spcPct val="100000"/>
              </a:lnSpc>
              <a:buClr>
                <a:srgbClr val="FFFFFF"/>
              </a:buClr>
              <a:buFont typeface="Arial" panose="020B0604020202020204" pitchFamily="34" charset="0"/>
              <a:buChar char="•"/>
              <a:defRPr>
                <a:solidFill>
                  <a:srgbClr val="FFFFFF"/>
                </a:solidFill>
              </a:defRPr>
            </a:lvl4pPr>
            <a:lvl5pPr marL="809917" indent="-89991">
              <a:lnSpc>
                <a:spcPct val="100000"/>
              </a:lnSpc>
              <a:buClr>
                <a:srgbClr val="FFFFFF"/>
              </a:buClr>
              <a:buFont typeface="Arial" panose="020B0604020202020204" pitchFamily="34" charset="0"/>
              <a:buChar cha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CA58FA32-592F-4BF7-B091-FF1370C64F1A}"/>
              </a:ext>
            </a:extLst>
          </p:cNvPr>
          <p:cNvSpPr>
            <a:spLocks noGrp="1"/>
          </p:cNvSpPr>
          <p:nvPr>
            <p:ph type="sldNum" sz="quarter" idx="21"/>
          </p:nvPr>
        </p:nvSpPr>
        <p:spPr/>
        <p:txBody>
          <a:bodyPr/>
          <a:lstStyle>
            <a:lvl1pPr>
              <a:defRPr>
                <a:solidFill>
                  <a:srgbClr val="FFFFFF"/>
                </a:solidFill>
              </a:defRPr>
            </a:lvl1pPr>
          </a:lstStyle>
          <a:p>
            <a:fld id="{E2CE9943-93FB-4AEE-B3AB-59BE5337EA6D}" type="slidenum">
              <a:rPr lang="en-US" smtClean="0"/>
              <a:pPr/>
              <a:t>‹#›</a:t>
            </a:fld>
            <a:endParaRPr lang="en-US" dirty="0"/>
          </a:p>
        </p:txBody>
      </p:sp>
      <p:pic>
        <p:nvPicPr>
          <p:cNvPr id="17" name="Image" descr="Image">
            <a:extLst>
              <a:ext uri="{FF2B5EF4-FFF2-40B4-BE49-F238E27FC236}">
                <a16:creationId xmlns:a16="http://schemas.microsoft.com/office/drawing/2014/main" id="{2ACBC278-BB01-4FB1-8C6C-87F8B479EFAF}"/>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10" name="Footer Placeholder 7">
            <a:extLst>
              <a:ext uri="{FF2B5EF4-FFF2-40B4-BE49-F238E27FC236}">
                <a16:creationId xmlns:a16="http://schemas.microsoft.com/office/drawing/2014/main" id="{0A5086F2-F4E1-4D59-9902-B5AD3A62FC5B}"/>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solidFill>
                  <a:srgbClr val="FFFFFF"/>
                </a:solidFill>
              </a:rPr>
              <a:t>GAR Customer Operations – GO BMG</a:t>
            </a:r>
          </a:p>
        </p:txBody>
      </p:sp>
    </p:spTree>
    <p:extLst>
      <p:ext uri="{BB962C8B-B14F-4D97-AF65-F5344CB8AC3E}">
        <p14:creationId xmlns:p14="http://schemas.microsoft.com/office/powerpoint/2010/main" val="409576976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idigm Purple: Thank You">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BF45808-117D-43EA-B34C-B32E6FCE447A}"/>
              </a:ext>
            </a:extLst>
          </p:cNvPr>
          <p:cNvSpPr/>
          <p:nvPr userDrawn="1"/>
        </p:nvSpPr>
        <p:spPr>
          <a:xfrm>
            <a:off x="10890" y="13058507"/>
            <a:ext cx="43880313" cy="19839076"/>
          </a:xfrm>
          <a:custGeom>
            <a:avLst/>
            <a:gdLst>
              <a:gd name="connsiteX0" fmla="*/ 1377779 w 12188976"/>
              <a:gd name="connsiteY0" fmla="*/ 0 h 4133141"/>
              <a:gd name="connsiteX1" fmla="*/ 12188976 w 12188976"/>
              <a:gd name="connsiteY1" fmla="*/ 0 h 4133141"/>
              <a:gd name="connsiteX2" fmla="*/ 12188976 w 12188976"/>
              <a:gd name="connsiteY2" fmla="*/ 4133141 h 4133141"/>
              <a:gd name="connsiteX3" fmla="*/ 12185952 w 12188976"/>
              <a:gd name="connsiteY3" fmla="*/ 4133141 h 4133141"/>
              <a:gd name="connsiteX4" fmla="*/ 12185952 w 12188976"/>
              <a:gd name="connsiteY4" fmla="*/ 2343847 h 4133141"/>
              <a:gd name="connsiteX5" fmla="*/ 10393728 w 12188976"/>
              <a:gd name="connsiteY5" fmla="*/ 4133141 h 4133141"/>
              <a:gd name="connsiteX6" fmla="*/ 0 w 12188976"/>
              <a:gd name="connsiteY6" fmla="*/ 4133141 h 4133141"/>
              <a:gd name="connsiteX7" fmla="*/ 0 w 12188976"/>
              <a:gd name="connsiteY7" fmla="*/ 1377779 h 413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76" h="4133141">
                <a:moveTo>
                  <a:pt x="1377779" y="0"/>
                </a:moveTo>
                <a:lnTo>
                  <a:pt x="12188976" y="0"/>
                </a:lnTo>
                <a:lnTo>
                  <a:pt x="12188976" y="4133141"/>
                </a:lnTo>
                <a:lnTo>
                  <a:pt x="12185952" y="4133141"/>
                </a:lnTo>
                <a:lnTo>
                  <a:pt x="12185952" y="2343847"/>
                </a:lnTo>
                <a:lnTo>
                  <a:pt x="10393728" y="4133141"/>
                </a:lnTo>
                <a:lnTo>
                  <a:pt x="0" y="4133141"/>
                </a:lnTo>
                <a:lnTo>
                  <a:pt x="0" y="13777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57"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6583676" y="14615768"/>
            <a:ext cx="32918400" cy="4389120"/>
          </a:xfrm>
        </p:spPr>
        <p:txBody>
          <a:bodyPr/>
          <a:lstStyle>
            <a:lvl1pPr algn="r">
              <a:lnSpc>
                <a:spcPct val="100000"/>
              </a:lnSpc>
              <a:defRPr/>
            </a:lvl1pPr>
          </a:lstStyle>
          <a:p>
            <a:r>
              <a:rPr lang="en-US" dirty="0"/>
              <a:t>Closing Thank You</a:t>
            </a:r>
          </a:p>
        </p:txBody>
      </p:sp>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p:txBody>
          <a:bodyPr/>
          <a:lstStyle/>
          <a:p>
            <a:r>
              <a:rPr lang="en-US" dirty="0"/>
              <a:t>SOLIDIGM CONFIDENTIAL</a:t>
            </a:r>
          </a:p>
        </p:txBody>
      </p:sp>
      <p:pic>
        <p:nvPicPr>
          <p:cNvPr id="6" name="Image" descr="Image">
            <a:extLst>
              <a:ext uri="{FF2B5EF4-FFF2-40B4-BE49-F238E27FC236}">
                <a16:creationId xmlns:a16="http://schemas.microsoft.com/office/drawing/2014/main" id="{E64768C1-636A-403B-B756-6F5EADFEF8F7}"/>
              </a:ext>
            </a:extLst>
          </p:cNvPr>
          <p:cNvPicPr>
            <a:picLocks noChangeAspect="1"/>
          </p:cNvPicPr>
          <p:nvPr userDrawn="1"/>
        </p:nvPicPr>
        <p:blipFill>
          <a:blip r:embed="rId2"/>
          <a:stretch>
            <a:fillRect/>
          </a:stretch>
        </p:blipFill>
        <p:spPr>
          <a:xfrm>
            <a:off x="36510911" y="1887974"/>
            <a:ext cx="6226407" cy="1580081"/>
          </a:xfrm>
          <a:prstGeom prst="rect">
            <a:avLst/>
          </a:prstGeom>
          <a:ln w="12700">
            <a:miter lim="400000"/>
          </a:ln>
        </p:spPr>
      </p:pic>
      <p:sp>
        <p:nvSpPr>
          <p:cNvPr id="7" name="Footer Placeholder 7">
            <a:extLst>
              <a:ext uri="{FF2B5EF4-FFF2-40B4-BE49-F238E27FC236}">
                <a16:creationId xmlns:a16="http://schemas.microsoft.com/office/drawing/2014/main" id="{32446BCA-F074-4197-A302-FA91132356AE}"/>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t>GAR Customer Operations – GO BMG</a:t>
            </a:r>
          </a:p>
        </p:txBody>
      </p:sp>
    </p:spTree>
    <p:extLst>
      <p:ext uri="{BB962C8B-B14F-4D97-AF65-F5344CB8AC3E}">
        <p14:creationId xmlns:p14="http://schemas.microsoft.com/office/powerpoint/2010/main" val="2203871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lidigm Purple: Logo Slid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386FDCF-C048-4C69-A119-6CA57961E3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01654" y="14218920"/>
            <a:ext cx="17487900" cy="4480560"/>
          </a:xfrm>
          <a:prstGeom prst="rect">
            <a:avLst/>
          </a:prstGeom>
        </p:spPr>
      </p:pic>
    </p:spTree>
    <p:extLst>
      <p:ext uri="{BB962C8B-B14F-4D97-AF65-F5344CB8AC3E}">
        <p14:creationId xmlns:p14="http://schemas.microsoft.com/office/powerpoint/2010/main" val="97542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lidigm Purple: Agenda">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E7B84BD5-799A-469B-BA6C-8276F1B47096}"/>
              </a:ext>
            </a:extLst>
          </p:cNvPr>
          <p:cNvSpPr/>
          <p:nvPr userDrawn="1"/>
        </p:nvSpPr>
        <p:spPr>
          <a:xfrm>
            <a:off x="0" y="6870742"/>
            <a:ext cx="43891200" cy="26047661"/>
          </a:xfrm>
          <a:custGeom>
            <a:avLst/>
            <a:gdLst>
              <a:gd name="connsiteX0" fmla="*/ 12188976 w 12192000"/>
              <a:gd name="connsiteY0" fmla="*/ 3632965 h 5426596"/>
              <a:gd name="connsiteX1" fmla="*/ 10396752 w 12192000"/>
              <a:gd name="connsiteY1" fmla="*/ 5422259 h 5426596"/>
              <a:gd name="connsiteX2" fmla="*/ 12188976 w 12192000"/>
              <a:gd name="connsiteY2" fmla="*/ 5422259 h 5426596"/>
              <a:gd name="connsiteX3" fmla="*/ 0 w 12192000"/>
              <a:gd name="connsiteY3" fmla="*/ 0 h 5426596"/>
              <a:gd name="connsiteX4" fmla="*/ 12192000 w 12192000"/>
              <a:gd name="connsiteY4" fmla="*/ 0 h 5426596"/>
              <a:gd name="connsiteX5" fmla="*/ 12192000 w 12192000"/>
              <a:gd name="connsiteY5" fmla="*/ 5426596 h 5426596"/>
              <a:gd name="connsiteX6" fmla="*/ 0 w 12192000"/>
              <a:gd name="connsiteY6" fmla="*/ 5426596 h 5426596"/>
              <a:gd name="connsiteX7" fmla="*/ 0 w 12192000"/>
              <a:gd name="connsiteY7" fmla="*/ 1373810 h 5426596"/>
              <a:gd name="connsiteX8" fmla="*/ 1376058 w 12192000"/>
              <a:gd name="connsiteY8" fmla="*/ 1 h 5426596"/>
              <a:gd name="connsiteX9" fmla="*/ 0 w 12192000"/>
              <a:gd name="connsiteY9" fmla="*/ 1 h 54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5426596">
                <a:moveTo>
                  <a:pt x="12188976" y="3632965"/>
                </a:moveTo>
                <a:lnTo>
                  <a:pt x="10396752" y="5422259"/>
                </a:lnTo>
                <a:lnTo>
                  <a:pt x="12188976" y="5422259"/>
                </a:lnTo>
                <a:close/>
                <a:moveTo>
                  <a:pt x="0" y="0"/>
                </a:moveTo>
                <a:lnTo>
                  <a:pt x="12192000" y="0"/>
                </a:lnTo>
                <a:lnTo>
                  <a:pt x="12192000" y="5426596"/>
                </a:lnTo>
                <a:lnTo>
                  <a:pt x="0" y="5426596"/>
                </a:lnTo>
                <a:lnTo>
                  <a:pt x="0" y="1373810"/>
                </a:lnTo>
                <a:lnTo>
                  <a:pt x="1376058" y="1"/>
                </a:lnTo>
                <a:lnTo>
                  <a:pt x="0" y="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57"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6583680" y="10226648"/>
            <a:ext cx="26334720" cy="4389120"/>
          </a:xfrm>
        </p:spPr>
        <p:txBody>
          <a:bodyPr/>
          <a:lstStyle>
            <a:lvl1pPr>
              <a:lnSpc>
                <a:spcPct val="100000"/>
              </a:lnSpc>
              <a:defRPr/>
            </a:lvl1pPr>
          </a:lstStyle>
          <a:p>
            <a:r>
              <a:rPr lang="en-US" dirty="0"/>
              <a:t>Agenda</a:t>
            </a:r>
          </a:p>
        </p:txBody>
      </p:sp>
      <p:sp>
        <p:nvSpPr>
          <p:cNvPr id="8" name="Text Placeholder 7">
            <a:extLst>
              <a:ext uri="{FF2B5EF4-FFF2-40B4-BE49-F238E27FC236}">
                <a16:creationId xmlns:a16="http://schemas.microsoft.com/office/drawing/2014/main" id="{E0A436FA-9C73-430F-8F20-F3E8BB50AB68}"/>
              </a:ext>
            </a:extLst>
          </p:cNvPr>
          <p:cNvSpPr>
            <a:spLocks noGrp="1"/>
          </p:cNvSpPr>
          <p:nvPr>
            <p:ph type="body" sz="quarter" idx="12"/>
          </p:nvPr>
        </p:nvSpPr>
        <p:spPr>
          <a:xfrm>
            <a:off x="6583680" y="15361920"/>
            <a:ext cx="26334720" cy="12070080"/>
          </a:xfrm>
        </p:spPr>
        <p:txBody>
          <a:bodyPr/>
          <a:lstStyle>
            <a:lvl1pPr marL="0" indent="0">
              <a:lnSpc>
                <a:spcPct val="100000"/>
              </a:lnSpc>
              <a:buFont typeface="Arial" panose="020B0604020202020204" pitchFamily="34" charset="0"/>
              <a:buNone/>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p:txBody>
          <a:bodyPr/>
          <a:lstStyle/>
          <a:p>
            <a:r>
              <a:rPr lang="en-US" dirty="0"/>
              <a:t>SOLIDIGM CONFIDENTIAL</a:t>
            </a:r>
          </a:p>
        </p:txBody>
      </p:sp>
      <p:sp>
        <p:nvSpPr>
          <p:cNvPr id="13" name="Slide Number Placeholder 12">
            <a:extLst>
              <a:ext uri="{FF2B5EF4-FFF2-40B4-BE49-F238E27FC236}">
                <a16:creationId xmlns:a16="http://schemas.microsoft.com/office/drawing/2014/main" id="{8E56BFA0-9281-4418-921B-5F173AC45E72}"/>
              </a:ext>
            </a:extLst>
          </p:cNvPr>
          <p:cNvSpPr>
            <a:spLocks noGrp="1"/>
          </p:cNvSpPr>
          <p:nvPr>
            <p:ph type="sldNum" sz="quarter" idx="14"/>
          </p:nvPr>
        </p:nvSpPr>
        <p:spPr/>
        <p:txBody>
          <a:bodyPr/>
          <a:lstStyle>
            <a:lvl1pPr>
              <a:defRPr>
                <a:solidFill>
                  <a:srgbClr val="FFFFFF"/>
                </a:solidFill>
              </a:defRPr>
            </a:lvl1pPr>
          </a:lstStyle>
          <a:p>
            <a:fld id="{E2CE9943-93FB-4AEE-B3AB-59BE5337EA6D}" type="slidenum">
              <a:rPr lang="en-US" smtClean="0"/>
              <a:pPr/>
              <a:t>‹#›</a:t>
            </a:fld>
            <a:endParaRPr lang="en-US" dirty="0"/>
          </a:p>
        </p:txBody>
      </p:sp>
      <p:sp>
        <p:nvSpPr>
          <p:cNvPr id="15" name="Text Placeholder 14">
            <a:extLst>
              <a:ext uri="{FF2B5EF4-FFF2-40B4-BE49-F238E27FC236}">
                <a16:creationId xmlns:a16="http://schemas.microsoft.com/office/drawing/2014/main" id="{8BCB9BF9-5F54-4FD0-9D48-C97822B556E8}"/>
              </a:ext>
            </a:extLst>
          </p:cNvPr>
          <p:cNvSpPr>
            <a:spLocks noGrp="1"/>
          </p:cNvSpPr>
          <p:nvPr>
            <p:ph type="body" sz="quarter" idx="15" hasCustomPrompt="1"/>
          </p:nvPr>
        </p:nvSpPr>
        <p:spPr>
          <a:xfrm>
            <a:off x="6583681" y="4389123"/>
            <a:ext cx="19356019" cy="1185064"/>
          </a:xfrm>
        </p:spPr>
        <p:txBody>
          <a:bodyPr anchor="ctr">
            <a:noAutofit/>
          </a:bodyPr>
          <a:lstStyle>
            <a:lvl1pPr>
              <a:lnSpc>
                <a:spcPct val="100000"/>
              </a:lnSpc>
              <a:defRPr sz="433">
                <a:solidFill>
                  <a:srgbClr val="FFFFFF"/>
                </a:solidFill>
              </a:defRPr>
            </a:lvl1pPr>
          </a:lstStyle>
          <a:p>
            <a:pPr lvl="0"/>
            <a:r>
              <a:rPr lang="en-US" dirty="0"/>
              <a:t>Presentation Title</a:t>
            </a:r>
          </a:p>
        </p:txBody>
      </p:sp>
      <p:pic>
        <p:nvPicPr>
          <p:cNvPr id="16" name="Image" descr="Image">
            <a:extLst>
              <a:ext uri="{FF2B5EF4-FFF2-40B4-BE49-F238E27FC236}">
                <a16:creationId xmlns:a16="http://schemas.microsoft.com/office/drawing/2014/main" id="{09FF3070-B8DB-4AEB-82B5-C4DE5413460A}"/>
              </a:ext>
            </a:extLst>
          </p:cNvPr>
          <p:cNvPicPr>
            <a:picLocks noChangeAspect="1"/>
          </p:cNvPicPr>
          <p:nvPr userDrawn="1"/>
        </p:nvPicPr>
        <p:blipFill>
          <a:blip r:embed="rId2"/>
          <a:stretch>
            <a:fillRect/>
          </a:stretch>
        </p:blipFill>
        <p:spPr>
          <a:xfrm>
            <a:off x="42003880" y="1848166"/>
            <a:ext cx="1395891" cy="1667864"/>
          </a:xfrm>
          <a:prstGeom prst="rect">
            <a:avLst/>
          </a:prstGeom>
          <a:ln w="12700">
            <a:miter lim="400000"/>
          </a:ln>
        </p:spPr>
      </p:pic>
      <p:sp>
        <p:nvSpPr>
          <p:cNvPr id="9" name="Footer Placeholder 7">
            <a:extLst>
              <a:ext uri="{FF2B5EF4-FFF2-40B4-BE49-F238E27FC236}">
                <a16:creationId xmlns:a16="http://schemas.microsoft.com/office/drawing/2014/main" id="{68BDF785-236C-4973-81BE-3DE88A42CEF2}"/>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t>GAR Customer Operations – GO BMG</a:t>
            </a:r>
          </a:p>
        </p:txBody>
      </p:sp>
    </p:spTree>
    <p:extLst>
      <p:ext uri="{BB962C8B-B14F-4D97-AF65-F5344CB8AC3E}">
        <p14:creationId xmlns:p14="http://schemas.microsoft.com/office/powerpoint/2010/main" val="198186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idigm Purple: Section Divider">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0D8ACE1-4436-499E-9526-B675535B43EA}"/>
              </a:ext>
            </a:extLst>
          </p:cNvPr>
          <p:cNvSpPr/>
          <p:nvPr userDrawn="1"/>
        </p:nvSpPr>
        <p:spPr>
          <a:xfrm>
            <a:off x="3" y="0"/>
            <a:ext cx="43891204" cy="32918400"/>
          </a:xfrm>
          <a:custGeom>
            <a:avLst/>
            <a:gdLst>
              <a:gd name="connsiteX0" fmla="*/ 203500 w 12192001"/>
              <a:gd name="connsiteY0" fmla="*/ 0 h 6858000"/>
              <a:gd name="connsiteX1" fmla="*/ 12192001 w 12192001"/>
              <a:gd name="connsiteY1" fmla="*/ 0 h 6858000"/>
              <a:gd name="connsiteX2" fmla="*/ 12192001 w 12192001"/>
              <a:gd name="connsiteY2" fmla="*/ 838491 h 6858000"/>
              <a:gd name="connsiteX3" fmla="*/ 11660489 w 12192001"/>
              <a:gd name="connsiteY3" fmla="*/ 1296900 h 6858000"/>
              <a:gd name="connsiteX4" fmla="*/ 11660489 w 12192001"/>
              <a:gd name="connsiteY4" fmla="*/ 6858000 h 6858000"/>
              <a:gd name="connsiteX5" fmla="*/ 203500 w 12192001"/>
              <a:gd name="connsiteY5" fmla="*/ 6858000 h 6858000"/>
              <a:gd name="connsiteX6" fmla="*/ 0 w 12192001"/>
              <a:gd name="connsiteY6" fmla="*/ 0 h 6858000"/>
              <a:gd name="connsiteX7" fmla="*/ 203499 w 12192001"/>
              <a:gd name="connsiteY7" fmla="*/ 0 h 6858000"/>
              <a:gd name="connsiteX8" fmla="*/ 203499 w 12192001"/>
              <a:gd name="connsiteY8" fmla="*/ 6858000 h 6858000"/>
              <a:gd name="connsiteX9" fmla="*/ 0 w 1219200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203500" y="0"/>
                </a:moveTo>
                <a:lnTo>
                  <a:pt x="12192001" y="0"/>
                </a:lnTo>
                <a:lnTo>
                  <a:pt x="12192001" y="838491"/>
                </a:lnTo>
                <a:lnTo>
                  <a:pt x="11660489" y="1296900"/>
                </a:lnTo>
                <a:lnTo>
                  <a:pt x="11660489" y="6858000"/>
                </a:lnTo>
                <a:lnTo>
                  <a:pt x="203500" y="6858000"/>
                </a:lnTo>
                <a:close/>
                <a:moveTo>
                  <a:pt x="0" y="0"/>
                </a:moveTo>
                <a:lnTo>
                  <a:pt x="203499" y="0"/>
                </a:lnTo>
                <a:lnTo>
                  <a:pt x="203499" y="6858000"/>
                </a:lnTo>
                <a:lnTo>
                  <a:pt x="0" y="6858000"/>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6583680" y="10226648"/>
            <a:ext cx="32918400" cy="10972800"/>
          </a:xfrm>
        </p:spPr>
        <p:txBody>
          <a:bodyPr>
            <a:noAutofit/>
          </a:bodyPr>
          <a:lstStyle>
            <a:lvl1pPr>
              <a:lnSpc>
                <a:spcPct val="100000"/>
              </a:lnSpc>
              <a:defRPr sz="2363">
                <a:solidFill>
                  <a:schemeClr val="tx2"/>
                </a:solidFill>
              </a:defRPr>
            </a:lvl1pPr>
          </a:lstStyle>
          <a:p>
            <a:r>
              <a:rPr lang="en-US" dirty="0"/>
              <a:t>Section divider</a:t>
            </a:r>
          </a:p>
        </p:txBody>
      </p:sp>
      <p:pic>
        <p:nvPicPr>
          <p:cNvPr id="5" name="Image" descr="Image">
            <a:extLst>
              <a:ext uri="{FF2B5EF4-FFF2-40B4-BE49-F238E27FC236}">
                <a16:creationId xmlns:a16="http://schemas.microsoft.com/office/drawing/2014/main" id="{E39CC626-005F-4012-B566-F68FAEA0D30B}"/>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a:xfrm rot="16200000">
            <a:off x="32976860" y="17559983"/>
            <a:ext cx="19751040" cy="1314451"/>
          </a:xfrm>
        </p:spPr>
        <p:txBody>
          <a:bodyPr/>
          <a:lstStyle>
            <a:lvl1pPr>
              <a:defRPr>
                <a:solidFill>
                  <a:srgbClr val="FFFFFF"/>
                </a:solidFill>
              </a:defRPr>
            </a:lvl1pPr>
          </a:lstStyle>
          <a:p>
            <a:r>
              <a:rPr lang="en-US" dirty="0"/>
              <a:t>SOLIDIGM CONFIDENTIAL</a:t>
            </a:r>
          </a:p>
        </p:txBody>
      </p:sp>
      <p:sp>
        <p:nvSpPr>
          <p:cNvPr id="3" name="Slide Number Placeholder 2">
            <a:extLst>
              <a:ext uri="{FF2B5EF4-FFF2-40B4-BE49-F238E27FC236}">
                <a16:creationId xmlns:a16="http://schemas.microsoft.com/office/drawing/2014/main" id="{4334EAE8-A1E1-4D85-A59C-DBCA47DF4E15}"/>
              </a:ext>
            </a:extLst>
          </p:cNvPr>
          <p:cNvSpPr>
            <a:spLocks noGrp="1"/>
          </p:cNvSpPr>
          <p:nvPr>
            <p:ph type="sldNum" sz="quarter" idx="14"/>
          </p:nvPr>
        </p:nvSpPr>
        <p:spPr/>
        <p:txBody>
          <a:bodyPr/>
          <a:lstStyle>
            <a:lvl1pPr>
              <a:defRPr>
                <a:solidFill>
                  <a:srgbClr val="FFFFFF"/>
                </a:solidFill>
              </a:defRPr>
            </a:lvl1pPr>
          </a:lstStyle>
          <a:p>
            <a:fld id="{E2CE9943-93FB-4AEE-B3AB-59BE5337EA6D}" type="slidenum">
              <a:rPr lang="en-US" smtClean="0"/>
              <a:pPr/>
              <a:t>‹#›</a:t>
            </a:fld>
            <a:endParaRPr lang="en-US" dirty="0"/>
          </a:p>
        </p:txBody>
      </p:sp>
      <p:sp>
        <p:nvSpPr>
          <p:cNvPr id="14" name="Text Placeholder 14">
            <a:extLst>
              <a:ext uri="{FF2B5EF4-FFF2-40B4-BE49-F238E27FC236}">
                <a16:creationId xmlns:a16="http://schemas.microsoft.com/office/drawing/2014/main" id="{A4325D19-7751-4C38-9D49-2F9B0D4CFA0B}"/>
              </a:ext>
            </a:extLst>
          </p:cNvPr>
          <p:cNvSpPr>
            <a:spLocks noGrp="1"/>
          </p:cNvSpPr>
          <p:nvPr>
            <p:ph type="body" sz="quarter" idx="15" hasCustomPrompt="1"/>
          </p:nvPr>
        </p:nvSpPr>
        <p:spPr>
          <a:xfrm>
            <a:off x="6583681" y="4389123"/>
            <a:ext cx="19356019" cy="1185064"/>
          </a:xfrm>
        </p:spPr>
        <p:txBody>
          <a:bodyPr anchor="ctr">
            <a:noAutofit/>
          </a:bodyPr>
          <a:lstStyle>
            <a:lvl1pPr>
              <a:lnSpc>
                <a:spcPct val="100000"/>
              </a:lnSpc>
              <a:defRPr sz="433">
                <a:solidFill>
                  <a:schemeClr val="tx1"/>
                </a:solidFill>
              </a:defRPr>
            </a:lvl1pPr>
          </a:lstStyle>
          <a:p>
            <a:pPr lvl="0"/>
            <a:r>
              <a:rPr lang="en-US" dirty="0"/>
              <a:t>Presentation Title</a:t>
            </a:r>
          </a:p>
        </p:txBody>
      </p:sp>
    </p:spTree>
    <p:extLst>
      <p:ext uri="{BB962C8B-B14F-4D97-AF65-F5344CB8AC3E}">
        <p14:creationId xmlns:p14="http://schemas.microsoft.com/office/powerpoint/2010/main" val="5871227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idigm Purple: Subsection Divider">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581CD814-584D-4D41-96A2-BA892AB14F89}"/>
              </a:ext>
            </a:extLst>
          </p:cNvPr>
          <p:cNvSpPr/>
          <p:nvPr userDrawn="1"/>
        </p:nvSpPr>
        <p:spPr>
          <a:xfrm>
            <a:off x="10890" y="13058507"/>
            <a:ext cx="43880313" cy="19839076"/>
          </a:xfrm>
          <a:custGeom>
            <a:avLst/>
            <a:gdLst>
              <a:gd name="connsiteX0" fmla="*/ 1377779 w 12188976"/>
              <a:gd name="connsiteY0" fmla="*/ 0 h 4133141"/>
              <a:gd name="connsiteX1" fmla="*/ 12188976 w 12188976"/>
              <a:gd name="connsiteY1" fmla="*/ 0 h 4133141"/>
              <a:gd name="connsiteX2" fmla="*/ 12188976 w 12188976"/>
              <a:gd name="connsiteY2" fmla="*/ 4133141 h 4133141"/>
              <a:gd name="connsiteX3" fmla="*/ 12185952 w 12188976"/>
              <a:gd name="connsiteY3" fmla="*/ 4133141 h 4133141"/>
              <a:gd name="connsiteX4" fmla="*/ 12185952 w 12188976"/>
              <a:gd name="connsiteY4" fmla="*/ 2343847 h 4133141"/>
              <a:gd name="connsiteX5" fmla="*/ 10393728 w 12188976"/>
              <a:gd name="connsiteY5" fmla="*/ 4133141 h 4133141"/>
              <a:gd name="connsiteX6" fmla="*/ 0 w 12188976"/>
              <a:gd name="connsiteY6" fmla="*/ 4133141 h 4133141"/>
              <a:gd name="connsiteX7" fmla="*/ 0 w 12188976"/>
              <a:gd name="connsiteY7" fmla="*/ 1377779 h 413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76" h="4133141">
                <a:moveTo>
                  <a:pt x="1377779" y="0"/>
                </a:moveTo>
                <a:lnTo>
                  <a:pt x="12188976" y="0"/>
                </a:lnTo>
                <a:lnTo>
                  <a:pt x="12188976" y="4133141"/>
                </a:lnTo>
                <a:lnTo>
                  <a:pt x="12185952" y="4133141"/>
                </a:lnTo>
                <a:lnTo>
                  <a:pt x="12185952" y="2343847"/>
                </a:lnTo>
                <a:lnTo>
                  <a:pt x="10393728" y="4133141"/>
                </a:lnTo>
                <a:lnTo>
                  <a:pt x="0" y="4133141"/>
                </a:lnTo>
                <a:lnTo>
                  <a:pt x="0" y="13777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57"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6583680" y="14615768"/>
            <a:ext cx="32918400" cy="4389120"/>
          </a:xfrm>
        </p:spPr>
        <p:txBody>
          <a:bodyPr/>
          <a:lstStyle>
            <a:lvl1pPr>
              <a:lnSpc>
                <a:spcPct val="100000"/>
              </a:lnSpc>
              <a:defRPr/>
            </a:lvl1pPr>
          </a:lstStyle>
          <a:p>
            <a:r>
              <a:rPr lang="en-US" dirty="0"/>
              <a:t>Subsection divider</a:t>
            </a:r>
          </a:p>
        </p:txBody>
      </p:sp>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p:txBody>
          <a:bodyPr/>
          <a:lstStyle/>
          <a:p>
            <a:r>
              <a:rPr lang="en-US" dirty="0"/>
              <a:t>SOLIDIGM CONFIDENTIAL</a:t>
            </a:r>
          </a:p>
        </p:txBody>
      </p:sp>
      <p:sp>
        <p:nvSpPr>
          <p:cNvPr id="13" name="Slide Number Placeholder 12">
            <a:extLst>
              <a:ext uri="{FF2B5EF4-FFF2-40B4-BE49-F238E27FC236}">
                <a16:creationId xmlns:a16="http://schemas.microsoft.com/office/drawing/2014/main" id="{8E56BFA0-9281-4418-921B-5F173AC45E72}"/>
              </a:ext>
            </a:extLst>
          </p:cNvPr>
          <p:cNvSpPr>
            <a:spLocks noGrp="1"/>
          </p:cNvSpPr>
          <p:nvPr>
            <p:ph type="sldNum" sz="quarter" idx="14"/>
          </p:nvPr>
        </p:nvSpPr>
        <p:spPr/>
        <p:txBody>
          <a:bodyPr/>
          <a:lstStyle>
            <a:lvl1pPr>
              <a:defRPr>
                <a:solidFill>
                  <a:srgbClr val="FFFFFF"/>
                </a:solidFill>
              </a:defRPr>
            </a:lvl1pPr>
          </a:lstStyle>
          <a:p>
            <a:fld id="{E2CE9943-93FB-4AEE-B3AB-59BE5337EA6D}" type="slidenum">
              <a:rPr lang="en-US" smtClean="0"/>
              <a:pPr/>
              <a:t>‹#›</a:t>
            </a:fld>
            <a:endParaRPr lang="en-US" dirty="0"/>
          </a:p>
        </p:txBody>
      </p:sp>
      <p:sp>
        <p:nvSpPr>
          <p:cNvPr id="15" name="Text Placeholder 14">
            <a:extLst>
              <a:ext uri="{FF2B5EF4-FFF2-40B4-BE49-F238E27FC236}">
                <a16:creationId xmlns:a16="http://schemas.microsoft.com/office/drawing/2014/main" id="{8BCB9BF9-5F54-4FD0-9D48-C97822B556E8}"/>
              </a:ext>
            </a:extLst>
          </p:cNvPr>
          <p:cNvSpPr>
            <a:spLocks noGrp="1"/>
          </p:cNvSpPr>
          <p:nvPr>
            <p:ph type="body" sz="quarter" idx="15" hasCustomPrompt="1"/>
          </p:nvPr>
        </p:nvSpPr>
        <p:spPr>
          <a:xfrm>
            <a:off x="6583681" y="10972803"/>
            <a:ext cx="19356019" cy="1185064"/>
          </a:xfrm>
        </p:spPr>
        <p:txBody>
          <a:bodyPr anchor="ctr">
            <a:noAutofit/>
          </a:bodyPr>
          <a:lstStyle>
            <a:lvl1pPr>
              <a:lnSpc>
                <a:spcPct val="100000"/>
              </a:lnSpc>
              <a:defRPr sz="433">
                <a:solidFill>
                  <a:srgbClr val="FFFFFF"/>
                </a:solidFill>
              </a:defRPr>
            </a:lvl1pPr>
          </a:lstStyle>
          <a:p>
            <a:pPr lvl="0"/>
            <a:r>
              <a:rPr lang="en-US" dirty="0"/>
              <a:t>Presentation /  Section Title</a:t>
            </a:r>
          </a:p>
        </p:txBody>
      </p:sp>
      <p:pic>
        <p:nvPicPr>
          <p:cNvPr id="16" name="Image" descr="Image">
            <a:extLst>
              <a:ext uri="{FF2B5EF4-FFF2-40B4-BE49-F238E27FC236}">
                <a16:creationId xmlns:a16="http://schemas.microsoft.com/office/drawing/2014/main" id="{1EF3646B-B617-4057-A822-11FFDA9116D6}"/>
              </a:ext>
            </a:extLst>
          </p:cNvPr>
          <p:cNvPicPr>
            <a:picLocks noChangeAspect="1"/>
          </p:cNvPicPr>
          <p:nvPr userDrawn="1"/>
        </p:nvPicPr>
        <p:blipFill>
          <a:blip r:embed="rId2"/>
          <a:stretch>
            <a:fillRect/>
          </a:stretch>
        </p:blipFill>
        <p:spPr>
          <a:xfrm>
            <a:off x="42003880" y="1848166"/>
            <a:ext cx="1395891" cy="1667864"/>
          </a:xfrm>
          <a:prstGeom prst="rect">
            <a:avLst/>
          </a:prstGeom>
          <a:ln w="12700">
            <a:miter lim="400000"/>
          </a:ln>
        </p:spPr>
      </p:pic>
      <p:sp>
        <p:nvSpPr>
          <p:cNvPr id="8" name="Footer Placeholder 7">
            <a:extLst>
              <a:ext uri="{FF2B5EF4-FFF2-40B4-BE49-F238E27FC236}">
                <a16:creationId xmlns:a16="http://schemas.microsoft.com/office/drawing/2014/main" id="{2030B44E-F396-4EFC-9C45-BC3C3D66EC49}"/>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t>GAR Customer Operations – GO BMG</a:t>
            </a:r>
          </a:p>
        </p:txBody>
      </p:sp>
    </p:spTree>
    <p:extLst>
      <p:ext uri="{BB962C8B-B14F-4D97-AF65-F5344CB8AC3E}">
        <p14:creationId xmlns:p14="http://schemas.microsoft.com/office/powerpoint/2010/main" val="115816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idigm Purple: Subsection Divider with Copy">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DFAF59C-309B-4BCF-8D06-BBC5370E9FD6}"/>
              </a:ext>
            </a:extLst>
          </p:cNvPr>
          <p:cNvSpPr/>
          <p:nvPr userDrawn="1"/>
        </p:nvSpPr>
        <p:spPr>
          <a:xfrm>
            <a:off x="0" y="6870742"/>
            <a:ext cx="43891200" cy="26047661"/>
          </a:xfrm>
          <a:custGeom>
            <a:avLst/>
            <a:gdLst>
              <a:gd name="connsiteX0" fmla="*/ 12188976 w 12192000"/>
              <a:gd name="connsiteY0" fmla="*/ 3632965 h 5426596"/>
              <a:gd name="connsiteX1" fmla="*/ 10396752 w 12192000"/>
              <a:gd name="connsiteY1" fmla="*/ 5422259 h 5426596"/>
              <a:gd name="connsiteX2" fmla="*/ 12188976 w 12192000"/>
              <a:gd name="connsiteY2" fmla="*/ 5422259 h 5426596"/>
              <a:gd name="connsiteX3" fmla="*/ 0 w 12192000"/>
              <a:gd name="connsiteY3" fmla="*/ 0 h 5426596"/>
              <a:gd name="connsiteX4" fmla="*/ 12192000 w 12192000"/>
              <a:gd name="connsiteY4" fmla="*/ 0 h 5426596"/>
              <a:gd name="connsiteX5" fmla="*/ 12192000 w 12192000"/>
              <a:gd name="connsiteY5" fmla="*/ 5426596 h 5426596"/>
              <a:gd name="connsiteX6" fmla="*/ 0 w 12192000"/>
              <a:gd name="connsiteY6" fmla="*/ 5426596 h 5426596"/>
              <a:gd name="connsiteX7" fmla="*/ 0 w 12192000"/>
              <a:gd name="connsiteY7" fmla="*/ 1373810 h 5426596"/>
              <a:gd name="connsiteX8" fmla="*/ 1376058 w 12192000"/>
              <a:gd name="connsiteY8" fmla="*/ 1 h 5426596"/>
              <a:gd name="connsiteX9" fmla="*/ 0 w 12192000"/>
              <a:gd name="connsiteY9" fmla="*/ 1 h 54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5426596">
                <a:moveTo>
                  <a:pt x="12188976" y="3632965"/>
                </a:moveTo>
                <a:lnTo>
                  <a:pt x="10396752" y="5422259"/>
                </a:lnTo>
                <a:lnTo>
                  <a:pt x="12188976" y="5422259"/>
                </a:lnTo>
                <a:close/>
                <a:moveTo>
                  <a:pt x="0" y="0"/>
                </a:moveTo>
                <a:lnTo>
                  <a:pt x="12192000" y="0"/>
                </a:lnTo>
                <a:lnTo>
                  <a:pt x="12192000" y="5426596"/>
                </a:lnTo>
                <a:lnTo>
                  <a:pt x="0" y="5426596"/>
                </a:lnTo>
                <a:lnTo>
                  <a:pt x="0" y="1373810"/>
                </a:lnTo>
                <a:lnTo>
                  <a:pt x="1376058" y="1"/>
                </a:lnTo>
                <a:lnTo>
                  <a:pt x="0" y="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57"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6583680" y="10226648"/>
            <a:ext cx="26334720" cy="4389120"/>
          </a:xfrm>
        </p:spPr>
        <p:txBody>
          <a:bodyPr/>
          <a:lstStyle>
            <a:lvl1pPr>
              <a:lnSpc>
                <a:spcPct val="100000"/>
              </a:lnSpc>
              <a:defRPr/>
            </a:lvl1pPr>
          </a:lstStyle>
          <a:p>
            <a:r>
              <a:rPr lang="en-US" dirty="0"/>
              <a:t>Subsection divider</a:t>
            </a:r>
          </a:p>
        </p:txBody>
      </p:sp>
      <p:sp>
        <p:nvSpPr>
          <p:cNvPr id="8" name="Text Placeholder 7">
            <a:extLst>
              <a:ext uri="{FF2B5EF4-FFF2-40B4-BE49-F238E27FC236}">
                <a16:creationId xmlns:a16="http://schemas.microsoft.com/office/drawing/2014/main" id="{E0A436FA-9C73-430F-8F20-F3E8BB50AB68}"/>
              </a:ext>
            </a:extLst>
          </p:cNvPr>
          <p:cNvSpPr>
            <a:spLocks noGrp="1"/>
          </p:cNvSpPr>
          <p:nvPr>
            <p:ph type="body" sz="quarter" idx="12"/>
          </p:nvPr>
        </p:nvSpPr>
        <p:spPr>
          <a:xfrm>
            <a:off x="6583680" y="15361920"/>
            <a:ext cx="26334720" cy="12070080"/>
          </a:xfrm>
        </p:spPr>
        <p:txBody>
          <a:bodyPr/>
          <a:lstStyle>
            <a:lvl1pPr marL="0" indent="0">
              <a:lnSpc>
                <a:spcPct val="100000"/>
              </a:lnSpc>
              <a:buFont typeface="Arial" panose="020B0604020202020204" pitchFamily="34" charset="0"/>
              <a:buNone/>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p:txBody>
          <a:bodyPr/>
          <a:lstStyle/>
          <a:p>
            <a:r>
              <a:rPr lang="en-US" dirty="0"/>
              <a:t>SOLIDIGM CONFIDENTIAL</a:t>
            </a:r>
          </a:p>
        </p:txBody>
      </p:sp>
      <p:sp>
        <p:nvSpPr>
          <p:cNvPr id="13" name="Slide Number Placeholder 12">
            <a:extLst>
              <a:ext uri="{FF2B5EF4-FFF2-40B4-BE49-F238E27FC236}">
                <a16:creationId xmlns:a16="http://schemas.microsoft.com/office/drawing/2014/main" id="{8E56BFA0-9281-4418-921B-5F173AC45E72}"/>
              </a:ext>
            </a:extLst>
          </p:cNvPr>
          <p:cNvSpPr>
            <a:spLocks noGrp="1"/>
          </p:cNvSpPr>
          <p:nvPr>
            <p:ph type="sldNum" sz="quarter" idx="14"/>
          </p:nvPr>
        </p:nvSpPr>
        <p:spPr/>
        <p:txBody>
          <a:bodyPr/>
          <a:lstStyle>
            <a:lvl1pPr>
              <a:defRPr>
                <a:solidFill>
                  <a:srgbClr val="FFFFFF"/>
                </a:solidFill>
              </a:defRPr>
            </a:lvl1pPr>
          </a:lstStyle>
          <a:p>
            <a:fld id="{E2CE9943-93FB-4AEE-B3AB-59BE5337EA6D}" type="slidenum">
              <a:rPr lang="en-US" smtClean="0"/>
              <a:pPr/>
              <a:t>‹#›</a:t>
            </a:fld>
            <a:endParaRPr lang="en-US" dirty="0"/>
          </a:p>
        </p:txBody>
      </p:sp>
      <p:sp>
        <p:nvSpPr>
          <p:cNvPr id="15" name="Text Placeholder 14">
            <a:extLst>
              <a:ext uri="{FF2B5EF4-FFF2-40B4-BE49-F238E27FC236}">
                <a16:creationId xmlns:a16="http://schemas.microsoft.com/office/drawing/2014/main" id="{8BCB9BF9-5F54-4FD0-9D48-C97822B556E8}"/>
              </a:ext>
            </a:extLst>
          </p:cNvPr>
          <p:cNvSpPr>
            <a:spLocks noGrp="1"/>
          </p:cNvSpPr>
          <p:nvPr>
            <p:ph type="body" sz="quarter" idx="15" hasCustomPrompt="1"/>
          </p:nvPr>
        </p:nvSpPr>
        <p:spPr>
          <a:xfrm>
            <a:off x="6583681" y="4389123"/>
            <a:ext cx="19356019" cy="1185064"/>
          </a:xfrm>
        </p:spPr>
        <p:txBody>
          <a:bodyPr anchor="ctr">
            <a:noAutofit/>
          </a:bodyPr>
          <a:lstStyle>
            <a:lvl1pPr>
              <a:lnSpc>
                <a:spcPct val="100000"/>
              </a:lnSpc>
              <a:defRPr sz="433">
                <a:solidFill>
                  <a:srgbClr val="FFFFFF"/>
                </a:solidFill>
              </a:defRPr>
            </a:lvl1pPr>
          </a:lstStyle>
          <a:p>
            <a:pPr lvl="0"/>
            <a:r>
              <a:rPr lang="en-US" dirty="0"/>
              <a:t>Presentation /  Section Title</a:t>
            </a:r>
          </a:p>
        </p:txBody>
      </p:sp>
      <p:pic>
        <p:nvPicPr>
          <p:cNvPr id="14" name="Image" descr="Image">
            <a:extLst>
              <a:ext uri="{FF2B5EF4-FFF2-40B4-BE49-F238E27FC236}">
                <a16:creationId xmlns:a16="http://schemas.microsoft.com/office/drawing/2014/main" id="{0C6926F7-B04E-4F07-97F9-2B0EEC9F3AE6}"/>
              </a:ext>
            </a:extLst>
          </p:cNvPr>
          <p:cNvPicPr>
            <a:picLocks noChangeAspect="1"/>
          </p:cNvPicPr>
          <p:nvPr userDrawn="1"/>
        </p:nvPicPr>
        <p:blipFill>
          <a:blip r:embed="rId2"/>
          <a:stretch>
            <a:fillRect/>
          </a:stretch>
        </p:blipFill>
        <p:spPr>
          <a:xfrm>
            <a:off x="42003880" y="1848166"/>
            <a:ext cx="1395891" cy="1667864"/>
          </a:xfrm>
          <a:prstGeom prst="rect">
            <a:avLst/>
          </a:prstGeom>
          <a:ln w="12700">
            <a:miter lim="400000"/>
          </a:ln>
        </p:spPr>
      </p:pic>
      <p:sp>
        <p:nvSpPr>
          <p:cNvPr id="9" name="Footer Placeholder 7">
            <a:extLst>
              <a:ext uri="{FF2B5EF4-FFF2-40B4-BE49-F238E27FC236}">
                <a16:creationId xmlns:a16="http://schemas.microsoft.com/office/drawing/2014/main" id="{BA455912-08D3-407B-ACF8-DC19758D9E6C}"/>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t>GAR Customer Operations – GO BMG</a:t>
            </a:r>
          </a:p>
        </p:txBody>
      </p:sp>
    </p:spTree>
    <p:extLst>
      <p:ext uri="{BB962C8B-B14F-4D97-AF65-F5344CB8AC3E}">
        <p14:creationId xmlns:p14="http://schemas.microsoft.com/office/powerpoint/2010/main" val="37717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idigm Purple: Text Slide Vertical Ba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E3B96DD-5CD0-47FD-8BF6-B6EECBD091D7}"/>
              </a:ext>
            </a:extLst>
          </p:cNvPr>
          <p:cNvSpPr/>
          <p:nvPr userDrawn="1"/>
        </p:nvSpPr>
        <p:spPr>
          <a:xfrm>
            <a:off x="3" y="0"/>
            <a:ext cx="43891204" cy="32918400"/>
          </a:xfrm>
          <a:custGeom>
            <a:avLst/>
            <a:gdLst>
              <a:gd name="connsiteX0" fmla="*/ 203500 w 12192001"/>
              <a:gd name="connsiteY0" fmla="*/ 0 h 6858000"/>
              <a:gd name="connsiteX1" fmla="*/ 12192001 w 12192001"/>
              <a:gd name="connsiteY1" fmla="*/ 0 h 6858000"/>
              <a:gd name="connsiteX2" fmla="*/ 12192001 w 12192001"/>
              <a:gd name="connsiteY2" fmla="*/ 838491 h 6858000"/>
              <a:gd name="connsiteX3" fmla="*/ 11660489 w 12192001"/>
              <a:gd name="connsiteY3" fmla="*/ 1296900 h 6858000"/>
              <a:gd name="connsiteX4" fmla="*/ 11660489 w 12192001"/>
              <a:gd name="connsiteY4" fmla="*/ 6858000 h 6858000"/>
              <a:gd name="connsiteX5" fmla="*/ 203500 w 12192001"/>
              <a:gd name="connsiteY5" fmla="*/ 6858000 h 6858000"/>
              <a:gd name="connsiteX6" fmla="*/ 0 w 12192001"/>
              <a:gd name="connsiteY6" fmla="*/ 0 h 6858000"/>
              <a:gd name="connsiteX7" fmla="*/ 203499 w 12192001"/>
              <a:gd name="connsiteY7" fmla="*/ 0 h 6858000"/>
              <a:gd name="connsiteX8" fmla="*/ 203499 w 12192001"/>
              <a:gd name="connsiteY8" fmla="*/ 6858000 h 6858000"/>
              <a:gd name="connsiteX9" fmla="*/ 0 w 1219200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203500" y="0"/>
                </a:moveTo>
                <a:lnTo>
                  <a:pt x="12192001" y="0"/>
                </a:lnTo>
                <a:lnTo>
                  <a:pt x="12192001" y="838491"/>
                </a:lnTo>
                <a:lnTo>
                  <a:pt x="11660489" y="1296900"/>
                </a:lnTo>
                <a:lnTo>
                  <a:pt x="11660489" y="6858000"/>
                </a:lnTo>
                <a:lnTo>
                  <a:pt x="203500" y="6858000"/>
                </a:lnTo>
                <a:close/>
                <a:moveTo>
                  <a:pt x="0" y="0"/>
                </a:moveTo>
                <a:lnTo>
                  <a:pt x="203499" y="0"/>
                </a:lnTo>
                <a:lnTo>
                  <a:pt x="203499" y="6858000"/>
                </a:lnTo>
                <a:lnTo>
                  <a:pt x="0" y="6858000"/>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1645920" y="3516033"/>
            <a:ext cx="39502080" cy="5071351"/>
          </a:xfrm>
        </p:spPr>
        <p:txBody>
          <a:bodyPr>
            <a:noAutofit/>
          </a:bodyPr>
          <a:lstStyle>
            <a:lvl1pPr>
              <a:lnSpc>
                <a:spcPct val="100000"/>
              </a:lnSpc>
              <a:defRPr sz="1417">
                <a:solidFill>
                  <a:schemeClr val="tx2"/>
                </a:solidFill>
              </a:defRPr>
            </a:lvl1pPr>
          </a:lstStyle>
          <a:p>
            <a:r>
              <a:rPr lang="en-US" dirty="0"/>
              <a:t>Slide title</a:t>
            </a:r>
          </a:p>
        </p:txBody>
      </p:sp>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a:xfrm rot="16200000">
            <a:off x="32984237" y="17559983"/>
            <a:ext cx="19751040" cy="1314451"/>
          </a:xfrm>
        </p:spPr>
        <p:txBody>
          <a:bodyPr/>
          <a:lstStyle>
            <a:lvl1pPr>
              <a:defRPr>
                <a:solidFill>
                  <a:srgbClr val="FFFFFF"/>
                </a:solidFill>
              </a:defRPr>
            </a:lvl1pPr>
          </a:lstStyle>
          <a:p>
            <a:r>
              <a:rPr lang="en-US" dirty="0"/>
              <a:t>SOLIDIGM CONFIDENTIAL</a:t>
            </a:r>
          </a:p>
        </p:txBody>
      </p:sp>
      <p:sp>
        <p:nvSpPr>
          <p:cNvPr id="7" name="Text Placeholder 14">
            <a:extLst>
              <a:ext uri="{FF2B5EF4-FFF2-40B4-BE49-F238E27FC236}">
                <a16:creationId xmlns:a16="http://schemas.microsoft.com/office/drawing/2014/main" id="{0EFB4534-881D-4BA5-AE33-19956F8689EE}"/>
              </a:ext>
            </a:extLst>
          </p:cNvPr>
          <p:cNvSpPr>
            <a:spLocks noGrp="1"/>
          </p:cNvSpPr>
          <p:nvPr>
            <p:ph type="body" sz="quarter" idx="15" hasCustomPrompt="1"/>
          </p:nvPr>
        </p:nvSpPr>
        <p:spPr>
          <a:xfrm>
            <a:off x="1645920" y="1870110"/>
            <a:ext cx="19751040" cy="1185064"/>
          </a:xfrm>
        </p:spPr>
        <p:txBody>
          <a:bodyPr anchor="ctr">
            <a:noAutofit/>
          </a:bodyPr>
          <a:lstStyle>
            <a:lvl1pPr>
              <a:lnSpc>
                <a:spcPct val="100000"/>
              </a:lnSpc>
              <a:defRPr sz="433">
                <a:solidFill>
                  <a:schemeClr val="tx1"/>
                </a:solidFill>
              </a:defRPr>
            </a:lvl1pPr>
          </a:lstStyle>
          <a:p>
            <a:pPr lvl="0"/>
            <a:r>
              <a:rPr lang="en-US" dirty="0"/>
              <a:t>Presentation /  Section Title</a:t>
            </a:r>
          </a:p>
        </p:txBody>
      </p:sp>
      <p:sp>
        <p:nvSpPr>
          <p:cNvPr id="4" name="Text Placeholder 3">
            <a:extLst>
              <a:ext uri="{FF2B5EF4-FFF2-40B4-BE49-F238E27FC236}">
                <a16:creationId xmlns:a16="http://schemas.microsoft.com/office/drawing/2014/main" id="{56EB989C-1C99-4693-A906-11304CCAEC94}"/>
              </a:ext>
            </a:extLst>
          </p:cNvPr>
          <p:cNvSpPr>
            <a:spLocks noGrp="1"/>
          </p:cNvSpPr>
          <p:nvPr>
            <p:ph type="body" sz="quarter" idx="16"/>
          </p:nvPr>
        </p:nvSpPr>
        <p:spPr>
          <a:xfrm>
            <a:off x="1645920" y="8778240"/>
            <a:ext cx="39502080" cy="219456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42C0197C-F8C2-4431-A895-F243690E2562}"/>
              </a:ext>
            </a:extLst>
          </p:cNvPr>
          <p:cNvSpPr>
            <a:spLocks noGrp="1"/>
          </p:cNvSpPr>
          <p:nvPr>
            <p:ph type="sldNum" sz="quarter" idx="17"/>
          </p:nvPr>
        </p:nvSpPr>
        <p:spPr/>
        <p:txBody>
          <a:bodyPr/>
          <a:lstStyle>
            <a:lvl1pPr>
              <a:defRPr>
                <a:solidFill>
                  <a:srgbClr val="FFFFFF"/>
                </a:solidFill>
              </a:defRPr>
            </a:lvl1pPr>
          </a:lstStyle>
          <a:p>
            <a:fld id="{E2CE9943-93FB-4AEE-B3AB-59BE5337EA6D}" type="slidenum">
              <a:rPr lang="en-US" smtClean="0"/>
              <a:pPr/>
              <a:t>‹#›</a:t>
            </a:fld>
            <a:endParaRPr lang="en-US" dirty="0"/>
          </a:p>
        </p:txBody>
      </p:sp>
      <p:pic>
        <p:nvPicPr>
          <p:cNvPr id="12" name="Image" descr="Image">
            <a:extLst>
              <a:ext uri="{FF2B5EF4-FFF2-40B4-BE49-F238E27FC236}">
                <a16:creationId xmlns:a16="http://schemas.microsoft.com/office/drawing/2014/main" id="{00C76E14-16E4-4CC6-B0C9-A65B4F94EF4B}"/>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9" name="Footer Placeholder 7">
            <a:extLst>
              <a:ext uri="{FF2B5EF4-FFF2-40B4-BE49-F238E27FC236}">
                <a16:creationId xmlns:a16="http://schemas.microsoft.com/office/drawing/2014/main" id="{C41D52B5-7178-444C-9877-6FE39BB4A335}"/>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t>GAR Customer Operations – GO BMG</a:t>
            </a:r>
          </a:p>
        </p:txBody>
      </p:sp>
    </p:spTree>
    <p:extLst>
      <p:ext uri="{BB962C8B-B14F-4D97-AF65-F5344CB8AC3E}">
        <p14:creationId xmlns:p14="http://schemas.microsoft.com/office/powerpoint/2010/main" val="348792916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idigm Purple: Content Slide Vertical Bar">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4E7706B-47B7-462E-9EBA-84DD7A3B4A86}"/>
              </a:ext>
            </a:extLst>
          </p:cNvPr>
          <p:cNvSpPr/>
          <p:nvPr userDrawn="1"/>
        </p:nvSpPr>
        <p:spPr>
          <a:xfrm>
            <a:off x="3" y="0"/>
            <a:ext cx="43891204" cy="32918400"/>
          </a:xfrm>
          <a:custGeom>
            <a:avLst/>
            <a:gdLst>
              <a:gd name="connsiteX0" fmla="*/ 203500 w 12192001"/>
              <a:gd name="connsiteY0" fmla="*/ 0 h 6858000"/>
              <a:gd name="connsiteX1" fmla="*/ 12192001 w 12192001"/>
              <a:gd name="connsiteY1" fmla="*/ 0 h 6858000"/>
              <a:gd name="connsiteX2" fmla="*/ 12192001 w 12192001"/>
              <a:gd name="connsiteY2" fmla="*/ 838491 h 6858000"/>
              <a:gd name="connsiteX3" fmla="*/ 11660489 w 12192001"/>
              <a:gd name="connsiteY3" fmla="*/ 1296900 h 6858000"/>
              <a:gd name="connsiteX4" fmla="*/ 11660489 w 12192001"/>
              <a:gd name="connsiteY4" fmla="*/ 6858000 h 6858000"/>
              <a:gd name="connsiteX5" fmla="*/ 203500 w 12192001"/>
              <a:gd name="connsiteY5" fmla="*/ 6858000 h 6858000"/>
              <a:gd name="connsiteX6" fmla="*/ 0 w 12192001"/>
              <a:gd name="connsiteY6" fmla="*/ 0 h 6858000"/>
              <a:gd name="connsiteX7" fmla="*/ 203499 w 12192001"/>
              <a:gd name="connsiteY7" fmla="*/ 0 h 6858000"/>
              <a:gd name="connsiteX8" fmla="*/ 203499 w 12192001"/>
              <a:gd name="connsiteY8" fmla="*/ 6858000 h 6858000"/>
              <a:gd name="connsiteX9" fmla="*/ 0 w 1219200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203500" y="0"/>
                </a:moveTo>
                <a:lnTo>
                  <a:pt x="12192001" y="0"/>
                </a:lnTo>
                <a:lnTo>
                  <a:pt x="12192001" y="838491"/>
                </a:lnTo>
                <a:lnTo>
                  <a:pt x="11660489" y="1296900"/>
                </a:lnTo>
                <a:lnTo>
                  <a:pt x="11660489" y="6858000"/>
                </a:lnTo>
                <a:lnTo>
                  <a:pt x="203500" y="6858000"/>
                </a:lnTo>
                <a:close/>
                <a:moveTo>
                  <a:pt x="0" y="0"/>
                </a:moveTo>
                <a:lnTo>
                  <a:pt x="203499" y="0"/>
                </a:lnTo>
                <a:lnTo>
                  <a:pt x="203499" y="6858000"/>
                </a:lnTo>
                <a:lnTo>
                  <a:pt x="0" y="6858000"/>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Content Placeholder 13">
            <a:extLst>
              <a:ext uri="{FF2B5EF4-FFF2-40B4-BE49-F238E27FC236}">
                <a16:creationId xmlns:a16="http://schemas.microsoft.com/office/drawing/2014/main" id="{D41C7417-45F9-495F-8EED-AB51ED7695F5}"/>
              </a:ext>
            </a:extLst>
          </p:cNvPr>
          <p:cNvSpPr>
            <a:spLocks noGrp="1"/>
          </p:cNvSpPr>
          <p:nvPr>
            <p:ph sz="quarter" idx="19"/>
          </p:nvPr>
        </p:nvSpPr>
        <p:spPr>
          <a:xfrm>
            <a:off x="1645920" y="8778240"/>
            <a:ext cx="39502080" cy="219456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1645920" y="3516033"/>
            <a:ext cx="19751040" cy="5071351"/>
          </a:xfrm>
        </p:spPr>
        <p:txBody>
          <a:bodyPr>
            <a:noAutofit/>
          </a:bodyPr>
          <a:lstStyle>
            <a:lvl1pPr>
              <a:lnSpc>
                <a:spcPct val="100000"/>
              </a:lnSpc>
              <a:defRPr sz="1103">
                <a:solidFill>
                  <a:schemeClr val="tx2"/>
                </a:solidFill>
              </a:defRPr>
            </a:lvl1pPr>
          </a:lstStyle>
          <a:p>
            <a:r>
              <a:rPr lang="en-US" dirty="0"/>
              <a:t>Slide title</a:t>
            </a:r>
          </a:p>
        </p:txBody>
      </p:sp>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a:xfrm rot="16200000">
            <a:off x="32984237" y="17559983"/>
            <a:ext cx="19751040" cy="1314451"/>
          </a:xfrm>
        </p:spPr>
        <p:txBody>
          <a:bodyPr/>
          <a:lstStyle>
            <a:lvl1pPr>
              <a:defRPr>
                <a:solidFill>
                  <a:srgbClr val="FFFFFF"/>
                </a:solidFill>
              </a:defRPr>
            </a:lvl1pPr>
          </a:lstStyle>
          <a:p>
            <a:r>
              <a:rPr lang="en-US" dirty="0"/>
              <a:t>SOLIDIGM CONFIDENTIAL</a:t>
            </a:r>
          </a:p>
        </p:txBody>
      </p:sp>
      <p:sp>
        <p:nvSpPr>
          <p:cNvPr id="7" name="Text Placeholder 14">
            <a:extLst>
              <a:ext uri="{FF2B5EF4-FFF2-40B4-BE49-F238E27FC236}">
                <a16:creationId xmlns:a16="http://schemas.microsoft.com/office/drawing/2014/main" id="{0EFB4534-881D-4BA5-AE33-19956F8689EE}"/>
              </a:ext>
            </a:extLst>
          </p:cNvPr>
          <p:cNvSpPr>
            <a:spLocks noGrp="1"/>
          </p:cNvSpPr>
          <p:nvPr>
            <p:ph type="body" sz="quarter" idx="15" hasCustomPrompt="1"/>
          </p:nvPr>
        </p:nvSpPr>
        <p:spPr>
          <a:xfrm>
            <a:off x="1645920" y="1870110"/>
            <a:ext cx="19751040" cy="1185064"/>
          </a:xfrm>
        </p:spPr>
        <p:txBody>
          <a:bodyPr anchor="ctr">
            <a:noAutofit/>
          </a:bodyPr>
          <a:lstStyle>
            <a:lvl1pPr>
              <a:lnSpc>
                <a:spcPct val="100000"/>
              </a:lnSpc>
              <a:defRPr sz="433">
                <a:solidFill>
                  <a:schemeClr val="tx1"/>
                </a:solidFill>
              </a:defRPr>
            </a:lvl1pPr>
          </a:lstStyle>
          <a:p>
            <a:pPr lvl="0"/>
            <a:r>
              <a:rPr lang="en-US" dirty="0"/>
              <a:t>Presentation /  Section Title</a:t>
            </a:r>
          </a:p>
        </p:txBody>
      </p:sp>
      <p:sp>
        <p:nvSpPr>
          <p:cNvPr id="10" name="Text Placeholder 9">
            <a:extLst>
              <a:ext uri="{FF2B5EF4-FFF2-40B4-BE49-F238E27FC236}">
                <a16:creationId xmlns:a16="http://schemas.microsoft.com/office/drawing/2014/main" id="{B70358C0-0520-48AE-9DCF-7B4C062CF5B0}"/>
              </a:ext>
            </a:extLst>
          </p:cNvPr>
          <p:cNvSpPr>
            <a:spLocks noGrp="1"/>
          </p:cNvSpPr>
          <p:nvPr>
            <p:ph type="body" sz="quarter" idx="18"/>
          </p:nvPr>
        </p:nvSpPr>
        <p:spPr>
          <a:xfrm>
            <a:off x="23042880" y="3516033"/>
            <a:ext cx="18105120" cy="5071351"/>
          </a:xfrm>
        </p:spPr>
        <p:txBody>
          <a:bodyPr anchor="ctr">
            <a:noAutofit/>
          </a:bodyPr>
          <a:lstStyle>
            <a:lvl1pPr>
              <a:lnSpc>
                <a:spcPct val="100000"/>
              </a:lnSpc>
              <a:defRPr sz="472"/>
            </a:lvl1pPr>
            <a:lvl2pPr>
              <a:lnSpc>
                <a:spcPct val="100000"/>
              </a:lnSpc>
              <a:defRPr sz="433"/>
            </a:lvl2pPr>
            <a:lvl3pPr>
              <a:lnSpc>
                <a:spcPct val="100000"/>
              </a:lnSpc>
              <a:defRPr sz="413"/>
            </a:lvl3pPr>
            <a:lvl4pPr>
              <a:lnSpc>
                <a:spcPct val="100000"/>
              </a:lnSpc>
              <a:defRPr sz="393"/>
            </a:lvl4pPr>
            <a:lvl5pPr>
              <a:lnSpc>
                <a:spcPct val="100000"/>
              </a:lnSpc>
              <a:defRPr sz="3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BC40323E-B508-45F2-9316-F932E4F059DA}"/>
              </a:ext>
            </a:extLst>
          </p:cNvPr>
          <p:cNvSpPr>
            <a:spLocks noGrp="1"/>
          </p:cNvSpPr>
          <p:nvPr>
            <p:ph type="sldNum" sz="quarter" idx="20"/>
          </p:nvPr>
        </p:nvSpPr>
        <p:spPr/>
        <p:txBody>
          <a:bodyPr/>
          <a:lstStyle>
            <a:lvl1pPr>
              <a:defRPr>
                <a:solidFill>
                  <a:srgbClr val="FFFFFF"/>
                </a:solidFill>
              </a:defRPr>
            </a:lvl1pPr>
          </a:lstStyle>
          <a:p>
            <a:fld id="{E2CE9943-93FB-4AEE-B3AB-59BE5337EA6D}" type="slidenum">
              <a:rPr lang="en-US" smtClean="0"/>
              <a:pPr/>
              <a:t>‹#›</a:t>
            </a:fld>
            <a:endParaRPr lang="en-US" dirty="0"/>
          </a:p>
        </p:txBody>
      </p:sp>
      <p:pic>
        <p:nvPicPr>
          <p:cNvPr id="15" name="Image" descr="Image">
            <a:extLst>
              <a:ext uri="{FF2B5EF4-FFF2-40B4-BE49-F238E27FC236}">
                <a16:creationId xmlns:a16="http://schemas.microsoft.com/office/drawing/2014/main" id="{5F1D2459-822A-41BF-8A6F-86A1B1274ACF}"/>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13" name="Footer Placeholder 7">
            <a:extLst>
              <a:ext uri="{FF2B5EF4-FFF2-40B4-BE49-F238E27FC236}">
                <a16:creationId xmlns:a16="http://schemas.microsoft.com/office/drawing/2014/main" id="{4D2C64CB-7932-412A-BBAF-1CC2CA29BB27}"/>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t>GAR Customer Operations – GO BMG</a:t>
            </a:r>
          </a:p>
        </p:txBody>
      </p:sp>
    </p:spTree>
    <p:extLst>
      <p:ext uri="{BB962C8B-B14F-4D97-AF65-F5344CB8AC3E}">
        <p14:creationId xmlns:p14="http://schemas.microsoft.com/office/powerpoint/2010/main" val="419089892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idigm Purple: Two-Column Content Slide Vertical Bar">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F285DC6-09C1-43E9-BF45-9C0435FBF7F4}"/>
              </a:ext>
            </a:extLst>
          </p:cNvPr>
          <p:cNvSpPr/>
          <p:nvPr userDrawn="1"/>
        </p:nvSpPr>
        <p:spPr>
          <a:xfrm>
            <a:off x="3" y="0"/>
            <a:ext cx="43891204" cy="32918400"/>
          </a:xfrm>
          <a:custGeom>
            <a:avLst/>
            <a:gdLst>
              <a:gd name="connsiteX0" fmla="*/ 203500 w 12192001"/>
              <a:gd name="connsiteY0" fmla="*/ 0 h 6858000"/>
              <a:gd name="connsiteX1" fmla="*/ 12192001 w 12192001"/>
              <a:gd name="connsiteY1" fmla="*/ 0 h 6858000"/>
              <a:gd name="connsiteX2" fmla="*/ 12192001 w 12192001"/>
              <a:gd name="connsiteY2" fmla="*/ 838491 h 6858000"/>
              <a:gd name="connsiteX3" fmla="*/ 11660489 w 12192001"/>
              <a:gd name="connsiteY3" fmla="*/ 1296900 h 6858000"/>
              <a:gd name="connsiteX4" fmla="*/ 11660489 w 12192001"/>
              <a:gd name="connsiteY4" fmla="*/ 6858000 h 6858000"/>
              <a:gd name="connsiteX5" fmla="*/ 203500 w 12192001"/>
              <a:gd name="connsiteY5" fmla="*/ 6858000 h 6858000"/>
              <a:gd name="connsiteX6" fmla="*/ 0 w 12192001"/>
              <a:gd name="connsiteY6" fmla="*/ 0 h 6858000"/>
              <a:gd name="connsiteX7" fmla="*/ 203499 w 12192001"/>
              <a:gd name="connsiteY7" fmla="*/ 0 h 6858000"/>
              <a:gd name="connsiteX8" fmla="*/ 203499 w 12192001"/>
              <a:gd name="connsiteY8" fmla="*/ 6858000 h 6858000"/>
              <a:gd name="connsiteX9" fmla="*/ 0 w 1219200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203500" y="0"/>
                </a:moveTo>
                <a:lnTo>
                  <a:pt x="12192001" y="0"/>
                </a:lnTo>
                <a:lnTo>
                  <a:pt x="12192001" y="838491"/>
                </a:lnTo>
                <a:lnTo>
                  <a:pt x="11660489" y="1296900"/>
                </a:lnTo>
                <a:lnTo>
                  <a:pt x="11660489" y="6858000"/>
                </a:lnTo>
                <a:lnTo>
                  <a:pt x="203500" y="6858000"/>
                </a:lnTo>
                <a:close/>
                <a:moveTo>
                  <a:pt x="0" y="0"/>
                </a:moveTo>
                <a:lnTo>
                  <a:pt x="203499" y="0"/>
                </a:lnTo>
                <a:lnTo>
                  <a:pt x="203499" y="6858000"/>
                </a:lnTo>
                <a:lnTo>
                  <a:pt x="0" y="6858000"/>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Content Placeholder 13">
            <a:extLst>
              <a:ext uri="{FF2B5EF4-FFF2-40B4-BE49-F238E27FC236}">
                <a16:creationId xmlns:a16="http://schemas.microsoft.com/office/drawing/2014/main" id="{D41C7417-45F9-495F-8EED-AB51ED7695F5}"/>
              </a:ext>
            </a:extLst>
          </p:cNvPr>
          <p:cNvSpPr>
            <a:spLocks noGrp="1"/>
          </p:cNvSpPr>
          <p:nvPr>
            <p:ph sz="quarter" idx="19"/>
          </p:nvPr>
        </p:nvSpPr>
        <p:spPr>
          <a:xfrm>
            <a:off x="1645916" y="8778240"/>
            <a:ext cx="19257264" cy="219456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1645920" y="3516033"/>
            <a:ext cx="19751040" cy="5071351"/>
          </a:xfrm>
        </p:spPr>
        <p:txBody>
          <a:bodyPr>
            <a:noAutofit/>
          </a:bodyPr>
          <a:lstStyle>
            <a:lvl1pPr>
              <a:lnSpc>
                <a:spcPct val="100000"/>
              </a:lnSpc>
              <a:defRPr sz="1103">
                <a:solidFill>
                  <a:schemeClr val="tx2"/>
                </a:solidFill>
              </a:defRPr>
            </a:lvl1pPr>
          </a:lstStyle>
          <a:p>
            <a:r>
              <a:rPr lang="en-US" dirty="0"/>
              <a:t>Slide title</a:t>
            </a:r>
          </a:p>
        </p:txBody>
      </p:sp>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a:xfrm rot="16200000">
            <a:off x="32984237" y="17559983"/>
            <a:ext cx="19751040" cy="1314451"/>
          </a:xfrm>
        </p:spPr>
        <p:txBody>
          <a:bodyPr/>
          <a:lstStyle>
            <a:lvl1pPr>
              <a:defRPr>
                <a:solidFill>
                  <a:srgbClr val="FFFFFF"/>
                </a:solidFill>
              </a:defRPr>
            </a:lvl1pPr>
          </a:lstStyle>
          <a:p>
            <a:r>
              <a:rPr lang="en-US" dirty="0"/>
              <a:t>SOLIDIGM CONFIDENTIAL</a:t>
            </a:r>
          </a:p>
        </p:txBody>
      </p:sp>
      <p:sp>
        <p:nvSpPr>
          <p:cNvPr id="7" name="Text Placeholder 14">
            <a:extLst>
              <a:ext uri="{FF2B5EF4-FFF2-40B4-BE49-F238E27FC236}">
                <a16:creationId xmlns:a16="http://schemas.microsoft.com/office/drawing/2014/main" id="{0EFB4534-881D-4BA5-AE33-19956F8689EE}"/>
              </a:ext>
            </a:extLst>
          </p:cNvPr>
          <p:cNvSpPr>
            <a:spLocks noGrp="1"/>
          </p:cNvSpPr>
          <p:nvPr>
            <p:ph type="body" sz="quarter" idx="15" hasCustomPrompt="1"/>
          </p:nvPr>
        </p:nvSpPr>
        <p:spPr>
          <a:xfrm>
            <a:off x="1645920" y="1870110"/>
            <a:ext cx="19751040" cy="1185064"/>
          </a:xfrm>
        </p:spPr>
        <p:txBody>
          <a:bodyPr anchor="ctr">
            <a:noAutofit/>
          </a:bodyPr>
          <a:lstStyle>
            <a:lvl1pPr>
              <a:lnSpc>
                <a:spcPct val="100000"/>
              </a:lnSpc>
              <a:defRPr sz="433">
                <a:solidFill>
                  <a:schemeClr val="tx1"/>
                </a:solidFill>
              </a:defRPr>
            </a:lvl1pPr>
          </a:lstStyle>
          <a:p>
            <a:pPr lvl="0"/>
            <a:r>
              <a:rPr lang="en-US" dirty="0"/>
              <a:t>Presentation /  Section Title</a:t>
            </a:r>
          </a:p>
        </p:txBody>
      </p:sp>
      <p:sp>
        <p:nvSpPr>
          <p:cNvPr id="10" name="Text Placeholder 9">
            <a:extLst>
              <a:ext uri="{FF2B5EF4-FFF2-40B4-BE49-F238E27FC236}">
                <a16:creationId xmlns:a16="http://schemas.microsoft.com/office/drawing/2014/main" id="{B70358C0-0520-48AE-9DCF-7B4C062CF5B0}"/>
              </a:ext>
            </a:extLst>
          </p:cNvPr>
          <p:cNvSpPr>
            <a:spLocks noGrp="1"/>
          </p:cNvSpPr>
          <p:nvPr>
            <p:ph type="body" sz="quarter" idx="18"/>
          </p:nvPr>
        </p:nvSpPr>
        <p:spPr>
          <a:xfrm>
            <a:off x="23042880" y="3516033"/>
            <a:ext cx="18105120" cy="5071351"/>
          </a:xfrm>
        </p:spPr>
        <p:txBody>
          <a:bodyPr anchor="ctr">
            <a:noAutofit/>
          </a:bodyPr>
          <a:lstStyle>
            <a:lvl1pPr>
              <a:lnSpc>
                <a:spcPct val="100000"/>
              </a:lnSpc>
              <a:defRPr sz="472"/>
            </a:lvl1pPr>
            <a:lvl2pPr>
              <a:lnSpc>
                <a:spcPct val="100000"/>
              </a:lnSpc>
              <a:defRPr sz="433"/>
            </a:lvl2pPr>
            <a:lvl3pPr>
              <a:lnSpc>
                <a:spcPct val="100000"/>
              </a:lnSpc>
              <a:defRPr sz="413"/>
            </a:lvl3pPr>
            <a:lvl4pPr>
              <a:lnSpc>
                <a:spcPct val="100000"/>
              </a:lnSpc>
              <a:defRPr sz="393"/>
            </a:lvl4pPr>
            <a:lvl5pPr>
              <a:lnSpc>
                <a:spcPct val="100000"/>
              </a:lnSpc>
              <a:defRPr sz="3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E8878D7-779A-445F-BC45-291FBA8B0CDF}"/>
              </a:ext>
            </a:extLst>
          </p:cNvPr>
          <p:cNvSpPr>
            <a:spLocks noGrp="1"/>
          </p:cNvSpPr>
          <p:nvPr>
            <p:ph sz="quarter" idx="20"/>
          </p:nvPr>
        </p:nvSpPr>
        <p:spPr>
          <a:xfrm>
            <a:off x="21890736" y="8778240"/>
            <a:ext cx="19257264" cy="219456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8DF32A05-44F8-4376-8A2C-3C125C4308F0}"/>
              </a:ext>
            </a:extLst>
          </p:cNvPr>
          <p:cNvSpPr>
            <a:spLocks noGrp="1"/>
          </p:cNvSpPr>
          <p:nvPr>
            <p:ph type="sldNum" sz="quarter" idx="21"/>
          </p:nvPr>
        </p:nvSpPr>
        <p:spPr/>
        <p:txBody>
          <a:bodyPr/>
          <a:lstStyle>
            <a:lvl1pPr>
              <a:defRPr>
                <a:solidFill>
                  <a:srgbClr val="FFFFFF"/>
                </a:solidFill>
              </a:defRPr>
            </a:lvl1pPr>
          </a:lstStyle>
          <a:p>
            <a:fld id="{E2CE9943-93FB-4AEE-B3AB-59BE5337EA6D}" type="slidenum">
              <a:rPr lang="en-US" smtClean="0"/>
              <a:pPr/>
              <a:t>‹#›</a:t>
            </a:fld>
            <a:endParaRPr lang="en-US" dirty="0"/>
          </a:p>
        </p:txBody>
      </p:sp>
      <p:pic>
        <p:nvPicPr>
          <p:cNvPr id="15" name="Image" descr="Image">
            <a:extLst>
              <a:ext uri="{FF2B5EF4-FFF2-40B4-BE49-F238E27FC236}">
                <a16:creationId xmlns:a16="http://schemas.microsoft.com/office/drawing/2014/main" id="{70C38B00-5BB6-4714-917F-C21B5CF6905C}"/>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13" name="Footer Placeholder 7">
            <a:extLst>
              <a:ext uri="{FF2B5EF4-FFF2-40B4-BE49-F238E27FC236}">
                <a16:creationId xmlns:a16="http://schemas.microsoft.com/office/drawing/2014/main" id="{BB4AAA30-83BB-4963-92EC-7004957AFF6F}"/>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t>GAR Customer Operations – GO BMG</a:t>
            </a:r>
          </a:p>
        </p:txBody>
      </p:sp>
    </p:spTree>
    <p:extLst>
      <p:ext uri="{BB962C8B-B14F-4D97-AF65-F5344CB8AC3E}">
        <p14:creationId xmlns:p14="http://schemas.microsoft.com/office/powerpoint/2010/main" val="219870061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lidigm Purple: Three-Column Content Slide Vertical Bar">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09F73BDA-EB3A-47B8-B448-8CA88CEABBE3}"/>
              </a:ext>
            </a:extLst>
          </p:cNvPr>
          <p:cNvSpPr/>
          <p:nvPr userDrawn="1"/>
        </p:nvSpPr>
        <p:spPr>
          <a:xfrm>
            <a:off x="3" y="0"/>
            <a:ext cx="43891204" cy="32918400"/>
          </a:xfrm>
          <a:custGeom>
            <a:avLst/>
            <a:gdLst>
              <a:gd name="connsiteX0" fmla="*/ 203500 w 12192001"/>
              <a:gd name="connsiteY0" fmla="*/ 0 h 6858000"/>
              <a:gd name="connsiteX1" fmla="*/ 12192001 w 12192001"/>
              <a:gd name="connsiteY1" fmla="*/ 0 h 6858000"/>
              <a:gd name="connsiteX2" fmla="*/ 12192001 w 12192001"/>
              <a:gd name="connsiteY2" fmla="*/ 838491 h 6858000"/>
              <a:gd name="connsiteX3" fmla="*/ 11660489 w 12192001"/>
              <a:gd name="connsiteY3" fmla="*/ 1296900 h 6858000"/>
              <a:gd name="connsiteX4" fmla="*/ 11660489 w 12192001"/>
              <a:gd name="connsiteY4" fmla="*/ 6858000 h 6858000"/>
              <a:gd name="connsiteX5" fmla="*/ 203500 w 12192001"/>
              <a:gd name="connsiteY5" fmla="*/ 6858000 h 6858000"/>
              <a:gd name="connsiteX6" fmla="*/ 0 w 12192001"/>
              <a:gd name="connsiteY6" fmla="*/ 0 h 6858000"/>
              <a:gd name="connsiteX7" fmla="*/ 203499 w 12192001"/>
              <a:gd name="connsiteY7" fmla="*/ 0 h 6858000"/>
              <a:gd name="connsiteX8" fmla="*/ 203499 w 12192001"/>
              <a:gd name="connsiteY8" fmla="*/ 6858000 h 6858000"/>
              <a:gd name="connsiteX9" fmla="*/ 0 w 12192001"/>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203500" y="0"/>
                </a:moveTo>
                <a:lnTo>
                  <a:pt x="12192001" y="0"/>
                </a:lnTo>
                <a:lnTo>
                  <a:pt x="12192001" y="838491"/>
                </a:lnTo>
                <a:lnTo>
                  <a:pt x="11660489" y="1296900"/>
                </a:lnTo>
                <a:lnTo>
                  <a:pt x="11660489" y="6858000"/>
                </a:lnTo>
                <a:lnTo>
                  <a:pt x="203500" y="6858000"/>
                </a:lnTo>
                <a:close/>
                <a:moveTo>
                  <a:pt x="0" y="0"/>
                </a:moveTo>
                <a:lnTo>
                  <a:pt x="203499" y="0"/>
                </a:lnTo>
                <a:lnTo>
                  <a:pt x="203499" y="6858000"/>
                </a:lnTo>
                <a:lnTo>
                  <a:pt x="0" y="6858000"/>
                </a:lnTo>
                <a:close/>
              </a:path>
            </a:pathLst>
          </a:cu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669" tIns="26669" rIns="26669" bIns="26669" numCol="1" spcCol="38100" rtlCol="0" anchor="ctr">
            <a:noAutofit/>
          </a:bodyPr>
          <a:lstStyle/>
          <a:p>
            <a:pPr marL="0" marR="0" indent="0" algn="ctr" defTabSz="433279" rtl="0" fontAlgn="auto" latinLnBrk="0" hangingPunct="0">
              <a:lnSpc>
                <a:spcPct val="100000"/>
              </a:lnSpc>
              <a:spcBef>
                <a:spcPts val="0"/>
              </a:spcBef>
              <a:spcAft>
                <a:spcPts val="0"/>
              </a:spcAft>
              <a:buClrTx/>
              <a:buSzTx/>
              <a:buFontTx/>
              <a:buNone/>
              <a:tabLst/>
            </a:pPr>
            <a:endParaRPr kumimoji="0" lang="en-US" sz="168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Content Placeholder 13">
            <a:extLst>
              <a:ext uri="{FF2B5EF4-FFF2-40B4-BE49-F238E27FC236}">
                <a16:creationId xmlns:a16="http://schemas.microsoft.com/office/drawing/2014/main" id="{D41C7417-45F9-495F-8EED-AB51ED7695F5}"/>
              </a:ext>
            </a:extLst>
          </p:cNvPr>
          <p:cNvSpPr>
            <a:spLocks noGrp="1"/>
          </p:cNvSpPr>
          <p:nvPr>
            <p:ph sz="quarter" idx="19"/>
          </p:nvPr>
        </p:nvSpPr>
        <p:spPr>
          <a:xfrm>
            <a:off x="1645920" y="8778240"/>
            <a:ext cx="12344400" cy="219456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3ABDBB3-F234-4FDA-AC0B-F811E62D4774}"/>
              </a:ext>
            </a:extLst>
          </p:cNvPr>
          <p:cNvSpPr>
            <a:spLocks noGrp="1"/>
          </p:cNvSpPr>
          <p:nvPr>
            <p:ph type="title" hasCustomPrompt="1"/>
          </p:nvPr>
        </p:nvSpPr>
        <p:spPr>
          <a:xfrm>
            <a:off x="1645920" y="3516033"/>
            <a:ext cx="19751040" cy="5071351"/>
          </a:xfrm>
        </p:spPr>
        <p:txBody>
          <a:bodyPr>
            <a:noAutofit/>
          </a:bodyPr>
          <a:lstStyle>
            <a:lvl1pPr>
              <a:lnSpc>
                <a:spcPct val="100000"/>
              </a:lnSpc>
              <a:defRPr sz="1103">
                <a:solidFill>
                  <a:schemeClr val="tx2"/>
                </a:solidFill>
              </a:defRPr>
            </a:lvl1pPr>
          </a:lstStyle>
          <a:p>
            <a:r>
              <a:rPr lang="en-US" dirty="0"/>
              <a:t>Slide title</a:t>
            </a:r>
          </a:p>
        </p:txBody>
      </p:sp>
      <p:sp>
        <p:nvSpPr>
          <p:cNvPr id="11" name="Footer Placeholder 10">
            <a:extLst>
              <a:ext uri="{FF2B5EF4-FFF2-40B4-BE49-F238E27FC236}">
                <a16:creationId xmlns:a16="http://schemas.microsoft.com/office/drawing/2014/main" id="{AE407189-C8DA-435A-A2B2-F234A543D17F}"/>
              </a:ext>
            </a:extLst>
          </p:cNvPr>
          <p:cNvSpPr>
            <a:spLocks noGrp="1"/>
          </p:cNvSpPr>
          <p:nvPr>
            <p:ph type="ftr" sz="quarter" idx="13"/>
          </p:nvPr>
        </p:nvSpPr>
        <p:spPr>
          <a:xfrm rot="16200000">
            <a:off x="32984237" y="17559983"/>
            <a:ext cx="19751040" cy="1314451"/>
          </a:xfrm>
        </p:spPr>
        <p:txBody>
          <a:bodyPr/>
          <a:lstStyle>
            <a:lvl1pPr>
              <a:defRPr>
                <a:solidFill>
                  <a:srgbClr val="FFFFFF"/>
                </a:solidFill>
              </a:defRPr>
            </a:lvl1pPr>
          </a:lstStyle>
          <a:p>
            <a:r>
              <a:rPr lang="en-US" dirty="0"/>
              <a:t>SOLIDIGM CONFIDENTIAL</a:t>
            </a:r>
          </a:p>
        </p:txBody>
      </p:sp>
      <p:sp>
        <p:nvSpPr>
          <p:cNvPr id="7" name="Text Placeholder 14">
            <a:extLst>
              <a:ext uri="{FF2B5EF4-FFF2-40B4-BE49-F238E27FC236}">
                <a16:creationId xmlns:a16="http://schemas.microsoft.com/office/drawing/2014/main" id="{0EFB4534-881D-4BA5-AE33-19956F8689EE}"/>
              </a:ext>
            </a:extLst>
          </p:cNvPr>
          <p:cNvSpPr>
            <a:spLocks noGrp="1"/>
          </p:cNvSpPr>
          <p:nvPr>
            <p:ph type="body" sz="quarter" idx="15" hasCustomPrompt="1"/>
          </p:nvPr>
        </p:nvSpPr>
        <p:spPr>
          <a:xfrm>
            <a:off x="1645920" y="1870110"/>
            <a:ext cx="19751040" cy="1185064"/>
          </a:xfrm>
        </p:spPr>
        <p:txBody>
          <a:bodyPr anchor="ctr">
            <a:noAutofit/>
          </a:bodyPr>
          <a:lstStyle>
            <a:lvl1pPr>
              <a:lnSpc>
                <a:spcPct val="100000"/>
              </a:lnSpc>
              <a:defRPr sz="433">
                <a:solidFill>
                  <a:schemeClr val="tx1"/>
                </a:solidFill>
              </a:defRPr>
            </a:lvl1pPr>
          </a:lstStyle>
          <a:p>
            <a:pPr lvl="0"/>
            <a:r>
              <a:rPr lang="en-US" dirty="0"/>
              <a:t>Presentation /  Section Title</a:t>
            </a:r>
          </a:p>
        </p:txBody>
      </p:sp>
      <p:sp>
        <p:nvSpPr>
          <p:cNvPr id="10" name="Text Placeholder 9">
            <a:extLst>
              <a:ext uri="{FF2B5EF4-FFF2-40B4-BE49-F238E27FC236}">
                <a16:creationId xmlns:a16="http://schemas.microsoft.com/office/drawing/2014/main" id="{B70358C0-0520-48AE-9DCF-7B4C062CF5B0}"/>
              </a:ext>
            </a:extLst>
          </p:cNvPr>
          <p:cNvSpPr>
            <a:spLocks noGrp="1"/>
          </p:cNvSpPr>
          <p:nvPr>
            <p:ph type="body" sz="quarter" idx="18"/>
          </p:nvPr>
        </p:nvSpPr>
        <p:spPr>
          <a:xfrm>
            <a:off x="23051547" y="3516033"/>
            <a:ext cx="18105120" cy="5071351"/>
          </a:xfrm>
        </p:spPr>
        <p:txBody>
          <a:bodyPr anchor="ctr">
            <a:noAutofit/>
          </a:bodyPr>
          <a:lstStyle>
            <a:lvl1pPr>
              <a:lnSpc>
                <a:spcPct val="100000"/>
              </a:lnSpc>
              <a:defRPr sz="472"/>
            </a:lvl1pPr>
            <a:lvl2pPr>
              <a:lnSpc>
                <a:spcPct val="100000"/>
              </a:lnSpc>
              <a:defRPr sz="433"/>
            </a:lvl2pPr>
            <a:lvl3pPr>
              <a:lnSpc>
                <a:spcPct val="100000"/>
              </a:lnSpc>
              <a:defRPr sz="413"/>
            </a:lvl3pPr>
            <a:lvl4pPr>
              <a:lnSpc>
                <a:spcPct val="100000"/>
              </a:lnSpc>
              <a:defRPr sz="393"/>
            </a:lvl4pPr>
            <a:lvl5pPr>
              <a:lnSpc>
                <a:spcPct val="100000"/>
              </a:lnSpc>
              <a:defRPr sz="39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48207D5-59E8-4571-A1DF-535911891C76}"/>
              </a:ext>
            </a:extLst>
          </p:cNvPr>
          <p:cNvSpPr>
            <a:spLocks noGrp="1"/>
          </p:cNvSpPr>
          <p:nvPr>
            <p:ph sz="quarter" idx="20"/>
          </p:nvPr>
        </p:nvSpPr>
        <p:spPr>
          <a:xfrm>
            <a:off x="15229095" y="8778240"/>
            <a:ext cx="12344400" cy="219456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a:extLst>
              <a:ext uri="{FF2B5EF4-FFF2-40B4-BE49-F238E27FC236}">
                <a16:creationId xmlns:a16="http://schemas.microsoft.com/office/drawing/2014/main" id="{C3CE270A-C439-4BAA-A25A-2096599540C4}"/>
              </a:ext>
            </a:extLst>
          </p:cNvPr>
          <p:cNvSpPr>
            <a:spLocks noGrp="1"/>
          </p:cNvSpPr>
          <p:nvPr>
            <p:ph sz="quarter" idx="21"/>
          </p:nvPr>
        </p:nvSpPr>
        <p:spPr>
          <a:xfrm>
            <a:off x="28812267" y="8778240"/>
            <a:ext cx="12344400" cy="219456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a:extLst>
              <a:ext uri="{FF2B5EF4-FFF2-40B4-BE49-F238E27FC236}">
                <a16:creationId xmlns:a16="http://schemas.microsoft.com/office/drawing/2014/main" id="{B83EFC84-ACD4-4550-B93B-5BEDCDE5350E}"/>
              </a:ext>
            </a:extLst>
          </p:cNvPr>
          <p:cNvSpPr>
            <a:spLocks noGrp="1"/>
          </p:cNvSpPr>
          <p:nvPr>
            <p:ph type="sldNum" sz="quarter" idx="22"/>
          </p:nvPr>
        </p:nvSpPr>
        <p:spPr/>
        <p:txBody>
          <a:bodyPr/>
          <a:lstStyle>
            <a:lvl1pPr>
              <a:defRPr>
                <a:solidFill>
                  <a:srgbClr val="FFFFFF"/>
                </a:solidFill>
              </a:defRPr>
            </a:lvl1pPr>
          </a:lstStyle>
          <a:p>
            <a:fld id="{E2CE9943-93FB-4AEE-B3AB-59BE5337EA6D}" type="slidenum">
              <a:rPr lang="en-US" smtClean="0"/>
              <a:pPr/>
              <a:t>‹#›</a:t>
            </a:fld>
            <a:endParaRPr lang="en-US" dirty="0"/>
          </a:p>
        </p:txBody>
      </p:sp>
      <p:pic>
        <p:nvPicPr>
          <p:cNvPr id="16" name="Image" descr="Image">
            <a:extLst>
              <a:ext uri="{FF2B5EF4-FFF2-40B4-BE49-F238E27FC236}">
                <a16:creationId xmlns:a16="http://schemas.microsoft.com/office/drawing/2014/main" id="{17C7F4A8-4F1A-41E8-9599-B050126D2C51}"/>
              </a:ext>
            </a:extLst>
          </p:cNvPr>
          <p:cNvPicPr>
            <a:picLocks noChangeAspect="1"/>
          </p:cNvPicPr>
          <p:nvPr userDrawn="1"/>
        </p:nvPicPr>
        <p:blipFill>
          <a:blip r:embed="rId2"/>
          <a:stretch>
            <a:fillRect/>
          </a:stretch>
        </p:blipFill>
        <p:spPr>
          <a:xfrm>
            <a:off x="41997519" y="1870108"/>
            <a:ext cx="1376091" cy="1645920"/>
          </a:xfrm>
          <a:prstGeom prst="rect">
            <a:avLst/>
          </a:prstGeom>
          <a:ln w="12700">
            <a:miter lim="400000"/>
          </a:ln>
        </p:spPr>
      </p:pic>
      <p:sp>
        <p:nvSpPr>
          <p:cNvPr id="12" name="Footer Placeholder 7">
            <a:extLst>
              <a:ext uri="{FF2B5EF4-FFF2-40B4-BE49-F238E27FC236}">
                <a16:creationId xmlns:a16="http://schemas.microsoft.com/office/drawing/2014/main" id="{AA9B5AD3-91C3-4487-945F-C56609A1549B}"/>
              </a:ext>
            </a:extLst>
          </p:cNvPr>
          <p:cNvSpPr txBox="1">
            <a:spLocks/>
          </p:cNvSpPr>
          <p:nvPr userDrawn="1"/>
        </p:nvSpPr>
        <p:spPr>
          <a:xfrm>
            <a:off x="458279" y="30803083"/>
            <a:ext cx="13071488" cy="1752599"/>
          </a:xfrm>
          <a:prstGeom prst="rect">
            <a:avLst/>
          </a:prstGeom>
        </p:spPr>
        <p:txBody>
          <a:bodyPr vert="horz" lIns="36004" tIns="18003" rIns="36004" bIns="18003" rtlCol="0" anchor="ctr"/>
          <a:lstStyle>
            <a:defPPr>
              <a:defRPr lang="en-US"/>
            </a:defPPr>
            <a:lvl1pPr marL="0" algn="ctr"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15" dirty="0"/>
              <a:t>GAR Customer Operations – GO BMG</a:t>
            </a:r>
          </a:p>
        </p:txBody>
      </p:sp>
    </p:spTree>
    <p:extLst>
      <p:ext uri="{BB962C8B-B14F-4D97-AF65-F5344CB8AC3E}">
        <p14:creationId xmlns:p14="http://schemas.microsoft.com/office/powerpoint/2010/main" val="91947883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34040-0758-46C5-80E9-DEDE4AE7B4AA}"/>
              </a:ext>
            </a:extLst>
          </p:cNvPr>
          <p:cNvSpPr>
            <a:spLocks noGrp="1"/>
          </p:cNvSpPr>
          <p:nvPr>
            <p:ph type="title"/>
          </p:nvPr>
        </p:nvSpPr>
        <p:spPr>
          <a:xfrm>
            <a:off x="3017520" y="1752604"/>
            <a:ext cx="37856160" cy="6362702"/>
          </a:xfrm>
          <a:prstGeom prst="rect">
            <a:avLst/>
          </a:prstGeom>
        </p:spPr>
        <p:txBody>
          <a:bodyPr vert="horz" lIns="91440" tIns="45720" rIns="91440" bIns="45720" rtlCol="0" anchor="ctr">
            <a:normAutofit/>
          </a:bodyPr>
          <a:lstStyle/>
          <a:p>
            <a:r>
              <a:rPr lang="en-US" dirty="0"/>
              <a:t>Click to edit</a:t>
            </a:r>
          </a:p>
        </p:txBody>
      </p:sp>
      <p:sp>
        <p:nvSpPr>
          <p:cNvPr id="3" name="Text Placeholder 2">
            <a:extLst>
              <a:ext uri="{FF2B5EF4-FFF2-40B4-BE49-F238E27FC236}">
                <a16:creationId xmlns:a16="http://schemas.microsoft.com/office/drawing/2014/main" id="{DC624AF1-6695-4932-AE7C-978AAFF5D8F7}"/>
              </a:ext>
            </a:extLst>
          </p:cNvPr>
          <p:cNvSpPr>
            <a:spLocks noGrp="1"/>
          </p:cNvSpPr>
          <p:nvPr>
            <p:ph type="body" idx="1"/>
          </p:nvPr>
        </p:nvSpPr>
        <p:spPr>
          <a:xfrm>
            <a:off x="3017520" y="8763004"/>
            <a:ext cx="37856160" cy="20886424"/>
          </a:xfrm>
          <a:prstGeom prst="rect">
            <a:avLst/>
          </a:prstGeom>
        </p:spPr>
        <p:txBody>
          <a:bodyPr vert="horz" lIns="91440" tIns="45720" rIns="91440" bIns="45720" rtlCol="0">
            <a:normAutofit/>
          </a:body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97159F44-E4C8-451B-B1E4-56BF8BF0D766}"/>
              </a:ext>
            </a:extLst>
          </p:cNvPr>
          <p:cNvSpPr>
            <a:spLocks noGrp="1"/>
          </p:cNvSpPr>
          <p:nvPr>
            <p:ph type="ftr" sz="quarter" idx="3"/>
          </p:nvPr>
        </p:nvSpPr>
        <p:spPr>
          <a:xfrm>
            <a:off x="14538960" y="30803094"/>
            <a:ext cx="14813280" cy="1752599"/>
          </a:xfrm>
          <a:prstGeom prst="rect">
            <a:avLst/>
          </a:prstGeom>
        </p:spPr>
        <p:txBody>
          <a:bodyPr vert="horz" lIns="91440" tIns="45720" rIns="91440" bIns="45720" rtlCol="0" anchor="ctr"/>
          <a:lstStyle>
            <a:lvl1pPr algn="ctr">
              <a:defRPr sz="315">
                <a:solidFill>
                  <a:schemeClr val="bg2"/>
                </a:solidFill>
              </a:defRPr>
            </a:lvl1pPr>
          </a:lstStyle>
          <a:p>
            <a:r>
              <a:rPr lang="en-US" dirty="0"/>
              <a:t>SOLIDIGM CONFIDENTIAL</a:t>
            </a:r>
          </a:p>
        </p:txBody>
      </p:sp>
      <p:sp>
        <p:nvSpPr>
          <p:cNvPr id="9" name="Slide Number Placeholder 8">
            <a:extLst>
              <a:ext uri="{FF2B5EF4-FFF2-40B4-BE49-F238E27FC236}">
                <a16:creationId xmlns:a16="http://schemas.microsoft.com/office/drawing/2014/main" id="{46362D24-EA15-45A7-B020-B2EF915EE76A}"/>
              </a:ext>
            </a:extLst>
          </p:cNvPr>
          <p:cNvSpPr>
            <a:spLocks noGrp="1"/>
          </p:cNvSpPr>
          <p:nvPr>
            <p:ph type="sldNum" sz="quarter" idx="4"/>
          </p:nvPr>
        </p:nvSpPr>
        <p:spPr>
          <a:xfrm>
            <a:off x="43190550" y="31608985"/>
            <a:ext cx="242374" cy="140808"/>
          </a:xfrm>
          <a:prstGeom prst="rect">
            <a:avLst/>
          </a:prstGeom>
        </p:spPr>
        <p:txBody>
          <a:bodyPr vert="horz" wrap="none" lIns="91440" tIns="45720" rIns="91440" bIns="45720" rtlCol="0" anchor="ctr">
            <a:spAutoFit/>
          </a:bodyPr>
          <a:lstStyle>
            <a:lvl1pPr algn="r">
              <a:defRPr sz="315">
                <a:solidFill>
                  <a:schemeClr val="bg2"/>
                </a:solidFill>
              </a:defRPr>
            </a:lvl1pPr>
          </a:lstStyle>
          <a:p>
            <a:fld id="{E2CE9943-93FB-4AEE-B3AB-59BE5337EA6D}" type="slidenum">
              <a:rPr lang="en-US" smtClean="0"/>
              <a:pPr/>
              <a:t>‹#›</a:t>
            </a:fld>
            <a:endParaRPr lang="en-US" dirty="0"/>
          </a:p>
        </p:txBody>
      </p:sp>
    </p:spTree>
    <p:extLst>
      <p:ext uri="{BB962C8B-B14F-4D97-AF65-F5344CB8AC3E}">
        <p14:creationId xmlns:p14="http://schemas.microsoft.com/office/powerpoint/2010/main" val="3569897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359963" rtl="0" eaLnBrk="1" latinLnBrk="0" hangingPunct="1">
        <a:lnSpc>
          <a:spcPct val="90000"/>
        </a:lnSpc>
        <a:spcBef>
          <a:spcPct val="0"/>
        </a:spcBef>
        <a:buNone/>
        <a:defRPr sz="1732" kern="1200">
          <a:solidFill>
            <a:schemeClr val="tx2"/>
          </a:solidFill>
          <a:latin typeface="+mj-lt"/>
          <a:ea typeface="+mj-ea"/>
          <a:cs typeface="+mj-cs"/>
        </a:defRPr>
      </a:lvl1pPr>
    </p:titleStyle>
    <p:bodyStyle>
      <a:lvl1pPr marL="0" indent="0" algn="l" defTabSz="359963" rtl="0" eaLnBrk="1" latinLnBrk="0" hangingPunct="1">
        <a:lnSpc>
          <a:spcPct val="90000"/>
        </a:lnSpc>
        <a:spcBef>
          <a:spcPts val="393"/>
        </a:spcBef>
        <a:buClr>
          <a:schemeClr val="tx1"/>
        </a:buClr>
        <a:buFont typeface="Arial" panose="020B0604020202020204" pitchFamily="34" charset="0"/>
        <a:buNone/>
        <a:defRPr sz="788" kern="1200">
          <a:solidFill>
            <a:schemeClr val="tx2"/>
          </a:solidFill>
          <a:latin typeface="+mn-lt"/>
          <a:ea typeface="+mn-ea"/>
          <a:cs typeface="+mn-cs"/>
        </a:defRPr>
      </a:lvl1pPr>
      <a:lvl2pPr marL="269972" indent="-89991" algn="l" defTabSz="359963" rtl="0" eaLnBrk="1" latinLnBrk="0" hangingPunct="1">
        <a:lnSpc>
          <a:spcPct val="90000"/>
        </a:lnSpc>
        <a:spcBef>
          <a:spcPts val="197"/>
        </a:spcBef>
        <a:buClr>
          <a:schemeClr val="tx1"/>
        </a:buClr>
        <a:buFont typeface="Arial" panose="020B0604020202020204" pitchFamily="34" charset="0"/>
        <a:buChar char="•"/>
        <a:defRPr sz="708" kern="1200">
          <a:solidFill>
            <a:schemeClr val="tx2"/>
          </a:solidFill>
          <a:latin typeface="+mn-lt"/>
          <a:ea typeface="+mn-ea"/>
          <a:cs typeface="+mn-cs"/>
        </a:defRPr>
      </a:lvl2pPr>
      <a:lvl3pPr marL="449954" indent="-89991" algn="l" defTabSz="359963" rtl="0" eaLnBrk="1" latinLnBrk="0" hangingPunct="1">
        <a:lnSpc>
          <a:spcPct val="90000"/>
        </a:lnSpc>
        <a:spcBef>
          <a:spcPts val="197"/>
        </a:spcBef>
        <a:buClr>
          <a:schemeClr val="tx1"/>
        </a:buClr>
        <a:buFont typeface="Arial" panose="020B0604020202020204" pitchFamily="34" charset="0"/>
        <a:buChar char="•"/>
        <a:defRPr sz="629" kern="1200">
          <a:solidFill>
            <a:schemeClr val="tx2"/>
          </a:solidFill>
          <a:latin typeface="+mn-lt"/>
          <a:ea typeface="+mn-ea"/>
          <a:cs typeface="+mn-cs"/>
        </a:defRPr>
      </a:lvl3pPr>
      <a:lvl4pPr marL="629935" indent="-89991" algn="l" defTabSz="359963" rtl="0" eaLnBrk="1" latinLnBrk="0" hangingPunct="1">
        <a:lnSpc>
          <a:spcPct val="90000"/>
        </a:lnSpc>
        <a:spcBef>
          <a:spcPts val="197"/>
        </a:spcBef>
        <a:buClr>
          <a:schemeClr val="tx1"/>
        </a:buClr>
        <a:buFont typeface="Arial" panose="020B0604020202020204" pitchFamily="34" charset="0"/>
        <a:buChar char="•"/>
        <a:defRPr sz="551" kern="1200">
          <a:solidFill>
            <a:schemeClr val="tx2"/>
          </a:solidFill>
          <a:latin typeface="+mn-lt"/>
          <a:ea typeface="+mn-ea"/>
          <a:cs typeface="+mn-cs"/>
        </a:defRPr>
      </a:lvl4pPr>
      <a:lvl5pPr marL="809917" indent="-89991" algn="l" defTabSz="359963" rtl="0" eaLnBrk="1" latinLnBrk="0" hangingPunct="1">
        <a:lnSpc>
          <a:spcPct val="90000"/>
        </a:lnSpc>
        <a:spcBef>
          <a:spcPts val="197"/>
        </a:spcBef>
        <a:buClr>
          <a:schemeClr val="tx1"/>
        </a:buClr>
        <a:buFont typeface="Arial" panose="020B0604020202020204" pitchFamily="34" charset="0"/>
        <a:buChar char="•"/>
        <a:defRPr sz="551" kern="1200">
          <a:solidFill>
            <a:schemeClr val="tx2"/>
          </a:solidFill>
          <a:latin typeface="+mn-lt"/>
          <a:ea typeface="+mn-ea"/>
          <a:cs typeface="+mn-cs"/>
        </a:defRPr>
      </a:lvl5pPr>
      <a:lvl6pPr marL="989898" indent="-89991" algn="l" defTabSz="359963" rtl="0" eaLnBrk="1" latinLnBrk="0" hangingPunct="1">
        <a:lnSpc>
          <a:spcPct val="90000"/>
        </a:lnSpc>
        <a:spcBef>
          <a:spcPts val="197"/>
        </a:spcBef>
        <a:buFont typeface="Arial" panose="020B0604020202020204" pitchFamily="34" charset="0"/>
        <a:buChar char="•"/>
        <a:defRPr sz="708" kern="1200">
          <a:solidFill>
            <a:schemeClr val="tx1"/>
          </a:solidFill>
          <a:latin typeface="+mn-lt"/>
          <a:ea typeface="+mn-ea"/>
          <a:cs typeface="+mn-cs"/>
        </a:defRPr>
      </a:lvl6pPr>
      <a:lvl7pPr marL="1169880" indent="-89991" algn="l" defTabSz="359963" rtl="0" eaLnBrk="1" latinLnBrk="0" hangingPunct="1">
        <a:lnSpc>
          <a:spcPct val="90000"/>
        </a:lnSpc>
        <a:spcBef>
          <a:spcPts val="197"/>
        </a:spcBef>
        <a:buFont typeface="Arial" panose="020B0604020202020204" pitchFamily="34" charset="0"/>
        <a:buChar char="•"/>
        <a:defRPr sz="708" kern="1200">
          <a:solidFill>
            <a:schemeClr val="tx1"/>
          </a:solidFill>
          <a:latin typeface="+mn-lt"/>
          <a:ea typeface="+mn-ea"/>
          <a:cs typeface="+mn-cs"/>
        </a:defRPr>
      </a:lvl7pPr>
      <a:lvl8pPr marL="1349862" indent="-89991" algn="l" defTabSz="359963" rtl="0" eaLnBrk="1" latinLnBrk="0" hangingPunct="1">
        <a:lnSpc>
          <a:spcPct val="90000"/>
        </a:lnSpc>
        <a:spcBef>
          <a:spcPts val="197"/>
        </a:spcBef>
        <a:buFont typeface="Arial" panose="020B0604020202020204" pitchFamily="34" charset="0"/>
        <a:buChar char="•"/>
        <a:defRPr sz="708" kern="1200">
          <a:solidFill>
            <a:schemeClr val="tx1"/>
          </a:solidFill>
          <a:latin typeface="+mn-lt"/>
          <a:ea typeface="+mn-ea"/>
          <a:cs typeface="+mn-cs"/>
        </a:defRPr>
      </a:lvl8pPr>
      <a:lvl9pPr marL="1529843" indent="-89991" algn="l" defTabSz="359963" rtl="0" eaLnBrk="1" latinLnBrk="0" hangingPunct="1">
        <a:lnSpc>
          <a:spcPct val="90000"/>
        </a:lnSpc>
        <a:spcBef>
          <a:spcPts val="197"/>
        </a:spcBef>
        <a:buFont typeface="Arial" panose="020B0604020202020204" pitchFamily="34" charset="0"/>
        <a:buChar char="•"/>
        <a:defRPr sz="708" kern="1200">
          <a:solidFill>
            <a:schemeClr val="tx1"/>
          </a:solidFill>
          <a:latin typeface="+mn-lt"/>
          <a:ea typeface="+mn-ea"/>
          <a:cs typeface="+mn-cs"/>
        </a:defRPr>
      </a:lvl9pPr>
    </p:bodyStyle>
    <p:otherStyle>
      <a:defPPr>
        <a:defRPr lang="en-US"/>
      </a:defPPr>
      <a:lvl1pPr marL="0" algn="l" defTabSz="359963" rtl="0" eaLnBrk="1" latinLnBrk="0" hangingPunct="1">
        <a:defRPr sz="708" kern="1200">
          <a:solidFill>
            <a:schemeClr val="tx1"/>
          </a:solidFill>
          <a:latin typeface="+mn-lt"/>
          <a:ea typeface="+mn-ea"/>
          <a:cs typeface="+mn-cs"/>
        </a:defRPr>
      </a:lvl1pPr>
      <a:lvl2pPr marL="179982" algn="l" defTabSz="359963" rtl="0" eaLnBrk="1" latinLnBrk="0" hangingPunct="1">
        <a:defRPr sz="708" kern="1200">
          <a:solidFill>
            <a:schemeClr val="tx1"/>
          </a:solidFill>
          <a:latin typeface="+mn-lt"/>
          <a:ea typeface="+mn-ea"/>
          <a:cs typeface="+mn-cs"/>
        </a:defRPr>
      </a:lvl2pPr>
      <a:lvl3pPr marL="359963" algn="l" defTabSz="359963" rtl="0" eaLnBrk="1" latinLnBrk="0" hangingPunct="1">
        <a:defRPr sz="708" kern="1200">
          <a:solidFill>
            <a:schemeClr val="tx1"/>
          </a:solidFill>
          <a:latin typeface="+mn-lt"/>
          <a:ea typeface="+mn-ea"/>
          <a:cs typeface="+mn-cs"/>
        </a:defRPr>
      </a:lvl3pPr>
      <a:lvl4pPr marL="539945" algn="l" defTabSz="359963" rtl="0" eaLnBrk="1" latinLnBrk="0" hangingPunct="1">
        <a:defRPr sz="708" kern="1200">
          <a:solidFill>
            <a:schemeClr val="tx1"/>
          </a:solidFill>
          <a:latin typeface="+mn-lt"/>
          <a:ea typeface="+mn-ea"/>
          <a:cs typeface="+mn-cs"/>
        </a:defRPr>
      </a:lvl4pPr>
      <a:lvl5pPr marL="719926" algn="l" defTabSz="359963" rtl="0" eaLnBrk="1" latinLnBrk="0" hangingPunct="1">
        <a:defRPr sz="708" kern="1200">
          <a:solidFill>
            <a:schemeClr val="tx1"/>
          </a:solidFill>
          <a:latin typeface="+mn-lt"/>
          <a:ea typeface="+mn-ea"/>
          <a:cs typeface="+mn-cs"/>
        </a:defRPr>
      </a:lvl5pPr>
      <a:lvl6pPr marL="899908" algn="l" defTabSz="359963" rtl="0" eaLnBrk="1" latinLnBrk="0" hangingPunct="1">
        <a:defRPr sz="708" kern="1200">
          <a:solidFill>
            <a:schemeClr val="tx1"/>
          </a:solidFill>
          <a:latin typeface="+mn-lt"/>
          <a:ea typeface="+mn-ea"/>
          <a:cs typeface="+mn-cs"/>
        </a:defRPr>
      </a:lvl6pPr>
      <a:lvl7pPr marL="1079889" algn="l" defTabSz="359963" rtl="0" eaLnBrk="1" latinLnBrk="0" hangingPunct="1">
        <a:defRPr sz="708" kern="1200">
          <a:solidFill>
            <a:schemeClr val="tx1"/>
          </a:solidFill>
          <a:latin typeface="+mn-lt"/>
          <a:ea typeface="+mn-ea"/>
          <a:cs typeface="+mn-cs"/>
        </a:defRPr>
      </a:lvl7pPr>
      <a:lvl8pPr marL="1259871" algn="l" defTabSz="359963" rtl="0" eaLnBrk="1" latinLnBrk="0" hangingPunct="1">
        <a:defRPr sz="708" kern="1200">
          <a:solidFill>
            <a:schemeClr val="tx1"/>
          </a:solidFill>
          <a:latin typeface="+mn-lt"/>
          <a:ea typeface="+mn-ea"/>
          <a:cs typeface="+mn-cs"/>
        </a:defRPr>
      </a:lvl8pPr>
      <a:lvl9pPr marL="1439852" algn="l" defTabSz="359963" rtl="0" eaLnBrk="1" latinLnBrk="0" hangingPunct="1">
        <a:defRPr sz="7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scipy.org/doc/scipy/reference/generated/scipy.stats.shapiro.html" TargetMode="External"/><Relationship Id="rId3" Type="http://schemas.openxmlformats.org/officeDocument/2006/relationships/image" Target="../media/image7.png"/><Relationship Id="rId7" Type="http://schemas.openxmlformats.org/officeDocument/2006/relationships/hyperlink" Target="https://scikit-learn.org/stable/modules/density.html" TargetMode="External"/><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hyperlink" Target="https://www.ncbi.nlm.nih.gov/pmc/articles/PMC7550265/" TargetMode="External"/><Relationship Id="rId5" Type="http://schemas.openxmlformats.org/officeDocument/2006/relationships/image" Target="../media/image9.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Content Placeholder 1">
                <a:extLst>
                  <a:ext uri="{FF2B5EF4-FFF2-40B4-BE49-F238E27FC236}">
                    <a16:creationId xmlns:a16="http://schemas.microsoft.com/office/drawing/2014/main" id="{527C8B4F-0544-34C0-354F-3F2BD54E5EF9}"/>
                  </a:ext>
                </a:extLst>
              </p:cNvPr>
              <p:cNvSpPr>
                <a:spLocks noGrp="1"/>
              </p:cNvSpPr>
              <p:nvPr>
                <p:ph sz="quarter" idx="19"/>
              </p:nvPr>
            </p:nvSpPr>
            <p:spPr>
              <a:xfrm>
                <a:off x="1174000" y="3972660"/>
                <a:ext cx="14000082" cy="27258173"/>
              </a:xfrm>
            </p:spPr>
            <p:txBody>
              <a:bodyPr>
                <a:noAutofit/>
              </a:bodyPr>
              <a:lstStyle/>
              <a:p>
                <a:pPr>
                  <a:lnSpc>
                    <a:spcPct val="120000"/>
                  </a:lnSpc>
                </a:pPr>
                <a:r>
                  <a:rPr lang="en-US" sz="3600" b="1" dirty="0">
                    <a:latin typeface="Sora" pitchFamily="2" charset="0"/>
                    <a:cs typeface="Sora" pitchFamily="2" charset="0"/>
                  </a:rPr>
                  <a:t>Abstract</a:t>
                </a:r>
              </a:p>
              <a:p>
                <a:pPr>
                  <a:lnSpc>
                    <a:spcPct val="120000"/>
                  </a:lnSpc>
                </a:pPr>
                <a:endParaRPr lang="en-US" sz="3600" b="1" dirty="0">
                  <a:latin typeface="Sora Medium" pitchFamily="2" charset="0"/>
                  <a:cs typeface="Sora Medium" pitchFamily="2" charset="0"/>
                </a:endParaRPr>
              </a:p>
              <a:p>
                <a:r>
                  <a:rPr lang="en-US" sz="3600" dirty="0">
                    <a:latin typeface="Sora ExtraLight" pitchFamily="2" charset="0"/>
                    <a:cs typeface="Sora ExtraLight" pitchFamily="2" charset="0"/>
                  </a:rPr>
                  <a:t>Historically, safety stock in SSD supply chains have been calculated by assuming that demand is normally distributed. However, if this is not true, as is frequently the case in Solidigm’s supply chain, the current framework may yield poor results. Further, since the traditional model only considers the previous demand and forecast errors within a given SSD program and does not include ongoing or completed program cycles, the calculation may be ignoring valuable lessons that can be learned from previous forecasting attempts. </a:t>
                </a:r>
                <a:br>
                  <a:rPr lang="en-US" sz="3600" dirty="0">
                    <a:latin typeface="Sora ExtraLight" pitchFamily="2" charset="0"/>
                    <a:cs typeface="Sora ExtraLight" pitchFamily="2" charset="0"/>
                  </a:rPr>
                </a:br>
                <a:br>
                  <a:rPr lang="en-US" sz="3600" dirty="0">
                    <a:latin typeface="Sora ExtraLight" pitchFamily="2" charset="0"/>
                    <a:cs typeface="Sora ExtraLight" pitchFamily="2" charset="0"/>
                  </a:rPr>
                </a:br>
                <a:r>
                  <a:rPr lang="en-US" sz="3600" dirty="0">
                    <a:latin typeface="Sora ExtraLight" pitchFamily="2" charset="0"/>
                    <a:cs typeface="Sora ExtraLight" pitchFamily="2" charset="0"/>
                  </a:rPr>
                  <a:t>This work proposes a new model for safety stock calculations that does away with the normal distribution assumption, and instead leverages the frequency-based non-parametric kernel density estimation function. It also draws upon learnings from previous SSD programs.</a:t>
                </a:r>
              </a:p>
              <a:p>
                <a:endParaRPr lang="en-US" sz="3600" b="1" dirty="0">
                  <a:latin typeface="Sora Medium" pitchFamily="2" charset="0"/>
                  <a:cs typeface="Sora Medium" pitchFamily="2" charset="0"/>
                </a:endParaRPr>
              </a:p>
              <a:p>
                <a:r>
                  <a:rPr lang="en-US" sz="3600" b="1" dirty="0">
                    <a:latin typeface="Sora" pitchFamily="2" charset="0"/>
                    <a:cs typeface="Sora" pitchFamily="2" charset="0"/>
                  </a:rPr>
                  <a:t>Data</a:t>
                </a:r>
              </a:p>
              <a:p>
                <a:endParaRPr lang="en-US" sz="3600" b="1" dirty="0">
                  <a:latin typeface="Sora Medium" pitchFamily="2" charset="0"/>
                  <a:cs typeface="Sora Medium" pitchFamily="2" charset="0"/>
                </a:endParaRPr>
              </a:p>
              <a:p>
                <a:r>
                  <a:rPr lang="en-US" sz="3600" dirty="0">
                    <a:latin typeface="Sora ExtraLight" pitchFamily="2" charset="0"/>
                    <a:cs typeface="Sora ExtraLight" pitchFamily="2" charset="0"/>
                  </a:rPr>
                  <a:t>The dataset consists of 14 selected SSD programs with at least 100 weeks worth of data on actual orders and forecasts. If more than one forecast was made for a given week, they are condensed into a single value using an exponentially weighted mean (forecasts made closer to the date of actual orders are given more weight).</a:t>
                </a:r>
                <a:endParaRPr lang="en-US" sz="3600" dirty="0">
                  <a:latin typeface="Arial Nova Light" panose="020B0604020202020204" pitchFamily="34" charset="0"/>
                </a:endParaRPr>
              </a:p>
              <a:p>
                <a:pPr>
                  <a:buClr>
                    <a:srgbClr val="4F00B5"/>
                  </a:buClr>
                  <a:defRPr/>
                </a:pPr>
                <a:endParaRPr lang="en-US" sz="3600" b="1" dirty="0">
                  <a:latin typeface="Sora Medium" pitchFamily="2" charset="0"/>
                  <a:cs typeface="Sora Medium" pitchFamily="2" charset="0"/>
                </a:endParaRPr>
              </a:p>
              <a:p>
                <a:pPr>
                  <a:buClr>
                    <a:srgbClr val="4F00B5"/>
                  </a:buClr>
                  <a:defRPr/>
                </a:pPr>
                <a:r>
                  <a:rPr lang="en-US" sz="3600" b="1" dirty="0">
                    <a:latin typeface="Sora" pitchFamily="2" charset="0"/>
                    <a:cs typeface="Sora" pitchFamily="2" charset="0"/>
                  </a:rPr>
                  <a:t>Background</a:t>
                </a:r>
              </a:p>
              <a:p>
                <a:pPr>
                  <a:buClr>
                    <a:srgbClr val="4F00B5"/>
                  </a:buClr>
                  <a:defRPr/>
                </a:pPr>
                <a:endParaRPr lang="en-US" sz="3600" b="1" dirty="0">
                  <a:latin typeface="Sora Medium" pitchFamily="2" charset="0"/>
                  <a:cs typeface="Sora Medium" pitchFamily="2" charset="0"/>
                </a:endParaRPr>
              </a:p>
              <a:p>
                <a:pPr lvl="0">
                  <a:buClr>
                    <a:srgbClr val="4F00B5"/>
                  </a:buClr>
                  <a:defRPr/>
                </a:pPr>
                <a:r>
                  <a:rPr lang="en-US" sz="3600" dirty="0">
                    <a:latin typeface="Sora ExtraLight" pitchFamily="2" charset="0"/>
                    <a:cs typeface="Sora ExtraLight" pitchFamily="2" charset="0"/>
                  </a:rPr>
                  <a:t>Traditionally, safety stock calculations account for demand variability and lead time (duration between order placement and fulfillment) variability. It assumes that demand and lead time are distributed normally, giving the following equation,</a:t>
                </a:r>
                <a:br>
                  <a:rPr lang="en-US" sz="3600" dirty="0">
                    <a:latin typeface="Sora ExtraLight" pitchFamily="2" charset="0"/>
                    <a:cs typeface="Sora ExtraLight" pitchFamily="2" charset="0"/>
                  </a:rPr>
                </a:br>
                <a14:m>
                  <m:oMath xmlns:m="http://schemas.openxmlformats.org/officeDocument/2006/math">
                    <m:r>
                      <a:rPr lang="en-US" sz="3600" i="1">
                        <a:latin typeface="Cambria Math" panose="02040503050406030204" pitchFamily="18" charset="0"/>
                        <a:cs typeface="Sora ExtraLight" pitchFamily="2" charset="0"/>
                      </a:rPr>
                      <m:t>𝑆𝑆</m:t>
                    </m:r>
                    <m:r>
                      <a:rPr lang="en-US" sz="3600" i="1">
                        <a:latin typeface="Cambria Math" panose="02040503050406030204" pitchFamily="18" charset="0"/>
                        <a:cs typeface="Sora ExtraLight" pitchFamily="2" charset="0"/>
                      </a:rPr>
                      <m:t>=</m:t>
                    </m:r>
                    <m:r>
                      <a:rPr lang="en-US" sz="3600" i="1">
                        <a:latin typeface="Cambria Math" panose="02040503050406030204" pitchFamily="18" charset="0"/>
                        <a:cs typeface="Sora ExtraLight" pitchFamily="2" charset="0"/>
                      </a:rPr>
                      <m:t>𝑧</m:t>
                    </m:r>
                    <m:r>
                      <a:rPr lang="en-US" sz="3600" i="1">
                        <a:latin typeface="Cambria Math" panose="02040503050406030204" pitchFamily="18" charset="0"/>
                        <a:cs typeface="Sora ExtraLight" pitchFamily="2" charset="0"/>
                      </a:rPr>
                      <m:t> ∙</m:t>
                    </m:r>
                    <m:rad>
                      <m:radPr>
                        <m:degHide m:val="on"/>
                        <m:ctrlPr>
                          <a:rPr lang="en-US" sz="3600" i="1">
                            <a:latin typeface="Cambria Math" panose="02040503050406030204" pitchFamily="18" charset="0"/>
                            <a:ea typeface="Cambria Math" panose="02040503050406030204" pitchFamily="18" charset="0"/>
                            <a:cs typeface="Sora ExtraLight" pitchFamily="2" charset="0"/>
                          </a:rPr>
                        </m:ctrlPr>
                      </m:radPr>
                      <m:deg/>
                      <m:e>
                        <m:sSubSup>
                          <m:sSubSupPr>
                            <m:ctrlPr>
                              <a:rPr lang="en-US" sz="3600" i="1">
                                <a:latin typeface="Cambria Math" panose="02040503050406030204" pitchFamily="18" charset="0"/>
                                <a:ea typeface="Cambria Math" panose="02040503050406030204" pitchFamily="18" charset="0"/>
                                <a:cs typeface="Sora ExtraLight" pitchFamily="2" charset="0"/>
                              </a:rPr>
                            </m:ctrlPr>
                          </m:sSubSupPr>
                          <m:e>
                            <m:r>
                              <a:rPr lang="en-US" sz="3600" i="1">
                                <a:latin typeface="Cambria Math" panose="02040503050406030204" pitchFamily="18" charset="0"/>
                                <a:ea typeface="Cambria Math" panose="02040503050406030204" pitchFamily="18" charset="0"/>
                                <a:cs typeface="Sora ExtraLight" pitchFamily="2" charset="0"/>
                              </a:rPr>
                              <m:t>𝐿</m:t>
                            </m:r>
                            <m:r>
                              <a:rPr lang="en-US" sz="3600" i="1">
                                <a:latin typeface="Cambria Math" panose="02040503050406030204" pitchFamily="18" charset="0"/>
                                <a:ea typeface="Cambria Math" panose="02040503050406030204" pitchFamily="18" charset="0"/>
                                <a:cs typeface="Sora ExtraLight" pitchFamily="2" charset="0"/>
                              </a:rPr>
                              <m:t>∙</m:t>
                            </m:r>
                            <m:r>
                              <a:rPr lang="en-US" sz="3600" i="1">
                                <a:latin typeface="Cambria Math" panose="02040503050406030204" pitchFamily="18" charset="0"/>
                                <a:ea typeface="Cambria Math" panose="02040503050406030204" pitchFamily="18" charset="0"/>
                                <a:cs typeface="Sora ExtraLight" pitchFamily="2" charset="0"/>
                              </a:rPr>
                              <m:t>𝜎</m:t>
                            </m:r>
                          </m:e>
                          <m:sub>
                            <m:r>
                              <a:rPr lang="en-US" sz="3600" i="1">
                                <a:latin typeface="Cambria Math" panose="02040503050406030204" pitchFamily="18" charset="0"/>
                                <a:ea typeface="Cambria Math" panose="02040503050406030204" pitchFamily="18" charset="0"/>
                                <a:cs typeface="Sora ExtraLight" pitchFamily="2" charset="0"/>
                              </a:rPr>
                              <m:t>𝐷</m:t>
                            </m:r>
                          </m:sub>
                          <m:sup>
                            <m:r>
                              <a:rPr lang="en-US" sz="3600" i="1">
                                <a:latin typeface="Cambria Math" panose="02040503050406030204" pitchFamily="18" charset="0"/>
                                <a:ea typeface="Cambria Math" panose="02040503050406030204" pitchFamily="18" charset="0"/>
                                <a:cs typeface="Sora ExtraLight" pitchFamily="2" charset="0"/>
                              </a:rPr>
                              <m:t>2</m:t>
                            </m:r>
                          </m:sup>
                        </m:sSubSup>
                        <m:r>
                          <a:rPr lang="en-US" sz="3600" i="1">
                            <a:latin typeface="Cambria Math" panose="02040503050406030204" pitchFamily="18" charset="0"/>
                            <a:ea typeface="Cambria Math" panose="02040503050406030204" pitchFamily="18" charset="0"/>
                            <a:cs typeface="Sora ExtraLight" pitchFamily="2" charset="0"/>
                          </a:rPr>
                          <m:t>  +</m:t>
                        </m:r>
                        <m:sSup>
                          <m:sSupPr>
                            <m:ctrlPr>
                              <a:rPr lang="en-US" sz="3600" i="1">
                                <a:latin typeface="Cambria Math" panose="02040503050406030204" pitchFamily="18" charset="0"/>
                                <a:ea typeface="Cambria Math" panose="02040503050406030204" pitchFamily="18" charset="0"/>
                                <a:cs typeface="Sora ExtraLight" pitchFamily="2" charset="0"/>
                              </a:rPr>
                            </m:ctrlPr>
                          </m:sSupPr>
                          <m:e>
                            <m:sSub>
                              <m:sSubPr>
                                <m:ctrlPr>
                                  <a:rPr lang="en-US" sz="3600" i="1">
                                    <a:latin typeface="Cambria Math" panose="02040503050406030204" pitchFamily="18" charset="0"/>
                                    <a:ea typeface="Cambria Math" panose="02040503050406030204" pitchFamily="18" charset="0"/>
                                    <a:cs typeface="Sora ExtraLight" pitchFamily="2" charset="0"/>
                                  </a:rPr>
                                </m:ctrlPr>
                              </m:sSubPr>
                              <m:e>
                                <m:r>
                                  <a:rPr lang="en-US" sz="3600" i="1">
                                    <a:latin typeface="Cambria Math" panose="02040503050406030204" pitchFamily="18" charset="0"/>
                                    <a:ea typeface="Cambria Math" panose="02040503050406030204" pitchFamily="18" charset="0"/>
                                    <a:cs typeface="Sora ExtraLight" pitchFamily="2" charset="0"/>
                                  </a:rPr>
                                  <m:t>  (</m:t>
                                </m:r>
                                <m:r>
                                  <a:rPr lang="en-US" sz="3600" i="1">
                                    <a:latin typeface="Cambria Math" panose="02040503050406030204" pitchFamily="18" charset="0"/>
                                    <a:ea typeface="Cambria Math" panose="02040503050406030204" pitchFamily="18" charset="0"/>
                                    <a:cs typeface="Sora ExtraLight" pitchFamily="2" charset="0"/>
                                  </a:rPr>
                                  <m:t>𝐷</m:t>
                                </m:r>
                              </m:e>
                              <m:sub>
                                <m:r>
                                  <a:rPr lang="en-US" sz="3600" i="1">
                                    <a:latin typeface="Cambria Math" panose="02040503050406030204" pitchFamily="18" charset="0"/>
                                    <a:ea typeface="Cambria Math" panose="02040503050406030204" pitchFamily="18" charset="0"/>
                                    <a:cs typeface="Sora ExtraLight" pitchFamily="2" charset="0"/>
                                  </a:rPr>
                                  <m:t>𝑚𝑒𝑎𝑛</m:t>
                                </m:r>
                              </m:sub>
                            </m:sSub>
                            <m:sSub>
                              <m:sSubPr>
                                <m:ctrlPr>
                                  <a:rPr lang="en-US" sz="3600" i="1">
                                    <a:latin typeface="Cambria Math" panose="02040503050406030204" pitchFamily="18" charset="0"/>
                                    <a:ea typeface="Cambria Math" panose="02040503050406030204" pitchFamily="18" charset="0"/>
                                    <a:cs typeface="Sora ExtraLight" pitchFamily="2" charset="0"/>
                                  </a:rPr>
                                </m:ctrlPr>
                              </m:sSubPr>
                              <m:e>
                                <m:r>
                                  <a:rPr lang="en-US" sz="3600" i="1">
                                    <a:latin typeface="Cambria Math" panose="02040503050406030204" pitchFamily="18" charset="0"/>
                                    <a:ea typeface="Cambria Math" panose="02040503050406030204" pitchFamily="18" charset="0"/>
                                    <a:cs typeface="Sora ExtraLight" pitchFamily="2" charset="0"/>
                                  </a:rPr>
                                  <m:t>∙</m:t>
                                </m:r>
                                <m:r>
                                  <a:rPr lang="en-US" sz="3600" i="1">
                                    <a:latin typeface="Cambria Math" panose="02040503050406030204" pitchFamily="18" charset="0"/>
                                    <a:ea typeface="Cambria Math" panose="02040503050406030204" pitchFamily="18" charset="0"/>
                                    <a:cs typeface="Sora ExtraLight" pitchFamily="2" charset="0"/>
                                  </a:rPr>
                                  <m:t>𝜎</m:t>
                                </m:r>
                              </m:e>
                              <m:sub>
                                <m:r>
                                  <a:rPr lang="en-US" sz="3600" i="1">
                                    <a:latin typeface="Cambria Math" panose="02040503050406030204" pitchFamily="18" charset="0"/>
                                    <a:ea typeface="Cambria Math" panose="02040503050406030204" pitchFamily="18" charset="0"/>
                                    <a:cs typeface="Sora ExtraLight" pitchFamily="2" charset="0"/>
                                  </a:rPr>
                                  <m:t>𝐿</m:t>
                                </m:r>
                              </m:sub>
                            </m:sSub>
                            <m:r>
                              <a:rPr lang="en-US" sz="3600" i="1">
                                <a:latin typeface="Cambria Math" panose="02040503050406030204" pitchFamily="18" charset="0"/>
                                <a:ea typeface="Cambria Math" panose="02040503050406030204" pitchFamily="18" charset="0"/>
                                <a:cs typeface="Sora ExtraLight" pitchFamily="2" charset="0"/>
                              </a:rPr>
                              <m:t>)</m:t>
                            </m:r>
                          </m:e>
                          <m:sup>
                            <m:r>
                              <a:rPr lang="en-US" sz="3600" i="1">
                                <a:latin typeface="Cambria Math" panose="02040503050406030204" pitchFamily="18" charset="0"/>
                                <a:ea typeface="Cambria Math" panose="02040503050406030204" pitchFamily="18" charset="0"/>
                                <a:cs typeface="Sora ExtraLight" pitchFamily="2" charset="0"/>
                              </a:rPr>
                              <m:t>2</m:t>
                            </m:r>
                          </m:sup>
                        </m:sSup>
                        <m:r>
                          <a:rPr lang="en-US" sz="3600" i="1">
                            <a:latin typeface="Cambria Math" panose="02040503050406030204" pitchFamily="18" charset="0"/>
                            <a:ea typeface="Cambria Math" panose="02040503050406030204" pitchFamily="18" charset="0"/>
                            <a:cs typeface="Sora ExtraLight" pitchFamily="2" charset="0"/>
                          </a:rPr>
                          <m:t> </m:t>
                        </m:r>
                      </m:e>
                    </m:rad>
                  </m:oMath>
                </a14:m>
                <a:r>
                  <a:rPr lang="en-US" sz="3600" dirty="0">
                    <a:latin typeface="Sora ExtraLight" pitchFamily="2" charset="0"/>
                    <a:cs typeface="Sora ExtraLight" pitchFamily="2" charset="0"/>
                  </a:rPr>
                  <a:t>                                              eqn. (1)</a:t>
                </a:r>
                <a:br>
                  <a:rPr lang="en-US" sz="3600" dirty="0">
                    <a:latin typeface="Sora ExtraLight" pitchFamily="2" charset="0"/>
                    <a:cs typeface="Sora ExtraLight" pitchFamily="2" charset="0"/>
                  </a:rPr>
                </a:br>
                <a:r>
                  <a:rPr lang="en-US" sz="3600" dirty="0">
                    <a:latin typeface="Sora ExtraLight" pitchFamily="2" charset="0"/>
                    <a:cs typeface="Sora ExtraLight" pitchFamily="2" charset="0"/>
                  </a:rPr>
                  <a:t>Where </a:t>
                </a: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Sora ExtraLight" pitchFamily="2" charset="0"/>
                          </a:rPr>
                        </m:ctrlPr>
                      </m:sSubPr>
                      <m:e>
                        <m:r>
                          <a:rPr lang="en-US" sz="3600" i="1">
                            <a:latin typeface="Cambria Math" panose="02040503050406030204" pitchFamily="18" charset="0"/>
                            <a:ea typeface="Cambria Math" panose="02040503050406030204" pitchFamily="18" charset="0"/>
                            <a:cs typeface="Sora ExtraLight" pitchFamily="2" charset="0"/>
                          </a:rPr>
                          <m:t>𝜎</m:t>
                        </m:r>
                      </m:e>
                      <m:sub>
                        <m:r>
                          <a:rPr lang="en-US" sz="3600" i="1">
                            <a:latin typeface="Cambria Math" panose="02040503050406030204" pitchFamily="18" charset="0"/>
                            <a:ea typeface="Cambria Math" panose="02040503050406030204" pitchFamily="18" charset="0"/>
                            <a:cs typeface="Sora ExtraLight" pitchFamily="2" charset="0"/>
                          </a:rPr>
                          <m:t>𝐷</m:t>
                        </m:r>
                      </m:sub>
                    </m:sSub>
                  </m:oMath>
                </a14:m>
                <a:r>
                  <a:rPr lang="en-US" sz="3600" dirty="0"/>
                  <a:t> </a:t>
                </a:r>
                <a:r>
                  <a:rPr lang="en-US" sz="3600" dirty="0">
                    <a:latin typeface="Sora ExtraLight" pitchFamily="2" charset="0"/>
                    <a:cs typeface="Sora ExtraLight" pitchFamily="2" charset="0"/>
                  </a:rPr>
                  <a:t>is the std. deviation of demand (</a:t>
                </a:r>
                <a14:m>
                  <m:oMath xmlns:m="http://schemas.openxmlformats.org/officeDocument/2006/math">
                    <m:r>
                      <a:rPr lang="en-US" sz="3600" i="1">
                        <a:latin typeface="Cambria Math" panose="02040503050406030204" pitchFamily="18" charset="0"/>
                        <a:ea typeface="Cambria Math" panose="02040503050406030204" pitchFamily="18" charset="0"/>
                        <a:cs typeface="Sora ExtraLight" pitchFamily="2" charset="0"/>
                      </a:rPr>
                      <m:t>𝐷</m:t>
                    </m:r>
                  </m:oMath>
                </a14:m>
                <a:r>
                  <a:rPr lang="en-US" sz="3600" dirty="0">
                    <a:latin typeface="Sora ExtraLight" pitchFamily="2" charset="0"/>
                    <a:cs typeface="Sora ExtraLight" pitchFamily="2" charset="0"/>
                  </a:rPr>
                  <a:t>), </a:t>
                </a: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Sora ExtraLight" pitchFamily="2" charset="0"/>
                          </a:rPr>
                        </m:ctrlPr>
                      </m:sSubPr>
                      <m:e>
                        <m:r>
                          <a:rPr lang="en-US" sz="3600" i="1">
                            <a:latin typeface="Cambria Math" panose="02040503050406030204" pitchFamily="18" charset="0"/>
                            <a:ea typeface="Cambria Math" panose="02040503050406030204" pitchFamily="18" charset="0"/>
                            <a:cs typeface="Sora ExtraLight" pitchFamily="2" charset="0"/>
                          </a:rPr>
                          <m:t>𝜎</m:t>
                        </m:r>
                      </m:e>
                      <m:sub>
                        <m:r>
                          <a:rPr lang="en-US" sz="3600" i="1">
                            <a:latin typeface="Cambria Math" panose="02040503050406030204" pitchFamily="18" charset="0"/>
                            <a:ea typeface="Cambria Math" panose="02040503050406030204" pitchFamily="18" charset="0"/>
                            <a:cs typeface="Sora ExtraLight" pitchFamily="2" charset="0"/>
                          </a:rPr>
                          <m:t>𝐿</m:t>
                        </m:r>
                      </m:sub>
                    </m:sSub>
                  </m:oMath>
                </a14:m>
                <a:r>
                  <a:rPr lang="en-US" sz="3600" dirty="0"/>
                  <a:t> </a:t>
                </a:r>
                <a:r>
                  <a:rPr lang="en-US" sz="3600" dirty="0">
                    <a:latin typeface="Sora ExtraLight" pitchFamily="2" charset="0"/>
                    <a:cs typeface="Sora ExtraLight" pitchFamily="2" charset="0"/>
                  </a:rPr>
                  <a:t>is the std. deviation of lead-time (</a:t>
                </a:r>
                <a14:m>
                  <m:oMath xmlns:m="http://schemas.openxmlformats.org/officeDocument/2006/math">
                    <m:r>
                      <a:rPr lang="en-US" sz="3600" i="1">
                        <a:latin typeface="Cambria Math" panose="02040503050406030204" pitchFamily="18" charset="0"/>
                        <a:ea typeface="Cambria Math" panose="02040503050406030204" pitchFamily="18" charset="0"/>
                        <a:cs typeface="Sora ExtraLight" pitchFamily="2" charset="0"/>
                      </a:rPr>
                      <m:t>𝐿</m:t>
                    </m:r>
                  </m:oMath>
                </a14:m>
                <a:r>
                  <a:rPr lang="en-US" sz="3600" dirty="0">
                    <a:latin typeface="Sora ExtraLight" pitchFamily="2" charset="0"/>
                    <a:cs typeface="Sora ExtraLight" pitchFamily="2" charset="0"/>
                  </a:rPr>
                  <a:t>), and </a:t>
                </a:r>
                <a14:m>
                  <m:oMath xmlns:m="http://schemas.openxmlformats.org/officeDocument/2006/math">
                    <m:r>
                      <a:rPr lang="en-US" sz="3600" i="1">
                        <a:latin typeface="Cambria Math" panose="02040503050406030204" pitchFamily="18" charset="0"/>
                        <a:cs typeface="Sora ExtraLight" pitchFamily="2" charset="0"/>
                      </a:rPr>
                      <m:t>𝑧</m:t>
                    </m:r>
                  </m:oMath>
                </a14:m>
                <a:r>
                  <a:rPr lang="en-US" sz="3600" dirty="0"/>
                  <a:t> </a:t>
                </a:r>
                <a:r>
                  <a:rPr lang="en-US" sz="3600" dirty="0">
                    <a:latin typeface="Sora ExtraLight" pitchFamily="2" charset="0"/>
                    <a:cs typeface="Sora ExtraLight" pitchFamily="2" charset="0"/>
                  </a:rPr>
                  <a:t>is the z-score or “service level”. In this work, we propose an alternative to the demand variability component, </a:t>
                </a:r>
                <a14:m>
                  <m:oMath xmlns:m="http://schemas.openxmlformats.org/officeDocument/2006/math">
                    <m:r>
                      <a:rPr lang="en-US" sz="3600" i="1">
                        <a:latin typeface="Cambria Math" panose="02040503050406030204" pitchFamily="18" charset="0"/>
                        <a:cs typeface="Sora ExtraLight" pitchFamily="2" charset="0"/>
                      </a:rPr>
                      <m:t>𝑧</m:t>
                    </m:r>
                    <m:r>
                      <a:rPr lang="en-US" sz="3600" i="1">
                        <a:latin typeface="Cambria Math" panose="02040503050406030204" pitchFamily="18" charset="0"/>
                        <a:cs typeface="Sora ExtraLight" pitchFamily="2" charset="0"/>
                      </a:rPr>
                      <m:t> ∙</m:t>
                    </m:r>
                    <m:rad>
                      <m:radPr>
                        <m:degHide m:val="on"/>
                        <m:ctrlPr>
                          <a:rPr lang="en-US" sz="3600" i="1">
                            <a:latin typeface="Cambria Math" panose="02040503050406030204" pitchFamily="18" charset="0"/>
                            <a:ea typeface="Cambria Math" panose="02040503050406030204" pitchFamily="18" charset="0"/>
                            <a:cs typeface="Sora ExtraLight" pitchFamily="2" charset="0"/>
                          </a:rPr>
                        </m:ctrlPr>
                      </m:radPr>
                      <m:deg/>
                      <m:e>
                        <m:sSubSup>
                          <m:sSubSupPr>
                            <m:ctrlPr>
                              <a:rPr lang="en-US" sz="3600" i="1">
                                <a:latin typeface="Cambria Math" panose="02040503050406030204" pitchFamily="18" charset="0"/>
                                <a:ea typeface="Cambria Math" panose="02040503050406030204" pitchFamily="18" charset="0"/>
                                <a:cs typeface="Sora ExtraLight" pitchFamily="2" charset="0"/>
                              </a:rPr>
                            </m:ctrlPr>
                          </m:sSubSupPr>
                          <m:e>
                            <m:r>
                              <a:rPr lang="en-US" sz="3600" i="1">
                                <a:latin typeface="Cambria Math" panose="02040503050406030204" pitchFamily="18" charset="0"/>
                                <a:ea typeface="Cambria Math" panose="02040503050406030204" pitchFamily="18" charset="0"/>
                                <a:cs typeface="Sora ExtraLight" pitchFamily="2" charset="0"/>
                              </a:rPr>
                              <m:t>𝐿</m:t>
                            </m:r>
                            <m:r>
                              <a:rPr lang="en-US" sz="3600" i="1">
                                <a:latin typeface="Cambria Math" panose="02040503050406030204" pitchFamily="18" charset="0"/>
                                <a:ea typeface="Cambria Math" panose="02040503050406030204" pitchFamily="18" charset="0"/>
                                <a:cs typeface="Sora ExtraLight" pitchFamily="2" charset="0"/>
                              </a:rPr>
                              <m:t>∙</m:t>
                            </m:r>
                            <m:r>
                              <a:rPr lang="en-US" sz="3600" i="1">
                                <a:latin typeface="Cambria Math" panose="02040503050406030204" pitchFamily="18" charset="0"/>
                                <a:ea typeface="Cambria Math" panose="02040503050406030204" pitchFamily="18" charset="0"/>
                                <a:cs typeface="Sora ExtraLight" pitchFamily="2" charset="0"/>
                              </a:rPr>
                              <m:t>𝜎</m:t>
                            </m:r>
                          </m:e>
                          <m:sub>
                            <m:r>
                              <a:rPr lang="en-US" sz="3600" i="1">
                                <a:latin typeface="Cambria Math" panose="02040503050406030204" pitchFamily="18" charset="0"/>
                                <a:ea typeface="Cambria Math" panose="02040503050406030204" pitchFamily="18" charset="0"/>
                                <a:cs typeface="Sora ExtraLight" pitchFamily="2" charset="0"/>
                              </a:rPr>
                              <m:t>𝐷</m:t>
                            </m:r>
                          </m:sub>
                          <m:sup>
                            <m:r>
                              <a:rPr lang="en-US" sz="3600" i="1">
                                <a:latin typeface="Cambria Math" panose="02040503050406030204" pitchFamily="18" charset="0"/>
                                <a:ea typeface="Cambria Math" panose="02040503050406030204" pitchFamily="18" charset="0"/>
                                <a:cs typeface="Sora ExtraLight" pitchFamily="2" charset="0"/>
                              </a:rPr>
                              <m:t>2</m:t>
                            </m:r>
                          </m:sup>
                        </m:sSubSup>
                        <m:r>
                          <a:rPr lang="en-US" sz="3600" i="1">
                            <a:latin typeface="Cambria Math" panose="02040503050406030204" pitchFamily="18" charset="0"/>
                            <a:ea typeface="Cambria Math" panose="02040503050406030204" pitchFamily="18" charset="0"/>
                            <a:cs typeface="Sora ExtraLight" pitchFamily="2" charset="0"/>
                          </a:rPr>
                          <m:t>  </m:t>
                        </m:r>
                      </m:e>
                    </m:rad>
                  </m:oMath>
                </a14:m>
                <a:endParaRPr lang="en-US" sz="3600" dirty="0">
                  <a:latin typeface="Sora ExtraLight" pitchFamily="2" charset="0"/>
                  <a:cs typeface="Sora ExtraLight" pitchFamily="2" charset="0"/>
                </a:endParaRPr>
              </a:p>
              <a:p>
                <a:pPr lvl="0">
                  <a:buClr>
                    <a:srgbClr val="4F00B5"/>
                  </a:buClr>
                  <a:defRPr/>
                </a:pPr>
                <a:br>
                  <a:rPr lang="en-US" sz="3600" dirty="0">
                    <a:latin typeface="Sora ExtraLight" pitchFamily="2" charset="0"/>
                    <a:cs typeface="Sora ExtraLight" pitchFamily="2" charset="0"/>
                  </a:rPr>
                </a:br>
                <a:r>
                  <a:rPr lang="en-US" sz="3600" dirty="0">
                    <a:latin typeface="Sora ExtraLight" pitchFamily="2" charset="0"/>
                    <a:cs typeface="Sora ExtraLight" pitchFamily="2" charset="0"/>
                  </a:rPr>
                  <a:t>Across all SSD programs, the mean p-value of orders placed, obtained from the Shapiro-Wilk test for normality, is 0.001. Any p-value of &lt;0.5 implies that the data is non-normal. This is enough reason to explore safety stock calculations that do not rely on normality of demand.</a:t>
                </a:r>
                <a:endParaRPr lang="en-US" sz="3600" dirty="0">
                  <a:latin typeface="Arial Nova Light" panose="020B0604020202020204" pitchFamily="34" charset="0"/>
                </a:endParaRPr>
              </a:p>
            </p:txBody>
          </p:sp>
        </mc:Choice>
        <mc:Fallback>
          <p:sp>
            <p:nvSpPr>
              <p:cNvPr id="14" name="Content Placeholder 1">
                <a:extLst>
                  <a:ext uri="{FF2B5EF4-FFF2-40B4-BE49-F238E27FC236}">
                    <a16:creationId xmlns:a16="http://schemas.microsoft.com/office/drawing/2014/main" id="{527C8B4F-0544-34C0-354F-3F2BD54E5EF9}"/>
                  </a:ext>
                </a:extLst>
              </p:cNvPr>
              <p:cNvSpPr>
                <a:spLocks noGrp="1" noRot="1" noChangeAspect="1" noMove="1" noResize="1" noEditPoints="1" noAdjustHandles="1" noChangeArrowheads="1" noChangeShapeType="1" noTextEdit="1"/>
              </p:cNvSpPr>
              <p:nvPr>
                <p:ph sz="quarter" idx="19"/>
              </p:nvPr>
            </p:nvSpPr>
            <p:spPr>
              <a:xfrm>
                <a:off x="1174000" y="3972660"/>
                <a:ext cx="14000082" cy="27258173"/>
              </a:xfrm>
              <a:blipFill>
                <a:blip r:embed="rId2"/>
                <a:stretch>
                  <a:fillRect l="-1350" t="-89" r="-2091"/>
                </a:stretch>
              </a:blipFill>
            </p:spPr>
            <p:txBody>
              <a:bodyPr/>
              <a:lstStyle/>
              <a:p>
                <a:r>
                  <a:rPr lang="en-US">
                    <a:noFill/>
                  </a:rPr>
                  <a:t> </a:t>
                </a:r>
              </a:p>
            </p:txBody>
          </p:sp>
        </mc:Fallback>
      </mc:AlternateContent>
      <p:sp>
        <p:nvSpPr>
          <p:cNvPr id="7" name="Title 6">
            <a:extLst>
              <a:ext uri="{FF2B5EF4-FFF2-40B4-BE49-F238E27FC236}">
                <a16:creationId xmlns:a16="http://schemas.microsoft.com/office/drawing/2014/main" id="{8D6B6D7B-5E2A-45AE-AAF8-0802301A4940}"/>
              </a:ext>
            </a:extLst>
          </p:cNvPr>
          <p:cNvSpPr>
            <a:spLocks noGrp="1"/>
          </p:cNvSpPr>
          <p:nvPr>
            <p:ph type="title"/>
          </p:nvPr>
        </p:nvSpPr>
        <p:spPr>
          <a:xfrm>
            <a:off x="1174000" y="1194742"/>
            <a:ext cx="40842680" cy="3118305"/>
          </a:xfrm>
        </p:spPr>
        <p:txBody>
          <a:bodyPr anchor="ctr">
            <a:normAutofit fontScale="90000"/>
          </a:bodyPr>
          <a:lstStyle/>
          <a:p>
            <a:pPr>
              <a:lnSpc>
                <a:spcPct val="90000"/>
              </a:lnSpc>
            </a:pPr>
            <a:r>
              <a:rPr lang="en-US" sz="12800" b="1" dirty="0">
                <a:latin typeface="Abadi" panose="020B0604020104020204" pitchFamily="34" charset="0"/>
                <a:cs typeface="Sora ExtraLight" pitchFamily="2" charset="0"/>
              </a:rPr>
              <a:t>Improving demand forecasts and safety stock calculations in the semiconductor supply chain</a:t>
            </a:r>
            <a:br>
              <a:rPr lang="en-US" sz="9600" b="1" dirty="0">
                <a:latin typeface="Abadi" panose="020B0604020104020204" pitchFamily="34" charset="0"/>
              </a:rPr>
            </a:br>
            <a:endParaRPr lang="en-US" sz="9600" b="1" dirty="0">
              <a:latin typeface="Abadi" panose="020B0604020104020204" pitchFamily="34" charset="0"/>
            </a:endParaRPr>
          </a:p>
        </p:txBody>
      </p:sp>
      <p:sp>
        <p:nvSpPr>
          <p:cNvPr id="8" name="Text Placeholder 7">
            <a:extLst>
              <a:ext uri="{FF2B5EF4-FFF2-40B4-BE49-F238E27FC236}">
                <a16:creationId xmlns:a16="http://schemas.microsoft.com/office/drawing/2014/main" id="{54FEC20F-A697-466E-8F65-3C783FC55575}"/>
              </a:ext>
            </a:extLst>
          </p:cNvPr>
          <p:cNvSpPr>
            <a:spLocks noGrp="1"/>
          </p:cNvSpPr>
          <p:nvPr>
            <p:ph type="body" sz="quarter" idx="15"/>
          </p:nvPr>
        </p:nvSpPr>
        <p:spPr>
          <a:xfrm>
            <a:off x="18639040" y="2167911"/>
            <a:ext cx="40436557" cy="1577825"/>
          </a:xfrm>
        </p:spPr>
        <p:txBody>
          <a:bodyPr anchor="ctr">
            <a:normAutofit/>
          </a:bodyPr>
          <a:lstStyle/>
          <a:p>
            <a:pPr>
              <a:lnSpc>
                <a:spcPct val="90000"/>
              </a:lnSpc>
            </a:pPr>
            <a:r>
              <a:rPr lang="en-US" sz="4800" dirty="0">
                <a:latin typeface="Abadi" panose="020B0604020104020204" pitchFamily="34" charset="0"/>
                <a:cs typeface="Sora ExtraLight" pitchFamily="2" charset="0"/>
              </a:rPr>
              <a:t>Aparna Komarla, Data Scientist, Global Operations &amp; Supply Chain Group - Solidigm </a:t>
            </a:r>
          </a:p>
        </p:txBody>
      </p:sp>
      <mc:AlternateContent xmlns:mc="http://schemas.openxmlformats.org/markup-compatibility/2006">
        <mc:Choice xmlns:a14="http://schemas.microsoft.com/office/drawing/2010/main" Requires="a14">
          <p:sp>
            <p:nvSpPr>
              <p:cNvPr id="16" name="Content Placeholder 5">
                <a:extLst>
                  <a:ext uri="{FF2B5EF4-FFF2-40B4-BE49-F238E27FC236}">
                    <a16:creationId xmlns:a16="http://schemas.microsoft.com/office/drawing/2014/main" id="{956AA08B-8F1B-EBF1-9F21-ED02597CCA05}"/>
                  </a:ext>
                </a:extLst>
              </p:cNvPr>
              <p:cNvSpPr>
                <a:spLocks noGrp="1"/>
              </p:cNvSpPr>
              <p:nvPr>
                <p:ph sz="quarter" idx="20"/>
              </p:nvPr>
            </p:nvSpPr>
            <p:spPr>
              <a:xfrm>
                <a:off x="15684313" y="3949704"/>
                <a:ext cx="13666182" cy="25864304"/>
              </a:xfrm>
            </p:spPr>
            <p:txBody>
              <a:bodyPr>
                <a:normAutofit/>
              </a:bodyPr>
              <a:lstStyle/>
              <a:p>
                <a:pPr>
                  <a:buClr>
                    <a:srgbClr val="4F00B5"/>
                  </a:buClr>
                  <a:defRPr/>
                </a:pPr>
                <a:r>
                  <a:rPr lang="en-US" sz="3600" b="1" dirty="0">
                    <a:solidFill>
                      <a:srgbClr val="21201F"/>
                    </a:solidFill>
                    <a:latin typeface="Sora" pitchFamily="2" charset="0"/>
                    <a:cs typeface="Sora" pitchFamily="2" charset="0"/>
                  </a:rPr>
                  <a:t>Method</a:t>
                </a:r>
              </a:p>
              <a:p>
                <a:pPr>
                  <a:buClr>
                    <a:srgbClr val="4F00B5"/>
                  </a:buClr>
                  <a:defRPr/>
                </a:pPr>
                <a:endParaRPr lang="en-US" sz="3600" b="1" dirty="0">
                  <a:solidFill>
                    <a:srgbClr val="21201F"/>
                  </a:solidFill>
                  <a:latin typeface="Sora Medium" pitchFamily="2" charset="0"/>
                  <a:cs typeface="Sora Medium" pitchFamily="2" charset="0"/>
                </a:endParaRPr>
              </a:p>
              <a:p>
                <a:pPr>
                  <a:buClr>
                    <a:srgbClr val="4F00B5"/>
                  </a:buClr>
                  <a:defRPr/>
                </a:pPr>
                <a:r>
                  <a:rPr lang="en-US" sz="3600" dirty="0">
                    <a:solidFill>
                      <a:srgbClr val="21201F"/>
                    </a:solidFill>
                    <a:latin typeface="Sora ExtraLight" pitchFamily="2" charset="0"/>
                    <a:cs typeface="Sora ExtraLight" pitchFamily="2" charset="0"/>
                  </a:rPr>
                  <a:t>Our goal is to establish a general error vector for demand that can be used to calculate safety stock at any given week in the supply chain </a:t>
                </a:r>
                <a:r>
                  <a:rPr lang="en-US" sz="3600" dirty="0">
                    <a:latin typeface="Sora ExtraLight" pitchFamily="2" charset="0"/>
                    <a:cs typeface="Sora ExtraLight" pitchFamily="2" charset="0"/>
                  </a:rPr>
                  <a:t>for a new SSD program. Traditionally, the demand error across the entire supply chain is set as the std. deviation of orders placed, which is 90 units in our dataset. Clearly, by setting error as a static value, we are overstocking and understocking </a:t>
                </a:r>
                <a:r>
                  <a:rPr lang="en-US" sz="3600" dirty="0">
                    <a:solidFill>
                      <a:srgbClr val="21201F"/>
                    </a:solidFill>
                    <a:latin typeface="Sora ExtraLight" pitchFamily="2" charset="0"/>
                    <a:cs typeface="Sora ExtraLight" pitchFamily="2" charset="0"/>
                  </a:rPr>
                  <a:t>in several weeks resulting in excess cost for the company.</a:t>
                </a:r>
              </a:p>
              <a:p>
                <a:pPr>
                  <a:buClr>
                    <a:srgbClr val="4F00B5"/>
                  </a:buClr>
                  <a:defRPr/>
                </a:pPr>
                <a:endParaRPr lang="en-US" sz="3600" dirty="0">
                  <a:solidFill>
                    <a:srgbClr val="21201F"/>
                  </a:solidFill>
                  <a:latin typeface="Sora ExtraLight" pitchFamily="2" charset="0"/>
                  <a:cs typeface="Sora ExtraLight" pitchFamily="2" charset="0"/>
                </a:endParaRPr>
              </a:p>
              <a:p>
                <a:pPr>
                  <a:buClr>
                    <a:srgbClr val="4F00B5"/>
                  </a:buClr>
                  <a:defRPr/>
                </a:pPr>
                <a:r>
                  <a:rPr lang="en-US" sz="3600" dirty="0">
                    <a:solidFill>
                      <a:srgbClr val="21201F"/>
                    </a:solidFill>
                    <a:latin typeface="Sora ExtraLight" pitchFamily="2" charset="0"/>
                    <a:cs typeface="Sora ExtraLight" pitchFamily="2" charset="0"/>
                  </a:rPr>
                  <a:t>In the first step, </a:t>
                </a:r>
                <a:r>
                  <a:rPr lang="en-US" sz="3600" dirty="0">
                    <a:latin typeface="Sora ExtraLight" pitchFamily="2" charset="0"/>
                    <a:cs typeface="Sora ExtraLight" pitchFamily="2" charset="0"/>
                  </a:rPr>
                  <a:t>instead of looking at forecast errors per week, we calculate errors across time periods defined as:  </a:t>
                </a:r>
                <a14:m>
                  <m:oMath xmlns:m="http://schemas.openxmlformats.org/officeDocument/2006/math">
                    <m:sSub>
                      <m:sSubPr>
                        <m:ctrlPr>
                          <a:rPr lang="en-US" sz="3600" i="1" dirty="0">
                            <a:latin typeface="Cambria Math" panose="02040503050406030204" pitchFamily="18" charset="0"/>
                            <a:cs typeface="Sora ExtraLight" pitchFamily="2" charset="0"/>
                          </a:rPr>
                        </m:ctrlPr>
                      </m:sSubPr>
                      <m:e>
                        <m:r>
                          <a:rPr lang="en-US" sz="3600" i="1" dirty="0">
                            <a:latin typeface="Cambria Math" panose="02040503050406030204" pitchFamily="18" charset="0"/>
                            <a:cs typeface="Sora ExtraLight" pitchFamily="2" charset="0"/>
                          </a:rPr>
                          <m:t>𝑝</m:t>
                        </m:r>
                      </m:e>
                      <m:sub>
                        <m:r>
                          <a:rPr lang="en-US" sz="3600" i="1" dirty="0">
                            <a:latin typeface="Cambria Math" panose="02040503050406030204" pitchFamily="18" charset="0"/>
                            <a:cs typeface="Sora ExtraLight" pitchFamily="2" charset="0"/>
                          </a:rPr>
                          <m:t>𝑛</m:t>
                        </m:r>
                      </m:sub>
                    </m:sSub>
                    <m:r>
                      <a:rPr lang="en-US" sz="3600" i="1" dirty="0">
                        <a:latin typeface="Cambria Math" panose="02040503050406030204" pitchFamily="18" charset="0"/>
                        <a:cs typeface="Sora ExtraLight" pitchFamily="2" charset="0"/>
                      </a:rPr>
                      <m:t> </m:t>
                    </m:r>
                  </m:oMath>
                </a14:m>
                <a:r>
                  <a:rPr lang="en-US" sz="3600" dirty="0">
                    <a:latin typeface="Sora ExtraLight" pitchFamily="2" charset="0"/>
                    <a:cs typeface="Sora ExtraLight" pitchFamily="2" charset="0"/>
                  </a:rPr>
                  <a:t>= </a:t>
                </a:r>
                <a14:m>
                  <m:oMath xmlns:m="http://schemas.openxmlformats.org/officeDocument/2006/math">
                    <m:sSub>
                      <m:sSubPr>
                        <m:ctrlPr>
                          <a:rPr lang="en-US" sz="3600" i="1" dirty="0">
                            <a:latin typeface="Cambria Math" panose="02040503050406030204" pitchFamily="18" charset="0"/>
                            <a:cs typeface="Sora ExtraLight" pitchFamily="2" charset="0"/>
                          </a:rPr>
                        </m:ctrlPr>
                      </m:sSubPr>
                      <m:e>
                        <m:r>
                          <a:rPr lang="en-US" sz="3600" i="1" dirty="0">
                            <a:latin typeface="Cambria Math" panose="02040503050406030204" pitchFamily="18" charset="0"/>
                            <a:cs typeface="Sora ExtraLight" pitchFamily="2" charset="0"/>
                          </a:rPr>
                          <m:t>𝑤𝑤</m:t>
                        </m:r>
                      </m:e>
                      <m:sub>
                        <m:r>
                          <a:rPr lang="en-US" sz="3600" b="0" i="1" dirty="0" smtClean="0">
                            <a:latin typeface="Cambria Math" panose="02040503050406030204" pitchFamily="18" charset="0"/>
                            <a:cs typeface="Sora ExtraLight" pitchFamily="2" charset="0"/>
                          </a:rPr>
                          <m:t>𝑛</m:t>
                        </m:r>
                      </m:sub>
                    </m:sSub>
                  </m:oMath>
                </a14:m>
                <a:r>
                  <a:rPr lang="en-US" sz="3600" dirty="0">
                    <a:latin typeface="Sora ExtraLight" pitchFamily="2" charset="0"/>
                    <a:cs typeface="Sora ExtraLight" pitchFamily="2" charset="0"/>
                  </a:rPr>
                  <a:t>, </a:t>
                </a:r>
                <a14:m>
                  <m:oMath xmlns:m="http://schemas.openxmlformats.org/officeDocument/2006/math">
                    <m:sSub>
                      <m:sSubPr>
                        <m:ctrlPr>
                          <a:rPr lang="en-US" sz="3600" i="1" dirty="0">
                            <a:latin typeface="Cambria Math" panose="02040503050406030204" pitchFamily="18" charset="0"/>
                            <a:cs typeface="Sora ExtraLight" pitchFamily="2" charset="0"/>
                          </a:rPr>
                        </m:ctrlPr>
                      </m:sSubPr>
                      <m:e>
                        <m:r>
                          <a:rPr lang="en-US" sz="3600" i="1" dirty="0">
                            <a:latin typeface="Cambria Math" panose="02040503050406030204" pitchFamily="18" charset="0"/>
                            <a:cs typeface="Sora ExtraLight" pitchFamily="2" charset="0"/>
                          </a:rPr>
                          <m:t>𝑤𝑤</m:t>
                        </m:r>
                      </m:e>
                      <m:sub>
                        <m:r>
                          <a:rPr lang="en-US" sz="3600" b="0" i="1" dirty="0" smtClean="0">
                            <a:latin typeface="Cambria Math" panose="02040503050406030204" pitchFamily="18" charset="0"/>
                            <a:cs typeface="Sora ExtraLight" pitchFamily="2" charset="0"/>
                          </a:rPr>
                          <m:t>𝑛</m:t>
                        </m:r>
                        <m:r>
                          <a:rPr lang="en-US" sz="3600" i="1" dirty="0">
                            <a:latin typeface="Cambria Math" panose="02040503050406030204" pitchFamily="18" charset="0"/>
                            <a:cs typeface="Sora ExtraLight" pitchFamily="2" charset="0"/>
                          </a:rPr>
                          <m:t>+1</m:t>
                        </m:r>
                      </m:sub>
                    </m:sSub>
                  </m:oMath>
                </a14:m>
                <a:r>
                  <a:rPr lang="en-US" sz="3600" dirty="0">
                    <a:latin typeface="Sora ExtraLight" pitchFamily="2" charset="0"/>
                    <a:cs typeface="Sora ExtraLight" pitchFamily="2" charset="0"/>
                  </a:rPr>
                  <a:t>, …, </a:t>
                </a:r>
                <a14:m>
                  <m:oMath xmlns:m="http://schemas.openxmlformats.org/officeDocument/2006/math">
                    <m:sSub>
                      <m:sSubPr>
                        <m:ctrlPr>
                          <a:rPr lang="en-US" sz="3600" i="1" dirty="0">
                            <a:latin typeface="Cambria Math" panose="02040503050406030204" pitchFamily="18" charset="0"/>
                            <a:cs typeface="Sora ExtraLight" pitchFamily="2" charset="0"/>
                          </a:rPr>
                        </m:ctrlPr>
                      </m:sSubPr>
                      <m:e>
                        <m:r>
                          <a:rPr lang="en-US" sz="3600" i="1" dirty="0">
                            <a:latin typeface="Cambria Math" panose="02040503050406030204" pitchFamily="18" charset="0"/>
                            <a:cs typeface="Sora ExtraLight" pitchFamily="2" charset="0"/>
                          </a:rPr>
                          <m:t>𝑤𝑤</m:t>
                        </m:r>
                      </m:e>
                      <m:sub>
                        <m:r>
                          <a:rPr lang="en-US" sz="3600" b="0" i="1" dirty="0" smtClean="0">
                            <a:latin typeface="Cambria Math" panose="02040503050406030204" pitchFamily="18" charset="0"/>
                            <a:cs typeface="Sora ExtraLight" pitchFamily="2" charset="0"/>
                          </a:rPr>
                          <m:t>𝑛</m:t>
                        </m:r>
                        <m:r>
                          <a:rPr lang="en-US" sz="3600" i="1" dirty="0">
                            <a:latin typeface="Cambria Math" panose="02040503050406030204" pitchFamily="18" charset="0"/>
                            <a:cs typeface="Sora ExtraLight" pitchFamily="2" charset="0"/>
                          </a:rPr>
                          <m:t>+</m:t>
                        </m:r>
                        <m:r>
                          <a:rPr lang="en-US" sz="3600" b="0" i="1" dirty="0" smtClean="0">
                            <a:latin typeface="Cambria Math" panose="02040503050406030204" pitchFamily="18" charset="0"/>
                            <a:cs typeface="Sora ExtraLight" pitchFamily="2" charset="0"/>
                          </a:rPr>
                          <m:t>(</m:t>
                        </m:r>
                        <m:r>
                          <a:rPr lang="en-US" sz="3600" i="1" dirty="0">
                            <a:latin typeface="Cambria Math" panose="02040503050406030204" pitchFamily="18" charset="0"/>
                            <a:cs typeface="Sora ExtraLight" pitchFamily="2" charset="0"/>
                          </a:rPr>
                          <m:t>𝑙</m:t>
                        </m:r>
                        <m:r>
                          <a:rPr lang="en-US" sz="3600" b="0" i="1" dirty="0" smtClean="0">
                            <a:latin typeface="Cambria Math" panose="02040503050406030204" pitchFamily="18" charset="0"/>
                            <a:cs typeface="Sora ExtraLight" pitchFamily="2" charset="0"/>
                          </a:rPr>
                          <m:t>−1)</m:t>
                        </m:r>
                      </m:sub>
                    </m:sSub>
                    <m:r>
                      <a:rPr lang="en-US" sz="3600" i="1" dirty="0">
                        <a:latin typeface="Cambria Math" panose="02040503050406030204" pitchFamily="18" charset="0"/>
                        <a:cs typeface="Sora ExtraLight" pitchFamily="2" charset="0"/>
                      </a:rPr>
                      <m:t> </m:t>
                    </m:r>
                  </m:oMath>
                </a14:m>
                <a:r>
                  <a:rPr lang="en-US" sz="3600" dirty="0">
                    <a:latin typeface="Sora ExtraLight" pitchFamily="2" charset="0"/>
                    <a:cs typeface="Sora ExtraLight" pitchFamily="2" charset="0"/>
                  </a:rPr>
                  <a:t>where </a:t>
                </a:r>
                <a14:m>
                  <m:oMath xmlns:m="http://schemas.openxmlformats.org/officeDocument/2006/math">
                    <m:r>
                      <a:rPr lang="en-US" sz="3600" i="1">
                        <a:latin typeface="Cambria Math" panose="02040503050406030204" pitchFamily="18" charset="0"/>
                        <a:cs typeface="Sora ExtraLight" pitchFamily="2" charset="0"/>
                      </a:rPr>
                      <m:t>𝑙</m:t>
                    </m:r>
                    <m:r>
                      <a:rPr lang="en-US" sz="3600" i="1">
                        <a:latin typeface="Cambria Math" panose="02040503050406030204" pitchFamily="18" charset="0"/>
                        <a:cs typeface="Sora ExtraLight" pitchFamily="2" charset="0"/>
                      </a:rPr>
                      <m:t> </m:t>
                    </m:r>
                  </m:oMath>
                </a14:m>
                <a:r>
                  <a:rPr lang="en-US" sz="3600" dirty="0">
                    <a:latin typeface="Sora ExtraLight" pitchFamily="2" charset="0"/>
                    <a:cs typeface="Sora ExtraLight" pitchFamily="2" charset="0"/>
                  </a:rPr>
                  <a:t>is the length of the period</a:t>
                </a:r>
                <a:r>
                  <a:rPr lang="en-US" sz="3600" i="1" dirty="0">
                    <a:latin typeface="Sora ExtraLight" pitchFamily="2" charset="0"/>
                    <a:cs typeface="Sora ExtraLight" pitchFamily="2" charset="0"/>
                  </a:rPr>
                  <a:t>.</a:t>
                </a:r>
                <a:r>
                  <a:rPr lang="en-US" sz="3600" i="1" dirty="0">
                    <a:latin typeface="Cambria Math" panose="02040503050406030204" pitchFamily="18" charset="0"/>
                    <a:cs typeface="Sora ExtraLight" pitchFamily="2" charset="0"/>
                  </a:rPr>
                  <a:t> </a:t>
                </a:r>
                <a:r>
                  <a:rPr lang="en-US" sz="3600" dirty="0">
                    <a:latin typeface="Sora ExtraLight" pitchFamily="2" charset="0"/>
                    <a:cs typeface="Sora ExtraLight" pitchFamily="2" charset="0"/>
                  </a:rPr>
                  <a:t>The error is therefore, </a:t>
                </a:r>
                <a:endParaRPr lang="en-US" sz="3600" i="1" dirty="0">
                  <a:latin typeface="Cambria Math" panose="02040503050406030204" pitchFamily="18" charset="0"/>
                  <a:cs typeface="Sora ExtraLight" pitchFamily="2" charset="0"/>
                </a:endParaRPr>
              </a:p>
              <a:p>
                <a:pPr>
                  <a:buClr>
                    <a:srgbClr val="4F00B5"/>
                  </a:buClr>
                  <a:defRPr/>
                </a:pPr>
                <a14:m>
                  <m:oMathPara xmlns:m="http://schemas.openxmlformats.org/officeDocument/2006/math">
                    <m:oMathParaPr>
                      <m:jc m:val="center"/>
                    </m:oMathParaPr>
                    <m:oMath xmlns:m="http://schemas.openxmlformats.org/officeDocument/2006/math">
                      <m:sSub>
                        <m:sSubPr>
                          <m:ctrlPr>
                            <a:rPr lang="en-US" sz="3600" i="1" dirty="0">
                              <a:latin typeface="Cambria Math" panose="02040503050406030204" pitchFamily="18" charset="0"/>
                              <a:cs typeface="Sora ExtraLight" pitchFamily="2" charset="0"/>
                            </a:rPr>
                          </m:ctrlPr>
                        </m:sSubPr>
                        <m:e>
                          <m:r>
                            <a:rPr lang="en-US" sz="3600" i="1" dirty="0">
                              <a:latin typeface="Cambria Math" panose="02040503050406030204" pitchFamily="18" charset="0"/>
                              <a:cs typeface="Sora ExtraLight" pitchFamily="2" charset="0"/>
                            </a:rPr>
                            <m:t>𝑝</m:t>
                          </m:r>
                          <m:r>
                            <a:rPr lang="en-US" sz="3600" i="1" dirty="0">
                              <a:latin typeface="Cambria Math" panose="02040503050406030204" pitchFamily="18" charset="0"/>
                              <a:cs typeface="Sora ExtraLight" pitchFamily="2" charset="0"/>
                            </a:rPr>
                            <m:t>_</m:t>
                          </m:r>
                          <m:r>
                            <a:rPr lang="en-US" sz="3600" i="1" dirty="0">
                              <a:latin typeface="Cambria Math" panose="02040503050406030204" pitchFamily="18" charset="0"/>
                              <a:cs typeface="Sora ExtraLight" pitchFamily="2" charset="0"/>
                            </a:rPr>
                            <m:t>𝑒𝑟𝑟𝑜𝑟</m:t>
                          </m:r>
                        </m:e>
                        <m:sub>
                          <m:r>
                            <a:rPr lang="en-US" sz="3600" i="1" dirty="0">
                              <a:latin typeface="Cambria Math" panose="02040503050406030204" pitchFamily="18" charset="0"/>
                              <a:cs typeface="Sora ExtraLight" pitchFamily="2" charset="0"/>
                            </a:rPr>
                            <m:t>𝑛</m:t>
                          </m:r>
                        </m:sub>
                      </m:sSub>
                      <m:r>
                        <a:rPr lang="en-US" sz="3600" i="1">
                          <a:latin typeface="Cambria Math" panose="02040503050406030204" pitchFamily="18" charset="0"/>
                          <a:cs typeface="Sora ExtraLight" pitchFamily="2" charset="0"/>
                        </a:rPr>
                        <m:t>=</m:t>
                      </m:r>
                      <m:f>
                        <m:fPr>
                          <m:ctrlPr>
                            <a:rPr lang="en-US" sz="3600" i="1">
                              <a:latin typeface="Cambria Math" panose="02040503050406030204" pitchFamily="18" charset="0"/>
                              <a:cs typeface="Sora ExtraLight" pitchFamily="2" charset="0"/>
                            </a:rPr>
                          </m:ctrlPr>
                        </m:fPr>
                        <m:num>
                          <m:nary>
                            <m:naryPr>
                              <m:chr m:val="∑"/>
                              <m:ctrlPr>
                                <a:rPr lang="en-US" sz="3600" i="1">
                                  <a:latin typeface="Cambria Math" panose="02040503050406030204" pitchFamily="18" charset="0"/>
                                  <a:cs typeface="Sora ExtraLight" pitchFamily="2" charset="0"/>
                                </a:rPr>
                              </m:ctrlPr>
                            </m:naryPr>
                            <m:sub>
                              <m:r>
                                <m:rPr>
                                  <m:brk m:alnAt="23"/>
                                </m:rPr>
                                <a:rPr lang="en-US" sz="3600" i="1">
                                  <a:latin typeface="Cambria Math" panose="02040503050406030204" pitchFamily="18" charset="0"/>
                                  <a:cs typeface="Sora ExtraLight" pitchFamily="2" charset="0"/>
                                </a:rPr>
                                <m:t>𝑘</m:t>
                              </m:r>
                              <m:r>
                                <a:rPr lang="en-US" sz="3600" i="1">
                                  <a:latin typeface="Cambria Math" panose="02040503050406030204" pitchFamily="18" charset="0"/>
                                  <a:cs typeface="Sora ExtraLight" pitchFamily="2" charset="0"/>
                                </a:rPr>
                                <m:t>=</m:t>
                              </m:r>
                              <m:r>
                                <a:rPr lang="en-US" sz="3600" b="0" i="1" smtClean="0">
                                  <a:latin typeface="Cambria Math" panose="02040503050406030204" pitchFamily="18" charset="0"/>
                                  <a:cs typeface="Sora ExtraLight" pitchFamily="2" charset="0"/>
                                </a:rPr>
                                <m:t>𝑛</m:t>
                              </m:r>
                            </m:sub>
                            <m:sup>
                              <m:r>
                                <a:rPr lang="en-US" sz="3600" i="1">
                                  <a:latin typeface="Cambria Math" panose="02040503050406030204" pitchFamily="18" charset="0"/>
                                  <a:cs typeface="Sora ExtraLight" pitchFamily="2" charset="0"/>
                                </a:rPr>
                                <m:t>𝑘</m:t>
                              </m:r>
                              <m:r>
                                <a:rPr lang="en-US" sz="3600" i="1">
                                  <a:latin typeface="Cambria Math" panose="02040503050406030204" pitchFamily="18" charset="0"/>
                                  <a:cs typeface="Sora ExtraLight" pitchFamily="2" charset="0"/>
                                </a:rPr>
                                <m:t>=</m:t>
                              </m:r>
                              <m:r>
                                <a:rPr lang="en-US" sz="3600" b="0" i="1" smtClean="0">
                                  <a:latin typeface="Cambria Math" panose="02040503050406030204" pitchFamily="18" charset="0"/>
                                  <a:cs typeface="Sora ExtraLight" pitchFamily="2" charset="0"/>
                                </a:rPr>
                                <m:t>𝑛</m:t>
                              </m:r>
                              <m:r>
                                <a:rPr lang="en-US" sz="3600" i="1">
                                  <a:latin typeface="Cambria Math" panose="02040503050406030204" pitchFamily="18" charset="0"/>
                                  <a:cs typeface="Sora ExtraLight" pitchFamily="2" charset="0"/>
                                </a:rPr>
                                <m:t>+</m:t>
                              </m:r>
                              <m:r>
                                <a:rPr lang="en-US" sz="3600" b="0" i="1" smtClean="0">
                                  <a:latin typeface="Cambria Math" panose="02040503050406030204" pitchFamily="18" charset="0"/>
                                  <a:cs typeface="Sora ExtraLight" pitchFamily="2" charset="0"/>
                                </a:rPr>
                                <m:t>(</m:t>
                              </m:r>
                              <m:r>
                                <a:rPr lang="en-US" sz="3600" i="1">
                                  <a:latin typeface="Cambria Math" panose="02040503050406030204" pitchFamily="18" charset="0"/>
                                  <a:cs typeface="Sora ExtraLight" pitchFamily="2" charset="0"/>
                                </a:rPr>
                                <m:t>𝑙</m:t>
                              </m:r>
                              <m:r>
                                <a:rPr lang="en-US" sz="3600" b="0" i="1" smtClean="0">
                                  <a:latin typeface="Cambria Math" panose="02040503050406030204" pitchFamily="18" charset="0"/>
                                  <a:cs typeface="Sora ExtraLight" pitchFamily="2" charset="0"/>
                                </a:rPr>
                                <m:t>−1)</m:t>
                              </m:r>
                            </m:sup>
                            <m:e>
                              <m:sSub>
                                <m:sSubPr>
                                  <m:ctrlPr>
                                    <a:rPr lang="en-US" sz="3600" i="1" dirty="0">
                                      <a:latin typeface="Cambria Math" panose="02040503050406030204" pitchFamily="18" charset="0"/>
                                      <a:cs typeface="Sora ExtraLight" pitchFamily="2" charset="0"/>
                                    </a:rPr>
                                  </m:ctrlPr>
                                </m:sSubPr>
                                <m:e>
                                  <m:r>
                                    <a:rPr lang="en-US" sz="3600" i="1" dirty="0">
                                      <a:latin typeface="Cambria Math" panose="02040503050406030204" pitchFamily="18" charset="0"/>
                                      <a:cs typeface="Sora ExtraLight" pitchFamily="2" charset="0"/>
                                    </a:rPr>
                                    <m:t>𝑓𝑜𝑟𝑒𝑐𝑎𝑠𝑡</m:t>
                                  </m:r>
                                </m:e>
                                <m:sub>
                                  <m:r>
                                    <a:rPr lang="en-US" sz="3600" i="1" dirty="0">
                                      <a:latin typeface="Cambria Math" panose="02040503050406030204" pitchFamily="18" charset="0"/>
                                      <a:cs typeface="Sora ExtraLight" pitchFamily="2" charset="0"/>
                                    </a:rPr>
                                    <m:t>𝑘</m:t>
                                  </m:r>
                                </m:sub>
                              </m:sSub>
                            </m:e>
                          </m:nary>
                          <m:r>
                            <a:rPr lang="en-US" sz="3600" i="1" dirty="0">
                              <a:latin typeface="Cambria Math" panose="02040503050406030204" pitchFamily="18" charset="0"/>
                              <a:cs typeface="Sora ExtraLight" pitchFamily="2" charset="0"/>
                            </a:rPr>
                            <m:t> −</m:t>
                          </m:r>
                          <m:nary>
                            <m:naryPr>
                              <m:chr m:val="∑"/>
                              <m:ctrlPr>
                                <a:rPr lang="en-US" sz="3600" i="1" dirty="0">
                                  <a:latin typeface="Cambria Math" panose="02040503050406030204" pitchFamily="18" charset="0"/>
                                  <a:cs typeface="Sora ExtraLight" pitchFamily="2" charset="0"/>
                                </a:rPr>
                              </m:ctrlPr>
                            </m:naryPr>
                            <m:sub>
                              <m:r>
                                <m:rPr>
                                  <m:brk m:alnAt="23"/>
                                </m:rPr>
                                <a:rPr lang="en-US" sz="3600" i="1">
                                  <a:latin typeface="Cambria Math" panose="02040503050406030204" pitchFamily="18" charset="0"/>
                                  <a:cs typeface="Sora ExtraLight" pitchFamily="2" charset="0"/>
                                </a:rPr>
                                <m:t>𝑘</m:t>
                              </m:r>
                              <m:r>
                                <a:rPr lang="en-US" sz="3600" i="1">
                                  <a:latin typeface="Cambria Math" panose="02040503050406030204" pitchFamily="18" charset="0"/>
                                  <a:cs typeface="Sora ExtraLight" pitchFamily="2" charset="0"/>
                                </a:rPr>
                                <m:t>=</m:t>
                              </m:r>
                              <m:r>
                                <a:rPr lang="en-US" sz="3600" b="0" i="1" smtClean="0">
                                  <a:latin typeface="Cambria Math" panose="02040503050406030204" pitchFamily="18" charset="0"/>
                                  <a:cs typeface="Sora ExtraLight" pitchFamily="2" charset="0"/>
                                </a:rPr>
                                <m:t>𝑛</m:t>
                              </m:r>
                            </m:sub>
                            <m:sup>
                              <m:r>
                                <a:rPr lang="en-US" sz="3600" i="1">
                                  <a:latin typeface="Cambria Math" panose="02040503050406030204" pitchFamily="18" charset="0"/>
                                  <a:cs typeface="Sora ExtraLight" pitchFamily="2" charset="0"/>
                                </a:rPr>
                                <m:t>𝑘</m:t>
                              </m:r>
                              <m:r>
                                <a:rPr lang="en-US" sz="3600" i="1">
                                  <a:latin typeface="Cambria Math" panose="02040503050406030204" pitchFamily="18" charset="0"/>
                                  <a:cs typeface="Sora ExtraLight" pitchFamily="2" charset="0"/>
                                </a:rPr>
                                <m:t>=</m:t>
                              </m:r>
                              <m:r>
                                <a:rPr lang="en-US" sz="3600" b="0" i="1" smtClean="0">
                                  <a:latin typeface="Cambria Math" panose="02040503050406030204" pitchFamily="18" charset="0"/>
                                  <a:cs typeface="Sora ExtraLight" pitchFamily="2" charset="0"/>
                                </a:rPr>
                                <m:t>𝑛</m:t>
                              </m:r>
                              <m:r>
                                <a:rPr lang="en-US" sz="3600" i="1">
                                  <a:latin typeface="Cambria Math" panose="02040503050406030204" pitchFamily="18" charset="0"/>
                                  <a:cs typeface="Sora ExtraLight" pitchFamily="2" charset="0"/>
                                </a:rPr>
                                <m:t>+</m:t>
                              </m:r>
                              <m:r>
                                <a:rPr lang="en-US" sz="3600" b="0" i="1" smtClean="0">
                                  <a:latin typeface="Cambria Math" panose="02040503050406030204" pitchFamily="18" charset="0"/>
                                  <a:cs typeface="Sora ExtraLight" pitchFamily="2" charset="0"/>
                                </a:rPr>
                                <m:t>(</m:t>
                              </m:r>
                              <m:r>
                                <a:rPr lang="en-US" sz="3600" i="1">
                                  <a:latin typeface="Cambria Math" panose="02040503050406030204" pitchFamily="18" charset="0"/>
                                  <a:cs typeface="Sora ExtraLight" pitchFamily="2" charset="0"/>
                                </a:rPr>
                                <m:t>𝑙</m:t>
                              </m:r>
                              <m:r>
                                <a:rPr lang="en-US" sz="3600" b="0" i="1" smtClean="0">
                                  <a:latin typeface="Cambria Math" panose="02040503050406030204" pitchFamily="18" charset="0"/>
                                  <a:cs typeface="Sora ExtraLight" pitchFamily="2" charset="0"/>
                                </a:rPr>
                                <m:t>−1)</m:t>
                              </m:r>
                            </m:sup>
                            <m:e>
                              <m:sSub>
                                <m:sSubPr>
                                  <m:ctrlPr>
                                    <a:rPr lang="en-US" sz="3600" i="1" dirty="0">
                                      <a:latin typeface="Cambria Math" panose="02040503050406030204" pitchFamily="18" charset="0"/>
                                      <a:cs typeface="Sora ExtraLight" pitchFamily="2" charset="0"/>
                                    </a:rPr>
                                  </m:ctrlPr>
                                </m:sSubPr>
                                <m:e>
                                  <m:r>
                                    <a:rPr lang="en-US" sz="3600" i="1" dirty="0">
                                      <a:latin typeface="Cambria Math" panose="02040503050406030204" pitchFamily="18" charset="0"/>
                                      <a:cs typeface="Sora ExtraLight" pitchFamily="2" charset="0"/>
                                    </a:rPr>
                                    <m:t>𝑜𝑟𝑑𝑒𝑟𝑠</m:t>
                                  </m:r>
                                </m:e>
                                <m:sub>
                                  <m:r>
                                    <a:rPr lang="en-US" sz="3600" i="1" dirty="0">
                                      <a:latin typeface="Cambria Math" panose="02040503050406030204" pitchFamily="18" charset="0"/>
                                      <a:cs typeface="Sora ExtraLight" pitchFamily="2" charset="0"/>
                                    </a:rPr>
                                    <m:t>𝑘</m:t>
                                  </m:r>
                                </m:sub>
                              </m:sSub>
                            </m:e>
                          </m:nary>
                        </m:num>
                        <m:den>
                          <m:nary>
                            <m:naryPr>
                              <m:chr m:val="∑"/>
                              <m:ctrlPr>
                                <a:rPr lang="en-US" sz="3600" i="1">
                                  <a:latin typeface="Cambria Math" panose="02040503050406030204" pitchFamily="18" charset="0"/>
                                  <a:cs typeface="Sora ExtraLight" pitchFamily="2" charset="0"/>
                                </a:rPr>
                              </m:ctrlPr>
                            </m:naryPr>
                            <m:sub>
                              <m:r>
                                <m:rPr>
                                  <m:brk m:alnAt="23"/>
                                </m:rPr>
                                <a:rPr lang="en-US" sz="3600" i="1">
                                  <a:latin typeface="Cambria Math" panose="02040503050406030204" pitchFamily="18" charset="0"/>
                                  <a:cs typeface="Sora ExtraLight" pitchFamily="2" charset="0"/>
                                </a:rPr>
                                <m:t>𝑘</m:t>
                              </m:r>
                              <m:r>
                                <a:rPr lang="en-US" sz="3600" i="1">
                                  <a:latin typeface="Cambria Math" panose="02040503050406030204" pitchFamily="18" charset="0"/>
                                  <a:cs typeface="Sora ExtraLight" pitchFamily="2" charset="0"/>
                                </a:rPr>
                                <m:t>=</m:t>
                              </m:r>
                              <m:r>
                                <a:rPr lang="en-US" sz="3600" b="0" i="1" smtClean="0">
                                  <a:latin typeface="Cambria Math" panose="02040503050406030204" pitchFamily="18" charset="0"/>
                                  <a:cs typeface="Sora ExtraLight" pitchFamily="2" charset="0"/>
                                </a:rPr>
                                <m:t>𝑛</m:t>
                              </m:r>
                            </m:sub>
                            <m:sup>
                              <m:r>
                                <a:rPr lang="en-US" sz="3600" i="1">
                                  <a:latin typeface="Cambria Math" panose="02040503050406030204" pitchFamily="18" charset="0"/>
                                  <a:cs typeface="Sora ExtraLight" pitchFamily="2" charset="0"/>
                                </a:rPr>
                                <m:t>𝑘</m:t>
                              </m:r>
                              <m:r>
                                <a:rPr lang="en-US" sz="3600" i="1">
                                  <a:latin typeface="Cambria Math" panose="02040503050406030204" pitchFamily="18" charset="0"/>
                                  <a:cs typeface="Sora ExtraLight" pitchFamily="2" charset="0"/>
                                </a:rPr>
                                <m:t>=</m:t>
                              </m:r>
                              <m:r>
                                <a:rPr lang="en-US" sz="3600" b="0" i="1" smtClean="0">
                                  <a:latin typeface="Cambria Math" panose="02040503050406030204" pitchFamily="18" charset="0"/>
                                  <a:cs typeface="Sora ExtraLight" pitchFamily="2" charset="0"/>
                                </a:rPr>
                                <m:t>𝑛</m:t>
                              </m:r>
                              <m:r>
                                <a:rPr lang="en-US" sz="3600" i="1">
                                  <a:latin typeface="Cambria Math" panose="02040503050406030204" pitchFamily="18" charset="0"/>
                                  <a:cs typeface="Sora ExtraLight" pitchFamily="2" charset="0"/>
                                </a:rPr>
                                <m:t>+</m:t>
                              </m:r>
                              <m:r>
                                <a:rPr lang="en-US" sz="3600" b="0" i="1" smtClean="0">
                                  <a:latin typeface="Cambria Math" panose="02040503050406030204" pitchFamily="18" charset="0"/>
                                  <a:cs typeface="Sora ExtraLight" pitchFamily="2" charset="0"/>
                                </a:rPr>
                                <m:t>(</m:t>
                              </m:r>
                              <m:r>
                                <a:rPr lang="en-US" sz="3600" i="1">
                                  <a:latin typeface="Cambria Math" panose="02040503050406030204" pitchFamily="18" charset="0"/>
                                  <a:cs typeface="Sora ExtraLight" pitchFamily="2" charset="0"/>
                                </a:rPr>
                                <m:t>𝑙</m:t>
                              </m:r>
                              <m:r>
                                <a:rPr lang="en-US" sz="3600" b="0" i="1" smtClean="0">
                                  <a:latin typeface="Cambria Math" panose="02040503050406030204" pitchFamily="18" charset="0"/>
                                  <a:cs typeface="Sora ExtraLight" pitchFamily="2" charset="0"/>
                                </a:rPr>
                                <m:t>−1)</m:t>
                              </m:r>
                            </m:sup>
                            <m:e>
                              <m:sSub>
                                <m:sSubPr>
                                  <m:ctrlPr>
                                    <a:rPr lang="en-US" sz="3600" i="1" dirty="0">
                                      <a:latin typeface="Cambria Math" panose="02040503050406030204" pitchFamily="18" charset="0"/>
                                      <a:cs typeface="Sora ExtraLight" pitchFamily="2" charset="0"/>
                                    </a:rPr>
                                  </m:ctrlPr>
                                </m:sSubPr>
                                <m:e>
                                  <m:r>
                                    <a:rPr lang="en-US" sz="3600" i="1" dirty="0">
                                      <a:latin typeface="Cambria Math" panose="02040503050406030204" pitchFamily="18" charset="0"/>
                                      <a:cs typeface="Sora ExtraLight" pitchFamily="2" charset="0"/>
                                    </a:rPr>
                                    <m:t>𝑜𝑟𝑑𝑒𝑟𝑠</m:t>
                                  </m:r>
                                </m:e>
                                <m:sub>
                                  <m:r>
                                    <a:rPr lang="en-US" sz="3600" i="1" dirty="0">
                                      <a:latin typeface="Cambria Math" panose="02040503050406030204" pitchFamily="18" charset="0"/>
                                      <a:cs typeface="Sora ExtraLight" pitchFamily="2" charset="0"/>
                                    </a:rPr>
                                    <m:t>𝑘</m:t>
                                  </m:r>
                                </m:sub>
                              </m:sSub>
                            </m:e>
                          </m:nary>
                        </m:den>
                      </m:f>
                      <m:r>
                        <a:rPr lang="en-US" sz="3600" i="1">
                          <a:latin typeface="Cambria Math" panose="02040503050406030204" pitchFamily="18" charset="0"/>
                          <a:ea typeface="Cambria Math" panose="02040503050406030204" pitchFamily="18" charset="0"/>
                          <a:cs typeface="Sora ExtraLight" pitchFamily="2" charset="0"/>
                        </a:rPr>
                        <m:t>∙</m:t>
                      </m:r>
                      <m:r>
                        <a:rPr lang="en-US" sz="3600" i="1">
                          <a:latin typeface="Cambria Math" panose="02040503050406030204" pitchFamily="18" charset="0"/>
                          <a:cs typeface="Sora ExtraLight" pitchFamily="2" charset="0"/>
                        </a:rPr>
                        <m:t>100</m:t>
                      </m:r>
                    </m:oMath>
                  </m:oMathPara>
                </a14:m>
                <a:endParaRPr lang="en-US" sz="36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lvl="0">
                  <a:buClr>
                    <a:srgbClr val="4F00B5"/>
                  </a:buClr>
                  <a:defRPr/>
                </a:pPr>
                <a:br>
                  <a:rPr lang="en-US" sz="3700" dirty="0">
                    <a:latin typeface="Sora ExtraLight" pitchFamily="2" charset="0"/>
                    <a:cs typeface="Sora ExtraLight" pitchFamily="2" charset="0"/>
                  </a:rPr>
                </a:br>
                <a:endParaRPr lang="en-US" sz="37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lvl="0">
                  <a:buClr>
                    <a:srgbClr val="4F00B5"/>
                  </a:buClr>
                  <a:defRPr/>
                </a:pPr>
                <a:endParaRPr lang="en-US" sz="3700" dirty="0">
                  <a:latin typeface="Sora ExtraLight" pitchFamily="2" charset="0"/>
                  <a:cs typeface="Sora ExtraLight" pitchFamily="2" charset="0"/>
                </a:endParaRPr>
              </a:p>
              <a:p>
                <a:pPr>
                  <a:buClr>
                    <a:srgbClr val="4F00B5"/>
                  </a:buClr>
                  <a:defRPr/>
                </a:pPr>
                <a:endParaRPr lang="en-US" sz="3600" dirty="0">
                  <a:latin typeface="Sora ExtraLight" pitchFamily="2" charset="0"/>
                  <a:cs typeface="Sora ExtraLight" pitchFamily="2" charset="0"/>
                </a:endParaRPr>
              </a:p>
              <a:p>
                <a:pPr>
                  <a:buClr>
                    <a:srgbClr val="4F00B5"/>
                  </a:buClr>
                  <a:defRPr/>
                </a:pPr>
                <a:endParaRPr lang="en-US" sz="3600" dirty="0">
                  <a:latin typeface="Sora ExtraLight" pitchFamily="2" charset="0"/>
                  <a:cs typeface="Sora ExtraLight" pitchFamily="2" charset="0"/>
                </a:endParaRPr>
              </a:p>
              <a:p>
                <a:pPr>
                  <a:buClr>
                    <a:srgbClr val="4F00B5"/>
                  </a:buClr>
                  <a:defRPr/>
                </a:pPr>
                <a:r>
                  <a:rPr lang="en-US" sz="3600" dirty="0">
                    <a:latin typeface="Sora ExtraLight" pitchFamily="2" charset="0"/>
                    <a:cs typeface="Sora ExtraLight" pitchFamily="2" charset="0"/>
                  </a:rPr>
                  <a:t>Next, for each time period, </a:t>
                </a:r>
                <a14:m>
                  <m:oMath xmlns:m="http://schemas.openxmlformats.org/officeDocument/2006/math">
                    <m:sSub>
                      <m:sSubPr>
                        <m:ctrlPr>
                          <a:rPr lang="en-US" sz="3600" i="1" dirty="0">
                            <a:latin typeface="Cambria Math" panose="02040503050406030204" pitchFamily="18" charset="0"/>
                            <a:cs typeface="Sora ExtraLight" pitchFamily="2" charset="0"/>
                          </a:rPr>
                        </m:ctrlPr>
                      </m:sSubPr>
                      <m:e>
                        <m:r>
                          <a:rPr lang="en-US" sz="3600" i="1" dirty="0">
                            <a:latin typeface="Cambria Math" panose="02040503050406030204" pitchFamily="18" charset="0"/>
                            <a:cs typeface="Sora ExtraLight" pitchFamily="2" charset="0"/>
                          </a:rPr>
                          <m:t>𝑝</m:t>
                        </m:r>
                      </m:e>
                      <m:sub>
                        <m:r>
                          <a:rPr lang="en-US" sz="3600" i="1" dirty="0">
                            <a:latin typeface="Cambria Math" panose="02040503050406030204" pitchFamily="18" charset="0"/>
                            <a:cs typeface="Sora ExtraLight" pitchFamily="2" charset="0"/>
                          </a:rPr>
                          <m:t>𝑛</m:t>
                        </m:r>
                      </m:sub>
                    </m:sSub>
                    <m:r>
                      <a:rPr lang="en-US" sz="3600" i="1" dirty="0">
                        <a:latin typeface="Cambria Math" panose="02040503050406030204" pitchFamily="18" charset="0"/>
                        <a:cs typeface="Sora ExtraLight" pitchFamily="2" charset="0"/>
                      </a:rPr>
                      <m:t> </m:t>
                    </m:r>
                  </m:oMath>
                </a14:m>
                <a:r>
                  <a:rPr lang="en-US" sz="3600" dirty="0">
                    <a:latin typeface="Sora ExtraLight" pitchFamily="2" charset="0"/>
                    <a:cs typeface="Sora ExtraLight" pitchFamily="2" charset="0"/>
                  </a:rPr>
                  <a:t>, we use a kernel density estimation to find the forecast error that has the first, second and third highest likelihood of occurrence. </a:t>
                </a:r>
              </a:p>
            </p:txBody>
          </p:sp>
        </mc:Choice>
        <mc:Fallback>
          <p:sp>
            <p:nvSpPr>
              <p:cNvPr id="16" name="Content Placeholder 5">
                <a:extLst>
                  <a:ext uri="{FF2B5EF4-FFF2-40B4-BE49-F238E27FC236}">
                    <a16:creationId xmlns:a16="http://schemas.microsoft.com/office/drawing/2014/main" id="{956AA08B-8F1B-EBF1-9F21-ED02597CCA05}"/>
                  </a:ext>
                </a:extLst>
              </p:cNvPr>
              <p:cNvSpPr>
                <a:spLocks noGrp="1" noRot="1" noChangeAspect="1" noMove="1" noResize="1" noEditPoints="1" noAdjustHandles="1" noChangeArrowheads="1" noChangeShapeType="1" noTextEdit="1"/>
              </p:cNvSpPr>
              <p:nvPr>
                <p:ph sz="quarter" idx="20"/>
              </p:nvPr>
            </p:nvSpPr>
            <p:spPr>
              <a:xfrm>
                <a:off x="15684313" y="3949704"/>
                <a:ext cx="13666182" cy="25864304"/>
              </a:xfrm>
              <a:blipFill>
                <a:blip r:embed="rId3"/>
                <a:stretch>
                  <a:fillRect l="-1383" t="-377" r="-1829"/>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7C63392-441D-4778-9C0B-763BDDC2F85E}"/>
              </a:ext>
            </a:extLst>
          </p:cNvPr>
          <p:cNvSpPr>
            <a:spLocks noGrp="1"/>
          </p:cNvSpPr>
          <p:nvPr>
            <p:ph type="sldNum" sz="quarter" idx="22"/>
          </p:nvPr>
        </p:nvSpPr>
        <p:spPr>
          <a:xfrm>
            <a:off x="24168785" y="17665317"/>
            <a:ext cx="126993" cy="84831"/>
          </a:xfrm>
        </p:spPr>
        <p:txBody>
          <a:bodyPr wrap="none" anchor="ctr">
            <a:normAutofit fontScale="25000" lnSpcReduction="20000"/>
          </a:bodyPr>
          <a:lstStyle/>
          <a:p>
            <a:pPr defTabSz="359963">
              <a:spcAft>
                <a:spcPts val="236"/>
              </a:spcAft>
              <a:defRPr/>
            </a:pPr>
            <a:fld id="{E2CE9943-93FB-4AEE-B3AB-59BE5337EA6D}" type="slidenum">
              <a:rPr lang="en-US"/>
              <a:pPr defTabSz="359963">
                <a:spcAft>
                  <a:spcPts val="236"/>
                </a:spcAft>
                <a:defRPr/>
              </a:pPr>
              <a:t>1</a:t>
            </a:fld>
            <a:endParaRPr lang="en-US"/>
          </a:p>
        </p:txBody>
      </p:sp>
      <p:sp>
        <p:nvSpPr>
          <p:cNvPr id="4" name="Footer Placeholder 3">
            <a:extLst>
              <a:ext uri="{FF2B5EF4-FFF2-40B4-BE49-F238E27FC236}">
                <a16:creationId xmlns:a16="http://schemas.microsoft.com/office/drawing/2014/main" id="{FE037B41-5D3E-436E-8407-D81867C1865C}"/>
              </a:ext>
            </a:extLst>
          </p:cNvPr>
          <p:cNvSpPr>
            <a:spLocks noGrp="1"/>
          </p:cNvSpPr>
          <p:nvPr>
            <p:ph type="ftr" sz="quarter" idx="23"/>
          </p:nvPr>
        </p:nvSpPr>
        <p:spPr>
          <a:xfrm>
            <a:off x="548640" y="30677200"/>
            <a:ext cx="8412480" cy="1936612"/>
          </a:xfrm>
          <a:solidFill>
            <a:schemeClr val="tx1"/>
          </a:solidFill>
        </p:spPr>
        <p:txBody>
          <a:bodyPr anchor="ctr">
            <a:normAutofit/>
          </a:bodyPr>
          <a:lstStyle/>
          <a:p>
            <a:pPr algn="l" defTabSz="359963">
              <a:spcAft>
                <a:spcPts val="236"/>
              </a:spcAft>
              <a:defRPr/>
            </a:pPr>
            <a:r>
              <a:rPr lang="en-US" sz="4800" b="1" dirty="0">
                <a:latin typeface="Abadi" panose="020B0604020104020204" pitchFamily="34" charset="0"/>
                <a:cs typeface="Sora ExtraLight" pitchFamily="2" charset="0"/>
              </a:rPr>
              <a:t>SOLIDIGM</a:t>
            </a:r>
            <a:endParaRPr lang="en-US" sz="4400" b="1" dirty="0">
              <a:latin typeface="Abadi" panose="020B0604020104020204" pitchFamily="34" charset="0"/>
              <a:cs typeface="Sora ExtraLight" pitchFamily="2"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56F1EA-17FD-4D55-9D5A-A09A76755B18}"/>
                  </a:ext>
                </a:extLst>
              </p:cNvPr>
              <p:cNvSpPr txBox="1"/>
              <p:nvPr/>
            </p:nvSpPr>
            <p:spPr>
              <a:xfrm>
                <a:off x="16517366" y="20354050"/>
                <a:ext cx="12000077" cy="1569660"/>
              </a:xfrm>
              <a:prstGeom prst="rect">
                <a:avLst/>
              </a:prstGeom>
              <a:noFill/>
            </p:spPr>
            <p:txBody>
              <a:bodyPr wrap="square" rtlCol="0">
                <a:spAutoFit/>
              </a:bodyPr>
              <a:lstStyle/>
              <a:p>
                <a:r>
                  <a:rPr lang="en-US" sz="2800" dirty="0">
                    <a:solidFill>
                      <a:schemeClr val="tx2"/>
                    </a:solidFill>
                    <a:latin typeface="Sora ExtraLight" pitchFamily="2" charset="0"/>
                    <a:cs typeface="Sora ExtraLight" pitchFamily="2" charset="0"/>
                  </a:rPr>
                  <a:t>Fig. 1. Forecast errors per time period (</a:t>
                </a:r>
                <a14:m>
                  <m:oMath xmlns:m="http://schemas.openxmlformats.org/officeDocument/2006/math">
                    <m:sSub>
                      <m:sSubPr>
                        <m:ctrlPr>
                          <a:rPr lang="en-US" sz="2800" i="1" dirty="0">
                            <a:solidFill>
                              <a:schemeClr val="tx2"/>
                            </a:solidFill>
                            <a:latin typeface="Cambria Math" panose="02040503050406030204" pitchFamily="18" charset="0"/>
                            <a:cs typeface="Sora ExtraLight" pitchFamily="2" charset="0"/>
                          </a:rPr>
                        </m:ctrlPr>
                      </m:sSubPr>
                      <m:e>
                        <m:r>
                          <a:rPr lang="en-US" sz="2800" i="1" dirty="0">
                            <a:solidFill>
                              <a:schemeClr val="tx2"/>
                            </a:solidFill>
                            <a:latin typeface="Cambria Math" panose="02040503050406030204" pitchFamily="18" charset="0"/>
                            <a:cs typeface="Sora ExtraLight" pitchFamily="2" charset="0"/>
                          </a:rPr>
                          <m:t>𝑝</m:t>
                        </m:r>
                      </m:e>
                      <m:sub>
                        <m:r>
                          <a:rPr lang="en-US" sz="2800" i="1" dirty="0">
                            <a:solidFill>
                              <a:schemeClr val="tx2"/>
                            </a:solidFill>
                            <a:latin typeface="Cambria Math" panose="02040503050406030204" pitchFamily="18" charset="0"/>
                            <a:cs typeface="Sora ExtraLight" pitchFamily="2" charset="0"/>
                          </a:rPr>
                          <m:t>𝑛</m:t>
                        </m:r>
                      </m:sub>
                    </m:sSub>
                  </m:oMath>
                </a14:m>
                <a:r>
                  <a:rPr lang="en-US" sz="2800" dirty="0">
                    <a:solidFill>
                      <a:schemeClr val="tx2"/>
                    </a:solidFill>
                    <a:latin typeface="Sora ExtraLight" pitchFamily="2" charset="0"/>
                    <a:cs typeface="Sora ExtraLight" pitchFamily="2" charset="0"/>
                  </a:rPr>
                  <a:t>). Colors represent different SSD groups. Purple represents errors from each period’s </a:t>
                </a:r>
                <a14:m>
                  <m:oMath xmlns:m="http://schemas.openxmlformats.org/officeDocument/2006/math">
                    <m:sSub>
                      <m:sSubPr>
                        <m:ctrlPr>
                          <a:rPr lang="en-US" sz="2800" i="1" dirty="0">
                            <a:solidFill>
                              <a:schemeClr val="tx2"/>
                            </a:solidFill>
                            <a:latin typeface="Cambria Math" panose="02040503050406030204" pitchFamily="18" charset="0"/>
                            <a:cs typeface="Sora ExtraLight" pitchFamily="2" charset="0"/>
                          </a:rPr>
                        </m:ctrlPr>
                      </m:sSubPr>
                      <m:e>
                        <m:r>
                          <a:rPr lang="en-US" sz="2800" b="0" i="1" dirty="0" smtClean="0">
                            <a:solidFill>
                              <a:schemeClr val="tx2"/>
                            </a:solidFill>
                            <a:latin typeface="Cambria Math" panose="02040503050406030204" pitchFamily="18" charset="0"/>
                            <a:cs typeface="Sora ExtraLight" pitchFamily="2" charset="0"/>
                          </a:rPr>
                          <m:t>(</m:t>
                        </m:r>
                        <m:r>
                          <a:rPr lang="en-US" sz="2800" i="1" dirty="0">
                            <a:solidFill>
                              <a:schemeClr val="tx2"/>
                            </a:solidFill>
                            <a:latin typeface="Cambria Math" panose="02040503050406030204" pitchFamily="18" charset="0"/>
                            <a:cs typeface="Sora ExtraLight" pitchFamily="2" charset="0"/>
                          </a:rPr>
                          <m:t>𝑝</m:t>
                        </m:r>
                      </m:e>
                      <m:sub>
                        <m:r>
                          <a:rPr lang="en-US" sz="2800" i="1" dirty="0">
                            <a:solidFill>
                              <a:schemeClr val="tx2"/>
                            </a:solidFill>
                            <a:latin typeface="Cambria Math" panose="02040503050406030204" pitchFamily="18" charset="0"/>
                            <a:cs typeface="Sora ExtraLight" pitchFamily="2" charset="0"/>
                          </a:rPr>
                          <m:t>𝑛</m:t>
                        </m:r>
                      </m:sub>
                    </m:sSub>
                    <m:r>
                      <a:rPr lang="en-US" sz="2800" b="0" i="1" dirty="0" smtClean="0">
                        <a:solidFill>
                          <a:schemeClr val="tx2"/>
                        </a:solidFill>
                        <a:latin typeface="Cambria Math" panose="02040503050406030204" pitchFamily="18" charset="0"/>
                        <a:cs typeface="Sora ExtraLight" pitchFamily="2" charset="0"/>
                      </a:rPr>
                      <m:t>) </m:t>
                    </m:r>
                  </m:oMath>
                </a14:m>
                <a:r>
                  <a:rPr lang="en-US" sz="2800" dirty="0">
                    <a:solidFill>
                      <a:schemeClr val="tx2"/>
                    </a:solidFill>
                    <a:latin typeface="Sora ExtraLight" pitchFamily="2" charset="0"/>
                    <a:cs typeface="Sora ExtraLight" pitchFamily="2" charset="0"/>
                  </a:rPr>
                  <a:t>KDE distribution with highest probabilities.</a:t>
                </a:r>
                <a:endParaRPr lang="en-US" sz="3200" dirty="0">
                  <a:solidFill>
                    <a:schemeClr val="tx2"/>
                  </a:solidFill>
                  <a:latin typeface="Sora ExtraLight" pitchFamily="2" charset="0"/>
                  <a:cs typeface="Sora ExtraLight" pitchFamily="2" charset="0"/>
                </a:endParaRPr>
              </a:p>
              <a:p>
                <a:endParaRPr lang="en-US" sz="1200" dirty="0">
                  <a:solidFill>
                    <a:schemeClr val="tx2"/>
                  </a:solidFill>
                </a:endParaRPr>
              </a:p>
            </p:txBody>
          </p:sp>
        </mc:Choice>
        <mc:Fallback xmlns="">
          <p:sp>
            <p:nvSpPr>
              <p:cNvPr id="6" name="TextBox 5">
                <a:extLst>
                  <a:ext uri="{FF2B5EF4-FFF2-40B4-BE49-F238E27FC236}">
                    <a16:creationId xmlns:a16="http://schemas.microsoft.com/office/drawing/2014/main" id="{AB56F1EA-17FD-4D55-9D5A-A09A76755B18}"/>
                  </a:ext>
                </a:extLst>
              </p:cNvPr>
              <p:cNvSpPr txBox="1">
                <a:spLocks noRot="1" noChangeAspect="1" noMove="1" noResize="1" noEditPoints="1" noAdjustHandles="1" noChangeArrowheads="1" noChangeShapeType="1" noTextEdit="1"/>
              </p:cNvSpPr>
              <p:nvPr/>
            </p:nvSpPr>
            <p:spPr>
              <a:xfrm>
                <a:off x="16517366" y="20354050"/>
                <a:ext cx="12000077" cy="1569660"/>
              </a:xfrm>
              <a:prstGeom prst="rect">
                <a:avLst/>
              </a:prstGeom>
              <a:blipFill>
                <a:blip r:embed="rId4"/>
                <a:stretch>
                  <a:fillRect l="-1067" t="-4280" r="-152"/>
                </a:stretch>
              </a:blipFill>
            </p:spPr>
            <p:txBody>
              <a:bodyPr/>
              <a:lstStyle/>
              <a:p>
                <a:r>
                  <a:rPr lang="en-US">
                    <a:noFill/>
                  </a:rPr>
                  <a:t> </a:t>
                </a:r>
              </a:p>
            </p:txBody>
          </p:sp>
        </mc:Fallback>
      </mc:AlternateContent>
      <p:pic>
        <p:nvPicPr>
          <p:cNvPr id="1036" name="Picture 12" descr="Comparison of the histogram (left) and kernel density estimate (right) constructed using the same data. The six individual kernels are the red dashed curves, the kernel density estimate the blue curves. The data points are the rug plot on the horizontal axis.">
            <a:extLst>
              <a:ext uri="{FF2B5EF4-FFF2-40B4-BE49-F238E27FC236}">
                <a16:creationId xmlns:a16="http://schemas.microsoft.com/office/drawing/2014/main" id="{C6595043-7D5C-49FF-81EE-9D460A370A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9231" y="24486444"/>
            <a:ext cx="7932607" cy="39663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Content Placeholder 5">
                <a:extLst>
                  <a:ext uri="{FF2B5EF4-FFF2-40B4-BE49-F238E27FC236}">
                    <a16:creationId xmlns:a16="http://schemas.microsoft.com/office/drawing/2014/main" id="{4E4A7BA7-91FB-470C-9EDC-3FF07F71FCA6}"/>
                  </a:ext>
                </a:extLst>
              </p:cNvPr>
              <p:cNvSpPr txBox="1">
                <a:spLocks/>
              </p:cNvSpPr>
              <p:nvPr/>
            </p:nvSpPr>
            <p:spPr>
              <a:xfrm>
                <a:off x="29860727" y="3745736"/>
                <a:ext cx="12759639" cy="28510136"/>
              </a:xfrm>
              <a:prstGeom prst="rect">
                <a:avLst/>
              </a:prstGeom>
            </p:spPr>
            <p:txBody>
              <a:bodyPr vert="horz" lIns="91440" tIns="45720" rIns="91440" bIns="45720" rtlCol="0">
                <a:normAutofit fontScale="25000" lnSpcReduction="20000"/>
              </a:bodyPr>
              <a:lstStyle>
                <a:lvl1pPr marL="0" indent="0" algn="l" defTabSz="359963" rtl="0" eaLnBrk="1" latinLnBrk="0" hangingPunct="1">
                  <a:lnSpc>
                    <a:spcPct val="100000"/>
                  </a:lnSpc>
                  <a:spcBef>
                    <a:spcPts val="393"/>
                  </a:spcBef>
                  <a:buClr>
                    <a:schemeClr val="tx1"/>
                  </a:buClr>
                  <a:buFont typeface="Arial" panose="020B0604020202020204" pitchFamily="34" charset="0"/>
                  <a:buNone/>
                  <a:defRPr sz="788" kern="1200">
                    <a:solidFill>
                      <a:schemeClr val="tx2"/>
                    </a:solidFill>
                    <a:latin typeface="+mn-lt"/>
                    <a:ea typeface="+mn-ea"/>
                    <a:cs typeface="+mn-cs"/>
                  </a:defRPr>
                </a:lvl1pPr>
                <a:lvl2pPr marL="269972" indent="-89991" algn="l" defTabSz="359963" rtl="0" eaLnBrk="1" latinLnBrk="0" hangingPunct="1">
                  <a:lnSpc>
                    <a:spcPct val="100000"/>
                  </a:lnSpc>
                  <a:spcBef>
                    <a:spcPts val="197"/>
                  </a:spcBef>
                  <a:buClr>
                    <a:schemeClr val="tx1"/>
                  </a:buClr>
                  <a:buFont typeface="Arial" panose="020B0604020202020204" pitchFamily="34" charset="0"/>
                  <a:buChar char="•"/>
                  <a:defRPr sz="708" kern="1200">
                    <a:solidFill>
                      <a:schemeClr val="tx2"/>
                    </a:solidFill>
                    <a:latin typeface="+mn-lt"/>
                    <a:ea typeface="+mn-ea"/>
                    <a:cs typeface="+mn-cs"/>
                  </a:defRPr>
                </a:lvl2pPr>
                <a:lvl3pPr marL="449954" indent="-89991" algn="l" defTabSz="359963" rtl="0" eaLnBrk="1" latinLnBrk="0" hangingPunct="1">
                  <a:lnSpc>
                    <a:spcPct val="100000"/>
                  </a:lnSpc>
                  <a:spcBef>
                    <a:spcPts val="197"/>
                  </a:spcBef>
                  <a:buClr>
                    <a:schemeClr val="tx1"/>
                  </a:buClr>
                  <a:buFont typeface="Arial" panose="020B0604020202020204" pitchFamily="34" charset="0"/>
                  <a:buChar char="•"/>
                  <a:defRPr sz="629" kern="1200">
                    <a:solidFill>
                      <a:schemeClr val="tx2"/>
                    </a:solidFill>
                    <a:latin typeface="+mn-lt"/>
                    <a:ea typeface="+mn-ea"/>
                    <a:cs typeface="+mn-cs"/>
                  </a:defRPr>
                </a:lvl3pPr>
                <a:lvl4pPr marL="629935" indent="-89991" algn="l" defTabSz="359963" rtl="0" eaLnBrk="1" latinLnBrk="0" hangingPunct="1">
                  <a:lnSpc>
                    <a:spcPct val="100000"/>
                  </a:lnSpc>
                  <a:spcBef>
                    <a:spcPts val="197"/>
                  </a:spcBef>
                  <a:buClr>
                    <a:schemeClr val="tx1"/>
                  </a:buClr>
                  <a:buFont typeface="Arial" panose="020B0604020202020204" pitchFamily="34" charset="0"/>
                  <a:buChar char="•"/>
                  <a:defRPr sz="551" kern="1200">
                    <a:solidFill>
                      <a:schemeClr val="tx2"/>
                    </a:solidFill>
                    <a:latin typeface="+mn-lt"/>
                    <a:ea typeface="+mn-ea"/>
                    <a:cs typeface="+mn-cs"/>
                  </a:defRPr>
                </a:lvl4pPr>
                <a:lvl5pPr marL="809917" indent="-89991" algn="l" defTabSz="359963" rtl="0" eaLnBrk="1" latinLnBrk="0" hangingPunct="1">
                  <a:lnSpc>
                    <a:spcPct val="100000"/>
                  </a:lnSpc>
                  <a:spcBef>
                    <a:spcPts val="197"/>
                  </a:spcBef>
                  <a:buClr>
                    <a:schemeClr val="tx1"/>
                  </a:buClr>
                  <a:buFont typeface="Arial" panose="020B0604020202020204" pitchFamily="34" charset="0"/>
                  <a:buChar char="•"/>
                  <a:defRPr sz="551" kern="1200">
                    <a:solidFill>
                      <a:schemeClr val="tx2"/>
                    </a:solidFill>
                    <a:latin typeface="+mn-lt"/>
                    <a:ea typeface="+mn-ea"/>
                    <a:cs typeface="+mn-cs"/>
                  </a:defRPr>
                </a:lvl5pPr>
                <a:lvl6pPr marL="989898" indent="-89991" algn="l" defTabSz="359963" rtl="0" eaLnBrk="1" latinLnBrk="0" hangingPunct="1">
                  <a:lnSpc>
                    <a:spcPct val="90000"/>
                  </a:lnSpc>
                  <a:spcBef>
                    <a:spcPts val="197"/>
                  </a:spcBef>
                  <a:buFont typeface="Arial" panose="020B0604020202020204" pitchFamily="34" charset="0"/>
                  <a:buChar char="•"/>
                  <a:defRPr sz="708" kern="1200">
                    <a:solidFill>
                      <a:schemeClr val="tx1"/>
                    </a:solidFill>
                    <a:latin typeface="+mn-lt"/>
                    <a:ea typeface="+mn-ea"/>
                    <a:cs typeface="+mn-cs"/>
                  </a:defRPr>
                </a:lvl6pPr>
                <a:lvl7pPr marL="1169880" indent="-89991" algn="l" defTabSz="359963" rtl="0" eaLnBrk="1" latinLnBrk="0" hangingPunct="1">
                  <a:lnSpc>
                    <a:spcPct val="90000"/>
                  </a:lnSpc>
                  <a:spcBef>
                    <a:spcPts val="197"/>
                  </a:spcBef>
                  <a:buFont typeface="Arial" panose="020B0604020202020204" pitchFamily="34" charset="0"/>
                  <a:buChar char="•"/>
                  <a:defRPr sz="708" kern="1200">
                    <a:solidFill>
                      <a:schemeClr val="tx1"/>
                    </a:solidFill>
                    <a:latin typeface="+mn-lt"/>
                    <a:ea typeface="+mn-ea"/>
                    <a:cs typeface="+mn-cs"/>
                  </a:defRPr>
                </a:lvl7pPr>
                <a:lvl8pPr marL="1349862" indent="-89991" algn="l" defTabSz="359963" rtl="0" eaLnBrk="1" latinLnBrk="0" hangingPunct="1">
                  <a:lnSpc>
                    <a:spcPct val="90000"/>
                  </a:lnSpc>
                  <a:spcBef>
                    <a:spcPts val="197"/>
                  </a:spcBef>
                  <a:buFont typeface="Arial" panose="020B0604020202020204" pitchFamily="34" charset="0"/>
                  <a:buChar char="•"/>
                  <a:defRPr sz="708" kern="1200">
                    <a:solidFill>
                      <a:schemeClr val="tx1"/>
                    </a:solidFill>
                    <a:latin typeface="+mn-lt"/>
                    <a:ea typeface="+mn-ea"/>
                    <a:cs typeface="+mn-cs"/>
                  </a:defRPr>
                </a:lvl8pPr>
                <a:lvl9pPr marL="1529843" indent="-89991" algn="l" defTabSz="359963" rtl="0" eaLnBrk="1" latinLnBrk="0" hangingPunct="1">
                  <a:lnSpc>
                    <a:spcPct val="90000"/>
                  </a:lnSpc>
                  <a:spcBef>
                    <a:spcPts val="197"/>
                  </a:spcBef>
                  <a:buFont typeface="Arial" panose="020B0604020202020204" pitchFamily="34" charset="0"/>
                  <a:buChar char="•"/>
                  <a:defRPr sz="708" kern="1200">
                    <a:solidFill>
                      <a:schemeClr val="tx1"/>
                    </a:solidFill>
                    <a:latin typeface="+mn-lt"/>
                    <a:ea typeface="+mn-ea"/>
                    <a:cs typeface="+mn-cs"/>
                  </a:defRPr>
                </a:lvl9pPr>
              </a:lstStyle>
              <a:p>
                <a:pPr>
                  <a:buClr>
                    <a:srgbClr val="4F00B5"/>
                  </a:buClr>
                  <a:defRPr/>
                </a:pPr>
                <a:r>
                  <a:rPr lang="en-US" sz="14400" dirty="0">
                    <a:solidFill>
                      <a:schemeClr val="tx2"/>
                    </a:solidFill>
                    <a:latin typeface="Sora ExtraLight" pitchFamily="2" charset="0"/>
                    <a:cs typeface="Sora ExtraLight" pitchFamily="2" charset="0"/>
                  </a:rPr>
                  <a:t>Then, we construct a matrix for every week in the supply chain using the aggregated time periods and the errors with the highest probabilities. We set the number of KDE errors to consider = length of the time period (</a:t>
                </a:r>
                <a14:m>
                  <m:oMath xmlns:m="http://schemas.openxmlformats.org/officeDocument/2006/math">
                    <m:r>
                      <a:rPr lang="en-US" sz="14400" b="0" i="1" smtClean="0">
                        <a:solidFill>
                          <a:schemeClr val="tx2"/>
                        </a:solidFill>
                        <a:latin typeface="Cambria Math" panose="02040503050406030204" pitchFamily="18" charset="0"/>
                        <a:cs typeface="Sora ExtraLight" pitchFamily="2" charset="0"/>
                      </a:rPr>
                      <m:t>𝑙</m:t>
                    </m:r>
                  </m:oMath>
                </a14:m>
                <a:r>
                  <a:rPr lang="en-US" sz="14400" dirty="0">
                    <a:solidFill>
                      <a:schemeClr val="tx2"/>
                    </a:solidFill>
                    <a:latin typeface="Sora ExtraLight" pitchFamily="2" charset="0"/>
                    <a:cs typeface="Sora ExtraLight" pitchFamily="2" charset="0"/>
                  </a:rPr>
                  <a:t>). An example for week 39 in our dataset is:</a:t>
                </a:r>
              </a:p>
              <a:p>
                <a:pPr>
                  <a:buClr>
                    <a:srgbClr val="4F00B5"/>
                  </a:buClr>
                  <a:defRPr/>
                </a:pPr>
                <a14:m>
                  <m:oMath xmlns:m="http://schemas.openxmlformats.org/officeDocument/2006/math">
                    <m:sSub>
                      <m:sSubPr>
                        <m:ctrlPr>
                          <a:rPr lang="en-US" sz="14400" i="1" dirty="0" smtClean="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𝑀</m:t>
                        </m:r>
                      </m:e>
                      <m:sub>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i="1" dirty="0">
                                <a:latin typeface="Cambria Math" panose="02040503050406030204" pitchFamily="18" charset="0"/>
                                <a:ea typeface="Cambria Math" panose="02040503050406030204" pitchFamily="18" charset="0"/>
                                <a:cs typeface="Sora ExtraLight" pitchFamily="2" charset="0"/>
                              </a:rPr>
                              <m:t>𝑝</m:t>
                            </m:r>
                          </m:e>
                          <m:sub>
                            <m:r>
                              <a:rPr lang="en-US" sz="14400" i="1" dirty="0">
                                <a:latin typeface="Cambria Math" panose="02040503050406030204" pitchFamily="18" charset="0"/>
                                <a:ea typeface="Cambria Math" panose="02040503050406030204" pitchFamily="18" charset="0"/>
                                <a:cs typeface="Sora ExtraLight" pitchFamily="2" charset="0"/>
                              </a:rPr>
                              <m:t>37</m:t>
                            </m:r>
                          </m:sub>
                        </m:sSub>
                        <m:r>
                          <a:rPr lang="en-US" sz="14400" b="0" i="1" dirty="0" smtClean="0">
                            <a:latin typeface="Cambria Math" panose="02040503050406030204" pitchFamily="18" charset="0"/>
                            <a:ea typeface="Cambria Math" panose="02040503050406030204" pitchFamily="18" charset="0"/>
                            <a:cs typeface="Sora ExtraLight" pitchFamily="2" charset="0"/>
                          </a:rPr>
                          <m:t>…</m:t>
                        </m:r>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i="1" dirty="0">
                                <a:latin typeface="Cambria Math" panose="02040503050406030204" pitchFamily="18" charset="0"/>
                                <a:ea typeface="Cambria Math" panose="02040503050406030204" pitchFamily="18" charset="0"/>
                                <a:cs typeface="Sora ExtraLight" pitchFamily="2" charset="0"/>
                              </a:rPr>
                              <m:t>𝑝</m:t>
                            </m:r>
                          </m:e>
                          <m:sub>
                            <m:r>
                              <a:rPr lang="en-US" sz="14400" i="1" dirty="0">
                                <a:latin typeface="Cambria Math" panose="02040503050406030204" pitchFamily="18" charset="0"/>
                                <a:ea typeface="Cambria Math" panose="02040503050406030204" pitchFamily="18" charset="0"/>
                                <a:cs typeface="Sora ExtraLight" pitchFamily="2" charset="0"/>
                              </a:rPr>
                              <m:t>3</m:t>
                            </m:r>
                            <m:r>
                              <a:rPr lang="en-US" sz="14400" b="0" i="1" dirty="0" smtClean="0">
                                <a:latin typeface="Cambria Math" panose="02040503050406030204" pitchFamily="18" charset="0"/>
                                <a:ea typeface="Cambria Math" panose="02040503050406030204" pitchFamily="18" charset="0"/>
                                <a:cs typeface="Sora ExtraLight" pitchFamily="2" charset="0"/>
                              </a:rPr>
                              <m:t>9</m:t>
                            </m:r>
                          </m:sub>
                        </m:sSub>
                      </m:sub>
                    </m:sSub>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 =</a:t>
                </a:r>
              </a:p>
              <a:p>
                <a:pPr>
                  <a:buClr>
                    <a:srgbClr val="4F00B5"/>
                  </a:buClr>
                  <a:defRPr/>
                </a:pPr>
                <a:r>
                  <a:rPr lang="en-US" sz="14400" b="1" dirty="0">
                    <a:solidFill>
                      <a:srgbClr val="21201F"/>
                    </a:solidFill>
                    <a:latin typeface="Sora Medium" pitchFamily="2" charset="0"/>
                    <a:cs typeface="Sora Medium" pitchFamily="2" charset="0"/>
                  </a:rPr>
                  <a:t>			</a:t>
                </a:r>
                <a:r>
                  <a:rPr lang="en-US" sz="14400" dirty="0">
                    <a:ea typeface="Cambria Math" panose="02040503050406030204" pitchFamily="18" charset="0"/>
                    <a:cs typeface="Sora ExtraLight" pitchFamily="2" charset="0"/>
                  </a:rPr>
                  <a:t> </a:t>
                </a:r>
              </a:p>
              <a:p>
                <a:pPr>
                  <a:buClr>
                    <a:srgbClr val="4F00B5"/>
                  </a:buClr>
                  <a:defRPr/>
                </a:pPr>
                <a:r>
                  <a:rPr lang="en-US" sz="14400" dirty="0">
                    <a:ea typeface="Cambria Math" panose="02040503050406030204" pitchFamily="18" charset="0"/>
                    <a:cs typeface="Sora ExtraLight" pitchFamily="2" charset="0"/>
                  </a:rPr>
                  <a:t>			</a:t>
                </a:r>
                <a14:m>
                  <m:oMath xmlns:m="http://schemas.openxmlformats.org/officeDocument/2006/math">
                    <m:sSub>
                      <m:sSubPr>
                        <m:ctrlPr>
                          <a:rPr lang="en-US" sz="14400" i="1" dirty="0" smtClean="0">
                            <a:latin typeface="Cambria Math" panose="02040503050406030204" pitchFamily="18" charset="0"/>
                            <a:ea typeface="Cambria Math" panose="02040503050406030204" pitchFamily="18" charset="0"/>
                            <a:cs typeface="Sora ExtraLight" pitchFamily="2" charset="0"/>
                          </a:rPr>
                        </m:ctrlPr>
                      </m:sSubPr>
                      <m:e>
                        <m:r>
                          <a:rPr lang="en-US" sz="14400" b="0" i="1" dirty="0" smtClean="0">
                            <a:latin typeface="Cambria Math" panose="02040503050406030204" pitchFamily="18" charset="0"/>
                            <a:ea typeface="Cambria Math" panose="02040503050406030204" pitchFamily="18" charset="0"/>
                            <a:cs typeface="Sora ExtraLight" pitchFamily="2" charset="0"/>
                          </a:rPr>
                          <m:t>𝑘𝑑𝑒</m:t>
                        </m:r>
                      </m:e>
                      <m:sub>
                        <m:r>
                          <a:rPr lang="en-US" sz="14400" b="0" i="1" dirty="0" smtClean="0">
                            <a:latin typeface="Cambria Math" panose="02040503050406030204" pitchFamily="18" charset="0"/>
                            <a:ea typeface="Cambria Math" panose="02040503050406030204" pitchFamily="18" charset="0"/>
                            <a:cs typeface="Sora ExtraLight" pitchFamily="2" charset="0"/>
                          </a:rPr>
                          <m:t>𝑟𝑎𝑛𝑘</m:t>
                        </m:r>
                        <m:r>
                          <a:rPr lang="en-US" sz="14400" b="0" i="1" dirty="0" smtClean="0">
                            <a:latin typeface="Cambria Math" panose="02040503050406030204" pitchFamily="18" charset="0"/>
                            <a:ea typeface="Cambria Math" panose="02040503050406030204" pitchFamily="18" charset="0"/>
                            <a:cs typeface="Sora ExtraLight" pitchFamily="2" charset="0"/>
                          </a:rPr>
                          <m:t> 1</m:t>
                        </m:r>
                      </m:sub>
                    </m:sSub>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 	   		  	</a:t>
                </a:r>
                <a:r>
                  <a:rPr lang="en-US" sz="14400" dirty="0">
                    <a:ea typeface="Cambria Math" panose="02040503050406030204" pitchFamily="18" charset="0"/>
                    <a:cs typeface="Sora ExtraLight" pitchFamily="2" charset="0"/>
                  </a:rPr>
                  <a:t> </a:t>
                </a:r>
                <a14:m>
                  <m:oMath xmlns:m="http://schemas.openxmlformats.org/officeDocument/2006/math">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i="1" dirty="0">
                            <a:latin typeface="Cambria Math" panose="02040503050406030204" pitchFamily="18" charset="0"/>
                            <a:ea typeface="Cambria Math" panose="02040503050406030204" pitchFamily="18" charset="0"/>
                            <a:cs typeface="Sora ExtraLight" pitchFamily="2" charset="0"/>
                          </a:rPr>
                          <m:t>𝑘𝑑𝑒</m:t>
                        </m:r>
                      </m:e>
                      <m:sub>
                        <m:r>
                          <a:rPr lang="en-US" sz="14400" i="1" dirty="0">
                            <a:latin typeface="Cambria Math" panose="02040503050406030204" pitchFamily="18" charset="0"/>
                            <a:ea typeface="Cambria Math" panose="02040503050406030204" pitchFamily="18" charset="0"/>
                            <a:cs typeface="Sora ExtraLight" pitchFamily="2" charset="0"/>
                          </a:rPr>
                          <m:t>𝑟𝑎𝑛𝑘</m:t>
                        </m:r>
                        <m:r>
                          <a:rPr lang="en-US" sz="14400" i="1" dirty="0">
                            <a:latin typeface="Cambria Math" panose="02040503050406030204" pitchFamily="18" charset="0"/>
                            <a:ea typeface="Cambria Math" panose="02040503050406030204" pitchFamily="18" charset="0"/>
                            <a:cs typeface="Sora ExtraLight" pitchFamily="2" charset="0"/>
                          </a:rPr>
                          <m:t> 2</m:t>
                        </m:r>
                      </m:sub>
                    </m:sSub>
                    <m:r>
                      <a:rPr lang="en-US" sz="14400" i="1" dirty="0">
                        <a:latin typeface="Cambria Math" panose="02040503050406030204" pitchFamily="18" charset="0"/>
                        <a:ea typeface="Cambria Math" panose="02040503050406030204" pitchFamily="18" charset="0"/>
                        <a:cs typeface="Sora ExtraLight" pitchFamily="2" charset="0"/>
                      </a:rPr>
                      <m:t> </m:t>
                    </m:r>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			 </a:t>
                </a:r>
                <a14:m>
                  <m:oMath xmlns:m="http://schemas.openxmlformats.org/officeDocument/2006/math">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i="1" dirty="0">
                            <a:latin typeface="Cambria Math" panose="02040503050406030204" pitchFamily="18" charset="0"/>
                            <a:ea typeface="Cambria Math" panose="02040503050406030204" pitchFamily="18" charset="0"/>
                            <a:cs typeface="Sora ExtraLight" pitchFamily="2" charset="0"/>
                          </a:rPr>
                          <m:t>𝑘𝑑𝑒</m:t>
                        </m:r>
                      </m:e>
                      <m:sub>
                        <m:r>
                          <a:rPr lang="en-US" sz="14400" i="1" dirty="0">
                            <a:latin typeface="Cambria Math" panose="02040503050406030204" pitchFamily="18" charset="0"/>
                            <a:ea typeface="Cambria Math" panose="02040503050406030204" pitchFamily="18" charset="0"/>
                            <a:cs typeface="Sora ExtraLight" pitchFamily="2" charset="0"/>
                          </a:rPr>
                          <m:t>𝑟𝑎𝑛𝑘</m:t>
                        </m:r>
                        <m:r>
                          <a:rPr lang="en-US" sz="14400" i="1" dirty="0">
                            <a:latin typeface="Cambria Math" panose="02040503050406030204" pitchFamily="18" charset="0"/>
                            <a:ea typeface="Cambria Math" panose="02040503050406030204" pitchFamily="18" charset="0"/>
                            <a:cs typeface="Sora ExtraLight" pitchFamily="2" charset="0"/>
                          </a:rPr>
                          <m:t> 3</m:t>
                        </m:r>
                      </m:sub>
                    </m:sSub>
                    <m:r>
                      <a:rPr lang="en-US" sz="14400" b="0" i="1" dirty="0" smtClean="0">
                        <a:latin typeface="Cambria Math" panose="02040503050406030204" pitchFamily="18" charset="0"/>
                        <a:ea typeface="Cambria Math" panose="02040503050406030204" pitchFamily="18" charset="0"/>
                        <a:cs typeface="Sora ExtraLight" pitchFamily="2" charset="0"/>
                      </a:rPr>
                      <m:t> </m:t>
                    </m:r>
                  </m:oMath>
                </a14:m>
                <a:endParaRPr lang="en-US" sz="14400" b="0" i="1" dirty="0">
                  <a:latin typeface="Cambria Math" panose="02040503050406030204" pitchFamily="18" charset="0"/>
                  <a:ea typeface="Cambria Math" panose="02040503050406030204" pitchFamily="18" charset="0"/>
                  <a:cs typeface="Sora ExtraLight" pitchFamily="2" charset="0"/>
                </a:endParaRPr>
              </a:p>
              <a:p>
                <a:pPr>
                  <a:buClr>
                    <a:srgbClr val="4F00B5"/>
                  </a:buClr>
                  <a:defRPr/>
                </a:pPr>
                <a14:m>
                  <m:oMath xmlns:m="http://schemas.openxmlformats.org/officeDocument/2006/math">
                    <m:sSub>
                      <m:sSubPr>
                        <m:ctrlPr>
                          <a:rPr lang="en-US" sz="14400" i="1" dirty="0" smtClean="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b="0" i="1" dirty="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37</m:t>
                        </m:r>
                      </m:sub>
                    </m:sSub>
                  </m:oMath>
                </a14:m>
                <a:r>
                  <a:rPr lang="en-US" sz="14400" dirty="0">
                    <a:solidFill>
                      <a:schemeClr val="tx2"/>
                    </a:solidFill>
                    <a:latin typeface="Cambria Math" panose="02040503050406030204" pitchFamily="18" charset="0"/>
                    <a:ea typeface="Cambria Math" panose="02040503050406030204" pitchFamily="18" charset="0"/>
                    <a:cs typeface="Sora Medium" pitchFamily="2" charset="0"/>
                  </a:rPr>
                  <a:t>	:  [[-21.54,						-19.15,					-23.65], </a:t>
                </a:r>
              </a:p>
              <a:p>
                <a:pPr>
                  <a:buClr>
                    <a:srgbClr val="4F00B5"/>
                  </a:buClr>
                  <a:defRPr/>
                </a:pPr>
                <a14:m>
                  <m:oMath xmlns:m="http://schemas.openxmlformats.org/officeDocument/2006/math">
                    <m:sSub>
                      <m:sSubPr>
                        <m:ctrlPr>
                          <a:rPr lang="en-US" sz="14400" i="1" dirty="0" smtClean="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b="0" i="1" dirty="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38</m:t>
                        </m:r>
                      </m:sub>
                    </m:sSub>
                  </m:oMath>
                </a14:m>
                <a:r>
                  <a:rPr lang="en-US" sz="14400" dirty="0">
                    <a:solidFill>
                      <a:schemeClr val="tx2"/>
                    </a:solidFill>
                    <a:latin typeface="Cambria Math" panose="02040503050406030204" pitchFamily="18" charset="0"/>
                    <a:ea typeface="Cambria Math" panose="02040503050406030204" pitchFamily="18" charset="0"/>
                    <a:cs typeface="Sora Medium" pitchFamily="2" charset="0"/>
                  </a:rPr>
                  <a:t>	:	 [-20.14,						-20.14,					-20.14], </a:t>
                </a:r>
              </a:p>
              <a:p>
                <a:pPr>
                  <a:buClr>
                    <a:srgbClr val="4F00B5"/>
                  </a:buClr>
                  <a:defRPr/>
                </a:pPr>
                <a14:m>
                  <m:oMath xmlns:m="http://schemas.openxmlformats.org/officeDocument/2006/math">
                    <m:sSub>
                      <m:sSubPr>
                        <m:ctrlPr>
                          <a:rPr lang="en-US" sz="14400" i="1" dirty="0" smtClean="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b="0" i="1" dirty="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39</m:t>
                        </m:r>
                      </m:sub>
                    </m:sSub>
                  </m:oMath>
                </a14:m>
                <a:r>
                  <a:rPr lang="en-US" sz="14400" dirty="0">
                    <a:solidFill>
                      <a:schemeClr val="tx2"/>
                    </a:solidFill>
                    <a:latin typeface="Cambria Math" panose="02040503050406030204" pitchFamily="18" charset="0"/>
                    <a:ea typeface="Cambria Math" panose="02040503050406030204" pitchFamily="18" charset="0"/>
                    <a:cs typeface="Sora Medium" pitchFamily="2" charset="0"/>
                  </a:rPr>
                  <a:t>	:	 [21.33,				</a:t>
                </a:r>
                <a:r>
                  <a:rPr lang="en-US" sz="14400" dirty="0">
                    <a:latin typeface="Cambria Math" panose="02040503050406030204" pitchFamily="18" charset="0"/>
                    <a:ea typeface="Cambria Math" panose="02040503050406030204" pitchFamily="18" charset="0"/>
                    <a:cs typeface="Sora Medium" pitchFamily="2" charset="0"/>
                  </a:rPr>
                  <a:t> 	 	  </a:t>
                </a:r>
                <a:r>
                  <a:rPr lang="en-US" sz="14400" dirty="0">
                    <a:solidFill>
                      <a:schemeClr val="tx2"/>
                    </a:solidFill>
                    <a:latin typeface="Cambria Math" panose="02040503050406030204" pitchFamily="18" charset="0"/>
                    <a:ea typeface="Cambria Math" panose="02040503050406030204" pitchFamily="18" charset="0"/>
                    <a:cs typeface="Sora Medium" pitchFamily="2" charset="0"/>
                  </a:rPr>
                  <a:t>19.99,				     23.68]]</a:t>
                </a:r>
              </a:p>
              <a:p>
                <a:pPr>
                  <a:buClr>
                    <a:srgbClr val="4F00B5"/>
                  </a:buClr>
                  <a:defRPr/>
                </a:pPr>
                <a:endParaRPr lang="en-US" sz="14400" dirty="0">
                  <a:solidFill>
                    <a:srgbClr val="21201F"/>
                  </a:solidFill>
                  <a:latin typeface="Sora ExtraLight" pitchFamily="2" charset="0"/>
                  <a:cs typeface="Sora ExtraLight" pitchFamily="2" charset="0"/>
                </a:endParaRPr>
              </a:p>
              <a:p>
                <a:pPr>
                  <a:buClr>
                    <a:srgbClr val="4F00B5"/>
                  </a:buClr>
                  <a:defRPr/>
                </a:pPr>
                <a14:m>
                  <m:oMath xmlns:m="http://schemas.openxmlformats.org/officeDocument/2006/math">
                    <m:sSub>
                      <m:sSubPr>
                        <m:ctrlPr>
                          <a:rPr lang="en-US" sz="14400" i="1" dirty="0" smtClean="0">
                            <a:latin typeface="Cambria Math" panose="02040503050406030204" pitchFamily="18" charset="0"/>
                            <a:ea typeface="Cambria Math" panose="02040503050406030204" pitchFamily="18" charset="0"/>
                            <a:cs typeface="Sora ExtraLight" pitchFamily="2" charset="0"/>
                          </a:rPr>
                        </m:ctrlPr>
                      </m:sSubPr>
                      <m:e>
                        <m:r>
                          <a:rPr lang="en-US" sz="14400" b="0" i="1" dirty="0">
                            <a:latin typeface="Cambria Math" panose="02040503050406030204" pitchFamily="18" charset="0"/>
                            <a:ea typeface="Cambria Math" panose="02040503050406030204" pitchFamily="18" charset="0"/>
                            <a:cs typeface="Sora ExtraLight" pitchFamily="2" charset="0"/>
                          </a:rPr>
                          <m:t>𝑝</m:t>
                        </m:r>
                      </m:e>
                      <m:sub>
                        <m:r>
                          <a:rPr lang="en-US" sz="14400" b="0" i="1" dirty="0" smtClean="0">
                            <a:latin typeface="Cambria Math" panose="02040503050406030204" pitchFamily="18" charset="0"/>
                            <a:ea typeface="Cambria Math" panose="02040503050406030204" pitchFamily="18" charset="0"/>
                            <a:cs typeface="Sora ExtraLight" pitchFamily="2" charset="0"/>
                          </a:rPr>
                          <m:t>37</m:t>
                        </m:r>
                      </m:sub>
                    </m:sSub>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	:	</a:t>
                </a:r>
                <a14:m>
                  <m:oMath xmlns:m="http://schemas.openxmlformats.org/officeDocument/2006/math">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b="0" i="1" dirty="0" smtClean="0">
                            <a:latin typeface="Cambria Math" panose="02040503050406030204" pitchFamily="18" charset="0"/>
                            <a:ea typeface="Cambria Math" panose="02040503050406030204" pitchFamily="18" charset="0"/>
                            <a:cs typeface="Sora ExtraLight" pitchFamily="2" charset="0"/>
                          </a:rPr>
                          <m:t>(</m:t>
                        </m:r>
                        <m:r>
                          <a:rPr lang="en-US" sz="14400" b="0" i="1" dirty="0">
                            <a:latin typeface="Cambria Math" panose="02040503050406030204" pitchFamily="18" charset="0"/>
                            <a:ea typeface="Cambria Math" panose="02040503050406030204" pitchFamily="18" charset="0"/>
                            <a:cs typeface="Sora ExtraLight" pitchFamily="2" charset="0"/>
                          </a:rPr>
                          <m:t>𝑤𝑤</m:t>
                        </m:r>
                      </m:e>
                      <m:sub>
                        <m:r>
                          <a:rPr lang="en-US" sz="14400" b="0" i="1" dirty="0" smtClean="0">
                            <a:latin typeface="Cambria Math" panose="02040503050406030204" pitchFamily="18" charset="0"/>
                            <a:ea typeface="Cambria Math" panose="02040503050406030204" pitchFamily="18" charset="0"/>
                            <a:cs typeface="Sora ExtraLight" pitchFamily="2" charset="0"/>
                          </a:rPr>
                          <m:t>37</m:t>
                        </m:r>
                      </m:sub>
                    </m:sSub>
                    <m:r>
                      <a:rPr lang="en-US" sz="14400" b="0" i="1" dirty="0" smtClean="0">
                        <a:latin typeface="Cambria Math" panose="02040503050406030204" pitchFamily="18" charset="0"/>
                        <a:ea typeface="Cambria Math" panose="02040503050406030204" pitchFamily="18" charset="0"/>
                        <a:cs typeface="Sora ExtraLight" pitchFamily="2" charset="0"/>
                      </a:rPr>
                      <m:t>)</m:t>
                    </m:r>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 </a:t>
                </a:r>
                <a14:m>
                  <m:oMath xmlns:m="http://schemas.openxmlformats.org/officeDocument/2006/math">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b="0" i="1" dirty="0" smtClean="0">
                            <a:latin typeface="Cambria Math" panose="02040503050406030204" pitchFamily="18" charset="0"/>
                            <a:ea typeface="Cambria Math" panose="02040503050406030204" pitchFamily="18" charset="0"/>
                            <a:cs typeface="Sora ExtraLight" pitchFamily="2" charset="0"/>
                          </a:rPr>
                          <m:t>(</m:t>
                        </m:r>
                        <m:r>
                          <a:rPr lang="en-US" sz="14400" b="0" i="1" dirty="0">
                            <a:latin typeface="Cambria Math" panose="02040503050406030204" pitchFamily="18" charset="0"/>
                            <a:ea typeface="Cambria Math" panose="02040503050406030204" pitchFamily="18" charset="0"/>
                            <a:cs typeface="Sora ExtraLight" pitchFamily="2" charset="0"/>
                          </a:rPr>
                          <m:t>𝑤𝑤</m:t>
                        </m:r>
                      </m:e>
                      <m:sub>
                        <m:r>
                          <a:rPr lang="en-US" sz="14400" b="0" i="1" dirty="0" smtClean="0">
                            <a:latin typeface="Cambria Math" panose="02040503050406030204" pitchFamily="18" charset="0"/>
                            <a:ea typeface="Cambria Math" panose="02040503050406030204" pitchFamily="18" charset="0"/>
                            <a:cs typeface="Sora ExtraLight" pitchFamily="2" charset="0"/>
                          </a:rPr>
                          <m:t>38</m:t>
                        </m:r>
                      </m:sub>
                    </m:sSub>
                    <m:r>
                      <a:rPr lang="en-US" sz="14400" b="0" i="1" dirty="0" smtClean="0">
                        <a:latin typeface="Cambria Math" panose="02040503050406030204" pitchFamily="18" charset="0"/>
                        <a:ea typeface="Cambria Math" panose="02040503050406030204" pitchFamily="18" charset="0"/>
                        <a:cs typeface="Sora ExtraLight" pitchFamily="2" charset="0"/>
                      </a:rPr>
                      <m:t>)</m:t>
                    </m:r>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 </a:t>
                </a:r>
                <a14:m>
                  <m:oMath xmlns:m="http://schemas.openxmlformats.org/officeDocument/2006/math">
                    <m:sSub>
                      <m:sSubPr>
                        <m:ctrlPr>
                          <a:rPr lang="en-US" sz="14400" i="1" dirty="0">
                            <a:solidFill>
                              <a:schemeClr val="tx1"/>
                            </a:solidFill>
                            <a:latin typeface="Cambria Math" panose="02040503050406030204" pitchFamily="18" charset="0"/>
                            <a:ea typeface="Cambria Math" panose="02040503050406030204" pitchFamily="18" charset="0"/>
                            <a:cs typeface="Sora ExtraLight" pitchFamily="2" charset="0"/>
                          </a:rPr>
                        </m:ctrlPr>
                      </m:sSubPr>
                      <m:e>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m:t>
                        </m:r>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𝑤𝑤</m:t>
                        </m:r>
                      </m:e>
                      <m:sub>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3</m:t>
                        </m:r>
                        <m:r>
                          <a:rPr lang="en-US" sz="14400" b="0" i="1" dirty="0" smtClean="0">
                            <a:solidFill>
                              <a:schemeClr val="tx1"/>
                            </a:solidFill>
                            <a:latin typeface="Cambria Math" panose="02040503050406030204" pitchFamily="18" charset="0"/>
                            <a:ea typeface="Cambria Math" panose="02040503050406030204" pitchFamily="18" charset="0"/>
                            <a:cs typeface="Sora ExtraLight" pitchFamily="2" charset="0"/>
                          </a:rPr>
                          <m:t>9</m:t>
                        </m:r>
                      </m:sub>
                    </m:sSub>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m:t>
                    </m:r>
                  </m:oMath>
                </a14:m>
                <a:endParaRPr lang="en-US" sz="14400" dirty="0">
                  <a:solidFill>
                    <a:srgbClr val="21201F"/>
                  </a:solidFill>
                  <a:latin typeface="Cambria Math" panose="02040503050406030204" pitchFamily="18" charset="0"/>
                  <a:ea typeface="Cambria Math" panose="02040503050406030204" pitchFamily="18" charset="0"/>
                  <a:cs typeface="Sora Medium" pitchFamily="2" charset="0"/>
                </a:endParaRPr>
              </a:p>
              <a:p>
                <a:pPr>
                  <a:buClr>
                    <a:srgbClr val="4F00B5"/>
                  </a:buClr>
                  <a:defRPr/>
                </a:pPr>
                <a14:m>
                  <m:oMath xmlns:m="http://schemas.openxmlformats.org/officeDocument/2006/math">
                    <m:sSub>
                      <m:sSubPr>
                        <m:ctrlPr>
                          <a:rPr lang="en-US" sz="14400" i="1" dirty="0" smtClean="0">
                            <a:latin typeface="Cambria Math" panose="02040503050406030204" pitchFamily="18" charset="0"/>
                            <a:ea typeface="Cambria Math" panose="02040503050406030204" pitchFamily="18" charset="0"/>
                            <a:cs typeface="Sora ExtraLight" pitchFamily="2" charset="0"/>
                          </a:rPr>
                        </m:ctrlPr>
                      </m:sSubPr>
                      <m:e>
                        <m:r>
                          <a:rPr lang="en-US" sz="14400" b="0" i="1" dirty="0">
                            <a:latin typeface="Cambria Math" panose="02040503050406030204" pitchFamily="18" charset="0"/>
                            <a:ea typeface="Cambria Math" panose="02040503050406030204" pitchFamily="18" charset="0"/>
                            <a:cs typeface="Sora ExtraLight" pitchFamily="2" charset="0"/>
                          </a:rPr>
                          <m:t>𝑝</m:t>
                        </m:r>
                      </m:e>
                      <m:sub>
                        <m:r>
                          <a:rPr lang="en-US" sz="14400" b="0" i="1" dirty="0" smtClean="0">
                            <a:latin typeface="Cambria Math" panose="02040503050406030204" pitchFamily="18" charset="0"/>
                            <a:ea typeface="Cambria Math" panose="02040503050406030204" pitchFamily="18" charset="0"/>
                            <a:cs typeface="Sora ExtraLight" pitchFamily="2" charset="0"/>
                          </a:rPr>
                          <m:t>38</m:t>
                        </m:r>
                      </m:sub>
                    </m:sSub>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	: </a:t>
                </a:r>
                <a:r>
                  <a:rPr lang="en-US" sz="14400" dirty="0">
                    <a:latin typeface="Cambria Math" panose="02040503050406030204" pitchFamily="18" charset="0"/>
                    <a:ea typeface="Cambria Math" panose="02040503050406030204" pitchFamily="18" charset="0"/>
                    <a:cs typeface="Sora ExtraLight" pitchFamily="2" charset="0"/>
                  </a:rPr>
                  <a:t> </a:t>
                </a:r>
                <a14:m>
                  <m:oMath xmlns:m="http://schemas.openxmlformats.org/officeDocument/2006/math">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b="0" i="1" dirty="0">
                            <a:latin typeface="Cambria Math" panose="02040503050406030204" pitchFamily="18" charset="0"/>
                            <a:ea typeface="Cambria Math" panose="02040503050406030204" pitchFamily="18" charset="0"/>
                            <a:cs typeface="Sora ExtraLight" pitchFamily="2" charset="0"/>
                          </a:rPr>
                          <m:t>(</m:t>
                        </m:r>
                        <m:r>
                          <a:rPr lang="en-US" sz="14400" b="0" i="1" dirty="0">
                            <a:latin typeface="Cambria Math" panose="02040503050406030204" pitchFamily="18" charset="0"/>
                            <a:ea typeface="Cambria Math" panose="02040503050406030204" pitchFamily="18" charset="0"/>
                            <a:cs typeface="Sora ExtraLight" pitchFamily="2" charset="0"/>
                          </a:rPr>
                          <m:t>𝑤𝑤</m:t>
                        </m:r>
                      </m:e>
                      <m:sub>
                        <m:r>
                          <a:rPr lang="en-US" sz="14400" b="0" i="1" dirty="0">
                            <a:latin typeface="Cambria Math" panose="02040503050406030204" pitchFamily="18" charset="0"/>
                            <a:ea typeface="Cambria Math" panose="02040503050406030204" pitchFamily="18" charset="0"/>
                            <a:cs typeface="Sora ExtraLight" pitchFamily="2" charset="0"/>
                          </a:rPr>
                          <m:t>38</m:t>
                        </m:r>
                      </m:sub>
                    </m:sSub>
                    <m:r>
                      <a:rPr lang="en-US" sz="14400" b="0" i="1" dirty="0">
                        <a:latin typeface="Cambria Math" panose="02040503050406030204" pitchFamily="18" charset="0"/>
                        <a:ea typeface="Cambria Math" panose="02040503050406030204" pitchFamily="18" charset="0"/>
                        <a:cs typeface="Sora ExtraLight" pitchFamily="2" charset="0"/>
                      </a:rPr>
                      <m:t>)</m:t>
                    </m:r>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a:t>
                </a:r>
                <a14:m>
                  <m:oMath xmlns:m="http://schemas.openxmlformats.org/officeDocument/2006/math">
                    <m:sSub>
                      <m:sSubPr>
                        <m:ctrlPr>
                          <a:rPr lang="en-US" sz="14400" i="1" dirty="0">
                            <a:solidFill>
                              <a:schemeClr val="tx1"/>
                            </a:solidFill>
                            <a:latin typeface="Cambria Math" panose="02040503050406030204" pitchFamily="18" charset="0"/>
                            <a:ea typeface="Cambria Math" panose="02040503050406030204" pitchFamily="18" charset="0"/>
                            <a:cs typeface="Sora ExtraLight" pitchFamily="2" charset="0"/>
                          </a:rPr>
                        </m:ctrlPr>
                      </m:sSubPr>
                      <m:e>
                        <m:r>
                          <a:rPr lang="en-US" sz="14400" b="0" i="1" dirty="0" smtClean="0">
                            <a:solidFill>
                              <a:schemeClr val="tx1"/>
                            </a:solidFill>
                            <a:latin typeface="Cambria Math" panose="02040503050406030204" pitchFamily="18" charset="0"/>
                            <a:ea typeface="Cambria Math" panose="02040503050406030204" pitchFamily="18" charset="0"/>
                            <a:cs typeface="Sora ExtraLight" pitchFamily="2" charset="0"/>
                          </a:rPr>
                          <m:t> </m:t>
                        </m:r>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m:t>
                        </m:r>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𝑤𝑤</m:t>
                        </m:r>
                      </m:e>
                      <m:sub>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3</m:t>
                        </m:r>
                        <m:r>
                          <a:rPr lang="en-US" sz="14400" b="0" i="1" dirty="0" smtClean="0">
                            <a:solidFill>
                              <a:schemeClr val="tx1"/>
                            </a:solidFill>
                            <a:latin typeface="Cambria Math" panose="02040503050406030204" pitchFamily="18" charset="0"/>
                            <a:ea typeface="Cambria Math" panose="02040503050406030204" pitchFamily="18" charset="0"/>
                            <a:cs typeface="Sora ExtraLight" pitchFamily="2" charset="0"/>
                          </a:rPr>
                          <m:t>9</m:t>
                        </m:r>
                      </m:sub>
                    </m:sSub>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m:t>
                    </m:r>
                    <m:r>
                      <a:rPr lang="en-US" sz="14400" b="0" i="0" dirty="0" smtClean="0">
                        <a:solidFill>
                          <a:schemeClr val="tx1"/>
                        </a:solidFill>
                        <a:latin typeface="Cambria Math" panose="02040503050406030204" pitchFamily="18" charset="0"/>
                        <a:ea typeface="Cambria Math" panose="02040503050406030204" pitchFamily="18" charset="0"/>
                        <a:cs typeface="Sora ExtraLight" pitchFamily="2" charset="0"/>
                      </a:rPr>
                      <m:t>,</m:t>
                    </m:r>
                  </m:oMath>
                </a14:m>
                <a:r>
                  <a:rPr lang="en-US" sz="14400" dirty="0">
                    <a:latin typeface="Cambria Math" panose="02040503050406030204" pitchFamily="18" charset="0"/>
                    <a:ea typeface="Cambria Math" panose="02040503050406030204" pitchFamily="18" charset="0"/>
                    <a:cs typeface="Sora ExtraLight" pitchFamily="2" charset="0"/>
                  </a:rPr>
                  <a:t> </a:t>
                </a:r>
                <a14:m>
                  <m:oMath xmlns:m="http://schemas.openxmlformats.org/officeDocument/2006/math">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b="0" i="1" dirty="0">
                            <a:latin typeface="Cambria Math" panose="02040503050406030204" pitchFamily="18" charset="0"/>
                            <a:ea typeface="Cambria Math" panose="02040503050406030204" pitchFamily="18" charset="0"/>
                            <a:cs typeface="Sora ExtraLight" pitchFamily="2" charset="0"/>
                          </a:rPr>
                          <m:t>(</m:t>
                        </m:r>
                        <m:r>
                          <a:rPr lang="en-US" sz="14400" b="0" i="1" dirty="0">
                            <a:latin typeface="Cambria Math" panose="02040503050406030204" pitchFamily="18" charset="0"/>
                            <a:ea typeface="Cambria Math" panose="02040503050406030204" pitchFamily="18" charset="0"/>
                            <a:cs typeface="Sora ExtraLight" pitchFamily="2" charset="0"/>
                          </a:rPr>
                          <m:t>𝑤𝑤</m:t>
                        </m:r>
                      </m:e>
                      <m:sub>
                        <m:r>
                          <a:rPr lang="en-US" sz="14400" b="0" i="1" dirty="0" smtClean="0">
                            <a:latin typeface="Cambria Math" panose="02040503050406030204" pitchFamily="18" charset="0"/>
                            <a:ea typeface="Cambria Math" panose="02040503050406030204" pitchFamily="18" charset="0"/>
                            <a:cs typeface="Sora ExtraLight" pitchFamily="2" charset="0"/>
                          </a:rPr>
                          <m:t>40</m:t>
                        </m:r>
                      </m:sub>
                    </m:sSub>
                    <m:r>
                      <a:rPr lang="en-US" sz="14400" b="0" i="1" dirty="0">
                        <a:latin typeface="Cambria Math" panose="02040503050406030204" pitchFamily="18" charset="0"/>
                        <a:ea typeface="Cambria Math" panose="02040503050406030204" pitchFamily="18" charset="0"/>
                        <a:cs typeface="Sora ExtraLight" pitchFamily="2" charset="0"/>
                      </a:rPr>
                      <m:t>)</m:t>
                    </m:r>
                  </m:oMath>
                </a14:m>
                <a:endParaRPr lang="en-US" sz="14400" dirty="0">
                  <a:solidFill>
                    <a:srgbClr val="21201F"/>
                  </a:solidFill>
                  <a:latin typeface="Cambria Math" panose="02040503050406030204" pitchFamily="18" charset="0"/>
                  <a:ea typeface="Cambria Math" panose="02040503050406030204" pitchFamily="18" charset="0"/>
                  <a:cs typeface="Sora Medium" pitchFamily="2" charset="0"/>
                </a:endParaRPr>
              </a:p>
              <a:p>
                <a:pPr>
                  <a:buClr>
                    <a:srgbClr val="4F00B5"/>
                  </a:buClr>
                  <a:defRPr/>
                </a:pPr>
                <a14:m>
                  <m:oMath xmlns:m="http://schemas.openxmlformats.org/officeDocument/2006/math">
                    <m:sSub>
                      <m:sSubPr>
                        <m:ctrlPr>
                          <a:rPr lang="en-US" sz="14400" i="1" dirty="0" smtClean="0">
                            <a:latin typeface="Cambria Math" panose="02040503050406030204" pitchFamily="18" charset="0"/>
                            <a:ea typeface="Cambria Math" panose="02040503050406030204" pitchFamily="18" charset="0"/>
                            <a:cs typeface="Sora ExtraLight" pitchFamily="2" charset="0"/>
                          </a:rPr>
                        </m:ctrlPr>
                      </m:sSubPr>
                      <m:e>
                        <m:r>
                          <a:rPr lang="en-US" sz="14400" b="0" i="1" dirty="0">
                            <a:latin typeface="Cambria Math" panose="02040503050406030204" pitchFamily="18" charset="0"/>
                            <a:ea typeface="Cambria Math" panose="02040503050406030204" pitchFamily="18" charset="0"/>
                            <a:cs typeface="Sora ExtraLight" pitchFamily="2" charset="0"/>
                          </a:rPr>
                          <m:t>𝑝</m:t>
                        </m:r>
                      </m:e>
                      <m:sub>
                        <m:r>
                          <a:rPr lang="en-US" sz="14400" b="0" i="1" dirty="0" smtClean="0">
                            <a:latin typeface="Cambria Math" panose="02040503050406030204" pitchFamily="18" charset="0"/>
                            <a:ea typeface="Cambria Math" panose="02040503050406030204" pitchFamily="18" charset="0"/>
                            <a:cs typeface="Sora ExtraLight" pitchFamily="2" charset="0"/>
                          </a:rPr>
                          <m:t>39</m:t>
                        </m:r>
                      </m:sub>
                    </m:sSub>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	:	</a:t>
                </a:r>
                <a14:m>
                  <m:oMath xmlns:m="http://schemas.openxmlformats.org/officeDocument/2006/math">
                    <m:sSub>
                      <m:sSubPr>
                        <m:ctrlPr>
                          <a:rPr lang="en-US" sz="14400" i="1" dirty="0">
                            <a:solidFill>
                              <a:schemeClr val="tx1"/>
                            </a:solidFill>
                            <a:latin typeface="Cambria Math" panose="02040503050406030204" pitchFamily="18" charset="0"/>
                            <a:ea typeface="Cambria Math" panose="02040503050406030204" pitchFamily="18" charset="0"/>
                            <a:cs typeface="Sora ExtraLight" pitchFamily="2" charset="0"/>
                          </a:rPr>
                        </m:ctrlPr>
                      </m:sSubPr>
                      <m:e>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m:t>
                        </m:r>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𝑤𝑤</m:t>
                        </m:r>
                      </m:e>
                      <m:sub>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3</m:t>
                        </m:r>
                        <m:r>
                          <a:rPr lang="en-US" sz="14400" b="0" i="1" dirty="0" smtClean="0">
                            <a:solidFill>
                              <a:schemeClr val="tx1"/>
                            </a:solidFill>
                            <a:latin typeface="Cambria Math" panose="02040503050406030204" pitchFamily="18" charset="0"/>
                            <a:ea typeface="Cambria Math" panose="02040503050406030204" pitchFamily="18" charset="0"/>
                            <a:cs typeface="Sora ExtraLight" pitchFamily="2" charset="0"/>
                          </a:rPr>
                          <m:t>9</m:t>
                        </m:r>
                      </m:sub>
                    </m:sSub>
                    <m:r>
                      <a:rPr lang="en-US" sz="14400" b="0" i="1" dirty="0">
                        <a:solidFill>
                          <a:schemeClr val="tx1"/>
                        </a:solidFill>
                        <a:latin typeface="Cambria Math" panose="02040503050406030204" pitchFamily="18" charset="0"/>
                        <a:ea typeface="Cambria Math" panose="02040503050406030204" pitchFamily="18" charset="0"/>
                        <a:cs typeface="Sora ExtraLight" pitchFamily="2" charset="0"/>
                      </a:rPr>
                      <m:t>)</m:t>
                    </m:r>
                  </m:oMath>
                </a14:m>
                <a:r>
                  <a:rPr lang="en-US" sz="14400" dirty="0">
                    <a:solidFill>
                      <a:schemeClr val="tx1"/>
                    </a:solidFill>
                    <a:latin typeface="Cambria Math" panose="02040503050406030204" pitchFamily="18" charset="0"/>
                    <a:ea typeface="Cambria Math" panose="02040503050406030204" pitchFamily="18" charset="0"/>
                    <a:cs typeface="Sora Medium" pitchFamily="2" charset="0"/>
                  </a:rPr>
                  <a:t>,</a:t>
                </a:r>
                <a14:m>
                  <m:oMath xmlns:m="http://schemas.openxmlformats.org/officeDocument/2006/math">
                    <m:r>
                      <a:rPr lang="en-US" sz="14400" b="0" i="0" dirty="0" smtClean="0">
                        <a:latin typeface="Cambria Math" panose="02040503050406030204" pitchFamily="18" charset="0"/>
                        <a:ea typeface="Cambria Math" panose="02040503050406030204" pitchFamily="18" charset="0"/>
                        <a:cs typeface="Sora ExtraLight" pitchFamily="2" charset="0"/>
                      </a:rPr>
                      <m:t>   </m:t>
                    </m:r>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b="0" i="1" dirty="0">
                            <a:latin typeface="Cambria Math" panose="02040503050406030204" pitchFamily="18" charset="0"/>
                            <a:ea typeface="Cambria Math" panose="02040503050406030204" pitchFamily="18" charset="0"/>
                            <a:cs typeface="Sora ExtraLight" pitchFamily="2" charset="0"/>
                          </a:rPr>
                          <m:t>(</m:t>
                        </m:r>
                        <m:r>
                          <a:rPr lang="en-US" sz="14400" b="0" i="1" dirty="0">
                            <a:latin typeface="Cambria Math" panose="02040503050406030204" pitchFamily="18" charset="0"/>
                            <a:ea typeface="Cambria Math" panose="02040503050406030204" pitchFamily="18" charset="0"/>
                            <a:cs typeface="Sora ExtraLight" pitchFamily="2" charset="0"/>
                          </a:rPr>
                          <m:t>𝑤𝑤</m:t>
                        </m:r>
                      </m:e>
                      <m:sub>
                        <m:r>
                          <a:rPr lang="en-US" sz="14400" b="0" i="1" dirty="0" smtClean="0">
                            <a:latin typeface="Cambria Math" panose="02040503050406030204" pitchFamily="18" charset="0"/>
                            <a:ea typeface="Cambria Math" panose="02040503050406030204" pitchFamily="18" charset="0"/>
                            <a:cs typeface="Sora ExtraLight" pitchFamily="2" charset="0"/>
                          </a:rPr>
                          <m:t>40</m:t>
                        </m:r>
                      </m:sub>
                    </m:sSub>
                    <m:r>
                      <a:rPr lang="en-US" sz="14400" b="0" i="1" dirty="0">
                        <a:latin typeface="Cambria Math" panose="02040503050406030204" pitchFamily="18" charset="0"/>
                        <a:ea typeface="Cambria Math" panose="02040503050406030204" pitchFamily="18" charset="0"/>
                        <a:cs typeface="Sora ExtraLight" pitchFamily="2" charset="0"/>
                      </a:rPr>
                      <m:t>)</m:t>
                    </m:r>
                  </m:oMath>
                </a14:m>
                <a:r>
                  <a:rPr lang="en-US" sz="14400" dirty="0">
                    <a:solidFill>
                      <a:srgbClr val="21201F"/>
                    </a:solidFill>
                    <a:latin typeface="Cambria Math" panose="02040503050406030204" pitchFamily="18" charset="0"/>
                    <a:ea typeface="Cambria Math" panose="02040503050406030204" pitchFamily="18" charset="0"/>
                    <a:cs typeface="Sora Medium" pitchFamily="2" charset="0"/>
                  </a:rPr>
                  <a:t>,</a:t>
                </a:r>
                <a:r>
                  <a:rPr lang="en-US" sz="14400" dirty="0">
                    <a:latin typeface="Cambria Math" panose="02040503050406030204" pitchFamily="18" charset="0"/>
                    <a:ea typeface="Cambria Math" panose="02040503050406030204" pitchFamily="18" charset="0"/>
                    <a:cs typeface="Sora ExtraLight" pitchFamily="2" charset="0"/>
                  </a:rPr>
                  <a:t> </a:t>
                </a:r>
                <a14:m>
                  <m:oMath xmlns:m="http://schemas.openxmlformats.org/officeDocument/2006/math">
                    <m:sSub>
                      <m:sSubPr>
                        <m:ctrlPr>
                          <a:rPr lang="en-US" sz="14400" i="1" dirty="0">
                            <a:latin typeface="Cambria Math" panose="02040503050406030204" pitchFamily="18" charset="0"/>
                            <a:ea typeface="Cambria Math" panose="02040503050406030204" pitchFamily="18" charset="0"/>
                            <a:cs typeface="Sora ExtraLight" pitchFamily="2" charset="0"/>
                          </a:rPr>
                        </m:ctrlPr>
                      </m:sSubPr>
                      <m:e>
                        <m:r>
                          <a:rPr lang="en-US" sz="14400" b="0" i="1" dirty="0">
                            <a:latin typeface="Cambria Math" panose="02040503050406030204" pitchFamily="18" charset="0"/>
                            <a:ea typeface="Cambria Math" panose="02040503050406030204" pitchFamily="18" charset="0"/>
                            <a:cs typeface="Sora ExtraLight" pitchFamily="2" charset="0"/>
                          </a:rPr>
                          <m:t>(</m:t>
                        </m:r>
                        <m:r>
                          <a:rPr lang="en-US" sz="14400" b="0" i="1" dirty="0">
                            <a:latin typeface="Cambria Math" panose="02040503050406030204" pitchFamily="18" charset="0"/>
                            <a:ea typeface="Cambria Math" panose="02040503050406030204" pitchFamily="18" charset="0"/>
                            <a:cs typeface="Sora ExtraLight" pitchFamily="2" charset="0"/>
                          </a:rPr>
                          <m:t>𝑤𝑤</m:t>
                        </m:r>
                      </m:e>
                      <m:sub>
                        <m:r>
                          <a:rPr lang="en-US" sz="14400" b="0" i="1" dirty="0" smtClean="0">
                            <a:latin typeface="Cambria Math" panose="02040503050406030204" pitchFamily="18" charset="0"/>
                            <a:ea typeface="Cambria Math" panose="02040503050406030204" pitchFamily="18" charset="0"/>
                            <a:cs typeface="Sora ExtraLight" pitchFamily="2" charset="0"/>
                          </a:rPr>
                          <m:t>41</m:t>
                        </m:r>
                      </m:sub>
                    </m:sSub>
                    <m:r>
                      <a:rPr lang="en-US" sz="14400" b="0" i="1" dirty="0">
                        <a:latin typeface="Cambria Math" panose="02040503050406030204" pitchFamily="18" charset="0"/>
                        <a:ea typeface="Cambria Math" panose="02040503050406030204" pitchFamily="18" charset="0"/>
                        <a:cs typeface="Sora ExtraLight" pitchFamily="2" charset="0"/>
                      </a:rPr>
                      <m:t>)</m:t>
                    </m:r>
                  </m:oMath>
                </a14:m>
                <a:endParaRPr lang="en-US" sz="14400" dirty="0">
                  <a:solidFill>
                    <a:srgbClr val="21201F"/>
                  </a:solidFill>
                  <a:latin typeface="Cambria Math" panose="02040503050406030204" pitchFamily="18" charset="0"/>
                  <a:ea typeface="Cambria Math" panose="02040503050406030204" pitchFamily="18" charset="0"/>
                  <a:cs typeface="Sora Medium" pitchFamily="2" charset="0"/>
                </a:endParaRPr>
              </a:p>
              <a:p>
                <a:pPr>
                  <a:buClr>
                    <a:srgbClr val="4F00B5"/>
                  </a:buClr>
                  <a:defRPr/>
                </a:pPr>
                <a:endParaRPr lang="en-US" sz="14400" dirty="0">
                  <a:solidFill>
                    <a:srgbClr val="21201F"/>
                  </a:solidFill>
                  <a:latin typeface="Sora ExtraLight" pitchFamily="2" charset="0"/>
                  <a:cs typeface="Sora ExtraLight" pitchFamily="2" charset="0"/>
                </a:endParaRPr>
              </a:p>
              <a:p>
                <a:pPr>
                  <a:buClr>
                    <a:srgbClr val="4F00B5"/>
                  </a:buClr>
                  <a:defRPr/>
                </a:pPr>
                <a:r>
                  <a:rPr lang="en-US" sz="14400" dirty="0">
                    <a:solidFill>
                      <a:schemeClr val="tx2"/>
                    </a:solidFill>
                    <a:latin typeface="Sora ExtraLight" pitchFamily="2" charset="0"/>
                    <a:cs typeface="Sora ExtraLight" pitchFamily="2" charset="0"/>
                  </a:rPr>
                  <a:t>In general, for any week </a:t>
                </a:r>
                <a14:m>
                  <m:oMath xmlns:m="http://schemas.openxmlformats.org/officeDocument/2006/math">
                    <m:r>
                      <a:rPr lang="en-US" sz="14400" b="0" i="1" smtClean="0">
                        <a:solidFill>
                          <a:schemeClr val="tx2"/>
                        </a:solidFill>
                        <a:latin typeface="Cambria Math" panose="02040503050406030204" pitchFamily="18" charset="0"/>
                        <a:cs typeface="Sora ExtraLight" pitchFamily="2" charset="0"/>
                      </a:rPr>
                      <m:t>𝑘</m:t>
                    </m:r>
                  </m:oMath>
                </a14:m>
                <a:r>
                  <a:rPr lang="en-US" sz="14400" dirty="0">
                    <a:solidFill>
                      <a:schemeClr val="tx2"/>
                    </a:solidFill>
                    <a:latin typeface="Sora ExtraLight" pitchFamily="2" charset="0"/>
                    <a:cs typeface="Sora ExtraLight" pitchFamily="2" charset="0"/>
                  </a:rPr>
                  <a:t>, given a time period length of </a:t>
                </a:r>
                <a14:m>
                  <m:oMath xmlns:m="http://schemas.openxmlformats.org/officeDocument/2006/math">
                    <m:r>
                      <a:rPr lang="en-US" sz="14400" b="0" i="1" smtClean="0">
                        <a:solidFill>
                          <a:schemeClr val="tx2"/>
                        </a:solidFill>
                        <a:latin typeface="Cambria Math" panose="02040503050406030204" pitchFamily="18" charset="0"/>
                        <a:cs typeface="Sora ExtraLight" pitchFamily="2" charset="0"/>
                      </a:rPr>
                      <m:t>𝑙</m:t>
                    </m:r>
                  </m:oMath>
                </a14:m>
                <a:r>
                  <a:rPr lang="en-US" sz="14400" dirty="0">
                    <a:solidFill>
                      <a:schemeClr val="tx2"/>
                    </a:solidFill>
                    <a:latin typeface="Sora ExtraLight" pitchFamily="2" charset="0"/>
                    <a:cs typeface="Sora ExtraLight" pitchFamily="2" charset="0"/>
                  </a:rPr>
                  <a:t>, the error on the orders placed is defined as,</a:t>
                </a:r>
              </a:p>
              <a:p>
                <a:pPr>
                  <a:buClr>
                    <a:srgbClr val="4F00B5"/>
                  </a:buClr>
                  <a:defRPr/>
                </a:pPr>
                <a14:m>
                  <m:oMathPara xmlns:m="http://schemas.openxmlformats.org/officeDocument/2006/math">
                    <m:oMathParaPr>
                      <m:jc m:val="center"/>
                    </m:oMathParaPr>
                    <m:oMath xmlns:m="http://schemas.openxmlformats.org/officeDocument/2006/math">
                      <m:sSub>
                        <m:sSubPr>
                          <m:ctrlPr>
                            <a:rPr lang="en-US" sz="14400" i="1" dirty="0" smtClean="0">
                              <a:solidFill>
                                <a:schemeClr val="tx2"/>
                              </a:solidFill>
                              <a:latin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cs typeface="Sora ExtraLight" pitchFamily="2" charset="0"/>
                            </a:rPr>
                            <m:t>𝑤𝑤</m:t>
                          </m:r>
                          <m:r>
                            <a:rPr lang="en-US" sz="14400" b="0" i="1" dirty="0" smtClean="0">
                              <a:solidFill>
                                <a:schemeClr val="tx2"/>
                              </a:solidFill>
                              <a:latin typeface="Cambria Math" panose="02040503050406030204" pitchFamily="18" charset="0"/>
                              <a:cs typeface="Sora ExtraLight" pitchFamily="2" charset="0"/>
                            </a:rPr>
                            <m:t>_</m:t>
                          </m:r>
                          <m:r>
                            <a:rPr lang="en-US" sz="14400" b="0" i="1" dirty="0" smtClean="0">
                              <a:solidFill>
                                <a:schemeClr val="tx2"/>
                              </a:solidFill>
                              <a:latin typeface="Cambria Math" panose="02040503050406030204" pitchFamily="18" charset="0"/>
                              <a:cs typeface="Sora ExtraLight" pitchFamily="2" charset="0"/>
                            </a:rPr>
                            <m:t>𝑒𝑟𝑟𝑜𝑟</m:t>
                          </m:r>
                        </m:e>
                        <m:sub>
                          <m:r>
                            <a:rPr lang="en-US" sz="14400" b="0" i="1" dirty="0" smtClean="0">
                              <a:solidFill>
                                <a:schemeClr val="tx2"/>
                              </a:solidFill>
                              <a:latin typeface="Cambria Math" panose="02040503050406030204" pitchFamily="18" charset="0"/>
                              <a:cs typeface="Sora ExtraLight" pitchFamily="2" charset="0"/>
                            </a:rPr>
                            <m:t>𝑘</m:t>
                          </m:r>
                        </m:sub>
                      </m:sSub>
                      <m:r>
                        <a:rPr lang="en-US" sz="14400" b="0" i="1" dirty="0" smtClean="0">
                          <a:solidFill>
                            <a:schemeClr val="tx2"/>
                          </a:solidFill>
                          <a:latin typeface="Cambria Math" panose="02040503050406030204" pitchFamily="18" charset="0"/>
                          <a:cs typeface="Sora ExtraLight" pitchFamily="2" charset="0"/>
                        </a:rPr>
                        <m:t>=</m:t>
                      </m:r>
                      <m:d>
                        <m:dPr>
                          <m:ctrlPr>
                            <a:rPr lang="en-US" sz="14400" b="0" i="1" dirty="0" smtClean="0">
                              <a:solidFill>
                                <a:schemeClr val="tx2"/>
                              </a:solidFill>
                              <a:latin typeface="Cambria Math" panose="02040503050406030204" pitchFamily="18" charset="0"/>
                              <a:cs typeface="Sora ExtraLight" pitchFamily="2" charset="0"/>
                            </a:rPr>
                          </m:ctrlPr>
                        </m:dPr>
                        <m:e>
                          <m:f>
                            <m:fPr>
                              <m:ctrlPr>
                                <a:rPr lang="en-US" sz="14400" b="0" i="1" dirty="0" smtClean="0">
                                  <a:solidFill>
                                    <a:schemeClr val="tx2"/>
                                  </a:solidFill>
                                  <a:latin typeface="Cambria Math" panose="02040503050406030204" pitchFamily="18" charset="0"/>
                                  <a:cs typeface="Sora ExtraLight" pitchFamily="2" charset="0"/>
                                </a:rPr>
                              </m:ctrlPr>
                            </m:fPr>
                            <m:num>
                              <m:nary>
                                <m:naryPr>
                                  <m:chr m:val="∑"/>
                                  <m:subHide m:val="on"/>
                                  <m:supHide m:val="on"/>
                                  <m:ctrlPr>
                                    <a:rPr lang="en-US" sz="14400" b="0" i="1" dirty="0" smtClean="0">
                                      <a:solidFill>
                                        <a:schemeClr val="tx2"/>
                                      </a:solidFill>
                                      <a:latin typeface="Cambria Math" panose="02040503050406030204" pitchFamily="18" charset="0"/>
                                      <a:cs typeface="Sora ExtraLight" pitchFamily="2" charset="0"/>
                                    </a:rPr>
                                  </m:ctrlPr>
                                </m:naryPr>
                                <m:sub/>
                                <m:sup/>
                                <m:e>
                                  <m:sSub>
                                    <m:sSub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𝑀</m:t>
                                      </m:r>
                                    </m:e>
                                    <m:sub>
                                      <m:sSub>
                                        <m:sSubPr>
                                          <m:ctrlPr>
                                            <a:rPr lang="en-US" sz="14400" i="1" dirty="0" smtClean="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𝑘</m:t>
                                          </m:r>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m:t>
                                          </m:r>
                                          <m:d>
                                            <m:d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d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𝑙</m:t>
                                              </m:r>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−1</m:t>
                                              </m:r>
                                            </m:e>
                                          </m:d>
                                        </m:sub>
                                      </m:s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m:t>
                                      </m:r>
                                      <m:r>
                                        <a:rPr lang="en-US" sz="14400" i="1" dirty="0" smtClean="0">
                                          <a:solidFill>
                                            <a:schemeClr val="tx2"/>
                                          </a:solidFill>
                                          <a:latin typeface="Cambria Math" panose="02040503050406030204" pitchFamily="18" charset="0"/>
                                          <a:ea typeface="Cambria Math" panose="02040503050406030204" pitchFamily="18" charset="0"/>
                                          <a:cs typeface="Sora ExtraLight" pitchFamily="2" charset="0"/>
                                        </a:rPr>
                                        <m:t> </m:t>
                                      </m:r>
                                      <m:sSub>
                                        <m:sSubPr>
                                          <m:ctrlPr>
                                            <a:rPr lang="en-US" sz="14400" i="1" dirty="0" smtClean="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𝑘</m:t>
                                          </m:r>
                                        </m:sub>
                                      </m:sSub>
                                    </m:sub>
                                  </m:sSub>
                                </m:e>
                              </m:nary>
                            </m:num>
                            <m:den>
                              <m:sSup>
                                <m:sSupPr>
                                  <m:ctrlPr>
                                    <a:rPr lang="en-US" sz="14400" b="0" i="1" dirty="0" smtClean="0">
                                      <a:solidFill>
                                        <a:schemeClr val="tx2"/>
                                      </a:solidFill>
                                      <a:latin typeface="Cambria Math" panose="02040503050406030204" pitchFamily="18" charset="0"/>
                                      <a:cs typeface="Sora ExtraLight" pitchFamily="2" charset="0"/>
                                    </a:rPr>
                                  </m:ctrlPr>
                                </m:sSupPr>
                                <m:e>
                                  <m:r>
                                    <a:rPr lang="en-US" sz="14400" b="0" i="1" dirty="0" smtClean="0">
                                      <a:solidFill>
                                        <a:schemeClr val="tx2"/>
                                      </a:solidFill>
                                      <a:latin typeface="Cambria Math" panose="02040503050406030204" pitchFamily="18" charset="0"/>
                                      <a:cs typeface="Sora ExtraLight" pitchFamily="2" charset="0"/>
                                    </a:rPr>
                                    <m:t>𝑙</m:t>
                                  </m:r>
                                </m:e>
                                <m:sup>
                                  <m:r>
                                    <a:rPr lang="en-US" sz="14400" b="0" i="1" dirty="0" smtClean="0">
                                      <a:solidFill>
                                        <a:schemeClr val="tx2"/>
                                      </a:solidFill>
                                      <a:latin typeface="Cambria Math" panose="02040503050406030204" pitchFamily="18" charset="0"/>
                                      <a:cs typeface="Sora ExtraLight" pitchFamily="2" charset="0"/>
                                    </a:rPr>
                                    <m:t>2</m:t>
                                  </m:r>
                                </m:sup>
                              </m:sSup>
                            </m:den>
                          </m:f>
                        </m:e>
                      </m:d>
                      <m:r>
                        <a:rPr lang="en-US" sz="14400" b="0" i="1" dirty="0" smtClean="0">
                          <a:solidFill>
                            <a:schemeClr val="tx2"/>
                          </a:solidFill>
                          <a:latin typeface="Cambria Math" panose="02040503050406030204" pitchFamily="18" charset="0"/>
                          <a:cs typeface="Sora ExtraLight" pitchFamily="2" charset="0"/>
                        </a:rPr>
                        <m:t>+</m:t>
                      </m:r>
                      <m:sSub>
                        <m:sSubPr>
                          <m:ctrlPr>
                            <a:rPr lang="el-GR"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a:solidFill>
                                <a:schemeClr val="tx2"/>
                              </a:solidFill>
                              <a:latin typeface="Cambria Math" panose="02040503050406030204" pitchFamily="18" charset="0"/>
                              <a:cs typeface="Sora ExtraLight" pitchFamily="2" charset="0"/>
                            </a:rPr>
                            <m:t>𝑧</m:t>
                          </m:r>
                          <m:r>
                            <a:rPr lang="en-US" sz="14400" i="1">
                              <a:solidFill>
                                <a:schemeClr val="tx2"/>
                              </a:solidFill>
                              <a:latin typeface="Cambria Math" panose="02040503050406030204" pitchFamily="18" charset="0"/>
                              <a:cs typeface="Sora ExtraLight" pitchFamily="2" charset="0"/>
                            </a:rPr>
                            <m:t> ∙</m:t>
                          </m:r>
                          <m:r>
                            <a:rPr lang="el-GR"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𝜎</m:t>
                          </m:r>
                        </m:e>
                        <m:sub>
                          <m:sSub>
                            <m:sSubPr>
                              <m:ctrlP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𝑀</m:t>
                              </m:r>
                            </m:e>
                            <m:sub>
                              <m:sSub>
                                <m:sSub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𝑘</m:t>
                                  </m:r>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m:t>
                                  </m:r>
                                  <m:d>
                                    <m:d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d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𝑙</m:t>
                                      </m:r>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−1</m:t>
                                      </m:r>
                                    </m:e>
                                  </m:d>
                                </m:sub>
                              </m:s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 </m:t>
                              </m:r>
                              <m:sSub>
                                <m:sSub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𝑘</m:t>
                                  </m:r>
                                </m:sub>
                              </m:sSub>
                            </m:sub>
                          </m:sSub>
                        </m:sub>
                      </m:sSub>
                    </m:oMath>
                  </m:oMathPara>
                </a14:m>
                <a:endParaRPr lang="en-US" sz="14400" b="0" dirty="0">
                  <a:solidFill>
                    <a:schemeClr val="tx2"/>
                  </a:solidFill>
                  <a:latin typeface="Sora ExtraLight" pitchFamily="2" charset="0"/>
                  <a:ea typeface="Cambria Math" panose="02040503050406030204" pitchFamily="18" charset="0"/>
                  <a:cs typeface="Sora ExtraLight" pitchFamily="2" charset="0"/>
                </a:endParaRPr>
              </a:p>
              <a:p>
                <a:pPr>
                  <a:buClr>
                    <a:srgbClr val="4F00B5"/>
                  </a:buClr>
                  <a:defRPr/>
                </a:pPr>
                <a:r>
                  <a:rPr lang="en-US" sz="14400" dirty="0">
                    <a:solidFill>
                      <a:schemeClr val="tx2"/>
                    </a:solidFill>
                    <a:latin typeface="Sora ExtraLight" pitchFamily="2" charset="0"/>
                    <a:cs typeface="Sora ExtraLight" pitchFamily="2" charset="0"/>
                  </a:rPr>
                  <a:t>It is important to note that here, </a:t>
                </a:r>
                <a14:m>
                  <m:oMath xmlns:m="http://schemas.openxmlformats.org/officeDocument/2006/math">
                    <m:sSub>
                      <m:sSubPr>
                        <m:ctrlPr>
                          <a:rPr lang="el-GR" sz="14400" i="1" dirty="0" smtClean="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l-GR"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𝜎</m:t>
                        </m:r>
                      </m:e>
                      <m:sub>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𝑀</m:t>
                        </m:r>
                      </m:sub>
                    </m:sSub>
                    <m:r>
                      <a:rPr lang="en-US" sz="14400" b="0" i="1" dirty="0" smtClean="0">
                        <a:solidFill>
                          <a:schemeClr val="tx2"/>
                        </a:solidFill>
                        <a:latin typeface="Cambria Math" panose="02040503050406030204" pitchFamily="18" charset="0"/>
                        <a:ea typeface="Cambria Math" panose="02040503050406030204" pitchFamily="18" charset="0"/>
                        <a:cs typeface="Sora ExtraLight" pitchFamily="2" charset="0"/>
                      </a:rPr>
                      <m:t> </m:t>
                    </m:r>
                  </m:oMath>
                </a14:m>
                <a:r>
                  <a:rPr lang="en-US" sz="14400" dirty="0">
                    <a:solidFill>
                      <a:schemeClr val="tx2"/>
                    </a:solidFill>
                    <a:latin typeface="Sora ExtraLight" pitchFamily="2" charset="0"/>
                    <a:cs typeface="Sora ExtraLight" pitchFamily="2" charset="0"/>
                  </a:rPr>
                  <a:t>is the standard deviation on the demand error, so in essence, it is the “second order” error or “difference of differences” on the orders placed. </a:t>
                </a:r>
              </a:p>
              <a:p>
                <a:pPr>
                  <a:buClr>
                    <a:srgbClr val="4F00B5"/>
                  </a:buClr>
                  <a:defRPr/>
                </a:pPr>
                <a:endParaRPr lang="en-US" sz="14400" dirty="0">
                  <a:solidFill>
                    <a:schemeClr val="tx2"/>
                  </a:solidFill>
                  <a:latin typeface="Sora ExtraLight" pitchFamily="2" charset="0"/>
                  <a:cs typeface="Sora ExtraLight" pitchFamily="2" charset="0"/>
                </a:endParaRPr>
              </a:p>
              <a:p>
                <a:pPr>
                  <a:buClr>
                    <a:srgbClr val="4F00B5"/>
                  </a:buClr>
                  <a:defRPr/>
                </a:pPr>
                <a:r>
                  <a:rPr lang="en-US" sz="14400" dirty="0">
                    <a:solidFill>
                      <a:schemeClr val="tx2"/>
                    </a:solidFill>
                    <a:latin typeface="Sora ExtraLight" pitchFamily="2" charset="0"/>
                    <a:cs typeface="Sora ExtraLight" pitchFamily="2" charset="0"/>
                  </a:rPr>
                  <a:t>The new formula for safety stock, given a lead time of </a:t>
                </a:r>
                <a14:m>
                  <m:oMath xmlns:m="http://schemas.openxmlformats.org/officeDocument/2006/math">
                    <m:r>
                      <a:rPr lang="en-US" sz="14400" b="0" i="1" dirty="0" smtClean="0">
                        <a:solidFill>
                          <a:schemeClr val="tx2"/>
                        </a:solidFill>
                        <a:latin typeface="Cambria Math" panose="02040503050406030204" pitchFamily="18" charset="0"/>
                        <a:cs typeface="Sora ExtraLight" pitchFamily="2" charset="0"/>
                      </a:rPr>
                      <m:t>𝑙𝑡</m:t>
                    </m:r>
                  </m:oMath>
                </a14:m>
                <a:r>
                  <a:rPr lang="en-US" sz="14400" dirty="0">
                    <a:solidFill>
                      <a:schemeClr val="tx2"/>
                    </a:solidFill>
                    <a:latin typeface="Sora ExtraLight" pitchFamily="2" charset="0"/>
                    <a:cs typeface="Sora ExtraLight" pitchFamily="2" charset="0"/>
                  </a:rPr>
                  <a:t>, is the sum of errors per week for each week in </a:t>
                </a:r>
                <a14:m>
                  <m:oMath xmlns:m="http://schemas.openxmlformats.org/officeDocument/2006/math">
                    <m:r>
                      <a:rPr lang="en-US" sz="14400" i="1" dirty="0">
                        <a:solidFill>
                          <a:schemeClr val="tx2"/>
                        </a:solidFill>
                        <a:latin typeface="Cambria Math" panose="02040503050406030204" pitchFamily="18" charset="0"/>
                        <a:cs typeface="Sora ExtraLight" pitchFamily="2" charset="0"/>
                      </a:rPr>
                      <m:t>𝑙𝑡</m:t>
                    </m:r>
                  </m:oMath>
                </a14:m>
                <a:r>
                  <a:rPr lang="en-US" sz="14400" dirty="0">
                    <a:solidFill>
                      <a:schemeClr val="tx2"/>
                    </a:solidFill>
                    <a:latin typeface="Sora ExtraLight" pitchFamily="2" charset="0"/>
                    <a:cs typeface="Sora ExtraLight" pitchFamily="2" charset="0"/>
                  </a:rPr>
                  <a:t> </a:t>
                </a:r>
              </a:p>
              <a:p>
                <a:pPr>
                  <a:buClr>
                    <a:srgbClr val="4F00B5"/>
                  </a:buClr>
                  <a:defRPr/>
                </a:pPr>
                <a14:m>
                  <m:oMathPara xmlns:m="http://schemas.openxmlformats.org/officeDocument/2006/math">
                    <m:oMathParaPr>
                      <m:jc m:val="center"/>
                    </m:oMathParaPr>
                    <m:oMath xmlns:m="http://schemas.openxmlformats.org/officeDocument/2006/math">
                      <m:r>
                        <a:rPr lang="en-US" sz="14400" b="0" i="1" smtClean="0">
                          <a:solidFill>
                            <a:schemeClr val="tx2"/>
                          </a:solidFill>
                          <a:latin typeface="Cambria Math" panose="02040503050406030204" pitchFamily="18" charset="0"/>
                          <a:cs typeface="Sora ExtraLight" pitchFamily="2" charset="0"/>
                        </a:rPr>
                        <m:t>𝑆𝑆</m:t>
                      </m:r>
                      <m:r>
                        <a:rPr lang="en-US" sz="14400" b="0" i="1" smtClean="0">
                          <a:solidFill>
                            <a:schemeClr val="tx2"/>
                          </a:solidFill>
                          <a:latin typeface="Cambria Math" panose="02040503050406030204" pitchFamily="18" charset="0"/>
                          <a:cs typeface="Sora ExtraLight" pitchFamily="2" charset="0"/>
                        </a:rPr>
                        <m:t>= </m:t>
                      </m:r>
                      <m:nary>
                        <m:naryPr>
                          <m:chr m:val="∑"/>
                          <m:ctrlPr>
                            <a:rPr lang="en-US" sz="14400" i="1" smtClean="0">
                              <a:solidFill>
                                <a:schemeClr val="tx2"/>
                              </a:solidFill>
                              <a:latin typeface="Cambria Math" panose="02040503050406030204" pitchFamily="18" charset="0"/>
                              <a:cs typeface="Sora ExtraLight" pitchFamily="2" charset="0"/>
                            </a:rPr>
                          </m:ctrlPr>
                        </m:naryPr>
                        <m:sub>
                          <m:r>
                            <m:rPr>
                              <m:brk m:alnAt="23"/>
                            </m:rPr>
                            <a:rPr lang="en-US" sz="14400" b="0" i="1" smtClean="0">
                              <a:solidFill>
                                <a:schemeClr val="tx2"/>
                              </a:solidFill>
                              <a:latin typeface="Cambria Math" panose="02040503050406030204" pitchFamily="18" charset="0"/>
                              <a:cs typeface="Sora ExtraLight" pitchFamily="2" charset="0"/>
                            </a:rPr>
                            <m:t>𝑘</m:t>
                          </m:r>
                          <m:r>
                            <a:rPr lang="en-US" sz="14400" b="0" i="1" smtClean="0">
                              <a:solidFill>
                                <a:schemeClr val="tx2"/>
                              </a:solidFill>
                              <a:latin typeface="Cambria Math" panose="02040503050406030204" pitchFamily="18" charset="0"/>
                              <a:cs typeface="Sora ExtraLight" pitchFamily="2" charset="0"/>
                            </a:rPr>
                            <m:t>=</m:t>
                          </m:r>
                          <m:r>
                            <a:rPr lang="en-US" sz="14400" b="0" i="1" smtClean="0">
                              <a:solidFill>
                                <a:schemeClr val="tx2"/>
                              </a:solidFill>
                              <a:latin typeface="Cambria Math" panose="02040503050406030204" pitchFamily="18" charset="0"/>
                              <a:cs typeface="Sora ExtraLight" pitchFamily="2" charset="0"/>
                            </a:rPr>
                            <m:t>𝑖</m:t>
                          </m:r>
                        </m:sub>
                        <m:sup>
                          <m:r>
                            <a:rPr lang="en-US" sz="14400" b="0" i="1" smtClean="0">
                              <a:solidFill>
                                <a:schemeClr val="tx2"/>
                              </a:solidFill>
                              <a:latin typeface="Cambria Math" panose="02040503050406030204" pitchFamily="18" charset="0"/>
                              <a:cs typeface="Sora ExtraLight" pitchFamily="2" charset="0"/>
                            </a:rPr>
                            <m:t>𝑘</m:t>
                          </m:r>
                          <m:r>
                            <a:rPr lang="en-US" sz="14400" b="0" i="1" smtClean="0">
                              <a:solidFill>
                                <a:schemeClr val="tx2"/>
                              </a:solidFill>
                              <a:latin typeface="Cambria Math" panose="02040503050406030204" pitchFamily="18" charset="0"/>
                              <a:cs typeface="Sora ExtraLight" pitchFamily="2" charset="0"/>
                            </a:rPr>
                            <m:t>=</m:t>
                          </m:r>
                          <m:r>
                            <a:rPr lang="en-US" sz="14400" b="0" i="1" smtClean="0">
                              <a:solidFill>
                                <a:schemeClr val="tx2"/>
                              </a:solidFill>
                              <a:latin typeface="Cambria Math" panose="02040503050406030204" pitchFamily="18" charset="0"/>
                              <a:cs typeface="Sora ExtraLight" pitchFamily="2" charset="0"/>
                            </a:rPr>
                            <m:t>𝑖</m:t>
                          </m:r>
                          <m:r>
                            <a:rPr lang="en-US" sz="14400" b="0" i="1" smtClean="0">
                              <a:solidFill>
                                <a:schemeClr val="tx2"/>
                              </a:solidFill>
                              <a:latin typeface="Cambria Math" panose="02040503050406030204" pitchFamily="18" charset="0"/>
                              <a:cs typeface="Sora ExtraLight" pitchFamily="2" charset="0"/>
                            </a:rPr>
                            <m:t>+</m:t>
                          </m:r>
                          <m:r>
                            <a:rPr lang="en-US" sz="14400" b="0" i="1" smtClean="0">
                              <a:solidFill>
                                <a:schemeClr val="tx2"/>
                              </a:solidFill>
                              <a:latin typeface="Cambria Math" panose="02040503050406030204" pitchFamily="18" charset="0"/>
                              <a:cs typeface="Sora ExtraLight" pitchFamily="2" charset="0"/>
                            </a:rPr>
                            <m:t>𝑙𝑡</m:t>
                          </m:r>
                        </m:sup>
                        <m:e>
                          <m:sSub>
                            <m:sSubPr>
                              <m:ctrlPr>
                                <a:rPr lang="en-US" sz="14400" i="1" smtClean="0">
                                  <a:solidFill>
                                    <a:schemeClr val="tx2"/>
                                  </a:solidFill>
                                  <a:latin typeface="Cambria Math" panose="02040503050406030204" pitchFamily="18" charset="0"/>
                                  <a:cs typeface="Sora ExtraLight" pitchFamily="2" charset="0"/>
                                </a:rPr>
                              </m:ctrlPr>
                            </m:sSubPr>
                            <m:e>
                              <m:r>
                                <a:rPr lang="en-US" sz="14400" b="0" i="1">
                                  <a:solidFill>
                                    <a:schemeClr val="tx2"/>
                                  </a:solidFill>
                                  <a:latin typeface="Cambria Math" panose="02040503050406030204" pitchFamily="18" charset="0"/>
                                  <a:cs typeface="Sora ExtraLight" pitchFamily="2" charset="0"/>
                                </a:rPr>
                                <m:t>𝑤𝑤</m:t>
                              </m:r>
                              <m:r>
                                <a:rPr lang="en-US" sz="14400" b="0" i="1">
                                  <a:solidFill>
                                    <a:schemeClr val="tx2"/>
                                  </a:solidFill>
                                  <a:latin typeface="Cambria Math" panose="02040503050406030204" pitchFamily="18" charset="0"/>
                                  <a:cs typeface="Sora ExtraLight" pitchFamily="2" charset="0"/>
                                </a:rPr>
                                <m:t>_</m:t>
                              </m:r>
                              <m:r>
                                <a:rPr lang="en-US" sz="14400" b="0" i="1">
                                  <a:solidFill>
                                    <a:schemeClr val="tx2"/>
                                  </a:solidFill>
                                  <a:latin typeface="Cambria Math" panose="02040503050406030204" pitchFamily="18" charset="0"/>
                                  <a:cs typeface="Sora ExtraLight" pitchFamily="2" charset="0"/>
                                </a:rPr>
                                <m:t>𝑒𝑟𝑟𝑜𝑟</m:t>
                              </m:r>
                            </m:e>
                            <m:sub>
                              <m:r>
                                <a:rPr lang="en-US" sz="14400" b="0" i="1" smtClean="0">
                                  <a:solidFill>
                                    <a:schemeClr val="tx2"/>
                                  </a:solidFill>
                                  <a:latin typeface="Cambria Math" panose="02040503050406030204" pitchFamily="18" charset="0"/>
                                  <a:cs typeface="Sora ExtraLight" pitchFamily="2" charset="0"/>
                                </a:rPr>
                                <m:t>𝑘</m:t>
                              </m:r>
                            </m:sub>
                          </m:sSub>
                        </m:e>
                      </m:nary>
                    </m:oMath>
                  </m:oMathPara>
                </a14:m>
                <a:endParaRPr lang="en-US" sz="14400" i="1" dirty="0">
                  <a:solidFill>
                    <a:schemeClr val="tx2"/>
                  </a:solidFill>
                  <a:latin typeface="Cambria Math" panose="02040503050406030204" pitchFamily="18" charset="0"/>
                  <a:cs typeface="Sora ExtraLight" pitchFamily="2" charset="0"/>
                </a:endParaRPr>
              </a:p>
              <a:p>
                <a:pPr>
                  <a:buClr>
                    <a:srgbClr val="4F00B5"/>
                  </a:buClr>
                  <a:defRPr/>
                </a:pPr>
                <a14:m>
                  <m:oMathPara xmlns:m="http://schemas.openxmlformats.org/officeDocument/2006/math">
                    <m:oMathParaPr>
                      <m:jc m:val="center"/>
                    </m:oMathParaPr>
                    <m:oMath xmlns:m="http://schemas.openxmlformats.org/officeDocument/2006/math">
                      <m:r>
                        <a:rPr lang="en-US" sz="14400" b="0" i="1" smtClean="0">
                          <a:solidFill>
                            <a:schemeClr val="tx2"/>
                          </a:solidFill>
                          <a:latin typeface="Cambria Math" panose="02040503050406030204" pitchFamily="18" charset="0"/>
                          <a:cs typeface="Sora ExtraLight" pitchFamily="2" charset="0"/>
                        </a:rPr>
                        <m:t>𝑆𝑆</m:t>
                      </m:r>
                      <m:r>
                        <a:rPr lang="en-US" sz="14400" b="0" i="1" smtClean="0">
                          <a:solidFill>
                            <a:schemeClr val="tx2"/>
                          </a:solidFill>
                          <a:latin typeface="Cambria Math" panose="02040503050406030204" pitchFamily="18" charset="0"/>
                          <a:cs typeface="Sora ExtraLight" pitchFamily="2" charset="0"/>
                        </a:rPr>
                        <m:t>=</m:t>
                      </m:r>
                      <m:nary>
                        <m:naryPr>
                          <m:chr m:val="∑"/>
                          <m:ctrlPr>
                            <a:rPr lang="en-US" sz="14400" i="1" dirty="0">
                              <a:solidFill>
                                <a:schemeClr val="tx2"/>
                              </a:solidFill>
                              <a:latin typeface="Cambria Math" panose="02040503050406030204" pitchFamily="18" charset="0"/>
                              <a:cs typeface="Sora ExtraLight" pitchFamily="2" charset="0"/>
                            </a:rPr>
                          </m:ctrlPr>
                        </m:naryPr>
                        <m:sub>
                          <m:r>
                            <m:rPr>
                              <m:brk m:alnAt="23"/>
                            </m:rPr>
                            <a:rPr lang="en-US" sz="14400" i="1" dirty="0">
                              <a:solidFill>
                                <a:schemeClr val="tx2"/>
                              </a:solidFill>
                              <a:latin typeface="Cambria Math" panose="02040503050406030204" pitchFamily="18" charset="0"/>
                              <a:cs typeface="Sora ExtraLight" pitchFamily="2" charset="0"/>
                            </a:rPr>
                            <m:t>𝑘</m:t>
                          </m:r>
                          <m:r>
                            <a:rPr lang="en-US" sz="14400" i="1" dirty="0">
                              <a:solidFill>
                                <a:schemeClr val="tx2"/>
                              </a:solidFill>
                              <a:latin typeface="Cambria Math" panose="02040503050406030204" pitchFamily="18" charset="0"/>
                              <a:cs typeface="Sora ExtraLight" pitchFamily="2" charset="0"/>
                            </a:rPr>
                            <m:t>=</m:t>
                          </m:r>
                          <m:r>
                            <a:rPr lang="en-US" sz="14400" i="1" dirty="0">
                              <a:solidFill>
                                <a:schemeClr val="tx2"/>
                              </a:solidFill>
                              <a:latin typeface="Cambria Math" panose="02040503050406030204" pitchFamily="18" charset="0"/>
                              <a:cs typeface="Sora ExtraLight" pitchFamily="2" charset="0"/>
                            </a:rPr>
                            <m:t>𝑖</m:t>
                          </m:r>
                        </m:sub>
                        <m:sup>
                          <m:r>
                            <a:rPr lang="en-US" sz="14400" i="1" dirty="0">
                              <a:solidFill>
                                <a:schemeClr val="tx2"/>
                              </a:solidFill>
                              <a:latin typeface="Cambria Math" panose="02040503050406030204" pitchFamily="18" charset="0"/>
                              <a:cs typeface="Sora ExtraLight" pitchFamily="2" charset="0"/>
                            </a:rPr>
                            <m:t>𝑘</m:t>
                          </m:r>
                          <m:r>
                            <a:rPr lang="en-US" sz="14400" i="1" dirty="0">
                              <a:solidFill>
                                <a:schemeClr val="tx2"/>
                              </a:solidFill>
                              <a:latin typeface="Cambria Math" panose="02040503050406030204" pitchFamily="18" charset="0"/>
                              <a:cs typeface="Sora ExtraLight" pitchFamily="2" charset="0"/>
                            </a:rPr>
                            <m:t>=</m:t>
                          </m:r>
                          <m:r>
                            <a:rPr lang="en-US" sz="14400" i="1" dirty="0">
                              <a:solidFill>
                                <a:schemeClr val="tx2"/>
                              </a:solidFill>
                              <a:latin typeface="Cambria Math" panose="02040503050406030204" pitchFamily="18" charset="0"/>
                              <a:cs typeface="Sora ExtraLight" pitchFamily="2" charset="0"/>
                            </a:rPr>
                            <m:t>𝑖</m:t>
                          </m:r>
                          <m:r>
                            <a:rPr lang="en-US" sz="14400" i="1" dirty="0">
                              <a:solidFill>
                                <a:schemeClr val="tx2"/>
                              </a:solidFill>
                              <a:latin typeface="Cambria Math" panose="02040503050406030204" pitchFamily="18" charset="0"/>
                              <a:cs typeface="Sora ExtraLight" pitchFamily="2" charset="0"/>
                            </a:rPr>
                            <m:t>+</m:t>
                          </m:r>
                          <m:r>
                            <a:rPr lang="en-US" sz="14400" i="1" dirty="0">
                              <a:solidFill>
                                <a:schemeClr val="tx2"/>
                              </a:solidFill>
                              <a:latin typeface="Cambria Math" panose="02040503050406030204" pitchFamily="18" charset="0"/>
                              <a:cs typeface="Sora ExtraLight" pitchFamily="2" charset="0"/>
                            </a:rPr>
                            <m:t>𝑙𝑡</m:t>
                          </m:r>
                        </m:sup>
                        <m:e>
                          <m:d>
                            <m:dPr>
                              <m:begChr m:val="["/>
                              <m:endChr m:val="]"/>
                              <m:ctrlPr>
                                <a:rPr lang="en-US" sz="14400" i="1" dirty="0">
                                  <a:solidFill>
                                    <a:schemeClr val="tx2"/>
                                  </a:solidFill>
                                  <a:latin typeface="Cambria Math" panose="02040503050406030204" pitchFamily="18" charset="0"/>
                                  <a:cs typeface="Sora ExtraLight" pitchFamily="2" charset="0"/>
                                </a:rPr>
                              </m:ctrlPr>
                            </m:dPr>
                            <m:e>
                              <m:d>
                                <m:dPr>
                                  <m:ctrlPr>
                                    <a:rPr lang="en-US" sz="14400" i="1" dirty="0">
                                      <a:solidFill>
                                        <a:schemeClr val="tx2"/>
                                      </a:solidFill>
                                      <a:latin typeface="Cambria Math" panose="02040503050406030204" pitchFamily="18" charset="0"/>
                                      <a:cs typeface="Sora ExtraLight" pitchFamily="2" charset="0"/>
                                    </a:rPr>
                                  </m:ctrlPr>
                                </m:dPr>
                                <m:e>
                                  <m:f>
                                    <m:fPr>
                                      <m:ctrlPr>
                                        <a:rPr lang="en-US" sz="14400" i="1" dirty="0">
                                          <a:solidFill>
                                            <a:schemeClr val="tx2"/>
                                          </a:solidFill>
                                          <a:latin typeface="Cambria Math" panose="02040503050406030204" pitchFamily="18" charset="0"/>
                                          <a:cs typeface="Sora ExtraLight" pitchFamily="2" charset="0"/>
                                        </a:rPr>
                                      </m:ctrlPr>
                                    </m:fPr>
                                    <m:num>
                                      <m:nary>
                                        <m:naryPr>
                                          <m:chr m:val="∑"/>
                                          <m:subHide m:val="on"/>
                                          <m:supHide m:val="on"/>
                                          <m:ctrlPr>
                                            <a:rPr lang="en-US" sz="14400" i="1" dirty="0">
                                              <a:solidFill>
                                                <a:schemeClr val="tx2"/>
                                              </a:solidFill>
                                              <a:latin typeface="Cambria Math" panose="02040503050406030204" pitchFamily="18" charset="0"/>
                                              <a:cs typeface="Sora ExtraLight" pitchFamily="2" charset="0"/>
                                            </a:rPr>
                                          </m:ctrlPr>
                                        </m:naryPr>
                                        <m:sub/>
                                        <m:sup/>
                                        <m:e>
                                          <m:sSub>
                                            <m:sSub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𝑀</m:t>
                                              </m:r>
                                            </m:e>
                                            <m:sub>
                                              <m:sSub>
                                                <m:sSub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𝑘</m:t>
                                                  </m:r>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m:t>
                                                  </m:r>
                                                  <m:d>
                                                    <m:d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d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𝑙</m:t>
                                                      </m:r>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−1</m:t>
                                                      </m:r>
                                                    </m:e>
                                                  </m:d>
                                                </m:sub>
                                              </m:s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 </m:t>
                                              </m:r>
                                              <m:sSub>
                                                <m:sSub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𝑘</m:t>
                                                  </m:r>
                                                </m:sub>
                                              </m:sSub>
                                            </m:sub>
                                          </m:sSub>
                                        </m:e>
                                      </m:nary>
                                    </m:num>
                                    <m:den>
                                      <m:sSup>
                                        <m:sSupPr>
                                          <m:ctrlPr>
                                            <a:rPr lang="en-US" sz="14400" i="1" dirty="0">
                                              <a:solidFill>
                                                <a:schemeClr val="tx2"/>
                                              </a:solidFill>
                                              <a:latin typeface="Cambria Math" panose="02040503050406030204" pitchFamily="18" charset="0"/>
                                              <a:cs typeface="Sora ExtraLight" pitchFamily="2" charset="0"/>
                                            </a:rPr>
                                          </m:ctrlPr>
                                        </m:sSupPr>
                                        <m:e>
                                          <m:r>
                                            <a:rPr lang="en-US" sz="14400" i="1" dirty="0">
                                              <a:solidFill>
                                                <a:schemeClr val="tx2"/>
                                              </a:solidFill>
                                              <a:latin typeface="Cambria Math" panose="02040503050406030204" pitchFamily="18" charset="0"/>
                                              <a:cs typeface="Sora ExtraLight" pitchFamily="2" charset="0"/>
                                            </a:rPr>
                                            <m:t>𝑙</m:t>
                                          </m:r>
                                        </m:e>
                                        <m:sup>
                                          <m:r>
                                            <a:rPr lang="en-US" sz="14400" i="1" dirty="0">
                                              <a:solidFill>
                                                <a:schemeClr val="tx2"/>
                                              </a:solidFill>
                                              <a:latin typeface="Cambria Math" panose="02040503050406030204" pitchFamily="18" charset="0"/>
                                              <a:cs typeface="Sora ExtraLight" pitchFamily="2" charset="0"/>
                                            </a:rPr>
                                            <m:t>2</m:t>
                                          </m:r>
                                        </m:sup>
                                      </m:sSup>
                                    </m:den>
                                  </m:f>
                                </m:e>
                              </m:d>
                              <m:r>
                                <a:rPr lang="en-US" sz="14400" i="1" dirty="0">
                                  <a:solidFill>
                                    <a:schemeClr val="tx2"/>
                                  </a:solidFill>
                                  <a:latin typeface="Cambria Math" panose="02040503050406030204" pitchFamily="18" charset="0"/>
                                  <a:cs typeface="Sora ExtraLight" pitchFamily="2" charset="0"/>
                                </a:rPr>
                                <m:t>+</m:t>
                              </m:r>
                              <m:sSub>
                                <m:sSubPr>
                                  <m:ctrlPr>
                                    <a:rPr lang="el-GR"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a:solidFill>
                                        <a:schemeClr val="tx2"/>
                                      </a:solidFill>
                                      <a:latin typeface="Cambria Math" panose="02040503050406030204" pitchFamily="18" charset="0"/>
                                      <a:cs typeface="Sora ExtraLight" pitchFamily="2" charset="0"/>
                                    </a:rPr>
                                    <m:t>𝑧</m:t>
                                  </m:r>
                                  <m:r>
                                    <a:rPr lang="en-US" sz="14400" i="1">
                                      <a:solidFill>
                                        <a:schemeClr val="tx2"/>
                                      </a:solidFill>
                                      <a:latin typeface="Cambria Math" panose="02040503050406030204" pitchFamily="18" charset="0"/>
                                      <a:cs typeface="Sora ExtraLight" pitchFamily="2" charset="0"/>
                                    </a:rPr>
                                    <m:t> ∙</m:t>
                                  </m:r>
                                  <m:r>
                                    <a:rPr lang="el-GR" sz="14400" i="1" dirty="0">
                                      <a:solidFill>
                                        <a:schemeClr val="tx2"/>
                                      </a:solidFill>
                                      <a:latin typeface="Cambria Math" panose="02040503050406030204" pitchFamily="18" charset="0"/>
                                      <a:ea typeface="Cambria Math" panose="02040503050406030204" pitchFamily="18" charset="0"/>
                                      <a:cs typeface="Sora ExtraLight" pitchFamily="2" charset="0"/>
                                    </a:rPr>
                                    <m:t>𝜎</m:t>
                                  </m:r>
                                </m:e>
                                <m:sub>
                                  <m:sSub>
                                    <m:sSub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𝑀</m:t>
                                      </m:r>
                                    </m:e>
                                    <m:sub>
                                      <m:sSub>
                                        <m:sSub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𝑘</m:t>
                                          </m:r>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m:t>
                                          </m:r>
                                          <m:d>
                                            <m:d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d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𝑙</m:t>
                                              </m:r>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−1</m:t>
                                              </m:r>
                                            </m:e>
                                          </m:d>
                                        </m:sub>
                                      </m:s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 </m:t>
                                      </m:r>
                                      <m:sSub>
                                        <m:sSubPr>
                                          <m:ctrlP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ctrlPr>
                                        </m:sSubPr>
                                        <m:e>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𝑝</m:t>
                                          </m:r>
                                        </m:e>
                                        <m:sub>
                                          <m:r>
                                            <a:rPr lang="en-US" sz="14400" i="1" dirty="0">
                                              <a:solidFill>
                                                <a:schemeClr val="tx2"/>
                                              </a:solidFill>
                                              <a:latin typeface="Cambria Math" panose="02040503050406030204" pitchFamily="18" charset="0"/>
                                              <a:ea typeface="Cambria Math" panose="02040503050406030204" pitchFamily="18" charset="0"/>
                                              <a:cs typeface="Sora ExtraLight" pitchFamily="2" charset="0"/>
                                            </a:rPr>
                                            <m:t>𝑘</m:t>
                                          </m:r>
                                        </m:sub>
                                      </m:sSub>
                                    </m:sub>
                                  </m:sSub>
                                </m:sub>
                              </m:sSub>
                            </m:e>
                          </m:d>
                        </m:e>
                      </m:nary>
                    </m:oMath>
                  </m:oMathPara>
                </a14:m>
                <a:endParaRPr lang="en-US" sz="14400" dirty="0">
                  <a:solidFill>
                    <a:schemeClr val="tx2"/>
                  </a:solidFill>
                  <a:latin typeface="Sora ExtraLight" pitchFamily="2" charset="0"/>
                  <a:cs typeface="Sora ExtraLight" pitchFamily="2" charset="0"/>
                </a:endParaRPr>
              </a:p>
              <a:p>
                <a:pPr>
                  <a:buClr>
                    <a:srgbClr val="4F00B5"/>
                  </a:buClr>
                  <a:defRPr/>
                </a:pPr>
                <a:endParaRPr lang="en-US" sz="14400" dirty="0">
                  <a:solidFill>
                    <a:schemeClr val="tx2"/>
                  </a:solidFill>
                  <a:latin typeface="Sora ExtraLight" pitchFamily="2" charset="0"/>
                  <a:cs typeface="Sora ExtraLight" pitchFamily="2" charset="0"/>
                </a:endParaRPr>
              </a:p>
              <a:p>
                <a:pPr>
                  <a:buClr>
                    <a:srgbClr val="4F00B5"/>
                  </a:buClr>
                  <a:defRPr/>
                </a:pPr>
                <a:r>
                  <a:rPr lang="en-US" sz="14400" dirty="0">
                    <a:solidFill>
                      <a:schemeClr val="tx2"/>
                    </a:solidFill>
                    <a:latin typeface="Sora ExtraLight" pitchFamily="2" charset="0"/>
                    <a:cs typeface="Sora ExtraLight" pitchFamily="2" charset="0"/>
                  </a:rPr>
                  <a:t>This formula ignores the lead time variability component of eqn. (1).</a:t>
                </a:r>
              </a:p>
              <a:p>
                <a:pPr>
                  <a:buClr>
                    <a:srgbClr val="4F00B5"/>
                  </a:buClr>
                  <a:defRPr/>
                </a:pPr>
                <a:endParaRPr lang="en-US" sz="14400" dirty="0">
                  <a:solidFill>
                    <a:schemeClr val="tx2"/>
                  </a:solidFill>
                  <a:latin typeface="Sora ExtraLight" pitchFamily="2" charset="0"/>
                  <a:cs typeface="Sora ExtraLight" pitchFamily="2" charset="0"/>
                </a:endParaRPr>
              </a:p>
              <a:p>
                <a:pPr>
                  <a:buClr>
                    <a:srgbClr val="4F00B5"/>
                  </a:buClr>
                  <a:defRPr/>
                </a:pPr>
                <a:r>
                  <a:rPr lang="en-US" sz="14400" dirty="0">
                    <a:solidFill>
                      <a:schemeClr val="tx2"/>
                    </a:solidFill>
                    <a:latin typeface="Sora ExtraLight" pitchFamily="2" charset="0"/>
                    <a:cs typeface="Sora ExtraLight" pitchFamily="2" charset="0"/>
                  </a:rPr>
                  <a:t>This method considers the varying changes in forecast errors on a weekly basis, as opposed to using a stagnant error metric. </a:t>
                </a:r>
              </a:p>
              <a:p>
                <a:pPr>
                  <a:buClr>
                    <a:srgbClr val="4F00B5"/>
                  </a:buClr>
                  <a:defRPr/>
                </a:pPr>
                <a:endParaRPr lang="en-US" sz="14400" dirty="0">
                  <a:solidFill>
                    <a:schemeClr val="tx2"/>
                  </a:solidFill>
                  <a:latin typeface="Sora ExtraLight" pitchFamily="2" charset="0"/>
                  <a:cs typeface="Sora ExtraLight" pitchFamily="2" charset="0"/>
                </a:endParaRPr>
              </a:p>
              <a:p>
                <a:pPr>
                  <a:buClr>
                    <a:srgbClr val="4F00B5"/>
                  </a:buClr>
                  <a:defRPr/>
                </a:pPr>
                <a:r>
                  <a:rPr lang="en-US" sz="14400" dirty="0">
                    <a:solidFill>
                      <a:schemeClr val="tx2"/>
                    </a:solidFill>
                    <a:cs typeface="Sora ExtraLight" pitchFamily="2" charset="0"/>
                  </a:rPr>
                  <a:t>References</a:t>
                </a:r>
              </a:p>
              <a:p>
                <a:pPr>
                  <a:buClr>
                    <a:srgbClr val="4F00B5"/>
                  </a:buClr>
                  <a:defRPr/>
                </a:pPr>
                <a:endParaRPr lang="en-US" sz="14400" dirty="0">
                  <a:solidFill>
                    <a:schemeClr val="tx2"/>
                  </a:solidFill>
                  <a:latin typeface="Sora ExtraLight" pitchFamily="2" charset="0"/>
                  <a:cs typeface="Sora ExtraLight" pitchFamily="2" charset="0"/>
                </a:endParaRPr>
              </a:p>
              <a:p>
                <a:pPr>
                  <a:buClr>
                    <a:srgbClr val="4F00B5"/>
                  </a:buClr>
                  <a:defRPr/>
                </a:pPr>
                <a:r>
                  <a:rPr lang="en-US" sz="14400" b="0" i="0" dirty="0">
                    <a:solidFill>
                      <a:schemeClr val="tx2"/>
                    </a:solidFill>
                    <a:effectLst/>
                    <a:latin typeface="Sora ExtraLight" pitchFamily="2" charset="0"/>
                    <a:cs typeface="Sora ExtraLight" pitchFamily="2" charset="0"/>
                  </a:rPr>
                  <a:t>1. Gonçalves JNC, Sameiro Carvalho M, Cortez P. Operations research models and methods for safety stock determination: A review. Operations Research Perspectives:</a:t>
                </a:r>
                <a:r>
                  <a:rPr lang="en-US" sz="14400" b="0" i="0" dirty="0">
                    <a:solidFill>
                      <a:srgbClr val="212121"/>
                    </a:solidFill>
                    <a:effectLst/>
                    <a:latin typeface="Sora ExtraLight" pitchFamily="2" charset="0"/>
                    <a:cs typeface="Sora ExtraLight" pitchFamily="2" charset="0"/>
                  </a:rPr>
                  <a:t> </a:t>
                </a:r>
                <a:r>
                  <a:rPr lang="en-US" sz="14400" b="0" i="0" dirty="0">
                    <a:solidFill>
                      <a:srgbClr val="212121"/>
                    </a:solidFill>
                    <a:effectLst/>
                    <a:latin typeface="Sora ExtraLight" pitchFamily="2" charset="0"/>
                    <a:cs typeface="Sora ExtraLight" pitchFamily="2" charset="0"/>
                    <a:hlinkClick r:id="rId6"/>
                  </a:rPr>
                  <a:t>https://www.ncbi.nlm.nih.gov/pmc/articles/PMC7550265/</a:t>
                </a:r>
                <a:r>
                  <a:rPr lang="en-US" sz="14400" b="0" i="0" dirty="0">
                    <a:solidFill>
                      <a:srgbClr val="212121"/>
                    </a:solidFill>
                    <a:effectLst/>
                    <a:latin typeface="Sora ExtraLight" pitchFamily="2" charset="0"/>
                    <a:cs typeface="Sora ExtraLight" pitchFamily="2" charset="0"/>
                  </a:rPr>
                  <a:t> </a:t>
                </a:r>
              </a:p>
              <a:p>
                <a:pPr>
                  <a:buClr>
                    <a:srgbClr val="4F00B5"/>
                  </a:buClr>
                  <a:defRPr/>
                </a:pPr>
                <a:r>
                  <a:rPr lang="en-US" sz="14400" dirty="0">
                    <a:solidFill>
                      <a:srgbClr val="212121"/>
                    </a:solidFill>
                    <a:latin typeface="Sora ExtraLight" pitchFamily="2" charset="0"/>
                    <a:cs typeface="Sora ExtraLight" pitchFamily="2" charset="0"/>
                  </a:rPr>
                  <a:t>2. Kernel Density Estimations (</a:t>
                </a:r>
                <a:r>
                  <a:rPr lang="en-US" sz="14400" dirty="0" err="1">
                    <a:solidFill>
                      <a:srgbClr val="212121"/>
                    </a:solidFill>
                    <a:latin typeface="Sora ExtraLight" pitchFamily="2" charset="0"/>
                    <a:cs typeface="Sora ExtraLight" pitchFamily="2" charset="0"/>
                  </a:rPr>
                  <a:t>sklearn</a:t>
                </a:r>
                <a:r>
                  <a:rPr lang="en-US" sz="14400" dirty="0">
                    <a:solidFill>
                      <a:srgbClr val="212121"/>
                    </a:solidFill>
                    <a:latin typeface="Sora ExtraLight" pitchFamily="2" charset="0"/>
                    <a:cs typeface="Sora ExtraLight" pitchFamily="2" charset="0"/>
                  </a:rPr>
                  <a:t>). </a:t>
                </a:r>
                <a:r>
                  <a:rPr lang="en-US" sz="14400" dirty="0">
                    <a:solidFill>
                      <a:srgbClr val="212121"/>
                    </a:solidFill>
                    <a:latin typeface="Sora ExtraLight" pitchFamily="2" charset="0"/>
                    <a:cs typeface="Sora ExtraLight" pitchFamily="2" charset="0"/>
                    <a:hlinkClick r:id="rId7"/>
                  </a:rPr>
                  <a:t>https://scikit-learn.org/stable/modules/density.html</a:t>
                </a:r>
                <a:r>
                  <a:rPr lang="en-US" sz="14400" dirty="0">
                    <a:solidFill>
                      <a:srgbClr val="212121"/>
                    </a:solidFill>
                    <a:latin typeface="Sora ExtraLight" pitchFamily="2" charset="0"/>
                    <a:cs typeface="Sora ExtraLight" pitchFamily="2" charset="0"/>
                  </a:rPr>
                  <a:t> </a:t>
                </a:r>
              </a:p>
              <a:p>
                <a:pPr>
                  <a:buClr>
                    <a:srgbClr val="4F00B5"/>
                  </a:buClr>
                  <a:defRPr/>
                </a:pPr>
                <a:r>
                  <a:rPr lang="en-US" sz="14400" dirty="0">
                    <a:solidFill>
                      <a:srgbClr val="212121"/>
                    </a:solidFill>
                    <a:latin typeface="Sora ExtraLight" pitchFamily="2" charset="0"/>
                    <a:cs typeface="Sora ExtraLight" pitchFamily="2" charset="0"/>
                  </a:rPr>
                  <a:t>3. Shapiro-Wilk Test (</a:t>
                </a:r>
                <a:r>
                  <a:rPr lang="en-US" sz="14400" dirty="0" err="1">
                    <a:solidFill>
                      <a:srgbClr val="212121"/>
                    </a:solidFill>
                    <a:latin typeface="Sora ExtraLight" pitchFamily="2" charset="0"/>
                    <a:cs typeface="Sora ExtraLight" pitchFamily="2" charset="0"/>
                  </a:rPr>
                  <a:t>scipy</a:t>
                </a:r>
                <a:r>
                  <a:rPr lang="en-US" sz="14400" dirty="0">
                    <a:solidFill>
                      <a:srgbClr val="212121"/>
                    </a:solidFill>
                    <a:latin typeface="Sora ExtraLight" pitchFamily="2" charset="0"/>
                    <a:cs typeface="Sora ExtraLight" pitchFamily="2" charset="0"/>
                  </a:rPr>
                  <a:t>). </a:t>
                </a:r>
                <a:r>
                  <a:rPr lang="en-US" sz="14400" dirty="0">
                    <a:solidFill>
                      <a:srgbClr val="212121"/>
                    </a:solidFill>
                    <a:latin typeface="Sora ExtraLight" pitchFamily="2" charset="0"/>
                    <a:cs typeface="Sora ExtraLight" pitchFamily="2" charset="0"/>
                    <a:hlinkClick r:id="rId8"/>
                  </a:rPr>
                  <a:t>https://docs.scipy.org/doc/scipy/reference/generated/scipy.stats.shapiro.html</a:t>
                </a:r>
                <a:r>
                  <a:rPr lang="en-US" sz="14400" dirty="0">
                    <a:solidFill>
                      <a:srgbClr val="212121"/>
                    </a:solidFill>
                    <a:latin typeface="Sora ExtraLight" pitchFamily="2" charset="0"/>
                    <a:cs typeface="Sora ExtraLight" pitchFamily="2" charset="0"/>
                  </a:rPr>
                  <a:t> </a:t>
                </a:r>
              </a:p>
              <a:p>
                <a:pPr>
                  <a:buClr>
                    <a:srgbClr val="4F00B5"/>
                  </a:buClr>
                  <a:defRPr/>
                </a:pPr>
                <a:r>
                  <a:rPr lang="en-US" sz="14400" dirty="0">
                    <a:solidFill>
                      <a:srgbClr val="212121"/>
                    </a:solidFill>
                    <a:latin typeface="Sora ExtraLight" pitchFamily="2" charset="0"/>
                    <a:cs typeface="Sora ExtraLight" pitchFamily="2" charset="0"/>
                  </a:rPr>
                  <a:t> </a:t>
                </a:r>
                <a:endParaRPr lang="en-US" sz="9600" b="1" dirty="0">
                  <a:solidFill>
                    <a:srgbClr val="212121"/>
                  </a:solidFill>
                  <a:cs typeface="Sora ExtraLight" pitchFamily="2" charset="0"/>
                </a:endParaRPr>
              </a:p>
              <a:p>
                <a:pPr algn="r">
                  <a:buClr>
                    <a:srgbClr val="4F00B5"/>
                  </a:buClr>
                  <a:defRPr/>
                </a:pPr>
                <a:endParaRPr lang="en-US" sz="9600" b="0" i="0" dirty="0">
                  <a:solidFill>
                    <a:srgbClr val="212121"/>
                  </a:solidFill>
                  <a:effectLst/>
                  <a:latin typeface="Sora ExtraLight" pitchFamily="2" charset="0"/>
                  <a:cs typeface="Sora ExtraLight" pitchFamily="2" charset="0"/>
                </a:endParaRPr>
              </a:p>
              <a:p>
                <a:pPr algn="r">
                  <a:buClr>
                    <a:srgbClr val="4F00B5"/>
                  </a:buClr>
                  <a:defRPr/>
                </a:pPr>
                <a:endParaRPr lang="en-US" sz="9600" b="0" i="0" dirty="0">
                  <a:solidFill>
                    <a:srgbClr val="212121"/>
                  </a:solidFill>
                  <a:effectLst/>
                  <a:latin typeface="Sora ExtraLight" pitchFamily="2" charset="0"/>
                  <a:cs typeface="Sora ExtraLight" pitchFamily="2" charset="0"/>
                </a:endParaRPr>
              </a:p>
              <a:p>
                <a:pPr>
                  <a:buClr>
                    <a:srgbClr val="4F00B5"/>
                  </a:buClr>
                  <a:defRPr/>
                </a:pPr>
                <a:endParaRPr lang="en-US" sz="11100" dirty="0">
                  <a:latin typeface="Sora ExtraLight" pitchFamily="2" charset="0"/>
                  <a:cs typeface="Sora ExtraLight" pitchFamily="2" charset="0"/>
                </a:endParaRPr>
              </a:p>
              <a:p>
                <a:pPr>
                  <a:buClr>
                    <a:srgbClr val="4F00B5"/>
                  </a:buClr>
                  <a:defRPr/>
                </a:pPr>
                <a:endParaRPr lang="en-US" sz="4000" dirty="0">
                  <a:latin typeface="Sora ExtraLight" pitchFamily="2" charset="0"/>
                  <a:cs typeface="Sora ExtraLight" pitchFamily="2" charset="0"/>
                </a:endParaRPr>
              </a:p>
              <a:p>
                <a:pPr>
                  <a:buClr>
                    <a:srgbClr val="4F00B5"/>
                  </a:buClr>
                  <a:defRPr/>
                </a:pPr>
                <a:endParaRPr lang="en-US" sz="4000" dirty="0">
                  <a:latin typeface="Sora ExtraLight" pitchFamily="2" charset="0"/>
                  <a:cs typeface="Sora ExtraLight" pitchFamily="2" charset="0"/>
                </a:endParaRPr>
              </a:p>
              <a:p>
                <a:pPr>
                  <a:buClr>
                    <a:srgbClr val="4F00B5"/>
                  </a:buClr>
                  <a:defRPr/>
                </a:pPr>
                <a:br>
                  <a:rPr lang="en-US" sz="315" dirty="0">
                    <a:latin typeface="Sora ExtraLight" pitchFamily="2" charset="0"/>
                    <a:cs typeface="Sora ExtraLight" pitchFamily="2" charset="0"/>
                  </a:rPr>
                </a:b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315" dirty="0">
                  <a:latin typeface="Sora ExtraLight" pitchFamily="2" charset="0"/>
                  <a:cs typeface="Sora ExtraLight" pitchFamily="2" charset="0"/>
                </a:endParaRPr>
              </a:p>
              <a:p>
                <a:pPr>
                  <a:buClr>
                    <a:srgbClr val="4F00B5"/>
                  </a:buClr>
                  <a:defRPr/>
                </a:pPr>
                <a:endParaRPr lang="en-US" sz="4000" dirty="0">
                  <a:latin typeface="Sora ExtraLight" pitchFamily="2" charset="0"/>
                  <a:cs typeface="Sora ExtraLight" pitchFamily="2" charset="0"/>
                </a:endParaRPr>
              </a:p>
              <a:p>
                <a:pPr>
                  <a:buClr>
                    <a:srgbClr val="4F00B5"/>
                  </a:buClr>
                  <a:defRPr/>
                </a:pPr>
                <a:endParaRPr lang="en-US" sz="4000" dirty="0">
                  <a:latin typeface="Sora ExtraLight" pitchFamily="2" charset="0"/>
                  <a:cs typeface="Sora ExtraLight" pitchFamily="2" charset="0"/>
                </a:endParaRPr>
              </a:p>
              <a:p>
                <a:pPr>
                  <a:buClr>
                    <a:srgbClr val="4F00B5"/>
                  </a:buClr>
                  <a:defRPr/>
                </a:pPr>
                <a:endParaRPr lang="en-US" sz="4000" dirty="0">
                  <a:latin typeface="Sora ExtraLight" pitchFamily="2" charset="0"/>
                  <a:cs typeface="Sora ExtraLight" pitchFamily="2" charset="0"/>
                </a:endParaRPr>
              </a:p>
              <a:p>
                <a:pPr>
                  <a:buClr>
                    <a:srgbClr val="4F00B5"/>
                  </a:buClr>
                  <a:defRPr/>
                </a:pPr>
                <a:endParaRPr lang="en-US" sz="4000" dirty="0">
                  <a:latin typeface="Sora ExtraLight" pitchFamily="2" charset="0"/>
                  <a:cs typeface="Sora ExtraLight" pitchFamily="2" charset="0"/>
                </a:endParaRPr>
              </a:p>
              <a:p>
                <a:pPr>
                  <a:buClr>
                    <a:srgbClr val="4F00B5"/>
                  </a:buClr>
                  <a:defRPr/>
                </a:pPr>
                <a:endParaRPr lang="en-US" sz="3800" dirty="0">
                  <a:latin typeface="Sora ExtraLight" pitchFamily="2" charset="0"/>
                  <a:cs typeface="Sora ExtraLight" pitchFamily="2" charset="0"/>
                </a:endParaRPr>
              </a:p>
            </p:txBody>
          </p:sp>
        </mc:Choice>
        <mc:Fallback xmlns="">
          <p:sp>
            <p:nvSpPr>
              <p:cNvPr id="19" name="Content Placeholder 5">
                <a:extLst>
                  <a:ext uri="{FF2B5EF4-FFF2-40B4-BE49-F238E27FC236}">
                    <a16:creationId xmlns:a16="http://schemas.microsoft.com/office/drawing/2014/main" id="{4E4A7BA7-91FB-470C-9EDC-3FF07F71FCA6}"/>
                  </a:ext>
                </a:extLst>
              </p:cNvPr>
              <p:cNvSpPr txBox="1">
                <a:spLocks noRot="1" noChangeAspect="1" noMove="1" noResize="1" noEditPoints="1" noAdjustHandles="1" noChangeArrowheads="1" noChangeShapeType="1" noTextEdit="1"/>
              </p:cNvSpPr>
              <p:nvPr/>
            </p:nvSpPr>
            <p:spPr>
              <a:xfrm>
                <a:off x="29860727" y="3745736"/>
                <a:ext cx="12759639" cy="28510136"/>
              </a:xfrm>
              <a:prstGeom prst="rect">
                <a:avLst/>
              </a:prstGeom>
              <a:blipFill>
                <a:blip r:embed="rId9"/>
                <a:stretch>
                  <a:fillRect l="-1433" t="-641" r="-191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DAADCD6-51E8-4149-B1F2-1F3021AA1874}"/>
              </a:ext>
            </a:extLst>
          </p:cNvPr>
          <p:cNvSpPr txBox="1"/>
          <p:nvPr/>
        </p:nvSpPr>
        <p:spPr>
          <a:xfrm>
            <a:off x="16517366" y="28452753"/>
            <a:ext cx="12000077" cy="1384995"/>
          </a:xfrm>
          <a:prstGeom prst="rect">
            <a:avLst/>
          </a:prstGeom>
          <a:noFill/>
        </p:spPr>
        <p:txBody>
          <a:bodyPr wrap="square" rtlCol="0">
            <a:spAutoFit/>
          </a:bodyPr>
          <a:lstStyle/>
          <a:p>
            <a:r>
              <a:rPr lang="en-US" sz="2800" dirty="0">
                <a:solidFill>
                  <a:schemeClr val="tx2"/>
                </a:solidFill>
                <a:latin typeface="Sora ExtraLight" pitchFamily="2" charset="0"/>
                <a:cs typeface="Sora ExtraLight" pitchFamily="2" charset="0"/>
              </a:rPr>
              <a:t>Fig. 2. Graphical explanation of KDE distribution for a given time period. The histogram represents the frequency of each forecast error in the time period.</a:t>
            </a:r>
            <a:endParaRPr lang="en-US" sz="1100" dirty="0">
              <a:solidFill>
                <a:schemeClr val="tx2"/>
              </a:solidFill>
            </a:endParaRPr>
          </a:p>
        </p:txBody>
      </p:sp>
      <p:sp>
        <p:nvSpPr>
          <p:cNvPr id="21" name="TextBox 20">
            <a:extLst>
              <a:ext uri="{FF2B5EF4-FFF2-40B4-BE49-F238E27FC236}">
                <a16:creationId xmlns:a16="http://schemas.microsoft.com/office/drawing/2014/main" id="{1D905AE7-718A-40D3-B2A2-9E5749992433}"/>
              </a:ext>
            </a:extLst>
          </p:cNvPr>
          <p:cNvSpPr txBox="1"/>
          <p:nvPr/>
        </p:nvSpPr>
        <p:spPr>
          <a:xfrm>
            <a:off x="31543499" y="31003909"/>
            <a:ext cx="12000077" cy="1815882"/>
          </a:xfrm>
          <a:prstGeom prst="rect">
            <a:avLst/>
          </a:prstGeom>
          <a:noFill/>
        </p:spPr>
        <p:txBody>
          <a:bodyPr wrap="square" rtlCol="0">
            <a:spAutoFit/>
          </a:bodyPr>
          <a:lstStyle/>
          <a:p>
            <a:pPr algn="r">
              <a:buClr>
                <a:srgbClr val="4F00B5"/>
              </a:buClr>
              <a:defRPr/>
            </a:pPr>
            <a:r>
              <a:rPr lang="en-US" sz="2800" b="0" i="0" dirty="0">
                <a:solidFill>
                  <a:srgbClr val="212121"/>
                </a:solidFill>
                <a:effectLst/>
                <a:latin typeface="Sora ExtraLight" pitchFamily="2" charset="0"/>
                <a:cs typeface="Sora ExtraLight" pitchFamily="2" charset="0"/>
              </a:rPr>
              <a:t>Thanks to Naveen Divakaran (former Sr. Operations Research Engineer @ Solidigm) for his guidance with establishing the datasets and problem statement. </a:t>
            </a:r>
          </a:p>
          <a:p>
            <a:pPr>
              <a:buClr>
                <a:srgbClr val="4F00B5"/>
              </a:buClr>
              <a:defRPr/>
            </a:pPr>
            <a:endParaRPr lang="en-US" sz="2800" dirty="0">
              <a:solidFill>
                <a:srgbClr val="212121"/>
              </a:solidFill>
              <a:latin typeface="Roboto" panose="02000000000000000000" pitchFamily="2" charset="0"/>
              <a:cs typeface="Sora ExtraLight" pitchFamily="2" charset="0"/>
            </a:endParaRPr>
          </a:p>
        </p:txBody>
      </p:sp>
      <p:pic>
        <p:nvPicPr>
          <p:cNvPr id="1045" name="Picture 21">
            <a:extLst>
              <a:ext uri="{FF2B5EF4-FFF2-40B4-BE49-F238E27FC236}">
                <a16:creationId xmlns:a16="http://schemas.microsoft.com/office/drawing/2014/main" id="{1C7EB203-ADF1-4618-AB1F-0457764C6FA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64380" y="13812969"/>
            <a:ext cx="9762439" cy="654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90261"/>
      </p:ext>
    </p:extLst>
  </p:cSld>
  <p:clrMapOvr>
    <a:masterClrMapping/>
  </p:clrMapOvr>
</p:sld>
</file>

<file path=ppt/theme/theme1.xml><?xml version="1.0" encoding="utf-8"?>
<a:theme xmlns:a="http://schemas.openxmlformats.org/drawingml/2006/main" name="Solidigm Purple">
  <a:themeElements>
    <a:clrScheme name="Custom 3">
      <a:dk1>
        <a:srgbClr val="4F00B5"/>
      </a:dk1>
      <a:lt1>
        <a:srgbClr val="00083F"/>
      </a:lt1>
      <a:dk2>
        <a:srgbClr val="21201F"/>
      </a:dk2>
      <a:lt2>
        <a:srgbClr val="52514F"/>
      </a:lt2>
      <a:accent1>
        <a:srgbClr val="8D59CF"/>
      </a:accent1>
      <a:accent2>
        <a:srgbClr val="A5A29D"/>
      </a:accent2>
      <a:accent3>
        <a:srgbClr val="F5F3F1"/>
      </a:accent3>
      <a:accent4>
        <a:srgbClr val="2F006B"/>
      </a:accent4>
      <a:accent5>
        <a:srgbClr val="FFA42C"/>
      </a:accent5>
      <a:accent6>
        <a:srgbClr val="97F2E9"/>
      </a:accent6>
      <a:hlink>
        <a:srgbClr val="4F00B5"/>
      </a:hlink>
      <a:folHlink>
        <a:srgbClr val="4F00B5"/>
      </a:folHlink>
    </a:clrScheme>
    <a:fontScheme name="Sora">
      <a:majorFont>
        <a:latin typeface="Sora"/>
        <a:ea typeface="Sora Thin"/>
        <a:cs typeface="Sora Thin"/>
      </a:majorFont>
      <a:minorFont>
        <a:latin typeface="Sora"/>
        <a:ea typeface="Sora Thin"/>
        <a:cs typeface="Sora Thi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idigm_Template_GAR_Ops" id="{6D65AEC5-37B6-4B1E-9C6A-671AE8769BE8}" vid="{1476154F-B895-474E-892A-065C999EB7A4}"/>
    </a:ext>
  </a:extLst>
</a:theme>
</file>

<file path=docProps/app.xml><?xml version="1.0" encoding="utf-8"?>
<Properties xmlns="http://schemas.openxmlformats.org/officeDocument/2006/extended-properties" xmlns:vt="http://schemas.openxmlformats.org/officeDocument/2006/docPropsVTypes">
  <TotalTime>3654</TotalTime>
  <Words>1060</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Abadi</vt:lpstr>
      <vt:lpstr>Arial</vt:lpstr>
      <vt:lpstr>Arial Nova Light</vt:lpstr>
      <vt:lpstr>Cambria Math</vt:lpstr>
      <vt:lpstr>Helvetica Neue Medium</vt:lpstr>
      <vt:lpstr>Roboto</vt:lpstr>
      <vt:lpstr>Sora</vt:lpstr>
      <vt:lpstr>Sora ExtraLight</vt:lpstr>
      <vt:lpstr>Sora Medium</vt:lpstr>
      <vt:lpstr>Solidigm Purple</vt:lpstr>
      <vt:lpstr>Improving demand forecasts and safety stock calculations in the semiconductor supply chain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Aparna Komarla</dc:creator>
  <cp:lastModifiedBy>Aparna Komarla</cp:lastModifiedBy>
  <cp:revision>5</cp:revision>
  <dcterms:created xsi:type="dcterms:W3CDTF">2022-10-11T07:14:46Z</dcterms:created>
  <dcterms:modified xsi:type="dcterms:W3CDTF">2022-12-15T20:36:34Z</dcterms:modified>
</cp:coreProperties>
</file>