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250C-A302-4D33-96FD-2C7CBA61843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120B-0757-498E-ACD9-58D82F10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1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250C-A302-4D33-96FD-2C7CBA61843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120B-0757-498E-ACD9-58D82F10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3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250C-A302-4D33-96FD-2C7CBA61843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120B-0757-498E-ACD9-58D82F10C26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9774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250C-A302-4D33-96FD-2C7CBA61843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120B-0757-498E-ACD9-58D82F10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68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250C-A302-4D33-96FD-2C7CBA61843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120B-0757-498E-ACD9-58D82F10C26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154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250C-A302-4D33-96FD-2C7CBA61843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120B-0757-498E-ACD9-58D82F10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2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250C-A302-4D33-96FD-2C7CBA61843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120B-0757-498E-ACD9-58D82F10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3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250C-A302-4D33-96FD-2C7CBA61843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120B-0757-498E-ACD9-58D82F10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7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250C-A302-4D33-96FD-2C7CBA61843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120B-0757-498E-ACD9-58D82F10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3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250C-A302-4D33-96FD-2C7CBA61843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120B-0757-498E-ACD9-58D82F10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8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250C-A302-4D33-96FD-2C7CBA61843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120B-0757-498E-ACD9-58D82F10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250C-A302-4D33-96FD-2C7CBA61843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120B-0757-498E-ACD9-58D82F10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6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250C-A302-4D33-96FD-2C7CBA61843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120B-0757-498E-ACD9-58D82F10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4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250C-A302-4D33-96FD-2C7CBA61843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120B-0757-498E-ACD9-58D82F10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5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250C-A302-4D33-96FD-2C7CBA61843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120B-0757-498E-ACD9-58D82F10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9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250C-A302-4D33-96FD-2C7CBA61843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120B-0757-498E-ACD9-58D82F10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4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250C-A302-4D33-96FD-2C7CBA61843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B3120B-0757-498E-ACD9-58D82F10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3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F8ED-8442-5917-C6B6-76746A392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691" y="311086"/>
            <a:ext cx="7624312" cy="1096900"/>
          </a:xfrm>
        </p:spPr>
        <p:txBody>
          <a:bodyPr/>
          <a:lstStyle/>
          <a:p>
            <a:r>
              <a:rPr lang="en-US" sz="2400" b="1" dirty="0"/>
              <a:t>Title:</a:t>
            </a:r>
            <a:r>
              <a:rPr lang="en-US" sz="2400" dirty="0"/>
              <a:t> Predicting Hospital Readmission Risk for Patients with Chronic Conditions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6A011-F1DE-B294-6A53-23FF6F034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659" y="1885361"/>
            <a:ext cx="8776354" cy="3262371"/>
          </a:xfrm>
        </p:spPr>
        <p:txBody>
          <a:bodyPr/>
          <a:lstStyle/>
          <a:p>
            <a:r>
              <a:rPr lang="en-US" b="1" dirty="0"/>
              <a:t>Subtitle:</a:t>
            </a:r>
            <a:r>
              <a:rPr lang="en-US" dirty="0"/>
              <a:t> A Data-Driven Approach to Improve Patient Outcomes</a:t>
            </a:r>
          </a:p>
          <a:p>
            <a:r>
              <a:rPr lang="en-US" b="1" dirty="0"/>
              <a:t>Presented by:</a:t>
            </a:r>
            <a:r>
              <a:rPr lang="en-US" dirty="0"/>
              <a:t> VINAYAK TRIPATHY,RUDRA ABHISHEK BADATIA, U.GOPAL KRISHNA</a:t>
            </a:r>
          </a:p>
          <a:p>
            <a:r>
              <a:rPr lang="en-US" b="1" dirty="0"/>
              <a:t>Roll No</a:t>
            </a:r>
            <a:r>
              <a:rPr lang="en-US" dirty="0"/>
              <a:t>.- 23CSE573,23CSE580,23CSE525</a:t>
            </a:r>
          </a:p>
          <a:p>
            <a:r>
              <a:rPr lang="en-US" b="1" dirty="0" err="1"/>
              <a:t>Reg.No</a:t>
            </a:r>
            <a:r>
              <a:rPr lang="en-US" b="1" dirty="0"/>
              <a:t>.- </a:t>
            </a:r>
            <a:r>
              <a:rPr lang="en-US" dirty="0"/>
              <a:t>23UG010652,23UG010659,23UG010608</a:t>
            </a:r>
          </a:p>
          <a:p>
            <a:r>
              <a:rPr lang="en-US" b="1" dirty="0"/>
              <a:t>TEAM ID: Team(SC1)3_5</a:t>
            </a: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84E60BDE-7E45-42C0-9AE8-B5F07810CDAA}"/>
              </a:ext>
            </a:extLst>
          </p:cNvPr>
          <p:cNvSpPr/>
          <p:nvPr/>
        </p:nvSpPr>
        <p:spPr>
          <a:xfrm>
            <a:off x="810705" y="311086"/>
            <a:ext cx="1527142" cy="1343395"/>
          </a:xfrm>
          <a:custGeom>
            <a:avLst/>
            <a:gdLst/>
            <a:ahLst/>
            <a:cxnLst/>
            <a:rect l="l" t="t" r="r" b="b"/>
            <a:pathLst>
              <a:path w="1325243" h="1247288">
                <a:moveTo>
                  <a:pt x="0" y="0"/>
                </a:moveTo>
                <a:lnTo>
                  <a:pt x="1325243" y="0"/>
                </a:lnTo>
                <a:lnTo>
                  <a:pt x="1325243" y="1247288"/>
                </a:lnTo>
                <a:lnTo>
                  <a:pt x="0" y="12472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3A9A952D-91C7-1078-96FB-AE50B75C42E1}"/>
              </a:ext>
            </a:extLst>
          </p:cNvPr>
          <p:cNvSpPr/>
          <p:nvPr/>
        </p:nvSpPr>
        <p:spPr>
          <a:xfrm>
            <a:off x="-100981" y="4543720"/>
            <a:ext cx="2787619" cy="2012254"/>
          </a:xfrm>
          <a:custGeom>
            <a:avLst/>
            <a:gdLst/>
            <a:ahLst/>
            <a:cxnLst/>
            <a:rect l="l" t="t" r="r" b="b"/>
            <a:pathLst>
              <a:path w="2232112" h="1408242">
                <a:moveTo>
                  <a:pt x="0" y="0"/>
                </a:moveTo>
                <a:lnTo>
                  <a:pt x="2232112" y="0"/>
                </a:lnTo>
                <a:lnTo>
                  <a:pt x="2232112" y="1408243"/>
                </a:lnTo>
                <a:lnTo>
                  <a:pt x="0" y="14082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94084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7636-ADB8-F9D0-B19C-CC3EC444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The Readmission Challenge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7D8F2F-736C-E7CB-E0FB-DE4848E8B1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0255" y="1770850"/>
            <a:ext cx="950485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Hospital readmissions, especially among patients with chronic illnesses (like diabetes, heart disease, or hypertension), are a major challenge for the healthcare system.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Impact: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Costs: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Billions of dollars annually in unnecessary healthcare expenditure.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Burden: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Increased risks, discomfort, and reduced quality of life for patients.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Inefficiency: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Indicates gaps in care coordination and post-discharge support.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Goal: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Early identification of patients at high risk of readmission allows providers to intervene and improve outcomes.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Suggestion: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visual metaphor for a "revolving door" or a graph showing rising healthcare costs.</a:t>
            </a:r>
          </a:p>
        </p:txBody>
      </p:sp>
    </p:spTree>
    <p:extLst>
      <p:ext uri="{BB962C8B-B14F-4D97-AF65-F5344CB8AC3E}">
        <p14:creationId xmlns:p14="http://schemas.microsoft.com/office/powerpoint/2010/main" val="327412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470D-35B9-9422-7C15-D3C6F892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9518"/>
          </a:xfrm>
        </p:spPr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CF5AC3-C9FD-09BD-B1C7-C27AD562F0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669814"/>
            <a:ext cx="906643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 1: Explore Key Risk Factors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and analyze trends that affect readmission from the provided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the multifactorial nature: demographic, clinical, hospitalization, and social factors.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 2: Develop a Predictive Model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machine learning to accurately stratify patients by their readmission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 robust tool for proactive intervention.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 3: Actionable Recommendations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Formulate evidence-based strategies to reduce unnecessary readmissions.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improving patient care pathways and optimizing resource allocation.</a:t>
            </a:r>
          </a:p>
        </p:txBody>
      </p:sp>
    </p:spTree>
    <p:extLst>
      <p:ext uri="{BB962C8B-B14F-4D97-AF65-F5344CB8AC3E}">
        <p14:creationId xmlns:p14="http://schemas.microsoft.com/office/powerpoint/2010/main" val="404261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1606-0FDD-1E31-5205-A057D58A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&amp; Feature Engineering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FD77D2-3A7C-24FB-5BDB-C88E982A8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869595"/>
            <a:ext cx="8815458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healthcare-dataset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Kaggle.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Synthetic data, ~10,000 to 55,500 patient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 include: Age, Gender, Medical Condition, Admission/Discharge Dates, Billing Amount, Medications, Test Results,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Challenge: Synthetic Readmission Flag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lacks a direct readmission identifier.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Created a synthetic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Readmitted_30_Days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flag based 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(as pseudo-patient ID) and subsequent admissions within 30 days of discharge.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This is a hackathon simplification and has limitations compared to real patient IDs.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Engineered Features: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Length_of_Stay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Duration of hospitalization.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Abnormal_Test_Results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Binary flag for abnormal findings.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Medication_Count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Number of medications prescribed.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Insurance 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Proxy for socioeconomic status.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One-Hot Encoding for categorical data, Standardization for numerical data.</a:t>
            </a:r>
          </a:p>
        </p:txBody>
      </p:sp>
    </p:spTree>
    <p:extLst>
      <p:ext uri="{BB962C8B-B14F-4D97-AF65-F5344CB8AC3E}">
        <p14:creationId xmlns:p14="http://schemas.microsoft.com/office/powerpoint/2010/main" val="193646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2E43-8848-D3E2-0898-1068CA5E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Predictive Modeling Approach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8D44EC-1C60-7831-8D32-976FDF8B20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700319"/>
            <a:ext cx="923023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high-risk patients for proactive intervention.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Algorithms Explored: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(LR):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Interpretable baseline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Classifier (RF):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accuracy, robust, provides feature importance.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Considered for future: Gradient Boosting (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Neural Networks (with XAI).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AUC-ROC (Area Under the Receiver Operating Characteristic Curve):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Primary metric for imbalanced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Overall correct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Proportion of positive predictions that are correct.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 (Sensitivity):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Proportion of actual positives correctly identified (crucial for high-risk patients).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F1-Score: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Harmonic mean of precision and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Class Imbalance: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Readmission datasets are often imbalanced (fewer readmitted patients).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class_weight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='balanced'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models to prevent bias towards the majority class.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3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DD1F-D505-90EF-697F-B78CEA6A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Risk Factors for Hospital Readmission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CACF-D35C-1AFD-F8AC-E1CEE89C2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17" y="2132308"/>
            <a:ext cx="8596668" cy="3806579"/>
          </a:xfrm>
        </p:spPr>
        <p:txBody>
          <a:bodyPr>
            <a:noAutofit/>
          </a:bodyPr>
          <a:lstStyle/>
          <a:p>
            <a:r>
              <a:rPr lang="en-US" sz="1400" b="1" dirty="0"/>
              <a:t>Multifactorial Nature:</a:t>
            </a:r>
            <a:r>
              <a:rPr lang="en-US" sz="1400" dirty="0"/>
              <a:t> Influenced by demographic, clinical, hospitalization, and social factors.</a:t>
            </a:r>
          </a:p>
          <a:p>
            <a:r>
              <a:rPr lang="en-US" sz="1400" b="1" dirty="0"/>
              <a:t>Demographic and Socioeconomic:</a:t>
            </a:r>
            <a:endParaRPr lang="en-US" sz="1400" dirty="0"/>
          </a:p>
          <a:p>
            <a:pPr lvl="1"/>
            <a:r>
              <a:rPr lang="en-US" sz="1400" b="1" dirty="0"/>
              <a:t>Age:</a:t>
            </a:r>
            <a:r>
              <a:rPr lang="en-US" sz="1400" dirty="0"/>
              <a:t> Generally older age = higher risk (with some contextual variations).</a:t>
            </a:r>
          </a:p>
          <a:p>
            <a:pPr lvl="1"/>
            <a:r>
              <a:rPr lang="en-US" sz="1400" b="1" dirty="0"/>
              <a:t>Gender:</a:t>
            </a:r>
            <a:r>
              <a:rPr lang="en-US" sz="1400" dirty="0"/>
              <a:t> Often male gender higher risk.</a:t>
            </a:r>
          </a:p>
          <a:p>
            <a:pPr lvl="1"/>
            <a:r>
              <a:rPr lang="en-US" sz="1400" b="1" dirty="0"/>
              <a:t>Insurance Coverage:</a:t>
            </a:r>
            <a:r>
              <a:rPr lang="en-US" sz="1400" dirty="0"/>
              <a:t> Medicare/Medicaid linked to higher readmission (proxy for socioeconomic disparities).</a:t>
            </a:r>
          </a:p>
          <a:p>
            <a:r>
              <a:rPr lang="en-US" sz="1400" b="1" dirty="0"/>
              <a:t>Clinical Information &amp; Comorbidities:</a:t>
            </a:r>
            <a:endParaRPr lang="en-US" sz="1400" dirty="0"/>
          </a:p>
          <a:p>
            <a:pPr lvl="1"/>
            <a:r>
              <a:rPr lang="en-US" sz="1400" b="1" dirty="0"/>
              <a:t>Chronic Conditions:</a:t>
            </a:r>
            <a:r>
              <a:rPr lang="en-US" sz="1400" dirty="0"/>
              <a:t> Diabetes, Heart Failure, CKD, COPD, Hypertension, Anemia are major drivers.</a:t>
            </a:r>
          </a:p>
          <a:p>
            <a:pPr lvl="1"/>
            <a:r>
              <a:rPr lang="en-US" sz="1400" b="1" dirty="0"/>
              <a:t>Charlson Comorbidity Index (CCI):</a:t>
            </a:r>
            <a:r>
              <a:rPr lang="en-US" sz="1400" dirty="0"/>
              <a:t> Higher index = increased risk.</a:t>
            </a:r>
          </a:p>
          <a:p>
            <a:pPr lvl="1"/>
            <a:r>
              <a:rPr lang="en-US" sz="1400" b="1" dirty="0"/>
              <a:t>Labs/Vitals:</a:t>
            </a:r>
            <a:r>
              <a:rPr lang="en-US" sz="1400" dirty="0"/>
              <a:t> Abnormal values (e.g., high glucose, low albumin) indicate risk.</a:t>
            </a:r>
          </a:p>
          <a:p>
            <a:pPr lvl="1"/>
            <a:r>
              <a:rPr lang="en-US" sz="1400" b="1" dirty="0"/>
              <a:t>Medication Use:</a:t>
            </a:r>
            <a:r>
              <a:rPr lang="en-US" sz="1400" dirty="0"/>
              <a:t> Preadmission insulin, polypharmacy.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723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6826-914F-30A0-DFAC-614ADE72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Directions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AAF1C7-BA11-CD2B-62DD-63C75941C6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961929"/>
            <a:ext cx="898514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Hospital readmissions are a complex, multifactorial challenge.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models can effectively predict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interventions are multi-component and patient-centric.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 considerations are paramount for responsible AI deployment in healthcare.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Directions: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Enrichment: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real-world patient IDs, longitudinal data, comprehensive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SDoH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 Validation: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models on diverse, external datasets for generalizability.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Clinical Integration: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 integrating models into EHRs for real-time risk assessment.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Intervention Design &amp; Evaluation: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Pilot targeted interventions and measure effectiveness in real-world settings.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87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B62B-52AD-E46C-96EB-51091D81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593" y="609600"/>
            <a:ext cx="7869409" cy="3403600"/>
          </a:xfrm>
        </p:spPr>
        <p:txBody>
          <a:bodyPr>
            <a:normAutofit/>
          </a:bodyPr>
          <a:lstStyle/>
          <a:p>
            <a:r>
              <a:rPr lang="en-US" sz="8800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CF168-71CB-84AA-C5BD-B4E86E3B89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244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795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Trebuchet MS</vt:lpstr>
      <vt:lpstr>Wingdings 3</vt:lpstr>
      <vt:lpstr>Facet</vt:lpstr>
      <vt:lpstr>Title: Predicting Hospital Readmission Risk for Patients with Chronic Conditions</vt:lpstr>
      <vt:lpstr>The Problem: The Readmission Challenge</vt:lpstr>
      <vt:lpstr>Project Objectives</vt:lpstr>
      <vt:lpstr>Data &amp; Feature Engineering </vt:lpstr>
      <vt:lpstr>Our Predictive Modeling Approach</vt:lpstr>
      <vt:lpstr>Key Risk Factors for Hospital Readmission</vt:lpstr>
      <vt:lpstr>Conclusion &amp; Future Directions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Vinayak Tripathy</dc:creator>
  <cp:lastModifiedBy>Vinayak Tripathy</cp:lastModifiedBy>
  <cp:revision>1</cp:revision>
  <dcterms:created xsi:type="dcterms:W3CDTF">2025-07-24T18:03:02Z</dcterms:created>
  <dcterms:modified xsi:type="dcterms:W3CDTF">2025-07-24T18:25:21Z</dcterms:modified>
</cp:coreProperties>
</file>