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3" r:id="rId2"/>
    <p:sldId id="265" r:id="rId3"/>
  </p:sldIdLst>
  <p:sldSz cx="27432000" cy="13716000"/>
  <p:notesSz cx="6858000" cy="9144000"/>
  <p:defaultTextStyle>
    <a:defPPr>
      <a:defRPr lang="en-US"/>
    </a:defPPr>
    <a:lvl1pPr marL="0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8359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16719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75077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33437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91796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50156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08515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66873" algn="l" defTabSz="1316719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E4DDEB"/>
    <a:srgbClr val="D7CDE1"/>
    <a:srgbClr val="C4B6D2"/>
    <a:srgbClr val="FFD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88" autoAdjust="0"/>
    <p:restoredTop sz="94633" autoAdjust="0"/>
  </p:normalViewPr>
  <p:slideViewPr>
    <p:cSldViewPr>
      <p:cViewPr varScale="1">
        <p:scale>
          <a:sx n="35" d="100"/>
          <a:sy n="35" d="100"/>
        </p:scale>
        <p:origin x="524" y="60"/>
      </p:cViewPr>
      <p:guideLst>
        <p:guide orient="horz" pos="4321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78BE0-C80D-48A5-B0EC-06BA3760DBE2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E1969-1AE1-4733-9CBC-4CD962223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86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FB556-9721-4C85-B73C-9C7C1B304156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D936C-5051-4991-9DDD-EB849F439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8359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16719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75077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33437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91796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50156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608515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66873" algn="l" defTabSz="1316719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6" y="4260855"/>
            <a:ext cx="23317201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1" y="7772403"/>
            <a:ext cx="19202400" cy="3505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8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6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5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1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08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66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7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1" y="549280"/>
            <a:ext cx="6172200" cy="11703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7" y="549280"/>
            <a:ext cx="18059399" cy="11703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5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2" y="8813803"/>
            <a:ext cx="23317201" cy="272415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2" y="5813434"/>
            <a:ext cx="23317201" cy="300037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83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1671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7507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633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2917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9501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6085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2668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3200401"/>
            <a:ext cx="12115801" cy="9051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7" y="3200401"/>
            <a:ext cx="12115801" cy="9051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070228"/>
            <a:ext cx="12120564" cy="12795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8359" indent="0">
              <a:buNone/>
              <a:defRPr sz="2900" b="1"/>
            </a:lvl2pPr>
            <a:lvl3pPr marL="1316719" indent="0">
              <a:buNone/>
              <a:defRPr sz="2600" b="1"/>
            </a:lvl3pPr>
            <a:lvl4pPr marL="1975077" indent="0">
              <a:buNone/>
              <a:defRPr sz="2300" b="1"/>
            </a:lvl4pPr>
            <a:lvl5pPr marL="2633437" indent="0">
              <a:buNone/>
              <a:defRPr sz="2300" b="1"/>
            </a:lvl5pPr>
            <a:lvl6pPr marL="3291796" indent="0">
              <a:buNone/>
              <a:defRPr sz="2300" b="1"/>
            </a:lvl6pPr>
            <a:lvl7pPr marL="3950156" indent="0">
              <a:buNone/>
              <a:defRPr sz="2300" b="1"/>
            </a:lvl7pPr>
            <a:lvl8pPr marL="4608515" indent="0">
              <a:buNone/>
              <a:defRPr sz="2300" b="1"/>
            </a:lvl8pPr>
            <a:lvl9pPr marL="526687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4349752"/>
            <a:ext cx="12120564" cy="79025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0" y="3070228"/>
            <a:ext cx="12125327" cy="12795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8359" indent="0">
              <a:buNone/>
              <a:defRPr sz="2900" b="1"/>
            </a:lvl2pPr>
            <a:lvl3pPr marL="1316719" indent="0">
              <a:buNone/>
              <a:defRPr sz="2600" b="1"/>
            </a:lvl3pPr>
            <a:lvl4pPr marL="1975077" indent="0">
              <a:buNone/>
              <a:defRPr sz="2300" b="1"/>
            </a:lvl4pPr>
            <a:lvl5pPr marL="2633437" indent="0">
              <a:buNone/>
              <a:defRPr sz="2300" b="1"/>
            </a:lvl5pPr>
            <a:lvl6pPr marL="3291796" indent="0">
              <a:buNone/>
              <a:defRPr sz="2300" b="1"/>
            </a:lvl6pPr>
            <a:lvl7pPr marL="3950156" indent="0">
              <a:buNone/>
              <a:defRPr sz="2300" b="1"/>
            </a:lvl7pPr>
            <a:lvl8pPr marL="4608515" indent="0">
              <a:buNone/>
              <a:defRPr sz="2300" b="1"/>
            </a:lvl8pPr>
            <a:lvl9pPr marL="526687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0" y="4349752"/>
            <a:ext cx="12125327" cy="790257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1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3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8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546100"/>
            <a:ext cx="9024938" cy="23241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3" y="546100"/>
            <a:ext cx="15335250" cy="11706228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2870205"/>
            <a:ext cx="9024938" cy="9382125"/>
          </a:xfrm>
        </p:spPr>
        <p:txBody>
          <a:bodyPr/>
          <a:lstStyle>
            <a:lvl1pPr marL="0" indent="0">
              <a:buNone/>
              <a:defRPr sz="2100"/>
            </a:lvl1pPr>
            <a:lvl2pPr marL="658359" indent="0">
              <a:buNone/>
              <a:defRPr sz="1700"/>
            </a:lvl2pPr>
            <a:lvl3pPr marL="1316719" indent="0">
              <a:buNone/>
              <a:defRPr sz="1500"/>
            </a:lvl3pPr>
            <a:lvl4pPr marL="1975077" indent="0">
              <a:buNone/>
              <a:defRPr sz="1300"/>
            </a:lvl4pPr>
            <a:lvl5pPr marL="2633437" indent="0">
              <a:buNone/>
              <a:defRPr sz="1300"/>
            </a:lvl5pPr>
            <a:lvl6pPr marL="3291796" indent="0">
              <a:buNone/>
              <a:defRPr sz="1300"/>
            </a:lvl6pPr>
            <a:lvl7pPr marL="3950156" indent="0">
              <a:buNone/>
              <a:defRPr sz="1300"/>
            </a:lvl7pPr>
            <a:lvl8pPr marL="4608515" indent="0">
              <a:buNone/>
              <a:defRPr sz="1300"/>
            </a:lvl8pPr>
            <a:lvl9pPr marL="526687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5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9601205"/>
            <a:ext cx="16459200" cy="113347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225553"/>
            <a:ext cx="16459200" cy="8229600"/>
          </a:xfrm>
        </p:spPr>
        <p:txBody>
          <a:bodyPr/>
          <a:lstStyle>
            <a:lvl1pPr marL="0" indent="0">
              <a:buNone/>
              <a:defRPr sz="4600"/>
            </a:lvl1pPr>
            <a:lvl2pPr marL="658359" indent="0">
              <a:buNone/>
              <a:defRPr sz="4000"/>
            </a:lvl2pPr>
            <a:lvl3pPr marL="1316719" indent="0">
              <a:buNone/>
              <a:defRPr sz="3400"/>
            </a:lvl3pPr>
            <a:lvl4pPr marL="1975077" indent="0">
              <a:buNone/>
              <a:defRPr sz="2900"/>
            </a:lvl4pPr>
            <a:lvl5pPr marL="2633437" indent="0">
              <a:buNone/>
              <a:defRPr sz="2900"/>
            </a:lvl5pPr>
            <a:lvl6pPr marL="3291796" indent="0">
              <a:buNone/>
              <a:defRPr sz="2900"/>
            </a:lvl6pPr>
            <a:lvl7pPr marL="3950156" indent="0">
              <a:buNone/>
              <a:defRPr sz="2900"/>
            </a:lvl7pPr>
            <a:lvl8pPr marL="4608515" indent="0">
              <a:buNone/>
              <a:defRPr sz="2900"/>
            </a:lvl8pPr>
            <a:lvl9pPr marL="5266873" indent="0">
              <a:buNone/>
              <a:defRPr sz="2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0734680"/>
            <a:ext cx="16459200" cy="1609725"/>
          </a:xfrm>
        </p:spPr>
        <p:txBody>
          <a:bodyPr/>
          <a:lstStyle>
            <a:lvl1pPr marL="0" indent="0">
              <a:buNone/>
              <a:defRPr sz="2100"/>
            </a:lvl1pPr>
            <a:lvl2pPr marL="658359" indent="0">
              <a:buNone/>
              <a:defRPr sz="1700"/>
            </a:lvl2pPr>
            <a:lvl3pPr marL="1316719" indent="0">
              <a:buNone/>
              <a:defRPr sz="1500"/>
            </a:lvl3pPr>
            <a:lvl4pPr marL="1975077" indent="0">
              <a:buNone/>
              <a:defRPr sz="1300"/>
            </a:lvl4pPr>
            <a:lvl5pPr marL="2633437" indent="0">
              <a:buNone/>
              <a:defRPr sz="1300"/>
            </a:lvl5pPr>
            <a:lvl6pPr marL="3291796" indent="0">
              <a:buNone/>
              <a:defRPr sz="1300"/>
            </a:lvl6pPr>
            <a:lvl7pPr marL="3950156" indent="0">
              <a:buNone/>
              <a:defRPr sz="1300"/>
            </a:lvl7pPr>
            <a:lvl8pPr marL="4608515" indent="0">
              <a:buNone/>
              <a:defRPr sz="1300"/>
            </a:lvl8pPr>
            <a:lvl9pPr marL="526687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1" y="549282"/>
            <a:ext cx="24688800" cy="2286001"/>
          </a:xfrm>
          <a:prstGeom prst="rect">
            <a:avLst/>
          </a:prstGeom>
        </p:spPr>
        <p:txBody>
          <a:bodyPr vert="horz" lIns="131672" tIns="65835" rIns="131672" bIns="658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3200401"/>
            <a:ext cx="24688800" cy="9051925"/>
          </a:xfrm>
          <a:prstGeom prst="rect">
            <a:avLst/>
          </a:prstGeom>
        </p:spPr>
        <p:txBody>
          <a:bodyPr vert="horz" lIns="131672" tIns="65835" rIns="131672" bIns="658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2712705"/>
            <a:ext cx="6400800" cy="730250"/>
          </a:xfrm>
          <a:prstGeom prst="rect">
            <a:avLst/>
          </a:prstGeom>
        </p:spPr>
        <p:txBody>
          <a:bodyPr vert="horz" lIns="131672" tIns="65835" rIns="131672" bIns="6583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CB83-75E6-4D78-A459-E66FE0433E0E}" type="datetimeFigureOut">
              <a:rPr lang="en-US" smtClean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1" y="12712705"/>
            <a:ext cx="8686800" cy="730250"/>
          </a:xfrm>
          <a:prstGeom prst="rect">
            <a:avLst/>
          </a:prstGeom>
        </p:spPr>
        <p:txBody>
          <a:bodyPr vert="horz" lIns="131672" tIns="65835" rIns="131672" bIns="6583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2712705"/>
            <a:ext cx="6400800" cy="730250"/>
          </a:xfrm>
          <a:prstGeom prst="rect">
            <a:avLst/>
          </a:prstGeom>
        </p:spPr>
        <p:txBody>
          <a:bodyPr vert="horz" lIns="131672" tIns="65835" rIns="131672" bIns="6583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BC00-DBA5-4928-873D-A537C366B1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0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16719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0" indent="-493770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834" indent="-411475" algn="l" defTabSz="1316719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898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304258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62617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0975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79335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694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96054" indent="-329179" algn="l" defTabSz="13167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59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719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75077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3437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1796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50156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08515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66873" algn="l" defTabSz="131671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3716000" y="0"/>
            <a:ext cx="4343400" cy="2938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prstClr val="white"/>
                </a:solidFill>
              </a:rPr>
              <a:t>EIS Cloud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 descr="Inter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95" y="3528979"/>
            <a:ext cx="4671802" cy="4671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49300" y="5448300"/>
            <a:ext cx="243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Internet</a:t>
            </a:r>
          </a:p>
          <a:p>
            <a:endParaRPr lang="en-US" dirty="0"/>
          </a:p>
        </p:txBody>
      </p:sp>
      <p:pic>
        <p:nvPicPr>
          <p:cNvPr id="11" name="Picture 10" descr="Cli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9413241"/>
            <a:ext cx="2328018" cy="232801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461377" y="1666473"/>
            <a:ext cx="7044075" cy="5488672"/>
          </a:xfrm>
          <a:prstGeom prst="roundRect">
            <a:avLst>
              <a:gd name="adj" fmla="val 9818"/>
            </a:avLst>
          </a:prstGeom>
          <a:solidFill>
            <a:srgbClr val="DBDBDB"/>
          </a:solidFill>
          <a:ln w="63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+mj-lt"/>
                <a:cs typeface="Helvetica Neue"/>
              </a:rPr>
              <a:t>FIREWALL</a:t>
            </a:r>
            <a:endParaRPr lang="en-US" sz="2400" b="1" dirty="0">
              <a:solidFill>
                <a:schemeClr val="tx1"/>
              </a:solidFill>
              <a:latin typeface="+mj-lt"/>
              <a:cs typeface="Helvetica Neue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114241" y="1637190"/>
            <a:ext cx="5279175" cy="546735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603" y="221856"/>
            <a:ext cx="3745752" cy="24451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0" y="9112151"/>
            <a:ext cx="967318" cy="100314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648" y="1853746"/>
            <a:ext cx="909400" cy="943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819" y="6291960"/>
            <a:ext cx="832355" cy="863184"/>
          </a:xfrm>
          <a:prstGeom prst="rect">
            <a:avLst/>
          </a:prstGeom>
        </p:spPr>
      </p:pic>
      <p:cxnSp>
        <p:nvCxnSpPr>
          <p:cNvPr id="42" name="Curved Connector 41"/>
          <p:cNvCxnSpPr/>
          <p:nvPr/>
        </p:nvCxnSpPr>
        <p:spPr>
          <a:xfrm>
            <a:off x="9580415" y="2188851"/>
            <a:ext cx="11898346" cy="4660055"/>
          </a:xfrm>
          <a:prstGeom prst="curvedConnector3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7719952" y="5849659"/>
            <a:ext cx="5676900" cy="4267200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flipV="1">
            <a:off x="14668500" y="4082335"/>
            <a:ext cx="6992754" cy="1641865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8655427" y="7032275"/>
            <a:ext cx="2883952" cy="2119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8791750" y="7123797"/>
            <a:ext cx="2935679" cy="2289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1635" y="10008963"/>
            <a:ext cx="18463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C2S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9814920" y="3589891"/>
            <a:ext cx="16638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C2S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8874318" y="7994173"/>
            <a:ext cx="984885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 smtClean="0"/>
              <a:t>S2S</a:t>
            </a:r>
          </a:p>
          <a:p>
            <a:endParaRPr lang="en-US" dirty="0"/>
          </a:p>
        </p:txBody>
      </p:sp>
      <p:grpSp>
        <p:nvGrpSpPr>
          <p:cNvPr id="68" name="Group 21"/>
          <p:cNvGrpSpPr>
            <a:grpSpLocks/>
          </p:cNvGrpSpPr>
          <p:nvPr/>
        </p:nvGrpSpPr>
        <p:grpSpPr bwMode="auto">
          <a:xfrm flipV="1">
            <a:off x="5369897" y="2654104"/>
            <a:ext cx="1250154" cy="4378170"/>
            <a:chOff x="545458" y="4783771"/>
            <a:chExt cx="2293787" cy="1733798"/>
          </a:xfrm>
        </p:grpSpPr>
        <p:sp>
          <p:nvSpPr>
            <p:cNvPr id="69" name="Rounded Rectangle 68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298580" y="3810000"/>
            <a:ext cx="659411" cy="203965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 smtClean="0"/>
              <a:t>PAS</a:t>
            </a:r>
            <a:endParaRPr lang="en-US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3213507" y="3731563"/>
            <a:ext cx="859106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068313" y="3493438"/>
            <a:ext cx="2111091" cy="271986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998673" y="8583512"/>
            <a:ext cx="27529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Deloitte Network</a:t>
            </a:r>
          </a:p>
          <a:p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10807" y="1143948"/>
            <a:ext cx="2695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CSAA Network</a:t>
            </a:r>
          </a:p>
          <a:p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283270" y="3915964"/>
            <a:ext cx="16713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CSAA resources</a:t>
            </a:r>
          </a:p>
          <a:p>
            <a:r>
              <a:rPr lang="en-US" b="1" dirty="0" smtClean="0"/>
              <a:t>(Services)</a:t>
            </a:r>
          </a:p>
          <a:p>
            <a:endParaRPr lang="en-US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12869255" y="9029789"/>
            <a:ext cx="6005064" cy="291090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7" name="Straight Arrow Connector 6"/>
          <p:cNvCxnSpPr>
            <a:stCxn id="48" idx="0"/>
          </p:cNvCxnSpPr>
          <p:nvPr/>
        </p:nvCxnSpPr>
        <p:spPr>
          <a:xfrm flipV="1">
            <a:off x="16956171" y="10140397"/>
            <a:ext cx="1103229" cy="7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271588" y="10008967"/>
            <a:ext cx="1635412" cy="97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529657" y="9968762"/>
            <a:ext cx="2377343" cy="10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Us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055" y="10900733"/>
            <a:ext cx="731520" cy="731520"/>
          </a:xfrm>
          <a:prstGeom prst="rect">
            <a:avLst/>
          </a:prstGeom>
        </p:spPr>
      </p:pic>
      <p:pic>
        <p:nvPicPr>
          <p:cNvPr id="47" name="Picture 46" descr="Us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192" y="10913521"/>
            <a:ext cx="731520" cy="731520"/>
          </a:xfrm>
          <a:prstGeom prst="rect">
            <a:avLst/>
          </a:prstGeom>
        </p:spPr>
      </p:pic>
      <p:pic>
        <p:nvPicPr>
          <p:cNvPr id="48" name="Picture 47" descr="Us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411" y="10918244"/>
            <a:ext cx="731520" cy="73152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2596182" y="8410402"/>
            <a:ext cx="20806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User on Deloitte n/w</a:t>
            </a:r>
          </a:p>
          <a:p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3321557" y="7171203"/>
            <a:ext cx="495552" cy="1097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2226175" y="8335180"/>
            <a:ext cx="2919826" cy="1140883"/>
          </a:xfrm>
          <a:prstGeom prst="roundRect">
            <a:avLst>
              <a:gd name="adj" fmla="val 30657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866397" y="9159587"/>
            <a:ext cx="9043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VPN</a:t>
            </a:r>
          </a:p>
          <a:p>
            <a:r>
              <a:rPr lang="en-US" sz="2400" b="1" dirty="0" smtClean="0"/>
              <a:t> H/W</a:t>
            </a:r>
          </a:p>
          <a:p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1424790" y="6315860"/>
            <a:ext cx="9043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VPN</a:t>
            </a:r>
          </a:p>
          <a:p>
            <a:r>
              <a:rPr lang="en-US" sz="2400" b="1" dirty="0" smtClean="0"/>
              <a:t> H/W</a:t>
            </a:r>
          </a:p>
          <a:p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8597703" y="1932707"/>
            <a:ext cx="9043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VPN</a:t>
            </a:r>
          </a:p>
          <a:p>
            <a:r>
              <a:rPr lang="en-US" sz="2400" b="1" dirty="0" smtClean="0"/>
              <a:t> H/W</a:t>
            </a:r>
          </a:p>
          <a:p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" y="11901561"/>
            <a:ext cx="92859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High Level </a:t>
            </a:r>
            <a:r>
              <a:rPr lang="en-US" sz="3600" b="1" dirty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0070C0"/>
                </a:solidFill>
              </a:rPr>
              <a:t>llustration Of Existing &amp; Proposed  Connectivity Between All The Networks</a:t>
            </a:r>
          </a:p>
          <a:p>
            <a:endParaRPr lang="en-US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3240303" y="9575612"/>
            <a:ext cx="864885" cy="102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3240303" y="9775140"/>
            <a:ext cx="576806" cy="36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3392703" y="9927540"/>
            <a:ext cx="576806" cy="36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flipH="1">
            <a:off x="11677915" y="308032"/>
            <a:ext cx="27499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Existing Integrations points on</a:t>
            </a:r>
          </a:p>
          <a:p>
            <a:r>
              <a:rPr lang="en-US" b="1" dirty="0" smtClean="0"/>
              <a:t> EIS</a:t>
            </a:r>
          </a:p>
          <a:p>
            <a:endParaRPr lang="en-US" b="1" dirty="0"/>
          </a:p>
        </p:txBody>
      </p:sp>
      <p:cxnSp>
        <p:nvCxnSpPr>
          <p:cNvPr id="87" name="Curved Connector 86"/>
          <p:cNvCxnSpPr/>
          <p:nvPr/>
        </p:nvCxnSpPr>
        <p:spPr>
          <a:xfrm>
            <a:off x="9472169" y="3854103"/>
            <a:ext cx="3558768" cy="907053"/>
          </a:xfrm>
          <a:prstGeom prst="curvedConnector3">
            <a:avLst>
              <a:gd name="adj1" fmla="val 628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>
            <a:off x="9466904" y="5261525"/>
            <a:ext cx="3215606" cy="70650"/>
          </a:xfrm>
          <a:prstGeom prst="curvedConnector3">
            <a:avLst>
              <a:gd name="adj1" fmla="val 35213"/>
            </a:avLst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 flipV="1">
            <a:off x="14853612" y="2519755"/>
            <a:ext cx="6091189" cy="2494023"/>
          </a:xfrm>
          <a:prstGeom prst="curvedConnector3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flipH="1">
            <a:off x="18579894" y="1501339"/>
            <a:ext cx="26098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Integrations points on AWS</a:t>
            </a:r>
          </a:p>
          <a:p>
            <a:endParaRPr lang="en-US" b="1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6081" y="3462926"/>
            <a:ext cx="1293377" cy="123881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61" y="4550106"/>
            <a:ext cx="1252223" cy="1199395"/>
          </a:xfrm>
          <a:prstGeom prst="rect">
            <a:avLst/>
          </a:prstGeom>
        </p:spPr>
      </p:pic>
      <p:cxnSp>
        <p:nvCxnSpPr>
          <p:cNvPr id="109" name="Curved Connector 108"/>
          <p:cNvCxnSpPr/>
          <p:nvPr/>
        </p:nvCxnSpPr>
        <p:spPr>
          <a:xfrm>
            <a:off x="19514278" y="4287683"/>
            <a:ext cx="2016930" cy="542146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671355" y="3127751"/>
            <a:ext cx="20806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Soft VPNs</a:t>
            </a:r>
          </a:p>
          <a:p>
            <a:endParaRPr lang="en-US" b="1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22815548" y="3458745"/>
            <a:ext cx="165580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22902907" y="3826605"/>
            <a:ext cx="1568448" cy="23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2954197" y="4240677"/>
            <a:ext cx="1517158" cy="2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2616200" y="5273005"/>
            <a:ext cx="1453878" cy="30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2589318" y="5435178"/>
            <a:ext cx="1380191" cy="49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2488749" y="5464327"/>
            <a:ext cx="1566055" cy="82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User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894" y="3001406"/>
            <a:ext cx="1617188" cy="1617188"/>
          </a:xfrm>
          <a:prstGeom prst="rect">
            <a:avLst/>
          </a:prstGeom>
        </p:spPr>
      </p:pic>
      <p:pic>
        <p:nvPicPr>
          <p:cNvPr id="125" name="Picture 124" descr="User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438" y="5375536"/>
            <a:ext cx="1315321" cy="1315321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9683042" y="1742575"/>
            <a:ext cx="984885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 smtClean="0"/>
              <a:t>S2S</a:t>
            </a:r>
          </a:p>
          <a:p>
            <a:endParaRPr lang="en-US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4106304" y="4020303"/>
            <a:ext cx="2962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137339" y="4499090"/>
            <a:ext cx="2930974" cy="1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4011967" y="4903022"/>
            <a:ext cx="303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636490" y="10562843"/>
            <a:ext cx="31097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Drive  </a:t>
            </a:r>
          </a:p>
          <a:p>
            <a:r>
              <a:rPr lang="en-US" b="1" dirty="0" smtClean="0"/>
              <a:t>(F://..)</a:t>
            </a:r>
          </a:p>
          <a:p>
            <a:endParaRPr lang="en-US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23392703" y="10585939"/>
            <a:ext cx="2743897" cy="878962"/>
          </a:xfrm>
          <a:prstGeom prst="roundRect">
            <a:avLst>
              <a:gd name="adj" fmla="val 30657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114240" y="12112278"/>
            <a:ext cx="60891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Note: High level descriptions for                  the sequential flow is in the next slide.</a:t>
            </a:r>
          </a:p>
          <a:p>
            <a:endParaRPr lang="en-US" b="1" dirty="0"/>
          </a:p>
        </p:txBody>
      </p:sp>
      <p:sp>
        <p:nvSpPr>
          <p:cNvPr id="82" name="Oval 81"/>
          <p:cNvSpPr/>
          <p:nvPr/>
        </p:nvSpPr>
        <p:spPr>
          <a:xfrm>
            <a:off x="18940918" y="8484997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4" name="Oval 83"/>
          <p:cNvSpPr/>
          <p:nvPr/>
        </p:nvSpPr>
        <p:spPr>
          <a:xfrm>
            <a:off x="10394329" y="2005482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5" name="Oval 84"/>
          <p:cNvSpPr/>
          <p:nvPr/>
        </p:nvSpPr>
        <p:spPr>
          <a:xfrm>
            <a:off x="19511921" y="6429113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6" name="Oval 85"/>
          <p:cNvSpPr/>
          <p:nvPr/>
        </p:nvSpPr>
        <p:spPr>
          <a:xfrm>
            <a:off x="8853798" y="9511808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8" name="Oval 87"/>
          <p:cNvSpPr/>
          <p:nvPr/>
        </p:nvSpPr>
        <p:spPr>
          <a:xfrm>
            <a:off x="19063069" y="4073484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11626544" y="2685574"/>
            <a:ext cx="3347267" cy="685063"/>
          </a:xfrm>
          <a:prstGeom prst="curvedConnector3">
            <a:avLst>
              <a:gd name="adj1" fmla="val 833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9703090" y="3669324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2" name="Oval 91"/>
          <p:cNvSpPr/>
          <p:nvPr/>
        </p:nvSpPr>
        <p:spPr>
          <a:xfrm>
            <a:off x="13001172" y="2013930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9755477" y="5022571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4" name="Oval 93"/>
          <p:cNvSpPr/>
          <p:nvPr/>
        </p:nvSpPr>
        <p:spPr>
          <a:xfrm>
            <a:off x="18661758" y="2681703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5" name="Oval 94"/>
          <p:cNvSpPr/>
          <p:nvPr/>
        </p:nvSpPr>
        <p:spPr>
          <a:xfrm>
            <a:off x="23356412" y="7518723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 smtClean="0">
                <a:solidFill>
                  <a:srgbClr val="FFFFFF"/>
                </a:solidFill>
              </a:rPr>
              <a:t>6</a:t>
            </a:r>
            <a:endParaRPr lang="en-GB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540464"/>
            <a:ext cx="16690974" cy="521938"/>
          </a:xfrm>
        </p:spPr>
        <p:txBody>
          <a:bodyPr>
            <a:noAutofit/>
          </a:bodyPr>
          <a:lstStyle/>
          <a:p>
            <a:r>
              <a:rPr lang="en-US" sz="4400" dirty="0" smtClean="0"/>
              <a:t>High Level Description </a:t>
            </a:r>
            <a:r>
              <a:rPr lang="en-US" sz="4400" dirty="0"/>
              <a:t>F</a:t>
            </a:r>
            <a:r>
              <a:rPr lang="en-US" sz="4400" dirty="0" smtClean="0"/>
              <a:t>or </a:t>
            </a:r>
            <a:r>
              <a:rPr lang="en-US" sz="4400" dirty="0"/>
              <a:t>T</a:t>
            </a:r>
            <a:r>
              <a:rPr lang="en-US" sz="4400" dirty="0" smtClean="0"/>
              <a:t>he Flows In Slide#1</a:t>
            </a: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08403"/>
              </p:ext>
            </p:extLst>
          </p:nvPr>
        </p:nvGraphicFramePr>
        <p:xfrm>
          <a:off x="5334000" y="1460013"/>
          <a:ext cx="19278600" cy="102671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15930"/>
                <a:gridCol w="3323896"/>
                <a:gridCol w="3545490"/>
                <a:gridCol w="5983014"/>
                <a:gridCol w="4210270"/>
              </a:tblGrid>
              <a:tr h="529258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/>
                        <a:t>Flow ID* #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/>
                        <a:t>Source System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/>
                        <a:t>Target System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/>
                        <a:t>Flow Description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/>
                        <a:t>Flow Type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1234935"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</a:pP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Deloitte n/w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AWS cloud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S2S connectivity with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Redundancy concept illustrated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(flow shows 2 lines) due to VTI technology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Site-to-Site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connectivity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4935">
                <a:tc>
                  <a:txBody>
                    <a:bodyPr/>
                    <a:lstStyle/>
                    <a:p>
                      <a:pPr marL="9144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CSAA n/w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AWS cloud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S2S connectivity illustrated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without VTI technology</a:t>
                      </a:r>
                      <a:endParaRPr lang="en-US" sz="2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fontAlgn="b" latinLnBrk="0" hangingPunct="1">
                        <a:lnSpc>
                          <a:spcPct val="100000"/>
                        </a:lnSpc>
                      </a:pPr>
                      <a:endParaRPr lang="en-US" sz="2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Site-to-Site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connectivity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7773">
                <a:tc>
                  <a:txBody>
                    <a:bodyPr/>
                    <a:lstStyle/>
                    <a:p>
                      <a:pPr marL="9144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defTabSz="4572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AWS cloud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Tunnel established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with C2S approach over internet</a:t>
                      </a:r>
                    </a:p>
                    <a:p>
                      <a:pPr marL="0" indent="0" algn="l" fontAlgn="b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Also, shown are  the soft VPNs on the AWS cloud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Client-to-Site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connectivity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7773">
                <a:tc>
                  <a:txBody>
                    <a:bodyPr/>
                    <a:lstStyle/>
                    <a:p>
                      <a:pPr marL="9144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defTabSz="4572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CSAA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EIS cloud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Integration end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points/ services are publicly exposed to internet and thus everything goes via internet</a:t>
                      </a:r>
                    </a:p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(Applies to Deloitte-&gt; EIS)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Existing integrations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connectivity with EIS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40612"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00000"/>
                        </a:lnSpc>
                      </a:pP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algn="l" defTabSz="4572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CSAA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AWS cloud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Integration end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points/ services are publicly exposed to internet and thus everything goes via internet. After migration its expected to function the way it was with EIS</a:t>
                      </a:r>
                    </a:p>
                    <a:p>
                      <a:pPr marL="0" marR="0" lvl="0" indent="0" algn="l" defTabSz="131671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(Applies to Deloitte-&gt; AWS)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Existing integrations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connectivity with AWS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4702">
                <a:tc>
                  <a:txBody>
                    <a:bodyPr/>
                    <a:lstStyle/>
                    <a:p>
                      <a:pPr marL="9144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144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User on Deloitte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n/w</a:t>
                      </a:r>
                      <a:endParaRPr lang="en-US" sz="24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As mentioned, if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the connectivity is C2S then a user on Deloitte n/w will be cut off from the other networks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Client-to-Site</a:t>
                      </a:r>
                      <a:r>
                        <a:rPr lang="en-US" sz="24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connectivity if established</a:t>
                      </a:r>
                      <a:endParaRPr lang="en-US" sz="2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6062794" y="2398557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6062794" y="3777449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6062794" y="5277724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6062794" y="6834860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6062794" y="8677271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>
                <a:solidFill>
                  <a:srgbClr val="FFFFFF"/>
                </a:solidFill>
              </a:rPr>
              <a:t>5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34000" y="9207067"/>
            <a:ext cx="15158515" cy="3618540"/>
            <a:chOff x="591642" y="6208995"/>
            <a:chExt cx="2263859" cy="1747679"/>
          </a:xfrm>
        </p:grpSpPr>
        <p:sp>
          <p:nvSpPr>
            <p:cNvPr id="7" name="TextBox 6"/>
            <p:cNvSpPr txBox="1"/>
            <p:nvPr/>
          </p:nvSpPr>
          <p:spPr>
            <a:xfrm>
              <a:off x="591642" y="7722985"/>
              <a:ext cx="2263859" cy="23368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346076" indent="-342900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srgbClr val="000000"/>
                  </a:solidFill>
                </a:rPr>
                <a:t>The series of action are not sequential in nature. Numbers are used only to describe each flow in detail.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9809" y="6208995"/>
              <a:ext cx="1066800" cy="19771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3176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</a:pPr>
              <a:endParaRPr lang="en-US" sz="200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6062794" y="10519682"/>
            <a:ext cx="425842" cy="420624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2776"/>
            </a:solidFill>
          </a:ln>
        </p:spPr>
        <p:txBody>
          <a:bodyPr lIns="0" tIns="0" rIns="0" bIns="0" anchor="ctr" anchorCtr="1"/>
          <a:lstStyle/>
          <a:p>
            <a:pPr algn="ctr"/>
            <a:r>
              <a:rPr lang="en-GB" sz="1400" b="1" dirty="0" smtClean="0">
                <a:solidFill>
                  <a:srgbClr val="FFFFFF"/>
                </a:solidFill>
              </a:rPr>
              <a:t>6</a:t>
            </a:r>
            <a:endParaRPr lang="en-GB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DDEB"/>
        </a:solidFill>
        <a:ln cap="rnd">
          <a:prstDash val="dash"/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299</Words>
  <Application>Microsoft Office PowerPoint</Application>
  <PresentationFormat>Custom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 Neue</vt:lpstr>
      <vt:lpstr>Office Theme</vt:lpstr>
      <vt:lpstr>PowerPoint Presentation</vt:lpstr>
      <vt:lpstr>High Level Description For The Flows In Slide#1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Potu, Santosh Kumar</dc:creator>
  <cp:lastModifiedBy>Konchada, Anusha</cp:lastModifiedBy>
  <cp:revision>309</cp:revision>
  <dcterms:created xsi:type="dcterms:W3CDTF">2015-05-13T07:06:21Z</dcterms:created>
  <dcterms:modified xsi:type="dcterms:W3CDTF">2016-10-16T04:44:25Z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