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9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125" autoAdjust="0"/>
  </p:normalViewPr>
  <p:slideViewPr>
    <p:cSldViewPr snapToGrid="0">
      <p:cViewPr varScale="1">
        <p:scale>
          <a:sx n="70" d="100"/>
          <a:sy n="70" d="100"/>
        </p:scale>
        <p:origin x="120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1E285-8B63-43C2-8FDE-CC7328AB1439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4E069-F8E3-432B-8224-000F0B394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92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Type of projects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4E069-F8E3-432B-8224-000F0B3944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59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gif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text only or primar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897603"/>
            <a:ext cx="4628956" cy="842400"/>
          </a:xfrm>
        </p:spPr>
        <p:txBody>
          <a:bodyPr lIns="0" tIns="0" rIns="0" bIns="0" anchor="b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2778756"/>
            <a:ext cx="4629600" cy="13716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 descr="DEL_PRI_RGB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5984" y="399576"/>
            <a:ext cx="1720800" cy="32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130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41148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4114800" cy="757255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5760" y="1611313"/>
            <a:ext cx="4114800" cy="4733788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39516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8412480" cy="766749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5760" y="1611313"/>
            <a:ext cx="4114800" cy="4733788"/>
          </a:xfrm>
        </p:spPr>
        <p:txBody>
          <a:bodyPr/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78416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729929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Medium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782208"/>
            <a:ext cx="8229600" cy="1143000"/>
          </a:xfrm>
        </p:spPr>
        <p:txBody>
          <a:bodyPr lIns="0" tIns="0" rIns="0" bIns="0"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2"/>
                </a:solidFill>
              </a:defRPr>
            </a:lvl2pPr>
            <a:lvl3pPr>
              <a:defRPr sz="6000">
                <a:solidFill>
                  <a:schemeClr val="bg2"/>
                </a:solidFill>
              </a:defRPr>
            </a:lvl3pPr>
            <a:lvl4pPr>
              <a:defRPr sz="6000">
                <a:solidFill>
                  <a:schemeClr val="bg2"/>
                </a:solidFill>
              </a:defRPr>
            </a:lvl4pPr>
            <a:lvl5pPr>
              <a:defRPr sz="6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417948877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Dar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782208"/>
            <a:ext cx="8229600" cy="1143000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2"/>
                </a:solidFill>
              </a:defRPr>
            </a:lvl2pPr>
            <a:lvl3pPr>
              <a:defRPr sz="6000">
                <a:solidFill>
                  <a:schemeClr val="bg2"/>
                </a:solidFill>
              </a:defRPr>
            </a:lvl3pPr>
            <a:lvl4pPr>
              <a:defRPr sz="6000">
                <a:solidFill>
                  <a:schemeClr val="bg2"/>
                </a:solidFill>
              </a:defRPr>
            </a:lvl4pPr>
            <a:lvl5pPr>
              <a:defRPr sz="6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897653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782208"/>
            <a:ext cx="8229600" cy="1143000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2"/>
                </a:solidFill>
              </a:defRPr>
            </a:lvl2pPr>
            <a:lvl3pPr>
              <a:defRPr sz="6000">
                <a:solidFill>
                  <a:schemeClr val="bg2"/>
                </a:solidFill>
              </a:defRPr>
            </a:lvl3pPr>
            <a:lvl4pPr>
              <a:defRPr sz="6000">
                <a:solidFill>
                  <a:schemeClr val="bg2"/>
                </a:solidFill>
              </a:defRPr>
            </a:lvl4pPr>
            <a:lvl5pPr>
              <a:defRPr sz="6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407690582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with primar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782208"/>
            <a:ext cx="8229600" cy="1143000"/>
          </a:xfrm>
        </p:spPr>
        <p:txBody>
          <a:bodyPr/>
          <a:lstStyle>
            <a:lvl1pPr>
              <a:defRPr sz="6000" baseline="0">
                <a:solidFill>
                  <a:schemeClr val="accent2"/>
                </a:solidFill>
              </a:defRPr>
            </a:lvl1pPr>
            <a:lvl2pPr>
              <a:defRPr sz="6000">
                <a:solidFill>
                  <a:schemeClr val="accent2"/>
                </a:solidFill>
              </a:defRPr>
            </a:lvl2pPr>
            <a:lvl3pPr>
              <a:defRPr sz="6000">
                <a:solidFill>
                  <a:schemeClr val="accent2"/>
                </a:solidFill>
              </a:defRPr>
            </a:lvl3pPr>
            <a:lvl4pPr>
              <a:defRPr sz="6000">
                <a:solidFill>
                  <a:schemeClr val="accent2"/>
                </a:solidFill>
              </a:defRPr>
            </a:lvl4pPr>
            <a:lvl5pPr>
              <a:defRPr sz="6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304933441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with secondar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818068"/>
            <a:ext cx="2811073" cy="3007406"/>
          </a:xfrm>
        </p:spPr>
        <p:txBody>
          <a:bodyPr/>
          <a:lstStyle>
            <a:lvl1pPr>
              <a:defRPr sz="4800">
                <a:solidFill>
                  <a:schemeClr val="accent2"/>
                </a:solidFill>
              </a:defRPr>
            </a:lvl1pPr>
            <a:lvl2pPr>
              <a:defRPr sz="4800">
                <a:solidFill>
                  <a:schemeClr val="accent2"/>
                </a:solidFill>
              </a:defRPr>
            </a:lvl2pPr>
            <a:lvl3pPr>
              <a:defRPr sz="4800">
                <a:solidFill>
                  <a:schemeClr val="accent2"/>
                </a:solidFill>
              </a:defRPr>
            </a:lvl3pPr>
            <a:lvl4pPr>
              <a:defRPr sz="4800">
                <a:solidFill>
                  <a:schemeClr val="accent2"/>
                </a:solidFill>
              </a:defRPr>
            </a:lvl4pPr>
            <a:lvl5pPr>
              <a:defRPr sz="48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339684233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Medium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319066"/>
            <a:ext cx="6845093" cy="5988439"/>
          </a:xfrm>
        </p:spPr>
        <p:txBody>
          <a:bodyPr/>
          <a:lstStyle>
            <a:lvl1pPr>
              <a:spcBef>
                <a:spcPts val="3600"/>
              </a:spcBef>
              <a:defRPr sz="30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65208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319066"/>
            <a:ext cx="6845093" cy="5988439"/>
          </a:xfrm>
        </p:spPr>
        <p:txBody>
          <a:bodyPr/>
          <a:lstStyle>
            <a:lvl1pPr>
              <a:spcBef>
                <a:spcPts val="3600"/>
              </a:spcBef>
              <a:defRPr sz="30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53817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secondar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897603"/>
            <a:ext cx="2772000" cy="841248"/>
          </a:xfrm>
        </p:spPr>
        <p:txBody>
          <a:bodyPr anchor="b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2778756"/>
            <a:ext cx="2770632" cy="13716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 descr="DEL_PRI_RGB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5984" y="399576"/>
            <a:ext cx="1720800" cy="32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465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319066"/>
            <a:ext cx="6845093" cy="5988439"/>
          </a:xfrm>
        </p:spPr>
        <p:txBody>
          <a:bodyPr/>
          <a:lstStyle>
            <a:lvl1pPr>
              <a:spcBef>
                <a:spcPts val="3600"/>
              </a:spcBef>
              <a:defRPr sz="30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563921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ilde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EL_PRI_RGB.g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897" y="3904488"/>
            <a:ext cx="1720800" cy="32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1303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 descr="Cover-image-3.jpg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369066" y="-1"/>
            <a:ext cx="54864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838" y="998068"/>
            <a:ext cx="4878856" cy="670396"/>
          </a:xfrm>
        </p:spPr>
        <p:txBody>
          <a:bodyPr anchor="b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1838" y="1672132"/>
            <a:ext cx="4878856" cy="670396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DEL_PRI_RGB.gif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698" y="366583"/>
            <a:ext cx="1720800" cy="32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7127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611313"/>
            <a:ext cx="8412480" cy="47342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9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637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8412480" cy="757255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65760" y="1611313"/>
            <a:ext cx="8412480" cy="4734292"/>
          </a:xfrm>
        </p:spPr>
        <p:txBody>
          <a:bodyPr/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8176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8412480" cy="757255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4352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65760" y="295683"/>
            <a:ext cx="5394960" cy="12435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65760" y="1611313"/>
            <a:ext cx="5394960" cy="4735487"/>
          </a:xfr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266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8412480" cy="757255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365760" y="1611313"/>
            <a:ext cx="4114800" cy="4735487"/>
          </a:xfrm>
        </p:spPr>
        <p:txBody>
          <a:bodyPr/>
          <a:lstStyle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4663440" y="1611313"/>
            <a:ext cx="4114800" cy="4735487"/>
          </a:xfrm>
        </p:spPr>
        <p:txBody>
          <a:bodyPr/>
          <a:lstStyle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73523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4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"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65760" y="295683"/>
            <a:ext cx="8412480" cy="12441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5760" y="1611313"/>
            <a:ext cx="8412480" cy="47342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level 1</a:t>
            </a:r>
          </a:p>
          <a:p>
            <a:pPr lvl="2"/>
            <a:r>
              <a:rPr lang="en-US" dirty="0" smtClean="0"/>
              <a:t>Bullet level 2</a:t>
            </a:r>
          </a:p>
          <a:p>
            <a:pPr lvl="3"/>
            <a:r>
              <a:rPr lang="en-US" dirty="0" smtClean="0"/>
              <a:t>Bullet level 3</a:t>
            </a:r>
          </a:p>
          <a:p>
            <a:pPr lvl="4"/>
            <a:r>
              <a:rPr lang="en-US" dirty="0" smtClean="0"/>
              <a:t>Bullet level 4</a:t>
            </a:r>
          </a:p>
        </p:txBody>
      </p:sp>
      <p:sp>
        <p:nvSpPr>
          <p:cNvPr id="6" name="TextBox 5"/>
          <p:cNvSpPr txBox="1"/>
          <p:nvPr/>
        </p:nvSpPr>
        <p:spPr bwMode="gray">
          <a:xfrm>
            <a:off x="365760" y="6481703"/>
            <a:ext cx="4572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fld id="{95CC1D26-A9BD-4BDE-BDD9-08EDBAE96860}" type="slidenum">
              <a:rPr lang="en-US" sz="800">
                <a:solidFill>
                  <a:srgbClr val="8C8C8C"/>
                </a:solidFill>
              </a:rPr>
              <a:pPr/>
              <a:t>‹#›</a:t>
            </a:fld>
            <a:endParaRPr lang="en-US" sz="800" dirty="0">
              <a:solidFill>
                <a:srgbClr val="8C8C8C"/>
              </a:solidFill>
            </a:endParaRPr>
          </a:p>
        </p:txBody>
      </p:sp>
      <p:sp>
        <p:nvSpPr>
          <p:cNvPr id="7" name="Footer"/>
          <p:cNvSpPr txBox="1"/>
          <p:nvPr/>
        </p:nvSpPr>
        <p:spPr bwMode="gray">
          <a:xfrm>
            <a:off x="914400" y="6481703"/>
            <a:ext cx="272415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800" dirty="0">
                <a:solidFill>
                  <a:srgbClr val="8C8C8C"/>
                </a:solidFill>
              </a:rPr>
              <a:t>Footer</a:t>
            </a:r>
          </a:p>
        </p:txBody>
      </p:sp>
      <p:sp>
        <p:nvSpPr>
          <p:cNvPr id="9" name="TextBox 8"/>
          <p:cNvSpPr txBox="1"/>
          <p:nvPr/>
        </p:nvSpPr>
        <p:spPr bwMode="gray">
          <a:xfrm>
            <a:off x="4434840" y="6481703"/>
            <a:ext cx="43434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>
              <a:defRPr/>
            </a:pPr>
            <a:r>
              <a:rPr lang="en-US" sz="800" dirty="0">
                <a:solidFill>
                  <a:srgbClr val="8C8C8C"/>
                </a:solidFill>
              </a:rPr>
              <a:t>Copyright © 2014 Deloitte Development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1754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buSzPct val="100000"/>
        <a:buFont typeface="Arial" panose="020B0604020202020204" pitchFamily="34" charset="0"/>
        <a:buNone/>
        <a:defRPr sz="1800" b="0" kern="1200">
          <a:solidFill>
            <a:schemeClr val="tx2"/>
          </a:solidFill>
          <a:latin typeface="+mn-lt"/>
          <a:ea typeface="+mn-ea"/>
          <a:cs typeface="+mn-cs"/>
        </a:defRPr>
      </a:lvl1pPr>
      <a:lvl2pPr marL="203200" indent="-203200" algn="l" defTabSz="914400" rtl="0" eaLnBrk="1" latinLnBrk="0" hangingPunct="1">
        <a:spcBef>
          <a:spcPts val="600"/>
        </a:spcBef>
        <a:buClrTx/>
        <a:buSzPct val="100000"/>
        <a:buFont typeface="Arial"/>
        <a:buChar char="•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2pPr>
      <a:lvl3pPr marL="431800" indent="-203200" algn="l" defTabSz="914400" rtl="0" eaLnBrk="1" latinLnBrk="0" hangingPunct="1">
        <a:spcBef>
          <a:spcPts val="600"/>
        </a:spcBef>
        <a:buClrTx/>
        <a:buSzPct val="100000"/>
        <a:buFont typeface="Arial"/>
        <a:buChar char="−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3pPr>
      <a:lvl4pPr marL="660400" indent="-203200" algn="l" defTabSz="914400" rtl="0" eaLnBrk="1" latinLnBrk="0" hangingPunct="1">
        <a:spcBef>
          <a:spcPts val="600"/>
        </a:spcBef>
        <a:buClrTx/>
        <a:buSzPct val="100000"/>
        <a:buFont typeface="Arial"/>
        <a:buChar char="◦"/>
        <a:defRPr lang="en-US" sz="1600" kern="1200" baseline="0" dirty="0" smtClean="0">
          <a:solidFill>
            <a:schemeClr val="tx2"/>
          </a:solidFill>
          <a:latin typeface="+mn-lt"/>
          <a:ea typeface="+mn-ea"/>
          <a:cs typeface="+mn-cs"/>
        </a:defRPr>
      </a:lvl4pPr>
      <a:lvl5pPr marL="889000" indent="-203200" algn="l" defTabSz="798513" rtl="0" eaLnBrk="1" latinLnBrk="0" hangingPunct="1">
        <a:spcBef>
          <a:spcPts val="600"/>
        </a:spcBef>
        <a:buClrTx/>
        <a:buSzPct val="100000"/>
        <a:buFont typeface="Arial"/>
        <a:buChar char="−"/>
        <a:tabLst/>
        <a:defRPr lang="en-US" sz="1600" kern="1200" baseline="0" dirty="0" smtClean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6943" y="46409"/>
            <a:ext cx="8611117" cy="310907"/>
          </a:xfrm>
        </p:spPr>
        <p:txBody>
          <a:bodyPr/>
          <a:lstStyle/>
          <a:p>
            <a:r>
              <a:rPr lang="en-US" sz="2000" dirty="0" smtClean="0"/>
              <a:t>REFACTOR FACT!</a:t>
            </a:r>
            <a:r>
              <a:rPr lang="en-US" b="1" dirty="0">
                <a:solidFill>
                  <a:prstClr val="black"/>
                </a:solidFill>
              </a:rPr>
              <a:t/>
            </a:r>
            <a:br>
              <a:rPr lang="en-US" b="1" dirty="0">
                <a:solidFill>
                  <a:prstClr val="black"/>
                </a:solidFill>
              </a:rPr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 bwMode="gray">
          <a:xfrm>
            <a:off x="356943" y="419735"/>
            <a:ext cx="3316223" cy="209606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>
              <a:lnSpc>
                <a:spcPct val="106000"/>
              </a:lnSpc>
              <a:buFont typeface="Wingdings 2" pitchFamily="18" charset="2"/>
              <a:buNone/>
            </a:pPr>
            <a:r>
              <a:rPr lang="en-US" sz="800" b="1" dirty="0">
                <a:solidFill>
                  <a:prstClr val="white"/>
                </a:solidFill>
              </a:rPr>
              <a:t>What’s your team’s idea?</a:t>
            </a:r>
          </a:p>
        </p:txBody>
      </p:sp>
      <p:sp>
        <p:nvSpPr>
          <p:cNvPr id="5" name="Rectangle 4"/>
          <p:cNvSpPr/>
          <p:nvPr/>
        </p:nvSpPr>
        <p:spPr bwMode="gray">
          <a:xfrm>
            <a:off x="3761692" y="419735"/>
            <a:ext cx="5016548" cy="202492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>
              <a:lnSpc>
                <a:spcPct val="106000"/>
              </a:lnSpc>
              <a:buFont typeface="Wingdings 2" pitchFamily="18" charset="2"/>
              <a:buNone/>
            </a:pPr>
            <a:r>
              <a:rPr lang="en-US" sz="800" b="1" dirty="0">
                <a:solidFill>
                  <a:prstClr val="white"/>
                </a:solidFill>
              </a:rPr>
              <a:t>What are the details of your idea?  (Add information if applicable)</a:t>
            </a:r>
          </a:p>
        </p:txBody>
      </p:sp>
      <p:sp>
        <p:nvSpPr>
          <p:cNvPr id="6" name="Rectangle 5"/>
          <p:cNvSpPr/>
          <p:nvPr/>
        </p:nvSpPr>
        <p:spPr bwMode="gray">
          <a:xfrm>
            <a:off x="356943" y="2276150"/>
            <a:ext cx="3317719" cy="209610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>
              <a:lnSpc>
                <a:spcPct val="106000"/>
              </a:lnSpc>
              <a:buFont typeface="Wingdings 2" pitchFamily="18" charset="2"/>
              <a:buNone/>
            </a:pPr>
            <a:r>
              <a:rPr lang="en-US" sz="800" b="1" dirty="0">
                <a:solidFill>
                  <a:prstClr val="white"/>
                </a:solidFill>
              </a:rPr>
              <a:t>How would your idea add value to </a:t>
            </a:r>
            <a:r>
              <a:rPr lang="en-US" sz="800" b="1" dirty="0" smtClean="0">
                <a:solidFill>
                  <a:prstClr val="white"/>
                </a:solidFill>
              </a:rPr>
              <a:t>SI </a:t>
            </a:r>
            <a:r>
              <a:rPr lang="en-US" sz="800" b="1" dirty="0">
                <a:solidFill>
                  <a:prstClr val="white"/>
                </a:solidFill>
              </a:rPr>
              <a:t>culture? </a:t>
            </a:r>
          </a:p>
        </p:txBody>
      </p:sp>
      <p:sp>
        <p:nvSpPr>
          <p:cNvPr id="7" name="Rectangle 6"/>
          <p:cNvSpPr/>
          <p:nvPr/>
        </p:nvSpPr>
        <p:spPr bwMode="gray">
          <a:xfrm>
            <a:off x="3752574" y="1818307"/>
            <a:ext cx="5025666" cy="216402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>
              <a:lnSpc>
                <a:spcPct val="106000"/>
              </a:lnSpc>
              <a:buFont typeface="Wingdings 2" pitchFamily="18" charset="2"/>
              <a:buNone/>
            </a:pPr>
            <a:r>
              <a:rPr lang="en-US" sz="800" b="1" dirty="0">
                <a:solidFill>
                  <a:prstClr val="white"/>
                </a:solidFill>
              </a:rPr>
              <a:t>Tell us about </a:t>
            </a:r>
            <a:r>
              <a:rPr lang="en-US" sz="800" b="1">
                <a:solidFill>
                  <a:prstClr val="white"/>
                </a:solidFill>
              </a:rPr>
              <a:t>your scope</a:t>
            </a:r>
            <a:endParaRPr lang="en-US" sz="800" b="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348990" y="629341"/>
            <a:ext cx="3309766" cy="83130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r>
              <a:rPr lang="en-US" sz="800" b="1" dirty="0"/>
              <a:t>Team’s idea is to enhance to FACT portal and maintain it on-going basis to track the various firm initiatives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800" b="1" dirty="0"/>
          </a:p>
        </p:txBody>
      </p:sp>
      <p:sp>
        <p:nvSpPr>
          <p:cNvPr id="11" name="Rectangle 10"/>
          <p:cNvSpPr/>
          <p:nvPr/>
        </p:nvSpPr>
        <p:spPr bwMode="gray">
          <a:xfrm>
            <a:off x="3752574" y="629345"/>
            <a:ext cx="5025666" cy="114545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>
              <a:lnSpc>
                <a:spcPct val="106000"/>
              </a:lnSpc>
            </a:pPr>
            <a:r>
              <a:rPr lang="en-US" sz="800" b="1" dirty="0" smtClean="0">
                <a:solidFill>
                  <a:srgbClr val="313131"/>
                </a:solidFill>
              </a:rPr>
              <a:t>1.Re-vamping the FACT site to make it more user friendly, accessible and transparent to SI </a:t>
            </a:r>
            <a:r>
              <a:rPr lang="en-US" sz="800" b="1" dirty="0" err="1" smtClean="0">
                <a:solidFill>
                  <a:srgbClr val="313131"/>
                </a:solidFill>
              </a:rPr>
              <a:t>practioners</a:t>
            </a:r>
            <a:r>
              <a:rPr lang="en-US" sz="800" b="1" dirty="0" smtClean="0">
                <a:solidFill>
                  <a:srgbClr val="313131"/>
                </a:solidFill>
              </a:rPr>
              <a:t> and also advertise the portal.</a:t>
            </a:r>
          </a:p>
          <a:p>
            <a:pPr>
              <a:lnSpc>
                <a:spcPct val="106000"/>
              </a:lnSpc>
            </a:pPr>
            <a:r>
              <a:rPr lang="en-US" sz="800" b="1" dirty="0" smtClean="0">
                <a:solidFill>
                  <a:srgbClr val="313131"/>
                </a:solidFill>
              </a:rPr>
              <a:t>2. Bring together people with similar skill sets and ideas.</a:t>
            </a:r>
          </a:p>
          <a:p>
            <a:pPr>
              <a:lnSpc>
                <a:spcPct val="106000"/>
              </a:lnSpc>
            </a:pPr>
            <a:endParaRPr lang="en-US" sz="800" b="1" dirty="0">
              <a:solidFill>
                <a:srgbClr val="313131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356943" y="2492475"/>
            <a:ext cx="3309766" cy="107774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>
              <a:lnSpc>
                <a:spcPct val="106000"/>
              </a:lnSpc>
            </a:pPr>
            <a:r>
              <a:rPr lang="en-US" sz="800" b="1" dirty="0" smtClean="0">
                <a:solidFill>
                  <a:srgbClr val="313131"/>
                </a:solidFill>
              </a:rPr>
              <a:t>To capture various firm initiatives and group people with similar ideas.</a:t>
            </a:r>
            <a:endParaRPr lang="en-US" sz="800" b="1" dirty="0" smtClean="0">
              <a:solidFill>
                <a:srgbClr val="31313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gray">
          <a:xfrm>
            <a:off x="348990" y="3576939"/>
            <a:ext cx="3317719" cy="209610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>
              <a:lnSpc>
                <a:spcPct val="106000"/>
              </a:lnSpc>
              <a:buFont typeface="Wingdings 2" pitchFamily="18" charset="2"/>
              <a:buNone/>
            </a:pPr>
            <a:r>
              <a:rPr lang="en-US" sz="800" b="1" dirty="0">
                <a:solidFill>
                  <a:prstClr val="white"/>
                </a:solidFill>
              </a:rPr>
              <a:t>Who are your team members and leader?</a:t>
            </a:r>
          </a:p>
        </p:txBody>
      </p:sp>
      <p:sp>
        <p:nvSpPr>
          <p:cNvPr id="16" name="Rectangle 15"/>
          <p:cNvSpPr/>
          <p:nvPr/>
        </p:nvSpPr>
        <p:spPr bwMode="gray">
          <a:xfrm>
            <a:off x="356944" y="3808259"/>
            <a:ext cx="3309766" cy="15125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171450" indent="-1714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800" dirty="0" smtClean="0">
                <a:solidFill>
                  <a:srgbClr val="313131"/>
                </a:solidFill>
              </a:rPr>
              <a:t>1. Gurpreet Kaur</a:t>
            </a:r>
          </a:p>
          <a:p>
            <a:pPr marL="171450" indent="-1714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800" dirty="0" smtClean="0">
                <a:solidFill>
                  <a:srgbClr val="313131"/>
                </a:solidFill>
              </a:rPr>
              <a:t>2. Anusha Konchada</a:t>
            </a:r>
          </a:p>
          <a:p>
            <a:pPr marL="171450" indent="-1714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800" dirty="0" smtClean="0">
                <a:solidFill>
                  <a:srgbClr val="313131"/>
                </a:solidFill>
              </a:rPr>
              <a:t>3. Madhuri Pendyala</a:t>
            </a:r>
          </a:p>
          <a:p>
            <a:pPr marL="171450" indent="-1714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800" dirty="0" smtClean="0">
                <a:solidFill>
                  <a:srgbClr val="313131"/>
                </a:solidFill>
              </a:rPr>
              <a:t>4. Saketh Emani</a:t>
            </a:r>
            <a:endParaRPr lang="en-US" sz="800" dirty="0">
              <a:solidFill>
                <a:srgbClr val="313131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356943" y="5320790"/>
            <a:ext cx="3317719" cy="209610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>
              <a:lnSpc>
                <a:spcPct val="106000"/>
              </a:lnSpc>
              <a:buFont typeface="Wingdings 2" pitchFamily="18" charset="2"/>
              <a:buNone/>
            </a:pPr>
            <a:r>
              <a:rPr lang="en-US" sz="800" b="1" dirty="0">
                <a:solidFill>
                  <a:prstClr val="white"/>
                </a:solidFill>
              </a:rPr>
              <a:t>What are some key assumptions and or costs?</a:t>
            </a:r>
          </a:p>
        </p:txBody>
      </p:sp>
      <p:sp>
        <p:nvSpPr>
          <p:cNvPr id="22" name="Rectangle 21"/>
          <p:cNvSpPr/>
          <p:nvPr/>
        </p:nvSpPr>
        <p:spPr bwMode="gray">
          <a:xfrm>
            <a:off x="356944" y="5530400"/>
            <a:ext cx="3309766" cy="1073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171450" indent="-1714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800" dirty="0" smtClean="0"/>
              <a:t>1. Current updated initiatives on FACT site. </a:t>
            </a:r>
          </a:p>
          <a:p>
            <a:pPr marL="171450" indent="-171450">
              <a:lnSpc>
                <a:spcPct val="106000"/>
              </a:lnSpc>
              <a:buFont typeface="Arial" panose="020B0604020202020204" pitchFamily="34" charset="0"/>
              <a:buChar char="•"/>
            </a:pPr>
            <a:endParaRPr lang="en-US" sz="800" dirty="0"/>
          </a:p>
        </p:txBody>
      </p:sp>
      <p:sp>
        <p:nvSpPr>
          <p:cNvPr id="23" name="Rectangle 22"/>
          <p:cNvSpPr/>
          <p:nvPr/>
        </p:nvSpPr>
        <p:spPr bwMode="gray">
          <a:xfrm>
            <a:off x="3761692" y="5336700"/>
            <a:ext cx="5016548" cy="193700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>
              <a:lnSpc>
                <a:spcPct val="106000"/>
              </a:lnSpc>
              <a:buFont typeface="Wingdings 2" pitchFamily="18" charset="2"/>
              <a:buNone/>
            </a:pPr>
            <a:r>
              <a:rPr lang="en-US" sz="800" b="1" dirty="0">
                <a:solidFill>
                  <a:prstClr val="white"/>
                </a:solidFill>
              </a:rPr>
              <a:t>Do you anticipate any risk?  If yes, how do you plan to mitigate? </a:t>
            </a:r>
          </a:p>
        </p:txBody>
      </p:sp>
      <p:sp>
        <p:nvSpPr>
          <p:cNvPr id="24" name="Rectangle 23"/>
          <p:cNvSpPr/>
          <p:nvPr/>
        </p:nvSpPr>
        <p:spPr bwMode="gray">
          <a:xfrm>
            <a:off x="3738685" y="5500495"/>
            <a:ext cx="5016548" cy="110350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0" rIns="88900" bIns="0" rtlCol="0" anchor="t" anchorCtr="0"/>
          <a:lstStyle/>
          <a:p>
            <a:pPr>
              <a:lnSpc>
                <a:spcPct val="106000"/>
              </a:lnSpc>
            </a:pPr>
            <a:endParaRPr lang="en-US" sz="1600" b="1" dirty="0" smtClean="0"/>
          </a:p>
          <a:p>
            <a:pPr>
              <a:lnSpc>
                <a:spcPct val="106000"/>
              </a:lnSpc>
            </a:pPr>
            <a:r>
              <a:rPr lang="en-US" sz="800" b="1" dirty="0" smtClean="0"/>
              <a:t>1. Unavailability of all the information on the FACT portal.</a:t>
            </a:r>
            <a:endParaRPr lang="en-US" sz="800" b="1" dirty="0"/>
          </a:p>
        </p:txBody>
      </p:sp>
      <p:sp>
        <p:nvSpPr>
          <p:cNvPr id="31" name="Rectangle 30"/>
          <p:cNvSpPr/>
          <p:nvPr/>
        </p:nvSpPr>
        <p:spPr bwMode="gray">
          <a:xfrm>
            <a:off x="356943" y="1774803"/>
            <a:ext cx="3309766" cy="47963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>
              <a:lnSpc>
                <a:spcPct val="106000"/>
              </a:lnSpc>
            </a:pPr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gray">
          <a:xfrm>
            <a:off x="356943" y="1544832"/>
            <a:ext cx="3316223" cy="206707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>
              <a:lnSpc>
                <a:spcPct val="106000"/>
              </a:lnSpc>
              <a:buFont typeface="Wingdings 2" pitchFamily="18" charset="2"/>
              <a:buNone/>
            </a:pPr>
            <a:r>
              <a:rPr lang="en-US" sz="700" b="1" dirty="0">
                <a:solidFill>
                  <a:prstClr val="white"/>
                </a:solidFill>
              </a:rPr>
              <a:t>To which </a:t>
            </a:r>
            <a:r>
              <a:rPr lang="en-US" sz="700" b="1" dirty="0" smtClean="0">
                <a:solidFill>
                  <a:prstClr val="white"/>
                </a:solidFill>
              </a:rPr>
              <a:t>SI </a:t>
            </a:r>
            <a:r>
              <a:rPr lang="en-US" sz="700" b="1" dirty="0">
                <a:solidFill>
                  <a:prstClr val="white"/>
                </a:solidFill>
              </a:rPr>
              <a:t>priority your idea is aligned to ? (Delete whichever is N/A)</a:t>
            </a:r>
          </a:p>
        </p:txBody>
      </p:sp>
      <p:sp>
        <p:nvSpPr>
          <p:cNvPr id="17" name="Rectangle 16"/>
          <p:cNvSpPr/>
          <p:nvPr/>
        </p:nvSpPr>
        <p:spPr bwMode="gray">
          <a:xfrm>
            <a:off x="3758142" y="3570224"/>
            <a:ext cx="5020098" cy="183365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>
              <a:lnSpc>
                <a:spcPct val="106000"/>
              </a:lnSpc>
              <a:buFont typeface="Wingdings 2" pitchFamily="18" charset="2"/>
              <a:buNone/>
            </a:pPr>
            <a:r>
              <a:rPr lang="en-US" sz="800" b="1" dirty="0">
                <a:solidFill>
                  <a:prstClr val="white"/>
                </a:solidFill>
              </a:rPr>
              <a:t>How would you implement your idea?</a:t>
            </a:r>
          </a:p>
        </p:txBody>
      </p:sp>
      <p:sp>
        <p:nvSpPr>
          <p:cNvPr id="28" name="Rectangle 27"/>
          <p:cNvSpPr/>
          <p:nvPr/>
        </p:nvSpPr>
        <p:spPr bwMode="gray">
          <a:xfrm>
            <a:off x="3758142" y="3774301"/>
            <a:ext cx="5020098" cy="151480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>
              <a:lnSpc>
                <a:spcPct val="106000"/>
              </a:lnSpc>
            </a:pPr>
            <a:endParaRPr lang="en-US" sz="800" b="1" dirty="0" smtClean="0">
              <a:solidFill>
                <a:srgbClr val="313131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gray">
          <a:xfrm>
            <a:off x="3738685" y="2029340"/>
            <a:ext cx="5028051" cy="152017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58142" y="2096698"/>
            <a:ext cx="4319698" cy="1522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800" dirty="0" smtClean="0">
                <a:solidFill>
                  <a:srgbClr val="313131"/>
                </a:solidFill>
              </a:rPr>
              <a:t>Does your idea involve a process or is it an event/one-time happening</a:t>
            </a:r>
            <a:r>
              <a:rPr lang="en-US" sz="800" dirty="0" smtClean="0">
                <a:solidFill>
                  <a:srgbClr val="313131"/>
                </a:solidFill>
              </a:rPr>
              <a:t>? – Processes involved</a:t>
            </a:r>
            <a:endParaRPr lang="en-US" sz="800" dirty="0" smtClean="0">
              <a:solidFill>
                <a:srgbClr val="313131"/>
              </a:solidFill>
            </a:endParaRPr>
          </a:p>
          <a:p>
            <a:pPr marL="285750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800" dirty="0" smtClean="0">
                <a:solidFill>
                  <a:srgbClr val="313131"/>
                </a:solidFill>
              </a:rPr>
              <a:t>If an existing process, what is the process</a:t>
            </a:r>
            <a:r>
              <a:rPr lang="en-US" sz="800" dirty="0" smtClean="0">
                <a:solidFill>
                  <a:srgbClr val="313131"/>
                </a:solidFill>
              </a:rPr>
              <a:t>? – Existing FACT portal</a:t>
            </a:r>
            <a:endParaRPr lang="en-US" sz="800" dirty="0">
              <a:solidFill>
                <a:srgbClr val="313131"/>
              </a:solidFill>
            </a:endParaRPr>
          </a:p>
          <a:p>
            <a:pPr marL="285750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313131"/>
                </a:solidFill>
              </a:rPr>
              <a:t>Where does the process start and end </a:t>
            </a:r>
            <a:r>
              <a:rPr lang="en-US" sz="800" dirty="0" smtClean="0">
                <a:solidFill>
                  <a:srgbClr val="313131"/>
                </a:solidFill>
              </a:rPr>
              <a:t>? – Process starts with revamping while ends when it is fully accessible.</a:t>
            </a:r>
            <a:endParaRPr lang="en-US" sz="800" dirty="0">
              <a:solidFill>
                <a:srgbClr val="313131"/>
              </a:solidFill>
            </a:endParaRPr>
          </a:p>
          <a:p>
            <a:pPr marL="285750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313131"/>
                </a:solidFill>
              </a:rPr>
              <a:t>What business components are included or excluded </a:t>
            </a:r>
            <a:r>
              <a:rPr lang="en-US" sz="800" dirty="0" smtClean="0">
                <a:solidFill>
                  <a:srgbClr val="313131"/>
                </a:solidFill>
              </a:rPr>
              <a:t>? - Included</a:t>
            </a:r>
            <a:endParaRPr lang="en-US" sz="800" dirty="0">
              <a:solidFill>
                <a:srgbClr val="313131"/>
              </a:solidFill>
            </a:endParaRPr>
          </a:p>
          <a:p>
            <a:pPr marL="171450" indent="-1714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800" dirty="0" smtClean="0">
                <a:solidFill>
                  <a:srgbClr val="313131"/>
                </a:solidFill>
              </a:rPr>
              <a:t>What resources do you need? - </a:t>
            </a:r>
            <a:r>
              <a:rPr lang="en-US" sz="800" dirty="0"/>
              <a:t>1. Admin access to FACT sites</a:t>
            </a:r>
          </a:p>
          <a:p>
            <a:pPr marL="171450" indent="-1714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800" dirty="0"/>
              <a:t>2. Access to practitioner database</a:t>
            </a:r>
          </a:p>
          <a:p>
            <a:pPr marL="285750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13131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gray">
          <a:xfrm>
            <a:off x="350091" y="1777906"/>
            <a:ext cx="3323470" cy="47653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171450" indent="-1714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800" dirty="0" smtClean="0"/>
              <a:t>Firm Activity Tracker</a:t>
            </a:r>
            <a:endParaRPr lang="en-US" sz="800" dirty="0" smtClean="0"/>
          </a:p>
        </p:txBody>
      </p:sp>
      <p:sp>
        <p:nvSpPr>
          <p:cNvPr id="30" name="Rectangle 29"/>
          <p:cNvSpPr/>
          <p:nvPr/>
        </p:nvSpPr>
        <p:spPr bwMode="gray">
          <a:xfrm>
            <a:off x="3781772" y="3773803"/>
            <a:ext cx="3225704" cy="189480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>
              <a:lnSpc>
                <a:spcPct val="106000"/>
              </a:lnSpc>
              <a:buFont typeface="Wingdings 2" pitchFamily="18" charset="2"/>
              <a:buNone/>
            </a:pPr>
            <a:r>
              <a:rPr lang="en-US" sz="800" b="1" dirty="0" smtClean="0">
                <a:solidFill>
                  <a:schemeClr val="bg1"/>
                </a:solidFill>
              </a:rPr>
              <a:t>Actions / Milestones</a:t>
            </a:r>
          </a:p>
        </p:txBody>
      </p:sp>
      <p:sp>
        <p:nvSpPr>
          <p:cNvPr id="33" name="Rectangle 32"/>
          <p:cNvSpPr/>
          <p:nvPr/>
        </p:nvSpPr>
        <p:spPr bwMode="gray">
          <a:xfrm>
            <a:off x="7031106" y="3774091"/>
            <a:ext cx="1741385" cy="189480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>
              <a:lnSpc>
                <a:spcPct val="106000"/>
              </a:lnSpc>
              <a:buFont typeface="Wingdings 2" pitchFamily="18" charset="2"/>
              <a:buNone/>
            </a:pPr>
            <a:r>
              <a:rPr lang="en-US" sz="800" b="1" dirty="0" smtClean="0">
                <a:solidFill>
                  <a:schemeClr val="bg1"/>
                </a:solidFill>
              </a:rPr>
              <a:t>Target Date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750189" y="3983497"/>
            <a:ext cx="5016547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313131"/>
                </a:solidFill>
              </a:rPr>
              <a:t>What are the key milestones (e.g. team kickoff, major phase completion dates, UAT dates, go-live etc.) </a:t>
            </a:r>
            <a:r>
              <a:rPr lang="en-US" sz="800" dirty="0" smtClean="0">
                <a:solidFill>
                  <a:srgbClr val="313131"/>
                </a:solidFill>
              </a:rPr>
              <a:t>? – 1 month for advertising, 5 months- revamping, followed by on-going maintenance</a:t>
            </a:r>
          </a:p>
          <a:p>
            <a:pPr marL="285750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800" dirty="0" smtClean="0">
                <a:solidFill>
                  <a:srgbClr val="313131"/>
                </a:solidFill>
              </a:rPr>
              <a:t>In </a:t>
            </a:r>
            <a:r>
              <a:rPr lang="en-US" sz="800" dirty="0">
                <a:solidFill>
                  <a:srgbClr val="313131"/>
                </a:solidFill>
              </a:rPr>
              <a:t>what timeframe do we need to deliver these results </a:t>
            </a:r>
            <a:r>
              <a:rPr lang="en-US" sz="800" dirty="0" smtClean="0">
                <a:solidFill>
                  <a:srgbClr val="313131"/>
                </a:solidFill>
              </a:rPr>
              <a:t>? – 6 Months</a:t>
            </a:r>
            <a:endParaRPr lang="en-US" sz="800" dirty="0">
              <a:solidFill>
                <a:srgbClr val="3131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8494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66898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_US_Onscreen">
  <a:themeElements>
    <a:clrScheme name="US Deloitte Color">
      <a:dk1>
        <a:sysClr val="windowText" lastClr="000000"/>
      </a:dk1>
      <a:lt1>
        <a:sysClr val="window" lastClr="FFFFFF"/>
      </a:lt1>
      <a:dk2>
        <a:srgbClr val="313131"/>
      </a:dk2>
      <a:lt2>
        <a:srgbClr val="8C8C8C"/>
      </a:lt2>
      <a:accent1>
        <a:srgbClr val="002776"/>
      </a:accent1>
      <a:accent2>
        <a:srgbClr val="81BC00"/>
      </a:accent2>
      <a:accent3>
        <a:srgbClr val="00A1DE"/>
      </a:accent3>
      <a:accent4>
        <a:srgbClr val="3C8A2E"/>
      </a:accent4>
      <a:accent5>
        <a:srgbClr val="72C7E7"/>
      </a:accent5>
      <a:accent6>
        <a:srgbClr val="BDD203"/>
      </a:accent6>
      <a:hlink>
        <a:srgbClr val="00A1DE"/>
      </a:hlink>
      <a:folHlink>
        <a:srgbClr val="72C7E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48ECD80-BB24-48FB-8D4F-7A96A78B4418}" vid="{3F862A94-E3B3-490B-9F0B-EE4E166942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1769</TotalTime>
  <Words>340</Words>
  <Application>Microsoft Office PowerPoint</Application>
  <PresentationFormat>On-screen Show (4:3)</PresentationFormat>
  <Paragraphs>34</Paragraphs>
  <Slides>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Wingdings 2</vt:lpstr>
      <vt:lpstr>Deloitte_US_Onscreen</vt:lpstr>
      <vt:lpstr>think-cell Slide</vt:lpstr>
      <vt:lpstr>REFACTOR FACT! </vt:lpstr>
      <vt:lpstr>PowerPoint Presentation</vt:lpstr>
    </vt:vector>
  </TitlesOfParts>
  <Company>Deloitte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 Concept</dc:title>
  <dc:creator>Panda, Satabdi</dc:creator>
  <cp:lastModifiedBy>Konchada, Anusha</cp:lastModifiedBy>
  <cp:revision>66</cp:revision>
  <dcterms:created xsi:type="dcterms:W3CDTF">2016-01-19T08:52:37Z</dcterms:created>
  <dcterms:modified xsi:type="dcterms:W3CDTF">2016-06-06T14:42:40Z</dcterms:modified>
</cp:coreProperties>
</file>