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vsd" ContentType="application/vnd.visio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16" r:id="rId2"/>
  </p:sldMasterIdLst>
  <p:notesMasterIdLst>
    <p:notesMasterId r:id="rId4"/>
  </p:notesMasterIdLst>
  <p:sldIdLst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E44F-B0BF-4DDF-B90C-788F1943211C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9375B-6C31-4AF0-81BC-5C847A74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A8D5D-C495-41FE-89D8-2CC16B09AF2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7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43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25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830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6345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90127175"/>
      </p:ext>
    </p:extLst>
  </p:cSld>
  <p:clrMapOvr>
    <a:masterClrMapping/>
  </p:clrMapOvr>
  <p:transition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09288091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864691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826933775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8305907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 marL="0" indent="0">
              <a:spcBef>
                <a:spcPts val="360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88102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806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588294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  <p:pic>
        <p:nvPicPr>
          <p:cNvPr id="4" name="Picture 3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57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1100" b="1" dirty="0">
              <a:solidFill>
                <a:srgbClr val="000000"/>
              </a:solidFill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895350" y="60198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218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581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1927225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" y="1154113"/>
            <a:ext cx="192881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0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801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58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over-image-3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15" descr="DEL_PRI_RGB.gif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over-image-3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 descr="DEL_PRI_RGB.gi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32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514350"/>
            <a:ext cx="2087562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10288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9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1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783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94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 marL="0" indent="0">
              <a:tabLst>
                <a:tab pos="5029200" algn="r"/>
              </a:tabLst>
              <a:defRPr sz="2000">
                <a:solidFill>
                  <a:schemeClr val="bg1"/>
                </a:solidFill>
              </a:defRPr>
            </a:lvl1pPr>
            <a:lvl2pPr marL="228600" indent="-228600" algn="l">
              <a:buClrTx/>
              <a:buSzPct val="100000"/>
              <a:buFont typeface="Arial"/>
              <a:buChar char="•"/>
              <a:tabLst>
                <a:tab pos="5029200" algn="r"/>
              </a:tabLst>
              <a:defRPr sz="2000">
                <a:solidFill>
                  <a:schemeClr val="bg1"/>
                </a:solidFill>
              </a:defRPr>
            </a:lvl2pPr>
            <a:lvl3pPr marL="482600" indent="-228600" algn="l">
              <a:buClrTx/>
              <a:buSzPct val="100000"/>
              <a:buFont typeface="Arial"/>
              <a:buChar char="−"/>
              <a:tabLst>
                <a:tab pos="5029200" algn="r"/>
              </a:tabLst>
              <a:defRPr sz="2000">
                <a:solidFill>
                  <a:schemeClr val="bg1"/>
                </a:solidFill>
              </a:defRPr>
            </a:lvl3pPr>
            <a:lvl4pPr marL="736600" indent="-228600" algn="l">
              <a:buClrTx/>
              <a:buSzPct val="100000"/>
              <a:buFont typeface="Arial"/>
              <a:buChar char="◦"/>
              <a:tabLst>
                <a:tab pos="5029200" algn="r"/>
              </a:tabLst>
              <a:defRPr sz="1800">
                <a:solidFill>
                  <a:schemeClr val="bg1"/>
                </a:solidFill>
              </a:defRPr>
            </a:lvl4pPr>
            <a:lvl5pPr marL="990600" indent="-228600" algn="l">
              <a:buClrTx/>
              <a:buSzPct val="100000"/>
              <a:buFont typeface="Arial"/>
              <a:buChar char="−"/>
              <a:tabLst>
                <a:tab pos="5029200" algn="r"/>
              </a:tabLs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1873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1</a:t>
            </a:r>
          </a:p>
          <a:p>
            <a:pPr lvl="2"/>
            <a:r>
              <a:rPr lang="en-US" dirty="0" smtClean="0"/>
              <a:t>Bullet level 2</a:t>
            </a:r>
          </a:p>
          <a:p>
            <a:pPr lvl="3"/>
            <a:r>
              <a:rPr lang="en-US" dirty="0" smtClean="0"/>
              <a:t>Bullet level 3</a:t>
            </a:r>
          </a:p>
          <a:p>
            <a:pPr lvl="4"/>
            <a:r>
              <a:rPr lang="en-US" dirty="0" smtClean="0"/>
              <a:t>Bullet level 4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4434840" y="6481703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rgbClr val="8C8C8C"/>
                </a:solidFill>
              </a:rPr>
              <a:t>Copyright © 2014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45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100000"/>
        <a:buFont typeface="Arial" panose="020B0604020202020204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0843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691A62B7-535E-47E7-98B8-85591284AC94}" type="slidenum">
              <a:rPr lang="en-US" sz="900">
                <a:solidFill>
                  <a:srgbClr val="000000"/>
                </a:solidFill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4101" name="Picture 6" descr="DEL_CO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9747" name="Line 35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4103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82013" y="6484938"/>
            <a:ext cx="4508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767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13" Type="http://schemas.openxmlformats.org/officeDocument/2006/relationships/package" Target="../embeddings/Microsoft_Visio_Drawing4.vsdx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package" Target="../embeddings/Microsoft_Excel_Worksheet3.xlsx"/><Relationship Id="rId5" Type="http://schemas.openxmlformats.org/officeDocument/2006/relationships/package" Target="../embeddings/Microsoft_Excel_Worksheet1.xlsx"/><Relationship Id="rId15" Type="http://schemas.openxmlformats.org/officeDocument/2006/relationships/oleObject" Target="../embeddings/Microsoft_Visio_2003-2010_Drawing1.vsd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&amp; Capping Design Walkthrough</a:t>
            </a:r>
            <a:br>
              <a:rPr lang="en-US" dirty="0" smtClean="0"/>
            </a:br>
            <a:r>
              <a:rPr lang="en-US" sz="1100" i="1" dirty="0"/>
              <a:t>Illustrated below </a:t>
            </a:r>
            <a:r>
              <a:rPr lang="en-US" sz="1100" i="1" dirty="0" smtClean="0"/>
              <a:t>is a Lifecycle Scenario for conversions – The actual lifecycle scenario will contain more number of validations than depicted below. The design documents section contains the designs for both capping and conversions.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337059" y="1529782"/>
            <a:ext cx="8464390" cy="3293906"/>
            <a:chOff x="345412" y="1800237"/>
            <a:chExt cx="8464390" cy="3293906"/>
          </a:xfrm>
        </p:grpSpPr>
        <p:sp>
          <p:nvSpPr>
            <p:cNvPr id="22" name="Rounded Rectangle 21"/>
            <p:cNvSpPr/>
            <p:nvPr/>
          </p:nvSpPr>
          <p:spPr>
            <a:xfrm>
              <a:off x="350782" y="2353915"/>
              <a:ext cx="1186816" cy="2220548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64061" y="2534756"/>
              <a:ext cx="1186816" cy="20134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171450" lvl="0" indent="-1714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800" kern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is imported using the import tool. </a:t>
              </a:r>
            </a:p>
            <a:p>
              <a:pPr marL="171450" lvl="0" indent="-1714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Reports are manually ordered</a:t>
              </a:r>
            </a:p>
            <a:p>
              <a:pPr marL="171450" lvl="0" indent="-1714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 is calculated</a:t>
              </a:r>
              <a:endParaRPr 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Forms are generated</a:t>
              </a:r>
              <a:endParaRPr 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Converted policy is renewed in PAS</a:t>
              </a:r>
              <a:endParaRPr 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45412" y="1800237"/>
              <a:ext cx="8464390" cy="3293906"/>
              <a:chOff x="345412" y="1800237"/>
              <a:chExt cx="8464390" cy="3293906"/>
            </a:xfrm>
          </p:grpSpPr>
          <p:sp>
            <p:nvSpPr>
              <p:cNvPr id="11" name="Rectangle 10"/>
              <p:cNvSpPr/>
              <p:nvPr/>
            </p:nvSpPr>
            <p:spPr bwMode="gray">
              <a:xfrm>
                <a:off x="350782" y="1800995"/>
                <a:ext cx="1188720" cy="457200"/>
              </a:xfrm>
              <a:prstGeom prst="rect">
                <a:avLst/>
              </a:prstGeom>
              <a:solidFill>
                <a:schemeClr val="accent2"/>
              </a:solidFill>
              <a:ln w="1905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CONVERSION RENEWAL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lang="en-US" sz="800" b="1" kern="0" dirty="0" smtClean="0">
                    <a:solidFill>
                      <a:prstClr val="white"/>
                    </a:solidFill>
                    <a:latin typeface="Arial"/>
                  </a:rPr>
                  <a:t>(1</a:t>
                </a:r>
                <a:r>
                  <a:rPr lang="en-US" sz="800" b="1" kern="0" baseline="30000" dirty="0" smtClean="0">
                    <a:solidFill>
                      <a:prstClr val="white"/>
                    </a:solidFill>
                    <a:latin typeface="Arial"/>
                  </a:rPr>
                  <a:t>st</a:t>
                </a:r>
                <a:r>
                  <a:rPr lang="en-US" sz="800" b="1" kern="0" dirty="0" smtClean="0">
                    <a:solidFill>
                      <a:prstClr val="white"/>
                    </a:solidFill>
                    <a:latin typeface="Arial"/>
                  </a:rPr>
                  <a:t> YEAR)</a:t>
                </a:r>
                <a:endPara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45412" y="1800237"/>
                <a:ext cx="8464390" cy="3293906"/>
                <a:chOff x="345412" y="1800237"/>
                <a:chExt cx="8464390" cy="3293906"/>
              </a:xfrm>
            </p:grpSpPr>
            <p:sp>
              <p:nvSpPr>
                <p:cNvPr id="12" name="Rectangle 11"/>
                <p:cNvSpPr/>
                <p:nvPr/>
              </p:nvSpPr>
              <p:spPr bwMode="gray">
                <a:xfrm>
                  <a:off x="1804842" y="1800995"/>
                  <a:ext cx="1188720" cy="457200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3"/>
                  </a:solidFill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algn="ctr">
                    <a:lnSpc>
                      <a:spcPct val="106000"/>
                    </a:lnSpc>
                    <a:buFont typeface="Wingdings 2" pitchFamily="18" charset="2"/>
                    <a:buNone/>
                  </a:pPr>
                  <a:r>
                    <a:rPr lang="en-US" sz="800" b="1" kern="0" dirty="0">
                      <a:solidFill>
                        <a:prstClr val="white"/>
                      </a:solidFill>
                      <a:latin typeface="Arial"/>
                    </a:rPr>
                    <a:t>MID TERM CHANGES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gray">
                <a:xfrm>
                  <a:off x="3258902" y="1800995"/>
                  <a:ext cx="1188720" cy="457200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3"/>
                  </a:solidFill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rPr>
                    <a:t>CANCEL</a:t>
                  </a:r>
                  <a:r>
                    <a:rPr kumimoji="0" lang="en-US" sz="800" b="1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rPr>
                    <a:t> NOTICE</a:t>
                  </a: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gray">
                <a:xfrm>
                  <a:off x="4712962" y="1800237"/>
                  <a:ext cx="1188720" cy="457200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3"/>
                  </a:solidFill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rPr>
                    <a:t>BILLING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gray">
                <a:xfrm>
                  <a:off x="6167022" y="1800237"/>
                  <a:ext cx="1188720" cy="457200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3"/>
                  </a:solidFill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rPr>
                    <a:t>CANCELLATION/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rPr>
                    <a:t>REINSTATEMENT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gray">
                <a:xfrm>
                  <a:off x="7621082" y="1800237"/>
                  <a:ext cx="1188720" cy="457200"/>
                </a:xfrm>
                <a:prstGeom prst="rect">
                  <a:avLst/>
                </a:prstGeom>
                <a:solidFill>
                  <a:schemeClr val="accent2"/>
                </a:solidFill>
                <a:ln w="19050" algn="ctr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lvl="0" algn="ctr">
                    <a:lnSpc>
                      <a:spcPct val="106000"/>
                    </a:lnSpc>
                    <a:defRPr/>
                  </a:pPr>
                  <a:r>
                    <a:rPr lang="en-US" sz="800" b="1" kern="0" dirty="0" smtClean="0">
                      <a:solidFill>
                        <a:prstClr val="white"/>
                      </a:solidFill>
                    </a:rPr>
                    <a:t>RENEWAL</a:t>
                  </a:r>
                </a:p>
                <a:p>
                  <a:pPr lvl="0" algn="ctr">
                    <a:lnSpc>
                      <a:spcPct val="106000"/>
                    </a:lnSpc>
                    <a:defRPr/>
                  </a:pPr>
                  <a:r>
                    <a:rPr lang="en-US" sz="800" b="1" kern="0" dirty="0" smtClean="0">
                      <a:solidFill>
                        <a:prstClr val="white"/>
                      </a:solidFill>
                    </a:rPr>
                    <a:t>(2</a:t>
                  </a:r>
                  <a:r>
                    <a:rPr lang="en-US" sz="800" b="1" kern="0" baseline="30000" dirty="0" smtClean="0">
                      <a:solidFill>
                        <a:prstClr val="white"/>
                      </a:solidFill>
                    </a:rPr>
                    <a:t>nd</a:t>
                  </a:r>
                  <a:r>
                    <a:rPr lang="en-US" sz="800" b="1" kern="0" dirty="0" smtClean="0">
                      <a:solidFill>
                        <a:prstClr val="white"/>
                      </a:solidFill>
                    </a:rPr>
                    <a:t> YEAR)</a:t>
                  </a:r>
                  <a:endParaRPr lang="en-US" sz="800" b="1" kern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804734" y="2353916"/>
                  <a:ext cx="1188720" cy="2254524"/>
                </a:xfrm>
                <a:prstGeom prst="roundRect">
                  <a:avLst>
                    <a:gd name="adj" fmla="val 10000"/>
                  </a:avLst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Rounded Rectangle 8"/>
                <p:cNvSpPr/>
                <p:nvPr/>
              </p:nvSpPr>
              <p:spPr>
                <a:xfrm>
                  <a:off x="1839550" y="2646798"/>
                  <a:ext cx="1119087" cy="16441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marL="171450" lvl="0" indent="-17145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Authorized user </a:t>
                  </a: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performs an endorsement by adding a vehicle </a:t>
                  </a:r>
                </a:p>
                <a:p>
                  <a:pPr marL="171450" lvl="0" indent="-17145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Premium is recalculated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3258686" y="2353915"/>
                  <a:ext cx="1188720" cy="2286000"/>
                </a:xfrm>
                <a:prstGeom prst="roundRect">
                  <a:avLst>
                    <a:gd name="adj" fmla="val 10000"/>
                  </a:avLst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7" name="Rounded Rectangle 12"/>
                <p:cNvSpPr/>
                <p:nvPr/>
              </p:nvSpPr>
              <p:spPr>
                <a:xfrm>
                  <a:off x="3293502" y="2717136"/>
                  <a:ext cx="1119087" cy="15738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marL="171450" lvl="0" indent="-17145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Cancel Notice is set on the policy due to Non-pay.</a:t>
                  </a:r>
                </a:p>
                <a:p>
                  <a:pPr lvl="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8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712638" y="2362492"/>
                  <a:ext cx="1188720" cy="2286000"/>
                </a:xfrm>
                <a:prstGeom prst="roundRect">
                  <a:avLst>
                    <a:gd name="adj" fmla="val 10000"/>
                  </a:avLst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Rounded Rectangle 16"/>
                <p:cNvSpPr/>
                <p:nvPr/>
              </p:nvSpPr>
              <p:spPr>
                <a:xfrm>
                  <a:off x="4747454" y="2646797"/>
                  <a:ext cx="1119087" cy="17760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marL="171450" lvl="0" indent="-17145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6166590" y="2362492"/>
                  <a:ext cx="1188720" cy="2286000"/>
                </a:xfrm>
                <a:prstGeom prst="roundRect">
                  <a:avLst>
                    <a:gd name="adj" fmla="val 10000"/>
                  </a:avLst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" name="Rounded Rectangle 20"/>
                <p:cNvSpPr/>
                <p:nvPr/>
              </p:nvSpPr>
              <p:spPr>
                <a:xfrm>
                  <a:off x="6201406" y="2488535"/>
                  <a:ext cx="1119087" cy="2013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marL="228600" lvl="0" indent="-22860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Policy Cancelled due to non-payment of premium.</a:t>
                  </a:r>
                </a:p>
                <a:p>
                  <a:pPr marL="228600" lvl="0" indent="-22860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Automatic Reinstatement of the policy after payment of the premium.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228600" lvl="0" indent="-22860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7620544" y="2353914"/>
                  <a:ext cx="1188720" cy="2286000"/>
                </a:xfrm>
                <a:prstGeom prst="roundRect">
                  <a:avLst>
                    <a:gd name="adj" fmla="val 10000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Rounded Rectangle 24"/>
                <p:cNvSpPr/>
                <p:nvPr/>
              </p:nvSpPr>
              <p:spPr>
                <a:xfrm>
                  <a:off x="7655360" y="2488535"/>
                  <a:ext cx="1119087" cy="19343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marL="171450" lvl="0" indent="-17145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Policy is renewed</a:t>
                  </a:r>
                </a:p>
                <a:p>
                  <a:pPr marL="171450" lvl="0" indent="-17145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Premium is recalculated </a:t>
                  </a:r>
                </a:p>
                <a:p>
                  <a:pPr marL="171450" indent="-17145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Generation of conversion specific forms is validated</a:t>
                  </a:r>
                </a:p>
                <a:p>
                  <a:pPr lvl="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en-US" sz="8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1578725" y="3117528"/>
                  <a:ext cx="196764" cy="230176"/>
                  <a:chOff x="1020945" y="2051416"/>
                  <a:chExt cx="196764" cy="230176"/>
                </a:xfrm>
                <a:solidFill>
                  <a:schemeClr val="accent3"/>
                </a:solidFill>
              </p:grpSpPr>
              <p:sp>
                <p:nvSpPr>
                  <p:cNvPr id="39" name="Right Arrow 38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0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800" kern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3035364" y="3108950"/>
                  <a:ext cx="196764" cy="230176"/>
                  <a:chOff x="1020945" y="2051416"/>
                  <a:chExt cx="196764" cy="230176"/>
                </a:xfrm>
                <a:solidFill>
                  <a:schemeClr val="accent3"/>
                </a:solidFill>
              </p:grpSpPr>
              <p:sp>
                <p:nvSpPr>
                  <p:cNvPr id="42" name="Right Arrow 41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3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800" kern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4479072" y="3108950"/>
                  <a:ext cx="196764" cy="230176"/>
                  <a:chOff x="1020945" y="2051416"/>
                  <a:chExt cx="196764" cy="230176"/>
                </a:xfrm>
                <a:solidFill>
                  <a:schemeClr val="accent3"/>
                </a:solidFill>
              </p:grpSpPr>
              <p:sp>
                <p:nvSpPr>
                  <p:cNvPr id="45" name="Right Arrow 44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6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800" kern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5940243" y="3095547"/>
                  <a:ext cx="196764" cy="230176"/>
                  <a:chOff x="1020945" y="2051416"/>
                  <a:chExt cx="196764" cy="230176"/>
                </a:xfrm>
                <a:solidFill>
                  <a:schemeClr val="accent3"/>
                </a:solidFill>
              </p:grpSpPr>
              <p:sp>
                <p:nvSpPr>
                  <p:cNvPr id="48" name="Right Arrow 47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9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800" kern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394195" y="3095547"/>
                  <a:ext cx="196764" cy="230176"/>
                  <a:chOff x="1020945" y="2051416"/>
                  <a:chExt cx="196764" cy="230176"/>
                </a:xfrm>
                <a:solidFill>
                  <a:schemeClr val="accent3"/>
                </a:solidFill>
              </p:grpSpPr>
              <p:sp>
                <p:nvSpPr>
                  <p:cNvPr id="51" name="Right Arrow 50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accent3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800" kern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1587177" y="1936746"/>
                  <a:ext cx="196764" cy="196582"/>
                  <a:chOff x="1020945" y="2051416"/>
                  <a:chExt cx="196764" cy="230176"/>
                </a:xfrm>
                <a:solidFill>
                  <a:schemeClr val="bg1"/>
                </a:solidFill>
              </p:grpSpPr>
              <p:sp>
                <p:nvSpPr>
                  <p:cNvPr id="54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9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ight Arrow 54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027850" y="1936746"/>
                  <a:ext cx="196764" cy="196582"/>
                  <a:chOff x="1020945" y="2051416"/>
                  <a:chExt cx="196764" cy="230176"/>
                </a:xfrm>
                <a:solidFill>
                  <a:schemeClr val="bg1"/>
                </a:solidFill>
              </p:grpSpPr>
              <p:sp>
                <p:nvSpPr>
                  <p:cNvPr id="57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9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Right Arrow 57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4487299" y="1936746"/>
                  <a:ext cx="196764" cy="196582"/>
                  <a:chOff x="1020945" y="2051416"/>
                  <a:chExt cx="196764" cy="230176"/>
                </a:xfrm>
                <a:solidFill>
                  <a:schemeClr val="bg1"/>
                </a:solidFill>
              </p:grpSpPr>
              <p:sp>
                <p:nvSpPr>
                  <p:cNvPr id="60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9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Right Arrow 60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5950272" y="1936746"/>
                  <a:ext cx="196764" cy="196582"/>
                  <a:chOff x="1020945" y="2051416"/>
                  <a:chExt cx="196764" cy="230176"/>
                </a:xfrm>
                <a:solidFill>
                  <a:schemeClr val="bg1"/>
                </a:solidFill>
              </p:grpSpPr>
              <p:sp>
                <p:nvSpPr>
                  <p:cNvPr id="63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9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Right Arrow 63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395205" y="1936746"/>
                  <a:ext cx="196764" cy="196582"/>
                  <a:chOff x="1020945" y="2051416"/>
                  <a:chExt cx="196764" cy="230176"/>
                </a:xfrm>
                <a:solidFill>
                  <a:schemeClr val="bg1"/>
                </a:solidFill>
              </p:grpSpPr>
              <p:sp>
                <p:nvSpPr>
                  <p:cNvPr id="66" name="Right Arrow 4"/>
                  <p:cNvSpPr/>
                  <p:nvPr/>
                </p:nvSpPr>
                <p:spPr>
                  <a:xfrm>
                    <a:off x="1020945" y="2097451"/>
                    <a:ext cx="137735" cy="138106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9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Right Arrow 66"/>
                  <p:cNvSpPr/>
                  <p:nvPr/>
                </p:nvSpPr>
                <p:spPr>
                  <a:xfrm>
                    <a:off x="1020945" y="2051416"/>
                    <a:ext cx="196764" cy="23017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69" name="Rounded Rectangle 24"/>
                <p:cNvSpPr/>
                <p:nvPr/>
              </p:nvSpPr>
              <p:spPr>
                <a:xfrm>
                  <a:off x="4737198" y="2548990"/>
                  <a:ext cx="1119087" cy="19343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marL="171450" lvl="0" indent="-171450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Wingdings" panose="05000000000000000000" pitchFamily="2" charset="2"/>
                    <a:buChar char="ü"/>
                  </a:pPr>
                  <a:r>
                    <a:rPr lang="en-US" sz="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Bill is skipped due to cancel notice being set on the policy.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345412" y="4861041"/>
                  <a:ext cx="3123685" cy="233102"/>
                  <a:chOff x="345412" y="4861041"/>
                  <a:chExt cx="3123685" cy="233102"/>
                </a:xfrm>
              </p:grpSpPr>
              <p:sp>
                <p:nvSpPr>
                  <p:cNvPr id="70" name="Rectangle 69"/>
                  <p:cNvSpPr/>
                  <p:nvPr/>
                </p:nvSpPr>
                <p:spPr bwMode="gray">
                  <a:xfrm>
                    <a:off x="345412" y="4870978"/>
                    <a:ext cx="312508" cy="212588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9050" algn="ctr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 bwMode="gray">
                  <a:xfrm>
                    <a:off x="1969773" y="4870978"/>
                    <a:ext cx="312508" cy="212588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9050" algn="ctr">
                    <a:solidFill>
                      <a:schemeClr val="accent3"/>
                    </a:solidFill>
                    <a:miter lim="800000"/>
                    <a:headEnd/>
                    <a:tailEnd/>
                  </a:ln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2" name="Rounded Rectangle 4"/>
                  <p:cNvSpPr/>
                  <p:nvPr/>
                </p:nvSpPr>
                <p:spPr>
                  <a:xfrm>
                    <a:off x="639331" y="4861390"/>
                    <a:ext cx="1186816" cy="2327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4290" tIns="34290" rIns="34290" bIns="3429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8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Conversion Validation</a:t>
                    </a:r>
                    <a:endParaRPr lang="en-US" sz="8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Rounded Rectangle 4"/>
                  <p:cNvSpPr/>
                  <p:nvPr/>
                </p:nvSpPr>
                <p:spPr>
                  <a:xfrm>
                    <a:off x="2282281" y="4861041"/>
                    <a:ext cx="1186816" cy="2327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4290" tIns="34290" rIns="34290" bIns="34290" numCol="1" spcCol="1270" anchor="ctr" anchorCtr="0">
                    <a:noAutofit/>
                  </a:bodyPr>
                  <a:lstStyle/>
                  <a:p>
                    <a:pPr lvl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PAS CL Validation</a:t>
                    </a:r>
                    <a:endParaRPr lang="en-US" sz="8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68" name="Straight Connector 67"/>
          <p:cNvCxnSpPr/>
          <p:nvPr/>
        </p:nvCxnSpPr>
        <p:spPr>
          <a:xfrm>
            <a:off x="364061" y="5161919"/>
            <a:ext cx="841038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 bwMode="gray">
          <a:xfrm>
            <a:off x="3622207" y="5037858"/>
            <a:ext cx="1954345" cy="26496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i="1" dirty="0" smtClean="0"/>
              <a:t>DESIGN DOCUMENTS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27916"/>
              </p:ext>
            </p:extLst>
          </p:nvPr>
        </p:nvGraphicFramePr>
        <p:xfrm>
          <a:off x="2117674" y="563550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7674" y="563550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19804"/>
              </p:ext>
            </p:extLst>
          </p:nvPr>
        </p:nvGraphicFramePr>
        <p:xfrm>
          <a:off x="6138683" y="564857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Worksheet" showAsIcon="1" r:id="rId8" imgW="914400" imgH="771480" progId="Excel.Sheet.12">
                  <p:embed/>
                </p:oleObj>
              </mc:Choice>
              <mc:Fallback>
                <p:oleObj name="Worksheet" showAsIcon="1" r:id="rId8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38683" y="564857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061" y="5302822"/>
            <a:ext cx="82996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rgbClr val="313131"/>
                </a:solidFill>
              </a:rPr>
              <a:t>Attached below are the designs for Conversions (PA and NJ) and Capping. Capping designs are CL related and can be replicated for all states.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39029"/>
              </p:ext>
            </p:extLst>
          </p:nvPr>
        </p:nvGraphicFramePr>
        <p:xfrm>
          <a:off x="7484224" y="564857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Worksheet" showAsIcon="1" r:id="rId11" imgW="914400" imgH="771480" progId="Excel.Sheet.12">
                  <p:embed/>
                </p:oleObj>
              </mc:Choice>
              <mc:Fallback>
                <p:oleObj name="Worksheet" showAsIcon="1" r:id="rId11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84224" y="564857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27148"/>
              </p:ext>
            </p:extLst>
          </p:nvPr>
        </p:nvGraphicFramePr>
        <p:xfrm>
          <a:off x="493313" y="56485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Visio" showAsIcon="1" r:id="rId13" imgW="914400" imgH="771480" progId="Visio.Drawing.15">
                  <p:embed/>
                </p:oleObj>
              </mc:Choice>
              <mc:Fallback>
                <p:oleObj name="Visio" showAsIcon="1" r:id="rId13" imgW="914400" imgH="7714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313" y="56485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845693"/>
              </p:ext>
            </p:extLst>
          </p:nvPr>
        </p:nvGraphicFramePr>
        <p:xfrm>
          <a:off x="3822146" y="56666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Visio" showAsIcon="1" r:id="rId15" imgW="914400" imgH="771480" progId="Visio.Drawing.11">
                  <p:embed/>
                </p:oleObj>
              </mc:Choice>
              <mc:Fallback>
                <p:oleObj name="Visio" showAsIcon="1" r:id="rId15" imgW="914400" imgH="7714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22146" y="56666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96090"/>
              </p:ext>
            </p:extLst>
          </p:nvPr>
        </p:nvGraphicFramePr>
        <p:xfrm>
          <a:off x="5098101" y="564857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Acrobat Document" showAsIcon="1" r:id="rId17" imgW="914400" imgH="771480" progId="AcroExch.Document.7">
                  <p:embed/>
                </p:oleObj>
              </mc:Choice>
              <mc:Fallback>
                <p:oleObj name="Acrobat Document" showAsIcon="1" r:id="rId17" imgW="914400" imgH="77148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98101" y="564857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147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4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S_Timesaver.pptx" id="{328DEE6A-A28F-47B6-B129-B131313CEDB1}" vid="{CCD60F2F-4D9C-4F57-BB97-3B8DF6E2F701}"/>
    </a:ext>
  </a:extLst>
</a:theme>
</file>

<file path=ppt/theme/theme2.xml><?xml version="1.0" encoding="utf-8"?>
<a:theme xmlns:a="http://schemas.openxmlformats.org/drawingml/2006/main" name="US Consulting Report Template_R1.5_0325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154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Deloitte_US_Onscreen</vt:lpstr>
      <vt:lpstr>US Consulting Report Template_R1.5_032508</vt:lpstr>
      <vt:lpstr>think-cell Slide</vt:lpstr>
      <vt:lpstr>Worksheet</vt:lpstr>
      <vt:lpstr>Microsoft Visio Drawing</vt:lpstr>
      <vt:lpstr>Microsoft Visio 2003-2010 Drawing</vt:lpstr>
      <vt:lpstr>Acrobat Document</vt:lpstr>
      <vt:lpstr>Conversion &amp; Capping Design Walkthrough Illustrated below is a Lifecycle Scenario for conversions – The actual lifecycle scenario will contain more number of validations than depicted below. The design documents section contains the designs for both capping and conversions.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Koduri, Lalitha Kiran</dc:creator>
  <cp:lastModifiedBy>Gottipati, Maanasa Prasad</cp:lastModifiedBy>
  <cp:revision>29</cp:revision>
  <dcterms:created xsi:type="dcterms:W3CDTF">2015-08-31T12:52:25Z</dcterms:created>
  <dcterms:modified xsi:type="dcterms:W3CDTF">2015-09-01T11:29:40Z</dcterms:modified>
</cp:coreProperties>
</file>