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7"/>
  </p:notesMasterIdLst>
  <p:handoutMasterIdLst>
    <p:handoutMasterId r:id="rId18"/>
  </p:handoutMasterIdLst>
  <p:sldIdLst>
    <p:sldId id="588" r:id="rId5"/>
    <p:sldId id="709" r:id="rId6"/>
    <p:sldId id="817" r:id="rId7"/>
    <p:sldId id="818" r:id="rId8"/>
    <p:sldId id="799" r:id="rId9"/>
    <p:sldId id="815" r:id="rId10"/>
    <p:sldId id="802" r:id="rId11"/>
    <p:sldId id="816" r:id="rId12"/>
    <p:sldId id="803" r:id="rId13"/>
    <p:sldId id="808" r:id="rId14"/>
    <p:sldId id="809" r:id="rId15"/>
    <p:sldId id="819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19">
          <p15:clr>
            <a:srgbClr val="A4A3A4"/>
          </p15:clr>
        </p15:guide>
        <p15:guide id="3" orient="horz" pos="1007">
          <p15:clr>
            <a:srgbClr val="A4A3A4"/>
          </p15:clr>
        </p15:guide>
        <p15:guide id="4" orient="horz" pos="3610">
          <p15:clr>
            <a:srgbClr val="A4A3A4"/>
          </p15:clr>
        </p15:guide>
        <p15:guide id="5" pos="1722">
          <p15:clr>
            <a:srgbClr val="A4A3A4"/>
          </p15:clr>
        </p15:guide>
        <p15:guide id="6" pos="5410">
          <p15:clr>
            <a:srgbClr val="A4A3A4"/>
          </p15:clr>
        </p15:guide>
        <p15:guide id="7" pos="3313">
          <p15:clr>
            <a:srgbClr val="A4A3A4"/>
          </p15:clr>
        </p15:guide>
        <p15:guide id="8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047"/>
    <a:srgbClr val="1E4C84"/>
    <a:srgbClr val="445C78"/>
    <a:srgbClr val="2E587E"/>
    <a:srgbClr val="244462"/>
    <a:srgbClr val="1A3A46"/>
    <a:srgbClr val="FFFF93"/>
    <a:srgbClr val="FFFFD9"/>
    <a:srgbClr val="B7E2A6"/>
    <a:srgbClr val="E6F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9592" autoAdjust="0"/>
  </p:normalViewPr>
  <p:slideViewPr>
    <p:cSldViewPr snapToGrid="0" snapToObjects="1">
      <p:cViewPr varScale="1">
        <p:scale>
          <a:sx n="129" d="100"/>
          <a:sy n="129" d="100"/>
        </p:scale>
        <p:origin x="1038" y="120"/>
      </p:cViewPr>
      <p:guideLst>
        <p:guide orient="horz" pos="4319"/>
        <p:guide orient="horz" pos="719"/>
        <p:guide orient="horz" pos="1007"/>
        <p:guide orient="horz" pos="3610"/>
        <p:guide pos="1722"/>
        <p:guide pos="5410"/>
        <p:guide pos="3313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125" d="100"/>
          <a:sy n="125" d="100"/>
        </p:scale>
        <p:origin x="1062" y="-7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CAA3DC6E-1AEB-4319-AC32-95FAF5A634C5}" type="datetimeFigureOut">
              <a:rPr lang="en-US" smtClean="0">
                <a:latin typeface="Arial" pitchFamily="34" charset="0"/>
              </a:rPr>
              <a:pPr/>
              <a:t>9/5/2015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BA07D18C-585B-4F30-880F-236AC0AF70D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7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3FFEE2-3D94-4668-A036-8B3C1E3100CB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2" tIns="46581" rIns="93162" bIns="4658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5CC5365-9B72-4325-903B-5A6692F7DC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fficeholidays.com/countries/india/vasant_panchami.php" TargetMode="External"/><Relationship Id="rId3" Type="http://schemas.openxmlformats.org/officeDocument/2006/relationships/hyperlink" Target="http://www.officeholidays.com/countries/global/new_years_day.php" TargetMode="External"/><Relationship Id="rId7" Type="http://schemas.openxmlformats.org/officeDocument/2006/relationships/hyperlink" Target="http://www.officeholidays.com/countries/india/makar_sankranti.php#uzhavar_tirunal" TargetMode="External"/><Relationship Id="rId12" Type="http://schemas.openxmlformats.org/officeDocument/2006/relationships/hyperlink" Target="http://www.officeholidays.com/countries/india/ugadi.ph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officeholidays.com/countries/india/makar_sankranti.php" TargetMode="External"/><Relationship Id="rId11" Type="http://schemas.openxmlformats.org/officeDocument/2006/relationships/hyperlink" Target="http://www.officeholidays.com/countries/india/holi.php" TargetMode="External"/><Relationship Id="rId5" Type="http://schemas.openxmlformats.org/officeDocument/2006/relationships/hyperlink" Target="http://www.officeholidays.com/countries/india/makar_sankranti.php#bhogi" TargetMode="External"/><Relationship Id="rId10" Type="http://schemas.openxmlformats.org/officeDocument/2006/relationships/hyperlink" Target="http://www.officeholidays.com/countries/india/maha_shivarati.php" TargetMode="External"/><Relationship Id="rId4" Type="http://schemas.openxmlformats.org/officeDocument/2006/relationships/hyperlink" Target="http://www.officeholidays.com/religious/muslim/muhammads_birthday.php" TargetMode="External"/><Relationship Id="rId9" Type="http://schemas.openxmlformats.org/officeDocument/2006/relationships/hyperlink" Target="http://www.officeholidays.com/countries/india/india_republic_day.ph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4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5325"/>
            <a:ext cx="4652962" cy="3489325"/>
          </a:xfrm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589" indent="-174589" defTabSz="986744">
              <a:lnSpc>
                <a:spcPct val="85000"/>
              </a:lnSpc>
              <a:defRPr/>
            </a:pPr>
            <a:endParaRPr lang="en-US" sz="500" dirty="0">
              <a:latin typeface="+mn-lt"/>
              <a:cs typeface="Arial" pitchFamily="34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defTabSz="931553">
              <a:defRPr/>
            </a:pPr>
            <a:fld id="{32B8D69B-7863-44E1-9487-3AD82C622F8C}" type="datetime1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9/8/2015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553">
              <a:defRPr/>
            </a:pPr>
            <a:r>
              <a:rPr lang="en-US" dirty="0" smtClean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553">
              <a:defRPr/>
            </a:pPr>
            <a:fld id="{FFDD7E0B-2CF6-4178-B684-B32E20FB9A91}" type="slidenum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262844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74748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144664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136124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350355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5325"/>
            <a:ext cx="4652962" cy="3489325"/>
          </a:xfrm>
          <a:ln/>
        </p:spPr>
      </p:sp>
      <p:sp>
        <p:nvSpPr>
          <p:cNvPr id="2662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defTabSz="931553">
              <a:defRPr/>
            </a:pPr>
            <a:fld id="{32B8D69B-7863-44E1-9487-3AD82C622F8C}" type="datetime1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9/8/2015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553">
              <a:defRPr/>
            </a:pPr>
            <a:r>
              <a:rPr lang="en-US" dirty="0" smtClean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553">
              <a:defRPr/>
            </a:pPr>
            <a:fld id="{FFDD7E0B-2CF6-4178-B684-B32E20FB9A91}" type="slidenum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458" t="10962" r="9541" b="13926"/>
          <a:stretch/>
        </p:blipFill>
        <p:spPr>
          <a:xfrm>
            <a:off x="1742469" y="4295691"/>
            <a:ext cx="4456940" cy="28041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84043"/>
              </p:ext>
            </p:extLst>
          </p:nvPr>
        </p:nvGraphicFramePr>
        <p:xfrm>
          <a:off x="404408" y="7723275"/>
          <a:ext cx="6050771" cy="91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565"/>
                <a:gridCol w="1781369"/>
                <a:gridCol w="1317233"/>
                <a:gridCol w="1634283"/>
                <a:gridCol w="690321"/>
              </a:tblGrid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Holiday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 &amp;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Gandhi Jayanti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2-Oct-15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Friday, October 02,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Ayudha Puja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21-Oct-15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Wednesday, October 21,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Wednesday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Diwali / Kali Puja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10-Nov-15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Tuesday, November 10,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Tuesday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Christmas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25-Dec-15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Friday, December 25,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889478" y="6236918"/>
            <a:ext cx="6213764" cy="172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ctr" anchorCtr="0" compatLnSpc="1">
            <a:prstTxWarp prst="textNoShape">
              <a:avLst/>
            </a:prstTxWarp>
            <a:spAutoFit/>
          </a:bodyPr>
          <a:lstStyle/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M, Vijay Krishna 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Monday, January 12, 2015 4:02 PM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Barron, Jennifer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Jaganath, Rangachari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RE: Offshore Holidays in January for QA Team?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Jen,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plan is not applicable for QA team. We didn’t go with this plan due to amount of test cases that will be delivered on Group 4 (1/14) that has to be completed by end of sprint. 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2 regular offshore holidays one on 1/15 (this Thursday) and another on 1/26 where the team will not be available. We have included these 2 holidays in our sprint 9 and sprint 10 capacity plan already.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Vijay Krishna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Office: 602-547-6049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Cell: 443-823-6418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8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5325"/>
            <a:ext cx="4652962" cy="3489325"/>
          </a:xfrm>
          <a:ln/>
        </p:spPr>
      </p:sp>
      <p:sp>
        <p:nvSpPr>
          <p:cNvPr id="2662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defTabSz="931553">
              <a:defRPr/>
            </a:pPr>
            <a:fld id="{32B8D69B-7863-44E1-9487-3AD82C622F8C}" type="datetime1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9/8/2015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553">
              <a:defRPr/>
            </a:pPr>
            <a:r>
              <a:rPr lang="en-US" dirty="0" smtClean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553">
              <a:defRPr/>
            </a:pPr>
            <a:fld id="{FFDD7E0B-2CF6-4178-B684-B32E20FB9A91}" type="slidenum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79512" y="4415792"/>
          <a:ext cx="4706936" cy="3737956"/>
        </p:xfrm>
        <a:graphic>
          <a:graphicData uri="http://schemas.openxmlformats.org/drawingml/2006/table">
            <a:tbl>
              <a:tblPr/>
              <a:tblGrid>
                <a:gridCol w="1176734"/>
                <a:gridCol w="1176734"/>
                <a:gridCol w="1176734"/>
                <a:gridCol w="1176734"/>
              </a:tblGrid>
              <a:tr h="11260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dirty="0">
                          <a:solidFill>
                            <a:srgbClr val="404040"/>
                          </a:solidFill>
                          <a:effectLst/>
                          <a:latin typeface="inherit"/>
                        </a:rPr>
                        <a:t>Day</a:t>
                      </a:r>
                    </a:p>
                  </a:txBody>
                  <a:tcPr marL="10519" marR="10519" marT="10519" marB="10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dirty="0">
                          <a:solidFill>
                            <a:srgbClr val="404040"/>
                          </a:solidFill>
                          <a:effectLst/>
                          <a:latin typeface="inherit"/>
                        </a:rPr>
                        <a:t>Date</a:t>
                      </a:r>
                    </a:p>
                  </a:txBody>
                  <a:tcPr marL="10519" marR="10519" marT="10519" marB="10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dirty="0">
                          <a:solidFill>
                            <a:srgbClr val="404040"/>
                          </a:solidFill>
                          <a:effectLst/>
                          <a:latin typeface="inherit"/>
                        </a:rPr>
                        <a:t>Holiday</a:t>
                      </a:r>
                    </a:p>
                  </a:txBody>
                  <a:tcPr marL="10519" marR="10519" marT="10519" marB="10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dirty="0">
                          <a:solidFill>
                            <a:srgbClr val="404040"/>
                          </a:solidFill>
                          <a:effectLst/>
                          <a:latin typeface="inherit"/>
                        </a:rPr>
                        <a:t>Comments</a:t>
                      </a:r>
                    </a:p>
                  </a:txBody>
                  <a:tcPr marL="10519" marR="10519" marT="10519" marB="10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4228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Thursday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01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3"/>
                        </a:rPr>
                        <a:t>New Years Day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Arunachal pradesh, Manipur, Meghalaya, Miizoram, Nagaland, Sikkim, Tamil Nadu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29966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Sunday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04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4" tooltip="Andaman &amp; Nicobar, Andhra Pradesh, Chhattisgarh, Delhi, Karnataka, Kerala, Madhya Pradesh, Maharashtra, Mizoram, Odisha, Puduchery, Tamil Nadu, Tripura, Uttarakhand, Uttar Pradesh"/>
                        </a:rPr>
                        <a:t>Milad-un-Nabi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Birthday of Prophet Muhammad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9573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Monday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05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Guru Govind Singh Jayanti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Chandigarh, Haryana, Punjab only. Birthday of the tenth and final Sikh prophet-teacher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1260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Monday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05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Guru Govind Singh Birthday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Himachal Pradesh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29966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Monday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12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Birthday of Swami Vivekananda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West Bengal only.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1260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Tuesday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13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5" tooltip="Andhra Pradesh"/>
                        </a:rPr>
                        <a:t>Bhogi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Andhra Pradesh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07671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Wednesday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14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6"/>
                        </a:rPr>
                        <a:t>Pongal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Also known as Makar Sankranti, Lohri, Bihu, Hadaga, Poki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29966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Thursday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15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7"/>
                        </a:rPr>
                        <a:t>Uzhavar Tirunal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Puducherry, Tamil Nadu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324228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Friday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23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600" dirty="0">
                          <a:effectLst/>
                          <a:latin typeface="inherit"/>
                        </a:rPr>
                        <a:t>Netaji Subhas Chandra Bose Jayanti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Odisha, Tripura, West Bengal. Birthday of a prominent leader in the Indian freedom movement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04169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Saturday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24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8"/>
                        </a:rPr>
                        <a:t>Vasant Panchami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Haryana, Odisha,Tripura, West Bengal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1260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Sunday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25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Statehood 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Himachal Pradesh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9573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Monday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7F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January 26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7F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4F82CB"/>
                          </a:solidFill>
                          <a:effectLst/>
                          <a:latin typeface="inherit"/>
                          <a:hlinkClick r:id="rId9"/>
                        </a:rPr>
                        <a:t>Republic Day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7F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Commemorates the establishment of the Constitution of India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7FE"/>
                    </a:solidFill>
                  </a:tcPr>
                </a:tc>
              </a:tr>
              <a:tr h="129966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Tuesday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February 03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Guru Ravidas Birthday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Himachal Pradesh, Punjab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07671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Tuesday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February 17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10"/>
                        </a:rPr>
                        <a:t>Maha Shivratri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Celebrated on the 13th night/14th day in the Krishna Paksha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04169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Thursday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February 19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Chhatrapati Shivaji Maharaj Jayanti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Maharashtra (Mumbai) only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204169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Thursday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March 05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11"/>
                        </a:rPr>
                        <a:t>Doljatra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Holi Dahan. Uttar Pradesh, West Bengal only.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112604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Friday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March 06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11"/>
                        </a:rPr>
                        <a:t>Holi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  <a:tr h="387299"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Saturday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March 21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u="none" strike="noStrike" dirty="0">
                          <a:solidFill>
                            <a:srgbClr val="5CA20D"/>
                          </a:solidFill>
                          <a:effectLst/>
                          <a:latin typeface="inherit"/>
                          <a:hlinkClick r:id="rId12"/>
                        </a:rPr>
                        <a:t>Ugadi</a:t>
                      </a:r>
                      <a:endParaRPr lang="en-US" sz="600" dirty="0">
                        <a:effectLst/>
                        <a:latin typeface="inherit"/>
                      </a:endParaRP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600" dirty="0">
                          <a:effectLst/>
                          <a:latin typeface="inherit"/>
                        </a:rPr>
                        <a:t>Telugu and Kannada New Year. Karnataka (Bangalore), Maharashtra, Andhra Pradesh, Uttar Pradesh only.</a:t>
                      </a:r>
                    </a:p>
                  </a:txBody>
                  <a:tcPr marL="10519" marR="10519" marT="10519" marB="10519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7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6599170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91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6" y="1399040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6" y="1399040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205" y="4041663"/>
            <a:ext cx="4005073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602" y="4041663"/>
            <a:ext cx="4005073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921" y="142703"/>
            <a:ext cx="7432536" cy="24918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6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65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6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091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81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721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35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43000"/>
            <a:ext cx="8260080" cy="518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539125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5449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5566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721" y="6458042"/>
            <a:ext cx="41148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64" r:id="rId4"/>
    <p:sldLayoutId id="2147483758" r:id="rId5"/>
    <p:sldLayoutId id="2147483760" r:id="rId6"/>
    <p:sldLayoutId id="2147483761" r:id="rId7"/>
    <p:sldLayoutId id="2147483759" r:id="rId8"/>
    <p:sldLayoutId id="2147483754" r:id="rId9"/>
    <p:sldLayoutId id="2147483762" r:id="rId10"/>
    <p:sldLayoutId id="214748377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aagateway/sites/EnvironmentManagement/infra/SitePages/Home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aaagateway/sites/PASFactory/Oversight/_layouts/15/start.aspx#/Shared%20Documents/Forms/AllItems.aspx?View=%7B29E0DD2C%2D979B%2D4717%2DA5A3%2D0CD7AC2EA2A4%7D" TargetMode="External"/><Relationship Id="rId5" Type="http://schemas.openxmlformats.org/officeDocument/2006/relationships/hyperlink" Target="http://aaagateway/sites/PASFactory/Oversight/_layouts/15/start.aspx#/Shared%20Documents/Forms/AllItems.aspx?RootFolder=%2Fsites%2FPASFactory%2FOversight%2FShared%20Documents%2FExecutive%20Timeline%20Graphic&amp;FolderCTID=0x01200015C13C8F1008B449ADAC1D311BFBF618&amp;View=%7B29E0DD2C%2D979B%2D4717%2DA5A3%2D0CD7AC2EA2A4%7D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0834"/>
            <a:ext cx="3191537" cy="107600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5257800" y="1051561"/>
            <a:ext cx="3200399" cy="2221948"/>
          </a:xfrm>
        </p:spPr>
      </p:pic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 Software Factory</a:t>
            </a:r>
            <a:endParaRPr lang="en-US" dirty="0"/>
          </a:p>
        </p:txBody>
      </p:sp>
      <p:sp>
        <p:nvSpPr>
          <p:cNvPr id="38" name="Subtitle 37"/>
          <p:cNvSpPr>
            <a:spLocks noGrp="1"/>
          </p:cNvSpPr>
          <p:nvPr>
            <p:ph type="subTitle" idx="1"/>
          </p:nvPr>
        </p:nvSpPr>
        <p:spPr>
          <a:xfrm>
            <a:off x="685800" y="2499424"/>
            <a:ext cx="4417600" cy="834083"/>
          </a:xfrm>
        </p:spPr>
        <p:txBody>
          <a:bodyPr/>
          <a:lstStyle/>
          <a:p>
            <a:r>
              <a:rPr lang="en-US" dirty="0" smtClean="0"/>
              <a:t>PAS7: Sprint 14 Kick-Off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Oversight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85800" y="5541264"/>
            <a:ext cx="2329543" cy="295275"/>
          </a:xfrm>
        </p:spPr>
        <p:txBody>
          <a:bodyPr/>
          <a:lstStyle/>
          <a:p>
            <a:r>
              <a:rPr lang="en-US" dirty="0" smtClean="0"/>
              <a:t>August 8, 2015</a:t>
            </a:r>
            <a:endParaRPr lang="en-US" dirty="0"/>
          </a:p>
        </p:txBody>
      </p:sp>
      <p:pic>
        <p:nvPicPr>
          <p:cNvPr id="17" name="Picture Placeholder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73"/>
            <a:ext cx="3200400" cy="84124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Placeholder 5" descr="A19518x11D_PPT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53043"/>
            <a:ext cx="3200399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8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748426" y="952247"/>
            <a:ext cx="6090523" cy="29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C000"/>
                </a:solidFill>
                <a:latin typeface="+mj-lt"/>
                <a:cs typeface="MS PGothic" pitchFamily="34" charset="-128"/>
              </a:rPr>
              <a:t>7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.1  Holidays to Plan Around: Sprint 14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7.0   Impacts to the Schedule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gray">
          <a:xfrm>
            <a:off x="748426" y="2907107"/>
            <a:ext cx="7319465" cy="27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C000"/>
                </a:solidFill>
                <a:latin typeface="+mj-lt"/>
                <a:cs typeface="MS PGothic" pitchFamily="34" charset="-128"/>
              </a:rPr>
              <a:t>7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.2  Holidays to Plan Around: Stabilization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45965" y="1462762"/>
            <a:ext cx="6700400" cy="12259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rgbClr val="51170B"/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1000" b="1" dirty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1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1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45965" y="3380533"/>
            <a:ext cx="6700400" cy="26930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defPPr>
              <a:defRPr lang="en-US"/>
            </a:defPPr>
            <a:lvl2pPr marL="342900" lvl="1" indent="-174625">
              <a:spcBef>
                <a:spcPts val="200"/>
              </a:spcBef>
              <a:buClr>
                <a:srgbClr val="4066B2"/>
              </a:buClr>
              <a:defRPr sz="400" b="1">
                <a:solidFill>
                  <a:srgbClr val="51170B"/>
                </a:solidFill>
              </a:defRPr>
            </a:lvl2pPr>
          </a:lstStyle>
          <a:p>
            <a:pPr lvl="1"/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 smtClean="0"/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1214180" y="1358902"/>
            <a:ext cx="6700400" cy="119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During Sprint:  From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September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7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through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October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16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09/ 16 /15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thru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9/ 17 /15: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Ganesh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Choturthi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India Holiday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/ 01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thru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10/ 02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Gandhi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Jayanti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India Holiday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/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01 /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thru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10/ 07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Suzhou Holiday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1214180" y="3241859"/>
            <a:ext cx="6700400" cy="26930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During Regression:  From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October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19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through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January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000" b="1" baseline="30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10/ 21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 thru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10/ 20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Ayudha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 Puja: India Holiday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11/ 04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St. Petersburg Holiday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/ 10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Diwali / Kali Puja 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11/ 26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Thanksgiving Day: U.S.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11/ 27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Day After Thanksgiving: U.S.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11/ 18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Riga Holiday 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12/ 24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Riga, Vilnius Holiday 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/ 25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Christmas: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U.S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.,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Minsk, Vilnius, India Holiday</a:t>
            </a:r>
            <a:endParaRPr lang="en-US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12/ 31 /15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: Riga Holiday</a:t>
            </a:r>
            <a:endParaRPr lang="en-U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01/ 01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/15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New Year’s Day: U.S., India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01/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05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/15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: New Year’s Day: 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Pongal</a:t>
            </a: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, Tamil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4005263" lvl="8">
              <a:spcBef>
                <a:spcPts val="200"/>
              </a:spcBef>
              <a:buClr>
                <a:srgbClr val="4066B2"/>
              </a:buClr>
              <a:tabLst>
                <a:tab pos="3776663" algn="l"/>
              </a:tabLst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Most likely to affect onshore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resources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endParaRPr lang="en-US" sz="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.0   Impacts to the Schedule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gray">
          <a:xfrm>
            <a:off x="748426" y="901235"/>
            <a:ext cx="7319465" cy="27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C000"/>
                </a:solidFill>
                <a:latin typeface="+mj-lt"/>
                <a:cs typeface="MS PGothic" pitchFamily="34" charset="-128"/>
              </a:rPr>
              <a:t>7</a:t>
            </a:r>
            <a:r>
              <a:rPr lang="en-US" b="1" kern="0" dirty="0" smtClean="0">
                <a:solidFill>
                  <a:srgbClr val="FFC000"/>
                </a:solidFill>
                <a:latin typeface="+mj-lt"/>
                <a:cs typeface="MS PGothic" pitchFamily="34" charset="-128"/>
              </a:rPr>
              <a:t>.3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  Environments and Other Maintenance Dates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2006" y="4607324"/>
            <a:ext cx="7114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rgbClr val="1B5596"/>
                </a:solidFill>
                <a:latin typeface="+mn-lt"/>
              </a:rPr>
              <a:t>Above are the Environments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patching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activities tentatively scheduled during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this Sprint. </a:t>
            </a:r>
          </a:p>
          <a:p>
            <a:pPr algn="just"/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These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dates may change if any emergency patches be required.</a:t>
            </a:r>
          </a:p>
          <a:p>
            <a:pPr algn="just"/>
            <a:endParaRPr lang="en-US" sz="800" dirty="0">
              <a:solidFill>
                <a:srgbClr val="1B5596"/>
              </a:solidFill>
              <a:latin typeface="+mn-lt"/>
            </a:endParaRPr>
          </a:p>
          <a:p>
            <a:pPr algn="just"/>
            <a:r>
              <a:rPr lang="en-US" sz="1100" dirty="0">
                <a:solidFill>
                  <a:srgbClr val="1B5596"/>
                </a:solidFill>
                <a:latin typeface="+mn-lt"/>
              </a:rPr>
              <a:t>The implementers for these changes don't have offshore teams, and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typically work onsite during onshore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hours; there should be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little-to-no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downtime impact to our offshore teams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, but there </a:t>
            </a:r>
            <a:r>
              <a:rPr lang="en-US" sz="1100" dirty="0" smtClean="0">
                <a:solidFill>
                  <a:srgbClr val="1B5596"/>
                </a:solidFill>
              </a:rPr>
              <a:t>could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be some impact to our onshore teams.</a:t>
            </a:r>
          </a:p>
          <a:p>
            <a:pPr algn="just"/>
            <a:endParaRPr lang="en-US" sz="800" dirty="0">
              <a:solidFill>
                <a:srgbClr val="1B5596"/>
              </a:solidFill>
            </a:endParaRPr>
          </a:p>
          <a:p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For more information on Non-Production Infrastructure Maintenance, go to the schedule located here: </a:t>
            </a:r>
          </a:p>
          <a:p>
            <a:endParaRPr lang="en-US" sz="300" dirty="0" smtClean="0">
              <a:solidFill>
                <a:srgbClr val="1B5596"/>
              </a:solidFill>
              <a:latin typeface="+mn-lt"/>
            </a:endParaRPr>
          </a:p>
          <a:p>
            <a:pPr algn="ctr"/>
            <a:r>
              <a:rPr lang="en-US" sz="1400" u="sng" dirty="0" smtClean="0">
                <a:latin typeface="+mn-lt"/>
                <a:hlinkClick r:id="rId3"/>
              </a:rPr>
              <a:t>Environments Management Calendar</a:t>
            </a:r>
            <a:endParaRPr lang="en-US" sz="1400" u="sng" dirty="0" smtClean="0">
              <a:latin typeface="+mn-lt"/>
            </a:endParaRPr>
          </a:p>
          <a:p>
            <a:pPr algn="ctr"/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</a:t>
            </a:r>
            <a:r>
              <a:rPr lang="en-US" sz="900" dirty="0" smtClean="0">
                <a:hlinkClick r:id="rId3"/>
              </a:rPr>
              <a:t>aaagateway/sites/EnvironmentManagement/infra/SitePages/Home.aspx</a:t>
            </a:r>
            <a:endParaRPr lang="en-US" sz="9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17520"/>
              </p:ext>
            </p:extLst>
          </p:nvPr>
        </p:nvGraphicFramePr>
        <p:xfrm>
          <a:off x="1025765" y="1397225"/>
          <a:ext cx="7042126" cy="3185111"/>
        </p:xfrm>
        <a:graphic>
          <a:graphicData uri="http://schemas.openxmlformats.org/drawingml/2006/table">
            <a:tbl>
              <a:tblPr firstRow="1" firstCol="1" bandRow="1"/>
              <a:tblGrid>
                <a:gridCol w="979083"/>
                <a:gridCol w="3419572"/>
                <a:gridCol w="913599"/>
                <a:gridCol w="864936"/>
                <a:gridCol w="864936"/>
              </a:tblGrid>
              <a:tr h="525597"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93781"/>
              </p:ext>
            </p:extLst>
          </p:nvPr>
        </p:nvGraphicFramePr>
        <p:xfrm>
          <a:off x="1163973" y="1260643"/>
          <a:ext cx="7042126" cy="3185111"/>
        </p:xfrm>
        <a:graphic>
          <a:graphicData uri="http://schemas.openxmlformats.org/drawingml/2006/table">
            <a:tbl>
              <a:tblPr firstRow="1" firstCol="1" bandRow="1"/>
              <a:tblGrid>
                <a:gridCol w="979083"/>
                <a:gridCol w="3419572"/>
                <a:gridCol w="913599"/>
                <a:gridCol w="864936"/>
                <a:gridCol w="864936"/>
              </a:tblGrid>
              <a:tr h="525597"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Start/End</a:t>
                      </a:r>
                      <a:r>
                        <a:rPr lang="en-US" sz="1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1774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Sprint </a:t>
                      </a: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14 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</a:t>
                      </a: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en-US" sz="9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9/11/15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9/25/15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10/9/15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Regression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Patching PeopleSoft </a:t>
                      </a: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10/17/15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10a / 12p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Patching PeopleSoft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10/18/15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10a / 12p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11/6/15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11/20/15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12/4/15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12/18/15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1/1/15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1/15/16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Scope List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3228535" y="1585137"/>
            <a:ext cx="2525151" cy="1871004"/>
          </a:xfrm>
          <a:prstGeom prst="roundRect">
            <a:avLst>
              <a:gd name="adj" fmla="val 9048"/>
            </a:avLst>
          </a:prstGeom>
          <a:noFill/>
          <a:ln w="57150" cap="rnd" algn="ctr">
            <a:solidFill>
              <a:srgbClr val="FFC0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228534" y="3581727"/>
            <a:ext cx="2525151" cy="1379582"/>
          </a:xfrm>
          <a:prstGeom prst="wedgeRoundRectCallout">
            <a:avLst>
              <a:gd name="adj1" fmla="val -6853"/>
              <a:gd name="adj2" fmla="val 2104"/>
              <a:gd name="adj3" fmla="val 16667"/>
            </a:avLst>
          </a:prstGeom>
          <a:solidFill>
            <a:srgbClr val="FFFF93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13802" y="3569325"/>
            <a:ext cx="2651192" cy="131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58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sz="100" b="1" u="sng" dirty="0" smtClean="0">
              <a:latin typeface="+mn-lt"/>
            </a:endParaRPr>
          </a:p>
          <a:p>
            <a:pPr marL="158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sz="100" b="1" dirty="0" smtClean="0">
              <a:latin typeface="+mn-lt"/>
            </a:endParaRPr>
          </a:p>
          <a:p>
            <a:pPr lvl="1" indent="-1714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/>
              <a:t>Group Deliveries are captured within the above embedded spreadsheet.  </a:t>
            </a:r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sz="400" dirty="0" smtClean="0"/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/>
              <a:t>See “Priority Group” on the </a:t>
            </a:r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/>
              <a:t>“AND_PAS7 Final Scope Actuals” tab, </a:t>
            </a:r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/>
              <a:t>column AA. </a:t>
            </a:r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sz="400" dirty="0"/>
          </a:p>
          <a:p>
            <a:pPr marL="33813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/>
              <a:t>Any items labeled with “None” will likely be delivered in Group 4, unless otherwise stated.</a:t>
            </a:r>
          </a:p>
          <a:p>
            <a:pPr marL="511175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Wingdings" pitchFamily="2" charset="2"/>
              <a:buChar char="§"/>
            </a:pPr>
            <a:endParaRPr lang="en-US" sz="1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08737"/>
              </p:ext>
            </p:extLst>
          </p:nvPr>
        </p:nvGraphicFramePr>
        <p:xfrm>
          <a:off x="4043285" y="2224672"/>
          <a:ext cx="863251" cy="72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3285" y="2224672"/>
                        <a:ext cx="863251" cy="728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095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740158"/>
              </p:ext>
            </p:extLst>
          </p:nvPr>
        </p:nvGraphicFramePr>
        <p:xfrm>
          <a:off x="751523" y="1461952"/>
          <a:ext cx="7741823" cy="3461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7001"/>
                <a:gridCol w="634822"/>
              </a:tblGrid>
              <a:tr h="4327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1.0  RTC Scope Detail: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Sprint 14 and PAS7 Overall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3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2.0  Scope Control</a:t>
                      </a: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3.0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Sprint Parameters</a:t>
                      </a:r>
                      <a:endParaRPr lang="en-US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4.0  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Key </a:t>
                      </a:r>
                      <a:r>
                        <a:rPr lang="en-US" dirty="0" smtClean="0">
                          <a:latin typeface="Arial" pitchFamily="34" charset="0"/>
                        </a:rPr>
                        <a:t>Checkpoints for the Sprint</a:t>
                      </a:r>
                      <a:endParaRPr lang="en-US" baseline="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5.0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Integrations Scope</a:t>
                      </a:r>
                      <a:endParaRPr lang="en-US" baseline="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6.0  </a:t>
                      </a:r>
                      <a:r>
                        <a:rPr lang="en-US" dirty="0" smtClean="0">
                          <a:latin typeface="Arial" pitchFamily="34" charset="0"/>
                        </a:rPr>
                        <a:t>Stabilization Parameters</a:t>
                      </a: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Arial" pitchFamily="34" charset="0"/>
                        </a:rPr>
                        <a:t>7.0  </a:t>
                      </a:r>
                      <a:r>
                        <a:rPr lang="en-US" dirty="0" smtClean="0">
                          <a:latin typeface="Arial" pitchFamily="34" charset="0"/>
                        </a:rPr>
                        <a:t>Impacts to Schedule: </a:t>
                      </a:r>
                      <a:r>
                        <a:rPr lang="en-US" sz="1800" dirty="0" smtClean="0">
                          <a:latin typeface="Arial" pitchFamily="34" charset="0"/>
                        </a:rPr>
                        <a:t>Holidays and EM Schedule</a:t>
                      </a:r>
                      <a:endParaRPr lang="en-US" sz="180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Arial" pitchFamily="34" charset="0"/>
                        </a:rPr>
                        <a:t>        Appendix: Detailed Scope List</a:t>
                      </a: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99631" y="898012"/>
            <a:ext cx="7319465" cy="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  <a:cs typeface="MS PGothic" pitchFamily="34" charset="-128"/>
              </a:rPr>
              <a:t>1.1   Sprint 14</a:t>
            </a:r>
            <a:endParaRPr lang="en-US" sz="1400" kern="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39474" y="0"/>
            <a:ext cx="7773988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003087"/>
                </a:solidFill>
              </a:rPr>
              <a:t>1.0 RTC Scope Detail: Sprint</a:t>
            </a:r>
            <a:endParaRPr lang="en-US" dirty="0">
              <a:solidFill>
                <a:srgbClr val="003087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71580"/>
              </p:ext>
            </p:extLst>
          </p:nvPr>
        </p:nvGraphicFramePr>
        <p:xfrm>
          <a:off x="1248996" y="1341456"/>
          <a:ext cx="6883400" cy="3446134"/>
        </p:xfrm>
        <a:graphic>
          <a:graphicData uri="http://schemas.openxmlformats.org/drawingml/2006/table">
            <a:tbl>
              <a:tblPr/>
              <a:tblGrid>
                <a:gridCol w="4267200"/>
                <a:gridCol w="762000"/>
                <a:gridCol w="977900"/>
                <a:gridCol w="876300"/>
              </a:tblGrid>
              <a:tr h="22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Allocation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Auto Choice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Select Changes - DOI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CNV + Auto Capping for: NJ, NY, ID, DE, OR, PA, AZ - ACIC Book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 Auto Tiering-with new U-W companies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"Earmarks" 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2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 Forward Defect Fixes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Deferred or Planned Prod Defects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Integrations Stories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 Prod Enhancements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101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39474" y="0"/>
            <a:ext cx="7773988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003087"/>
                </a:solidFill>
              </a:rPr>
              <a:t>1.0 RTC Scope Detail</a:t>
            </a:r>
            <a:r>
              <a:rPr lang="en-US" dirty="0" smtClean="0">
                <a:solidFill>
                  <a:srgbClr val="003087"/>
                </a:solidFill>
              </a:rPr>
              <a:t>: </a:t>
            </a:r>
            <a:r>
              <a:rPr lang="en-US" dirty="0" smtClean="0">
                <a:solidFill>
                  <a:srgbClr val="003087"/>
                </a:solidFill>
              </a:rPr>
              <a:t>Release</a:t>
            </a:r>
            <a:endParaRPr lang="en-US" dirty="0">
              <a:solidFill>
                <a:srgbClr val="003087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33068"/>
              </p:ext>
            </p:extLst>
          </p:nvPr>
        </p:nvGraphicFramePr>
        <p:xfrm>
          <a:off x="1247366" y="1335411"/>
          <a:ext cx="6883400" cy="3734680"/>
        </p:xfrm>
        <a:graphic>
          <a:graphicData uri="http://schemas.openxmlformats.org/drawingml/2006/table">
            <a:tbl>
              <a:tblPr/>
              <a:tblGrid>
                <a:gridCol w="4267200"/>
                <a:gridCol w="762000"/>
                <a:gridCol w="977900"/>
                <a:gridCol w="876300"/>
              </a:tblGrid>
              <a:tr h="225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Allocation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Auto Choice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Select Changes - DOI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CNV + Auto Capping for: NJ, NY, ID, DE, OR, PA, AZ - ACIC Book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 Auto Tiering-with new U-W companies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"Earmarks" 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25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 Forward Defect Fixes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Deferred or Planned Prod Defects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Integrations Stories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 Prod Enhancements PAS7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 EIS Tickets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146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gray">
          <a:xfrm>
            <a:off x="799631" y="898012"/>
            <a:ext cx="7319465" cy="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  <a:cs typeface="MS PGothic" pitchFamily="34" charset="-128"/>
              </a:rPr>
              <a:t>1.2   PAS7 Release</a:t>
            </a:r>
            <a:endParaRPr lang="en-US" sz="1400" kern="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7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93357" t="3546" r="419" b="42355"/>
          <a:stretch/>
        </p:blipFill>
        <p:spPr>
          <a:xfrm>
            <a:off x="591214" y="4551602"/>
            <a:ext cx="7905435" cy="163775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 bwMode="gray">
          <a:xfrm>
            <a:off x="4876800" y="2798363"/>
            <a:ext cx="3619849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.0   Scope Control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32890" y="4562061"/>
            <a:ext cx="0" cy="39605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645480" y="4562061"/>
            <a:ext cx="0" cy="62008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546408" y="4562061"/>
            <a:ext cx="4381" cy="851165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96595" y="4562061"/>
            <a:ext cx="0" cy="1092483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310" y="4966703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Stories Written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7/31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3680" y="5182538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Scope Approved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9/4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2634" y="5413226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Final Scope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Developed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9279" y="5673972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Functional Execution Complete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10/16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13" y="1458507"/>
            <a:ext cx="7897935" cy="3102431"/>
            <a:chOff x="598713" y="1458507"/>
            <a:chExt cx="7897935" cy="3102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15972" t="31267" r="2572" b="24137"/>
            <a:stretch/>
          </p:blipFill>
          <p:spPr>
            <a:xfrm>
              <a:off x="598713" y="1458507"/>
              <a:ext cx="7897935" cy="264883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/>
            <a:srcRect l="15972" t="25577" r="2572" b="65418"/>
            <a:stretch/>
          </p:blipFill>
          <p:spPr>
            <a:xfrm>
              <a:off x="598713" y="4026091"/>
              <a:ext cx="7897935" cy="534847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 bwMode="gray">
          <a:xfrm>
            <a:off x="375511" y="869049"/>
            <a:ext cx="8336840" cy="1962095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gray">
          <a:xfrm>
            <a:off x="88589" y="2647148"/>
            <a:ext cx="2567526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gray">
          <a:xfrm>
            <a:off x="4008010" y="2831238"/>
            <a:ext cx="4496072" cy="151538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 bwMode="gray">
          <a:xfrm>
            <a:off x="1615288" y="993822"/>
            <a:ext cx="3261512" cy="1243852"/>
          </a:xfrm>
          <a:prstGeom prst="wedgeRoundRectCallout">
            <a:avLst>
              <a:gd name="adj1" fmla="val -17618"/>
              <a:gd name="adj2" fmla="val 10129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 bwMode="gray">
          <a:xfrm>
            <a:off x="1701682" y="909705"/>
            <a:ext cx="3274071" cy="1231214"/>
          </a:xfrm>
          <a:prstGeom prst="wedgeRoundRectCallout">
            <a:avLst>
              <a:gd name="adj1" fmla="val -20383"/>
              <a:gd name="adj2" fmla="val 1094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We Are Here</a:t>
            </a:r>
          </a:p>
          <a:p>
            <a:pPr algn="ctr"/>
            <a:endParaRPr lang="en-US" sz="400" b="1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900" b="1" dirty="0">
                <a:solidFill>
                  <a:srgbClr val="B99047"/>
                </a:solidFill>
              </a:rPr>
              <a:t>Change </a:t>
            </a:r>
            <a:r>
              <a:rPr lang="en-US" sz="900" b="1" dirty="0" smtClean="0">
                <a:solidFill>
                  <a:srgbClr val="B99047"/>
                </a:solidFill>
              </a:rPr>
              <a:t>Requests (including impact assessments) </a:t>
            </a:r>
            <a:r>
              <a:rPr lang="en-US" sz="900" b="1" dirty="0">
                <a:solidFill>
                  <a:srgbClr val="B99047"/>
                </a:solidFill>
              </a:rPr>
              <a:t>are now required for any change to the scope</a:t>
            </a:r>
            <a:r>
              <a:rPr lang="en-US" sz="900" b="1" dirty="0" smtClean="0">
                <a:solidFill>
                  <a:srgbClr val="B99047"/>
                </a:solidFill>
              </a:rPr>
              <a:t>.</a:t>
            </a:r>
          </a:p>
          <a:p>
            <a:pPr algn="ctr"/>
            <a:endParaRPr lang="en-US" sz="300" b="1" dirty="0">
              <a:solidFill>
                <a:srgbClr val="B99047"/>
              </a:solidFill>
            </a:endParaRPr>
          </a:p>
          <a:p>
            <a:pPr algn="ctr"/>
            <a:endParaRPr lang="en-US" sz="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rgbClr val="B99047"/>
                </a:solidFill>
              </a:rPr>
              <a:t>In the past, administrative CRs were required prior to IT Team Reviews, but now they are not required until the beginning of the second sprint.</a:t>
            </a:r>
            <a:endParaRPr lang="en-US" sz="900" dirty="0">
              <a:solidFill>
                <a:srgbClr val="B99047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 bwMode="gray">
          <a:xfrm>
            <a:off x="597291" y="3416977"/>
            <a:ext cx="2568948" cy="905696"/>
          </a:xfrm>
          <a:prstGeom prst="wedgeRoundRectCallout">
            <a:avLst>
              <a:gd name="adj1" fmla="val -19123"/>
              <a:gd name="adj2" fmla="val -9587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Rounded Rectangular Callout 40"/>
          <p:cNvSpPr/>
          <p:nvPr/>
        </p:nvSpPr>
        <p:spPr bwMode="gray">
          <a:xfrm>
            <a:off x="687921" y="3337373"/>
            <a:ext cx="2553367" cy="905696"/>
          </a:xfrm>
          <a:prstGeom prst="wedgeRoundRectCallout">
            <a:avLst>
              <a:gd name="adj1" fmla="val -23483"/>
              <a:gd name="adj2" fmla="val -861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Historical Note: </a:t>
            </a:r>
            <a:r>
              <a:rPr lang="en-US" sz="1000" dirty="0" smtClean="0">
                <a:solidFill>
                  <a:schemeClr val="tx1"/>
                </a:solidFill>
              </a:rPr>
              <a:t>Two </a:t>
            </a:r>
            <a:r>
              <a:rPr lang="en-US" sz="1000" dirty="0">
                <a:solidFill>
                  <a:schemeClr val="tx1"/>
                </a:solidFill>
              </a:rPr>
              <a:t>weeks </a:t>
            </a:r>
            <a:r>
              <a:rPr lang="en-US" sz="1000" dirty="0" smtClean="0">
                <a:solidFill>
                  <a:schemeClr val="tx1"/>
                </a:solidFill>
              </a:rPr>
              <a:t>were added prior to the start of Sprint 14 for </a:t>
            </a:r>
            <a:r>
              <a:rPr lang="en-US" sz="1000" dirty="0">
                <a:solidFill>
                  <a:schemeClr val="tx1"/>
                </a:solidFill>
              </a:rPr>
              <a:t>story writing to assure capture of CA Select DOI and Manual Conversion stories into PAS7 scope. </a:t>
            </a:r>
          </a:p>
        </p:txBody>
      </p:sp>
      <p:sp>
        <p:nvSpPr>
          <p:cNvPr id="27" name="Rounded Rectangular Callout 26"/>
          <p:cNvSpPr/>
          <p:nvPr/>
        </p:nvSpPr>
        <p:spPr bwMode="gray">
          <a:xfrm>
            <a:off x="5156937" y="993822"/>
            <a:ext cx="2325829" cy="1192399"/>
          </a:xfrm>
          <a:prstGeom prst="wedgeRoundRectCallout">
            <a:avLst>
              <a:gd name="adj1" fmla="val -14279"/>
              <a:gd name="adj2" fmla="val 12643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 bwMode="gray">
          <a:xfrm>
            <a:off x="5255890" y="909705"/>
            <a:ext cx="2325829" cy="1231214"/>
          </a:xfrm>
          <a:prstGeom prst="wedgeRoundRectCallout">
            <a:avLst>
              <a:gd name="adj1" fmla="val -18409"/>
              <a:gd name="adj2" fmla="val 126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Program Director Approval </a:t>
            </a:r>
          </a:p>
          <a:p>
            <a:pPr algn="ctr"/>
            <a:endParaRPr lang="en-US" sz="4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will </a:t>
            </a:r>
            <a:r>
              <a:rPr lang="en-US" sz="1000" dirty="0">
                <a:solidFill>
                  <a:schemeClr val="tx1"/>
                </a:solidFill>
              </a:rPr>
              <a:t>b</a:t>
            </a:r>
            <a:r>
              <a:rPr lang="en-US" sz="1000" dirty="0">
                <a:solidFill>
                  <a:schemeClr val="tx1"/>
                </a:solidFill>
              </a:rPr>
              <a:t>e </a:t>
            </a:r>
            <a:r>
              <a:rPr lang="en-US" sz="1000" dirty="0">
                <a:solidFill>
                  <a:schemeClr val="tx1"/>
                </a:solidFill>
              </a:rPr>
              <a:t>r</a:t>
            </a:r>
            <a:r>
              <a:rPr lang="en-US" sz="1000" dirty="0">
                <a:solidFill>
                  <a:schemeClr val="tx1"/>
                </a:solidFill>
              </a:rPr>
              <a:t>equired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after the final feature build.</a:t>
            </a:r>
          </a:p>
        </p:txBody>
      </p:sp>
    </p:spTree>
    <p:extLst>
      <p:ext uri="{BB962C8B-B14F-4D97-AF65-F5344CB8AC3E}">
        <p14:creationId xmlns:p14="http://schemas.microsoft.com/office/powerpoint/2010/main" val="1729585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8713" y="1458507"/>
            <a:ext cx="7897935" cy="3102431"/>
            <a:chOff x="598713" y="1458507"/>
            <a:chExt cx="7897935" cy="3102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5972" t="31267" r="2572" b="24137"/>
            <a:stretch/>
          </p:blipFill>
          <p:spPr>
            <a:xfrm>
              <a:off x="598713" y="1458507"/>
              <a:ext cx="7897935" cy="264883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15972" t="25577" r="2572" b="65418"/>
            <a:stretch/>
          </p:blipFill>
          <p:spPr>
            <a:xfrm>
              <a:off x="598713" y="4026091"/>
              <a:ext cx="7897935" cy="534847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 bwMode="gray">
          <a:xfrm>
            <a:off x="4876800" y="2798363"/>
            <a:ext cx="3619849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gray">
          <a:xfrm>
            <a:off x="88589" y="2647148"/>
            <a:ext cx="2556892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gray">
          <a:xfrm>
            <a:off x="3996595" y="2595894"/>
            <a:ext cx="4500053" cy="1750724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.0   Sprint Parameters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 bwMode="gray">
          <a:xfrm>
            <a:off x="375511" y="3873500"/>
            <a:ext cx="399589" cy="38680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6390" t="43777" r="2875" b="10445"/>
          <a:stretch/>
        </p:blipFill>
        <p:spPr>
          <a:xfrm>
            <a:off x="632167" y="2672841"/>
            <a:ext cx="7849308" cy="25237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93357" t="3546" r="419" b="42355"/>
          <a:stretch/>
        </p:blipFill>
        <p:spPr>
          <a:xfrm>
            <a:off x="587563" y="4273858"/>
            <a:ext cx="7909086" cy="19155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15972" t="25577" r="2572" b="65418"/>
          <a:stretch/>
        </p:blipFill>
        <p:spPr>
          <a:xfrm>
            <a:off x="605626" y="4241232"/>
            <a:ext cx="7897935" cy="5348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 bwMode="gray">
          <a:xfrm>
            <a:off x="350511" y="1045149"/>
            <a:ext cx="8336840" cy="1833694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110360" y="914737"/>
            <a:ext cx="543577" cy="5431634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32" idx="0"/>
          </p:cNvCxnSpPr>
          <p:nvPr/>
        </p:nvCxnSpPr>
        <p:spPr>
          <a:xfrm flipV="1">
            <a:off x="2663673" y="4768889"/>
            <a:ext cx="3579" cy="402763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881322" y="4768890"/>
            <a:ext cx="10199" cy="67699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018367" y="4768889"/>
            <a:ext cx="0" cy="1092483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4953" y="5171652"/>
            <a:ext cx="2517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Sprint 15 User Stories Completed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9/4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7767" y="5445881"/>
            <a:ext cx="2705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Sprint 15 Test Packages Completed 9/11/15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1051" y="5880800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IT Team Review Complete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10/16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622181" y="3562871"/>
            <a:ext cx="5398616" cy="458456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gray">
          <a:xfrm>
            <a:off x="6258113" y="3789703"/>
            <a:ext cx="2271989" cy="458456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5362692" y="3991669"/>
            <a:ext cx="658105" cy="294393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gray">
          <a:xfrm>
            <a:off x="2667252" y="3971030"/>
            <a:ext cx="201431" cy="15624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gray">
          <a:xfrm>
            <a:off x="653937" y="4147421"/>
            <a:ext cx="201431" cy="15624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gray">
          <a:xfrm flipV="1">
            <a:off x="5904212" y="3815712"/>
            <a:ext cx="602477" cy="43640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gray">
          <a:xfrm flipV="1">
            <a:off x="6019623" y="2878842"/>
            <a:ext cx="238489" cy="21071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8766" y="5598281"/>
            <a:ext cx="2705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IT Team Review Begins 9/14/15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gray">
          <a:xfrm>
            <a:off x="4009295" y="2133446"/>
            <a:ext cx="4500053" cy="24417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gray">
          <a:xfrm>
            <a:off x="441464" y="1269096"/>
            <a:ext cx="2211973" cy="324615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092993" y="1026074"/>
            <a:ext cx="6851876" cy="1348217"/>
          </a:xfrm>
          <a:prstGeom prst="wedgeRoundRectCallout">
            <a:avLst>
              <a:gd name="adj1" fmla="val -17517"/>
              <a:gd name="adj2" fmla="val 8863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17145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1200148" y="914737"/>
            <a:ext cx="6920469" cy="1381419"/>
          </a:xfrm>
          <a:prstGeom prst="wedgeRoundRectCallout">
            <a:avLst>
              <a:gd name="adj1" fmla="val -19499"/>
              <a:gd name="adj2" fmla="val 921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Timeframe</a:t>
            </a:r>
          </a:p>
          <a:p>
            <a:pPr marL="457200" indent="-1714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-week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cadence: </a:t>
            </a:r>
          </a:p>
          <a:p>
            <a:pPr marL="45720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from today,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Monday 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9/7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/15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to Friday,</a:t>
            </a: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10/16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/15</a:t>
            </a:r>
            <a:endParaRPr lang="en-US" sz="9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sz="300" b="1" dirty="0">
              <a:solidFill>
                <a:schemeClr val="tx1">
                  <a:lumMod val="50000"/>
                </a:schemeClr>
              </a:solidFill>
            </a:endParaRPr>
          </a:p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Group Deliveries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Group delivery numbers can still be used as an indicator of when items can be expected, but not as a hard commitment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The Agile methodology should naturally drive timely Dev delivery and QA testing of planned functionality</a:t>
            </a:r>
          </a:p>
          <a:p>
            <a:pPr marL="285750" lvl="1"/>
            <a:endParaRPr lang="en-US" sz="1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lvl="1"/>
            <a:endParaRPr lang="en-US" sz="1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4319701" y="5028402"/>
            <a:ext cx="3865293" cy="818601"/>
          </a:xfrm>
          <a:prstGeom prst="wedgeRoundRectCallout">
            <a:avLst>
              <a:gd name="adj1" fmla="val -57885"/>
              <a:gd name="adj2" fmla="val -14607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17145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52" name="Rounded Rectangular Callout 51"/>
          <p:cNvSpPr/>
          <p:nvPr/>
        </p:nvSpPr>
        <p:spPr>
          <a:xfrm>
            <a:off x="4407805" y="4943178"/>
            <a:ext cx="3888702" cy="837213"/>
          </a:xfrm>
          <a:prstGeom prst="wedgeRoundRectCallout">
            <a:avLst>
              <a:gd name="adj1" fmla="val -60308"/>
              <a:gd name="adj2" fmla="val -1327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15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IT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Team Review *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IT Team Review for the next sprint will also take place during the 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14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timeframe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ITTR remains the customary 5 weeks, and begins one week into 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14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(i.e.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9/14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/15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285750" lvl="1"/>
            <a:endParaRPr lang="en-US" sz="1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lvl="1"/>
            <a:endParaRPr lang="en-US" sz="1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63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gray">
          <a:xfrm>
            <a:off x="576926" y="2851958"/>
            <a:ext cx="3770354" cy="18510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gray">
          <a:xfrm>
            <a:off x="5769489" y="2713265"/>
            <a:ext cx="2727160" cy="1935336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239474" y="0"/>
            <a:ext cx="7773988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4.0   Key Checkpoints for the Sprint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93357" t="3546" r="419" b="42355"/>
          <a:stretch/>
        </p:blipFill>
        <p:spPr>
          <a:xfrm>
            <a:off x="591214" y="4684952"/>
            <a:ext cx="7905435" cy="163775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gray">
          <a:xfrm>
            <a:off x="4876800" y="2931713"/>
            <a:ext cx="3619849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536065" y="4695411"/>
            <a:ext cx="0" cy="39605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61355" y="4695411"/>
            <a:ext cx="0" cy="62008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310" y="5100053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Stories Written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7/31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3680" y="5315888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Scope Approved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9/4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2634" y="5546576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Final Scope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Developed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9279" y="5807322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Functional Execution Complete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10/16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98713" y="1591857"/>
            <a:ext cx="7897935" cy="3102431"/>
            <a:chOff x="598713" y="1458507"/>
            <a:chExt cx="7897935" cy="31024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/>
            <a:srcRect l="15972" t="31267" r="2572" b="24137"/>
            <a:stretch/>
          </p:blipFill>
          <p:spPr>
            <a:xfrm>
              <a:off x="598713" y="1458507"/>
              <a:ext cx="7897935" cy="264883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/>
            <a:srcRect l="15972" t="25577" r="2572" b="65418"/>
            <a:stretch/>
          </p:blipFill>
          <p:spPr>
            <a:xfrm>
              <a:off x="598713" y="4026091"/>
              <a:ext cx="7897935" cy="534847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 bwMode="gray">
          <a:xfrm>
            <a:off x="375511" y="1002399"/>
            <a:ext cx="8336840" cy="1962095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88589" y="2780498"/>
            <a:ext cx="2556892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gray">
          <a:xfrm>
            <a:off x="3996595" y="2964494"/>
            <a:ext cx="4500053" cy="1515474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gray">
          <a:xfrm>
            <a:off x="408099" y="872655"/>
            <a:ext cx="8191615" cy="1156769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gray">
          <a:xfrm>
            <a:off x="599830" y="789285"/>
            <a:ext cx="7696056" cy="1011302"/>
          </a:xfrm>
          <a:prstGeom prst="rect">
            <a:avLst/>
          </a:prstGeom>
          <a:solidFill>
            <a:srgbClr val="FFFF93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glow>
              <a:schemeClr val="accent1"/>
            </a:glow>
            <a:softEdge rad="76200"/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sx="1000" sy="1000" algn="tl">
                  <a:srgbClr val="000000"/>
                </a:outerShdw>
              </a:effectLst>
              <a:uLnTx/>
              <a:uFillTx/>
              <a:latin typeface="+mj-lt"/>
              <a:ea typeface="MS PGothic" pitchFamily="34" charset="-128"/>
              <a:cs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uLnTx/>
                <a:uFillTx/>
                <a:latin typeface="+mj-lt"/>
                <a:ea typeface="MS PGothic" pitchFamily="34" charset="-128"/>
                <a:cs typeface="MS PGothic" pitchFamily="34" charset="-128"/>
              </a:rPr>
              <a:t>The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uLnTx/>
                <a:uFillTx/>
                <a:latin typeface="+mj-lt"/>
                <a:ea typeface="MS PGothic" pitchFamily="34" charset="-128"/>
                <a:cs typeface="MS PGothic" pitchFamily="34" charset="-128"/>
              </a:rPr>
              <a:t> latest version of the PAS7 Executive Timeline View can be found on SharePoint:</a:t>
            </a:r>
          </a:p>
          <a:p>
            <a:pPr lvl="0" algn="ctr" eaLnBrk="0" hangingPunct="0">
              <a:lnSpc>
                <a:spcPct val="106000"/>
              </a:lnSpc>
              <a:defRPr/>
            </a:pPr>
            <a:r>
              <a:rPr lang="en-US" sz="1100" kern="0" dirty="0" smtClean="0">
                <a:solidFill>
                  <a:schemeClr val="accent6"/>
                </a:solidFill>
                <a:effectLst>
                  <a:outerShdw sx="1000" sy="1000" algn="tl">
                    <a:srgbClr val="000000"/>
                  </a:outerShdw>
                </a:effectLst>
                <a:latin typeface="+mj-lt"/>
                <a:cs typeface="MS PGothic" pitchFamily="34" charset="-128"/>
                <a:hlinkClick r:id="rId5"/>
              </a:rPr>
              <a:t>Link to the Executive Timeline </a:t>
            </a:r>
            <a:r>
              <a:rPr lang="en-US" sz="1100" kern="0" dirty="0" smtClean="0">
                <a:solidFill>
                  <a:schemeClr val="accent6"/>
                </a:solidFill>
                <a:effectLst>
                  <a:outerShdw sx="1000" sy="1000" algn="tl">
                    <a:srgbClr val="000000"/>
                  </a:outerShdw>
                </a:effectLst>
                <a:latin typeface="+mj-lt"/>
                <a:cs typeface="MS PGothic" pitchFamily="34" charset="-128"/>
                <a:hlinkClick r:id="rId5"/>
              </a:rPr>
              <a:t>View</a:t>
            </a:r>
            <a:endParaRPr lang="en-US" sz="1100" kern="0" dirty="0" smtClean="0">
              <a:solidFill>
                <a:schemeClr val="accent6"/>
              </a:solidFill>
              <a:effectLst>
                <a:outerShdw sx="1000" sy="1000" algn="tl">
                  <a:srgbClr val="000000"/>
                </a:outerShdw>
              </a:effectLst>
              <a:latin typeface="+mj-lt"/>
              <a:cs typeface="MS PGothic" pitchFamily="34" charset="-128"/>
            </a:endParaRPr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600" kern="0" dirty="0" smtClean="0">
              <a:solidFill>
                <a:schemeClr val="accent6"/>
              </a:solidFill>
              <a:effectLst>
                <a:outerShdw sx="1000" sy="1000" algn="tl">
                  <a:srgbClr val="000000"/>
                </a:outerShdw>
              </a:effectLst>
              <a:latin typeface="+mj-lt"/>
              <a:cs typeface="MS PGothic" pitchFamily="34" charset="-128"/>
            </a:endParaRPr>
          </a:p>
          <a:p>
            <a:pPr lvl="0" algn="ctr" eaLnBrk="0" hangingPunct="0">
              <a:lnSpc>
                <a:spcPct val="106000"/>
              </a:lnSpc>
              <a:defRPr/>
            </a:pPr>
            <a:r>
              <a:rPr lang="en-US" sz="600" kern="0" dirty="0" smtClean="0">
                <a:effectLst>
                  <a:outerShdw sx="1000" sy="1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MS PGothic" pitchFamily="34" charset="-128"/>
                <a:hlinkClick r:id="rId6"/>
              </a:rPr>
              <a:t>http</a:t>
            </a:r>
            <a:r>
              <a:rPr lang="en-US" sz="600" kern="0" dirty="0">
                <a:effectLst>
                  <a:outerShdw sx="1000" sy="1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MS PGothic" pitchFamily="34" charset="-128"/>
                <a:hlinkClick r:id="rId6"/>
              </a:rPr>
              <a:t>://aaagateway/sites/PASFactory/Oversight/_layouts/15/start.aspx#/Shared%20Documents/Forms/AllItems.aspx?View=%</a:t>
            </a:r>
            <a:r>
              <a:rPr lang="en-US" sz="600" kern="0" dirty="0" smtClean="0">
                <a:effectLst>
                  <a:outerShdw sx="1000" sy="1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MS PGothic" pitchFamily="34" charset="-128"/>
                <a:hlinkClick r:id="rId6"/>
              </a:rPr>
              <a:t>7B29E0DD2C%2D979B%2D4717%2DA5A3%2D0CD7AC2EA2A4%7D</a:t>
            </a:r>
            <a:endParaRPr lang="en-US" sz="600" kern="0" dirty="0" smtClean="0">
              <a:effectLst>
                <a:outerShdw sx="1000" sy="1000" algn="tl">
                  <a:srgbClr val="000000"/>
                </a:outerShdw>
              </a:effectLst>
              <a:latin typeface="+mj-lt"/>
              <a:ea typeface="MS PGothic" pitchFamily="34" charset="-128"/>
              <a:cs typeface="MS PGothic" pitchFamily="34" charset="-128"/>
            </a:endParaRPr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800" dirty="0" smtClean="0"/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300" kern="0" dirty="0">
              <a:solidFill>
                <a:schemeClr val="accent6"/>
              </a:solidFill>
              <a:effectLst>
                <a:outerShdw sx="1000" sy="1000" algn="tl">
                  <a:srgbClr val="000000"/>
                </a:outerShdw>
              </a:effectLst>
              <a:latin typeface="+mj-lt"/>
              <a:ea typeface="MS PGothic" pitchFamily="34" charset="-128"/>
              <a:cs typeface="MS PGothic" pitchFamily="34" charset="-128"/>
            </a:endParaRPr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300" kern="0" dirty="0" smtClean="0">
              <a:effectLst>
                <a:outerShdw sx="1000" sy="1000" algn="tl">
                  <a:srgbClr val="000000"/>
                </a:outerShdw>
              </a:effectLst>
              <a:latin typeface="+mj-lt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63" name="Rectangle 62"/>
          <p:cNvSpPr/>
          <p:nvPr/>
        </p:nvSpPr>
        <p:spPr bwMode="gray">
          <a:xfrm>
            <a:off x="486077" y="1883496"/>
            <a:ext cx="7809810" cy="93211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 bwMode="gray">
          <a:xfrm>
            <a:off x="3712419" y="1919177"/>
            <a:ext cx="2807915" cy="957730"/>
          </a:xfrm>
          <a:prstGeom prst="wedgeRoundRectCallout">
            <a:avLst>
              <a:gd name="adj1" fmla="val -39334"/>
              <a:gd name="adj2" fmla="val 63283"/>
              <a:gd name="adj3" fmla="val 16667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100%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Functional </a:t>
            </a: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Tests Run</a:t>
            </a:r>
            <a:endParaRPr lang="en-US" sz="1050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chemeClr val="accent6"/>
                </a:solidFill>
                <a:latin typeface="+mn-lt"/>
              </a:rPr>
              <a:t>Functional Test Execution Should Be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chemeClr val="accent6"/>
                </a:solidFill>
              </a:rPr>
              <a:t>100</a:t>
            </a:r>
            <a:r>
              <a:rPr lang="en-US" sz="800" b="1" dirty="0" smtClean="0">
                <a:solidFill>
                  <a:schemeClr val="accent6"/>
                </a:solidFill>
                <a:latin typeface="+mn-lt"/>
              </a:rPr>
              <a:t>% Complete (for scope defined at kick-off)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Monday Morning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3/9/2014  //  </a:t>
            </a:r>
            <a:r>
              <a:rPr lang="en-US" sz="1000" dirty="0">
                <a:solidFill>
                  <a:schemeClr val="accent6"/>
                </a:solidFill>
                <a:latin typeface="Arial Black" panose="020B0A04020102020204" pitchFamily="34" charset="0"/>
              </a:rPr>
              <a:t>7</a:t>
            </a:r>
            <a:r>
              <a:rPr lang="en-US" sz="1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:00 </a:t>
            </a:r>
            <a:r>
              <a:rPr lang="en-US" sz="1000" dirty="0">
                <a:solidFill>
                  <a:schemeClr val="accent6"/>
                </a:solidFill>
                <a:latin typeface="Arial Black" panose="020B0A04020102020204" pitchFamily="34" charset="0"/>
              </a:rPr>
              <a:t>A</a:t>
            </a:r>
            <a:r>
              <a:rPr lang="en-US" sz="1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 </a:t>
            </a:r>
            <a:r>
              <a:rPr lang="en-US" sz="1000" dirty="0">
                <a:solidFill>
                  <a:schemeClr val="accent6"/>
                </a:solidFill>
              </a:rPr>
              <a:t>(AZ Time)</a:t>
            </a:r>
          </a:p>
        </p:txBody>
      </p:sp>
      <p:sp>
        <p:nvSpPr>
          <p:cNvPr id="30" name="Rounded Rectangular Callout 29"/>
          <p:cNvSpPr/>
          <p:nvPr/>
        </p:nvSpPr>
        <p:spPr bwMode="gray">
          <a:xfrm>
            <a:off x="3805816" y="1844083"/>
            <a:ext cx="2807915" cy="957730"/>
          </a:xfrm>
          <a:prstGeom prst="wedgeRoundRectCallout">
            <a:avLst>
              <a:gd name="adj1" fmla="val -42428"/>
              <a:gd name="adj2" fmla="val 70137"/>
              <a:gd name="adj3" fmla="val 16667"/>
            </a:avLst>
          </a:prstGeom>
          <a:solidFill>
            <a:schemeClr val="bg1"/>
          </a:solidFill>
          <a:ln w="127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100%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Functional </a:t>
            </a: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Tests Run</a:t>
            </a:r>
            <a:endParaRPr lang="en-US" sz="1050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rgbClr val="FFC000"/>
                </a:solidFill>
                <a:latin typeface="+mn-lt"/>
              </a:rPr>
              <a:t>Functional Test Execution Should Be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rgbClr val="FFC000"/>
                </a:solidFill>
              </a:rPr>
              <a:t>100</a:t>
            </a:r>
            <a:r>
              <a:rPr lang="en-US" sz="800" b="1" dirty="0" smtClean="0">
                <a:solidFill>
                  <a:srgbClr val="FFC000"/>
                </a:solidFill>
                <a:latin typeface="+mn-lt"/>
              </a:rPr>
              <a:t>% Complete (for scope defined at kick-off)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Friday Evening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10/16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/2015  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//  </a:t>
            </a:r>
            <a:r>
              <a:rPr lang="en-US" sz="1000" dirty="0">
                <a:solidFill>
                  <a:schemeClr val="accent1"/>
                </a:solidFill>
                <a:latin typeface="Arial Black" panose="020B0A04020102020204" pitchFamily="34" charset="0"/>
              </a:rPr>
              <a:t>5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:00 </a:t>
            </a:r>
            <a:r>
              <a:rPr lang="en-US" sz="1000" dirty="0">
                <a:solidFill>
                  <a:schemeClr val="accent1"/>
                </a:solidFill>
                <a:latin typeface="Arial Black" panose="020B0A04020102020204" pitchFamily="34" charset="0"/>
              </a:rPr>
              <a:t>P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 </a:t>
            </a:r>
            <a:r>
              <a:rPr lang="en-US" sz="1000" dirty="0">
                <a:solidFill>
                  <a:schemeClr val="accent1"/>
                </a:solidFill>
              </a:rPr>
              <a:t>(AZ Time)</a:t>
            </a:r>
          </a:p>
        </p:txBody>
      </p:sp>
      <p:sp>
        <p:nvSpPr>
          <p:cNvPr id="26" name="Rounded Rectangular Callout 25"/>
          <p:cNvSpPr/>
          <p:nvPr/>
        </p:nvSpPr>
        <p:spPr bwMode="gray">
          <a:xfrm>
            <a:off x="803027" y="1908291"/>
            <a:ext cx="2784676" cy="957730"/>
          </a:xfrm>
          <a:prstGeom prst="wedgeRoundRectCallout">
            <a:avLst>
              <a:gd name="adj1" fmla="val 48112"/>
              <a:gd name="adj2" fmla="val 63894"/>
              <a:gd name="adj3" fmla="val 16667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Feature Development Complete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chemeClr val="accent6"/>
                </a:solidFill>
              </a:rPr>
              <a:t>New Feature Development Should Be 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chemeClr val="accent6"/>
                </a:solidFill>
              </a:rPr>
              <a:t>100% by This Date (for scope defined at kick-off)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Wednesday Morning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 2/25/2015 // </a:t>
            </a:r>
            <a:r>
              <a:rPr lang="en-US" sz="1000" dirty="0">
                <a:solidFill>
                  <a:schemeClr val="accent6"/>
                </a:solidFill>
                <a:latin typeface="Arial Black" panose="020B0A04020102020204" pitchFamily="34" charset="0"/>
              </a:rPr>
              <a:t>7:00 AM </a:t>
            </a:r>
            <a:r>
              <a:rPr lang="en-US" sz="1000" dirty="0">
                <a:solidFill>
                  <a:schemeClr val="accent6"/>
                </a:solidFill>
              </a:rPr>
              <a:t>(AZ Time)</a:t>
            </a:r>
          </a:p>
        </p:txBody>
      </p:sp>
      <p:sp>
        <p:nvSpPr>
          <p:cNvPr id="28" name="Rounded Rectangular Callout 27"/>
          <p:cNvSpPr/>
          <p:nvPr/>
        </p:nvSpPr>
        <p:spPr bwMode="gray">
          <a:xfrm>
            <a:off x="895236" y="1844082"/>
            <a:ext cx="2784676" cy="957730"/>
          </a:xfrm>
          <a:prstGeom prst="wedgeRoundRectCallout">
            <a:avLst>
              <a:gd name="adj1" fmla="val 45423"/>
              <a:gd name="adj2" fmla="val 71051"/>
              <a:gd name="adj3" fmla="val 16667"/>
            </a:avLst>
          </a:prstGeom>
          <a:solidFill>
            <a:schemeClr val="bg1"/>
          </a:solidFill>
          <a:ln w="127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Feature Development Complete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rgbClr val="FFC000"/>
                </a:solidFill>
              </a:rPr>
              <a:t>New Feature Development Should Be 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800" b="1" dirty="0" smtClean="0">
                <a:solidFill>
                  <a:srgbClr val="FFC000"/>
                </a:solidFill>
              </a:rPr>
              <a:t>100% by This Date (for scope defined at kick-off)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Monday Morning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10/5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/2015 </a:t>
            </a:r>
            <a:r>
              <a:rPr lang="en-US" sz="1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// </a:t>
            </a:r>
            <a:r>
              <a:rPr lang="en-US" sz="1000" dirty="0">
                <a:solidFill>
                  <a:schemeClr val="accent1"/>
                </a:solidFill>
                <a:latin typeface="Arial Black" panose="020B0A04020102020204" pitchFamily="34" charset="0"/>
              </a:rPr>
              <a:t>7:00 AM </a:t>
            </a:r>
            <a:r>
              <a:rPr lang="en-US" sz="1000" dirty="0">
                <a:solidFill>
                  <a:schemeClr val="accent1"/>
                </a:solidFill>
              </a:rPr>
              <a:t>(AZ Time)</a:t>
            </a:r>
          </a:p>
        </p:txBody>
      </p:sp>
      <p:sp>
        <p:nvSpPr>
          <p:cNvPr id="65" name="Rectangle 64"/>
          <p:cNvSpPr/>
          <p:nvPr/>
        </p:nvSpPr>
        <p:spPr bwMode="gray">
          <a:xfrm>
            <a:off x="495646" y="4149661"/>
            <a:ext cx="399589" cy="2727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008976" y="3008888"/>
            <a:ext cx="0" cy="27531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42739" y="3008888"/>
            <a:ext cx="0" cy="258259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gray">
          <a:xfrm>
            <a:off x="576926" y="2851958"/>
            <a:ext cx="3770354" cy="18510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gray">
          <a:xfrm>
            <a:off x="5769489" y="2713265"/>
            <a:ext cx="2727160" cy="1935336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93357" t="3546" r="419" b="42355"/>
          <a:stretch/>
        </p:blipFill>
        <p:spPr>
          <a:xfrm>
            <a:off x="591214" y="4684952"/>
            <a:ext cx="7905435" cy="163775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gray">
          <a:xfrm>
            <a:off x="4876800" y="2931713"/>
            <a:ext cx="3619849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536065" y="4695411"/>
            <a:ext cx="0" cy="39605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61355" y="4695411"/>
            <a:ext cx="0" cy="62008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549583" y="4695411"/>
            <a:ext cx="4381" cy="851165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96595" y="4695411"/>
            <a:ext cx="0" cy="1092483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310" y="5100053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Stories Written 7/31/15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3680" y="5315888"/>
            <a:ext cx="163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Scope Approved 9/4/15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2634" y="5546576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Final Scope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Developed 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10/2/15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9279" y="5807322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Functional Execution Complete 10/16/15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98713" y="1591857"/>
            <a:ext cx="7897935" cy="3102431"/>
            <a:chOff x="598713" y="1458507"/>
            <a:chExt cx="7897935" cy="31024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/>
            <a:srcRect l="15972" t="31267" r="2572" b="24137"/>
            <a:stretch/>
          </p:blipFill>
          <p:spPr>
            <a:xfrm>
              <a:off x="598713" y="1458507"/>
              <a:ext cx="7897935" cy="264883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/>
            <a:srcRect l="15972" t="25577" r="2572" b="65418"/>
            <a:stretch/>
          </p:blipFill>
          <p:spPr>
            <a:xfrm>
              <a:off x="598713" y="4026091"/>
              <a:ext cx="7897935" cy="534847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 bwMode="gray">
          <a:xfrm>
            <a:off x="375511" y="1002399"/>
            <a:ext cx="8336840" cy="1962095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88589" y="2780498"/>
            <a:ext cx="2556892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gray">
          <a:xfrm>
            <a:off x="3996595" y="2964494"/>
            <a:ext cx="4500053" cy="1515474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gray">
          <a:xfrm>
            <a:off x="408099" y="872655"/>
            <a:ext cx="8191615" cy="1156769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gray">
          <a:xfrm>
            <a:off x="5246913" y="1981479"/>
            <a:ext cx="2569343" cy="821027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495646" y="4149661"/>
            <a:ext cx="399589" cy="2727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408099" y="1861299"/>
            <a:ext cx="5100072" cy="821027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711017" y="1464276"/>
            <a:ext cx="5135831" cy="861316"/>
          </a:xfrm>
          <a:prstGeom prst="wedgeRoundRectCallout">
            <a:avLst>
              <a:gd name="adj1" fmla="val -17324"/>
              <a:gd name="adj2" fmla="val 12629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algn="ctr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800570" y="1357329"/>
            <a:ext cx="5159392" cy="859662"/>
          </a:xfrm>
          <a:prstGeom prst="wedgeRoundRectCallout">
            <a:avLst>
              <a:gd name="adj1" fmla="val -19253"/>
              <a:gd name="adj2" fmla="val 140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Integrations </a:t>
            </a: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</a:rPr>
              <a:t>Scope for </a:t>
            </a:r>
            <a:r>
              <a:rPr lang="en-US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PAS7 – Sprint 14</a:t>
            </a:r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285750" lvl="1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>
                <a:solidFill>
                  <a:schemeClr val="tx1"/>
                </a:solidFill>
              </a:rPr>
              <a:t>A) ETL </a:t>
            </a:r>
            <a:r>
              <a:rPr lang="en-US" sz="800" dirty="0" smtClean="0">
                <a:solidFill>
                  <a:schemeClr val="tx1"/>
                </a:solidFill>
              </a:rPr>
              <a:t>Development and Testing for Conversion Cross Reference Feed</a:t>
            </a:r>
          </a:p>
          <a:p>
            <a:pPr marL="285750" lvl="1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800" dirty="0" smtClean="0">
                <a:solidFill>
                  <a:schemeClr val="tx1"/>
                </a:solidFill>
              </a:rPr>
              <a:t>B) Support </a:t>
            </a:r>
            <a:r>
              <a:rPr lang="en-US" sz="800" dirty="0" smtClean="0">
                <a:solidFill>
                  <a:schemeClr val="tx1"/>
                </a:solidFill>
              </a:rPr>
              <a:t>End Point Test Execution for the CA Select Rate Change and CA Choice implementation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.0   Integrations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93357" t="3546" r="419" b="42355"/>
          <a:stretch/>
        </p:blipFill>
        <p:spPr>
          <a:xfrm>
            <a:off x="591214" y="4819227"/>
            <a:ext cx="7905435" cy="130350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 bwMode="gray">
          <a:xfrm>
            <a:off x="4876800" y="3065987"/>
            <a:ext cx="3619849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29" idx="0"/>
          </p:cNvCxnSpPr>
          <p:nvPr/>
        </p:nvCxnSpPr>
        <p:spPr>
          <a:xfrm flipV="1">
            <a:off x="3997920" y="4819226"/>
            <a:ext cx="0" cy="81896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888321" y="4829685"/>
            <a:ext cx="4381" cy="851165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2144" y="5638187"/>
            <a:ext cx="2271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Regression Testing Begins 10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/19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/15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2227" y="5638187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QA Sign-Off 1/15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/16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13" y="1726131"/>
            <a:ext cx="7897935" cy="3102431"/>
            <a:chOff x="598713" y="1458507"/>
            <a:chExt cx="7897935" cy="3102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15972" t="31267" r="2572" b="24137"/>
            <a:stretch/>
          </p:blipFill>
          <p:spPr>
            <a:xfrm>
              <a:off x="598713" y="1458507"/>
              <a:ext cx="7897935" cy="264883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/>
            <a:srcRect l="15972" t="25577" r="2572" b="65418"/>
            <a:stretch/>
          </p:blipFill>
          <p:spPr>
            <a:xfrm>
              <a:off x="598713" y="4026091"/>
              <a:ext cx="7897935" cy="534847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 bwMode="gray">
          <a:xfrm>
            <a:off x="375511" y="1136673"/>
            <a:ext cx="8336840" cy="1962095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gray">
          <a:xfrm>
            <a:off x="90870" y="2924367"/>
            <a:ext cx="3908005" cy="1716887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.0   Stabilization Parameters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790761" y="879124"/>
            <a:ext cx="6609823" cy="2225764"/>
          </a:xfrm>
          <a:prstGeom prst="wedgeRoundRectCallout">
            <a:avLst>
              <a:gd name="adj1" fmla="val 14389"/>
              <a:gd name="adj2" fmla="val 6134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1915504" y="799825"/>
            <a:ext cx="6605801" cy="2199721"/>
          </a:xfrm>
          <a:prstGeom prst="wedgeRoundRectCallout">
            <a:avLst>
              <a:gd name="adj1" fmla="val 12465"/>
              <a:gd name="adj2" fmla="val 669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10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Regression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Will run from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/19/15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/15/16, or 13 Weeks (there is one extra week in this release to account for a holiday week)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Traditional QA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Milestones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QA will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confirm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the Merge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Freeze and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Golden Build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dates prior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to the start of regression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testing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Milestone 4 Entrance Criteria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31825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100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%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“QA Approved”: All functional scope for the release has no outstanding defects against it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Golden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Build</a:t>
            </a:r>
            <a:r>
              <a:rPr lang="en-US" sz="900" dirty="0" smtClean="0">
                <a:solidFill>
                  <a:schemeClr val="tx1"/>
                </a:solidFill>
              </a:rPr>
              <a:t>: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The build the Software Factory submits as ready for a production release 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31825" lvl="1"/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i.e., requires no further code changes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631825" lvl="1"/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Traditional Exit </a:t>
            </a:r>
            <a:r>
              <a:rPr lang="en-US" sz="900" dirty="0" smtClean="0">
                <a:solidFill>
                  <a:schemeClr val="tx1"/>
                </a:solidFill>
              </a:rPr>
              <a:t>Criteria for </a:t>
            </a:r>
            <a:r>
              <a:rPr lang="en-US" sz="900" dirty="0" smtClean="0">
                <a:solidFill>
                  <a:schemeClr val="tx1"/>
                </a:solidFill>
              </a:rPr>
              <a:t>Stabilization (may be subject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to change based on increased focus on quality): 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100% of planned regression cycles have been executed, AND 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100% of the Critical and High functional and regression defects are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remediated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endParaRPr lang="en-US" sz="3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gray">
          <a:xfrm>
            <a:off x="421110" y="4104120"/>
            <a:ext cx="399589" cy="443594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2031203" y="3714599"/>
            <a:ext cx="4475037" cy="576619"/>
          </a:xfrm>
          <a:prstGeom prst="wedgeRoundRectCallout">
            <a:avLst>
              <a:gd name="adj1" fmla="val 19975"/>
              <a:gd name="adj2" fmla="val -399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2133601" y="3620817"/>
            <a:ext cx="4469283" cy="567556"/>
          </a:xfrm>
          <a:prstGeom prst="wedgeRoundRectCallout">
            <a:avLst>
              <a:gd name="adj1" fmla="val 17291"/>
              <a:gd name="adj2" fmla="val 176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lvl="2" indent="-1714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</a:schemeClr>
              </a:solidFill>
            </a:endParaRPr>
          </a:p>
          <a:p>
            <a:pPr marL="0" lvl="1"/>
            <a:endParaRPr lang="en-US" sz="2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0" lvl="1"/>
            <a:r>
              <a:rPr lang="en-US" sz="9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NOTE</a:t>
            </a:r>
            <a:r>
              <a:rPr lang="en-US" sz="900" dirty="0">
                <a:solidFill>
                  <a:srgbClr val="FFC000"/>
                </a:solidFill>
                <a:latin typeface="Arial Black" panose="020B0A04020102020204" pitchFamily="34" charset="0"/>
              </a:rPr>
              <a:t>:  </a:t>
            </a:r>
            <a:endParaRPr lang="en-US" sz="9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82575"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FFC000"/>
                </a:solidFill>
              </a:rPr>
              <a:t>The </a:t>
            </a:r>
            <a:r>
              <a:rPr lang="en-US" sz="900" dirty="0">
                <a:solidFill>
                  <a:srgbClr val="FFC000"/>
                </a:solidFill>
              </a:rPr>
              <a:t>traditional QA </a:t>
            </a:r>
            <a:r>
              <a:rPr lang="en-US" sz="900" dirty="0" smtClean="0">
                <a:solidFill>
                  <a:srgbClr val="FFC000"/>
                </a:solidFill>
              </a:rPr>
              <a:t>milestone</a:t>
            </a:r>
            <a:r>
              <a:rPr lang="en-US" sz="900" dirty="0" smtClean="0">
                <a:solidFill>
                  <a:srgbClr val="FFC000"/>
                </a:solidFill>
              </a:rPr>
              <a:t>s below </a:t>
            </a:r>
            <a:r>
              <a:rPr lang="en-US" sz="900" dirty="0">
                <a:solidFill>
                  <a:srgbClr val="FFC000"/>
                </a:solidFill>
              </a:rPr>
              <a:t>are subject to </a:t>
            </a:r>
            <a:r>
              <a:rPr lang="en-US" sz="900" dirty="0" smtClean="0">
                <a:solidFill>
                  <a:srgbClr val="FFC000"/>
                </a:solidFill>
              </a:rPr>
              <a:t>change by the QA </a:t>
            </a:r>
            <a:r>
              <a:rPr lang="en-US" sz="900" dirty="0" smtClean="0">
                <a:solidFill>
                  <a:srgbClr val="FFC000"/>
                </a:solidFill>
              </a:rPr>
              <a:t>Team</a:t>
            </a:r>
            <a:endParaRPr lang="en-US" sz="900" dirty="0" smtClean="0">
              <a:solidFill>
                <a:srgbClr val="FFC000"/>
              </a:solidFill>
            </a:endParaRPr>
          </a:p>
          <a:p>
            <a:pPr marL="282575"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FFC000"/>
                </a:solidFill>
              </a:rPr>
              <a:t>The final schedule will be shared prior to Stabilization </a:t>
            </a:r>
            <a:r>
              <a:rPr lang="en-US" sz="900" dirty="0" smtClean="0">
                <a:solidFill>
                  <a:srgbClr val="FFC000"/>
                </a:solidFill>
              </a:rPr>
              <a:t>start</a:t>
            </a:r>
            <a:endParaRPr lang="en-US" sz="900" dirty="0">
              <a:solidFill>
                <a:srgbClr val="FFC000"/>
              </a:solidFill>
            </a:endParaRPr>
          </a:p>
          <a:p>
            <a:pPr marL="285750" lvl="1">
              <a:lnSpc>
                <a:spcPct val="90000"/>
              </a:lnSpc>
            </a:pPr>
            <a:endParaRPr lang="en-US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14D9BA8-6AFC-428C-9C06-4CD2EDFBC2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00BF9F-797E-41F1-8935-C77580015A7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D14A93A-7F66-4727-B269-A012022C4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AAA_Template_rev121812</Template>
  <TotalTime>38893</TotalTime>
  <Words>1860</Words>
  <Application>Microsoft Office PowerPoint</Application>
  <PresentationFormat>On-screen Show (4:3)</PresentationFormat>
  <Paragraphs>490</Paragraphs>
  <Slides>12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Arial</vt:lpstr>
      <vt:lpstr>Arial Black</vt:lpstr>
      <vt:lpstr>Calibri</vt:lpstr>
      <vt:lpstr>inherit</vt:lpstr>
      <vt:lpstr>Times New Roman</vt:lpstr>
      <vt:lpstr>Wingdings</vt:lpstr>
      <vt:lpstr>AAA_Template_rev121812</vt:lpstr>
      <vt:lpstr>Worksheet</vt:lpstr>
      <vt:lpstr>PAS Software Factory</vt:lpstr>
      <vt:lpstr>Contents</vt:lpstr>
      <vt:lpstr>PowerPoint Presentation</vt:lpstr>
      <vt:lpstr>PowerPoint Presentation</vt:lpstr>
      <vt:lpstr>2.0   Scope Control</vt:lpstr>
      <vt:lpstr>3.0   Sprint Parameters</vt:lpstr>
      <vt:lpstr>PowerPoint Presentation</vt:lpstr>
      <vt:lpstr>5.0   Integrations Scope</vt:lpstr>
      <vt:lpstr>6.0   Stabilization Parameters</vt:lpstr>
      <vt:lpstr>7.0   Impacts to the Schedule</vt:lpstr>
      <vt:lpstr>7.0   Impacts to the Schedule</vt:lpstr>
      <vt:lpstr>Appendix: Scope List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32 pt Arial,  Title Case.</dc:title>
  <dc:creator>guqwals</dc:creator>
  <cp:lastModifiedBy>Abbott, Robin</cp:lastModifiedBy>
  <cp:revision>739</cp:revision>
  <cp:lastPrinted>2015-07-13T18:55:22Z</cp:lastPrinted>
  <dcterms:created xsi:type="dcterms:W3CDTF">2012-12-24T16:52:47Z</dcterms:created>
  <dcterms:modified xsi:type="dcterms:W3CDTF">2015-09-08T20:28:35Z</dcterms:modified>
</cp:coreProperties>
</file>