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6"/>
  </p:notesMasterIdLst>
  <p:handoutMasterIdLst>
    <p:handoutMasterId r:id="rId7"/>
  </p:handoutMasterIdLst>
  <p:sldIdLst>
    <p:sldId id="395" r:id="rId2"/>
    <p:sldId id="398" r:id="rId3"/>
    <p:sldId id="397" r:id="rId4"/>
    <p:sldId id="399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95">
          <p15:clr>
            <a:srgbClr val="A4A3A4"/>
          </p15:clr>
        </p15:guide>
        <p15:guide id="12" orient="horz" pos="1008">
          <p15:clr>
            <a:srgbClr val="A4A3A4"/>
          </p15:clr>
        </p15:guide>
        <p15:guide id="13" orient="horz" pos="549">
          <p15:clr>
            <a:srgbClr val="A4A3A4"/>
          </p15:clr>
        </p15:guide>
        <p15:guide id="14" orient="horz" pos="12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ad, Tushar" initials="TS" lastIdx="1" clrIdx="0"/>
  <p:cmAuthor id="1" name="Prashanth Ajjampur" initials="" lastIdx="8" clrIdx="1"/>
  <p:cmAuthor id="2" name="Allen, Amy C." initials="AA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7"/>
    <a:srgbClr val="7CB2B2"/>
    <a:srgbClr val="575757"/>
    <a:srgbClr val="BFBFBF"/>
    <a:srgbClr val="FFC72C"/>
    <a:srgbClr val="DA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8413" autoAdjust="0"/>
  </p:normalViewPr>
  <p:slideViewPr>
    <p:cSldViewPr snapToGrid="0" showGuides="1">
      <p:cViewPr varScale="1">
        <p:scale>
          <a:sx n="86" d="100"/>
          <a:sy n="86" d="100"/>
        </p:scale>
        <p:origin x="1277" y="58"/>
      </p:cViewPr>
      <p:guideLst>
        <p:guide orient="horz" pos="244"/>
        <p:guide orient="horz" pos="1021"/>
        <p:guide orient="horz" pos="4005"/>
        <p:guide orient="horz" pos="531"/>
        <p:guide orient="horz" pos="1248"/>
        <p:guide pos="2880"/>
        <p:guide pos="230"/>
        <p:guide pos="5530"/>
        <p:guide pos="2824"/>
        <p:guide pos="2936"/>
        <p:guide pos="395"/>
        <p:guide orient="horz" pos="1008"/>
        <p:guide orient="horz" pos="549"/>
        <p:guide orient="horz" pos="12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 showGuides="1">
      <p:cViewPr varScale="1">
        <p:scale>
          <a:sx n="63" d="100"/>
          <a:sy n="63" d="100"/>
        </p:scale>
        <p:origin x="-3264" y="-12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3/22/2016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76829" indent="-29878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95121" indent="-2390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73169" indent="-2390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51217" indent="-2390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29266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107314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85362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63411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2A03CB-6116-4531-AD98-9A4BBFB48B51}" type="slidenum">
              <a:rPr lang="en-US" altLang="en-US">
                <a:cs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9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257800" y="5166360"/>
            <a:ext cx="320198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947199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700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31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98732"/>
              </p:ext>
            </p:extLst>
          </p:nvPr>
        </p:nvGraphicFramePr>
        <p:xfrm>
          <a:off x="8007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  <a:endParaRPr lang="en-US" sz="2600" b="1" dirty="0">
                        <a:solidFill>
                          <a:srgbClr val="C00000"/>
                        </a:solidFill>
                        <a:latin typeface="Ariel"/>
                      </a:endParaRP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1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3771900" algn="r"/>
              </a:tabLst>
              <a:defRPr/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0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-1 Line Headline 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4"/>
          <p:cNvSpPr txBox="1">
            <a:spLocks/>
          </p:cNvSpPr>
          <p:nvPr/>
        </p:nvSpPr>
        <p:spPr>
          <a:xfrm>
            <a:off x="3505200" y="6172200"/>
            <a:ext cx="2133600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fld id="{63D33537-E8E4-45CA-ABC2-94CDC8F79018}" type="slidenum">
              <a:rPr lang="en-US" altLang="en-US" sz="900" smtClean="0">
                <a:solidFill>
                  <a:srgbClr val="979B9E"/>
                </a:solidFill>
              </a:rPr>
              <a:pPr algn="ctr" defTabSz="914400" eaLnBrk="1" hangingPunct="1">
                <a:defRPr/>
              </a:pPr>
              <a:t>‹#›</a:t>
            </a:fld>
            <a:endParaRPr lang="en-US" altLang="en-US" sz="900" dirty="0" smtClean="0">
              <a:solidFill>
                <a:srgbClr val="979B9E"/>
              </a:solidFill>
            </a:endParaRPr>
          </a:p>
        </p:txBody>
      </p:sp>
      <p:sp>
        <p:nvSpPr>
          <p:cNvPr id="7" name="Slide Number Placeholder 14"/>
          <p:cNvSpPr txBox="1">
            <a:spLocks/>
          </p:cNvSpPr>
          <p:nvPr/>
        </p:nvSpPr>
        <p:spPr>
          <a:xfrm>
            <a:off x="3505200" y="6172200"/>
            <a:ext cx="2133600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fld id="{6EA21EBB-2BF9-4B8A-98C6-64BB55760FB2}" type="slidenum">
              <a:rPr lang="en-US" altLang="en-US" sz="900" smtClean="0">
                <a:solidFill>
                  <a:srgbClr val="979B9E"/>
                </a:solidFill>
              </a:rPr>
              <a:pPr algn="ctr" defTabSz="914400" eaLnBrk="1" hangingPunct="1">
                <a:defRPr/>
              </a:pPr>
              <a:t>‹#›</a:t>
            </a:fld>
            <a:endParaRPr lang="en-US" altLang="en-US" sz="900" dirty="0" smtClean="0">
              <a:solidFill>
                <a:srgbClr val="979B9E"/>
              </a:solidFill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5800" y="6173788"/>
            <a:ext cx="3416300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979B9E"/>
                </a:solidFill>
                <a:cs typeface="Arial" pitchFamily="34" charset="0"/>
              </a:rPr>
              <a:t>© 2012 AAA Northern California, Nevada &amp; Utah Insurance Exchange</a:t>
            </a:r>
          </a:p>
          <a:p>
            <a:pPr eaLnBrk="1" hangingPunct="1">
              <a:defRPr/>
            </a:pPr>
            <a:r>
              <a:rPr lang="en-US" sz="800" dirty="0" smtClean="0">
                <a:solidFill>
                  <a:srgbClr val="979B9E"/>
                </a:solidFill>
                <a:cs typeface="Arial" pitchFamily="34" charset="0"/>
              </a:rPr>
              <a:t>Confidential and proprietary</a:t>
            </a:r>
          </a:p>
        </p:txBody>
      </p:sp>
      <p:pic>
        <p:nvPicPr>
          <p:cNvPr id="9" name="Picture 9" descr="Ins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6134100"/>
            <a:ext cx="673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0" y="1279525"/>
            <a:ext cx="9144000" cy="92075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305050" y="1280160"/>
              <a:ext cx="1736725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059238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735888" y="1280160"/>
              <a:ext cx="140811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5" name="Rectangle 22"/>
          <p:cNvSpPr/>
          <p:nvPr userDrawn="1"/>
        </p:nvSpPr>
        <p:spPr>
          <a:xfrm>
            <a:off x="5257800" y="5330825"/>
            <a:ext cx="3108325" cy="5683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12788" y="6091238"/>
            <a:ext cx="8015287" cy="554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1"/>
          <p:cNvSpPr/>
          <p:nvPr userDrawn="1"/>
        </p:nvSpPr>
        <p:spPr>
          <a:xfrm>
            <a:off x="0" y="1279525"/>
            <a:ext cx="9144000" cy="92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6" descr="A19518x04E_PPT_Cov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0"/>
            <a:ext cx="31019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A19518x12D_PPT_Cov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0175"/>
            <a:ext cx="310832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 descr="136120115_22_PPT_Cov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924550"/>
            <a:ext cx="31083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 descr="Ins-Main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488950"/>
            <a:ext cx="1019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68897"/>
            <a:ext cx="4417600" cy="543725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2312"/>
            <a:ext cx="4417600" cy="834083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85800" y="5330926"/>
            <a:ext cx="3787775" cy="267194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85800" y="5555597"/>
            <a:ext cx="3787775" cy="29527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8466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94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0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027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22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42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-Bulle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190009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60031" y="900113"/>
            <a:ext cx="3652837" cy="52451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91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31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393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40080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9950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2" y="6349457"/>
            <a:ext cx="58521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714" r:id="rId13"/>
    <p:sldLayoutId id="2147483717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4012" y="2830419"/>
            <a:ext cx="5031349" cy="558239"/>
          </a:xfrm>
        </p:spPr>
        <p:txBody>
          <a:bodyPr/>
          <a:lstStyle/>
          <a:p>
            <a:r>
              <a:rPr lang="en-US" sz="2200" dirty="0" smtClean="0">
                <a:solidFill>
                  <a:schemeClr val="tx2"/>
                </a:solidFill>
              </a:rPr>
              <a:t>Cross Team Learnings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March 22</a:t>
            </a:r>
            <a:r>
              <a:rPr lang="en-US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297509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87875"/>
              </p:ext>
            </p:extLst>
          </p:nvPr>
        </p:nvGraphicFramePr>
        <p:xfrm>
          <a:off x="705665" y="1216241"/>
          <a:ext cx="8046720" cy="5097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738"/>
                <a:gridCol w="5349809"/>
                <a:gridCol w="1002573"/>
                <a:gridCol w="795600"/>
              </a:tblGrid>
              <a:tr h="1222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Needed for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Nature of 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Needed from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Priority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5542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Automated Doc Testing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Ensure that when scripts are developed, the required documents (XMLs) are being generated. This is especially important as we agree on removing the document validations form the scripts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New automation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488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Automated Doc Testing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 case of script failures - if a scenario is executed manually, ensure to use the same user id as mentioned in the script. this is extremely important for document utility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6111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Automated Doc Testing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 not include new scope documents into Calendar or Non timepoint(Functional) scenarios that are executed in parallel. Instead create timepoint scenarios and cover as many documents into them as possible.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3628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New Automation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Resolve the design tickets with utmost priority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488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New Automation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Wherever possible, write the designs such that they are correlated to screens and not a copy of User Story verbiage. We may leverage the wireframes for this activity.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4837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Root Cause Analysis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Improved logging in scripts to assist RCA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New Automation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4837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Root Cause Analysis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Prioritize scenarios for UI simplification and Packet print testing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4837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Root Cause Analysis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 walkthrough for new releases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4837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Walkthrough of the major requirement changes coming in as a part of any new release before the start of execution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  <a:tr h="488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Manual/RCA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Track all the scenarios for a release as a single work flow starting from Design, Automation &amp; then to Manual/RCA to ensure timely handover of scenarios and eliminating manual efforts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Design/Automation/Manual/RCA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815" marR="40815" marT="0" marB="0" anchor="ctr"/>
                </a:tc>
              </a:tr>
            </a:tbl>
          </a:graphicData>
        </a:graphic>
      </p:graphicFrame>
      <p:sp>
        <p:nvSpPr>
          <p:cNvPr id="6" name="Title 14"/>
          <p:cNvSpPr>
            <a:spLocks noGrp="1"/>
          </p:cNvSpPr>
          <p:nvPr>
            <p:ph type="title"/>
          </p:nvPr>
        </p:nvSpPr>
        <p:spPr bwMode="gray">
          <a:xfrm>
            <a:off x="459889" y="295683"/>
            <a:ext cx="6075381" cy="443905"/>
          </a:xfrm>
        </p:spPr>
        <p:txBody>
          <a:bodyPr/>
          <a:lstStyle/>
          <a:p>
            <a:r>
              <a:rPr lang="en-US" dirty="0" smtClean="0"/>
              <a:t>Automation/Manual team – Key 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839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>
          <a:xfrm>
            <a:off x="459889" y="295683"/>
            <a:ext cx="8276375" cy="443905"/>
          </a:xfrm>
        </p:spPr>
        <p:txBody>
          <a:bodyPr/>
          <a:lstStyle/>
          <a:p>
            <a:r>
              <a:rPr lang="en-US" dirty="0" smtClean="0"/>
              <a:t>Regression Design Team Cross-Team Learnings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50250"/>
              </p:ext>
            </p:extLst>
          </p:nvPr>
        </p:nvGraphicFramePr>
        <p:xfrm>
          <a:off x="437385" y="1108551"/>
          <a:ext cx="8427409" cy="5037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969"/>
                <a:gridCol w="6949440"/>
              </a:tblGrid>
              <a:tr h="436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</a:rPr>
                        <a:t>Thread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</a:rPr>
                        <a:t>Key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</a:rPr>
                        <a:t> Learnings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j-lt"/>
                        </a:rPr>
                        <a:t>PASCore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+mj-lt"/>
                        </a:rPr>
                        <a:t>PAS Core team incorporated the new design process which helped in maintaining consistency in Design format across factory and Core teams. Also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its helped in maintaining traceability of 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PASCore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Work Items in JIRA</a:t>
                      </a:r>
                      <a:endParaRPr lang="en-US" sz="1100" dirty="0" smtClean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3396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Enhancement of the Regression Scoping guideline has helped multiple teams in Optimization of Regression suite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All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Providing Release Scope Summary overview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across Project teams to help them better understand the key functional changes to the Release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Automation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Regular feedback discussion with Automation team to understand their constraints with respect to existing designs, helped in further enhancing design quality and readability.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27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RCA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Proactively sharing the RCA impact of New Release</a:t>
                      </a:r>
                      <a:r>
                        <a:rPr lang="en-US" sz="1100" baseline="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requirements to identify the impacted functionalities on the existing scripts.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27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Doc Testing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Separating the Document Generation validations from the Calendar scenarios helps</a:t>
                      </a:r>
                      <a:r>
                        <a:rPr lang="en-US" sz="1100" baseline="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the Doc testing team to track their scope of work separately. Also it helps them to quickly determine the scenarios where the form generation validations are automated.  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50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4012" y="2830419"/>
            <a:ext cx="5031349" cy="55823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4025" indent="-227013" algn="l" defTabSz="4572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2625" indent="-228600" algn="l" defTabSz="4572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7575" indent="-234950" algn="l" defTabSz="4572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4588" indent="-227013" algn="l" defTabSz="4572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2"/>
                </a:solidFill>
              </a:rPr>
              <a:t>Thank you!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6064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/>
      <a:bodyPr vert="horz" lIns="91440" tIns="45720" rIns="91440" bIns="4572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6659</TotalTime>
  <Words>446</Words>
  <Application>Microsoft Office PowerPoint</Application>
  <PresentationFormat>On-screen Show (4:3)</PresentationFormat>
  <Paragraphs>65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MS PGothic</vt:lpstr>
      <vt:lpstr>MS PGothic</vt:lpstr>
      <vt:lpstr>Arial</vt:lpstr>
      <vt:lpstr>Ariel</vt:lpstr>
      <vt:lpstr>Calibri</vt:lpstr>
      <vt:lpstr>Runda</vt:lpstr>
      <vt:lpstr>Times New Roman</vt:lpstr>
      <vt:lpstr>Wingdings</vt:lpstr>
      <vt:lpstr>AAA_Template_rev121812</vt:lpstr>
      <vt:lpstr>PowerPoint Presentation</vt:lpstr>
      <vt:lpstr>Automation/Manual team – Key Asks</vt:lpstr>
      <vt:lpstr>Regression Design Team Cross-Team Learnings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Gurpreet</dc:creator>
  <cp:lastModifiedBy>Kaur, Gurpreet</cp:lastModifiedBy>
  <cp:revision>376</cp:revision>
  <cp:lastPrinted>2014-06-25T02:16:22Z</cp:lastPrinted>
  <dcterms:created xsi:type="dcterms:W3CDTF">2015-06-30T02:03:29Z</dcterms:created>
  <dcterms:modified xsi:type="dcterms:W3CDTF">2016-03-22T10:02:51Z</dcterms:modified>
</cp:coreProperties>
</file>