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12"/>
  </p:notesMasterIdLst>
  <p:handoutMasterIdLst>
    <p:handoutMasterId r:id="rId13"/>
  </p:handoutMasterIdLst>
  <p:sldIdLst>
    <p:sldId id="434" r:id="rId2"/>
    <p:sldId id="442" r:id="rId3"/>
    <p:sldId id="435" r:id="rId4"/>
    <p:sldId id="433" r:id="rId5"/>
    <p:sldId id="427" r:id="rId6"/>
    <p:sldId id="437" r:id="rId7"/>
    <p:sldId id="438" r:id="rId8"/>
    <p:sldId id="445" r:id="rId9"/>
    <p:sldId id="446" r:id="rId10"/>
    <p:sldId id="444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95">
          <p15:clr>
            <a:srgbClr val="A4A3A4"/>
          </p15:clr>
        </p15:guide>
        <p15:guide id="12" orient="horz" pos="1008">
          <p15:clr>
            <a:srgbClr val="A4A3A4"/>
          </p15:clr>
        </p15:guide>
        <p15:guide id="13" orient="horz" pos="549">
          <p15:clr>
            <a:srgbClr val="A4A3A4"/>
          </p15:clr>
        </p15:guide>
        <p15:guide id="14" orient="horz" pos="12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ad, Tushar" initials="TS" lastIdx="1" clrIdx="0"/>
  <p:cmAuthor id="1" name="Prashanth Ajjampur" initials="" lastIdx="8" clrIdx="1"/>
  <p:cmAuthor id="2" name="Allen, Amy C." initials="AA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003087"/>
    <a:srgbClr val="7CB2B2"/>
    <a:srgbClr val="BFBFBF"/>
    <a:srgbClr val="FFC72C"/>
    <a:srgbClr val="DA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8413" autoAdjust="0"/>
  </p:normalViewPr>
  <p:slideViewPr>
    <p:cSldViewPr snapToGrid="0" showGuides="1">
      <p:cViewPr varScale="1">
        <p:scale>
          <a:sx n="64" d="100"/>
          <a:sy n="64" d="100"/>
        </p:scale>
        <p:origin x="1395" y="72"/>
      </p:cViewPr>
      <p:guideLst>
        <p:guide orient="horz" pos="244"/>
        <p:guide orient="horz" pos="1021"/>
        <p:guide orient="horz" pos="4005"/>
        <p:guide orient="horz" pos="531"/>
        <p:guide orient="horz" pos="1248"/>
        <p:guide pos="2880"/>
        <p:guide pos="230"/>
        <p:guide pos="5530"/>
        <p:guide pos="2824"/>
        <p:guide pos="2936"/>
        <p:guide pos="395"/>
        <p:guide orient="horz" pos="1008"/>
        <p:guide orient="horz" pos="549"/>
        <p:guide orient="horz" pos="1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 showGuides="1">
      <p:cViewPr varScale="1">
        <p:scale>
          <a:sx n="63" d="100"/>
          <a:sy n="63" d="100"/>
        </p:scale>
        <p:origin x="-3264" y="-12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10/5/2020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2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7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5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4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9144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259388" y="5781996"/>
            <a:ext cx="3198812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257800" y="1051560"/>
            <a:ext cx="32004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57800" y="0"/>
            <a:ext cx="32004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541264"/>
            <a:ext cx="3787775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0791"/>
            <a:ext cx="4417600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696"/>
            <a:ext cx="4417600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312664"/>
            <a:ext cx="3787775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82880"/>
            <a:ext cx="87782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6"/>
            <a:ext cx="9144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257800" y="5166360"/>
            <a:ext cx="3201988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4947199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2"/>
            <a:ext cx="9144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565424"/>
            <a:ext cx="82296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7001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831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aphicFrame>
        <p:nvGraphicFramePr>
          <p:cNvPr id="5" name="Draft Stamp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98732"/>
              </p:ext>
            </p:extLst>
          </p:nvPr>
        </p:nvGraphicFramePr>
        <p:xfrm>
          <a:off x="8007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C00000"/>
                          </a:solidFill>
                          <a:latin typeface="Ariel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1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88778"/>
            <a:ext cx="7639367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8648"/>
            <a:ext cx="7644384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7494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0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0271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6002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Secondary Heading</a:t>
            </a:r>
          </a:p>
        </p:txBody>
      </p:sp>
    </p:spTree>
    <p:extLst>
      <p:ext uri="{BB962C8B-B14F-4D97-AF65-F5344CB8AC3E}">
        <p14:creationId xmlns:p14="http://schemas.microsoft.com/office/powerpoint/2010/main" val="14118322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25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1841" y="1143000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427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-Bulle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190009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60031" y="900113"/>
            <a:ext cx="3652837" cy="52451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50391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4414005"/>
            <a:ext cx="3736849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4414006"/>
            <a:ext cx="3737293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2"/>
            <a:ext cx="3737292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800600" y="1598612"/>
            <a:ext cx="3737293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997129"/>
            <a:ext cx="3736975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Observations/Implications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3997129"/>
            <a:ext cx="3717925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Observations/Implications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Secondary Heading</a:t>
            </a:r>
          </a:p>
        </p:txBody>
      </p:sp>
    </p:spTree>
    <p:extLst>
      <p:ext uri="{BB962C8B-B14F-4D97-AF65-F5344CB8AC3E}">
        <p14:creationId xmlns:p14="http://schemas.microsoft.com/office/powerpoint/2010/main" val="39978131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3"/>
            <a:ext cx="7720011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Secondary Heading</a:t>
            </a:r>
          </a:p>
        </p:txBody>
      </p:sp>
    </p:spTree>
    <p:extLst>
      <p:ext uri="{BB962C8B-B14F-4D97-AF65-F5344CB8AC3E}">
        <p14:creationId xmlns:p14="http://schemas.microsoft.com/office/powerpoint/2010/main" val="28887393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48"/>
            <a:ext cx="82296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3505200" y="640080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99502"/>
            <a:ext cx="9144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2" y="6349457"/>
            <a:ext cx="58521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ransition>
    <p:fade/>
  </p:transition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99" b="99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1" r="11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102" r="102"/>
          <a:stretch>
            <a:fillRect/>
          </a:stretch>
        </p:blipFill>
        <p:spPr/>
      </p:pic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768095" y="2467586"/>
            <a:ext cx="3787775" cy="295275"/>
          </a:xfrm>
        </p:spPr>
        <p:txBody>
          <a:bodyPr/>
          <a:lstStyle/>
          <a:p>
            <a:r>
              <a:rPr lang="en-US" dirty="0"/>
              <a:t>October 18, 2016</a:t>
            </a: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685799" y="1347911"/>
            <a:ext cx="4417600" cy="978729"/>
          </a:xfrm>
        </p:spPr>
        <p:txBody>
          <a:bodyPr/>
          <a:lstStyle/>
          <a:p>
            <a:r>
              <a:rPr lang="en-US" sz="2200" dirty="0"/>
              <a:t>PAS10 High Level Scope 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5166360"/>
            <a:ext cx="3200400" cy="5577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341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02660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75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2"/>
                </a:solidFill>
              </a:rPr>
              <a:t>PAS10 Release Scope Overview</a:t>
            </a:r>
          </a:p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819" y="5318312"/>
            <a:ext cx="605738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17757"/>
              </p:ext>
            </p:extLst>
          </p:nvPr>
        </p:nvGraphicFramePr>
        <p:xfrm>
          <a:off x="491330" y="1801227"/>
          <a:ext cx="6823869" cy="2958290"/>
        </p:xfrm>
        <a:graphic>
          <a:graphicData uri="http://schemas.openxmlformats.org/drawingml/2006/table">
            <a:tbl>
              <a:tblPr/>
              <a:tblGrid>
                <a:gridCol w="5264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 Item 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 Story Count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WI0162 CA HDES Conversion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WI0208 CA Prop Conversion SIS-DP3 and Foxpro-PUP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WI0237 Overall Prod Enhancements and Defect Debt PAS10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WI0316 Property PAS Simplification Phase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WI0329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Grandfathering Rules for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States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WI0330 3rd party cover page for Non-Pay Cancel Notice-CA Property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WI0333 UBI Enhancements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WI0340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Enable Book roll in New Business and Capping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WI0342 UW Simplification - Phase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WI0344 Left-over Auto or Property CRs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gray">
          <a:xfrm>
            <a:off x="1438835" y="1317812"/>
            <a:ext cx="449131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366639" y="1269970"/>
            <a:ext cx="6622164" cy="32347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430819" y="4812566"/>
            <a:ext cx="5466229" cy="45868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buSzPct val="100000"/>
            </a:pPr>
            <a:r>
              <a:rPr lang="en-US" sz="900" dirty="0">
                <a:solidFill>
                  <a:schemeClr val="tx2"/>
                </a:solidFill>
                <a:latin typeface="Arial (Body)"/>
              </a:rPr>
              <a:t>Note: </a:t>
            </a:r>
          </a:p>
          <a:p>
            <a:pPr>
              <a:buSzPct val="100000"/>
            </a:pPr>
            <a:r>
              <a:rPr lang="en-US" sz="900" dirty="0">
                <a:solidFill>
                  <a:schemeClr val="tx2"/>
                </a:solidFill>
                <a:latin typeface="Arial (Body)"/>
              </a:rPr>
              <a:t>Story counts are as per RTC extract as on 13</a:t>
            </a:r>
            <a:r>
              <a:rPr lang="en-US" sz="900" baseline="30000" dirty="0">
                <a:solidFill>
                  <a:schemeClr val="tx2"/>
                </a:solidFill>
                <a:latin typeface="Arial (Body)"/>
              </a:rPr>
              <a:t>th</a:t>
            </a:r>
            <a:r>
              <a:rPr lang="en-US" sz="900" dirty="0">
                <a:solidFill>
                  <a:schemeClr val="tx2"/>
                </a:solidFill>
                <a:latin typeface="Arial (Body)"/>
              </a:rPr>
              <a:t> Oct, 2016</a:t>
            </a:r>
          </a:p>
          <a:p>
            <a:pPr>
              <a:buSzPct val="100000"/>
            </a:pPr>
            <a:r>
              <a:rPr lang="en-US" sz="900" dirty="0">
                <a:solidFill>
                  <a:schemeClr val="tx2"/>
                </a:solidFill>
                <a:latin typeface="Arial (Body)"/>
              </a:rPr>
              <a:t>24 out of 29 MAIG stories are cancelled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41248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- CA HDES Conversions (1/2)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1158245"/>
            <a:ext cx="8412480" cy="45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303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3" y="338673"/>
            <a:ext cx="8745155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- CA HDES Conversions (2/2)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3" y="1279932"/>
            <a:ext cx="8672172" cy="28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85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- CA SIS/Foxpro Conversions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1" y="1116666"/>
            <a:ext cx="8749439" cy="51570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97161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41248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– </a:t>
            </a:r>
            <a:r>
              <a:rPr lang="en-US" sz="2200" dirty="0" err="1">
                <a:solidFill>
                  <a:schemeClr val="tx2"/>
                </a:solidFill>
              </a:rPr>
              <a:t>MAIG</a:t>
            </a:r>
            <a:r>
              <a:rPr lang="en-US" sz="2200" dirty="0">
                <a:solidFill>
                  <a:schemeClr val="tx2"/>
                </a:solidFill>
              </a:rPr>
              <a:t> Conversions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 bwMode="gray">
          <a:xfrm>
            <a:off x="1398494" y="404756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9" y="1402983"/>
            <a:ext cx="8534794" cy="16380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9506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1223" y="329529"/>
            <a:ext cx="8745155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– Book Roll and Capping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" y="1197058"/>
            <a:ext cx="8850270" cy="28098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89423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1223" y="329529"/>
            <a:ext cx="8745155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– Other Work Item Categories</a:t>
            </a: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266" y="1441132"/>
            <a:ext cx="8503067" cy="541686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WI0333 UBI Enhancements</a:t>
            </a:r>
          </a:p>
          <a:p>
            <a:pPr fontAlgn="ctr">
              <a:spcBef>
                <a:spcPts val="800"/>
              </a:spcBef>
              <a:buSzPct val="100000"/>
            </a:pPr>
            <a:endParaRPr lang="en-US" sz="1400" b="1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Removal criteria for telematics participation discount and its subsequent impact on various documents and UI is introduced as part of PAS10.  </a:t>
            </a:r>
          </a:p>
          <a:p>
            <a:pPr fontAlgn="ctr">
              <a:spcBef>
                <a:spcPts val="800"/>
              </a:spcBef>
              <a:buSzPct val="100000"/>
            </a:pPr>
            <a:r>
              <a:rPr lang="en-US" sz="1400" dirty="0">
                <a:solidFill>
                  <a:schemeClr val="tx2"/>
                </a:solidFill>
              </a:rPr>
              <a:t>                                 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WI0342 – UW Simplification - Phase 1</a:t>
            </a:r>
          </a:p>
          <a:p>
            <a:pPr fontAlgn="ctr">
              <a:spcBef>
                <a:spcPts val="800"/>
              </a:spcBef>
              <a:buSzPct val="100000"/>
            </a:pPr>
            <a:endParaRPr lang="en-US" sz="1400" b="1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Automated exception rules 2 &amp; 3 are merged into automated exception 1 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Automated exception 4 is replaced by a separate requirement for eligibility based on PPC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Automated exception 6 is replaced by a separate requirement for eligibility based on fire line 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WI0344 – Left–over Auto or Property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Update to application, declaration, quote documents based on form title update for HS 04 90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Various other enhancements related to task management, prefill behavior etc.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702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44080" y="371891"/>
            <a:ext cx="8745155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– Other Work Item Categories</a:t>
            </a: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168" y="1664859"/>
            <a:ext cx="8503067" cy="4237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WI0316 Property PAS Simplification Phase 2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Removal of eligibility related questions for endorsement </a:t>
            </a:r>
            <a:r>
              <a:rPr lang="en-US" sz="1400" b="1" dirty="0">
                <a:solidFill>
                  <a:schemeClr val="tx2"/>
                </a:solidFill>
              </a:rPr>
              <a:t>HS 24 73, HS 04 59, HS 09 88 and HS 04 42 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Capture Mortgagee Info and attach 438bfuns endorsement</a:t>
            </a:r>
          </a:p>
          <a:p>
            <a:pPr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WI0237 Overall Prod Enhancements and Defect Debt PAS10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Defects pertaining to field validation and list of values</a:t>
            </a:r>
          </a:p>
          <a:p>
            <a:pPr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WI0330 3rd party cover page for Non-Pay Cancel Notice-CA Property</a:t>
            </a:r>
          </a:p>
          <a:p>
            <a:pPr fontAlgn="ctr">
              <a:spcBef>
                <a:spcPts val="800"/>
              </a:spcBef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Cancellation notice and third party designee cover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9185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/>
      <a:bodyPr vert="horz" lIns="91440" tIns="45720" rIns="91440" bIns="4572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374</Words>
  <Application>Microsoft Office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(Body)</vt:lpstr>
      <vt:lpstr>Ariel</vt:lpstr>
      <vt:lpstr>Wingdings</vt:lpstr>
      <vt:lpstr>AAA_Template_rev121812</vt:lpstr>
      <vt:lpstr>PAS10 High Level Scope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Gurpreet</dc:creator>
  <cp:lastModifiedBy>Konchada, Anusha</cp:lastModifiedBy>
  <cp:revision>764</cp:revision>
  <cp:lastPrinted>2014-06-25T02:16:22Z</cp:lastPrinted>
  <dcterms:created xsi:type="dcterms:W3CDTF">2015-06-30T02:03:29Z</dcterms:created>
  <dcterms:modified xsi:type="dcterms:W3CDTF">2020-10-05T17:23:52Z</dcterms:modified>
</cp:coreProperties>
</file>