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12"/>
  </p:notesMasterIdLst>
  <p:handoutMasterIdLst>
    <p:handoutMasterId r:id="rId13"/>
  </p:handoutMasterIdLst>
  <p:sldIdLst>
    <p:sldId id="434" r:id="rId2"/>
    <p:sldId id="420" r:id="rId3"/>
    <p:sldId id="437" r:id="rId4"/>
    <p:sldId id="422" r:id="rId5"/>
    <p:sldId id="435" r:id="rId6"/>
    <p:sldId id="436" r:id="rId7"/>
    <p:sldId id="433" r:id="rId8"/>
    <p:sldId id="439" r:id="rId9"/>
    <p:sldId id="428" r:id="rId10"/>
    <p:sldId id="431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95">
          <p15:clr>
            <a:srgbClr val="A4A3A4"/>
          </p15:clr>
        </p15:guide>
        <p15:guide id="12" orient="horz" pos="1008">
          <p15:clr>
            <a:srgbClr val="A4A3A4"/>
          </p15:clr>
        </p15:guide>
        <p15:guide id="13" orient="horz" pos="549">
          <p15:clr>
            <a:srgbClr val="A4A3A4"/>
          </p15:clr>
        </p15:guide>
        <p15:guide id="14" orient="horz" pos="12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ad, Tushar" initials="TS" lastIdx="1" clrIdx="0"/>
  <p:cmAuthor id="1" name="Prashanth Ajjampur" initials="" lastIdx="8" clrIdx="1"/>
  <p:cmAuthor id="2" name="Allen, Amy C." initials="AA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003087"/>
    <a:srgbClr val="7CB2B2"/>
    <a:srgbClr val="BFBFBF"/>
    <a:srgbClr val="FFC72C"/>
    <a:srgbClr val="DA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81" autoAdjust="0"/>
    <p:restoredTop sz="98413" autoAdjust="0"/>
  </p:normalViewPr>
  <p:slideViewPr>
    <p:cSldViewPr snapToGrid="0" showGuides="1">
      <p:cViewPr>
        <p:scale>
          <a:sx n="69" d="100"/>
          <a:sy n="69" d="100"/>
        </p:scale>
        <p:origin x="936" y="87"/>
      </p:cViewPr>
      <p:guideLst>
        <p:guide orient="horz" pos="244"/>
        <p:guide orient="horz" pos="1021"/>
        <p:guide orient="horz" pos="4005"/>
        <p:guide orient="horz" pos="531"/>
        <p:guide orient="horz" pos="1248"/>
        <p:guide pos="2880"/>
        <p:guide pos="230"/>
        <p:guide pos="5530"/>
        <p:guide pos="2824"/>
        <p:guide pos="2936"/>
        <p:guide pos="395"/>
        <p:guide orient="horz" pos="1008"/>
        <p:guide orient="horz" pos="549"/>
        <p:guide orient="horz" pos="1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 showGuides="1">
      <p:cViewPr varScale="1">
        <p:scale>
          <a:sx n="63" d="100"/>
          <a:sy n="63" d="100"/>
        </p:scale>
        <p:origin x="-3264" y="-12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10/13/2016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20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5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5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3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4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6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9144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259388" y="5781996"/>
            <a:ext cx="3198812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257800" y="1051560"/>
            <a:ext cx="32004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57800" y="0"/>
            <a:ext cx="32004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541264"/>
            <a:ext cx="3787775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0791"/>
            <a:ext cx="4417600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696"/>
            <a:ext cx="4417600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312664"/>
            <a:ext cx="3787775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82880"/>
            <a:ext cx="87782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6"/>
            <a:ext cx="9144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257800" y="5166360"/>
            <a:ext cx="3201988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4947199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2"/>
            <a:ext cx="9144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565424"/>
            <a:ext cx="82296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700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831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5" name="Draft Stamp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98732"/>
              </p:ext>
            </p:extLst>
          </p:nvPr>
        </p:nvGraphicFramePr>
        <p:xfrm>
          <a:off x="8007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Ariel"/>
                        </a:rPr>
                        <a:t>DRAFT</a:t>
                      </a:r>
                      <a:endParaRPr lang="en-US" sz="2600" b="1" dirty="0">
                        <a:solidFill>
                          <a:srgbClr val="C00000"/>
                        </a:solidFill>
                        <a:latin typeface="Ariel"/>
                      </a:endParaRP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1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88778"/>
            <a:ext cx="7639367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8648"/>
            <a:ext cx="7644384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494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0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027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6002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22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25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1841" y="1143000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42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-Bulle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190009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60031" y="900113"/>
            <a:ext cx="3652837" cy="52451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391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4414005"/>
            <a:ext cx="3736849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4414006"/>
            <a:ext cx="3737293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2"/>
            <a:ext cx="3737292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800600" y="1598612"/>
            <a:ext cx="3737293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997129"/>
            <a:ext cx="3736975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3997129"/>
            <a:ext cx="3717925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31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3"/>
            <a:ext cx="7720011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393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48"/>
            <a:ext cx="82296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3505200" y="640080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99502"/>
            <a:ext cx="9144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2" y="6349457"/>
            <a:ext cx="58521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99" b="99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1" r="11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102" r="102"/>
          <a:stretch>
            <a:fillRect/>
          </a:stretch>
        </p:blipFill>
        <p:spPr/>
      </p:pic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768095" y="2467586"/>
            <a:ext cx="3787775" cy="295275"/>
          </a:xfrm>
        </p:spPr>
        <p:txBody>
          <a:bodyPr/>
          <a:lstStyle/>
          <a:p>
            <a:r>
              <a:rPr lang="en-US" dirty="0" smtClean="0"/>
              <a:t>October </a:t>
            </a:r>
            <a:r>
              <a:rPr lang="en-US" dirty="0" smtClean="0"/>
              <a:t>14,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685799" y="1347911"/>
            <a:ext cx="4417600" cy="978729"/>
          </a:xfrm>
        </p:spPr>
        <p:txBody>
          <a:bodyPr/>
          <a:lstStyle/>
          <a:p>
            <a:r>
              <a:rPr lang="en-US" sz="2200" dirty="0"/>
              <a:t>PAS10 </a:t>
            </a:r>
            <a:r>
              <a:rPr lang="en-US" sz="2200" dirty="0" smtClean="0"/>
              <a:t>MAIG and Bookroll </a:t>
            </a:r>
            <a:r>
              <a:rPr lang="en-US" sz="2200" dirty="0" smtClean="0"/>
              <a:t>Regression Approach</a:t>
            </a:r>
            <a:endParaRPr 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5257800" y="5166360"/>
            <a:ext cx="3200400" cy="5577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34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2"/>
                </a:solidFill>
              </a:rPr>
              <a:t>Appendix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395" y="1353085"/>
            <a:ext cx="5883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List of </a:t>
            </a:r>
            <a:r>
              <a:rPr lang="en-US" dirty="0" smtClean="0">
                <a:solidFill>
                  <a:schemeClr val="tx2"/>
                </a:solidFill>
              </a:rPr>
              <a:t>MAIG and </a:t>
            </a:r>
            <a:r>
              <a:rPr lang="en-US" dirty="0" smtClean="0">
                <a:solidFill>
                  <a:schemeClr val="tx2"/>
                </a:solidFill>
              </a:rPr>
              <a:t>Book Roll </a:t>
            </a:r>
            <a:r>
              <a:rPr lang="en-US" dirty="0">
                <a:solidFill>
                  <a:schemeClr val="tx2"/>
                </a:solidFill>
              </a:rPr>
              <a:t>Regression Scenarios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9394" y="3750125"/>
            <a:ext cx="70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Sample Design – </a:t>
            </a:r>
            <a:r>
              <a:rPr lang="en-US" dirty="0" smtClean="0">
                <a:solidFill>
                  <a:schemeClr val="tx2"/>
                </a:solidFill>
              </a:rPr>
              <a:t>MAIG and Book Roll Regression Scenarios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098505"/>
              </p:ext>
            </p:extLst>
          </p:nvPr>
        </p:nvGraphicFramePr>
        <p:xfrm>
          <a:off x="792452" y="20708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452" y="20708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658503"/>
              </p:ext>
            </p:extLst>
          </p:nvPr>
        </p:nvGraphicFramePr>
        <p:xfrm>
          <a:off x="771236" y="433632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1236" y="433632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262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41248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Agenda</a:t>
            </a:r>
            <a:endParaRPr lang="en-US" sz="2200" dirty="0">
              <a:solidFill>
                <a:schemeClr val="tx2"/>
              </a:solidFill>
            </a:endParaRPr>
          </a:p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125" y="1334737"/>
            <a:ext cx="850306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2"/>
                </a:solidFill>
              </a:rPr>
              <a:t>Regression </a:t>
            </a:r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cope </a:t>
            </a:r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ummary </a:t>
            </a:r>
            <a:r>
              <a:rPr lang="en-US" sz="1400" dirty="0" smtClean="0">
                <a:solidFill>
                  <a:schemeClr val="tx2"/>
                </a:solidFill>
              </a:rPr>
              <a:t>– MAIG </a:t>
            </a:r>
            <a:r>
              <a:rPr lang="en-US" sz="1400" dirty="0" smtClean="0">
                <a:solidFill>
                  <a:schemeClr val="tx2"/>
                </a:solidFill>
              </a:rPr>
              <a:t>Conversions </a:t>
            </a:r>
            <a:r>
              <a:rPr lang="en-US" sz="1400" dirty="0" smtClean="0">
                <a:solidFill>
                  <a:schemeClr val="tx2"/>
                </a:solidFill>
              </a:rPr>
              <a:t>and </a:t>
            </a:r>
            <a:r>
              <a:rPr lang="en-US" sz="1400" dirty="0" smtClean="0">
                <a:solidFill>
                  <a:schemeClr val="tx2"/>
                </a:solidFill>
              </a:rPr>
              <a:t>Book Roll </a:t>
            </a:r>
            <a:r>
              <a:rPr lang="en-US" sz="1400" dirty="0" smtClean="0">
                <a:solidFill>
                  <a:schemeClr val="tx2"/>
                </a:solidFill>
              </a:rPr>
              <a:t>Capping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2"/>
                </a:solidFill>
              </a:rPr>
              <a:t>Regression </a:t>
            </a:r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en-US" sz="1400" dirty="0" smtClean="0">
                <a:solidFill>
                  <a:schemeClr val="tx2"/>
                </a:solidFill>
              </a:rPr>
              <a:t>esting </a:t>
            </a:r>
            <a:r>
              <a:rPr lang="en-US" sz="1400" dirty="0">
                <a:solidFill>
                  <a:schemeClr val="tx2"/>
                </a:solidFill>
              </a:rPr>
              <a:t>Approach – </a:t>
            </a:r>
            <a:r>
              <a:rPr lang="en-US" sz="1400" dirty="0">
                <a:solidFill>
                  <a:schemeClr val="tx2"/>
                </a:solidFill>
              </a:rPr>
              <a:t>MAIG </a:t>
            </a:r>
            <a:r>
              <a:rPr lang="en-US" sz="1400" dirty="0" smtClean="0">
                <a:solidFill>
                  <a:schemeClr val="tx2"/>
                </a:solidFill>
              </a:rPr>
              <a:t>Conversions </a:t>
            </a:r>
            <a:r>
              <a:rPr lang="en-US" sz="1400" dirty="0">
                <a:solidFill>
                  <a:schemeClr val="tx2"/>
                </a:solidFill>
              </a:rPr>
              <a:t>and </a:t>
            </a:r>
            <a:r>
              <a:rPr lang="en-US" sz="1400" dirty="0" smtClean="0">
                <a:solidFill>
                  <a:schemeClr val="tx2"/>
                </a:solidFill>
              </a:rPr>
              <a:t>Book Roll Capping</a:t>
            </a:r>
            <a:endParaRPr lang="en-US" sz="1400" dirty="0" smtClean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 smtClean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71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75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PAS10 Regression Scope Overview</a:t>
            </a:r>
          </a:p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819" y="5318312"/>
            <a:ext cx="605738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ctr">
              <a:spcBef>
                <a:spcPts val="800"/>
              </a:spcBef>
              <a:buSzPct val="100000"/>
            </a:pPr>
            <a:endParaRPr lang="en-US" sz="1400" dirty="0" smtClean="0">
              <a:solidFill>
                <a:schemeClr val="tx2"/>
              </a:solidFill>
            </a:endParaRP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75316"/>
              </p:ext>
            </p:extLst>
          </p:nvPr>
        </p:nvGraphicFramePr>
        <p:xfrm>
          <a:off x="491330" y="1801227"/>
          <a:ext cx="6823869" cy="2958290"/>
        </p:xfrm>
        <a:graphic>
          <a:graphicData uri="http://schemas.openxmlformats.org/drawingml/2006/table">
            <a:tbl>
              <a:tblPr/>
              <a:tblGrid>
                <a:gridCol w="5264128"/>
                <a:gridCol w="1559741"/>
              </a:tblGrid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 Item 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 Story Count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WI0162 CA HDES Conversion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WI0208 CA Prop Conversion SIS-DP3 and Foxpro-PUP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WI0237 Overall Prod Enhancements and Defect Debt PAS10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WI0316 Property PAS Simplification Phase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WI0329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Grandfathering Rules for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States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7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WI0330 3rd party cover page for Non-Pay Cancel Notice-CA Property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WI0333 UBI Enhancements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WI0340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Enable Book roll in New Business and Capping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WI0342 UW Simplification - Phase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WI0344 Left-over Auto or Property CRs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gray">
          <a:xfrm>
            <a:off x="1438835" y="1317812"/>
            <a:ext cx="449131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366639" y="1269970"/>
            <a:ext cx="6622164" cy="32347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 (Body)"/>
              </a:rPr>
              <a:t>PAS10 </a:t>
            </a:r>
            <a:r>
              <a:rPr lang="en-US" sz="1400" dirty="0">
                <a:solidFill>
                  <a:schemeClr val="tx2"/>
                </a:solidFill>
                <a:latin typeface="Arial (Body)"/>
              </a:rPr>
              <a:t>Regression S</a:t>
            </a:r>
            <a:r>
              <a:rPr lang="en-US" sz="1400" dirty="0" smtClean="0">
                <a:solidFill>
                  <a:schemeClr val="tx2"/>
                </a:solidFill>
                <a:latin typeface="Arial (Body)"/>
              </a:rPr>
              <a:t>cope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430819" y="4812566"/>
            <a:ext cx="5466229" cy="45868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buSzPct val="100000"/>
            </a:pPr>
            <a:r>
              <a:rPr lang="en-US" sz="900" dirty="0">
                <a:solidFill>
                  <a:schemeClr val="tx2"/>
                </a:solidFill>
                <a:latin typeface="Arial (Body)"/>
              </a:rPr>
              <a:t>Note: </a:t>
            </a:r>
          </a:p>
          <a:p>
            <a:pPr>
              <a:buSzPct val="100000"/>
            </a:pPr>
            <a:r>
              <a:rPr lang="en-US" sz="900" dirty="0" smtClean="0">
                <a:solidFill>
                  <a:schemeClr val="tx2"/>
                </a:solidFill>
                <a:latin typeface="Arial (Body)"/>
              </a:rPr>
              <a:t>Story counts are as per RTC extract </a:t>
            </a:r>
            <a:r>
              <a:rPr lang="en-US" sz="900" dirty="0">
                <a:solidFill>
                  <a:schemeClr val="tx2"/>
                </a:solidFill>
                <a:latin typeface="Arial (Body)"/>
              </a:rPr>
              <a:t>as on 13</a:t>
            </a:r>
            <a:r>
              <a:rPr lang="en-US" sz="900" baseline="30000" dirty="0">
                <a:solidFill>
                  <a:schemeClr val="tx2"/>
                </a:solidFill>
                <a:latin typeface="Arial (Body)"/>
              </a:rPr>
              <a:t>th</a:t>
            </a:r>
            <a:r>
              <a:rPr lang="en-US" sz="900" dirty="0">
                <a:solidFill>
                  <a:schemeClr val="tx2"/>
                </a:solidFill>
                <a:latin typeface="Arial (Body)"/>
              </a:rPr>
              <a:t> Oct, 2016</a:t>
            </a:r>
          </a:p>
          <a:p>
            <a:pPr>
              <a:buSzPct val="100000"/>
            </a:pPr>
            <a:r>
              <a:rPr lang="en-US" sz="900" dirty="0" smtClean="0">
                <a:solidFill>
                  <a:schemeClr val="tx2"/>
                </a:solidFill>
                <a:latin typeface="Arial (Body)"/>
              </a:rPr>
              <a:t>24 out of 29 MAIG stories are cancelled</a:t>
            </a:r>
            <a:endParaRPr lang="en-US" sz="900" dirty="0">
              <a:solidFill>
                <a:schemeClr val="tx2"/>
              </a:solidFill>
              <a:latin typeface="Arial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0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Regression Testing Summary </a:t>
            </a:r>
            <a:r>
              <a:rPr lang="en-US" sz="2200" dirty="0" smtClean="0">
                <a:solidFill>
                  <a:schemeClr val="tx2"/>
                </a:solidFill>
              </a:rPr>
              <a:t>– MAIG Conversions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125" y="1334737"/>
            <a:ext cx="850306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SzPct val="100000"/>
            </a:pPr>
            <a:r>
              <a:rPr lang="en-US" sz="1400" dirty="0">
                <a:solidFill>
                  <a:schemeClr val="tx2"/>
                </a:solidFill>
              </a:rPr>
              <a:t>As per PAS10 scope, below are the major </a:t>
            </a:r>
            <a:r>
              <a:rPr lang="en-US" sz="1400" dirty="0" smtClean="0">
                <a:solidFill>
                  <a:schemeClr val="tx2"/>
                </a:solidFill>
              </a:rPr>
              <a:t>additions </a:t>
            </a:r>
            <a:r>
              <a:rPr lang="en-US" sz="1400" dirty="0">
                <a:solidFill>
                  <a:schemeClr val="tx2"/>
                </a:solidFill>
              </a:rPr>
              <a:t>and </a:t>
            </a:r>
            <a:r>
              <a:rPr lang="en-US" sz="1400" dirty="0" smtClean="0">
                <a:solidFill>
                  <a:schemeClr val="tx2"/>
                </a:solidFill>
              </a:rPr>
              <a:t>enhancements to regression testing for </a:t>
            </a:r>
            <a:r>
              <a:rPr lang="en-US" sz="1400" dirty="0" err="1" smtClean="0">
                <a:solidFill>
                  <a:schemeClr val="tx2"/>
                </a:solidFill>
              </a:rPr>
              <a:t>MAIG</a:t>
            </a:r>
            <a:r>
              <a:rPr lang="en-US" sz="1400" dirty="0" smtClean="0">
                <a:solidFill>
                  <a:schemeClr val="tx2"/>
                </a:solidFill>
              </a:rPr>
              <a:t>:</a:t>
            </a:r>
            <a:endParaRPr lang="en-US" sz="1400" dirty="0">
              <a:solidFill>
                <a:schemeClr val="tx2"/>
              </a:solidFill>
            </a:endParaRP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2"/>
                </a:solidFill>
              </a:rPr>
              <a:t>MAIG</a:t>
            </a:r>
            <a:r>
              <a:rPr lang="en-US" sz="1400" dirty="0" smtClean="0">
                <a:solidFill>
                  <a:schemeClr val="tx2"/>
                </a:solidFill>
              </a:rPr>
              <a:t> Conversion New functionalities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Forms specific to </a:t>
            </a:r>
            <a:r>
              <a:rPr lang="en-US" sz="1400" dirty="0" err="1" smtClean="0">
                <a:solidFill>
                  <a:schemeClr val="tx2"/>
                </a:solidFill>
              </a:rPr>
              <a:t>MAIG</a:t>
            </a:r>
            <a:r>
              <a:rPr lang="en-US" sz="1400" dirty="0" smtClean="0">
                <a:solidFill>
                  <a:schemeClr val="tx2"/>
                </a:solidFill>
              </a:rPr>
              <a:t> converted policies implemented (New Business Documents, Personal Auto policy Declarations, Consumer Information Notice)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2"/>
                </a:solidFill>
              </a:rPr>
              <a:t>Enhancements </a:t>
            </a:r>
            <a:r>
              <a:rPr lang="en-US" sz="1400" dirty="0">
                <a:solidFill>
                  <a:schemeClr val="tx2"/>
                </a:solidFill>
              </a:rPr>
              <a:t>to </a:t>
            </a:r>
            <a:r>
              <a:rPr lang="en-US" sz="1400" dirty="0" smtClean="0">
                <a:solidFill>
                  <a:schemeClr val="tx2"/>
                </a:solidFill>
              </a:rPr>
              <a:t>existing functionalities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Balance transfer file processing feature enhanced for handling Pay in full </a:t>
            </a:r>
            <a:r>
              <a:rPr lang="en-US" sz="1400" dirty="0" err="1" smtClean="0">
                <a:solidFill>
                  <a:schemeClr val="tx2"/>
                </a:solidFill>
              </a:rPr>
              <a:t>payplan</a:t>
            </a:r>
            <a:endParaRPr lang="en-US" sz="1400" dirty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96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41248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</a:t>
            </a:r>
            <a:r>
              <a:rPr lang="en-US" sz="2200" dirty="0" smtClean="0">
                <a:solidFill>
                  <a:schemeClr val="tx2"/>
                </a:solidFill>
              </a:rPr>
              <a:t>– </a:t>
            </a:r>
            <a:r>
              <a:rPr lang="en-US" sz="2200" dirty="0" err="1" smtClean="0">
                <a:solidFill>
                  <a:schemeClr val="tx2"/>
                </a:solidFill>
              </a:rPr>
              <a:t>MAIG</a:t>
            </a:r>
            <a:r>
              <a:rPr lang="en-US" sz="2200" dirty="0" smtClean="0">
                <a:solidFill>
                  <a:schemeClr val="tx2"/>
                </a:solidFill>
              </a:rPr>
              <a:t> Conversions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 bwMode="gray">
          <a:xfrm>
            <a:off x="1398494" y="404756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9" y="1402983"/>
            <a:ext cx="8534794" cy="16380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38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2"/>
                </a:solidFill>
              </a:rPr>
              <a:t>Regression Testing Summary </a:t>
            </a:r>
            <a:r>
              <a:rPr lang="en-US" sz="2200" dirty="0" smtClean="0">
                <a:solidFill>
                  <a:schemeClr val="tx2"/>
                </a:solidFill>
              </a:rPr>
              <a:t>– </a:t>
            </a:r>
            <a:r>
              <a:rPr lang="en-US" sz="2200" dirty="0" smtClean="0">
                <a:solidFill>
                  <a:schemeClr val="tx2"/>
                </a:solidFill>
              </a:rPr>
              <a:t>Book Roll </a:t>
            </a:r>
            <a:r>
              <a:rPr lang="en-US" sz="2200" dirty="0" smtClean="0">
                <a:solidFill>
                  <a:schemeClr val="tx2"/>
                </a:solidFill>
              </a:rPr>
              <a:t>Capping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125" y="1334737"/>
            <a:ext cx="850306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SzPct val="100000"/>
            </a:pPr>
            <a:r>
              <a:rPr lang="en-US" sz="1400" dirty="0">
                <a:solidFill>
                  <a:schemeClr val="tx2"/>
                </a:solidFill>
              </a:rPr>
              <a:t>As per PAS10 scope, below are the major </a:t>
            </a:r>
            <a:r>
              <a:rPr lang="en-US" sz="1400" dirty="0" smtClean="0">
                <a:solidFill>
                  <a:schemeClr val="tx2"/>
                </a:solidFill>
              </a:rPr>
              <a:t>additions for </a:t>
            </a:r>
            <a:r>
              <a:rPr lang="en-US" sz="1400" dirty="0" smtClean="0">
                <a:solidFill>
                  <a:schemeClr val="tx2"/>
                </a:solidFill>
              </a:rPr>
              <a:t>Book Roll </a:t>
            </a:r>
            <a:r>
              <a:rPr lang="en-US" sz="1400" dirty="0" smtClean="0">
                <a:solidFill>
                  <a:schemeClr val="tx2"/>
                </a:solidFill>
              </a:rPr>
              <a:t>and Capping :</a:t>
            </a:r>
            <a:endParaRPr lang="en-US" sz="1400" dirty="0">
              <a:solidFill>
                <a:schemeClr val="tx2"/>
              </a:solidFill>
            </a:endParaRP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2"/>
                </a:solidFill>
              </a:rPr>
              <a:t>New Functionalities :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Enable </a:t>
            </a:r>
            <a:r>
              <a:rPr lang="en-US" sz="1400" dirty="0" smtClean="0">
                <a:solidFill>
                  <a:schemeClr val="tx2"/>
                </a:solidFill>
              </a:rPr>
              <a:t>Book Roll </a:t>
            </a:r>
            <a:r>
              <a:rPr lang="en-US" sz="1400" dirty="0" smtClean="0">
                <a:solidFill>
                  <a:schemeClr val="tx2"/>
                </a:solidFill>
              </a:rPr>
              <a:t>functionality at </a:t>
            </a:r>
            <a:r>
              <a:rPr lang="en-US" sz="1400" dirty="0" smtClean="0">
                <a:solidFill>
                  <a:schemeClr val="tx2"/>
                </a:solidFill>
              </a:rPr>
              <a:t>New Business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Program codes associated to </a:t>
            </a:r>
            <a:r>
              <a:rPr lang="en-US" sz="1400" dirty="0" smtClean="0">
                <a:solidFill>
                  <a:schemeClr val="tx2"/>
                </a:solidFill>
              </a:rPr>
              <a:t>Book Roll </a:t>
            </a:r>
            <a:r>
              <a:rPr lang="en-US" sz="1400" dirty="0" smtClean="0">
                <a:solidFill>
                  <a:schemeClr val="tx2"/>
                </a:solidFill>
              </a:rPr>
              <a:t>implementation 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2"/>
                </a:solidFill>
              </a:rPr>
              <a:t>LookUp</a:t>
            </a:r>
            <a:r>
              <a:rPr lang="en-US" sz="1400" dirty="0" smtClean="0">
                <a:solidFill>
                  <a:schemeClr val="tx2"/>
                </a:solidFill>
              </a:rPr>
              <a:t> Interfaces implementation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Ability to calculate capping for </a:t>
            </a:r>
            <a:r>
              <a:rPr lang="en-US" sz="1400" dirty="0" smtClean="0">
                <a:solidFill>
                  <a:schemeClr val="tx2"/>
                </a:solidFill>
              </a:rPr>
              <a:t>Book Roll </a:t>
            </a:r>
            <a:r>
              <a:rPr lang="en-US" sz="1400" dirty="0" smtClean="0">
                <a:solidFill>
                  <a:schemeClr val="tx2"/>
                </a:solidFill>
              </a:rPr>
              <a:t>policies at New Business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UI changes on the General page and Premium and Coverages page based on </a:t>
            </a:r>
            <a:r>
              <a:rPr lang="en-US" sz="1400" dirty="0" err="1" smtClean="0">
                <a:solidFill>
                  <a:schemeClr val="tx2"/>
                </a:solidFill>
              </a:rPr>
              <a:t>BookRoll</a:t>
            </a:r>
            <a:r>
              <a:rPr lang="en-US" sz="1400" dirty="0" smtClean="0">
                <a:solidFill>
                  <a:schemeClr val="tx2"/>
                </a:solidFill>
              </a:rPr>
              <a:t> and Capping requirements</a:t>
            </a: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08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3" y="338673"/>
            <a:ext cx="8745155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</a:t>
            </a:r>
            <a:r>
              <a:rPr lang="en-US" sz="2200" dirty="0" smtClean="0">
                <a:solidFill>
                  <a:schemeClr val="tx2"/>
                </a:solidFill>
              </a:rPr>
              <a:t>– </a:t>
            </a:r>
            <a:r>
              <a:rPr lang="en-US" sz="2200" dirty="0" smtClean="0">
                <a:solidFill>
                  <a:schemeClr val="tx2"/>
                </a:solidFill>
              </a:rPr>
              <a:t>Book Roll </a:t>
            </a:r>
            <a:r>
              <a:rPr lang="en-US" sz="2200" dirty="0" smtClean="0">
                <a:solidFill>
                  <a:schemeClr val="tx2"/>
                </a:solidFill>
              </a:rPr>
              <a:t>and Capping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" y="1197058"/>
            <a:ext cx="8850270" cy="28098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9218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 smtClean="0"/>
              <a:t>Illustrative Test Scenario for Book </a:t>
            </a:r>
            <a:r>
              <a:rPr lang="en-US" sz="2200" dirty="0" smtClean="0"/>
              <a:t>Roll and Capping 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41400" y="4134825"/>
            <a:ext cx="1186816" cy="201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24"/>
          <p:cNvSpPr/>
          <p:nvPr/>
        </p:nvSpPr>
        <p:spPr>
          <a:xfrm>
            <a:off x="7532699" y="4088604"/>
            <a:ext cx="1119087" cy="1934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33162" y="3609110"/>
            <a:ext cx="8425929" cy="15742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defRPr/>
            </a:pPr>
            <a:r>
              <a:rPr lang="en-US" sz="700" b="1" kern="0" dirty="0" smtClean="0">
                <a:solidFill>
                  <a:schemeClr val="tx2">
                    <a:lumMod val="50000"/>
                  </a:schemeClr>
                </a:solidFill>
              </a:rPr>
              <a:t>Billing</a:t>
            </a:r>
            <a:endParaRPr lang="en-US" sz="700" b="1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233161" y="3768436"/>
            <a:ext cx="8419003" cy="156107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700" b="1" kern="0" noProof="0" dirty="0" smtClean="0">
                <a:solidFill>
                  <a:schemeClr val="tx2">
                    <a:lumMod val="50000"/>
                  </a:schemeClr>
                </a:solidFill>
                <a:latin typeface="Arial"/>
              </a:rPr>
              <a:t>Privilege</a:t>
            </a: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 bwMode="gray">
          <a:xfrm>
            <a:off x="466393" y="4242950"/>
            <a:ext cx="910139" cy="161674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 smtClean="0"/>
          </a:p>
        </p:txBody>
      </p:sp>
      <p:sp>
        <p:nvSpPr>
          <p:cNvPr id="17" name="Rounded Rectangle 8"/>
          <p:cNvSpPr/>
          <p:nvPr/>
        </p:nvSpPr>
        <p:spPr>
          <a:xfrm>
            <a:off x="4636843" y="3872935"/>
            <a:ext cx="1119087" cy="127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6117630" y="3895706"/>
            <a:ext cx="1119087" cy="127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" name="Rounded Rectangle 8"/>
          <p:cNvSpPr/>
          <p:nvPr/>
        </p:nvSpPr>
        <p:spPr>
          <a:xfrm>
            <a:off x="418157" y="4508965"/>
            <a:ext cx="722215" cy="661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/>
              <a:t>Renewal </a:t>
            </a:r>
            <a:r>
              <a:rPr lang="en-US" sz="1000" dirty="0"/>
              <a:t>Offer Cover Letter Mortgagee Bill 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gray">
          <a:xfrm>
            <a:off x="2270371" y="528463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7954" y="3928097"/>
            <a:ext cx="1325427" cy="22197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8" name="Rectangle 27"/>
          <p:cNvSpPr/>
          <p:nvPr/>
        </p:nvSpPr>
        <p:spPr bwMode="gray">
          <a:xfrm>
            <a:off x="442164" y="2762219"/>
            <a:ext cx="1296582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000" b="1" kern="0" dirty="0" smtClean="0">
                <a:solidFill>
                  <a:prstClr val="white"/>
                </a:solidFill>
                <a:latin typeface="Arial"/>
              </a:rPr>
              <a:t>Pre bind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4" name="Rounded Rectangle 8"/>
          <p:cNvSpPr/>
          <p:nvPr/>
        </p:nvSpPr>
        <p:spPr>
          <a:xfrm>
            <a:off x="1720280" y="4257148"/>
            <a:ext cx="874203" cy="890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3248524" y="4242949"/>
            <a:ext cx="887004" cy="1105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4677922" y="4119528"/>
            <a:ext cx="959805" cy="634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7" name="Rounded Rectangle 8"/>
          <p:cNvSpPr/>
          <p:nvPr/>
        </p:nvSpPr>
        <p:spPr>
          <a:xfrm>
            <a:off x="6181076" y="4095182"/>
            <a:ext cx="1013950" cy="1335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" name="Rounded Rectangle 8"/>
          <p:cNvSpPr/>
          <p:nvPr/>
        </p:nvSpPr>
        <p:spPr>
          <a:xfrm>
            <a:off x="7646609" y="4381517"/>
            <a:ext cx="1005177" cy="1574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Rounded Rectangle 8"/>
          <p:cNvSpPr/>
          <p:nvPr/>
        </p:nvSpPr>
        <p:spPr>
          <a:xfrm>
            <a:off x="412966" y="4357255"/>
            <a:ext cx="1346562" cy="142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Source of Business = </a:t>
            </a:r>
            <a:r>
              <a:rPr lang="en-US" sz="10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BookRoll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Program </a:t>
            </a: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Code </a:t>
            </a: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= </a:t>
            </a: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BookRoll01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Calculation of percentage increase/decrease when capping factor is BLANK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 bwMode="gray">
          <a:xfrm>
            <a:off x="5190837" y="387927"/>
            <a:ext cx="2437632" cy="3244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096644" y="3928096"/>
            <a:ext cx="1325427" cy="22197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86" name="Rectangle 85"/>
          <p:cNvSpPr/>
          <p:nvPr/>
        </p:nvSpPr>
        <p:spPr bwMode="gray">
          <a:xfrm>
            <a:off x="2083926" y="2755291"/>
            <a:ext cx="1317363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Pre bind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752264" y="3941951"/>
            <a:ext cx="1325427" cy="22197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88" name="Rectangle 87"/>
          <p:cNvSpPr/>
          <p:nvPr/>
        </p:nvSpPr>
        <p:spPr bwMode="gray">
          <a:xfrm>
            <a:off x="3732618" y="2769146"/>
            <a:ext cx="1317363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MTC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435591" y="3935025"/>
            <a:ext cx="1325427" cy="22197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90" name="Rectangle 89"/>
          <p:cNvSpPr/>
          <p:nvPr/>
        </p:nvSpPr>
        <p:spPr bwMode="gray">
          <a:xfrm>
            <a:off x="5422872" y="2776074"/>
            <a:ext cx="1317363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Reinstatement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084280" y="3928097"/>
            <a:ext cx="1325427" cy="22197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92" name="Rectangle 91"/>
          <p:cNvSpPr/>
          <p:nvPr/>
        </p:nvSpPr>
        <p:spPr bwMode="gray">
          <a:xfrm>
            <a:off x="7113125" y="2762219"/>
            <a:ext cx="1289657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Rewrite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3" name="Rounded Rectangle 8"/>
          <p:cNvSpPr/>
          <p:nvPr/>
        </p:nvSpPr>
        <p:spPr>
          <a:xfrm>
            <a:off x="3779620" y="4281055"/>
            <a:ext cx="1291144" cy="699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Calculation of Capping factor for mid-term endorsement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gray">
          <a:xfrm>
            <a:off x="3969327" y="4495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/>
          </a:p>
        </p:txBody>
      </p:sp>
      <p:sp>
        <p:nvSpPr>
          <p:cNvPr id="94" name="Rounded Rectangle 8"/>
          <p:cNvSpPr/>
          <p:nvPr/>
        </p:nvSpPr>
        <p:spPr>
          <a:xfrm>
            <a:off x="2098964" y="4232562"/>
            <a:ext cx="1316181" cy="942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Calculation of capping factor when prior term capping factor is BLANK 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5" name="Rounded Rectangle 8"/>
          <p:cNvSpPr/>
          <p:nvPr/>
        </p:nvSpPr>
        <p:spPr>
          <a:xfrm>
            <a:off x="5449093" y="4253345"/>
            <a:ext cx="1291144" cy="1156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Calculation of Capping factor </a:t>
            </a: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for </a:t>
            </a: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policy that has been cancelled and then reinstated without lapse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" name="Rounded Rectangle 8"/>
          <p:cNvSpPr/>
          <p:nvPr/>
        </p:nvSpPr>
        <p:spPr>
          <a:xfrm>
            <a:off x="7132420" y="4308765"/>
            <a:ext cx="1291144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Calculation of Capping factor for policy that has been cancelled and then rewritten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228600" y="1226127"/>
            <a:ext cx="8693727" cy="100445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Book Roll capping scenarios validate percentage increase/decrease and capping factor for various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      combinations of state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and</a:t>
            </a:r>
            <a:r>
              <a:rPr lang="en-US" sz="1400" dirty="0" smtClean="0">
                <a:solidFill>
                  <a:schemeClr val="tx2"/>
                </a:solidFill>
              </a:rPr>
              <a:t> program code by traversing through various stages of policy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Below illustrated scenario validates Capping functionality for NJ Auto policy on Program code=Bookroll01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52600" y="2909455"/>
            <a:ext cx="325582" cy="374073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3422073" y="2902527"/>
            <a:ext cx="304800" cy="374073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6747165" y="2916381"/>
            <a:ext cx="360217" cy="374073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5063837" y="2916381"/>
            <a:ext cx="346364" cy="374073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Other Threads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 bwMode="gray">
          <a:xfrm>
            <a:off x="517237" y="13530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Collate Inputs from other Threads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07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/>
      <a:bodyPr vert="horz" lIns="91440" tIns="45720" rIns="91440" bIns="4572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15052</TotalTime>
  <Words>458</Words>
  <Application>Microsoft Office PowerPoint</Application>
  <PresentationFormat>On-screen Show (4:3)</PresentationFormat>
  <Paragraphs>88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(Body)</vt:lpstr>
      <vt:lpstr>Ariel</vt:lpstr>
      <vt:lpstr>Times New Roman</vt:lpstr>
      <vt:lpstr>Wingdings</vt:lpstr>
      <vt:lpstr>Wingdings 2</vt:lpstr>
      <vt:lpstr>AAA_Template_rev121812</vt:lpstr>
      <vt:lpstr>Microsoft Excel Worksheet</vt:lpstr>
      <vt:lpstr>PAS10 MAIG and Bookroll Regression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Gurpreet</dc:creator>
  <cp:lastModifiedBy>Chavan, Siddhi</cp:lastModifiedBy>
  <cp:revision>813</cp:revision>
  <cp:lastPrinted>2014-06-25T02:16:22Z</cp:lastPrinted>
  <dcterms:created xsi:type="dcterms:W3CDTF">2015-06-30T02:03:29Z</dcterms:created>
  <dcterms:modified xsi:type="dcterms:W3CDTF">2016-10-14T11:26:15Z</dcterms:modified>
</cp:coreProperties>
</file>