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notesSlides/notesSlide6.xml" ContentType="application/vnd.openxmlformats-officedocument.presentationml.notesSl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1.xml" ContentType="application/vnd.openxmlformats-officedocument.themeOverrid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2.xml" ContentType="application/vnd.openxmlformats-officedocument.themeOverride+xml"/>
  <Override PartName="/ppt/charts/chart17.xml" ContentType="application/vnd.openxmlformats-officedocument.drawingml.chart+xml"/>
  <Override PartName="/ppt/theme/themeOverride13.xml" ContentType="application/vnd.openxmlformats-officedocument.themeOverride+xml"/>
  <Override PartName="/ppt/notesSlides/notesSlide9.xml" ContentType="application/vnd.openxmlformats-officedocument.presentationml.notesSlid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4.xml" ContentType="application/vnd.openxmlformats-officedocument.themeOverride+xml"/>
  <Override PartName="/ppt/charts/chart19.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5" r:id="rId2"/>
    <p:sldMasterId id="2147483688" r:id="rId3"/>
    <p:sldMasterId id="2147483701" r:id="rId4"/>
  </p:sldMasterIdLst>
  <p:notesMasterIdLst>
    <p:notesMasterId r:id="rId25"/>
  </p:notesMasterIdLst>
  <p:sldIdLst>
    <p:sldId id="271" r:id="rId5"/>
    <p:sldId id="327" r:id="rId6"/>
    <p:sldId id="312" r:id="rId7"/>
    <p:sldId id="314" r:id="rId8"/>
    <p:sldId id="315" r:id="rId9"/>
    <p:sldId id="290" r:id="rId10"/>
    <p:sldId id="301" r:id="rId11"/>
    <p:sldId id="307" r:id="rId12"/>
    <p:sldId id="318" r:id="rId13"/>
    <p:sldId id="310" r:id="rId14"/>
    <p:sldId id="324" r:id="rId15"/>
    <p:sldId id="311" r:id="rId16"/>
    <p:sldId id="323" r:id="rId17"/>
    <p:sldId id="326" r:id="rId18"/>
    <p:sldId id="296" r:id="rId19"/>
    <p:sldId id="295" r:id="rId20"/>
    <p:sldId id="276" r:id="rId21"/>
    <p:sldId id="289" r:id="rId22"/>
    <p:sldId id="29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xit, Varun" initials="VD" lastIdx="1" clrIdx="0">
    <p:extLst>
      <p:ext uri="{19B8F6BF-5375-455C-9EA6-DF929625EA0E}">
        <p15:presenceInfo xmlns:p15="http://schemas.microsoft.com/office/powerpoint/2012/main" userId="Dixit, 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D1"/>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5" autoAdjust="0"/>
  </p:normalViewPr>
  <p:slideViewPr>
    <p:cSldViewPr snapToGrid="0">
      <p:cViewPr varScale="1">
        <p:scale>
          <a:sx n="87" d="100"/>
          <a:sy n="87" d="100"/>
        </p:scale>
        <p:origin x="856" y="56"/>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624"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vdixit\Desktop\Final-Trend%20Analysi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vdixit\Desktop\SVN%20Functional\PAS12\PLS\Billing%201%20to%2027%20Mar_Varun_Ved.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vdixit\Desktop\SVN%20Functional\PAS12\PLS\Billing%201%20to%2027%20Mar_Varun_Ved.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xlsx"/></Relationships>
</file>

<file path=ppt/charts/_rels/chart13.xml.rels><?xml version="1.0" encoding="UTF-8" standalone="yes"?>
<Relationships xmlns="http://schemas.openxmlformats.org/package/2006/relationships"><Relationship Id="rId3" Type="http://schemas.openxmlformats.org/officeDocument/2006/relationships/oleObject" Target="file:///C:\Users\vdixit\Desktop\Auto%20Form%20PIe.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1.xlsx"/></Relationships>
</file>

<file path=ppt/charts/_rels/chart15.xml.rels><?xml version="1.0" encoding="UTF-8" standalone="yes"?>
<Relationships xmlns="http://schemas.openxmlformats.org/package/2006/relationships"><Relationship Id="rId3" Type="http://schemas.openxmlformats.org/officeDocument/2006/relationships/oleObject" Target="file:///C:\Users\vdixit\Desktop\Property%20Forms.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vdixit\Desktop\Additional%20Initiative\Production%20Data\Discounts.xlsx" TargetMode="External"/></Relationships>
</file>

<file path=ppt/charts/_rels/chart17.xml.rels><?xml version="1.0" encoding="UTF-8" standalone="yes"?>
<Relationships xmlns="http://schemas.openxmlformats.org/package/2006/relationships"><Relationship Id="rId2" Type="http://schemas.openxmlformats.org/officeDocument/2006/relationships/oleObject" Target="file:///C:\Users\vdixit\Desktop\Additional%20Initiative\Production%20Data\Discounts.xlsx" TargetMode="External"/><Relationship Id="rId1" Type="http://schemas.openxmlformats.org/officeDocument/2006/relationships/themeOverride" Target="../theme/themeOverride13.xm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vdixit\Desktop\Additional%20Initiative\Production%20Data\Billing%20Transaction%2018th%20to%2024th%20Feb%202017.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vdixit\Desktop\Additional%20Initiative\Production%20Data\Billing%20Transaction%2018th%20to%2024th%20Feb%202017.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vdixit\Desktop\SVN%20Functional\PAS12\PLS\Billing%201%20to%2027%20Mar_Varun_Ved.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vdixit\Desktop\SVN%20Functional\PAS12\PLS\Billing%201%20to%2027%20Mar_Varun_V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vdixit\Desktop\SVN%20Functional\PAS12\PLS\Billing%201%20to%2027%20Mar_Varun_Ved.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vdixit\Desktop\SVN%20Functional\PAS12\PLS\Billing%201%20to%2027%20Mar_Varun_Ved.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vdixit\AppData\Local\Microsoft\Windows\INetCache\Content.Outlook\93H1GTC0\Cancel_Daa.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Users\vdixit\AppData\Local\Microsoft\Windows\INetCache\Content.Outlook\93H1GTC0\Cancel_Daa.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[Final-Trend Analysis.xlsx]Overall Trend-1!PivotTable6</c:name>
    <c:fmtId val="14"/>
  </c:pivotSource>
  <c:chart>
    <c:autoTitleDeleted val="0"/>
    <c:pivotFmts>
      <c:pivotFmt>
        <c:idx val="0"/>
        <c:spPr>
          <a:solidFill>
            <a:schemeClr val="accent1"/>
          </a:solidFill>
          <a:ln w="12700" cap="rnd">
            <a:solidFill>
              <a:schemeClr val="accent1"/>
            </a:solidFill>
            <a:round/>
          </a:ln>
          <a:effectLst/>
        </c:spPr>
        <c:marker>
          <c:symbol val="circle"/>
          <c:size val="5"/>
          <c:spPr>
            <a:solidFill>
              <a:schemeClr val="accent1"/>
            </a:solidFill>
            <a:ln w="12700">
              <a:solidFill>
                <a:schemeClr val="accent1"/>
              </a:solidFill>
            </a:ln>
            <a:effectLst/>
          </c:spPr>
        </c:marker>
      </c:pivotFmt>
      <c:pivotFmt>
        <c:idx val="1"/>
        <c:spPr>
          <a:solidFill>
            <a:schemeClr val="accent1"/>
          </a:solidFill>
          <a:ln w="12700" cap="rnd">
            <a:solidFill>
              <a:schemeClr val="accent1"/>
            </a:solidFill>
            <a:round/>
          </a:ln>
          <a:effectLst/>
        </c:spPr>
        <c:marker>
          <c:symbol val="circle"/>
          <c:size val="5"/>
          <c:spPr>
            <a:solidFill>
              <a:schemeClr val="accent2"/>
            </a:solidFill>
            <a:ln w="12700">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
        <c:spPr>
          <a:solidFill>
            <a:schemeClr val="accent1"/>
          </a:solidFill>
          <a:ln w="12700" cap="rnd">
            <a:solidFill>
              <a:schemeClr val="accent1"/>
            </a:solidFill>
            <a:round/>
          </a:ln>
          <a:effectLst/>
        </c:spPr>
        <c:marker>
          <c:symbol val="circle"/>
          <c:size val="5"/>
          <c:spPr>
            <a:solidFill>
              <a:schemeClr val="accent4"/>
            </a:solidFill>
            <a:ln w="12700">
              <a:solidFill>
                <a:schemeClr val="accent4"/>
              </a:solidFill>
            </a:ln>
            <a:effectLst/>
          </c:spPr>
        </c:marker>
      </c:pivotFmt>
      <c:pivotFmt>
        <c:idx val="4"/>
        <c:spPr>
          <a:solidFill>
            <a:schemeClr val="accent1"/>
          </a:solidFill>
          <a:ln w="12700" cap="rnd">
            <a:solidFill>
              <a:schemeClr val="accent1"/>
            </a:solidFill>
            <a:round/>
          </a:ln>
          <a:effectLst/>
        </c:spPr>
        <c:marker>
          <c:symbol val="circle"/>
          <c:size val="5"/>
          <c:spPr>
            <a:solidFill>
              <a:schemeClr val="accent5"/>
            </a:solidFill>
            <a:ln w="12700">
              <a:solidFill>
                <a:schemeClr val="accent5"/>
              </a:solidFill>
            </a:ln>
            <a:effectLst/>
          </c:spPr>
        </c:marker>
      </c:pivotFmt>
      <c:pivotFmt>
        <c:idx val="5"/>
        <c:spPr>
          <a:solidFill>
            <a:schemeClr val="accent1"/>
          </a:solidFill>
          <a:ln w="12700" cap="rnd">
            <a:solidFill>
              <a:schemeClr val="accent1"/>
            </a:solidFill>
            <a:round/>
          </a:ln>
          <a:effectLst/>
        </c:spPr>
        <c:marker>
          <c:symbol val="circle"/>
          <c:size val="5"/>
          <c:spPr>
            <a:solidFill>
              <a:schemeClr val="accent1"/>
            </a:solidFill>
            <a:ln w="12700">
              <a:solidFill>
                <a:schemeClr val="accent1"/>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7"/>
        <c:spPr>
          <a:solidFill>
            <a:schemeClr val="accent1"/>
          </a:solidFill>
          <a:ln w="12700" cap="rnd">
            <a:solidFill>
              <a:schemeClr val="accent1"/>
            </a:solidFill>
            <a:round/>
          </a:ln>
          <a:effectLst/>
        </c:spPr>
        <c:marker>
          <c:symbol val="circle"/>
          <c:size val="5"/>
          <c:spPr>
            <a:solidFill>
              <a:schemeClr val="accent4"/>
            </a:solidFill>
            <a:ln w="12700">
              <a:solidFill>
                <a:schemeClr val="accent4"/>
              </a:solidFill>
            </a:ln>
            <a:effectLst/>
          </c:spPr>
        </c:marker>
      </c:pivotFmt>
      <c:pivotFmt>
        <c:idx val="8"/>
        <c:spPr>
          <a:solidFill>
            <a:schemeClr val="accent1"/>
          </a:solidFill>
          <a:ln w="12700" cap="rnd">
            <a:solidFill>
              <a:schemeClr val="accent1"/>
            </a:solidFill>
            <a:round/>
          </a:ln>
          <a:effectLst/>
        </c:spPr>
        <c:marker>
          <c:symbol val="circle"/>
          <c:size val="5"/>
          <c:spPr>
            <a:solidFill>
              <a:schemeClr val="accent5"/>
            </a:solidFill>
            <a:ln w="12700">
              <a:solidFill>
                <a:schemeClr val="accent5"/>
              </a:solidFill>
            </a:ln>
            <a:effectLst/>
          </c:spPr>
        </c:marker>
      </c:pivotFmt>
      <c:pivotFmt>
        <c:idx val="9"/>
        <c:spPr>
          <a:solidFill>
            <a:schemeClr val="accent1"/>
          </a:solidFill>
          <a:ln w="12700" cap="rnd">
            <a:solidFill>
              <a:schemeClr val="accent1"/>
            </a:solidFill>
            <a:round/>
          </a:ln>
          <a:effectLst/>
        </c:spPr>
        <c:marker>
          <c:symbol val="circle"/>
          <c:size val="5"/>
          <c:spPr>
            <a:solidFill>
              <a:schemeClr val="accent2"/>
            </a:solidFill>
            <a:ln w="12700">
              <a:solidFill>
                <a:schemeClr val="accent2"/>
              </a:solidFill>
            </a:ln>
            <a:effectLst/>
          </c:spPr>
        </c:marker>
      </c:pivotFmt>
      <c:pivotFmt>
        <c:idx val="10"/>
        <c:spPr>
          <a:solidFill>
            <a:schemeClr val="accent1"/>
          </a:solidFill>
          <a:ln w="12700" cap="rnd">
            <a:solidFill>
              <a:schemeClr val="accent1"/>
            </a:solidFill>
            <a:round/>
          </a:ln>
          <a:effectLst/>
        </c:spPr>
        <c:marker>
          <c:symbol val="circle"/>
          <c:size val="5"/>
          <c:spPr>
            <a:solidFill>
              <a:schemeClr val="accent1"/>
            </a:solidFill>
            <a:ln w="12700">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2"/>
        <c:spPr>
          <a:solidFill>
            <a:schemeClr val="accent1"/>
          </a:solidFill>
          <a:ln w="12700" cap="rnd">
            <a:solidFill>
              <a:schemeClr val="accent1"/>
            </a:solidFill>
            <a:round/>
          </a:ln>
          <a:effectLst/>
        </c:spPr>
        <c:marker>
          <c:symbol val="circle"/>
          <c:size val="5"/>
          <c:spPr>
            <a:solidFill>
              <a:schemeClr val="accent4"/>
            </a:solidFill>
            <a:ln w="12700">
              <a:solidFill>
                <a:schemeClr val="accent4"/>
              </a:solidFill>
            </a:ln>
            <a:effectLst/>
          </c:spPr>
        </c:marker>
      </c:pivotFmt>
      <c:pivotFmt>
        <c:idx val="13"/>
        <c:spPr>
          <a:solidFill>
            <a:schemeClr val="accent1"/>
          </a:solidFill>
          <a:ln w="12700" cap="rnd">
            <a:solidFill>
              <a:schemeClr val="accent1"/>
            </a:solidFill>
            <a:round/>
          </a:ln>
          <a:effectLst/>
        </c:spPr>
        <c:marker>
          <c:symbol val="circle"/>
          <c:size val="5"/>
          <c:spPr>
            <a:solidFill>
              <a:schemeClr val="accent5"/>
            </a:solidFill>
            <a:ln w="12700">
              <a:solidFill>
                <a:schemeClr val="accent5"/>
              </a:solidFill>
            </a:ln>
            <a:effectLst/>
          </c:spPr>
        </c:marker>
      </c:pivotFmt>
      <c:pivotFmt>
        <c:idx val="14"/>
        <c:spPr>
          <a:solidFill>
            <a:schemeClr val="accent1"/>
          </a:solidFill>
          <a:ln w="12700" cap="rnd">
            <a:solidFill>
              <a:schemeClr val="accent1"/>
            </a:solidFill>
            <a:round/>
          </a:ln>
          <a:effectLst/>
        </c:spPr>
        <c:marker>
          <c:symbol val="circle"/>
          <c:size val="5"/>
          <c:spPr>
            <a:solidFill>
              <a:schemeClr val="accent2"/>
            </a:solidFill>
            <a:ln w="12700">
              <a:solidFill>
                <a:schemeClr val="accent2"/>
              </a:solidFill>
            </a:ln>
            <a:effectLst/>
          </c:spPr>
        </c:marker>
      </c:pivotFmt>
    </c:pivotFmts>
    <c:plotArea>
      <c:layout/>
      <c:lineChart>
        <c:grouping val="stacked"/>
        <c:varyColors val="0"/>
        <c:ser>
          <c:idx val="0"/>
          <c:order val="0"/>
          <c:tx>
            <c:strRef>
              <c:f>'Overall Trend-1'!$B$3:$B$4</c:f>
              <c:strCache>
                <c:ptCount val="1"/>
                <c:pt idx="0">
                  <c:v>cancellation</c:v>
                </c:pt>
              </c:strCache>
            </c:strRef>
          </c:tx>
          <c:spPr>
            <a:ln w="12700" cap="rnd">
              <a:solidFill>
                <a:schemeClr val="accent1"/>
              </a:solidFill>
              <a:round/>
            </a:ln>
            <a:effectLst/>
          </c:spPr>
          <c:marker>
            <c:symbol val="circle"/>
            <c:size val="5"/>
            <c:spPr>
              <a:solidFill>
                <a:schemeClr val="accent1"/>
              </a:solidFill>
              <a:ln w="12700">
                <a:solidFill>
                  <a:schemeClr val="accent1"/>
                </a:solidFill>
              </a:ln>
              <a:effectLst/>
            </c:spPr>
          </c:marker>
          <c:cat>
            <c:strRef>
              <c:f>'Overall Trend-1'!$A$5:$A$36</c:f>
              <c:strCache>
                <c:ptCount val="31"/>
                <c:pt idx="0">
                  <c:v>3/1/2017</c:v>
                </c:pt>
                <c:pt idx="1">
                  <c:v>3/2/2017</c:v>
                </c:pt>
                <c:pt idx="2">
                  <c:v>3/3/2017</c:v>
                </c:pt>
                <c:pt idx="3">
                  <c:v>3/4/2017</c:v>
                </c:pt>
                <c:pt idx="4">
                  <c:v>3/5/2017</c:v>
                </c:pt>
                <c:pt idx="5">
                  <c:v>3/6/2017</c:v>
                </c:pt>
                <c:pt idx="6">
                  <c:v>3/7/2017</c:v>
                </c:pt>
                <c:pt idx="7">
                  <c:v>3/8/2017</c:v>
                </c:pt>
                <c:pt idx="8">
                  <c:v>3/9/2017</c:v>
                </c:pt>
                <c:pt idx="9">
                  <c:v>3/10/2017</c:v>
                </c:pt>
                <c:pt idx="10">
                  <c:v>3/11/2017</c:v>
                </c:pt>
                <c:pt idx="11">
                  <c:v>3/12/2017</c:v>
                </c:pt>
                <c:pt idx="12">
                  <c:v>3/13/2017</c:v>
                </c:pt>
                <c:pt idx="13">
                  <c:v>3/14/2017</c:v>
                </c:pt>
                <c:pt idx="14">
                  <c:v>3/15/2017</c:v>
                </c:pt>
                <c:pt idx="15">
                  <c:v>3/16/2017</c:v>
                </c:pt>
                <c:pt idx="16">
                  <c:v>3/17/2017</c:v>
                </c:pt>
                <c:pt idx="17">
                  <c:v>3/18/2017</c:v>
                </c:pt>
                <c:pt idx="18">
                  <c:v>3/19/2017</c:v>
                </c:pt>
                <c:pt idx="19">
                  <c:v>3/20/2017</c:v>
                </c:pt>
                <c:pt idx="20">
                  <c:v>3/21/2017</c:v>
                </c:pt>
                <c:pt idx="21">
                  <c:v>3/22/2017</c:v>
                </c:pt>
                <c:pt idx="22">
                  <c:v>3/23/2017</c:v>
                </c:pt>
                <c:pt idx="23">
                  <c:v>3/24/2017</c:v>
                </c:pt>
                <c:pt idx="24">
                  <c:v>3/25/2017</c:v>
                </c:pt>
                <c:pt idx="25">
                  <c:v>3/26/2017</c:v>
                </c:pt>
                <c:pt idx="26">
                  <c:v>3/27/2017</c:v>
                </c:pt>
                <c:pt idx="27">
                  <c:v>3/28/2017</c:v>
                </c:pt>
                <c:pt idx="28">
                  <c:v>3/29/2017</c:v>
                </c:pt>
                <c:pt idx="29">
                  <c:v>3/30/2017</c:v>
                </c:pt>
                <c:pt idx="30">
                  <c:v>3/31/2017</c:v>
                </c:pt>
              </c:strCache>
            </c:strRef>
          </c:cat>
          <c:val>
            <c:numRef>
              <c:f>'Overall Trend-1'!$B$5:$B$36</c:f>
              <c:numCache>
                <c:formatCode>General</c:formatCode>
                <c:ptCount val="31"/>
                <c:pt idx="0">
                  <c:v>1409</c:v>
                </c:pt>
                <c:pt idx="1">
                  <c:v>752</c:v>
                </c:pt>
                <c:pt idx="2">
                  <c:v>2307</c:v>
                </c:pt>
                <c:pt idx="3">
                  <c:v>165</c:v>
                </c:pt>
                <c:pt idx="4">
                  <c:v>35</c:v>
                </c:pt>
                <c:pt idx="5">
                  <c:v>2324</c:v>
                </c:pt>
                <c:pt idx="6">
                  <c:v>1230</c:v>
                </c:pt>
                <c:pt idx="7">
                  <c:v>1124</c:v>
                </c:pt>
                <c:pt idx="8">
                  <c:v>1557</c:v>
                </c:pt>
                <c:pt idx="9">
                  <c:v>688</c:v>
                </c:pt>
                <c:pt idx="10">
                  <c:v>419</c:v>
                </c:pt>
                <c:pt idx="11">
                  <c:v>44</c:v>
                </c:pt>
                <c:pt idx="12">
                  <c:v>2290</c:v>
                </c:pt>
                <c:pt idx="13">
                  <c:v>1921</c:v>
                </c:pt>
                <c:pt idx="14">
                  <c:v>1105</c:v>
                </c:pt>
                <c:pt idx="15">
                  <c:v>2195</c:v>
                </c:pt>
                <c:pt idx="16">
                  <c:v>1772</c:v>
                </c:pt>
                <c:pt idx="17">
                  <c:v>175</c:v>
                </c:pt>
                <c:pt idx="18">
                  <c:v>43</c:v>
                </c:pt>
                <c:pt idx="19">
                  <c:v>2420</c:v>
                </c:pt>
                <c:pt idx="20">
                  <c:v>1381</c:v>
                </c:pt>
                <c:pt idx="21">
                  <c:v>1108</c:v>
                </c:pt>
                <c:pt idx="22">
                  <c:v>1230</c:v>
                </c:pt>
                <c:pt idx="23">
                  <c:v>1391</c:v>
                </c:pt>
                <c:pt idx="24">
                  <c:v>162</c:v>
                </c:pt>
                <c:pt idx="25">
                  <c:v>55</c:v>
                </c:pt>
                <c:pt idx="26">
                  <c:v>2086</c:v>
                </c:pt>
              </c:numCache>
            </c:numRef>
          </c:val>
          <c:smooth val="0"/>
          <c:extLst>
            <c:ext xmlns:c16="http://schemas.microsoft.com/office/drawing/2014/chart" uri="{C3380CC4-5D6E-409C-BE32-E72D297353CC}">
              <c16:uniqueId val="{00000000-066F-4495-B064-55CDA70E19A7}"/>
            </c:ext>
          </c:extLst>
        </c:ser>
        <c:ser>
          <c:idx val="2"/>
          <c:order val="2"/>
          <c:tx>
            <c:strRef>
              <c:f>'Overall Trend-1'!$D$3:$D$4</c:f>
              <c:strCache>
                <c:ptCount val="1"/>
                <c:pt idx="0">
                  <c:v>policy</c:v>
                </c:pt>
              </c:strCache>
            </c:strRef>
          </c:tx>
          <c:spPr>
            <a:ln w="12700" cap="rnd" cmpd="sng">
              <a:solidFill>
                <a:schemeClr val="accent3"/>
              </a:solidFill>
              <a:round/>
            </a:ln>
            <a:effectLst/>
          </c:spPr>
          <c:marker>
            <c:symbol val="circle"/>
            <c:size val="5"/>
            <c:spPr>
              <a:solidFill>
                <a:schemeClr val="accent3"/>
              </a:solidFill>
              <a:ln w="9525">
                <a:solidFill>
                  <a:schemeClr val="accent3"/>
                </a:solidFill>
              </a:ln>
              <a:effectLst/>
            </c:spPr>
          </c:marker>
          <c:cat>
            <c:strRef>
              <c:f>'Overall Trend-1'!$A$5:$A$36</c:f>
              <c:strCache>
                <c:ptCount val="31"/>
                <c:pt idx="0">
                  <c:v>3/1/2017</c:v>
                </c:pt>
                <c:pt idx="1">
                  <c:v>3/2/2017</c:v>
                </c:pt>
                <c:pt idx="2">
                  <c:v>3/3/2017</c:v>
                </c:pt>
                <c:pt idx="3">
                  <c:v>3/4/2017</c:v>
                </c:pt>
                <c:pt idx="4">
                  <c:v>3/5/2017</c:v>
                </c:pt>
                <c:pt idx="5">
                  <c:v>3/6/2017</c:v>
                </c:pt>
                <c:pt idx="6">
                  <c:v>3/7/2017</c:v>
                </c:pt>
                <c:pt idx="7">
                  <c:v>3/8/2017</c:v>
                </c:pt>
                <c:pt idx="8">
                  <c:v>3/9/2017</c:v>
                </c:pt>
                <c:pt idx="9">
                  <c:v>3/10/2017</c:v>
                </c:pt>
                <c:pt idx="10">
                  <c:v>3/11/2017</c:v>
                </c:pt>
                <c:pt idx="11">
                  <c:v>3/12/2017</c:v>
                </c:pt>
                <c:pt idx="12">
                  <c:v>3/13/2017</c:v>
                </c:pt>
                <c:pt idx="13">
                  <c:v>3/14/2017</c:v>
                </c:pt>
                <c:pt idx="14">
                  <c:v>3/15/2017</c:v>
                </c:pt>
                <c:pt idx="15">
                  <c:v>3/16/2017</c:v>
                </c:pt>
                <c:pt idx="16">
                  <c:v>3/17/2017</c:v>
                </c:pt>
                <c:pt idx="17">
                  <c:v>3/18/2017</c:v>
                </c:pt>
                <c:pt idx="18">
                  <c:v>3/19/2017</c:v>
                </c:pt>
                <c:pt idx="19">
                  <c:v>3/20/2017</c:v>
                </c:pt>
                <c:pt idx="20">
                  <c:v>3/21/2017</c:v>
                </c:pt>
                <c:pt idx="21">
                  <c:v>3/22/2017</c:v>
                </c:pt>
                <c:pt idx="22">
                  <c:v>3/23/2017</c:v>
                </c:pt>
                <c:pt idx="23">
                  <c:v>3/24/2017</c:v>
                </c:pt>
                <c:pt idx="24">
                  <c:v>3/25/2017</c:v>
                </c:pt>
                <c:pt idx="25">
                  <c:v>3/26/2017</c:v>
                </c:pt>
                <c:pt idx="26">
                  <c:v>3/27/2017</c:v>
                </c:pt>
                <c:pt idx="27">
                  <c:v>3/28/2017</c:v>
                </c:pt>
                <c:pt idx="28">
                  <c:v>3/29/2017</c:v>
                </c:pt>
                <c:pt idx="29">
                  <c:v>3/30/2017</c:v>
                </c:pt>
                <c:pt idx="30">
                  <c:v>3/31/2017</c:v>
                </c:pt>
              </c:strCache>
            </c:strRef>
          </c:cat>
          <c:val>
            <c:numRef>
              <c:f>'Overall Trend-1'!$D$5:$D$36</c:f>
              <c:numCache>
                <c:formatCode>General</c:formatCode>
                <c:ptCount val="31"/>
                <c:pt idx="0">
                  <c:v>3417</c:v>
                </c:pt>
                <c:pt idx="1">
                  <c:v>3150</c:v>
                </c:pt>
                <c:pt idx="2">
                  <c:v>3831</c:v>
                </c:pt>
                <c:pt idx="3">
                  <c:v>926</c:v>
                </c:pt>
                <c:pt idx="4">
                  <c:v>177</c:v>
                </c:pt>
                <c:pt idx="5">
                  <c:v>3387</c:v>
                </c:pt>
                <c:pt idx="6">
                  <c:v>3460</c:v>
                </c:pt>
                <c:pt idx="7">
                  <c:v>3141</c:v>
                </c:pt>
                <c:pt idx="8">
                  <c:v>3129</c:v>
                </c:pt>
                <c:pt idx="9">
                  <c:v>3551</c:v>
                </c:pt>
                <c:pt idx="10">
                  <c:v>772</c:v>
                </c:pt>
                <c:pt idx="11">
                  <c:v>139</c:v>
                </c:pt>
                <c:pt idx="12">
                  <c:v>3419</c:v>
                </c:pt>
                <c:pt idx="13">
                  <c:v>2795</c:v>
                </c:pt>
                <c:pt idx="14">
                  <c:v>3340</c:v>
                </c:pt>
                <c:pt idx="15">
                  <c:v>3175</c:v>
                </c:pt>
                <c:pt idx="16">
                  <c:v>6694</c:v>
                </c:pt>
                <c:pt idx="17">
                  <c:v>629</c:v>
                </c:pt>
                <c:pt idx="18">
                  <c:v>141</c:v>
                </c:pt>
                <c:pt idx="19">
                  <c:v>3306</c:v>
                </c:pt>
                <c:pt idx="20">
                  <c:v>3455</c:v>
                </c:pt>
                <c:pt idx="21">
                  <c:v>3353</c:v>
                </c:pt>
                <c:pt idx="22">
                  <c:v>3247</c:v>
                </c:pt>
                <c:pt idx="23">
                  <c:v>3484</c:v>
                </c:pt>
                <c:pt idx="24">
                  <c:v>736</c:v>
                </c:pt>
                <c:pt idx="25">
                  <c:v>142</c:v>
                </c:pt>
                <c:pt idx="26">
                  <c:v>3601</c:v>
                </c:pt>
              </c:numCache>
            </c:numRef>
          </c:val>
          <c:smooth val="0"/>
          <c:extLst>
            <c:ext xmlns:c16="http://schemas.microsoft.com/office/drawing/2014/chart" uri="{C3380CC4-5D6E-409C-BE32-E72D297353CC}">
              <c16:uniqueId val="{00000001-066F-4495-B064-55CDA70E19A7}"/>
            </c:ext>
          </c:extLst>
        </c:ser>
        <c:ser>
          <c:idx val="3"/>
          <c:order val="3"/>
          <c:tx>
            <c:strRef>
              <c:f>'Overall Trend-1'!$E$3:$E$4</c:f>
              <c:strCache>
                <c:ptCount val="1"/>
                <c:pt idx="0">
                  <c:v>reinstatement</c:v>
                </c:pt>
              </c:strCache>
            </c:strRef>
          </c:tx>
          <c:spPr>
            <a:ln w="12700" cap="rnd">
              <a:solidFill>
                <a:schemeClr val="accent4"/>
              </a:solidFill>
              <a:round/>
            </a:ln>
            <a:effectLst/>
          </c:spPr>
          <c:marker>
            <c:symbol val="circle"/>
            <c:size val="5"/>
            <c:spPr>
              <a:solidFill>
                <a:schemeClr val="accent4"/>
              </a:solidFill>
              <a:ln w="12700">
                <a:solidFill>
                  <a:schemeClr val="accent4"/>
                </a:solidFill>
              </a:ln>
              <a:effectLst/>
            </c:spPr>
          </c:marker>
          <c:cat>
            <c:strRef>
              <c:f>'Overall Trend-1'!$A$5:$A$36</c:f>
              <c:strCache>
                <c:ptCount val="31"/>
                <c:pt idx="0">
                  <c:v>3/1/2017</c:v>
                </c:pt>
                <c:pt idx="1">
                  <c:v>3/2/2017</c:v>
                </c:pt>
                <c:pt idx="2">
                  <c:v>3/3/2017</c:v>
                </c:pt>
                <c:pt idx="3">
                  <c:v>3/4/2017</c:v>
                </c:pt>
                <c:pt idx="4">
                  <c:v>3/5/2017</c:v>
                </c:pt>
                <c:pt idx="5">
                  <c:v>3/6/2017</c:v>
                </c:pt>
                <c:pt idx="6">
                  <c:v>3/7/2017</c:v>
                </c:pt>
                <c:pt idx="7">
                  <c:v>3/8/2017</c:v>
                </c:pt>
                <c:pt idx="8">
                  <c:v>3/9/2017</c:v>
                </c:pt>
                <c:pt idx="9">
                  <c:v>3/10/2017</c:v>
                </c:pt>
                <c:pt idx="10">
                  <c:v>3/11/2017</c:v>
                </c:pt>
                <c:pt idx="11">
                  <c:v>3/12/2017</c:v>
                </c:pt>
                <c:pt idx="12">
                  <c:v>3/13/2017</c:v>
                </c:pt>
                <c:pt idx="13">
                  <c:v>3/14/2017</c:v>
                </c:pt>
                <c:pt idx="14">
                  <c:v>3/15/2017</c:v>
                </c:pt>
                <c:pt idx="15">
                  <c:v>3/16/2017</c:v>
                </c:pt>
                <c:pt idx="16">
                  <c:v>3/17/2017</c:v>
                </c:pt>
                <c:pt idx="17">
                  <c:v>3/18/2017</c:v>
                </c:pt>
                <c:pt idx="18">
                  <c:v>3/19/2017</c:v>
                </c:pt>
                <c:pt idx="19">
                  <c:v>3/20/2017</c:v>
                </c:pt>
                <c:pt idx="20">
                  <c:v>3/21/2017</c:v>
                </c:pt>
                <c:pt idx="21">
                  <c:v>3/22/2017</c:v>
                </c:pt>
                <c:pt idx="22">
                  <c:v>3/23/2017</c:v>
                </c:pt>
                <c:pt idx="23">
                  <c:v>3/24/2017</c:v>
                </c:pt>
                <c:pt idx="24">
                  <c:v>3/25/2017</c:v>
                </c:pt>
                <c:pt idx="25">
                  <c:v>3/26/2017</c:v>
                </c:pt>
                <c:pt idx="26">
                  <c:v>3/27/2017</c:v>
                </c:pt>
                <c:pt idx="27">
                  <c:v>3/28/2017</c:v>
                </c:pt>
                <c:pt idx="28">
                  <c:v>3/29/2017</c:v>
                </c:pt>
                <c:pt idx="29">
                  <c:v>3/30/2017</c:v>
                </c:pt>
                <c:pt idx="30">
                  <c:v>3/31/2017</c:v>
                </c:pt>
              </c:strCache>
            </c:strRef>
          </c:cat>
          <c:val>
            <c:numRef>
              <c:f>'Overall Trend-1'!$E$5:$E$36</c:f>
              <c:numCache>
                <c:formatCode>General</c:formatCode>
                <c:ptCount val="31"/>
                <c:pt idx="0">
                  <c:v>449</c:v>
                </c:pt>
                <c:pt idx="1">
                  <c:v>382</c:v>
                </c:pt>
                <c:pt idx="2">
                  <c:v>531</c:v>
                </c:pt>
                <c:pt idx="3">
                  <c:v>204</c:v>
                </c:pt>
                <c:pt idx="4">
                  <c:v>23</c:v>
                </c:pt>
                <c:pt idx="5">
                  <c:v>518</c:v>
                </c:pt>
                <c:pt idx="6">
                  <c:v>414</c:v>
                </c:pt>
                <c:pt idx="7">
                  <c:v>360</c:v>
                </c:pt>
                <c:pt idx="8">
                  <c:v>368</c:v>
                </c:pt>
                <c:pt idx="9">
                  <c:v>475</c:v>
                </c:pt>
                <c:pt idx="10">
                  <c:v>161</c:v>
                </c:pt>
                <c:pt idx="11">
                  <c:v>24</c:v>
                </c:pt>
                <c:pt idx="12">
                  <c:v>370</c:v>
                </c:pt>
                <c:pt idx="13">
                  <c:v>354</c:v>
                </c:pt>
                <c:pt idx="14">
                  <c:v>415</c:v>
                </c:pt>
                <c:pt idx="15">
                  <c:v>416</c:v>
                </c:pt>
                <c:pt idx="16">
                  <c:v>910</c:v>
                </c:pt>
                <c:pt idx="17">
                  <c:v>157</c:v>
                </c:pt>
                <c:pt idx="18">
                  <c:v>60</c:v>
                </c:pt>
                <c:pt idx="19">
                  <c:v>510</c:v>
                </c:pt>
                <c:pt idx="20">
                  <c:v>494</c:v>
                </c:pt>
                <c:pt idx="21">
                  <c:v>401</c:v>
                </c:pt>
                <c:pt idx="22">
                  <c:v>424</c:v>
                </c:pt>
                <c:pt idx="23">
                  <c:v>543</c:v>
                </c:pt>
                <c:pt idx="24">
                  <c:v>216</c:v>
                </c:pt>
                <c:pt idx="25">
                  <c:v>38</c:v>
                </c:pt>
                <c:pt idx="26">
                  <c:v>484</c:v>
                </c:pt>
              </c:numCache>
            </c:numRef>
          </c:val>
          <c:smooth val="0"/>
          <c:extLst>
            <c:ext xmlns:c16="http://schemas.microsoft.com/office/drawing/2014/chart" uri="{C3380CC4-5D6E-409C-BE32-E72D297353CC}">
              <c16:uniqueId val="{00000002-066F-4495-B064-55CDA70E19A7}"/>
            </c:ext>
          </c:extLst>
        </c:ser>
        <c:ser>
          <c:idx val="4"/>
          <c:order val="4"/>
          <c:tx>
            <c:strRef>
              <c:f>'Overall Trend-1'!$F$3:$F$4</c:f>
              <c:strCache>
                <c:ptCount val="1"/>
                <c:pt idx="0">
                  <c:v>renewal</c:v>
                </c:pt>
              </c:strCache>
            </c:strRef>
          </c:tx>
          <c:spPr>
            <a:ln w="12700" cap="rnd">
              <a:solidFill>
                <a:schemeClr val="accent5"/>
              </a:solidFill>
              <a:round/>
            </a:ln>
            <a:effectLst/>
          </c:spPr>
          <c:marker>
            <c:symbol val="circle"/>
            <c:size val="5"/>
            <c:spPr>
              <a:solidFill>
                <a:schemeClr val="accent5"/>
              </a:solidFill>
              <a:ln w="12700">
                <a:solidFill>
                  <a:schemeClr val="accent5"/>
                </a:solidFill>
              </a:ln>
              <a:effectLst/>
            </c:spPr>
          </c:marker>
          <c:cat>
            <c:strRef>
              <c:f>'Overall Trend-1'!$A$5:$A$36</c:f>
              <c:strCache>
                <c:ptCount val="31"/>
                <c:pt idx="0">
                  <c:v>3/1/2017</c:v>
                </c:pt>
                <c:pt idx="1">
                  <c:v>3/2/2017</c:v>
                </c:pt>
                <c:pt idx="2">
                  <c:v>3/3/2017</c:v>
                </c:pt>
                <c:pt idx="3">
                  <c:v>3/4/2017</c:v>
                </c:pt>
                <c:pt idx="4">
                  <c:v>3/5/2017</c:v>
                </c:pt>
                <c:pt idx="5">
                  <c:v>3/6/2017</c:v>
                </c:pt>
                <c:pt idx="6">
                  <c:v>3/7/2017</c:v>
                </c:pt>
                <c:pt idx="7">
                  <c:v>3/8/2017</c:v>
                </c:pt>
                <c:pt idx="8">
                  <c:v>3/9/2017</c:v>
                </c:pt>
                <c:pt idx="9">
                  <c:v>3/10/2017</c:v>
                </c:pt>
                <c:pt idx="10">
                  <c:v>3/11/2017</c:v>
                </c:pt>
                <c:pt idx="11">
                  <c:v>3/12/2017</c:v>
                </c:pt>
                <c:pt idx="12">
                  <c:v>3/13/2017</c:v>
                </c:pt>
                <c:pt idx="13">
                  <c:v>3/14/2017</c:v>
                </c:pt>
                <c:pt idx="14">
                  <c:v>3/15/2017</c:v>
                </c:pt>
                <c:pt idx="15">
                  <c:v>3/16/2017</c:v>
                </c:pt>
                <c:pt idx="16">
                  <c:v>3/17/2017</c:v>
                </c:pt>
                <c:pt idx="17">
                  <c:v>3/18/2017</c:v>
                </c:pt>
                <c:pt idx="18">
                  <c:v>3/19/2017</c:v>
                </c:pt>
                <c:pt idx="19">
                  <c:v>3/20/2017</c:v>
                </c:pt>
                <c:pt idx="20">
                  <c:v>3/21/2017</c:v>
                </c:pt>
                <c:pt idx="21">
                  <c:v>3/22/2017</c:v>
                </c:pt>
                <c:pt idx="22">
                  <c:v>3/23/2017</c:v>
                </c:pt>
                <c:pt idx="23">
                  <c:v>3/24/2017</c:v>
                </c:pt>
                <c:pt idx="24">
                  <c:v>3/25/2017</c:v>
                </c:pt>
                <c:pt idx="25">
                  <c:v>3/26/2017</c:v>
                </c:pt>
                <c:pt idx="26">
                  <c:v>3/27/2017</c:v>
                </c:pt>
                <c:pt idx="27">
                  <c:v>3/28/2017</c:v>
                </c:pt>
                <c:pt idx="28">
                  <c:v>3/29/2017</c:v>
                </c:pt>
                <c:pt idx="29">
                  <c:v>3/30/2017</c:v>
                </c:pt>
                <c:pt idx="30">
                  <c:v>3/31/2017</c:v>
                </c:pt>
              </c:strCache>
            </c:strRef>
          </c:cat>
          <c:val>
            <c:numRef>
              <c:f>'Overall Trend-1'!$F$5:$F$36</c:f>
              <c:numCache>
                <c:formatCode>General</c:formatCode>
                <c:ptCount val="31"/>
                <c:pt idx="0">
                  <c:v>2464</c:v>
                </c:pt>
                <c:pt idx="1">
                  <c:v>2351</c:v>
                </c:pt>
                <c:pt idx="2">
                  <c:v>4413</c:v>
                </c:pt>
                <c:pt idx="3">
                  <c:v>540</c:v>
                </c:pt>
                <c:pt idx="4">
                  <c:v>97</c:v>
                </c:pt>
                <c:pt idx="5">
                  <c:v>1621</c:v>
                </c:pt>
                <c:pt idx="6">
                  <c:v>3635</c:v>
                </c:pt>
                <c:pt idx="7">
                  <c:v>3090</c:v>
                </c:pt>
                <c:pt idx="8">
                  <c:v>2370</c:v>
                </c:pt>
                <c:pt idx="9">
                  <c:v>1386</c:v>
                </c:pt>
                <c:pt idx="10">
                  <c:v>2851</c:v>
                </c:pt>
                <c:pt idx="11">
                  <c:v>82</c:v>
                </c:pt>
                <c:pt idx="12">
                  <c:v>3767</c:v>
                </c:pt>
                <c:pt idx="13">
                  <c:v>2743</c:v>
                </c:pt>
                <c:pt idx="14">
                  <c:v>2320</c:v>
                </c:pt>
                <c:pt idx="15">
                  <c:v>1381</c:v>
                </c:pt>
                <c:pt idx="16">
                  <c:v>7497</c:v>
                </c:pt>
                <c:pt idx="17">
                  <c:v>321</c:v>
                </c:pt>
                <c:pt idx="18">
                  <c:v>120</c:v>
                </c:pt>
                <c:pt idx="19">
                  <c:v>2879</c:v>
                </c:pt>
                <c:pt idx="20">
                  <c:v>3092</c:v>
                </c:pt>
                <c:pt idx="21">
                  <c:v>2266</c:v>
                </c:pt>
                <c:pt idx="22">
                  <c:v>2419</c:v>
                </c:pt>
                <c:pt idx="23">
                  <c:v>4681</c:v>
                </c:pt>
                <c:pt idx="24">
                  <c:v>415</c:v>
                </c:pt>
                <c:pt idx="25">
                  <c:v>100</c:v>
                </c:pt>
                <c:pt idx="26">
                  <c:v>1986</c:v>
                </c:pt>
                <c:pt idx="27">
                  <c:v>2621</c:v>
                </c:pt>
                <c:pt idx="28">
                  <c:v>577</c:v>
                </c:pt>
                <c:pt idx="29">
                  <c:v>590</c:v>
                </c:pt>
                <c:pt idx="30">
                  <c:v>1396</c:v>
                </c:pt>
              </c:numCache>
            </c:numRef>
          </c:val>
          <c:smooth val="0"/>
          <c:extLst>
            <c:ext xmlns:c16="http://schemas.microsoft.com/office/drawing/2014/chart" uri="{C3380CC4-5D6E-409C-BE32-E72D297353CC}">
              <c16:uniqueId val="{00000003-066F-4495-B064-55CDA70E19A7}"/>
            </c:ext>
          </c:extLst>
        </c:ser>
        <c:dLbls>
          <c:showLegendKey val="0"/>
          <c:showVal val="0"/>
          <c:showCatName val="0"/>
          <c:showSerName val="0"/>
          <c:showPercent val="0"/>
          <c:showBubbleSize val="0"/>
        </c:dLbls>
        <c:marker val="1"/>
        <c:smooth val="0"/>
        <c:axId val="440547224"/>
        <c:axId val="440547616"/>
      </c:lineChart>
      <c:lineChart>
        <c:grouping val="stacked"/>
        <c:varyColors val="0"/>
        <c:ser>
          <c:idx val="1"/>
          <c:order val="1"/>
          <c:tx>
            <c:strRef>
              <c:f>'Overall Trend-1'!$C$3:$C$4</c:f>
              <c:strCache>
                <c:ptCount val="1"/>
                <c:pt idx="0">
                  <c:v>endorsement</c:v>
                </c:pt>
              </c:strCache>
            </c:strRef>
          </c:tx>
          <c:spPr>
            <a:ln w="12700" cap="rnd">
              <a:solidFill>
                <a:schemeClr val="accent2"/>
              </a:solidFill>
              <a:round/>
            </a:ln>
            <a:effectLst/>
          </c:spPr>
          <c:marker>
            <c:symbol val="circle"/>
            <c:size val="5"/>
            <c:spPr>
              <a:solidFill>
                <a:schemeClr val="accent2"/>
              </a:solidFill>
              <a:ln w="12700">
                <a:solidFill>
                  <a:schemeClr val="accent2"/>
                </a:solidFill>
              </a:ln>
              <a:effectLst/>
            </c:spPr>
          </c:marker>
          <c:cat>
            <c:strRef>
              <c:f>'Overall Trend-1'!$A$5:$A$36</c:f>
              <c:strCache>
                <c:ptCount val="31"/>
                <c:pt idx="0">
                  <c:v>3/1/2017</c:v>
                </c:pt>
                <c:pt idx="1">
                  <c:v>3/2/2017</c:v>
                </c:pt>
                <c:pt idx="2">
                  <c:v>3/3/2017</c:v>
                </c:pt>
                <c:pt idx="3">
                  <c:v>3/4/2017</c:v>
                </c:pt>
                <c:pt idx="4">
                  <c:v>3/5/2017</c:v>
                </c:pt>
                <c:pt idx="5">
                  <c:v>3/6/2017</c:v>
                </c:pt>
                <c:pt idx="6">
                  <c:v>3/7/2017</c:v>
                </c:pt>
                <c:pt idx="7">
                  <c:v>3/8/2017</c:v>
                </c:pt>
                <c:pt idx="8">
                  <c:v>3/9/2017</c:v>
                </c:pt>
                <c:pt idx="9">
                  <c:v>3/10/2017</c:v>
                </c:pt>
                <c:pt idx="10">
                  <c:v>3/11/2017</c:v>
                </c:pt>
                <c:pt idx="11">
                  <c:v>3/12/2017</c:v>
                </c:pt>
                <c:pt idx="12">
                  <c:v>3/13/2017</c:v>
                </c:pt>
                <c:pt idx="13">
                  <c:v>3/14/2017</c:v>
                </c:pt>
                <c:pt idx="14">
                  <c:v>3/15/2017</c:v>
                </c:pt>
                <c:pt idx="15">
                  <c:v>3/16/2017</c:v>
                </c:pt>
                <c:pt idx="16">
                  <c:v>3/17/2017</c:v>
                </c:pt>
                <c:pt idx="17">
                  <c:v>3/18/2017</c:v>
                </c:pt>
                <c:pt idx="18">
                  <c:v>3/19/2017</c:v>
                </c:pt>
                <c:pt idx="19">
                  <c:v>3/20/2017</c:v>
                </c:pt>
                <c:pt idx="20">
                  <c:v>3/21/2017</c:v>
                </c:pt>
                <c:pt idx="21">
                  <c:v>3/22/2017</c:v>
                </c:pt>
                <c:pt idx="22">
                  <c:v>3/23/2017</c:v>
                </c:pt>
                <c:pt idx="23">
                  <c:v>3/24/2017</c:v>
                </c:pt>
                <c:pt idx="24">
                  <c:v>3/25/2017</c:v>
                </c:pt>
                <c:pt idx="25">
                  <c:v>3/26/2017</c:v>
                </c:pt>
                <c:pt idx="26">
                  <c:v>3/27/2017</c:v>
                </c:pt>
                <c:pt idx="27">
                  <c:v>3/28/2017</c:v>
                </c:pt>
                <c:pt idx="28">
                  <c:v>3/29/2017</c:v>
                </c:pt>
                <c:pt idx="29">
                  <c:v>3/30/2017</c:v>
                </c:pt>
                <c:pt idx="30">
                  <c:v>3/31/2017</c:v>
                </c:pt>
              </c:strCache>
            </c:strRef>
          </c:cat>
          <c:val>
            <c:numRef>
              <c:f>'Overall Trend-1'!$C$5:$C$36</c:f>
              <c:numCache>
                <c:formatCode>General</c:formatCode>
                <c:ptCount val="31"/>
                <c:pt idx="0">
                  <c:v>5593</c:v>
                </c:pt>
                <c:pt idx="1">
                  <c:v>5186</c:v>
                </c:pt>
                <c:pt idx="2">
                  <c:v>5524</c:v>
                </c:pt>
                <c:pt idx="3">
                  <c:v>1957</c:v>
                </c:pt>
                <c:pt idx="4">
                  <c:v>610</c:v>
                </c:pt>
                <c:pt idx="5">
                  <c:v>7374</c:v>
                </c:pt>
                <c:pt idx="6">
                  <c:v>5587</c:v>
                </c:pt>
                <c:pt idx="7">
                  <c:v>5015</c:v>
                </c:pt>
                <c:pt idx="8">
                  <c:v>5045</c:v>
                </c:pt>
                <c:pt idx="9">
                  <c:v>5248</c:v>
                </c:pt>
                <c:pt idx="10">
                  <c:v>1878</c:v>
                </c:pt>
                <c:pt idx="11">
                  <c:v>602</c:v>
                </c:pt>
                <c:pt idx="12">
                  <c:v>7377</c:v>
                </c:pt>
                <c:pt idx="13">
                  <c:v>5276</c:v>
                </c:pt>
                <c:pt idx="14">
                  <c:v>5144</c:v>
                </c:pt>
                <c:pt idx="15">
                  <c:v>4974</c:v>
                </c:pt>
                <c:pt idx="16">
                  <c:v>10252</c:v>
                </c:pt>
                <c:pt idx="17">
                  <c:v>1764</c:v>
                </c:pt>
                <c:pt idx="18">
                  <c:v>545</c:v>
                </c:pt>
                <c:pt idx="19">
                  <c:v>7248</c:v>
                </c:pt>
                <c:pt idx="20">
                  <c:v>5908</c:v>
                </c:pt>
                <c:pt idx="21">
                  <c:v>5315</c:v>
                </c:pt>
                <c:pt idx="22">
                  <c:v>5034</c:v>
                </c:pt>
                <c:pt idx="23">
                  <c:v>5568</c:v>
                </c:pt>
                <c:pt idx="24">
                  <c:v>1809</c:v>
                </c:pt>
                <c:pt idx="25">
                  <c:v>567</c:v>
                </c:pt>
                <c:pt idx="26">
                  <c:v>7244</c:v>
                </c:pt>
              </c:numCache>
            </c:numRef>
          </c:val>
          <c:smooth val="0"/>
          <c:extLst>
            <c:ext xmlns:c16="http://schemas.microsoft.com/office/drawing/2014/chart" uri="{C3380CC4-5D6E-409C-BE32-E72D297353CC}">
              <c16:uniqueId val="{00000004-066F-4495-B064-55CDA70E19A7}"/>
            </c:ext>
          </c:extLst>
        </c:ser>
        <c:dLbls>
          <c:showLegendKey val="0"/>
          <c:showVal val="0"/>
          <c:showCatName val="0"/>
          <c:showSerName val="0"/>
          <c:showPercent val="0"/>
          <c:showBubbleSize val="0"/>
        </c:dLbls>
        <c:marker val="1"/>
        <c:smooth val="0"/>
        <c:axId val="442557304"/>
        <c:axId val="442559656"/>
      </c:lineChart>
      <c:catAx>
        <c:axId val="440547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547616"/>
        <c:crosses val="autoZero"/>
        <c:auto val="1"/>
        <c:lblAlgn val="ctr"/>
        <c:lblOffset val="100"/>
        <c:noMultiLvlLbl val="0"/>
      </c:catAx>
      <c:valAx>
        <c:axId val="440547616"/>
        <c:scaling>
          <c:orientation val="minMax"/>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0547224"/>
        <c:crosses val="autoZero"/>
        <c:crossBetween val="between"/>
        <c:dispUnits>
          <c:builtInUnit val="thousands"/>
          <c:dispUnitsLbl>
            <c:layout>
              <c:manualLayout>
                <c:xMode val="edge"/>
                <c:yMode val="edge"/>
                <c:x val="1.8631474855024161E-2"/>
                <c:y val="0.2046938814799739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Policy Counts (in</a:t>
                  </a:r>
                  <a:r>
                    <a:rPr lang="en-US" baseline="0"/>
                    <a:t> </a:t>
                  </a:r>
                  <a:r>
                    <a:rPr lang="en-US"/>
                    <a:t>Thousands)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442559656"/>
        <c:scaling>
          <c:orientation val="minMax"/>
        </c:scaling>
        <c:delete val="1"/>
        <c:axPos val="r"/>
        <c:numFmt formatCode="General" sourceLinked="1"/>
        <c:majorTickMark val="out"/>
        <c:minorTickMark val="none"/>
        <c:tickLblPos val="nextTo"/>
        <c:crossAx val="442557304"/>
        <c:crosses val="max"/>
        <c:crossBetween val="between"/>
      </c:valAx>
      <c:catAx>
        <c:axId val="442557304"/>
        <c:scaling>
          <c:orientation val="minMax"/>
        </c:scaling>
        <c:delete val="1"/>
        <c:axPos val="b"/>
        <c:numFmt formatCode="General" sourceLinked="1"/>
        <c:majorTickMark val="out"/>
        <c:minorTickMark val="none"/>
        <c:tickLblPos val="nextTo"/>
        <c:crossAx val="442559656"/>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400" b="0" i="0" u="none" strike="noStrike" kern="1200" spc="0" baseline="0" dirty="0">
                <a:solidFill>
                  <a:schemeClr val="tx1">
                    <a:lumMod val="50000"/>
                  </a:schemeClr>
                </a:solidFill>
                <a:latin typeface="+mn-lt"/>
                <a:ea typeface="+mn-ea"/>
                <a:cs typeface="+mn-cs"/>
              </a:defRPr>
            </a:pPr>
            <a:r>
              <a:rPr lang="en-US" sz="1400" b="1" i="0" u="none" strike="noStrike" kern="1200" spc="0" baseline="0" dirty="0" smtClean="0">
                <a:solidFill>
                  <a:schemeClr val="tx1">
                    <a:lumMod val="50000"/>
                  </a:schemeClr>
                </a:solidFill>
                <a:latin typeface="+mn-lt"/>
                <a:ea typeface="+mn-ea"/>
                <a:cs typeface="+mn-cs"/>
              </a:rPr>
              <a:t>Existing Regression Coverage</a:t>
            </a:r>
            <a:endParaRPr lang="en-US" sz="1400" b="1" i="0" u="none" strike="noStrike" kern="1200" spc="0" baseline="0" dirty="0">
              <a:solidFill>
                <a:schemeClr val="tx1">
                  <a:lumMod val="50000"/>
                </a:schemeClr>
              </a:solidFill>
              <a:latin typeface="+mn-lt"/>
              <a:ea typeface="+mn-ea"/>
              <a:cs typeface="+mn-cs"/>
            </a:endParaRPr>
          </a:p>
        </c:rich>
      </c:tx>
      <c:layout/>
      <c:overlay val="0"/>
      <c:spPr>
        <a:noFill/>
        <a:ln>
          <a:noFill/>
        </a:ln>
        <a:effectLst/>
      </c:spPr>
      <c:txPr>
        <a:bodyPr rot="0" spcFirstLastPara="1" vertOverflow="ellipsis" vert="horz" wrap="square" anchor="ctr" anchorCtr="1"/>
        <a:lstStyle/>
        <a:p>
          <a:pPr algn="ctr" rtl="0">
            <a:defRPr lang="en-US" sz="1400" b="0" i="0" u="none" strike="noStrike" kern="1200" spc="0" baseline="0" dirty="0">
              <a:solidFill>
                <a:schemeClr val="tx1">
                  <a:lumMod val="50000"/>
                </a:schemeClr>
              </a:solidFill>
              <a:latin typeface="+mn-lt"/>
              <a:ea typeface="+mn-ea"/>
              <a:cs typeface="+mn-cs"/>
            </a:defRPr>
          </a:pPr>
          <a:endParaRPr lang="en-US"/>
        </a:p>
      </c:txPr>
    </c:title>
    <c:autoTitleDeleted val="0"/>
    <c:plotArea>
      <c:layout/>
      <c:pieChart>
        <c:varyColors val="1"/>
        <c:ser>
          <c:idx val="0"/>
          <c:order val="0"/>
          <c:spPr>
            <a:solidFill>
              <a:srgbClr val="92D050"/>
            </a:solidFill>
          </c:spPr>
          <c:dPt>
            <c:idx val="0"/>
            <c:bubble3D val="0"/>
            <c:spPr>
              <a:solidFill>
                <a:srgbClr val="92D050"/>
              </a:solidFill>
              <a:ln w="19050">
                <a:solidFill>
                  <a:schemeClr val="lt1"/>
                </a:solidFill>
              </a:ln>
              <a:effectLst/>
            </c:spPr>
            <c:extLst>
              <c:ext xmlns:c16="http://schemas.microsoft.com/office/drawing/2014/chart" uri="{C3380CC4-5D6E-409C-BE32-E72D297353CC}">
                <c16:uniqueId val="{00000001-0B89-4518-9A87-CA917BC97262}"/>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0B89-4518-9A87-CA917BC97262}"/>
              </c:ext>
            </c:extLst>
          </c:dPt>
          <c:dLbls>
            <c:dLbl>
              <c:idx val="0"/>
              <c:layout>
                <c:manualLayout>
                  <c:x val="0.15236132983377079"/>
                  <c:y val="-5.460629921259842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B89-4518-9A87-CA917BC97262}"/>
                </c:ext>
              </c:extLst>
            </c:dLbl>
            <c:dLbl>
              <c:idx val="1"/>
              <c:layout>
                <c:manualLayout>
                  <c:x val="-8.8458552055993012E-2"/>
                  <c:y val="1.653470399533391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B89-4518-9A87-CA917BC97262}"/>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Renewals!$A$16:$A$17</c:f>
              <c:strCache>
                <c:ptCount val="2"/>
                <c:pt idx="0">
                  <c:v>Policy Renewal Proposal</c:v>
                </c:pt>
                <c:pt idx="1">
                  <c:v>Policy Renewal Proposal Reversal</c:v>
                </c:pt>
              </c:strCache>
            </c:strRef>
          </c:cat>
          <c:val>
            <c:numRef>
              <c:f>Renewals!$B$16:$B$17</c:f>
              <c:numCache>
                <c:formatCode>General</c:formatCode>
                <c:ptCount val="2"/>
                <c:pt idx="0">
                  <c:v>54075</c:v>
                </c:pt>
                <c:pt idx="1">
                  <c:v>11638</c:v>
                </c:pt>
              </c:numCache>
            </c:numRef>
          </c:val>
          <c:extLst>
            <c:ext xmlns:c16="http://schemas.microsoft.com/office/drawing/2014/chart" uri="{C3380CC4-5D6E-409C-BE32-E72D297353CC}">
              <c16:uniqueId val="{00000004-0B89-4518-9A87-CA917BC972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400" b="0" i="0" u="none" strike="noStrike" kern="1200" spc="0" baseline="0" dirty="0">
                <a:solidFill>
                  <a:schemeClr val="tx1">
                    <a:lumMod val="50000"/>
                  </a:schemeClr>
                </a:solidFill>
                <a:latin typeface="+mn-lt"/>
                <a:ea typeface="+mn-ea"/>
                <a:cs typeface="+mn-cs"/>
              </a:defRPr>
            </a:pPr>
            <a:r>
              <a:rPr lang="en-US" sz="1400" b="1" i="0" u="none" strike="noStrike" kern="1200" spc="0" baseline="0" dirty="0">
                <a:solidFill>
                  <a:schemeClr val="tx1">
                    <a:lumMod val="50000"/>
                  </a:schemeClr>
                </a:solidFill>
                <a:latin typeface="+mn-lt"/>
                <a:ea typeface="+mn-ea"/>
                <a:cs typeface="+mn-cs"/>
              </a:rPr>
              <a:t>Renewal Reasons</a:t>
            </a:r>
          </a:p>
        </c:rich>
      </c:tx>
      <c:layout/>
      <c:overlay val="0"/>
      <c:spPr>
        <a:noFill/>
        <a:ln>
          <a:noFill/>
        </a:ln>
        <a:effectLst/>
      </c:spPr>
      <c:txPr>
        <a:bodyPr rot="0" spcFirstLastPara="1" vertOverflow="ellipsis" vert="horz" wrap="square" anchor="ctr" anchorCtr="1"/>
        <a:lstStyle/>
        <a:p>
          <a:pPr algn="ctr" rtl="0">
            <a:defRPr lang="en-US" sz="1400" b="0" i="0" u="none" strike="noStrike" kern="1200" spc="0" baseline="0" dirty="0">
              <a:solidFill>
                <a:schemeClr val="tx1">
                  <a:lumMod val="50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55-4F80-AA60-3454C0EBE7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55-4F80-AA60-3454C0EBE74F}"/>
              </c:ext>
            </c:extLst>
          </c:dPt>
          <c:dLbls>
            <c:dLbl>
              <c:idx val="0"/>
              <c:layout>
                <c:manualLayout>
                  <c:x val="0.15236132983377079"/>
                  <c:y val="-5.4606299212598422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4955-4F80-AA60-3454C0EBE74F}"/>
                </c:ext>
              </c:extLst>
            </c:dLbl>
            <c:dLbl>
              <c:idx val="1"/>
              <c:layout>
                <c:manualLayout>
                  <c:x val="-8.8458552055993012E-2"/>
                  <c:y val="1.6534703995333917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4955-4F80-AA60-3454C0EBE74F}"/>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Renewals!$A$16:$A$17</c:f>
              <c:strCache>
                <c:ptCount val="2"/>
                <c:pt idx="0">
                  <c:v>Policy Renewal Proposal</c:v>
                </c:pt>
                <c:pt idx="1">
                  <c:v>Policy Renewal Proposal Reversal</c:v>
                </c:pt>
              </c:strCache>
            </c:strRef>
          </c:cat>
          <c:val>
            <c:numRef>
              <c:f>Renewals!$B$16:$B$17</c:f>
              <c:numCache>
                <c:formatCode>General</c:formatCode>
                <c:ptCount val="2"/>
                <c:pt idx="0">
                  <c:v>54075</c:v>
                </c:pt>
                <c:pt idx="1">
                  <c:v>11638</c:v>
                </c:pt>
              </c:numCache>
            </c:numRef>
          </c:val>
          <c:extLst>
            <c:ext xmlns:c16="http://schemas.microsoft.com/office/drawing/2014/chart" uri="{C3380CC4-5D6E-409C-BE32-E72D297353CC}">
              <c16:uniqueId val="{00000004-4955-4F80-AA60-3454C0EBE74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r>
              <a:rPr lang="en-US" b="1" dirty="0" smtClean="0">
                <a:solidFill>
                  <a:schemeClr val="tx1">
                    <a:lumMod val="50000"/>
                  </a:schemeClr>
                </a:solidFill>
              </a:rPr>
              <a:t>Auto Forms</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endParaRPr lang="en-US"/>
        </a:p>
      </c:txPr>
    </c:title>
    <c:autoTitleDeleted val="0"/>
    <c:plotArea>
      <c:layout/>
      <c:ofPieChart>
        <c:ofPieType val="pie"/>
        <c:varyColors val="1"/>
        <c:ser>
          <c:idx val="0"/>
          <c:order val="0"/>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BE-4350-8E83-D31F73E797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BE-4350-8E83-D31F73E797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BE-4350-8E83-D31F73E797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BE-4350-8E83-D31F73E797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FBE-4350-8E83-D31F73E7970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FBE-4350-8E83-D31F73E7970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FBE-4350-8E83-D31F73E7970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FBE-4350-8E83-D31F73E7970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FBE-4350-8E83-D31F73E7970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FBE-4350-8E83-D31F73E7970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FBE-4350-8E83-D31F73E7970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1FBE-4350-8E83-D31F73E79707}"/>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1FBE-4350-8E83-D31F73E79707}"/>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1FBE-4350-8E83-D31F73E79707}"/>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1FBE-4350-8E83-D31F73E79707}"/>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1FBE-4350-8E83-D31F73E79707}"/>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1FBE-4350-8E83-D31F73E79707}"/>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1FBE-4350-8E83-D31F73E79707}"/>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1FBE-4350-8E83-D31F73E79707}"/>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1FBE-4350-8E83-D31F73E79707}"/>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1FBE-4350-8E83-D31F73E79707}"/>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1FBE-4350-8E83-D31F73E79707}"/>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1FBE-4350-8E83-D31F73E79707}"/>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1FBE-4350-8E83-D31F73E79707}"/>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1FBE-4350-8E83-D31F73E79707}"/>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1FBE-4350-8E83-D31F73E79707}"/>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1FBE-4350-8E83-D31F73E79707}"/>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1FBE-4350-8E83-D31F73E79707}"/>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1FBE-4350-8E83-D31F73E79707}"/>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1FBE-4350-8E83-D31F73E79707}"/>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1FBE-4350-8E83-D31F73E79707}"/>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1FBE-4350-8E83-D31F73E79707}"/>
              </c:ext>
            </c:extLst>
          </c:dPt>
          <c:dLbls>
            <c:dLbl>
              <c:idx val="1"/>
              <c:layout>
                <c:manualLayout>
                  <c:x val="-3.7438337484655224E-3"/>
                  <c:y val="6.768671838814266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FBE-4350-8E83-D31F73E79707}"/>
                </c:ext>
              </c:extLst>
            </c:dLbl>
            <c:dLbl>
              <c:idx val="2"/>
              <c:layout>
                <c:manualLayout>
                  <c:x val="5.221272474630511E-3"/>
                  <c:y val="9.5819823992589166E-5"/>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FBE-4350-8E83-D31F73E79707}"/>
                </c:ext>
              </c:extLst>
            </c:dLbl>
            <c:dLbl>
              <c:idx val="3"/>
              <c:layout>
                <c:manualLayout>
                  <c:x val="-2.0812665796454587E-2"/>
                  <c:y val="5.165180639184807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1FBE-4350-8E83-D31F73E79707}"/>
                </c:ext>
              </c:extLst>
            </c:dLbl>
            <c:dLbl>
              <c:idx val="5"/>
              <c:layout>
                <c:manualLayout>
                  <c:x val="-6.1372624596336262E-4"/>
                  <c:y val="5.5109425660027789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1FBE-4350-8E83-D31F73E79707}"/>
                </c:ext>
              </c:extLst>
            </c:dLbl>
            <c:dLbl>
              <c:idx val="6"/>
              <c:layout>
                <c:manualLayout>
                  <c:x val="1.8263959292213115E-2"/>
                  <c:y val="2.372828855951829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1FBE-4350-8E83-D31F73E79707}"/>
                </c:ext>
              </c:extLst>
            </c:dLbl>
            <c:dLbl>
              <c:idx val="8"/>
              <c:layout>
                <c:manualLayout>
                  <c:x val="2.5567990161331496E-4"/>
                  <c:y val="-3.336239352309458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1FBE-4350-8E83-D31F73E79707}"/>
                </c:ext>
              </c:extLst>
            </c:dLbl>
            <c:dLbl>
              <c:idx val="10"/>
              <c:layout>
                <c:manualLayout>
                  <c:x val="5.4409416428870486E-3"/>
                  <c:y val="-0.13416280685502546"/>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1FBE-4350-8E83-D31F73E79707}"/>
                </c:ext>
              </c:extLst>
            </c:dLbl>
            <c:dLbl>
              <c:idx val="16"/>
              <c:layout>
                <c:manualLayout>
                  <c:x val="1.4185018316560697E-2"/>
                  <c:y val="-5.274924733672996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21-1FBE-4350-8E83-D31F73E79707}"/>
                </c:ext>
              </c:extLst>
            </c:dLbl>
            <c:dLbl>
              <c:idx val="21"/>
              <c:layout>
                <c:manualLayout>
                  <c:x val="4.1857956772268952E-2"/>
                  <c:y val="-5.528861741547012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2B-1FBE-4350-8E83-D31F73E79707}"/>
                </c:ext>
              </c:extLst>
            </c:dLbl>
            <c:dLbl>
              <c:idx val="28"/>
              <c:layout>
                <c:manualLayout>
                  <c:x val="-2.9304683274113567E-2"/>
                  <c:y val="-4.2671954608615101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9-1FBE-4350-8E83-D31F73E79707}"/>
                </c:ext>
              </c:extLst>
            </c:dLbl>
            <c:dLbl>
              <c:idx val="30"/>
              <c:layout>
                <c:manualLayout>
                  <c:x val="-4.1430732306137587E-3"/>
                  <c:y val="-0.19722440944881889"/>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D-1FBE-4350-8E83-D31F73E79707}"/>
                </c:ext>
              </c:extLst>
            </c:dLbl>
            <c:dLbl>
              <c:idx val="31"/>
              <c:layout>
                <c:manualLayout>
                  <c:x val="-5.6436661209768445E-4"/>
                  <c:y val="1.4282065235498595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F-1FBE-4350-8E83-D31F73E7970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'Auto Form Production'!$A$2:$A$32</c:f>
              <c:strCache>
                <c:ptCount val="31"/>
                <c:pt idx="0">
                  <c:v>100 RGG 12 15</c:v>
                </c:pt>
                <c:pt idx="1">
                  <c:v>AA01NV 05 09</c:v>
                </c:pt>
                <c:pt idx="2">
                  <c:v>AA16</c:v>
                </c:pt>
                <c:pt idx="3">
                  <c:v>AA21</c:v>
                </c:pt>
                <c:pt idx="4">
                  <c:v>AA41</c:v>
                </c:pt>
                <c:pt idx="5">
                  <c:v>AA52</c:v>
                </c:pt>
                <c:pt idx="6">
                  <c:v>AA53</c:v>
                </c:pt>
                <c:pt idx="7">
                  <c:v>AA57</c:v>
                </c:pt>
                <c:pt idx="8">
                  <c:v>AAAE</c:v>
                </c:pt>
                <c:pt idx="9">
                  <c:v>AACSDC</c:v>
                </c:pt>
                <c:pt idx="10">
                  <c:v>AAOANY1</c:v>
                </c:pt>
                <c:pt idx="11">
                  <c:v>AAPENY</c:v>
                </c:pt>
                <c:pt idx="12">
                  <c:v>AATD</c:v>
                </c:pt>
                <c:pt idx="13">
                  <c:v>AHTMHE</c:v>
                </c:pt>
                <c:pt idx="14">
                  <c:v>APPAE</c:v>
                </c:pt>
                <c:pt idx="15">
                  <c:v>CPDCWE</c:v>
                </c:pt>
                <c:pt idx="16">
                  <c:v>55 1005</c:v>
                </c:pt>
                <c:pt idx="17">
                  <c:v>DE100G</c:v>
                </c:pt>
                <c:pt idx="18">
                  <c:v>EMB</c:v>
                </c:pt>
                <c:pt idx="19">
                  <c:v>ENOC</c:v>
                </c:pt>
                <c:pt idx="20">
                  <c:v>LTDPIP</c:v>
                </c:pt>
                <c:pt idx="21">
                  <c:v>OEEUMCDE</c:v>
                </c:pt>
                <c:pt idx="22">
                  <c:v>PP 05 96</c:v>
                </c:pt>
                <c:pt idx="23">
                  <c:v>PP 13 02 01 05</c:v>
                </c:pt>
                <c:pt idx="24">
                  <c:v>PP 13 62</c:v>
                </c:pt>
                <c:pt idx="25">
                  <c:v>Ridesharing</c:v>
                </c:pt>
                <c:pt idx="26">
                  <c:v>UIM</c:v>
                </c:pt>
                <c:pt idx="27">
                  <c:v>UIMRLF</c:v>
                </c:pt>
                <c:pt idx="28">
                  <c:v>UMCD</c:v>
                </c:pt>
                <c:pt idx="29">
                  <c:v>UMRLF</c:v>
                </c:pt>
                <c:pt idx="30">
                  <c:v>AA15</c:v>
                </c:pt>
              </c:strCache>
            </c:strRef>
          </c:cat>
          <c:val>
            <c:numRef>
              <c:f>'Auto Form Production'!$B$2:$B$32</c:f>
              <c:numCache>
                <c:formatCode>General</c:formatCode>
                <c:ptCount val="31"/>
                <c:pt idx="0">
                  <c:v>30</c:v>
                </c:pt>
                <c:pt idx="1">
                  <c:v>13508</c:v>
                </c:pt>
                <c:pt idx="2">
                  <c:v>7578</c:v>
                </c:pt>
                <c:pt idx="3">
                  <c:v>12847</c:v>
                </c:pt>
                <c:pt idx="4">
                  <c:v>135</c:v>
                </c:pt>
                <c:pt idx="5">
                  <c:v>37539</c:v>
                </c:pt>
                <c:pt idx="6">
                  <c:v>1904</c:v>
                </c:pt>
                <c:pt idx="7">
                  <c:v>3053</c:v>
                </c:pt>
                <c:pt idx="8">
                  <c:v>33283</c:v>
                </c:pt>
                <c:pt idx="9">
                  <c:v>206</c:v>
                </c:pt>
                <c:pt idx="10">
                  <c:v>1463</c:v>
                </c:pt>
                <c:pt idx="11">
                  <c:v>1</c:v>
                </c:pt>
                <c:pt idx="12">
                  <c:v>188</c:v>
                </c:pt>
                <c:pt idx="13">
                  <c:v>8639</c:v>
                </c:pt>
                <c:pt idx="14">
                  <c:v>204</c:v>
                </c:pt>
                <c:pt idx="15">
                  <c:v>29</c:v>
                </c:pt>
                <c:pt idx="16">
                  <c:v>862</c:v>
                </c:pt>
                <c:pt idx="17">
                  <c:v>15</c:v>
                </c:pt>
                <c:pt idx="18">
                  <c:v>266</c:v>
                </c:pt>
                <c:pt idx="19">
                  <c:v>2033</c:v>
                </c:pt>
                <c:pt idx="20">
                  <c:v>37</c:v>
                </c:pt>
                <c:pt idx="21">
                  <c:v>18152</c:v>
                </c:pt>
                <c:pt idx="22">
                  <c:v>470</c:v>
                </c:pt>
                <c:pt idx="23">
                  <c:v>1</c:v>
                </c:pt>
                <c:pt idx="24">
                  <c:v>1</c:v>
                </c:pt>
                <c:pt idx="25">
                  <c:v>488</c:v>
                </c:pt>
                <c:pt idx="26">
                  <c:v>1</c:v>
                </c:pt>
                <c:pt idx="27">
                  <c:v>134</c:v>
                </c:pt>
                <c:pt idx="28">
                  <c:v>39119</c:v>
                </c:pt>
                <c:pt idx="29">
                  <c:v>94</c:v>
                </c:pt>
                <c:pt idx="30">
                  <c:v>4636</c:v>
                </c:pt>
              </c:numCache>
            </c:numRef>
          </c:val>
          <c:extLst>
            <c:ext xmlns:c16="http://schemas.microsoft.com/office/drawing/2014/chart" uri="{C3380CC4-5D6E-409C-BE32-E72D297353CC}">
              <c16:uniqueId val="{00000040-1FBE-4350-8E83-D31F73E79707}"/>
            </c:ext>
          </c:extLst>
        </c:ser>
        <c:dLbls>
          <c:showLegendKey val="0"/>
          <c:showVal val="0"/>
          <c:showCatName val="0"/>
          <c:showSerName val="0"/>
          <c:showPercent val="0"/>
          <c:showBubbleSize val="0"/>
          <c:showLeaderLines val="1"/>
        </c:dLbls>
        <c:gapWidth val="100"/>
        <c:splitType val="val"/>
        <c:splitPos val="20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smtClean="0">
                <a:solidFill>
                  <a:schemeClr val="tx1">
                    <a:lumMod val="50000"/>
                  </a:schemeClr>
                </a:solidFill>
              </a:rPr>
              <a:t>Existing Regression Coverage</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60598524809169E-3"/>
          <c:y val="0.12147433463146436"/>
          <c:w val="0.9109061375701677"/>
          <c:h val="0.78127641693721972"/>
        </c:manualLayout>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A0-4D8C-BC47-DB6DC6FB0A75}"/>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32A0-4D8C-BC47-DB6DC6FB0A75}"/>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32A0-4D8C-BC47-DB6DC6FB0A75}"/>
              </c:ext>
            </c:extLst>
          </c:dPt>
          <c:dPt>
            <c:idx val="3"/>
            <c:bubble3D val="0"/>
            <c:spPr>
              <a:solidFill>
                <a:srgbClr val="92D050"/>
              </a:solidFill>
              <a:ln w="19050">
                <a:solidFill>
                  <a:schemeClr val="lt1"/>
                </a:solidFill>
              </a:ln>
              <a:effectLst/>
            </c:spPr>
            <c:extLst>
              <c:ext xmlns:c16="http://schemas.microsoft.com/office/drawing/2014/chart" uri="{C3380CC4-5D6E-409C-BE32-E72D297353CC}">
                <c16:uniqueId val="{00000007-32A0-4D8C-BC47-DB6DC6FB0A75}"/>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32A0-4D8C-BC47-DB6DC6FB0A75}"/>
              </c:ext>
            </c:extLst>
          </c:dPt>
          <c:dPt>
            <c:idx val="5"/>
            <c:bubble3D val="0"/>
            <c:spPr>
              <a:solidFill>
                <a:srgbClr val="92D050"/>
              </a:solidFill>
              <a:ln w="19050">
                <a:solidFill>
                  <a:schemeClr val="lt1"/>
                </a:solidFill>
              </a:ln>
              <a:effectLst/>
            </c:spPr>
            <c:extLst>
              <c:ext xmlns:c16="http://schemas.microsoft.com/office/drawing/2014/chart" uri="{C3380CC4-5D6E-409C-BE32-E72D297353CC}">
                <c16:uniqueId val="{0000000B-32A0-4D8C-BC47-DB6DC6FB0A75}"/>
              </c:ext>
            </c:extLst>
          </c:dPt>
          <c:dPt>
            <c:idx val="6"/>
            <c:bubble3D val="0"/>
            <c:spPr>
              <a:solidFill>
                <a:srgbClr val="92D050"/>
              </a:solidFill>
              <a:ln w="19050">
                <a:solidFill>
                  <a:schemeClr val="lt1"/>
                </a:solidFill>
              </a:ln>
              <a:effectLst/>
            </c:spPr>
            <c:extLst>
              <c:ext xmlns:c16="http://schemas.microsoft.com/office/drawing/2014/chart" uri="{C3380CC4-5D6E-409C-BE32-E72D297353CC}">
                <c16:uniqueId val="{0000000D-32A0-4D8C-BC47-DB6DC6FB0A75}"/>
              </c:ext>
            </c:extLst>
          </c:dPt>
          <c:dPt>
            <c:idx val="7"/>
            <c:bubble3D val="0"/>
            <c:spPr>
              <a:solidFill>
                <a:srgbClr val="92D050"/>
              </a:solidFill>
              <a:ln w="19050">
                <a:solidFill>
                  <a:schemeClr val="lt1"/>
                </a:solidFill>
              </a:ln>
              <a:effectLst/>
            </c:spPr>
            <c:extLst>
              <c:ext xmlns:c16="http://schemas.microsoft.com/office/drawing/2014/chart" uri="{C3380CC4-5D6E-409C-BE32-E72D297353CC}">
                <c16:uniqueId val="{0000000F-32A0-4D8C-BC47-DB6DC6FB0A75}"/>
              </c:ext>
            </c:extLst>
          </c:dPt>
          <c:dPt>
            <c:idx val="8"/>
            <c:bubble3D val="0"/>
            <c:spPr>
              <a:solidFill>
                <a:srgbClr val="92D050"/>
              </a:solidFill>
              <a:ln w="19050">
                <a:solidFill>
                  <a:schemeClr val="lt1"/>
                </a:solidFill>
              </a:ln>
              <a:effectLst/>
            </c:spPr>
            <c:extLst>
              <c:ext xmlns:c16="http://schemas.microsoft.com/office/drawing/2014/chart" uri="{C3380CC4-5D6E-409C-BE32-E72D297353CC}">
                <c16:uniqueId val="{00000011-32A0-4D8C-BC47-DB6DC6FB0A75}"/>
              </c:ext>
            </c:extLst>
          </c:dPt>
          <c:dPt>
            <c:idx val="9"/>
            <c:bubble3D val="0"/>
            <c:spPr>
              <a:solidFill>
                <a:srgbClr val="92D050"/>
              </a:solidFill>
              <a:ln w="19050">
                <a:solidFill>
                  <a:schemeClr val="lt1"/>
                </a:solidFill>
              </a:ln>
              <a:effectLst/>
            </c:spPr>
            <c:extLst>
              <c:ext xmlns:c16="http://schemas.microsoft.com/office/drawing/2014/chart" uri="{C3380CC4-5D6E-409C-BE32-E72D297353CC}">
                <c16:uniqueId val="{00000013-32A0-4D8C-BC47-DB6DC6FB0A75}"/>
              </c:ext>
            </c:extLst>
          </c:dPt>
          <c:dPt>
            <c:idx val="10"/>
            <c:bubble3D val="0"/>
            <c:spPr>
              <a:solidFill>
                <a:srgbClr val="92D050"/>
              </a:solidFill>
              <a:ln w="19050">
                <a:solidFill>
                  <a:schemeClr val="lt1"/>
                </a:solidFill>
              </a:ln>
              <a:effectLst/>
            </c:spPr>
            <c:extLst>
              <c:ext xmlns:c16="http://schemas.microsoft.com/office/drawing/2014/chart" uri="{C3380CC4-5D6E-409C-BE32-E72D297353CC}">
                <c16:uniqueId val="{00000015-32A0-4D8C-BC47-DB6DC6FB0A75}"/>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2A0-4D8C-BC47-DB6DC6FB0A75}"/>
              </c:ext>
            </c:extLst>
          </c:dPt>
          <c:dPt>
            <c:idx val="1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9-32A0-4D8C-BC47-DB6DC6FB0A75}"/>
              </c:ext>
            </c:extLst>
          </c:dPt>
          <c:dPt>
            <c:idx val="13"/>
            <c:bubble3D val="0"/>
            <c:spPr>
              <a:solidFill>
                <a:srgbClr val="92D050"/>
              </a:solidFill>
              <a:ln w="19050">
                <a:solidFill>
                  <a:schemeClr val="lt1"/>
                </a:solidFill>
              </a:ln>
              <a:effectLst/>
            </c:spPr>
            <c:extLst>
              <c:ext xmlns:c16="http://schemas.microsoft.com/office/drawing/2014/chart" uri="{C3380CC4-5D6E-409C-BE32-E72D297353CC}">
                <c16:uniqueId val="{0000001B-32A0-4D8C-BC47-DB6DC6FB0A75}"/>
              </c:ext>
            </c:extLst>
          </c:dPt>
          <c:dPt>
            <c:idx val="14"/>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D-32A0-4D8C-BC47-DB6DC6FB0A75}"/>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32A0-4D8C-BC47-DB6DC6FB0A75}"/>
              </c:ext>
            </c:extLst>
          </c:dPt>
          <c:dPt>
            <c:idx val="16"/>
            <c:bubble3D val="0"/>
            <c:spPr>
              <a:solidFill>
                <a:srgbClr val="92D050"/>
              </a:solidFill>
              <a:ln w="19050">
                <a:solidFill>
                  <a:schemeClr val="lt1"/>
                </a:solidFill>
              </a:ln>
              <a:effectLst/>
            </c:spPr>
            <c:extLst>
              <c:ext xmlns:c16="http://schemas.microsoft.com/office/drawing/2014/chart" uri="{C3380CC4-5D6E-409C-BE32-E72D297353CC}">
                <c16:uniqueId val="{00000021-32A0-4D8C-BC47-DB6DC6FB0A75}"/>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32A0-4D8C-BC47-DB6DC6FB0A75}"/>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32A0-4D8C-BC47-DB6DC6FB0A75}"/>
              </c:ext>
            </c:extLst>
          </c:dPt>
          <c:dPt>
            <c:idx val="19"/>
            <c:bubble3D val="0"/>
            <c:spPr>
              <a:solidFill>
                <a:srgbClr val="92D050"/>
              </a:solidFill>
              <a:ln w="19050">
                <a:solidFill>
                  <a:schemeClr val="lt1"/>
                </a:solidFill>
              </a:ln>
              <a:effectLst/>
            </c:spPr>
            <c:extLst>
              <c:ext xmlns:c16="http://schemas.microsoft.com/office/drawing/2014/chart" uri="{C3380CC4-5D6E-409C-BE32-E72D297353CC}">
                <c16:uniqueId val="{00000027-32A0-4D8C-BC47-DB6DC6FB0A75}"/>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32A0-4D8C-BC47-DB6DC6FB0A75}"/>
              </c:ext>
            </c:extLst>
          </c:dPt>
          <c:dPt>
            <c:idx val="21"/>
            <c:bubble3D val="0"/>
            <c:spPr>
              <a:solidFill>
                <a:srgbClr val="92D050"/>
              </a:solidFill>
              <a:ln w="19050">
                <a:solidFill>
                  <a:schemeClr val="lt1"/>
                </a:solidFill>
              </a:ln>
              <a:effectLst/>
            </c:spPr>
            <c:extLst>
              <c:ext xmlns:c16="http://schemas.microsoft.com/office/drawing/2014/chart" uri="{C3380CC4-5D6E-409C-BE32-E72D297353CC}">
                <c16:uniqueId val="{0000002B-32A0-4D8C-BC47-DB6DC6FB0A75}"/>
              </c:ext>
            </c:extLst>
          </c:dPt>
          <c:dPt>
            <c:idx val="22"/>
            <c:bubble3D val="0"/>
            <c:spPr>
              <a:solidFill>
                <a:srgbClr val="92D050"/>
              </a:solidFill>
              <a:ln w="19050">
                <a:solidFill>
                  <a:schemeClr val="lt1"/>
                </a:solidFill>
              </a:ln>
              <a:effectLst/>
            </c:spPr>
            <c:extLst>
              <c:ext xmlns:c16="http://schemas.microsoft.com/office/drawing/2014/chart" uri="{C3380CC4-5D6E-409C-BE32-E72D297353CC}">
                <c16:uniqueId val="{0000002D-32A0-4D8C-BC47-DB6DC6FB0A75}"/>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32A0-4D8C-BC47-DB6DC6FB0A75}"/>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32A0-4D8C-BC47-DB6DC6FB0A75}"/>
              </c:ext>
            </c:extLst>
          </c:dPt>
          <c:dPt>
            <c:idx val="25"/>
            <c:bubble3D val="0"/>
            <c:spPr>
              <a:solidFill>
                <a:srgbClr val="92D050"/>
              </a:solidFill>
              <a:ln w="19050">
                <a:solidFill>
                  <a:schemeClr val="lt1"/>
                </a:solidFill>
              </a:ln>
              <a:effectLst/>
            </c:spPr>
            <c:extLst>
              <c:ext xmlns:c16="http://schemas.microsoft.com/office/drawing/2014/chart" uri="{C3380CC4-5D6E-409C-BE32-E72D297353CC}">
                <c16:uniqueId val="{00000033-32A0-4D8C-BC47-DB6DC6FB0A75}"/>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32A0-4D8C-BC47-DB6DC6FB0A75}"/>
              </c:ext>
            </c:extLst>
          </c:dPt>
          <c:dPt>
            <c:idx val="27"/>
            <c:bubble3D val="0"/>
            <c:spPr>
              <a:solidFill>
                <a:srgbClr val="92D050"/>
              </a:solidFill>
              <a:ln w="19050">
                <a:solidFill>
                  <a:schemeClr val="lt1"/>
                </a:solidFill>
              </a:ln>
              <a:effectLst/>
            </c:spPr>
            <c:extLst>
              <c:ext xmlns:c16="http://schemas.microsoft.com/office/drawing/2014/chart" uri="{C3380CC4-5D6E-409C-BE32-E72D297353CC}">
                <c16:uniqueId val="{00000037-32A0-4D8C-BC47-DB6DC6FB0A75}"/>
              </c:ext>
            </c:extLst>
          </c:dPt>
          <c:dPt>
            <c:idx val="28"/>
            <c:bubble3D val="0"/>
            <c:spPr>
              <a:solidFill>
                <a:srgbClr val="92D050"/>
              </a:solidFill>
              <a:ln w="19050">
                <a:solidFill>
                  <a:schemeClr val="lt1"/>
                </a:solidFill>
              </a:ln>
              <a:effectLst/>
            </c:spPr>
            <c:extLst>
              <c:ext xmlns:c16="http://schemas.microsoft.com/office/drawing/2014/chart" uri="{C3380CC4-5D6E-409C-BE32-E72D297353CC}">
                <c16:uniqueId val="{00000039-32A0-4D8C-BC47-DB6DC6FB0A75}"/>
              </c:ext>
            </c:extLst>
          </c:dPt>
          <c:dPt>
            <c:idx val="29"/>
            <c:bubble3D val="0"/>
            <c:spPr>
              <a:solidFill>
                <a:srgbClr val="92D050"/>
              </a:solidFill>
              <a:ln w="19050">
                <a:solidFill>
                  <a:schemeClr val="lt1"/>
                </a:solidFill>
              </a:ln>
              <a:effectLst/>
            </c:spPr>
            <c:extLst>
              <c:ext xmlns:c16="http://schemas.microsoft.com/office/drawing/2014/chart" uri="{C3380CC4-5D6E-409C-BE32-E72D297353CC}">
                <c16:uniqueId val="{0000003B-32A0-4D8C-BC47-DB6DC6FB0A75}"/>
              </c:ext>
            </c:extLst>
          </c:dPt>
          <c:dPt>
            <c:idx val="30"/>
            <c:bubble3D val="0"/>
            <c:spPr>
              <a:solidFill>
                <a:srgbClr val="92D050"/>
              </a:solidFill>
              <a:ln w="19050">
                <a:solidFill>
                  <a:schemeClr val="lt1"/>
                </a:solidFill>
              </a:ln>
              <a:effectLst/>
            </c:spPr>
            <c:extLst>
              <c:ext xmlns:c16="http://schemas.microsoft.com/office/drawing/2014/chart" uri="{C3380CC4-5D6E-409C-BE32-E72D297353CC}">
                <c16:uniqueId val="{0000003D-32A0-4D8C-BC47-DB6DC6FB0A75}"/>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32A0-4D8C-BC47-DB6DC6FB0A75}"/>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32A0-4D8C-BC47-DB6DC6FB0A75}"/>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32A0-4D8C-BC47-DB6DC6FB0A75}"/>
              </c:ext>
            </c:extLst>
          </c:dPt>
          <c:dLbls>
            <c:dLbl>
              <c:idx val="0"/>
              <c:layout>
                <c:manualLayout>
                  <c:x val="2.6514003103651689E-2"/>
                  <c:y val="0.19405531068282389"/>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2A0-4D8C-BC47-DB6DC6FB0A75}"/>
                </c:ext>
              </c:extLst>
            </c:dLbl>
            <c:dLbl>
              <c:idx val="1"/>
              <c:layout>
                <c:manualLayout>
                  <c:x val="-3.7438337484655224E-3"/>
                  <c:y val="6.768671838814266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32A0-4D8C-BC47-DB6DC6FB0A75}"/>
                </c:ext>
              </c:extLst>
            </c:dLbl>
            <c:dLbl>
              <c:idx val="2"/>
              <c:layout>
                <c:manualLayout>
                  <c:x val="5.221272474630511E-3"/>
                  <c:y val="9.5819823992589166E-5"/>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32A0-4D8C-BC47-DB6DC6FB0A75}"/>
                </c:ext>
              </c:extLst>
            </c:dLbl>
            <c:dLbl>
              <c:idx val="3"/>
              <c:layout>
                <c:manualLayout>
                  <c:x val="-2.0812665796454587E-2"/>
                  <c:y val="5.165180639184807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32A0-4D8C-BC47-DB6DC6FB0A75}"/>
                </c:ext>
              </c:extLst>
            </c:dLbl>
            <c:dLbl>
              <c:idx val="5"/>
              <c:layout>
                <c:manualLayout>
                  <c:x val="-6.1372624596336262E-4"/>
                  <c:y val="5.5109425660027789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32A0-4D8C-BC47-DB6DC6FB0A75}"/>
                </c:ext>
              </c:extLst>
            </c:dLbl>
            <c:dLbl>
              <c:idx val="6"/>
              <c:layout>
                <c:manualLayout>
                  <c:x val="1.8263959292213115E-2"/>
                  <c:y val="2.372828855951829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32A0-4D8C-BC47-DB6DC6FB0A75}"/>
                </c:ext>
              </c:extLst>
            </c:dLbl>
            <c:dLbl>
              <c:idx val="8"/>
              <c:layout>
                <c:manualLayout>
                  <c:x val="8.3137685086955287E-4"/>
                  <c:y val="-0.35356159604059856"/>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32A0-4D8C-BC47-DB6DC6FB0A75}"/>
                </c:ext>
              </c:extLst>
            </c:dLbl>
            <c:dLbl>
              <c:idx val="10"/>
              <c:layout>
                <c:manualLayout>
                  <c:x val="5.4409222708545514E-3"/>
                  <c:y val="-5.409811449652374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32A0-4D8C-BC47-DB6DC6FB0A75}"/>
                </c:ext>
              </c:extLst>
            </c:dLbl>
            <c:dLbl>
              <c:idx val="16"/>
              <c:layout>
                <c:manualLayout>
                  <c:x val="1.4185018316560697E-2"/>
                  <c:y val="-5.274924733672996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21-32A0-4D8C-BC47-DB6DC6FB0A75}"/>
                </c:ext>
              </c:extLst>
            </c:dLbl>
            <c:dLbl>
              <c:idx val="21"/>
              <c:layout>
                <c:manualLayout>
                  <c:x val="4.1857956772268952E-2"/>
                  <c:y val="-5.528861741547012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2B-32A0-4D8C-BC47-DB6DC6FB0A75}"/>
                </c:ext>
              </c:extLst>
            </c:dLbl>
            <c:dLbl>
              <c:idx val="23"/>
              <c:layout/>
              <c:showLegendKey val="0"/>
              <c:showVal val="0"/>
              <c:showCatName val="1"/>
              <c:showSerName val="0"/>
              <c:showPercent val="0"/>
              <c:showBubbleSize val="0"/>
              <c:extLst>
                <c:ext xmlns:c15="http://schemas.microsoft.com/office/drawing/2012/chart" uri="{CE6537A1-D6FC-4f65-9D91-7224C49458BB}">
                  <c15:layout>
                    <c:manualLayout>
                      <c:w val="0.12083020603810098"/>
                      <c:h val="8.5923702720138842E-2"/>
                    </c:manualLayout>
                  </c15:layout>
                </c:ext>
                <c:ext xmlns:c16="http://schemas.microsoft.com/office/drawing/2014/chart" uri="{C3380CC4-5D6E-409C-BE32-E72D297353CC}">
                  <c16:uniqueId val="{0000002F-32A0-4D8C-BC47-DB6DC6FB0A75}"/>
                </c:ext>
              </c:extLst>
            </c:dLbl>
            <c:dLbl>
              <c:idx val="24"/>
              <c:layout>
                <c:manualLayout>
                  <c:x val="1.2677540701127256E-2"/>
                  <c:y val="3.8780100213037821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1-32A0-4D8C-BC47-DB6DC6FB0A75}"/>
                </c:ext>
              </c:extLst>
            </c:dLbl>
            <c:dLbl>
              <c:idx val="28"/>
              <c:layout>
                <c:manualLayout>
                  <c:x val="1.5208564321255461E-2"/>
                  <c:y val="8.9112436313107928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9-32A0-4D8C-BC47-DB6DC6FB0A75}"/>
                </c:ext>
              </c:extLst>
            </c:dLbl>
            <c:dLbl>
              <c:idx val="30"/>
              <c:layout>
                <c:manualLayout>
                  <c:x val="-2.0217396814743837E-2"/>
                  <c:y val="-0.10531264474293654"/>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D-32A0-4D8C-BC47-DB6DC6FB0A75}"/>
                </c:ext>
              </c:extLst>
            </c:dLbl>
            <c:dLbl>
              <c:idx val="31"/>
              <c:layout>
                <c:manualLayout>
                  <c:x val="3.7839537781745529E-2"/>
                  <c:y val="4.93388727240875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3F-32A0-4D8C-BC47-DB6DC6FB0A75}"/>
                </c:ext>
              </c:extLst>
            </c:dLbl>
            <c:dLbl>
              <c:idx val="33"/>
              <c:tx>
                <c:rich>
                  <a:bodyPr/>
                  <a:lstStyle/>
                  <a:p>
                    <a:fld id="{E4D51A38-0344-4879-BF62-E57F04E347C2}" type="CATEGORYNAME">
                      <a:rPr lang="en-US" b="0">
                        <a:solidFill>
                          <a:schemeClr val="bg1"/>
                        </a:solidFill>
                      </a:rPr>
                      <a:pPr/>
                      <a:t>[CATEGORY NAME]</a:t>
                    </a:fld>
                    <a:r>
                      <a:rPr lang="en-US" b="0" baseline="0" dirty="0">
                        <a:solidFill>
                          <a:schemeClr val="bg1"/>
                        </a:solidFill>
                      </a:rPr>
                      <a:t>, </a:t>
                    </a:r>
                    <a:fld id="{A89CA172-933C-4298-8A23-40250F56C097}" type="PERCENTAGE">
                      <a:rPr lang="en-US" b="0" baseline="0">
                        <a:solidFill>
                          <a:schemeClr val="bg1"/>
                        </a:solidFill>
                      </a:rPr>
                      <a:pPr/>
                      <a:t>[PERCENTAGE]</a:t>
                    </a:fld>
                    <a:endParaRPr lang="en-US" b="0" baseline="0" dirty="0">
                      <a:solidFill>
                        <a:schemeClr val="bg1"/>
                      </a:solidFill>
                    </a:endParaRPr>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43-32A0-4D8C-BC47-DB6DC6FB0A7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'Auto Form Production'!$A$2:$A$32</c:f>
              <c:strCache>
                <c:ptCount val="31"/>
                <c:pt idx="0">
                  <c:v>100 RGG 12 15</c:v>
                </c:pt>
                <c:pt idx="1">
                  <c:v>AA01NV 05 09</c:v>
                </c:pt>
                <c:pt idx="2">
                  <c:v>AA16</c:v>
                </c:pt>
                <c:pt idx="3">
                  <c:v>AA21</c:v>
                </c:pt>
                <c:pt idx="4">
                  <c:v>AA41</c:v>
                </c:pt>
                <c:pt idx="5">
                  <c:v>AA52</c:v>
                </c:pt>
                <c:pt idx="6">
                  <c:v>AA53</c:v>
                </c:pt>
                <c:pt idx="7">
                  <c:v>AA57</c:v>
                </c:pt>
                <c:pt idx="8">
                  <c:v>AAAE</c:v>
                </c:pt>
                <c:pt idx="9">
                  <c:v>AACSDC</c:v>
                </c:pt>
                <c:pt idx="10">
                  <c:v>AAOANY1</c:v>
                </c:pt>
                <c:pt idx="11">
                  <c:v>AAPENY</c:v>
                </c:pt>
                <c:pt idx="12">
                  <c:v>AATD</c:v>
                </c:pt>
                <c:pt idx="13">
                  <c:v>AHTMHE</c:v>
                </c:pt>
                <c:pt idx="14">
                  <c:v>APPAE</c:v>
                </c:pt>
                <c:pt idx="15">
                  <c:v>CPDCWE</c:v>
                </c:pt>
                <c:pt idx="16">
                  <c:v>55 1005</c:v>
                </c:pt>
                <c:pt idx="17">
                  <c:v>DE100G</c:v>
                </c:pt>
                <c:pt idx="18">
                  <c:v>EMB</c:v>
                </c:pt>
                <c:pt idx="19">
                  <c:v>ENOC</c:v>
                </c:pt>
                <c:pt idx="20">
                  <c:v>LTDPIP</c:v>
                </c:pt>
                <c:pt idx="21">
                  <c:v>OEEUMCDE</c:v>
                </c:pt>
                <c:pt idx="22">
                  <c:v>PP 05 96</c:v>
                </c:pt>
                <c:pt idx="23">
                  <c:v>PP 13 02 01 05</c:v>
                </c:pt>
                <c:pt idx="24">
                  <c:v>PP 13 62</c:v>
                </c:pt>
                <c:pt idx="25">
                  <c:v>Ridesharing</c:v>
                </c:pt>
                <c:pt idx="26">
                  <c:v>UIM</c:v>
                </c:pt>
                <c:pt idx="27">
                  <c:v>UIMRLF</c:v>
                </c:pt>
                <c:pt idx="28">
                  <c:v>UMCD</c:v>
                </c:pt>
                <c:pt idx="29">
                  <c:v>UMRLF</c:v>
                </c:pt>
                <c:pt idx="30">
                  <c:v>AA15</c:v>
                </c:pt>
              </c:strCache>
            </c:strRef>
          </c:cat>
          <c:val>
            <c:numRef>
              <c:f>'Auto Form Production'!$B$2:$B$32</c:f>
              <c:numCache>
                <c:formatCode>General</c:formatCode>
                <c:ptCount val="31"/>
                <c:pt idx="0">
                  <c:v>30</c:v>
                </c:pt>
                <c:pt idx="1">
                  <c:v>13508</c:v>
                </c:pt>
                <c:pt idx="2">
                  <c:v>7578</c:v>
                </c:pt>
                <c:pt idx="3">
                  <c:v>12847</c:v>
                </c:pt>
                <c:pt idx="4">
                  <c:v>135</c:v>
                </c:pt>
                <c:pt idx="5">
                  <c:v>37539</c:v>
                </c:pt>
                <c:pt idx="6">
                  <c:v>1904</c:v>
                </c:pt>
                <c:pt idx="7">
                  <c:v>3053</c:v>
                </c:pt>
                <c:pt idx="8">
                  <c:v>33283</c:v>
                </c:pt>
                <c:pt idx="9">
                  <c:v>206</c:v>
                </c:pt>
                <c:pt idx="10">
                  <c:v>1463</c:v>
                </c:pt>
                <c:pt idx="11">
                  <c:v>1</c:v>
                </c:pt>
                <c:pt idx="12">
                  <c:v>188</c:v>
                </c:pt>
                <c:pt idx="13">
                  <c:v>8639</c:v>
                </c:pt>
                <c:pt idx="14">
                  <c:v>204</c:v>
                </c:pt>
                <c:pt idx="15">
                  <c:v>29</c:v>
                </c:pt>
                <c:pt idx="16">
                  <c:v>862</c:v>
                </c:pt>
                <c:pt idx="17">
                  <c:v>15</c:v>
                </c:pt>
                <c:pt idx="18">
                  <c:v>266</c:v>
                </c:pt>
                <c:pt idx="19">
                  <c:v>2033</c:v>
                </c:pt>
                <c:pt idx="20">
                  <c:v>37</c:v>
                </c:pt>
                <c:pt idx="21">
                  <c:v>18152</c:v>
                </c:pt>
                <c:pt idx="22">
                  <c:v>470</c:v>
                </c:pt>
                <c:pt idx="23">
                  <c:v>1</c:v>
                </c:pt>
                <c:pt idx="24">
                  <c:v>1</c:v>
                </c:pt>
                <c:pt idx="25">
                  <c:v>488</c:v>
                </c:pt>
                <c:pt idx="26">
                  <c:v>1</c:v>
                </c:pt>
                <c:pt idx="27">
                  <c:v>134</c:v>
                </c:pt>
                <c:pt idx="28">
                  <c:v>39119</c:v>
                </c:pt>
                <c:pt idx="29">
                  <c:v>94</c:v>
                </c:pt>
                <c:pt idx="30">
                  <c:v>4636</c:v>
                </c:pt>
              </c:numCache>
            </c:numRef>
          </c:val>
          <c:extLst>
            <c:ext xmlns:c16="http://schemas.microsoft.com/office/drawing/2014/chart" uri="{C3380CC4-5D6E-409C-BE32-E72D297353CC}">
              <c16:uniqueId val="{00000044-32A0-4D8C-BC47-DB6DC6FB0A75}"/>
            </c:ext>
          </c:extLst>
        </c:ser>
        <c:dLbls>
          <c:showLegendKey val="0"/>
          <c:showVal val="0"/>
          <c:showCatName val="0"/>
          <c:showSerName val="0"/>
          <c:showPercent val="0"/>
          <c:showBubbleSize val="0"/>
          <c:showLeaderLines val="1"/>
        </c:dLbls>
        <c:gapWidth val="100"/>
        <c:splitType val="val"/>
        <c:splitPos val="20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a:solidFill>
                  <a:schemeClr val="tx1">
                    <a:lumMod val="50000"/>
                  </a:schemeClr>
                </a:solidFill>
              </a:rPr>
              <a:t>Property Forms</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61104941500147E-2"/>
          <c:y val="0.14560230142758743"/>
          <c:w val="0.89444444444444449"/>
          <c:h val="0.73030949256342959"/>
        </c:manualLayout>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BF-47FF-A9A8-057861716C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4BF-47FF-A9A8-057861716C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4BF-47FF-A9A8-057861716C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4BF-47FF-A9A8-057861716CD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4BF-47FF-A9A8-057861716CD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4BF-47FF-A9A8-057861716CD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4BF-47FF-A9A8-057861716CD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4BF-47FF-A9A8-057861716CD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4BF-47FF-A9A8-057861716CD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4BF-47FF-A9A8-057861716CD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4BF-47FF-A9A8-057861716CDE}"/>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A4BF-47FF-A9A8-057861716CDE}"/>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A4BF-47FF-A9A8-057861716CDE}"/>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A4BF-47FF-A9A8-057861716CDE}"/>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A4BF-47FF-A9A8-057861716CDE}"/>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A4BF-47FF-A9A8-057861716CDE}"/>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A4BF-47FF-A9A8-057861716CDE}"/>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A4BF-47FF-A9A8-057861716CDE}"/>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A4BF-47FF-A9A8-057861716CDE}"/>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A4BF-47FF-A9A8-057861716CDE}"/>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A4BF-47FF-A9A8-057861716CDE}"/>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A4BF-47FF-A9A8-057861716CDE}"/>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A4BF-47FF-A9A8-057861716CDE}"/>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A4BF-47FF-A9A8-057861716CDE}"/>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A4BF-47FF-A9A8-057861716CDE}"/>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A4BF-47FF-A9A8-057861716CDE}"/>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A4BF-47FF-A9A8-057861716CDE}"/>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A4BF-47FF-A9A8-057861716CDE}"/>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A4BF-47FF-A9A8-057861716CDE}"/>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A4BF-47FF-A9A8-057861716CDE}"/>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A4BF-47FF-A9A8-057861716CDE}"/>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A4BF-47FF-A9A8-057861716CDE}"/>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A4BF-47FF-A9A8-057861716CDE}"/>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A4BF-47FF-A9A8-057861716CDE}"/>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A4BF-47FF-A9A8-057861716CDE}"/>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A4BF-47FF-A9A8-057861716CDE}"/>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A4BF-47FF-A9A8-057861716CDE}"/>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A4BF-47FF-A9A8-057861716CDE}"/>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A4BF-47FF-A9A8-057861716CDE}"/>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A4BF-47FF-A9A8-057861716CDE}"/>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A4BF-47FF-A9A8-057861716CDE}"/>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A4BF-47FF-A9A8-057861716CDE}"/>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A4BF-47FF-A9A8-057861716CDE}"/>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A4BF-47FF-A9A8-057861716CDE}"/>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A4BF-47FF-A9A8-057861716CDE}"/>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A4BF-47FF-A9A8-057861716CDE}"/>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A4BF-47FF-A9A8-057861716CDE}"/>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A4BF-47FF-A9A8-057861716CDE}"/>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A4BF-47FF-A9A8-057861716CDE}"/>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A4BF-47FF-A9A8-057861716CDE}"/>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A4BF-47FF-A9A8-057861716CDE}"/>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A4BF-47FF-A9A8-057861716CDE}"/>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A4BF-47FF-A9A8-057861716CDE}"/>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A4BF-47FF-A9A8-057861716CDE}"/>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A4BF-47FF-A9A8-057861716CDE}"/>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A4BF-47FF-A9A8-057861716CDE}"/>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A4BF-47FF-A9A8-057861716CDE}"/>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A4BF-47FF-A9A8-057861716CDE}"/>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A4BF-47FF-A9A8-057861716CDE}"/>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A4BF-47FF-A9A8-057861716CDE}"/>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A4BF-47FF-A9A8-057861716CDE}"/>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A4BF-47FF-A9A8-057861716CDE}"/>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A4BF-47FF-A9A8-057861716CDE}"/>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A4BF-47FF-A9A8-057861716CDE}"/>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A4BF-47FF-A9A8-057861716CDE}"/>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A4BF-47FF-A9A8-057861716CDE}"/>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A4BF-47FF-A9A8-057861716CDE}"/>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A4BF-47FF-A9A8-057861716CDE}"/>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A4BF-47FF-A9A8-057861716CDE}"/>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A4BF-47FF-A9A8-057861716CDE}"/>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A4BF-47FF-A9A8-057861716CDE}"/>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A4BF-47FF-A9A8-057861716CDE}"/>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A4BF-47FF-A9A8-057861716CDE}"/>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A4BF-47FF-A9A8-057861716CDE}"/>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95-A4BF-47FF-A9A8-057861716CDE}"/>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A4BF-47FF-A9A8-057861716CDE}"/>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A4BF-47FF-A9A8-057861716CDE}"/>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A4BF-47FF-A9A8-057861716CDE}"/>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A4BF-47FF-A9A8-057861716CDE}"/>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A4BF-47FF-A9A8-057861716CDE}"/>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1-A4BF-47FF-A9A8-057861716CDE}"/>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A4BF-47FF-A9A8-057861716CDE}"/>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A4BF-47FF-A9A8-057861716CDE}"/>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A4BF-47FF-A9A8-057861716CDE}"/>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A9-A4BF-47FF-A9A8-057861716CDE}"/>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A4BF-47FF-A9A8-057861716CDE}"/>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AD-A4BF-47FF-A9A8-057861716CDE}"/>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A4BF-47FF-A9A8-057861716CDE}"/>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A4BF-47FF-A9A8-057861716CDE}"/>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B3-A4BF-47FF-A9A8-057861716CDE}"/>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B5-A4BF-47FF-A9A8-057861716CDE}"/>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A4BF-47FF-A9A8-057861716CDE}"/>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A4BF-47FF-A9A8-057861716CDE}"/>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BB-A4BF-47FF-A9A8-057861716CDE}"/>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A4BF-47FF-A9A8-057861716CDE}"/>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A4BF-47FF-A9A8-057861716CDE}"/>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A4BF-47FF-A9A8-057861716CDE}"/>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A4BF-47FF-A9A8-057861716CDE}"/>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A4BF-47FF-A9A8-057861716CDE}"/>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C7-A4BF-47FF-A9A8-057861716CDE}"/>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C9-A4BF-47FF-A9A8-057861716CDE}"/>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CB-A4BF-47FF-A9A8-057861716CDE}"/>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CD-A4BF-47FF-A9A8-057861716CDE}"/>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CF-A4BF-47FF-A9A8-057861716CDE}"/>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A4BF-47FF-A9A8-057861716CDE}"/>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A4BF-47FF-A9A8-057861716CDE}"/>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D5-A4BF-47FF-A9A8-057861716CDE}"/>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A4BF-47FF-A9A8-057861716CDE}"/>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0D9-A4BF-47FF-A9A8-057861716CDE}"/>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A4BF-47FF-A9A8-057861716CDE}"/>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A4BF-47FF-A9A8-057861716CDE}"/>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A4BF-47FF-A9A8-057861716CDE}"/>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0E1-A4BF-47FF-A9A8-057861716CDE}"/>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0E3-A4BF-47FF-A9A8-057861716CDE}"/>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E5-A4BF-47FF-A9A8-057861716CDE}"/>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A4BF-47FF-A9A8-057861716CDE}"/>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E9-A4BF-47FF-A9A8-057861716CDE}"/>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A4BF-47FF-A9A8-057861716CDE}"/>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ED-A4BF-47FF-A9A8-057861716CDE}"/>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EF-A4BF-47FF-A9A8-057861716CDE}"/>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F1-A4BF-47FF-A9A8-057861716CDE}"/>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F3-A4BF-47FF-A9A8-057861716CDE}"/>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A4BF-47FF-A9A8-057861716CDE}"/>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A4BF-47FF-A9A8-057861716CDE}"/>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A4BF-47FF-A9A8-057861716CDE}"/>
              </c:ext>
            </c:extLst>
          </c:dPt>
          <c:dPt>
            <c:idx val="125"/>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FB-A4BF-47FF-A9A8-057861716CDE}"/>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FD-A4BF-47FF-A9A8-057861716CDE}"/>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FF-A4BF-47FF-A9A8-057861716CDE}"/>
              </c:ext>
            </c:extLst>
          </c:dPt>
          <c:dPt>
            <c:idx val="128"/>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101-A4BF-47FF-A9A8-057861716CDE}"/>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03-A4BF-47FF-A9A8-057861716CDE}"/>
              </c:ext>
            </c:extLst>
          </c:dPt>
          <c:dPt>
            <c:idx val="130"/>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105-A4BF-47FF-A9A8-057861716CDE}"/>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07-A4BF-47FF-A9A8-057861716CDE}"/>
              </c:ext>
            </c:extLst>
          </c:dPt>
          <c:dPt>
            <c:idx val="13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109-A4BF-47FF-A9A8-057861716CDE}"/>
              </c:ext>
            </c:extLst>
          </c:dPt>
          <c:dPt>
            <c:idx val="13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10B-A4BF-47FF-A9A8-057861716CDE}"/>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0D-A4BF-47FF-A9A8-057861716CDE}"/>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0F-A4BF-47FF-A9A8-057861716CDE}"/>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11-A4BF-47FF-A9A8-057861716CDE}"/>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13-A4BF-47FF-A9A8-057861716CDE}"/>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15-A4BF-47FF-A9A8-057861716CDE}"/>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17-A4BF-47FF-A9A8-057861716CDE}"/>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19-A4BF-47FF-A9A8-057861716CDE}"/>
              </c:ext>
            </c:extLst>
          </c:dPt>
          <c:dLbls>
            <c:dLbl>
              <c:idx val="0"/>
              <c:layout>
                <c:manualLayout>
                  <c:x val="2.8381707063687169E-2"/>
                  <c:y val="-4.444591510109263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4BF-47FF-A9A8-057861716CDE}"/>
                </c:ext>
              </c:extLst>
            </c:dLbl>
            <c:dLbl>
              <c:idx val="3"/>
              <c:layout>
                <c:manualLayout>
                  <c:x val="0.1631229535798471"/>
                  <c:y val="-6.82292243486716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A4BF-47FF-A9A8-057861716CDE}"/>
                </c:ext>
              </c:extLst>
            </c:dLbl>
            <c:dLbl>
              <c:idx val="4"/>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A4BF-47FF-A9A8-057861716CDE}"/>
                </c:ext>
              </c:extLst>
            </c:dLbl>
            <c:dLbl>
              <c:idx val="5"/>
              <c:layout>
                <c:manualLayout>
                  <c:x val="0.30209331317661725"/>
                  <c:y val="5.0415310436109723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A4BF-47FF-A9A8-057861716CDE}"/>
                </c:ext>
              </c:extLst>
            </c:dLbl>
            <c:dLbl>
              <c:idx val="6"/>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A4BF-47FF-A9A8-057861716CDE}"/>
                </c:ext>
              </c:extLst>
            </c:dLbl>
            <c:dLbl>
              <c:idx val="7"/>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A4BF-47FF-A9A8-057861716CDE}"/>
                </c:ext>
              </c:extLst>
            </c:dLbl>
            <c:dLbl>
              <c:idx val="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A4BF-47FF-A9A8-057861716CDE}"/>
                </c:ext>
              </c:extLst>
            </c:dLbl>
            <c:dLbl>
              <c:idx val="39"/>
              <c:layout>
                <c:manualLayout>
                  <c:x val="3.3484413174467841E-2"/>
                  <c:y val="3.1170837779068355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4F-A4BF-47FF-A9A8-057861716CDE}"/>
                </c:ext>
              </c:extLst>
            </c:dLbl>
            <c:dLbl>
              <c:idx val="42"/>
              <c:layout>
                <c:manualLayout>
                  <c:x val="2.6254576458197502E-2"/>
                  <c:y val="7.1470941775502755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55-A4BF-47FF-A9A8-057861716CDE}"/>
                </c:ext>
              </c:extLst>
            </c:dLbl>
            <c:dLbl>
              <c:idx val="43"/>
              <c:layout>
                <c:manualLayout>
                  <c:x val="-8.3294046842870752E-3"/>
                  <c:y val="1.1304817601058873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57-A4BF-47FF-A9A8-057861716CDE}"/>
                </c:ext>
              </c:extLst>
            </c:dLbl>
            <c:dLbl>
              <c:idx val="50"/>
              <c:layout>
                <c:manualLayout>
                  <c:x val="-0.16310382301971077"/>
                  <c:y val="0.10935387877352487"/>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65-A4BF-47FF-A9A8-057861716CDE}"/>
                </c:ext>
              </c:extLst>
            </c:dLbl>
            <c:dLbl>
              <c:idx val="51"/>
              <c:layout>
                <c:manualLayout>
                  <c:x val="2.1609681340168049E-2"/>
                  <c:y val="1.652581105569543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67-A4BF-47FF-A9A8-057861716CDE}"/>
                </c:ext>
              </c:extLst>
            </c:dLbl>
            <c:dLbl>
              <c:idx val="5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7-A4BF-47FF-A9A8-057861716CDE}"/>
                </c:ext>
              </c:extLst>
            </c:dLbl>
            <c:dLbl>
              <c:idx val="61"/>
              <c:layout>
                <c:manualLayout>
                  <c:x val="-4.1940274981550875E-2"/>
                  <c:y val="2.4599883848138195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B-A4BF-47FF-A9A8-057861716CDE}"/>
                </c:ext>
              </c:extLst>
            </c:dLbl>
            <c:dLbl>
              <c:idx val="63"/>
              <c:layout>
                <c:manualLayout>
                  <c:x val="-2.8543495821411587E-2"/>
                  <c:y val="1.873727087576374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F-A4BF-47FF-A9A8-057861716CDE}"/>
                </c:ext>
              </c:extLst>
            </c:dLbl>
            <c:dLbl>
              <c:idx val="84"/>
              <c:layout>
                <c:manualLayout>
                  <c:x val="1.3541119860017497E-3"/>
                  <c:y val="-3.4577500729075533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A9-A4BF-47FF-A9A8-057861716CDE}"/>
                </c:ext>
              </c:extLst>
            </c:dLbl>
            <c:dLbl>
              <c:idx val="8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B3-A4BF-47FF-A9A8-057861716CDE}"/>
                </c:ext>
              </c:extLst>
            </c:dLbl>
            <c:dLbl>
              <c:idx val="90"/>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B5-A4BF-47FF-A9A8-057861716CDE}"/>
                </c:ext>
              </c:extLst>
            </c:dLbl>
            <c:dLbl>
              <c:idx val="9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7-A4BF-47FF-A9A8-057861716CDE}"/>
                </c:ext>
              </c:extLst>
            </c:dLbl>
            <c:dLbl>
              <c:idx val="101"/>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B-A4BF-47FF-A9A8-057861716CDE}"/>
                </c:ext>
              </c:extLst>
            </c:dLbl>
            <c:dLbl>
              <c:idx val="102"/>
              <c:layout>
                <c:manualLayout>
                  <c:x val="-1.3661739734762455E-2"/>
                  <c:y val="-2.336111073594359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D-A4BF-47FF-A9A8-057861716CDE}"/>
                </c:ext>
              </c:extLst>
            </c:dLbl>
            <c:dLbl>
              <c:idx val="103"/>
              <c:layout>
                <c:manualLayout>
                  <c:x val="-1.984789321716951E-2"/>
                  <c:y val="-8.331275914695911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F-A4BF-47FF-A9A8-057861716CDE}"/>
                </c:ext>
              </c:extLst>
            </c:dLbl>
            <c:dLbl>
              <c:idx val="106"/>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D5-A4BF-47FF-A9A8-057861716CDE}"/>
                </c:ext>
              </c:extLst>
            </c:dLbl>
            <c:dLbl>
              <c:idx val="112"/>
              <c:layout>
                <c:manualLayout>
                  <c:x val="6.8070866141731771E-3"/>
                  <c:y val="-3.029199475065616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1-A4BF-47FF-A9A8-057861716CDE}"/>
                </c:ext>
              </c:extLst>
            </c:dLbl>
            <c:dLbl>
              <c:idx val="113"/>
              <c:layout>
                <c:manualLayout>
                  <c:x val="8.9846894138232714E-3"/>
                  <c:y val="1.0338291046952464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3-A4BF-47FF-A9A8-057861716CDE}"/>
                </c:ext>
              </c:extLst>
            </c:dLbl>
            <c:dLbl>
              <c:idx val="116"/>
              <c:layout>
                <c:manualLayout>
                  <c:x val="-2.2065155868255322E-3"/>
                  <c:y val="-3.6281519698545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9-A4BF-47FF-A9A8-057861716CDE}"/>
                </c:ext>
              </c:extLst>
            </c:dLbl>
            <c:dLbl>
              <c:idx val="119"/>
              <c:layout>
                <c:manualLayout>
                  <c:x val="1.259055118110226E-2"/>
                  <c:y val="6.6943715368912218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F-A4BF-47FF-A9A8-057861716CDE}"/>
                </c:ext>
              </c:extLst>
            </c:dLbl>
            <c:dLbl>
              <c:idx val="132"/>
              <c:layout>
                <c:manualLayout>
                  <c:x val="-2.0972537668460232E-3"/>
                  <c:y val="0.26678353885009659"/>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09-A4BF-47FF-A9A8-057861716CDE}"/>
                </c:ext>
              </c:extLst>
            </c:dLbl>
            <c:dLbl>
              <c:idx val="133"/>
              <c:layout>
                <c:manualLayout>
                  <c:x val="-5.6778889899909007E-3"/>
                  <c:y val="0.20227846733566537"/>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0B-A4BF-47FF-A9A8-057861716CDE}"/>
                </c:ext>
              </c:extLst>
            </c:dLbl>
            <c:dLbl>
              <c:idx val="140"/>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19-A4BF-47FF-A9A8-057861716CD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'Property Forms'!$D$2:$D$141</c:f>
              <c:strCache>
                <c:ptCount val="140"/>
                <c:pt idx="0">
                  <c:v>438BFUNS</c:v>
                </c:pt>
                <c:pt idx="1">
                  <c:v>AA21MD</c:v>
                </c:pt>
                <c:pt idx="2">
                  <c:v>AA52MD</c:v>
                </c:pt>
                <c:pt idx="3">
                  <c:v>DL 01 04</c:v>
                </c:pt>
                <c:pt idx="4">
                  <c:v>DL 24 02</c:v>
                </c:pt>
                <c:pt idx="5">
                  <c:v>DL 24 11</c:v>
                </c:pt>
                <c:pt idx="6">
                  <c:v>DL 24 33</c:v>
                </c:pt>
                <c:pt idx="7">
                  <c:v>DL 24 82</c:v>
                </c:pt>
                <c:pt idx="8">
                  <c:v>DP 04 18</c:v>
                </c:pt>
                <c:pt idx="9">
                  <c:v>DP 04 22</c:v>
                </c:pt>
                <c:pt idx="10">
                  <c:v>DP 04 71</c:v>
                </c:pt>
                <c:pt idx="11">
                  <c:v>DP 04 73</c:v>
                </c:pt>
                <c:pt idx="12">
                  <c:v>DP 04 75</c:v>
                </c:pt>
                <c:pt idx="13">
                  <c:v>DP 04 95</c:v>
                </c:pt>
                <c:pt idx="14">
                  <c:v>DS 03 30</c:v>
                </c:pt>
                <c:pt idx="15">
                  <c:v>DS 04 10</c:v>
                </c:pt>
                <c:pt idx="16">
                  <c:v>DS 04 20</c:v>
                </c:pt>
                <c:pt idx="17">
                  <c:v>DS 04 41</c:v>
                </c:pt>
                <c:pt idx="18">
                  <c:v>DS 04 63</c:v>
                </c:pt>
                <c:pt idx="19">
                  <c:v>DS 04 69</c:v>
                </c:pt>
                <c:pt idx="20">
                  <c:v>DS 04 71</c:v>
                </c:pt>
                <c:pt idx="21">
                  <c:v>DS 04 73</c:v>
                </c:pt>
                <c:pt idx="22">
                  <c:v>DS 04 75</c:v>
                </c:pt>
                <c:pt idx="23">
                  <c:v>DS 04 95</c:v>
                </c:pt>
                <c:pt idx="24">
                  <c:v>DS 04 99</c:v>
                </c:pt>
                <c:pt idx="25">
                  <c:v>DS 05 78</c:v>
                </c:pt>
                <c:pt idx="26">
                  <c:v>DS 09 26</c:v>
                </c:pt>
                <c:pt idx="27">
                  <c:v>DS 09 29</c:v>
                </c:pt>
                <c:pt idx="28">
                  <c:v>DS 09 34</c:v>
                </c:pt>
                <c:pt idx="29">
                  <c:v>DS 24 82</c:v>
                </c:pt>
                <c:pt idx="30">
                  <c:v>DS 24 94</c:v>
                </c:pt>
                <c:pt idx="31">
                  <c:v>DW 04 20</c:v>
                </c:pt>
                <c:pt idx="32">
                  <c:v>DW 04 21</c:v>
                </c:pt>
                <c:pt idx="33">
                  <c:v>DW 04 41</c:v>
                </c:pt>
                <c:pt idx="34">
                  <c:v>DW 04 63</c:v>
                </c:pt>
                <c:pt idx="35">
                  <c:v>DW 09 25</c:v>
                </c:pt>
                <c:pt idx="36">
                  <c:v>F1752C</c:v>
                </c:pt>
                <c:pt idx="37">
                  <c:v>F1759C</c:v>
                </c:pt>
                <c:pt idx="38">
                  <c:v>HARI</c:v>
                </c:pt>
                <c:pt idx="39">
                  <c:v>HO 01 04</c:v>
                </c:pt>
                <c:pt idx="40">
                  <c:v>HO 04 10</c:v>
                </c:pt>
                <c:pt idx="41">
                  <c:v>HO 04 55</c:v>
                </c:pt>
                <c:pt idx="42">
                  <c:v>HO 04 96</c:v>
                </c:pt>
                <c:pt idx="43">
                  <c:v>HO 09 15</c:v>
                </c:pt>
                <c:pt idx="44">
                  <c:v>HO 17 32</c:v>
                </c:pt>
                <c:pt idx="45">
                  <c:v>HO 17 33</c:v>
                </c:pt>
                <c:pt idx="46">
                  <c:v>HO-164</c:v>
                </c:pt>
                <c:pt idx="47">
                  <c:v>HO-177</c:v>
                </c:pt>
                <c:pt idx="48">
                  <c:v>HO-210</c:v>
                </c:pt>
                <c:pt idx="49">
                  <c:v>HO-210C</c:v>
                </c:pt>
                <c:pt idx="50">
                  <c:v>HO-28</c:v>
                </c:pt>
                <c:pt idx="51">
                  <c:v>HO-29</c:v>
                </c:pt>
                <c:pt idx="52">
                  <c:v>HO-40</c:v>
                </c:pt>
                <c:pt idx="53">
                  <c:v>HO-41</c:v>
                </c:pt>
                <c:pt idx="54">
                  <c:v>HO-42</c:v>
                </c:pt>
                <c:pt idx="55">
                  <c:v>HO-44</c:v>
                </c:pt>
                <c:pt idx="56">
                  <c:v>HO-48</c:v>
                </c:pt>
                <c:pt idx="57">
                  <c:v>HO-51</c:v>
                </c:pt>
                <c:pt idx="58">
                  <c:v>HO-57</c:v>
                </c:pt>
                <c:pt idx="59">
                  <c:v>HO-58</c:v>
                </c:pt>
                <c:pt idx="60">
                  <c:v>HO-58C</c:v>
                </c:pt>
                <c:pt idx="61">
                  <c:v>HO-59</c:v>
                </c:pt>
                <c:pt idx="62">
                  <c:v>HO-59C</c:v>
                </c:pt>
                <c:pt idx="63">
                  <c:v>HO-60</c:v>
                </c:pt>
                <c:pt idx="64">
                  <c:v>HO-60C</c:v>
                </c:pt>
                <c:pt idx="65">
                  <c:v>HO-61</c:v>
                </c:pt>
                <c:pt idx="66">
                  <c:v>HO-61C</c:v>
                </c:pt>
                <c:pt idx="67">
                  <c:v>HO-70</c:v>
                </c:pt>
                <c:pt idx="68">
                  <c:v>HO-71</c:v>
                </c:pt>
                <c:pt idx="69">
                  <c:v>HO-75</c:v>
                </c:pt>
                <c:pt idx="70">
                  <c:v>HO-76</c:v>
                </c:pt>
                <c:pt idx="71">
                  <c:v>HO-76C</c:v>
                </c:pt>
                <c:pt idx="72">
                  <c:v>HO-77</c:v>
                </c:pt>
                <c:pt idx="73">
                  <c:v>HO-77C</c:v>
                </c:pt>
                <c:pt idx="74">
                  <c:v>HO-78</c:v>
                </c:pt>
                <c:pt idx="75">
                  <c:v>HO-78C</c:v>
                </c:pt>
                <c:pt idx="76">
                  <c:v>HO-79</c:v>
                </c:pt>
                <c:pt idx="77">
                  <c:v>HO-79C</c:v>
                </c:pt>
                <c:pt idx="78">
                  <c:v>HO-80</c:v>
                </c:pt>
                <c:pt idx="79">
                  <c:v>HO-80C</c:v>
                </c:pt>
                <c:pt idx="80">
                  <c:v>HO-81</c:v>
                </c:pt>
                <c:pt idx="81">
                  <c:v>HO-81C</c:v>
                </c:pt>
                <c:pt idx="82">
                  <c:v>HO-82</c:v>
                </c:pt>
                <c:pt idx="83">
                  <c:v>HO-82C</c:v>
                </c:pt>
                <c:pt idx="84">
                  <c:v>HO-90</c:v>
                </c:pt>
                <c:pt idx="85">
                  <c:v>HS 03 12</c:v>
                </c:pt>
                <c:pt idx="86">
                  <c:v>HS 03 30</c:v>
                </c:pt>
                <c:pt idx="87">
                  <c:v>HS 04 10</c:v>
                </c:pt>
                <c:pt idx="88">
                  <c:v>HS 04 12</c:v>
                </c:pt>
                <c:pt idx="89">
                  <c:v>HS 04 20</c:v>
                </c:pt>
                <c:pt idx="90">
                  <c:v>HS 04 35</c:v>
                </c:pt>
                <c:pt idx="91">
                  <c:v>HS 04 36</c:v>
                </c:pt>
                <c:pt idx="92">
                  <c:v>HS 04 40</c:v>
                </c:pt>
                <c:pt idx="93">
                  <c:v>HS 04 41</c:v>
                </c:pt>
                <c:pt idx="94">
                  <c:v>HS 04 42</c:v>
                </c:pt>
                <c:pt idx="95">
                  <c:v>HS 04 43</c:v>
                </c:pt>
                <c:pt idx="96">
                  <c:v>HS 04 50</c:v>
                </c:pt>
                <c:pt idx="97">
                  <c:v>HS 04 53</c:v>
                </c:pt>
                <c:pt idx="98">
                  <c:v>HS 04 54</c:v>
                </c:pt>
                <c:pt idx="99">
                  <c:v>HS 04 55</c:v>
                </c:pt>
                <c:pt idx="100">
                  <c:v>HS 04 61</c:v>
                </c:pt>
                <c:pt idx="101">
                  <c:v>HS 04 65</c:v>
                </c:pt>
                <c:pt idx="102">
                  <c:v>HS 04 77</c:v>
                </c:pt>
                <c:pt idx="103">
                  <c:v>HS 04 90</c:v>
                </c:pt>
                <c:pt idx="104">
                  <c:v>HS 04 92</c:v>
                </c:pt>
                <c:pt idx="105">
                  <c:v>HS 04 93</c:v>
                </c:pt>
                <c:pt idx="106">
                  <c:v>HS 04 95</c:v>
                </c:pt>
                <c:pt idx="107">
                  <c:v>HS 04 99</c:v>
                </c:pt>
                <c:pt idx="108">
                  <c:v>HS 05 24</c:v>
                </c:pt>
                <c:pt idx="109">
                  <c:v>HS 05 46</c:v>
                </c:pt>
                <c:pt idx="110">
                  <c:v>HS 05 78</c:v>
                </c:pt>
                <c:pt idx="111">
                  <c:v>HS 06 14</c:v>
                </c:pt>
                <c:pt idx="112">
                  <c:v>HS 09 06</c:v>
                </c:pt>
                <c:pt idx="113">
                  <c:v>HS 09 26</c:v>
                </c:pt>
                <c:pt idx="114">
                  <c:v>HS 09 29</c:v>
                </c:pt>
                <c:pt idx="115">
                  <c:v>HS 09 30</c:v>
                </c:pt>
                <c:pt idx="116">
                  <c:v>HS 09 31</c:v>
                </c:pt>
                <c:pt idx="117">
                  <c:v>HS 09 32</c:v>
                </c:pt>
                <c:pt idx="118">
                  <c:v>HS 09 34</c:v>
                </c:pt>
                <c:pt idx="119">
                  <c:v>HS 09 65</c:v>
                </c:pt>
                <c:pt idx="120">
                  <c:v>HS 17 31</c:v>
                </c:pt>
                <c:pt idx="121">
                  <c:v>HS 17 33</c:v>
                </c:pt>
                <c:pt idx="122">
                  <c:v>HS 24 43</c:v>
                </c:pt>
                <c:pt idx="123">
                  <c:v>HS 24 72</c:v>
                </c:pt>
                <c:pt idx="124">
                  <c:v>HS 24 73</c:v>
                </c:pt>
                <c:pt idx="125">
                  <c:v>HS 24 94</c:v>
                </c:pt>
                <c:pt idx="126">
                  <c:v>HS MS I2</c:v>
                </c:pt>
                <c:pt idx="127">
                  <c:v>HW 00 08</c:v>
                </c:pt>
                <c:pt idx="128">
                  <c:v>HW 04 35</c:v>
                </c:pt>
                <c:pt idx="129">
                  <c:v>HW 04 61</c:v>
                </c:pt>
                <c:pt idx="130">
                  <c:v>HW 04 95</c:v>
                </c:pt>
                <c:pt idx="131">
                  <c:v>HW 09 06</c:v>
                </c:pt>
                <c:pt idx="132">
                  <c:v>HW 24 82</c:v>
                </c:pt>
                <c:pt idx="133">
                  <c:v>HW-28</c:v>
                </c:pt>
                <c:pt idx="134">
                  <c:v>PS 09 22</c:v>
                </c:pt>
                <c:pt idx="135">
                  <c:v>PS 09 23</c:v>
                </c:pt>
                <c:pt idx="136">
                  <c:v>PS 09 24</c:v>
                </c:pt>
                <c:pt idx="137">
                  <c:v>PS 98 11</c:v>
                </c:pt>
                <c:pt idx="138">
                  <c:v>PS 98 13</c:v>
                </c:pt>
                <c:pt idx="139">
                  <c:v>PS 98 16</c:v>
                </c:pt>
              </c:strCache>
            </c:strRef>
          </c:cat>
          <c:val>
            <c:numRef>
              <c:f>'Property Forms'!$E$2:$E$141</c:f>
              <c:numCache>
                <c:formatCode>General</c:formatCode>
                <c:ptCount val="140"/>
                <c:pt idx="0">
                  <c:v>10968</c:v>
                </c:pt>
                <c:pt idx="1">
                  <c:v>116</c:v>
                </c:pt>
                <c:pt idx="2">
                  <c:v>116</c:v>
                </c:pt>
                <c:pt idx="3">
                  <c:v>1720</c:v>
                </c:pt>
                <c:pt idx="4">
                  <c:v>1720</c:v>
                </c:pt>
                <c:pt idx="5">
                  <c:v>1720</c:v>
                </c:pt>
                <c:pt idx="6">
                  <c:v>1720</c:v>
                </c:pt>
                <c:pt idx="7">
                  <c:v>1720</c:v>
                </c:pt>
                <c:pt idx="8">
                  <c:v>7</c:v>
                </c:pt>
                <c:pt idx="9">
                  <c:v>1720</c:v>
                </c:pt>
                <c:pt idx="10">
                  <c:v>146</c:v>
                </c:pt>
                <c:pt idx="11">
                  <c:v>4</c:v>
                </c:pt>
                <c:pt idx="12">
                  <c:v>523</c:v>
                </c:pt>
                <c:pt idx="13">
                  <c:v>293</c:v>
                </c:pt>
                <c:pt idx="14">
                  <c:v>93</c:v>
                </c:pt>
                <c:pt idx="15">
                  <c:v>39</c:v>
                </c:pt>
                <c:pt idx="16">
                  <c:v>553</c:v>
                </c:pt>
                <c:pt idx="17">
                  <c:v>60</c:v>
                </c:pt>
                <c:pt idx="18">
                  <c:v>50</c:v>
                </c:pt>
                <c:pt idx="19">
                  <c:v>14</c:v>
                </c:pt>
                <c:pt idx="20">
                  <c:v>102</c:v>
                </c:pt>
                <c:pt idx="21">
                  <c:v>44</c:v>
                </c:pt>
                <c:pt idx="22">
                  <c:v>1</c:v>
                </c:pt>
                <c:pt idx="23">
                  <c:v>435</c:v>
                </c:pt>
                <c:pt idx="24">
                  <c:v>1</c:v>
                </c:pt>
                <c:pt idx="25">
                  <c:v>3</c:v>
                </c:pt>
                <c:pt idx="26">
                  <c:v>83</c:v>
                </c:pt>
                <c:pt idx="27">
                  <c:v>64</c:v>
                </c:pt>
                <c:pt idx="28">
                  <c:v>1</c:v>
                </c:pt>
                <c:pt idx="29">
                  <c:v>194</c:v>
                </c:pt>
                <c:pt idx="30">
                  <c:v>28</c:v>
                </c:pt>
                <c:pt idx="31">
                  <c:v>733</c:v>
                </c:pt>
                <c:pt idx="32">
                  <c:v>26</c:v>
                </c:pt>
                <c:pt idx="33">
                  <c:v>77</c:v>
                </c:pt>
                <c:pt idx="34">
                  <c:v>5</c:v>
                </c:pt>
                <c:pt idx="35">
                  <c:v>1</c:v>
                </c:pt>
                <c:pt idx="36">
                  <c:v>2</c:v>
                </c:pt>
                <c:pt idx="37">
                  <c:v>8</c:v>
                </c:pt>
                <c:pt idx="38">
                  <c:v>3</c:v>
                </c:pt>
                <c:pt idx="39">
                  <c:v>1345</c:v>
                </c:pt>
                <c:pt idx="40">
                  <c:v>712</c:v>
                </c:pt>
                <c:pt idx="41">
                  <c:v>19</c:v>
                </c:pt>
                <c:pt idx="42">
                  <c:v>1345</c:v>
                </c:pt>
                <c:pt idx="43">
                  <c:v>1345</c:v>
                </c:pt>
                <c:pt idx="44">
                  <c:v>78</c:v>
                </c:pt>
                <c:pt idx="45">
                  <c:v>311</c:v>
                </c:pt>
                <c:pt idx="46">
                  <c:v>1</c:v>
                </c:pt>
                <c:pt idx="47">
                  <c:v>415</c:v>
                </c:pt>
                <c:pt idx="48">
                  <c:v>388</c:v>
                </c:pt>
                <c:pt idx="49">
                  <c:v>23</c:v>
                </c:pt>
                <c:pt idx="50">
                  <c:v>6134</c:v>
                </c:pt>
                <c:pt idx="51">
                  <c:v>13276</c:v>
                </c:pt>
                <c:pt idx="52">
                  <c:v>16</c:v>
                </c:pt>
                <c:pt idx="53">
                  <c:v>245</c:v>
                </c:pt>
                <c:pt idx="54">
                  <c:v>9</c:v>
                </c:pt>
                <c:pt idx="55">
                  <c:v>14</c:v>
                </c:pt>
                <c:pt idx="56">
                  <c:v>276</c:v>
                </c:pt>
                <c:pt idx="57">
                  <c:v>1</c:v>
                </c:pt>
                <c:pt idx="58">
                  <c:v>3</c:v>
                </c:pt>
                <c:pt idx="59">
                  <c:v>1790</c:v>
                </c:pt>
                <c:pt idx="60">
                  <c:v>68</c:v>
                </c:pt>
                <c:pt idx="61">
                  <c:v>4257</c:v>
                </c:pt>
                <c:pt idx="62">
                  <c:v>363</c:v>
                </c:pt>
                <c:pt idx="63">
                  <c:v>4785</c:v>
                </c:pt>
                <c:pt idx="64">
                  <c:v>805</c:v>
                </c:pt>
                <c:pt idx="65">
                  <c:v>152</c:v>
                </c:pt>
                <c:pt idx="66">
                  <c:v>6</c:v>
                </c:pt>
                <c:pt idx="67">
                  <c:v>28</c:v>
                </c:pt>
                <c:pt idx="68">
                  <c:v>1</c:v>
                </c:pt>
                <c:pt idx="69">
                  <c:v>9</c:v>
                </c:pt>
                <c:pt idx="70">
                  <c:v>115</c:v>
                </c:pt>
                <c:pt idx="71">
                  <c:v>16</c:v>
                </c:pt>
                <c:pt idx="72">
                  <c:v>380</c:v>
                </c:pt>
                <c:pt idx="73">
                  <c:v>23</c:v>
                </c:pt>
                <c:pt idx="74">
                  <c:v>491</c:v>
                </c:pt>
                <c:pt idx="75">
                  <c:v>32</c:v>
                </c:pt>
                <c:pt idx="76">
                  <c:v>63</c:v>
                </c:pt>
                <c:pt idx="77">
                  <c:v>5</c:v>
                </c:pt>
                <c:pt idx="78">
                  <c:v>15</c:v>
                </c:pt>
                <c:pt idx="79">
                  <c:v>1</c:v>
                </c:pt>
                <c:pt idx="80">
                  <c:v>198</c:v>
                </c:pt>
                <c:pt idx="81">
                  <c:v>21</c:v>
                </c:pt>
                <c:pt idx="82">
                  <c:v>107</c:v>
                </c:pt>
                <c:pt idx="83">
                  <c:v>11</c:v>
                </c:pt>
                <c:pt idx="84">
                  <c:v>14058</c:v>
                </c:pt>
                <c:pt idx="85">
                  <c:v>4</c:v>
                </c:pt>
                <c:pt idx="86">
                  <c:v>855</c:v>
                </c:pt>
                <c:pt idx="87">
                  <c:v>89</c:v>
                </c:pt>
                <c:pt idx="88">
                  <c:v>5</c:v>
                </c:pt>
                <c:pt idx="89">
                  <c:v>7056</c:v>
                </c:pt>
                <c:pt idx="90">
                  <c:v>6520</c:v>
                </c:pt>
                <c:pt idx="91">
                  <c:v>4</c:v>
                </c:pt>
                <c:pt idx="92">
                  <c:v>64</c:v>
                </c:pt>
                <c:pt idx="93">
                  <c:v>395</c:v>
                </c:pt>
                <c:pt idx="94">
                  <c:v>8</c:v>
                </c:pt>
                <c:pt idx="95">
                  <c:v>117</c:v>
                </c:pt>
                <c:pt idx="96">
                  <c:v>3</c:v>
                </c:pt>
                <c:pt idx="97">
                  <c:v>64</c:v>
                </c:pt>
                <c:pt idx="98">
                  <c:v>149</c:v>
                </c:pt>
                <c:pt idx="99">
                  <c:v>6095</c:v>
                </c:pt>
                <c:pt idx="100">
                  <c:v>407</c:v>
                </c:pt>
                <c:pt idx="101">
                  <c:v>5929</c:v>
                </c:pt>
                <c:pt idx="102">
                  <c:v>1069</c:v>
                </c:pt>
                <c:pt idx="103">
                  <c:v>10101</c:v>
                </c:pt>
                <c:pt idx="104">
                  <c:v>2</c:v>
                </c:pt>
                <c:pt idx="105">
                  <c:v>2</c:v>
                </c:pt>
                <c:pt idx="106">
                  <c:v>6751</c:v>
                </c:pt>
                <c:pt idx="107">
                  <c:v>3</c:v>
                </c:pt>
                <c:pt idx="108">
                  <c:v>258</c:v>
                </c:pt>
                <c:pt idx="109">
                  <c:v>7</c:v>
                </c:pt>
                <c:pt idx="110">
                  <c:v>15</c:v>
                </c:pt>
                <c:pt idx="111">
                  <c:v>37</c:v>
                </c:pt>
                <c:pt idx="112">
                  <c:v>5982</c:v>
                </c:pt>
                <c:pt idx="113">
                  <c:v>3642</c:v>
                </c:pt>
                <c:pt idx="114">
                  <c:v>463</c:v>
                </c:pt>
                <c:pt idx="115">
                  <c:v>6</c:v>
                </c:pt>
                <c:pt idx="116">
                  <c:v>1517</c:v>
                </c:pt>
                <c:pt idx="117">
                  <c:v>37</c:v>
                </c:pt>
                <c:pt idx="118">
                  <c:v>945</c:v>
                </c:pt>
                <c:pt idx="119">
                  <c:v>6044</c:v>
                </c:pt>
                <c:pt idx="120">
                  <c:v>131</c:v>
                </c:pt>
                <c:pt idx="121">
                  <c:v>167</c:v>
                </c:pt>
                <c:pt idx="122">
                  <c:v>1</c:v>
                </c:pt>
                <c:pt idx="123">
                  <c:v>1</c:v>
                </c:pt>
                <c:pt idx="124">
                  <c:v>1</c:v>
                </c:pt>
                <c:pt idx="125">
                  <c:v>174</c:v>
                </c:pt>
                <c:pt idx="126">
                  <c:v>1</c:v>
                </c:pt>
                <c:pt idx="127">
                  <c:v>2</c:v>
                </c:pt>
                <c:pt idx="128">
                  <c:v>226</c:v>
                </c:pt>
                <c:pt idx="129">
                  <c:v>12</c:v>
                </c:pt>
                <c:pt idx="130">
                  <c:v>223</c:v>
                </c:pt>
                <c:pt idx="131">
                  <c:v>18</c:v>
                </c:pt>
                <c:pt idx="132">
                  <c:v>1345</c:v>
                </c:pt>
                <c:pt idx="133">
                  <c:v>1345</c:v>
                </c:pt>
                <c:pt idx="134">
                  <c:v>7</c:v>
                </c:pt>
                <c:pt idx="135">
                  <c:v>1</c:v>
                </c:pt>
                <c:pt idx="136">
                  <c:v>1</c:v>
                </c:pt>
                <c:pt idx="137">
                  <c:v>2</c:v>
                </c:pt>
                <c:pt idx="138">
                  <c:v>3</c:v>
                </c:pt>
                <c:pt idx="139">
                  <c:v>2</c:v>
                </c:pt>
              </c:numCache>
            </c:numRef>
          </c:val>
          <c:extLst>
            <c:ext xmlns:c16="http://schemas.microsoft.com/office/drawing/2014/chart" uri="{C3380CC4-5D6E-409C-BE32-E72D297353CC}">
              <c16:uniqueId val="{0000011A-A4BF-47FF-A9A8-057861716CDE}"/>
            </c:ext>
          </c:extLst>
        </c:ser>
        <c:dLbls>
          <c:showLegendKey val="0"/>
          <c:showVal val="0"/>
          <c:showCatName val="0"/>
          <c:showSerName val="0"/>
          <c:showPercent val="0"/>
          <c:showBubbleSize val="0"/>
          <c:showLeaderLines val="1"/>
        </c:dLbls>
        <c:gapWidth val="100"/>
        <c:splitType val="val"/>
        <c:splitPos val="17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r>
              <a:rPr lang="en-US" b="1" dirty="0" smtClean="0">
                <a:solidFill>
                  <a:schemeClr val="tx1">
                    <a:lumMod val="50000"/>
                  </a:schemeClr>
                </a:solidFill>
              </a:rPr>
              <a:t>Existing Regression</a:t>
            </a:r>
            <a:r>
              <a:rPr lang="en-US" b="1" baseline="0" dirty="0" smtClean="0">
                <a:solidFill>
                  <a:schemeClr val="tx1">
                    <a:lumMod val="50000"/>
                  </a:schemeClr>
                </a:solidFill>
              </a:rPr>
              <a:t> </a:t>
            </a:r>
            <a:r>
              <a:rPr lang="en-US" b="1" baseline="0" dirty="0">
                <a:solidFill>
                  <a:schemeClr val="tx1">
                    <a:lumMod val="50000"/>
                  </a:schemeClr>
                </a:solidFill>
              </a:rPr>
              <a:t>Coverage </a:t>
            </a:r>
            <a:r>
              <a:rPr lang="en-US" b="1" dirty="0">
                <a:solidFill>
                  <a:schemeClr val="tx1">
                    <a:lumMod val="50000"/>
                  </a:schemeClr>
                </a:solidFill>
              </a:rPr>
              <a:t> </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endParaRPr lang="en-US"/>
        </a:p>
      </c:txPr>
    </c:title>
    <c:autoTitleDeleted val="0"/>
    <c:plotArea>
      <c:layout>
        <c:manualLayout>
          <c:layoutTarget val="inner"/>
          <c:xMode val="edge"/>
          <c:yMode val="edge"/>
          <c:x val="0.11822274611329461"/>
          <c:y val="0.20790884813491803"/>
          <c:w val="0.84452765731654589"/>
          <c:h val="0.69029872226570788"/>
        </c:manualLayout>
      </c:layout>
      <c:ofPieChart>
        <c:ofPieType val="pie"/>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BFD1-4B07-A23F-73BDD847C76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D1-4B07-A23F-73BDD847C76B}"/>
              </c:ext>
            </c:extLst>
          </c:dPt>
          <c:dPt>
            <c:idx val="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5-BFD1-4B07-A23F-73BDD847C76B}"/>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BFD1-4B07-A23F-73BDD847C76B}"/>
              </c:ext>
            </c:extLst>
          </c:dPt>
          <c:dPt>
            <c:idx val="4"/>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9-BFD1-4B07-A23F-73BDD847C76B}"/>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BFD1-4B07-A23F-73BDD847C76B}"/>
              </c:ext>
            </c:extLst>
          </c:dPt>
          <c:dPt>
            <c:idx val="6"/>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D-BFD1-4B07-A23F-73BDD847C76B}"/>
              </c:ext>
            </c:extLst>
          </c:dPt>
          <c:dPt>
            <c:idx val="7"/>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F-BFD1-4B07-A23F-73BDD847C76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FD1-4B07-A23F-73BDD847C76B}"/>
              </c:ext>
            </c:extLst>
          </c:dPt>
          <c:dPt>
            <c:idx val="9"/>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3-BFD1-4B07-A23F-73BDD847C76B}"/>
              </c:ext>
            </c:extLst>
          </c:dPt>
          <c:dPt>
            <c:idx val="10"/>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5-BFD1-4B07-A23F-73BDD847C76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FD1-4B07-A23F-73BDD847C76B}"/>
              </c:ext>
            </c:extLst>
          </c:dPt>
          <c:dPt>
            <c:idx val="1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9-BFD1-4B07-A23F-73BDD847C76B}"/>
              </c:ext>
            </c:extLst>
          </c:dPt>
          <c:dPt>
            <c:idx val="1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B-BFD1-4B07-A23F-73BDD847C76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FD1-4B07-A23F-73BDD847C76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BFD1-4B07-A23F-73BDD847C76B}"/>
              </c:ext>
            </c:extLst>
          </c:dPt>
          <c:dPt>
            <c:idx val="16"/>
            <c:bubble3D val="0"/>
            <c:spPr>
              <a:solidFill>
                <a:srgbClr val="92D050"/>
              </a:solidFill>
              <a:ln w="19050">
                <a:solidFill>
                  <a:schemeClr val="lt1"/>
                </a:solidFill>
              </a:ln>
              <a:effectLst/>
            </c:spPr>
            <c:extLst>
              <c:ext xmlns:c16="http://schemas.microsoft.com/office/drawing/2014/chart" uri="{C3380CC4-5D6E-409C-BE32-E72D297353CC}">
                <c16:uniqueId val="{00000021-BFD1-4B07-A23F-73BDD847C76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BFD1-4B07-A23F-73BDD847C76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BFD1-4B07-A23F-73BDD847C76B}"/>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BFD1-4B07-A23F-73BDD847C76B}"/>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BFD1-4B07-A23F-73BDD847C76B}"/>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BFD1-4B07-A23F-73BDD847C76B}"/>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BFD1-4B07-A23F-73BDD847C76B}"/>
              </c:ext>
            </c:extLst>
          </c:dPt>
          <c:dPt>
            <c:idx val="23"/>
            <c:bubble3D val="0"/>
            <c:spPr>
              <a:solidFill>
                <a:srgbClr val="92D050"/>
              </a:solidFill>
              <a:ln w="19050">
                <a:solidFill>
                  <a:schemeClr val="lt1"/>
                </a:solidFill>
              </a:ln>
              <a:effectLst/>
            </c:spPr>
            <c:extLst>
              <c:ext xmlns:c16="http://schemas.microsoft.com/office/drawing/2014/chart" uri="{C3380CC4-5D6E-409C-BE32-E72D297353CC}">
                <c16:uniqueId val="{0000002F-BFD1-4B07-A23F-73BDD847C76B}"/>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BFD1-4B07-A23F-73BDD847C76B}"/>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BFD1-4B07-A23F-73BDD847C76B}"/>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BFD1-4B07-A23F-73BDD847C76B}"/>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BFD1-4B07-A23F-73BDD847C76B}"/>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BFD1-4B07-A23F-73BDD847C76B}"/>
              </c:ext>
            </c:extLst>
          </c:dPt>
          <c:dPt>
            <c:idx val="29"/>
            <c:bubble3D val="0"/>
            <c:spPr>
              <a:solidFill>
                <a:srgbClr val="92D050"/>
              </a:solidFill>
              <a:ln w="19050">
                <a:solidFill>
                  <a:schemeClr val="lt1"/>
                </a:solidFill>
              </a:ln>
              <a:effectLst/>
            </c:spPr>
            <c:extLst>
              <c:ext xmlns:c16="http://schemas.microsoft.com/office/drawing/2014/chart" uri="{C3380CC4-5D6E-409C-BE32-E72D297353CC}">
                <c16:uniqueId val="{0000003B-BFD1-4B07-A23F-73BDD847C76B}"/>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BFD1-4B07-A23F-73BDD847C76B}"/>
              </c:ext>
            </c:extLst>
          </c:dPt>
          <c:dPt>
            <c:idx val="3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3F-BFD1-4B07-A23F-73BDD847C76B}"/>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BFD1-4B07-A23F-73BDD847C76B}"/>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BFD1-4B07-A23F-73BDD847C76B}"/>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BFD1-4B07-A23F-73BDD847C76B}"/>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BFD1-4B07-A23F-73BDD847C76B}"/>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BFD1-4B07-A23F-73BDD847C76B}"/>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BFD1-4B07-A23F-73BDD847C76B}"/>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BFD1-4B07-A23F-73BDD847C76B}"/>
              </c:ext>
            </c:extLst>
          </c:dPt>
          <c:dPt>
            <c:idx val="39"/>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4F-BFD1-4B07-A23F-73BDD847C76B}"/>
              </c:ext>
            </c:extLst>
          </c:dPt>
          <c:dPt>
            <c:idx val="40"/>
            <c:bubble3D val="0"/>
            <c:spPr>
              <a:solidFill>
                <a:srgbClr val="92D050"/>
              </a:solidFill>
              <a:ln w="19050">
                <a:solidFill>
                  <a:schemeClr val="lt1"/>
                </a:solidFill>
              </a:ln>
              <a:effectLst/>
            </c:spPr>
            <c:extLst>
              <c:ext xmlns:c16="http://schemas.microsoft.com/office/drawing/2014/chart" uri="{C3380CC4-5D6E-409C-BE32-E72D297353CC}">
                <c16:uniqueId val="{00000051-BFD1-4B07-A23F-73BDD847C76B}"/>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BFD1-4B07-A23F-73BDD847C76B}"/>
              </c:ext>
            </c:extLst>
          </c:dPt>
          <c:dPt>
            <c:idx val="4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55-BFD1-4B07-A23F-73BDD847C76B}"/>
              </c:ext>
            </c:extLst>
          </c:dPt>
          <c:dPt>
            <c:idx val="4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57-BFD1-4B07-A23F-73BDD847C76B}"/>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BFD1-4B07-A23F-73BDD847C76B}"/>
              </c:ext>
            </c:extLst>
          </c:dPt>
          <c:dPt>
            <c:idx val="4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5B-BFD1-4B07-A23F-73BDD847C76B}"/>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BFD1-4B07-A23F-73BDD847C76B}"/>
              </c:ext>
            </c:extLst>
          </c:dPt>
          <c:dPt>
            <c:idx val="47"/>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5F-BFD1-4B07-A23F-73BDD847C76B}"/>
              </c:ext>
            </c:extLst>
          </c:dPt>
          <c:dPt>
            <c:idx val="48"/>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61-BFD1-4B07-A23F-73BDD847C76B}"/>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BFD1-4B07-A23F-73BDD847C76B}"/>
              </c:ext>
            </c:extLst>
          </c:dPt>
          <c:dPt>
            <c:idx val="50"/>
            <c:bubble3D val="0"/>
            <c:spPr>
              <a:solidFill>
                <a:srgbClr val="92D050"/>
              </a:solidFill>
              <a:ln w="19050">
                <a:solidFill>
                  <a:schemeClr val="lt1"/>
                </a:solidFill>
              </a:ln>
              <a:effectLst/>
            </c:spPr>
            <c:extLst>
              <c:ext xmlns:c16="http://schemas.microsoft.com/office/drawing/2014/chart" uri="{C3380CC4-5D6E-409C-BE32-E72D297353CC}">
                <c16:uniqueId val="{00000065-BFD1-4B07-A23F-73BDD847C76B}"/>
              </c:ext>
            </c:extLst>
          </c:dPt>
          <c:dPt>
            <c:idx val="51"/>
            <c:bubble3D val="0"/>
            <c:spPr>
              <a:solidFill>
                <a:srgbClr val="92D050"/>
              </a:solidFill>
              <a:ln w="19050">
                <a:solidFill>
                  <a:schemeClr val="lt1"/>
                </a:solidFill>
              </a:ln>
              <a:effectLst/>
            </c:spPr>
            <c:extLst>
              <c:ext xmlns:c16="http://schemas.microsoft.com/office/drawing/2014/chart" uri="{C3380CC4-5D6E-409C-BE32-E72D297353CC}">
                <c16:uniqueId val="{00000067-BFD1-4B07-A23F-73BDD847C76B}"/>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BFD1-4B07-A23F-73BDD847C76B}"/>
              </c:ext>
            </c:extLst>
          </c:dPt>
          <c:dPt>
            <c:idx val="5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6B-BFD1-4B07-A23F-73BDD847C76B}"/>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BFD1-4B07-A23F-73BDD847C76B}"/>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BFD1-4B07-A23F-73BDD847C76B}"/>
              </c:ext>
            </c:extLst>
          </c:dPt>
          <c:dPt>
            <c:idx val="56"/>
            <c:bubble3D val="0"/>
            <c:spPr>
              <a:solidFill>
                <a:srgbClr val="92D050"/>
              </a:solidFill>
              <a:ln w="19050">
                <a:solidFill>
                  <a:schemeClr val="lt1"/>
                </a:solidFill>
              </a:ln>
              <a:effectLst/>
            </c:spPr>
            <c:extLst>
              <c:ext xmlns:c16="http://schemas.microsoft.com/office/drawing/2014/chart" uri="{C3380CC4-5D6E-409C-BE32-E72D297353CC}">
                <c16:uniqueId val="{00000071-BFD1-4B07-A23F-73BDD847C76B}"/>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BFD1-4B07-A23F-73BDD847C76B}"/>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BFD1-4B07-A23F-73BDD847C76B}"/>
              </c:ext>
            </c:extLst>
          </c:dPt>
          <c:dPt>
            <c:idx val="59"/>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77-BFD1-4B07-A23F-73BDD847C76B}"/>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BFD1-4B07-A23F-73BDD847C76B}"/>
              </c:ext>
            </c:extLst>
          </c:dPt>
          <c:dPt>
            <c:idx val="6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7B-BFD1-4B07-A23F-73BDD847C76B}"/>
              </c:ext>
            </c:extLst>
          </c:dPt>
          <c:dPt>
            <c:idx val="6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7D-BFD1-4B07-A23F-73BDD847C76B}"/>
              </c:ext>
            </c:extLst>
          </c:dPt>
          <c:dPt>
            <c:idx val="6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7F-BFD1-4B07-A23F-73BDD847C76B}"/>
              </c:ext>
            </c:extLst>
          </c:dPt>
          <c:dPt>
            <c:idx val="64"/>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81-BFD1-4B07-A23F-73BDD847C76B}"/>
              </c:ext>
            </c:extLst>
          </c:dPt>
          <c:dPt>
            <c:idx val="6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83-BFD1-4B07-A23F-73BDD847C76B}"/>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BFD1-4B07-A23F-73BDD847C76B}"/>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BFD1-4B07-A23F-73BDD847C76B}"/>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BFD1-4B07-A23F-73BDD847C76B}"/>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BFD1-4B07-A23F-73BDD847C76B}"/>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BFD1-4B07-A23F-73BDD847C76B}"/>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BFD1-4B07-A23F-73BDD847C76B}"/>
              </c:ext>
            </c:extLst>
          </c:dPt>
          <c:dPt>
            <c:idx val="7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91-BFD1-4B07-A23F-73BDD847C76B}"/>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BFD1-4B07-A23F-73BDD847C76B}"/>
              </c:ext>
            </c:extLst>
          </c:dPt>
          <c:dPt>
            <c:idx val="74"/>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95-BFD1-4B07-A23F-73BDD847C76B}"/>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BFD1-4B07-A23F-73BDD847C76B}"/>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BFD1-4B07-A23F-73BDD847C76B}"/>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BFD1-4B07-A23F-73BDD847C76B}"/>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BFD1-4B07-A23F-73BDD847C76B}"/>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BFD1-4B07-A23F-73BDD847C76B}"/>
              </c:ext>
            </c:extLst>
          </c:dPt>
          <c:dPt>
            <c:idx val="80"/>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A1-BFD1-4B07-A23F-73BDD847C76B}"/>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BFD1-4B07-A23F-73BDD847C76B}"/>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BFD1-4B07-A23F-73BDD847C76B}"/>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BFD1-4B07-A23F-73BDD847C76B}"/>
              </c:ext>
            </c:extLst>
          </c:dPt>
          <c:dPt>
            <c:idx val="84"/>
            <c:bubble3D val="0"/>
            <c:spPr>
              <a:solidFill>
                <a:srgbClr val="92D050"/>
              </a:solidFill>
              <a:ln w="19050">
                <a:solidFill>
                  <a:schemeClr val="lt1"/>
                </a:solidFill>
              </a:ln>
              <a:effectLst/>
            </c:spPr>
            <c:extLst>
              <c:ext xmlns:c16="http://schemas.microsoft.com/office/drawing/2014/chart" uri="{C3380CC4-5D6E-409C-BE32-E72D297353CC}">
                <c16:uniqueId val="{000000A9-BFD1-4B07-A23F-73BDD847C76B}"/>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BFD1-4B07-A23F-73BDD847C76B}"/>
              </c:ext>
            </c:extLst>
          </c:dPt>
          <c:dPt>
            <c:idx val="86"/>
            <c:bubble3D val="0"/>
            <c:spPr>
              <a:solidFill>
                <a:srgbClr val="92D050"/>
              </a:solidFill>
              <a:ln w="19050">
                <a:solidFill>
                  <a:schemeClr val="lt1"/>
                </a:solidFill>
              </a:ln>
              <a:effectLst/>
            </c:spPr>
            <c:extLst>
              <c:ext xmlns:c16="http://schemas.microsoft.com/office/drawing/2014/chart" uri="{C3380CC4-5D6E-409C-BE32-E72D297353CC}">
                <c16:uniqueId val="{000000AD-BFD1-4B07-A23F-73BDD847C76B}"/>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BFD1-4B07-A23F-73BDD847C76B}"/>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BFD1-4B07-A23F-73BDD847C76B}"/>
              </c:ext>
            </c:extLst>
          </c:dPt>
          <c:dPt>
            <c:idx val="89"/>
            <c:bubble3D val="0"/>
            <c:spPr>
              <a:solidFill>
                <a:srgbClr val="92D050"/>
              </a:solidFill>
              <a:ln w="19050">
                <a:solidFill>
                  <a:schemeClr val="lt1"/>
                </a:solidFill>
              </a:ln>
              <a:effectLst/>
            </c:spPr>
            <c:extLst>
              <c:ext xmlns:c16="http://schemas.microsoft.com/office/drawing/2014/chart" uri="{C3380CC4-5D6E-409C-BE32-E72D297353CC}">
                <c16:uniqueId val="{000000B3-BFD1-4B07-A23F-73BDD847C76B}"/>
              </c:ext>
            </c:extLst>
          </c:dPt>
          <c:dPt>
            <c:idx val="90"/>
            <c:bubble3D val="0"/>
            <c:spPr>
              <a:solidFill>
                <a:srgbClr val="92D050"/>
              </a:solidFill>
              <a:ln w="19050">
                <a:solidFill>
                  <a:schemeClr val="lt1"/>
                </a:solidFill>
              </a:ln>
              <a:effectLst/>
            </c:spPr>
            <c:extLst>
              <c:ext xmlns:c16="http://schemas.microsoft.com/office/drawing/2014/chart" uri="{C3380CC4-5D6E-409C-BE32-E72D297353CC}">
                <c16:uniqueId val="{000000B5-BFD1-4B07-A23F-73BDD847C76B}"/>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BFD1-4B07-A23F-73BDD847C76B}"/>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BFD1-4B07-A23F-73BDD847C76B}"/>
              </c:ext>
            </c:extLst>
          </c:dPt>
          <c:dPt>
            <c:idx val="93"/>
            <c:bubble3D val="0"/>
            <c:spPr>
              <a:solidFill>
                <a:srgbClr val="92D050"/>
              </a:solidFill>
              <a:ln w="19050">
                <a:solidFill>
                  <a:schemeClr val="lt1"/>
                </a:solidFill>
              </a:ln>
              <a:effectLst/>
            </c:spPr>
            <c:extLst>
              <c:ext xmlns:c16="http://schemas.microsoft.com/office/drawing/2014/chart" uri="{C3380CC4-5D6E-409C-BE32-E72D297353CC}">
                <c16:uniqueId val="{000000BB-BFD1-4B07-A23F-73BDD847C76B}"/>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BFD1-4B07-A23F-73BDD847C76B}"/>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BFD1-4B07-A23F-73BDD847C76B}"/>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BFD1-4B07-A23F-73BDD847C76B}"/>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BFD1-4B07-A23F-73BDD847C76B}"/>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BFD1-4B07-A23F-73BDD847C76B}"/>
              </c:ext>
            </c:extLst>
          </c:dPt>
          <c:dPt>
            <c:idx val="99"/>
            <c:bubble3D val="0"/>
            <c:spPr>
              <a:solidFill>
                <a:srgbClr val="92D050"/>
              </a:solidFill>
              <a:ln w="19050">
                <a:solidFill>
                  <a:schemeClr val="lt1"/>
                </a:solidFill>
              </a:ln>
              <a:effectLst/>
            </c:spPr>
            <c:extLst>
              <c:ext xmlns:c16="http://schemas.microsoft.com/office/drawing/2014/chart" uri="{C3380CC4-5D6E-409C-BE32-E72D297353CC}">
                <c16:uniqueId val="{000000C7-BFD1-4B07-A23F-73BDD847C76B}"/>
              </c:ext>
            </c:extLst>
          </c:dPt>
          <c:dPt>
            <c:idx val="100"/>
            <c:bubble3D val="0"/>
            <c:spPr>
              <a:solidFill>
                <a:srgbClr val="92D050"/>
              </a:solidFill>
              <a:ln w="19050">
                <a:solidFill>
                  <a:schemeClr val="lt1"/>
                </a:solidFill>
              </a:ln>
              <a:effectLst/>
            </c:spPr>
            <c:extLst>
              <c:ext xmlns:c16="http://schemas.microsoft.com/office/drawing/2014/chart" uri="{C3380CC4-5D6E-409C-BE32-E72D297353CC}">
                <c16:uniqueId val="{000000C9-BFD1-4B07-A23F-73BDD847C76B}"/>
              </c:ext>
            </c:extLst>
          </c:dPt>
          <c:dPt>
            <c:idx val="101"/>
            <c:bubble3D val="0"/>
            <c:spPr>
              <a:solidFill>
                <a:srgbClr val="92D050"/>
              </a:solidFill>
              <a:ln w="19050">
                <a:solidFill>
                  <a:schemeClr val="lt1"/>
                </a:solidFill>
              </a:ln>
              <a:effectLst/>
            </c:spPr>
            <c:extLst>
              <c:ext xmlns:c16="http://schemas.microsoft.com/office/drawing/2014/chart" uri="{C3380CC4-5D6E-409C-BE32-E72D297353CC}">
                <c16:uniqueId val="{000000CB-BFD1-4B07-A23F-73BDD847C76B}"/>
              </c:ext>
            </c:extLst>
          </c:dPt>
          <c:dPt>
            <c:idx val="102"/>
            <c:bubble3D val="0"/>
            <c:spPr>
              <a:solidFill>
                <a:srgbClr val="92D050"/>
              </a:solidFill>
              <a:ln w="19050">
                <a:solidFill>
                  <a:schemeClr val="lt1"/>
                </a:solidFill>
              </a:ln>
              <a:effectLst/>
            </c:spPr>
            <c:extLst>
              <c:ext xmlns:c16="http://schemas.microsoft.com/office/drawing/2014/chart" uri="{C3380CC4-5D6E-409C-BE32-E72D297353CC}">
                <c16:uniqueId val="{000000CD-BFD1-4B07-A23F-73BDD847C76B}"/>
              </c:ext>
            </c:extLst>
          </c:dPt>
          <c:dPt>
            <c:idx val="103"/>
            <c:bubble3D val="0"/>
            <c:spPr>
              <a:solidFill>
                <a:srgbClr val="92D050"/>
              </a:solidFill>
              <a:ln w="19050">
                <a:solidFill>
                  <a:schemeClr val="lt1"/>
                </a:solidFill>
              </a:ln>
              <a:effectLst/>
            </c:spPr>
            <c:extLst>
              <c:ext xmlns:c16="http://schemas.microsoft.com/office/drawing/2014/chart" uri="{C3380CC4-5D6E-409C-BE32-E72D297353CC}">
                <c16:uniqueId val="{000000CF-BFD1-4B07-A23F-73BDD847C76B}"/>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BFD1-4B07-A23F-73BDD847C76B}"/>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BFD1-4B07-A23F-73BDD847C76B}"/>
              </c:ext>
            </c:extLst>
          </c:dPt>
          <c:dPt>
            <c:idx val="106"/>
            <c:bubble3D val="0"/>
            <c:spPr>
              <a:solidFill>
                <a:srgbClr val="92D050"/>
              </a:solidFill>
              <a:ln w="19050">
                <a:solidFill>
                  <a:schemeClr val="lt1"/>
                </a:solidFill>
              </a:ln>
              <a:effectLst/>
            </c:spPr>
            <c:extLst>
              <c:ext xmlns:c16="http://schemas.microsoft.com/office/drawing/2014/chart" uri="{C3380CC4-5D6E-409C-BE32-E72D297353CC}">
                <c16:uniqueId val="{000000D5-BFD1-4B07-A23F-73BDD847C76B}"/>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BFD1-4B07-A23F-73BDD847C76B}"/>
              </c:ext>
            </c:extLst>
          </c:dPt>
          <c:dPt>
            <c:idx val="108"/>
            <c:bubble3D val="0"/>
            <c:spPr>
              <a:solidFill>
                <a:srgbClr val="92D050"/>
              </a:solidFill>
              <a:ln w="19050">
                <a:solidFill>
                  <a:schemeClr val="lt1"/>
                </a:solidFill>
              </a:ln>
              <a:effectLst/>
            </c:spPr>
            <c:extLst>
              <c:ext xmlns:c16="http://schemas.microsoft.com/office/drawing/2014/chart" uri="{C3380CC4-5D6E-409C-BE32-E72D297353CC}">
                <c16:uniqueId val="{000000D9-BFD1-4B07-A23F-73BDD847C76B}"/>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BFD1-4B07-A23F-73BDD847C76B}"/>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BFD1-4B07-A23F-73BDD847C76B}"/>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BFD1-4B07-A23F-73BDD847C76B}"/>
              </c:ext>
            </c:extLst>
          </c:dPt>
          <c:dPt>
            <c:idx val="112"/>
            <c:bubble3D val="0"/>
            <c:spPr>
              <a:solidFill>
                <a:srgbClr val="92D050"/>
              </a:solidFill>
              <a:ln w="19050">
                <a:solidFill>
                  <a:schemeClr val="lt1"/>
                </a:solidFill>
              </a:ln>
              <a:effectLst/>
            </c:spPr>
            <c:extLst>
              <c:ext xmlns:c16="http://schemas.microsoft.com/office/drawing/2014/chart" uri="{C3380CC4-5D6E-409C-BE32-E72D297353CC}">
                <c16:uniqueId val="{000000E1-BFD1-4B07-A23F-73BDD847C76B}"/>
              </c:ext>
            </c:extLst>
          </c:dPt>
          <c:dPt>
            <c:idx val="113"/>
            <c:bubble3D val="0"/>
            <c:spPr>
              <a:solidFill>
                <a:srgbClr val="92D050"/>
              </a:solidFill>
              <a:ln w="19050">
                <a:solidFill>
                  <a:schemeClr val="lt1"/>
                </a:solidFill>
              </a:ln>
              <a:effectLst/>
            </c:spPr>
            <c:extLst>
              <c:ext xmlns:c16="http://schemas.microsoft.com/office/drawing/2014/chart" uri="{C3380CC4-5D6E-409C-BE32-E72D297353CC}">
                <c16:uniqueId val="{000000E3-BFD1-4B07-A23F-73BDD847C76B}"/>
              </c:ext>
            </c:extLst>
          </c:dPt>
          <c:dPt>
            <c:idx val="114"/>
            <c:bubble3D val="0"/>
            <c:spPr>
              <a:solidFill>
                <a:srgbClr val="92D050"/>
              </a:solidFill>
              <a:ln w="19050">
                <a:solidFill>
                  <a:schemeClr val="lt1"/>
                </a:solidFill>
              </a:ln>
              <a:effectLst/>
            </c:spPr>
            <c:extLst>
              <c:ext xmlns:c16="http://schemas.microsoft.com/office/drawing/2014/chart" uri="{C3380CC4-5D6E-409C-BE32-E72D297353CC}">
                <c16:uniqueId val="{000000E5-BFD1-4B07-A23F-73BDD847C76B}"/>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BFD1-4B07-A23F-73BDD847C76B}"/>
              </c:ext>
            </c:extLst>
          </c:dPt>
          <c:dPt>
            <c:idx val="116"/>
            <c:bubble3D val="0"/>
            <c:spPr>
              <a:solidFill>
                <a:srgbClr val="92D050"/>
              </a:solidFill>
              <a:ln w="19050">
                <a:solidFill>
                  <a:schemeClr val="lt1"/>
                </a:solidFill>
              </a:ln>
              <a:effectLst/>
            </c:spPr>
            <c:extLst>
              <c:ext xmlns:c16="http://schemas.microsoft.com/office/drawing/2014/chart" uri="{C3380CC4-5D6E-409C-BE32-E72D297353CC}">
                <c16:uniqueId val="{000000E9-BFD1-4B07-A23F-73BDD847C76B}"/>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BFD1-4B07-A23F-73BDD847C76B}"/>
              </c:ext>
            </c:extLst>
          </c:dPt>
          <c:dPt>
            <c:idx val="118"/>
            <c:bubble3D val="0"/>
            <c:spPr>
              <a:solidFill>
                <a:srgbClr val="92D050"/>
              </a:solidFill>
              <a:ln w="19050">
                <a:solidFill>
                  <a:schemeClr val="lt1"/>
                </a:solidFill>
              </a:ln>
              <a:effectLst/>
            </c:spPr>
            <c:extLst>
              <c:ext xmlns:c16="http://schemas.microsoft.com/office/drawing/2014/chart" uri="{C3380CC4-5D6E-409C-BE32-E72D297353CC}">
                <c16:uniqueId val="{000000ED-BFD1-4B07-A23F-73BDD847C76B}"/>
              </c:ext>
            </c:extLst>
          </c:dPt>
          <c:dPt>
            <c:idx val="119"/>
            <c:bubble3D val="0"/>
            <c:spPr>
              <a:solidFill>
                <a:srgbClr val="92D050"/>
              </a:solidFill>
              <a:ln w="19050">
                <a:solidFill>
                  <a:schemeClr val="lt1"/>
                </a:solidFill>
              </a:ln>
              <a:effectLst/>
            </c:spPr>
            <c:extLst>
              <c:ext xmlns:c16="http://schemas.microsoft.com/office/drawing/2014/chart" uri="{C3380CC4-5D6E-409C-BE32-E72D297353CC}">
                <c16:uniqueId val="{000000EF-BFD1-4B07-A23F-73BDD847C76B}"/>
              </c:ext>
            </c:extLst>
          </c:dPt>
          <c:dPt>
            <c:idx val="120"/>
            <c:bubble3D val="0"/>
            <c:spPr>
              <a:solidFill>
                <a:srgbClr val="92D050"/>
              </a:solidFill>
              <a:ln w="19050">
                <a:solidFill>
                  <a:schemeClr val="lt1"/>
                </a:solidFill>
              </a:ln>
              <a:effectLst/>
            </c:spPr>
            <c:extLst>
              <c:ext xmlns:c16="http://schemas.microsoft.com/office/drawing/2014/chart" uri="{C3380CC4-5D6E-409C-BE32-E72D297353CC}">
                <c16:uniqueId val="{000000F1-BFD1-4B07-A23F-73BDD847C76B}"/>
              </c:ext>
            </c:extLst>
          </c:dPt>
          <c:dPt>
            <c:idx val="12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F3-BFD1-4B07-A23F-73BDD847C76B}"/>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BFD1-4B07-A23F-73BDD847C76B}"/>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BFD1-4B07-A23F-73BDD847C76B}"/>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BFD1-4B07-A23F-73BDD847C76B}"/>
              </c:ext>
            </c:extLst>
          </c:dPt>
          <c:dPt>
            <c:idx val="125"/>
            <c:bubble3D val="0"/>
            <c:spPr>
              <a:solidFill>
                <a:srgbClr val="92D050"/>
              </a:solidFill>
              <a:ln w="19050">
                <a:solidFill>
                  <a:schemeClr val="lt1"/>
                </a:solidFill>
              </a:ln>
              <a:effectLst/>
            </c:spPr>
            <c:extLst>
              <c:ext xmlns:c16="http://schemas.microsoft.com/office/drawing/2014/chart" uri="{C3380CC4-5D6E-409C-BE32-E72D297353CC}">
                <c16:uniqueId val="{000000FB-BFD1-4B07-A23F-73BDD847C76B}"/>
              </c:ext>
            </c:extLst>
          </c:dPt>
          <c:dPt>
            <c:idx val="12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FD-BFD1-4B07-A23F-73BDD847C76B}"/>
              </c:ext>
            </c:extLst>
          </c:dPt>
          <c:dPt>
            <c:idx val="127"/>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FF-BFD1-4B07-A23F-73BDD847C76B}"/>
              </c:ext>
            </c:extLst>
          </c:dPt>
          <c:dPt>
            <c:idx val="128"/>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101-BFD1-4B07-A23F-73BDD847C76B}"/>
              </c:ext>
            </c:extLst>
          </c:dPt>
          <c:dPt>
            <c:idx val="129"/>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103-BFD1-4B07-A23F-73BDD847C76B}"/>
              </c:ext>
            </c:extLst>
          </c:dPt>
          <c:dPt>
            <c:idx val="130"/>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105-BFD1-4B07-A23F-73BDD847C76B}"/>
              </c:ext>
            </c:extLst>
          </c:dPt>
          <c:dPt>
            <c:idx val="131"/>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107-BFD1-4B07-A23F-73BDD847C76B}"/>
              </c:ext>
            </c:extLst>
          </c:dPt>
          <c:dPt>
            <c:idx val="132"/>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109-BFD1-4B07-A23F-73BDD847C76B}"/>
              </c:ext>
            </c:extLst>
          </c:dPt>
          <c:dPt>
            <c:idx val="13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10B-BFD1-4B07-A23F-73BDD847C76B}"/>
              </c:ext>
            </c:extLst>
          </c:dPt>
          <c:dPt>
            <c:idx val="13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10D-BFD1-4B07-A23F-73BDD847C76B}"/>
              </c:ext>
            </c:extLst>
          </c:dPt>
          <c:dPt>
            <c:idx val="135"/>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10F-BFD1-4B07-A23F-73BDD847C76B}"/>
              </c:ext>
            </c:extLst>
          </c:dPt>
          <c:dPt>
            <c:idx val="136"/>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111-BFD1-4B07-A23F-73BDD847C76B}"/>
              </c:ext>
            </c:extLst>
          </c:dPt>
          <c:dPt>
            <c:idx val="137"/>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113-BFD1-4B07-A23F-73BDD847C76B}"/>
              </c:ext>
            </c:extLst>
          </c:dPt>
          <c:dPt>
            <c:idx val="138"/>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115-BFD1-4B07-A23F-73BDD847C76B}"/>
              </c:ext>
            </c:extLst>
          </c:dPt>
          <c:dPt>
            <c:idx val="139"/>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117-BFD1-4B07-A23F-73BDD847C76B}"/>
              </c:ext>
            </c:extLst>
          </c:dPt>
          <c:dPt>
            <c:idx val="14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119-BFD1-4B07-A23F-73BDD847C76B}"/>
              </c:ext>
            </c:extLst>
          </c:dPt>
          <c:dLbls>
            <c:dLbl>
              <c:idx val="0"/>
              <c:layout>
                <c:manualLayout>
                  <c:x val="2.8381707063687169E-2"/>
                  <c:y val="-4.444591510109263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FD1-4B07-A23F-73BDD847C76B}"/>
                </c:ext>
              </c:extLst>
            </c:dLbl>
            <c:dLbl>
              <c:idx val="3"/>
              <c:layout>
                <c:manualLayout>
                  <c:x val="0.1631229535798471"/>
                  <c:y val="-6.82292243486716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BFD1-4B07-A23F-73BDD847C76B}"/>
                </c:ext>
              </c:extLst>
            </c:dLbl>
            <c:dLbl>
              <c:idx val="4"/>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BFD1-4B07-A23F-73BDD847C76B}"/>
                </c:ext>
              </c:extLst>
            </c:dLbl>
            <c:dLbl>
              <c:idx val="5"/>
              <c:layout>
                <c:manualLayout>
                  <c:x val="0.30209331317661725"/>
                  <c:y val="5.0415310436109723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BFD1-4B07-A23F-73BDD847C76B}"/>
                </c:ext>
              </c:extLst>
            </c:dLbl>
            <c:dLbl>
              <c:idx val="6"/>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BFD1-4B07-A23F-73BDD847C76B}"/>
                </c:ext>
              </c:extLst>
            </c:dLbl>
            <c:dLbl>
              <c:idx val="7"/>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BFD1-4B07-A23F-73BDD847C76B}"/>
                </c:ext>
              </c:extLst>
            </c:dLbl>
            <c:dLbl>
              <c:idx val="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BFD1-4B07-A23F-73BDD847C76B}"/>
                </c:ext>
              </c:extLst>
            </c:dLbl>
            <c:dLbl>
              <c:idx val="39"/>
              <c:layout>
                <c:manualLayout>
                  <c:x val="3.3484413174467841E-2"/>
                  <c:y val="3.1170837779068355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4F-BFD1-4B07-A23F-73BDD847C76B}"/>
                </c:ext>
              </c:extLst>
            </c:dLbl>
            <c:dLbl>
              <c:idx val="42"/>
              <c:layout>
                <c:manualLayout>
                  <c:x val="2.3811259810178634E-2"/>
                  <c:y val="5.357793470502676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55-BFD1-4B07-A23F-73BDD847C76B}"/>
                </c:ext>
              </c:extLst>
            </c:dLbl>
            <c:dLbl>
              <c:idx val="43"/>
              <c:layout>
                <c:manualLayout>
                  <c:x val="-8.3294777171033473E-3"/>
                  <c:y val="-7.458220961218700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57-BFD1-4B07-A23F-73BDD847C76B}"/>
                </c:ext>
              </c:extLst>
            </c:dLbl>
            <c:dLbl>
              <c:idx val="50"/>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65-BFD1-4B07-A23F-73BDD847C76B}"/>
                </c:ext>
              </c:extLst>
            </c:dLbl>
            <c:dLbl>
              <c:idx val="51"/>
              <c:layout>
                <c:manualLayout>
                  <c:x val="2.1609681340168049E-2"/>
                  <c:y val="1.652581105569543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67-BFD1-4B07-A23F-73BDD847C76B}"/>
                </c:ext>
              </c:extLst>
            </c:dLbl>
            <c:dLbl>
              <c:idx val="5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7-BFD1-4B07-A23F-73BDD847C76B}"/>
                </c:ext>
              </c:extLst>
            </c:dLbl>
            <c:dLbl>
              <c:idx val="61"/>
              <c:layout>
                <c:manualLayout>
                  <c:x val="-4.1940274981550875E-2"/>
                  <c:y val="2.4599883848138195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B-BFD1-4B07-A23F-73BDD847C76B}"/>
                </c:ext>
              </c:extLst>
            </c:dLbl>
            <c:dLbl>
              <c:idx val="63"/>
              <c:layout>
                <c:manualLayout>
                  <c:x val="-2.8543495821411587E-2"/>
                  <c:y val="1.873727087576374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7F-BFD1-4B07-A23F-73BDD847C76B}"/>
                </c:ext>
              </c:extLst>
            </c:dLbl>
            <c:dLbl>
              <c:idx val="84"/>
              <c:layout>
                <c:manualLayout>
                  <c:x val="1.3541119860017497E-3"/>
                  <c:y val="-3.4577500729075533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A9-BFD1-4B07-A23F-73BDD847C76B}"/>
                </c:ext>
              </c:extLst>
            </c:dLbl>
            <c:dLbl>
              <c:idx val="8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B3-BFD1-4B07-A23F-73BDD847C76B}"/>
                </c:ext>
              </c:extLst>
            </c:dLbl>
            <c:dLbl>
              <c:idx val="90"/>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B5-BFD1-4B07-A23F-73BDD847C76B}"/>
                </c:ext>
              </c:extLst>
            </c:dLbl>
            <c:dLbl>
              <c:idx val="99"/>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7-BFD1-4B07-A23F-73BDD847C76B}"/>
                </c:ext>
              </c:extLst>
            </c:dLbl>
            <c:dLbl>
              <c:idx val="101"/>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B-BFD1-4B07-A23F-73BDD847C76B}"/>
                </c:ext>
              </c:extLst>
            </c:dLbl>
            <c:dLbl>
              <c:idx val="102"/>
              <c:layout>
                <c:manualLayout>
                  <c:x val="-1.3661739734762455E-2"/>
                  <c:y val="-2.336111073594359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D-BFD1-4B07-A23F-73BDD847C76B}"/>
                </c:ext>
              </c:extLst>
            </c:dLbl>
            <c:dLbl>
              <c:idx val="103"/>
              <c:layout>
                <c:manualLayout>
                  <c:x val="-3.6187824867479804E-2"/>
                  <c:y val="-6.383411111747334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CF-BFD1-4B07-A23F-73BDD847C76B}"/>
                </c:ext>
              </c:extLst>
            </c:dLbl>
            <c:dLbl>
              <c:idx val="106"/>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D5-BFD1-4B07-A23F-73BDD847C76B}"/>
                </c:ext>
              </c:extLst>
            </c:dLbl>
            <c:dLbl>
              <c:idx val="112"/>
              <c:layout>
                <c:manualLayout>
                  <c:x val="6.8070866141731771E-3"/>
                  <c:y val="-3.029199475065616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1-BFD1-4B07-A23F-73BDD847C76B}"/>
                </c:ext>
              </c:extLst>
            </c:dLbl>
            <c:dLbl>
              <c:idx val="113"/>
              <c:layout>
                <c:manualLayout>
                  <c:x val="8.9846894138232714E-3"/>
                  <c:y val="1.0338291046952464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3-BFD1-4B07-A23F-73BDD847C76B}"/>
                </c:ext>
              </c:extLst>
            </c:dLbl>
            <c:dLbl>
              <c:idx val="116"/>
              <c:layout>
                <c:manualLayout>
                  <c:x val="-2.2065155868255322E-3"/>
                  <c:y val="-3.6281519698545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9-BFD1-4B07-A23F-73BDD847C76B}"/>
                </c:ext>
              </c:extLst>
            </c:dLbl>
            <c:dLbl>
              <c:idx val="119"/>
              <c:layout>
                <c:manualLayout>
                  <c:x val="1.259055118110226E-2"/>
                  <c:y val="6.6943715368912218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EF-BFD1-4B07-A23F-73BDD847C76B}"/>
                </c:ext>
              </c:extLst>
            </c:dLbl>
            <c:dLbl>
              <c:idx val="132"/>
              <c:layout>
                <c:manualLayout>
                  <c:x val="-4.5405532272229272E-3"/>
                  <c:y val="0.2274185235832801"/>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09-BFD1-4B07-A23F-73BDD847C76B}"/>
                </c:ext>
              </c:extLst>
            </c:dLbl>
            <c:dLbl>
              <c:idx val="133"/>
              <c:layout>
                <c:manualLayout>
                  <c:x val="-5.6778889899909007E-3"/>
                  <c:y val="0.20227846733566537"/>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0B-BFD1-4B07-A23F-73BDD847C76B}"/>
                </c:ext>
              </c:extLst>
            </c:dLbl>
            <c:dLbl>
              <c:idx val="140"/>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119-BFD1-4B07-A23F-73BDD847C7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'Property Forms'!$D$2:$D$141</c:f>
              <c:strCache>
                <c:ptCount val="140"/>
                <c:pt idx="0">
                  <c:v>438BFUNS</c:v>
                </c:pt>
                <c:pt idx="1">
                  <c:v>AA21MD</c:v>
                </c:pt>
                <c:pt idx="2">
                  <c:v>AA52MD</c:v>
                </c:pt>
                <c:pt idx="3">
                  <c:v>DL 01 04</c:v>
                </c:pt>
                <c:pt idx="4">
                  <c:v>DL 24 02</c:v>
                </c:pt>
                <c:pt idx="5">
                  <c:v>DL 24 11</c:v>
                </c:pt>
                <c:pt idx="6">
                  <c:v>DL 24 33</c:v>
                </c:pt>
                <c:pt idx="7">
                  <c:v>DL 24 82</c:v>
                </c:pt>
                <c:pt idx="8">
                  <c:v>DP 04 18</c:v>
                </c:pt>
                <c:pt idx="9">
                  <c:v>DP 04 22</c:v>
                </c:pt>
                <c:pt idx="10">
                  <c:v>DP 04 71</c:v>
                </c:pt>
                <c:pt idx="11">
                  <c:v>DP 04 73</c:v>
                </c:pt>
                <c:pt idx="12">
                  <c:v>DP 04 75</c:v>
                </c:pt>
                <c:pt idx="13">
                  <c:v>DP 04 95</c:v>
                </c:pt>
                <c:pt idx="14">
                  <c:v>DS 03 30</c:v>
                </c:pt>
                <c:pt idx="15">
                  <c:v>DS 04 10</c:v>
                </c:pt>
                <c:pt idx="16">
                  <c:v>DS 04 20</c:v>
                </c:pt>
                <c:pt idx="17">
                  <c:v>DS 04 41</c:v>
                </c:pt>
                <c:pt idx="18">
                  <c:v>DS 04 63</c:v>
                </c:pt>
                <c:pt idx="19">
                  <c:v>DS 04 69</c:v>
                </c:pt>
                <c:pt idx="20">
                  <c:v>DS 04 71</c:v>
                </c:pt>
                <c:pt idx="21">
                  <c:v>DS 04 73</c:v>
                </c:pt>
                <c:pt idx="22">
                  <c:v>DS 04 75</c:v>
                </c:pt>
                <c:pt idx="23">
                  <c:v>DS 04 95</c:v>
                </c:pt>
                <c:pt idx="24">
                  <c:v>DS 04 99</c:v>
                </c:pt>
                <c:pt idx="25">
                  <c:v>DS 05 78</c:v>
                </c:pt>
                <c:pt idx="26">
                  <c:v>DS 09 26</c:v>
                </c:pt>
                <c:pt idx="27">
                  <c:v>DS 09 29</c:v>
                </c:pt>
                <c:pt idx="28">
                  <c:v>DS 09 34</c:v>
                </c:pt>
                <c:pt idx="29">
                  <c:v>DS 24 82</c:v>
                </c:pt>
                <c:pt idx="30">
                  <c:v>DS 24 94</c:v>
                </c:pt>
                <c:pt idx="31">
                  <c:v>DW 04 20</c:v>
                </c:pt>
                <c:pt idx="32">
                  <c:v>DW 04 21</c:v>
                </c:pt>
                <c:pt idx="33">
                  <c:v>DW 04 41</c:v>
                </c:pt>
                <c:pt idx="34">
                  <c:v>DW 04 63</c:v>
                </c:pt>
                <c:pt idx="35">
                  <c:v>DW 09 25</c:v>
                </c:pt>
                <c:pt idx="36">
                  <c:v>F1752C</c:v>
                </c:pt>
                <c:pt idx="37">
                  <c:v>F1759C</c:v>
                </c:pt>
                <c:pt idx="38">
                  <c:v>HARI</c:v>
                </c:pt>
                <c:pt idx="39">
                  <c:v>HO 01 04</c:v>
                </c:pt>
                <c:pt idx="40">
                  <c:v>HO 04 10</c:v>
                </c:pt>
                <c:pt idx="41">
                  <c:v>HO 04 55</c:v>
                </c:pt>
                <c:pt idx="42">
                  <c:v>HO 04 96</c:v>
                </c:pt>
                <c:pt idx="43">
                  <c:v>HO 09 15</c:v>
                </c:pt>
                <c:pt idx="44">
                  <c:v>HO 17 32</c:v>
                </c:pt>
                <c:pt idx="45">
                  <c:v>HO 17 33</c:v>
                </c:pt>
                <c:pt idx="46">
                  <c:v>HO-164</c:v>
                </c:pt>
                <c:pt idx="47">
                  <c:v>HO-177</c:v>
                </c:pt>
                <c:pt idx="48">
                  <c:v>HO-210</c:v>
                </c:pt>
                <c:pt idx="49">
                  <c:v>HO-210C</c:v>
                </c:pt>
                <c:pt idx="50">
                  <c:v>HO-28</c:v>
                </c:pt>
                <c:pt idx="51">
                  <c:v>HO-29</c:v>
                </c:pt>
                <c:pt idx="52">
                  <c:v>HO-40</c:v>
                </c:pt>
                <c:pt idx="53">
                  <c:v>HO-41</c:v>
                </c:pt>
                <c:pt idx="54">
                  <c:v>HO-42</c:v>
                </c:pt>
                <c:pt idx="55">
                  <c:v>HO-44</c:v>
                </c:pt>
                <c:pt idx="56">
                  <c:v>HO-48</c:v>
                </c:pt>
                <c:pt idx="57">
                  <c:v>HO-51</c:v>
                </c:pt>
                <c:pt idx="58">
                  <c:v>HO-57</c:v>
                </c:pt>
                <c:pt idx="59">
                  <c:v>HO-58</c:v>
                </c:pt>
                <c:pt idx="60">
                  <c:v>HO-58C</c:v>
                </c:pt>
                <c:pt idx="61">
                  <c:v>HO-59</c:v>
                </c:pt>
                <c:pt idx="62">
                  <c:v>HO-59C</c:v>
                </c:pt>
                <c:pt idx="63">
                  <c:v>HO-60</c:v>
                </c:pt>
                <c:pt idx="64">
                  <c:v>HO-60C</c:v>
                </c:pt>
                <c:pt idx="65">
                  <c:v>HO-61</c:v>
                </c:pt>
                <c:pt idx="66">
                  <c:v>HO-61C</c:v>
                </c:pt>
                <c:pt idx="67">
                  <c:v>HO-70</c:v>
                </c:pt>
                <c:pt idx="68">
                  <c:v>HO-71</c:v>
                </c:pt>
                <c:pt idx="69">
                  <c:v>HO-75</c:v>
                </c:pt>
                <c:pt idx="70">
                  <c:v>HO-76</c:v>
                </c:pt>
                <c:pt idx="71">
                  <c:v>HO-76C</c:v>
                </c:pt>
                <c:pt idx="72">
                  <c:v>HO-77</c:v>
                </c:pt>
                <c:pt idx="73">
                  <c:v>HO-77C</c:v>
                </c:pt>
                <c:pt idx="74">
                  <c:v>HO-78</c:v>
                </c:pt>
                <c:pt idx="75">
                  <c:v>HO-78C</c:v>
                </c:pt>
                <c:pt idx="76">
                  <c:v>HO-79</c:v>
                </c:pt>
                <c:pt idx="77">
                  <c:v>HO-79C</c:v>
                </c:pt>
                <c:pt idx="78">
                  <c:v>HO-80</c:v>
                </c:pt>
                <c:pt idx="79">
                  <c:v>HO-80C</c:v>
                </c:pt>
                <c:pt idx="80">
                  <c:v>HO-81</c:v>
                </c:pt>
                <c:pt idx="81">
                  <c:v>HO-81C</c:v>
                </c:pt>
                <c:pt idx="82">
                  <c:v>HO-82</c:v>
                </c:pt>
                <c:pt idx="83">
                  <c:v>HO-82C</c:v>
                </c:pt>
                <c:pt idx="84">
                  <c:v>HO-90</c:v>
                </c:pt>
                <c:pt idx="85">
                  <c:v>HS 03 12</c:v>
                </c:pt>
                <c:pt idx="86">
                  <c:v>HS 03 30</c:v>
                </c:pt>
                <c:pt idx="87">
                  <c:v>HS 04 10</c:v>
                </c:pt>
                <c:pt idx="88">
                  <c:v>HS 04 12</c:v>
                </c:pt>
                <c:pt idx="89">
                  <c:v>HS 04 20</c:v>
                </c:pt>
                <c:pt idx="90">
                  <c:v>HS 04 35</c:v>
                </c:pt>
                <c:pt idx="91">
                  <c:v>HS 04 36</c:v>
                </c:pt>
                <c:pt idx="92">
                  <c:v>HS 04 40</c:v>
                </c:pt>
                <c:pt idx="93">
                  <c:v>HS 04 41</c:v>
                </c:pt>
                <c:pt idx="94">
                  <c:v>HS 04 42</c:v>
                </c:pt>
                <c:pt idx="95">
                  <c:v>HS 04 43</c:v>
                </c:pt>
                <c:pt idx="96">
                  <c:v>HS 04 50</c:v>
                </c:pt>
                <c:pt idx="97">
                  <c:v>HS 04 53</c:v>
                </c:pt>
                <c:pt idx="98">
                  <c:v>HS 04 54</c:v>
                </c:pt>
                <c:pt idx="99">
                  <c:v>HS 04 55</c:v>
                </c:pt>
                <c:pt idx="100">
                  <c:v>HS 04 61</c:v>
                </c:pt>
                <c:pt idx="101">
                  <c:v>HS 04 65</c:v>
                </c:pt>
                <c:pt idx="102">
                  <c:v>HS 04 77</c:v>
                </c:pt>
                <c:pt idx="103">
                  <c:v>HS 04 90</c:v>
                </c:pt>
                <c:pt idx="104">
                  <c:v>HS 04 92</c:v>
                </c:pt>
                <c:pt idx="105">
                  <c:v>HS 04 93</c:v>
                </c:pt>
                <c:pt idx="106">
                  <c:v>HS 04 95</c:v>
                </c:pt>
                <c:pt idx="107">
                  <c:v>HS 04 99</c:v>
                </c:pt>
                <c:pt idx="108">
                  <c:v>HS 05 24</c:v>
                </c:pt>
                <c:pt idx="109">
                  <c:v>HS 05 46</c:v>
                </c:pt>
                <c:pt idx="110">
                  <c:v>HS 05 78</c:v>
                </c:pt>
                <c:pt idx="111">
                  <c:v>HS 06 14</c:v>
                </c:pt>
                <c:pt idx="112">
                  <c:v>HS 09 06</c:v>
                </c:pt>
                <c:pt idx="113">
                  <c:v>HS 09 26</c:v>
                </c:pt>
                <c:pt idx="114">
                  <c:v>HS 09 29</c:v>
                </c:pt>
                <c:pt idx="115">
                  <c:v>HS 09 30</c:v>
                </c:pt>
                <c:pt idx="116">
                  <c:v>HS 09 31</c:v>
                </c:pt>
                <c:pt idx="117">
                  <c:v>HS 09 32</c:v>
                </c:pt>
                <c:pt idx="118">
                  <c:v>HS 09 34</c:v>
                </c:pt>
                <c:pt idx="119">
                  <c:v>HS 09 65</c:v>
                </c:pt>
                <c:pt idx="120">
                  <c:v>HS 17 31</c:v>
                </c:pt>
                <c:pt idx="121">
                  <c:v>HS 17 33</c:v>
                </c:pt>
                <c:pt idx="122">
                  <c:v>HS 24 43</c:v>
                </c:pt>
                <c:pt idx="123">
                  <c:v>HS 24 72</c:v>
                </c:pt>
                <c:pt idx="124">
                  <c:v>HS 24 73</c:v>
                </c:pt>
                <c:pt idx="125">
                  <c:v>HS 24 94</c:v>
                </c:pt>
                <c:pt idx="126">
                  <c:v>HS MS I2</c:v>
                </c:pt>
                <c:pt idx="127">
                  <c:v>HW 00 08</c:v>
                </c:pt>
                <c:pt idx="128">
                  <c:v>HW 04 35</c:v>
                </c:pt>
                <c:pt idx="129">
                  <c:v>HW 04 61</c:v>
                </c:pt>
                <c:pt idx="130">
                  <c:v>HW 04 95</c:v>
                </c:pt>
                <c:pt idx="131">
                  <c:v>HW 09 06</c:v>
                </c:pt>
                <c:pt idx="132">
                  <c:v>HW 24 82</c:v>
                </c:pt>
                <c:pt idx="133">
                  <c:v>HW-28</c:v>
                </c:pt>
                <c:pt idx="134">
                  <c:v>PS 09 22</c:v>
                </c:pt>
                <c:pt idx="135">
                  <c:v>PS 09 23</c:v>
                </c:pt>
                <c:pt idx="136">
                  <c:v>PS 09 24</c:v>
                </c:pt>
                <c:pt idx="137">
                  <c:v>PS 98 11</c:v>
                </c:pt>
                <c:pt idx="138">
                  <c:v>PS 98 13</c:v>
                </c:pt>
                <c:pt idx="139">
                  <c:v>PS 98 16</c:v>
                </c:pt>
              </c:strCache>
            </c:strRef>
          </c:cat>
          <c:val>
            <c:numRef>
              <c:f>'Property Forms'!$E$2:$E$141</c:f>
              <c:numCache>
                <c:formatCode>General</c:formatCode>
                <c:ptCount val="140"/>
                <c:pt idx="0">
                  <c:v>10968</c:v>
                </c:pt>
                <c:pt idx="1">
                  <c:v>116</c:v>
                </c:pt>
                <c:pt idx="2">
                  <c:v>116</c:v>
                </c:pt>
                <c:pt idx="3">
                  <c:v>1720</c:v>
                </c:pt>
                <c:pt idx="4">
                  <c:v>1720</c:v>
                </c:pt>
                <c:pt idx="5">
                  <c:v>1720</c:v>
                </c:pt>
                <c:pt idx="6">
                  <c:v>1720</c:v>
                </c:pt>
                <c:pt idx="7">
                  <c:v>1720</c:v>
                </c:pt>
                <c:pt idx="8">
                  <c:v>7</c:v>
                </c:pt>
                <c:pt idx="9">
                  <c:v>1720</c:v>
                </c:pt>
                <c:pt idx="10">
                  <c:v>146</c:v>
                </c:pt>
                <c:pt idx="11">
                  <c:v>4</c:v>
                </c:pt>
                <c:pt idx="12">
                  <c:v>523</c:v>
                </c:pt>
                <c:pt idx="13">
                  <c:v>293</c:v>
                </c:pt>
                <c:pt idx="14">
                  <c:v>93</c:v>
                </c:pt>
                <c:pt idx="15">
                  <c:v>39</c:v>
                </c:pt>
                <c:pt idx="16">
                  <c:v>553</c:v>
                </c:pt>
                <c:pt idx="17">
                  <c:v>60</c:v>
                </c:pt>
                <c:pt idx="18">
                  <c:v>50</c:v>
                </c:pt>
                <c:pt idx="19">
                  <c:v>14</c:v>
                </c:pt>
                <c:pt idx="20">
                  <c:v>102</c:v>
                </c:pt>
                <c:pt idx="21">
                  <c:v>44</c:v>
                </c:pt>
                <c:pt idx="22">
                  <c:v>1</c:v>
                </c:pt>
                <c:pt idx="23">
                  <c:v>435</c:v>
                </c:pt>
                <c:pt idx="24">
                  <c:v>1</c:v>
                </c:pt>
                <c:pt idx="25">
                  <c:v>3</c:v>
                </c:pt>
                <c:pt idx="26">
                  <c:v>83</c:v>
                </c:pt>
                <c:pt idx="27">
                  <c:v>64</c:v>
                </c:pt>
                <c:pt idx="28">
                  <c:v>1</c:v>
                </c:pt>
                <c:pt idx="29">
                  <c:v>194</c:v>
                </c:pt>
                <c:pt idx="30">
                  <c:v>28</c:v>
                </c:pt>
                <c:pt idx="31">
                  <c:v>733</c:v>
                </c:pt>
                <c:pt idx="32">
                  <c:v>26</c:v>
                </c:pt>
                <c:pt idx="33">
                  <c:v>77</c:v>
                </c:pt>
                <c:pt idx="34">
                  <c:v>5</c:v>
                </c:pt>
                <c:pt idx="35">
                  <c:v>1</c:v>
                </c:pt>
                <c:pt idx="36">
                  <c:v>2</c:v>
                </c:pt>
                <c:pt idx="37">
                  <c:v>8</c:v>
                </c:pt>
                <c:pt idx="38">
                  <c:v>3</c:v>
                </c:pt>
                <c:pt idx="39">
                  <c:v>1345</c:v>
                </c:pt>
                <c:pt idx="40">
                  <c:v>712</c:v>
                </c:pt>
                <c:pt idx="41">
                  <c:v>19</c:v>
                </c:pt>
                <c:pt idx="42">
                  <c:v>1345</c:v>
                </c:pt>
                <c:pt idx="43">
                  <c:v>1345</c:v>
                </c:pt>
                <c:pt idx="44">
                  <c:v>78</c:v>
                </c:pt>
                <c:pt idx="45">
                  <c:v>311</c:v>
                </c:pt>
                <c:pt idx="46">
                  <c:v>1</c:v>
                </c:pt>
                <c:pt idx="47">
                  <c:v>415</c:v>
                </c:pt>
                <c:pt idx="48">
                  <c:v>388</c:v>
                </c:pt>
                <c:pt idx="49">
                  <c:v>23</c:v>
                </c:pt>
                <c:pt idx="50">
                  <c:v>6134</c:v>
                </c:pt>
                <c:pt idx="51">
                  <c:v>13276</c:v>
                </c:pt>
                <c:pt idx="52">
                  <c:v>16</c:v>
                </c:pt>
                <c:pt idx="53">
                  <c:v>245</c:v>
                </c:pt>
                <c:pt idx="54">
                  <c:v>9</c:v>
                </c:pt>
                <c:pt idx="55">
                  <c:v>14</c:v>
                </c:pt>
                <c:pt idx="56">
                  <c:v>276</c:v>
                </c:pt>
                <c:pt idx="57">
                  <c:v>1</c:v>
                </c:pt>
                <c:pt idx="58">
                  <c:v>3</c:v>
                </c:pt>
                <c:pt idx="59">
                  <c:v>1790</c:v>
                </c:pt>
                <c:pt idx="60">
                  <c:v>68</c:v>
                </c:pt>
                <c:pt idx="61">
                  <c:v>4257</c:v>
                </c:pt>
                <c:pt idx="62">
                  <c:v>363</c:v>
                </c:pt>
                <c:pt idx="63">
                  <c:v>4785</c:v>
                </c:pt>
                <c:pt idx="64">
                  <c:v>805</c:v>
                </c:pt>
                <c:pt idx="65">
                  <c:v>152</c:v>
                </c:pt>
                <c:pt idx="66">
                  <c:v>6</c:v>
                </c:pt>
                <c:pt idx="67">
                  <c:v>28</c:v>
                </c:pt>
                <c:pt idx="68">
                  <c:v>1</c:v>
                </c:pt>
                <c:pt idx="69">
                  <c:v>9</c:v>
                </c:pt>
                <c:pt idx="70">
                  <c:v>115</c:v>
                </c:pt>
                <c:pt idx="71">
                  <c:v>16</c:v>
                </c:pt>
                <c:pt idx="72">
                  <c:v>380</c:v>
                </c:pt>
                <c:pt idx="73">
                  <c:v>23</c:v>
                </c:pt>
                <c:pt idx="74">
                  <c:v>491</c:v>
                </c:pt>
                <c:pt idx="75">
                  <c:v>32</c:v>
                </c:pt>
                <c:pt idx="76">
                  <c:v>63</c:v>
                </c:pt>
                <c:pt idx="77">
                  <c:v>5</c:v>
                </c:pt>
                <c:pt idx="78">
                  <c:v>15</c:v>
                </c:pt>
                <c:pt idx="79">
                  <c:v>1</c:v>
                </c:pt>
                <c:pt idx="80">
                  <c:v>198</c:v>
                </c:pt>
                <c:pt idx="81">
                  <c:v>21</c:v>
                </c:pt>
                <c:pt idx="82">
                  <c:v>107</c:v>
                </c:pt>
                <c:pt idx="83">
                  <c:v>11</c:v>
                </c:pt>
                <c:pt idx="84">
                  <c:v>14058</c:v>
                </c:pt>
                <c:pt idx="85">
                  <c:v>4</c:v>
                </c:pt>
                <c:pt idx="86">
                  <c:v>855</c:v>
                </c:pt>
                <c:pt idx="87">
                  <c:v>89</c:v>
                </c:pt>
                <c:pt idx="88">
                  <c:v>5</c:v>
                </c:pt>
                <c:pt idx="89">
                  <c:v>7056</c:v>
                </c:pt>
                <c:pt idx="90">
                  <c:v>6520</c:v>
                </c:pt>
                <c:pt idx="91">
                  <c:v>4</c:v>
                </c:pt>
                <c:pt idx="92">
                  <c:v>64</c:v>
                </c:pt>
                <c:pt idx="93">
                  <c:v>395</c:v>
                </c:pt>
                <c:pt idx="94">
                  <c:v>8</c:v>
                </c:pt>
                <c:pt idx="95">
                  <c:v>117</c:v>
                </c:pt>
                <c:pt idx="96">
                  <c:v>3</c:v>
                </c:pt>
                <c:pt idx="97">
                  <c:v>64</c:v>
                </c:pt>
                <c:pt idx="98">
                  <c:v>149</c:v>
                </c:pt>
                <c:pt idx="99">
                  <c:v>6095</c:v>
                </c:pt>
                <c:pt idx="100">
                  <c:v>407</c:v>
                </c:pt>
                <c:pt idx="101">
                  <c:v>5929</c:v>
                </c:pt>
                <c:pt idx="102">
                  <c:v>1069</c:v>
                </c:pt>
                <c:pt idx="103">
                  <c:v>10101</c:v>
                </c:pt>
                <c:pt idx="104">
                  <c:v>2</c:v>
                </c:pt>
                <c:pt idx="105">
                  <c:v>2</c:v>
                </c:pt>
                <c:pt idx="106">
                  <c:v>6751</c:v>
                </c:pt>
                <c:pt idx="107">
                  <c:v>3</c:v>
                </c:pt>
                <c:pt idx="108">
                  <c:v>258</c:v>
                </c:pt>
                <c:pt idx="109">
                  <c:v>7</c:v>
                </c:pt>
                <c:pt idx="110">
                  <c:v>15</c:v>
                </c:pt>
                <c:pt idx="111">
                  <c:v>37</c:v>
                </c:pt>
                <c:pt idx="112">
                  <c:v>5982</c:v>
                </c:pt>
                <c:pt idx="113">
                  <c:v>3642</c:v>
                </c:pt>
                <c:pt idx="114">
                  <c:v>463</c:v>
                </c:pt>
                <c:pt idx="115">
                  <c:v>6</c:v>
                </c:pt>
                <c:pt idx="116">
                  <c:v>1517</c:v>
                </c:pt>
                <c:pt idx="117">
                  <c:v>37</c:v>
                </c:pt>
                <c:pt idx="118">
                  <c:v>945</c:v>
                </c:pt>
                <c:pt idx="119">
                  <c:v>6044</c:v>
                </c:pt>
                <c:pt idx="120">
                  <c:v>131</c:v>
                </c:pt>
                <c:pt idx="121">
                  <c:v>167</c:v>
                </c:pt>
                <c:pt idx="122">
                  <c:v>1</c:v>
                </c:pt>
                <c:pt idx="123">
                  <c:v>1</c:v>
                </c:pt>
                <c:pt idx="124">
                  <c:v>1</c:v>
                </c:pt>
                <c:pt idx="125">
                  <c:v>174</c:v>
                </c:pt>
                <c:pt idx="126">
                  <c:v>1</c:v>
                </c:pt>
                <c:pt idx="127">
                  <c:v>2</c:v>
                </c:pt>
                <c:pt idx="128">
                  <c:v>226</c:v>
                </c:pt>
                <c:pt idx="129">
                  <c:v>12</c:v>
                </c:pt>
                <c:pt idx="130">
                  <c:v>223</c:v>
                </c:pt>
                <c:pt idx="131">
                  <c:v>18</c:v>
                </c:pt>
                <c:pt idx="132">
                  <c:v>1345</c:v>
                </c:pt>
                <c:pt idx="133">
                  <c:v>1345</c:v>
                </c:pt>
                <c:pt idx="134">
                  <c:v>7</c:v>
                </c:pt>
                <c:pt idx="135">
                  <c:v>1</c:v>
                </c:pt>
                <c:pt idx="136">
                  <c:v>1</c:v>
                </c:pt>
                <c:pt idx="137">
                  <c:v>2</c:v>
                </c:pt>
                <c:pt idx="138">
                  <c:v>3</c:v>
                </c:pt>
                <c:pt idx="139">
                  <c:v>2</c:v>
                </c:pt>
              </c:numCache>
            </c:numRef>
          </c:val>
          <c:extLst>
            <c:ext xmlns:c16="http://schemas.microsoft.com/office/drawing/2014/chart" uri="{C3380CC4-5D6E-409C-BE32-E72D297353CC}">
              <c16:uniqueId val="{0000011A-BFD1-4B07-A23F-73BDD847C76B}"/>
            </c:ext>
          </c:extLst>
        </c:ser>
        <c:dLbls>
          <c:showLegendKey val="0"/>
          <c:showVal val="0"/>
          <c:showCatName val="0"/>
          <c:showSerName val="0"/>
          <c:showPercent val="0"/>
          <c:showBubbleSize val="0"/>
          <c:showLeaderLines val="1"/>
        </c:dLbls>
        <c:gapWidth val="100"/>
        <c:splitType val="val"/>
        <c:splitPos val="17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dirty="0" smtClean="0"/>
              <a:t>Discounts for Auto &amp; Property</a:t>
            </a:r>
            <a:endParaRPr lang="en-US" sz="1400" dirty="0"/>
          </a:p>
        </c:rich>
      </c:tx>
      <c:layout>
        <c:manualLayout>
          <c:xMode val="edge"/>
          <c:yMode val="edge"/>
          <c:x val="0.24293478405263333"/>
          <c:y val="3.189856670806327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513668225881806"/>
          <c:y val="0.20646867083023163"/>
          <c:w val="0.84863317741181943"/>
          <c:h val="0.79353132916976843"/>
        </c:manualLayout>
      </c:layout>
      <c:ofPieChart>
        <c:ofPieType val="pie"/>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3821-4459-94E4-6D01F5814C7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3821-4459-94E4-6D01F5814C7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3821-4459-94E4-6D01F5814C7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3821-4459-94E4-6D01F5814C7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3821-4459-94E4-6D01F5814C7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B-3821-4459-94E4-6D01F5814C7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D-3821-4459-94E4-6D01F5814C7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F-3821-4459-94E4-6D01F5814C7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1-3821-4459-94E4-6D01F5814C7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3-3821-4459-94E4-6D01F5814C71}"/>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5-3821-4459-94E4-6D01F5814C71}"/>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7-3821-4459-94E4-6D01F5814C71}"/>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19-3821-4459-94E4-6D01F5814C71}"/>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1B-3821-4459-94E4-6D01F5814C71}"/>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1D-3821-4459-94E4-6D01F5814C71}"/>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1F-3821-4459-94E4-6D01F5814C71}"/>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21-3821-4459-94E4-6D01F5814C71}"/>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c:spPr>
            <c:extLst>
              <c:ext xmlns:c16="http://schemas.microsoft.com/office/drawing/2014/chart" uri="{C3380CC4-5D6E-409C-BE32-E72D297353CC}">
                <c16:uniqueId val="{00000023-3821-4459-94E4-6D01F5814C71}"/>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c:spPr>
            <c:extLst>
              <c:ext xmlns:c16="http://schemas.microsoft.com/office/drawing/2014/chart" uri="{C3380CC4-5D6E-409C-BE32-E72D297353CC}">
                <c16:uniqueId val="{00000025-3821-4459-94E4-6D01F5814C71}"/>
              </c:ext>
            </c:extLst>
          </c:dPt>
          <c:dLbls>
            <c:dLbl>
              <c:idx val="0"/>
              <c:layout/>
              <c:tx>
                <c:rich>
                  <a:bodyPr/>
                  <a:lstStyle/>
                  <a:p>
                    <a:fld id="{551BB18A-4913-40E4-B79D-989BEAB6684F}"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3821-4459-94E4-6D01F5814C71}"/>
                </c:ext>
              </c:extLst>
            </c:dLbl>
            <c:dLbl>
              <c:idx val="1"/>
              <c:layout/>
              <c:tx>
                <c:rich>
                  <a:bodyPr/>
                  <a:lstStyle/>
                  <a:p>
                    <a:fld id="{56FEB69D-71C2-4729-8166-F6C02B051B63}"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3821-4459-94E4-6D01F5814C71}"/>
                </c:ext>
              </c:extLst>
            </c:dLbl>
            <c:dLbl>
              <c:idx val="2"/>
              <c:layout/>
              <c:tx>
                <c:rich>
                  <a:bodyPr/>
                  <a:lstStyle/>
                  <a:p>
                    <a:fld id="{41C83579-0EA0-4110-A1D5-1DC9F2BD78ED}"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3821-4459-94E4-6D01F5814C71}"/>
                </c:ext>
              </c:extLst>
            </c:dLbl>
            <c:dLbl>
              <c:idx val="3"/>
              <c:layout/>
              <c:tx>
                <c:rich>
                  <a:bodyPr/>
                  <a:lstStyle/>
                  <a:p>
                    <a:fld id="{CEDFAD85-3954-41AF-8116-462F3A21741A}"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3821-4459-94E4-6D01F5814C71}"/>
                </c:ext>
              </c:extLst>
            </c:dLbl>
            <c:dLbl>
              <c:idx val="4"/>
              <c:layout/>
              <c:tx>
                <c:rich>
                  <a:bodyPr/>
                  <a:lstStyle/>
                  <a:p>
                    <a:fld id="{4D6D5795-CAE2-4372-AA26-A56E4AC3B073}"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3821-4459-94E4-6D01F5814C71}"/>
                </c:ext>
              </c:extLst>
            </c:dLbl>
            <c:dLbl>
              <c:idx val="5"/>
              <c:layout/>
              <c:tx>
                <c:rich>
                  <a:bodyPr/>
                  <a:lstStyle/>
                  <a:p>
                    <a:fld id="{26796642-64E8-44E4-AC37-75C1FA5A5244}"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3821-4459-94E4-6D01F5814C71}"/>
                </c:ext>
              </c:extLst>
            </c:dLbl>
            <c:dLbl>
              <c:idx val="6"/>
              <c:layout/>
              <c:tx>
                <c:rich>
                  <a:bodyPr/>
                  <a:lstStyle/>
                  <a:p>
                    <a:fld id="{CAA30BB8-9432-4A8F-A498-502F3619F727}"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3821-4459-94E4-6D01F5814C71}"/>
                </c:ext>
              </c:extLst>
            </c:dLbl>
            <c:dLbl>
              <c:idx val="7"/>
              <c:layout/>
              <c:tx>
                <c:rich>
                  <a:bodyPr/>
                  <a:lstStyle/>
                  <a:p>
                    <a:fld id="{6DDF8927-6E4E-4759-90F4-392B6961ED01}"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F-3821-4459-94E4-6D01F5814C71}"/>
                </c:ext>
              </c:extLst>
            </c:dLbl>
            <c:dLbl>
              <c:idx val="8"/>
              <c:layout/>
              <c:tx>
                <c:rich>
                  <a:bodyPr/>
                  <a:lstStyle/>
                  <a:p>
                    <a:fld id="{98062BCB-F0E4-4A0C-A56B-8BDD0F592287}"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3821-4459-94E4-6D01F5814C71}"/>
                </c:ext>
              </c:extLst>
            </c:dLbl>
            <c:dLbl>
              <c:idx val="9"/>
              <c:layout/>
              <c:tx>
                <c:rich>
                  <a:bodyPr/>
                  <a:lstStyle/>
                  <a:p>
                    <a:fld id="{FF24D59C-7CB8-4504-A022-6B1D9131A254}"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3-3821-4459-94E4-6D01F5814C71}"/>
                </c:ext>
              </c:extLst>
            </c:dLbl>
            <c:dLbl>
              <c:idx val="10"/>
              <c:layout/>
              <c:tx>
                <c:rich>
                  <a:bodyPr/>
                  <a:lstStyle/>
                  <a:p>
                    <a:fld id="{835D39A6-1209-41D2-9051-90F667EB31B0}"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5-3821-4459-94E4-6D01F5814C71}"/>
                </c:ext>
              </c:extLst>
            </c:dLbl>
            <c:dLbl>
              <c:idx val="11"/>
              <c:layout/>
              <c:tx>
                <c:rich>
                  <a:bodyPr/>
                  <a:lstStyle/>
                  <a:p>
                    <a:r>
                      <a:rPr lang="en-US" dirty="0" smtClean="0"/>
                      <a:t>Others</a:t>
                    </a:r>
                    <a:endParaRPr lang="en-US" dirty="0"/>
                  </a:p>
                </c:rich>
              </c:tx>
              <c:dLblPos val="bestFit"/>
              <c:showLegendKey val="0"/>
              <c:showVal val="0"/>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3821-4459-94E4-6D01F5814C71}"/>
                </c:ext>
              </c:extLst>
            </c:dLbl>
            <c:dLbl>
              <c:idx val="12"/>
              <c:layout/>
              <c:tx>
                <c:rich>
                  <a:bodyPr/>
                  <a:lstStyle/>
                  <a:p>
                    <a:fld id="{C3E9973C-328D-4760-BEC6-BD572F637A30}" type="CELLRANGE">
                      <a:rPr lang="en-US" b="1">
                        <a:solidFill>
                          <a:schemeClr val="bg1"/>
                        </a:solidFill>
                      </a:rPr>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9-3821-4459-94E4-6D01F5814C71}"/>
                </c:ext>
              </c:extLst>
            </c:dLbl>
            <c:dLbl>
              <c:idx val="13"/>
              <c:layout/>
              <c:tx>
                <c:rich>
                  <a:bodyPr/>
                  <a:lstStyle/>
                  <a:p>
                    <a:fld id="{EE77B89A-2668-451B-9FFC-B43E36D5A907}" type="CELLRANGE">
                      <a:rPr lang="en-US" b="1">
                        <a:solidFill>
                          <a:schemeClr val="bg1"/>
                        </a:solidFill>
                      </a:rPr>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B-3821-4459-94E4-6D01F5814C71}"/>
                </c:ext>
              </c:extLst>
            </c:dLbl>
            <c:dLbl>
              <c:idx val="14"/>
              <c:layout/>
              <c:tx>
                <c:rich>
                  <a:bodyPr/>
                  <a:lstStyle/>
                  <a:p>
                    <a:fld id="{7F549D6B-7568-438F-8C5C-711759C4B2F7}"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D-3821-4459-94E4-6D01F5814C71}"/>
                </c:ext>
              </c:extLst>
            </c:dLbl>
            <c:dLbl>
              <c:idx val="15"/>
              <c:layout/>
              <c:tx>
                <c:rich>
                  <a:bodyPr/>
                  <a:lstStyle/>
                  <a:p>
                    <a:fld id="{301D0732-4BD1-4069-B0DF-98C7A67DBFCD}"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F-3821-4459-94E4-6D01F5814C71}"/>
                </c:ext>
              </c:extLst>
            </c:dLbl>
            <c:dLbl>
              <c:idx val="16"/>
              <c:layout/>
              <c:tx>
                <c:rich>
                  <a:bodyPr/>
                  <a:lstStyle/>
                  <a:p>
                    <a:fld id="{B554E0AA-82E6-47DE-90B3-31E82CF5BEDE}" type="CELLRANGE">
                      <a:rPr lang="en-US" b="1">
                        <a:solidFill>
                          <a:schemeClr val="bg1"/>
                        </a:solidFill>
                      </a:rPr>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21-3821-4459-94E4-6D01F5814C71}"/>
                </c:ext>
              </c:extLst>
            </c:dLbl>
            <c:dLbl>
              <c:idx val="17"/>
              <c:layout/>
              <c:tx>
                <c:rich>
                  <a:bodyPr/>
                  <a:lstStyle/>
                  <a:p>
                    <a:fld id="{2DD6DFF4-2B7A-4D4C-AF96-CE837058D2BA}"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3-3821-4459-94E4-6D01F5814C71}"/>
                </c:ext>
              </c:extLst>
            </c:dLbl>
            <c:dLbl>
              <c:idx val="18"/>
              <c:layout>
                <c:manualLayout>
                  <c:x val="-0.17449145591871898"/>
                  <c:y val="8.361880786811024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r>
                      <a:rPr lang="en-US" b="1" dirty="0" smtClean="0">
                        <a:solidFill>
                          <a:schemeClr val="bg1"/>
                        </a:solidFill>
                      </a:rPr>
                      <a:t>Other</a:t>
                    </a:r>
                    <a:endParaRPr lang="en-US" b="1" dirty="0">
                      <a:solidFill>
                        <a:schemeClr val="bg1"/>
                      </a:solidFill>
                    </a:endParaRP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17095298234541573"/>
                      <c:h val="6.8088118236512091E-2"/>
                    </c:manualLayout>
                  </c15:layout>
                </c:ext>
                <c:ext xmlns:c16="http://schemas.microsoft.com/office/drawing/2014/chart" uri="{C3380CC4-5D6E-409C-BE32-E72D297353CC}">
                  <c16:uniqueId val="{00000025-3821-4459-94E4-6D01F5814C7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15:showDataLabelsRange val="1"/>
              </c:ext>
            </c:extLst>
          </c:dLbls>
          <c:cat>
            <c:strRef>
              <c:f>'Discounts (2)'!$C$3:$C$212</c:f>
              <c:strCache>
                <c:ptCount val="18"/>
                <c:pt idx="0">
                  <c:v>PPD</c:v>
                </c:pt>
                <c:pt idx="1">
                  <c:v>PRD</c:v>
                </c:pt>
                <c:pt idx="2">
                  <c:v>NSD</c:v>
                </c:pt>
                <c:pt idx="3">
                  <c:v>NDD</c:v>
                </c:pt>
                <c:pt idx="4">
                  <c:v>DDD</c:v>
                </c:pt>
                <c:pt idx="5">
                  <c:v>ATD</c:v>
                </c:pt>
                <c:pt idx="6">
                  <c:v>ALBD</c:v>
                </c:pt>
                <c:pt idx="7">
                  <c:v>TDD</c:v>
                </c:pt>
                <c:pt idx="8">
                  <c:v>HD</c:v>
                </c:pt>
                <c:pt idx="9">
                  <c:v>ASD</c:v>
                </c:pt>
                <c:pt idx="10">
                  <c:v>MDD</c:v>
                </c:pt>
                <c:pt idx="11">
                  <c:v>DRLD</c:v>
                </c:pt>
                <c:pt idx="12">
                  <c:v>MVD</c:v>
                </c:pt>
                <c:pt idx="13">
                  <c:v>MPD</c:v>
                </c:pt>
                <c:pt idx="14">
                  <c:v>NCD</c:v>
                </c:pt>
                <c:pt idx="15">
                  <c:v>MMD</c:v>
                </c:pt>
                <c:pt idx="16">
                  <c:v>GDD</c:v>
                </c:pt>
                <c:pt idx="17">
                  <c:v>GSD</c:v>
                </c:pt>
              </c:strCache>
            </c:strRef>
          </c:cat>
          <c:val>
            <c:numRef>
              <c:f>'Discounts (2)'!$D$3:$D$212</c:f>
              <c:numCache>
                <c:formatCode>General</c:formatCode>
                <c:ptCount val="18"/>
                <c:pt idx="0">
                  <c:v>283877</c:v>
                </c:pt>
                <c:pt idx="1">
                  <c:v>327530</c:v>
                </c:pt>
                <c:pt idx="2">
                  <c:v>29219</c:v>
                </c:pt>
                <c:pt idx="3">
                  <c:v>8480</c:v>
                </c:pt>
                <c:pt idx="4">
                  <c:v>1030</c:v>
                </c:pt>
                <c:pt idx="5">
                  <c:v>84502</c:v>
                </c:pt>
                <c:pt idx="6">
                  <c:v>7877</c:v>
                </c:pt>
                <c:pt idx="7">
                  <c:v>17469</c:v>
                </c:pt>
                <c:pt idx="8">
                  <c:v>64149</c:v>
                </c:pt>
                <c:pt idx="9">
                  <c:v>102351</c:v>
                </c:pt>
                <c:pt idx="10">
                  <c:v>24115</c:v>
                </c:pt>
                <c:pt idx="11">
                  <c:v>7517</c:v>
                </c:pt>
                <c:pt idx="12">
                  <c:v>787820</c:v>
                </c:pt>
                <c:pt idx="13">
                  <c:v>806792</c:v>
                </c:pt>
                <c:pt idx="14">
                  <c:v>78465</c:v>
                </c:pt>
                <c:pt idx="15">
                  <c:v>384715</c:v>
                </c:pt>
                <c:pt idx="16">
                  <c:v>997894</c:v>
                </c:pt>
                <c:pt idx="17">
                  <c:v>60810</c:v>
                </c:pt>
              </c:numCache>
            </c:numRef>
          </c:val>
          <c:extLst>
            <c:ext xmlns:c15="http://schemas.microsoft.com/office/drawing/2012/chart" uri="{02D57815-91ED-43cb-92C2-25804820EDAC}">
              <c15:datalabelsRange>
                <c15:f>'Discounts (2)'!$C$3:$C$182</c15:f>
                <c15:dlblRangeCache>
                  <c:ptCount val="18"/>
                  <c:pt idx="0">
                    <c:v>PPD</c:v>
                  </c:pt>
                  <c:pt idx="1">
                    <c:v>PRD</c:v>
                  </c:pt>
                  <c:pt idx="2">
                    <c:v>NSD</c:v>
                  </c:pt>
                  <c:pt idx="3">
                    <c:v>NDD</c:v>
                  </c:pt>
                  <c:pt idx="4">
                    <c:v>DDD</c:v>
                  </c:pt>
                  <c:pt idx="5">
                    <c:v>ATD</c:v>
                  </c:pt>
                  <c:pt idx="6">
                    <c:v>ALBD</c:v>
                  </c:pt>
                  <c:pt idx="7">
                    <c:v>TDD</c:v>
                  </c:pt>
                  <c:pt idx="8">
                    <c:v>HD</c:v>
                  </c:pt>
                  <c:pt idx="9">
                    <c:v>ASD</c:v>
                  </c:pt>
                  <c:pt idx="10">
                    <c:v>MDD</c:v>
                  </c:pt>
                  <c:pt idx="11">
                    <c:v>DRLD</c:v>
                  </c:pt>
                  <c:pt idx="12">
                    <c:v>MVD</c:v>
                  </c:pt>
                  <c:pt idx="13">
                    <c:v>MPD</c:v>
                  </c:pt>
                  <c:pt idx="14">
                    <c:v>NCD</c:v>
                  </c:pt>
                  <c:pt idx="15">
                    <c:v>MMD</c:v>
                  </c:pt>
                  <c:pt idx="16">
                    <c:v>GDD</c:v>
                  </c:pt>
                  <c:pt idx="17">
                    <c:v>GSD</c:v>
                  </c:pt>
                </c15:dlblRangeCache>
              </c15:datalabelsRange>
            </c:ext>
            <c:ext xmlns:c16="http://schemas.microsoft.com/office/drawing/2014/chart" uri="{C3380CC4-5D6E-409C-BE32-E72D297353CC}">
              <c16:uniqueId val="{00000026-3821-4459-94E4-6D01F5814C71}"/>
            </c:ext>
          </c:extLst>
        </c:ser>
        <c:dLbls>
          <c:showLegendKey val="0"/>
          <c:showVal val="0"/>
          <c:showCatName val="0"/>
          <c:showSerName val="0"/>
          <c:showPercent val="0"/>
          <c:showBubbleSize val="0"/>
          <c:showLeaderLines val="1"/>
        </c:dLbls>
        <c:gapWidth val="100"/>
        <c:splitType val="percent"/>
        <c:splitPos val="10"/>
        <c:secondPieSize val="75"/>
        <c:serLines>
          <c:spPr>
            <a:ln w="9525">
              <a:solidFill>
                <a:schemeClr val="tx2">
                  <a:lumMod val="60000"/>
                  <a:lumOff val="40000"/>
                </a:schemeClr>
              </a:solidFill>
              <a:prstDash val="dash"/>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dirty="0" smtClean="0"/>
              <a:t>Existing Regression</a:t>
            </a:r>
            <a:r>
              <a:rPr lang="en-US" sz="1400" baseline="0" dirty="0" smtClean="0"/>
              <a:t> Coverage</a:t>
            </a:r>
            <a:endParaRPr lang="en-US" sz="1400" dirty="0"/>
          </a:p>
        </c:rich>
      </c:tx>
      <c:layout>
        <c:manualLayout>
          <c:xMode val="edge"/>
          <c:yMode val="edge"/>
          <c:x val="0.22995711647262498"/>
          <c:y val="2.3939667025552773E-2"/>
        </c:manualLayout>
      </c:layout>
      <c:overlay val="0"/>
      <c:spPr>
        <a:noFill/>
        <a:ln>
          <a:noFill/>
        </a:ln>
        <a:effectLst/>
      </c:spPr>
    </c:title>
    <c:autoTitleDeleted val="0"/>
    <c:plotArea>
      <c:layout>
        <c:manualLayout>
          <c:layoutTarget val="inner"/>
          <c:xMode val="edge"/>
          <c:yMode val="edge"/>
          <c:x val="0.15136681408070801"/>
          <c:y val="0.20646866097044642"/>
          <c:w val="0.84863317741181943"/>
          <c:h val="0.79353132916976843"/>
        </c:manualLayout>
      </c:layout>
      <c:ofPieChart>
        <c:ofPieType val="pie"/>
        <c:varyColors val="1"/>
        <c:ser>
          <c:idx val="0"/>
          <c:order val="0"/>
          <c:spPr>
            <a:ln>
              <a:noFill/>
            </a:ln>
          </c:spPr>
          <c:dPt>
            <c:idx val="0"/>
            <c:bubble3D val="0"/>
            <c:spPr>
              <a:solidFill>
                <a:srgbClr val="92D050"/>
              </a:solidFill>
              <a:ln>
                <a:noFill/>
              </a:ln>
              <a:effectLst/>
            </c:spPr>
            <c:extLst>
              <c:ext xmlns:c16="http://schemas.microsoft.com/office/drawing/2014/chart" uri="{C3380CC4-5D6E-409C-BE32-E72D297353CC}">
                <c16:uniqueId val="{00000001-AA16-4E74-A49F-0D5E84B52DDD}"/>
              </c:ext>
            </c:extLst>
          </c:dPt>
          <c:dPt>
            <c:idx val="1"/>
            <c:bubble3D val="0"/>
            <c:spPr>
              <a:solidFill>
                <a:srgbClr val="92D050"/>
              </a:solidFill>
              <a:ln>
                <a:noFill/>
              </a:ln>
              <a:effectLst/>
            </c:spPr>
            <c:extLst>
              <c:ext xmlns:c16="http://schemas.microsoft.com/office/drawing/2014/chart" uri="{C3380CC4-5D6E-409C-BE32-E72D297353CC}">
                <c16:uniqueId val="{00000003-AA16-4E74-A49F-0D5E84B52DDD}"/>
              </c:ext>
            </c:extLst>
          </c:dPt>
          <c:dPt>
            <c:idx val="2"/>
            <c:bubble3D val="0"/>
            <c:spPr>
              <a:solidFill>
                <a:srgbClr val="92D050"/>
              </a:solidFill>
              <a:ln>
                <a:noFill/>
              </a:ln>
              <a:effectLst/>
            </c:spPr>
            <c:extLst>
              <c:ext xmlns:c16="http://schemas.microsoft.com/office/drawing/2014/chart" uri="{C3380CC4-5D6E-409C-BE32-E72D297353CC}">
                <c16:uniqueId val="{00000005-AA16-4E74-A49F-0D5E84B52DDD}"/>
              </c:ext>
            </c:extLst>
          </c:dPt>
          <c:dPt>
            <c:idx val="3"/>
            <c:bubble3D val="0"/>
            <c:spPr>
              <a:solidFill>
                <a:srgbClr val="92D050"/>
              </a:solidFill>
              <a:ln>
                <a:noFill/>
              </a:ln>
              <a:effectLst/>
            </c:spPr>
            <c:extLst>
              <c:ext xmlns:c16="http://schemas.microsoft.com/office/drawing/2014/chart" uri="{C3380CC4-5D6E-409C-BE32-E72D297353CC}">
                <c16:uniqueId val="{00000007-AA16-4E74-A49F-0D5E84B52DD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AA16-4E74-A49F-0D5E84B52DDD}"/>
              </c:ext>
            </c:extLst>
          </c:dPt>
          <c:dPt>
            <c:idx val="5"/>
            <c:bubble3D val="0"/>
            <c:spPr>
              <a:solidFill>
                <a:srgbClr val="92D050"/>
              </a:solidFill>
              <a:ln>
                <a:noFill/>
              </a:ln>
              <a:effectLst/>
            </c:spPr>
            <c:extLst>
              <c:ext xmlns:c16="http://schemas.microsoft.com/office/drawing/2014/chart" uri="{C3380CC4-5D6E-409C-BE32-E72D297353CC}">
                <c16:uniqueId val="{0000000B-AA16-4E74-A49F-0D5E84B52DDD}"/>
              </c:ext>
            </c:extLst>
          </c:dPt>
          <c:dPt>
            <c:idx val="6"/>
            <c:bubble3D val="0"/>
            <c:spPr>
              <a:solidFill>
                <a:srgbClr val="92D050"/>
              </a:solidFill>
              <a:ln>
                <a:noFill/>
              </a:ln>
              <a:effectLst/>
            </c:spPr>
            <c:extLst>
              <c:ext xmlns:c16="http://schemas.microsoft.com/office/drawing/2014/chart" uri="{C3380CC4-5D6E-409C-BE32-E72D297353CC}">
                <c16:uniqueId val="{0000000D-AA16-4E74-A49F-0D5E84B52DDD}"/>
              </c:ext>
            </c:extLst>
          </c:dPt>
          <c:dPt>
            <c:idx val="7"/>
            <c:bubble3D val="0"/>
            <c:spPr>
              <a:solidFill>
                <a:srgbClr val="92D050"/>
              </a:solidFill>
              <a:ln>
                <a:noFill/>
              </a:ln>
              <a:effectLst/>
            </c:spPr>
            <c:extLst>
              <c:ext xmlns:c16="http://schemas.microsoft.com/office/drawing/2014/chart" uri="{C3380CC4-5D6E-409C-BE32-E72D297353CC}">
                <c16:uniqueId val="{0000000F-AA16-4E74-A49F-0D5E84B52DDD}"/>
              </c:ext>
            </c:extLst>
          </c:dPt>
          <c:dPt>
            <c:idx val="8"/>
            <c:bubble3D val="0"/>
            <c:spPr>
              <a:solidFill>
                <a:srgbClr val="92D050"/>
              </a:solidFill>
              <a:ln>
                <a:noFill/>
              </a:ln>
              <a:effectLst/>
            </c:spPr>
            <c:extLst>
              <c:ext xmlns:c16="http://schemas.microsoft.com/office/drawing/2014/chart" uri="{C3380CC4-5D6E-409C-BE32-E72D297353CC}">
                <c16:uniqueId val="{00000011-AA16-4E74-A49F-0D5E84B52DDD}"/>
              </c:ext>
            </c:extLst>
          </c:dPt>
          <c:dPt>
            <c:idx val="9"/>
            <c:bubble3D val="0"/>
            <c:spPr>
              <a:solidFill>
                <a:srgbClr val="92D050"/>
              </a:solidFill>
              <a:ln>
                <a:noFill/>
              </a:ln>
              <a:effectLst/>
            </c:spPr>
            <c:extLst>
              <c:ext xmlns:c16="http://schemas.microsoft.com/office/drawing/2014/chart" uri="{C3380CC4-5D6E-409C-BE32-E72D297353CC}">
                <c16:uniqueId val="{00000013-AA16-4E74-A49F-0D5E84B52DDD}"/>
              </c:ext>
            </c:extLst>
          </c:dPt>
          <c:dPt>
            <c:idx val="10"/>
            <c:bubble3D val="0"/>
            <c:spPr>
              <a:solidFill>
                <a:srgbClr val="92D050"/>
              </a:solidFill>
              <a:ln>
                <a:noFill/>
              </a:ln>
              <a:effectLst/>
            </c:spPr>
            <c:extLst>
              <c:ext xmlns:c16="http://schemas.microsoft.com/office/drawing/2014/chart" uri="{C3380CC4-5D6E-409C-BE32-E72D297353CC}">
                <c16:uniqueId val="{00000015-AA16-4E74-A49F-0D5E84B52DDD}"/>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7-AA16-4E74-A49F-0D5E84B52DDD}"/>
              </c:ext>
            </c:extLst>
          </c:dPt>
          <c:dPt>
            <c:idx val="12"/>
            <c:bubble3D val="0"/>
            <c:spPr>
              <a:solidFill>
                <a:srgbClr val="92D050"/>
              </a:solidFill>
              <a:ln>
                <a:solidFill>
                  <a:sysClr val="window" lastClr="FFFFFF"/>
                </a:solidFill>
              </a:ln>
              <a:effectLst/>
            </c:spPr>
            <c:extLst>
              <c:ext xmlns:c16="http://schemas.microsoft.com/office/drawing/2014/chart" uri="{C3380CC4-5D6E-409C-BE32-E72D297353CC}">
                <c16:uniqueId val="{00000019-AA16-4E74-A49F-0D5E84B52DDD}"/>
              </c:ext>
            </c:extLst>
          </c:dPt>
          <c:dPt>
            <c:idx val="13"/>
            <c:bubble3D val="0"/>
            <c:spPr>
              <a:solidFill>
                <a:srgbClr val="92D050"/>
              </a:solidFill>
              <a:ln>
                <a:solidFill>
                  <a:sysClr val="window" lastClr="FFFFFF"/>
                </a:solidFill>
              </a:ln>
              <a:effectLst/>
            </c:spPr>
            <c:extLst>
              <c:ext xmlns:c16="http://schemas.microsoft.com/office/drawing/2014/chart" uri="{C3380CC4-5D6E-409C-BE32-E72D297353CC}">
                <c16:uniqueId val="{0000001B-AA16-4E74-A49F-0D5E84B52DDD}"/>
              </c:ext>
            </c:extLst>
          </c:dPt>
          <c:dPt>
            <c:idx val="14"/>
            <c:bubble3D val="0"/>
            <c:spPr>
              <a:solidFill>
                <a:srgbClr val="92D050"/>
              </a:solidFill>
              <a:ln>
                <a:noFill/>
              </a:ln>
              <a:effectLst/>
            </c:spPr>
            <c:extLst>
              <c:ext xmlns:c16="http://schemas.microsoft.com/office/drawing/2014/chart" uri="{C3380CC4-5D6E-409C-BE32-E72D297353CC}">
                <c16:uniqueId val="{0000001D-AA16-4E74-A49F-0D5E84B52DDD}"/>
              </c:ext>
            </c:extLst>
          </c:dPt>
          <c:dPt>
            <c:idx val="15"/>
            <c:bubble3D val="0"/>
            <c:spPr>
              <a:solidFill>
                <a:srgbClr val="92D050"/>
              </a:solidFill>
              <a:ln>
                <a:noFill/>
              </a:ln>
              <a:effectLst/>
            </c:spPr>
            <c:extLst>
              <c:ext xmlns:c16="http://schemas.microsoft.com/office/drawing/2014/chart" uri="{C3380CC4-5D6E-409C-BE32-E72D297353CC}">
                <c16:uniqueId val="{0000001F-AA16-4E74-A49F-0D5E84B52DDD}"/>
              </c:ext>
            </c:extLst>
          </c:dPt>
          <c:dPt>
            <c:idx val="16"/>
            <c:bubble3D val="0"/>
            <c:spPr>
              <a:solidFill>
                <a:srgbClr val="92D050"/>
              </a:solidFill>
              <a:ln>
                <a:solidFill>
                  <a:sysClr val="window" lastClr="FFFFFF"/>
                </a:solidFill>
              </a:ln>
              <a:effectLst/>
            </c:spPr>
            <c:extLst>
              <c:ext xmlns:c16="http://schemas.microsoft.com/office/drawing/2014/chart" uri="{C3380CC4-5D6E-409C-BE32-E72D297353CC}">
                <c16:uniqueId val="{00000021-AA16-4E74-A49F-0D5E84B52DDD}"/>
              </c:ext>
            </c:extLst>
          </c:dPt>
          <c:dPt>
            <c:idx val="17"/>
            <c:bubble3D val="0"/>
            <c:spPr>
              <a:solidFill>
                <a:srgbClr val="92D050"/>
              </a:solidFill>
              <a:ln>
                <a:noFill/>
              </a:ln>
              <a:effectLst/>
            </c:spPr>
            <c:extLst>
              <c:ext xmlns:c16="http://schemas.microsoft.com/office/drawing/2014/chart" uri="{C3380CC4-5D6E-409C-BE32-E72D297353CC}">
                <c16:uniqueId val="{00000023-AA16-4E74-A49F-0D5E84B52DDD}"/>
              </c:ext>
            </c:extLst>
          </c:dPt>
          <c:dPt>
            <c:idx val="18"/>
            <c:bubble3D val="0"/>
            <c:spPr>
              <a:solidFill>
                <a:srgbClr val="92D050"/>
              </a:solidFill>
              <a:ln>
                <a:solidFill>
                  <a:sysClr val="window" lastClr="FFFFFF"/>
                </a:solidFill>
              </a:ln>
              <a:effectLst/>
            </c:spPr>
            <c:extLst>
              <c:ext xmlns:c16="http://schemas.microsoft.com/office/drawing/2014/chart" uri="{C3380CC4-5D6E-409C-BE32-E72D297353CC}">
                <c16:uniqueId val="{00000025-AA16-4E74-A49F-0D5E84B52DDD}"/>
              </c:ext>
            </c:extLst>
          </c:dPt>
          <c:dLbls>
            <c:dLbl>
              <c:idx val="0"/>
              <c:layout/>
              <c:tx>
                <c:rich>
                  <a:bodyPr/>
                  <a:lstStyle/>
                  <a:p>
                    <a:fld id="{B7CB68BF-9224-4ED9-B489-657BAF00B4ED}"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AA16-4E74-A49F-0D5E84B52DDD}"/>
                </c:ext>
              </c:extLst>
            </c:dLbl>
            <c:dLbl>
              <c:idx val="1"/>
              <c:layout>
                <c:manualLayout>
                  <c:x val="-2.0238008379690176E-3"/>
                  <c:y val="-5.6807827143070221E-2"/>
                </c:manualLayout>
              </c:layout>
              <c:tx>
                <c:rich>
                  <a:bodyPr/>
                  <a:lstStyle/>
                  <a:p>
                    <a:fld id="{8D31AA39-6D01-4EBC-9C98-E7A2DF8A79F1}"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3-AA16-4E74-A49F-0D5E84B52DDD}"/>
                </c:ext>
              </c:extLst>
            </c:dLbl>
            <c:dLbl>
              <c:idx val="2"/>
              <c:layout/>
              <c:tx>
                <c:rich>
                  <a:bodyPr/>
                  <a:lstStyle/>
                  <a:p>
                    <a:fld id="{D0CED54A-19C6-4E5E-BA65-7B2BE060A59C}"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A16-4E74-A49F-0D5E84B52DDD}"/>
                </c:ext>
              </c:extLst>
            </c:dLbl>
            <c:dLbl>
              <c:idx val="3"/>
              <c:layout>
                <c:manualLayout>
                  <c:x val="-0.15176186654420654"/>
                  <c:y val="-2.8931588954663787E-2"/>
                </c:manualLayout>
              </c:layout>
              <c:tx>
                <c:rich>
                  <a:bodyPr/>
                  <a:lstStyle/>
                  <a:p>
                    <a:fld id="{5FE00073-222E-4E99-9283-2D2724319A7F}"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7-AA16-4E74-A49F-0D5E84B52DDD}"/>
                </c:ext>
              </c:extLst>
            </c:dLbl>
            <c:dLbl>
              <c:idx val="4"/>
              <c:layout/>
              <c:tx>
                <c:rich>
                  <a:bodyPr/>
                  <a:lstStyle/>
                  <a:p>
                    <a:fld id="{06CA7B00-223C-40CF-9DBA-8A5A33E1D5CF}"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A16-4E74-A49F-0D5E84B52DDD}"/>
                </c:ext>
              </c:extLst>
            </c:dLbl>
            <c:dLbl>
              <c:idx val="5"/>
              <c:layout/>
              <c:tx>
                <c:rich>
                  <a:bodyPr/>
                  <a:lstStyle/>
                  <a:p>
                    <a:fld id="{E18F0CCF-7C25-458B-81BC-3B33BAD8A41E}"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AA16-4E74-A49F-0D5E84B52DDD}"/>
                </c:ext>
              </c:extLst>
            </c:dLbl>
            <c:dLbl>
              <c:idx val="6"/>
              <c:layout/>
              <c:tx>
                <c:rich>
                  <a:bodyPr/>
                  <a:lstStyle/>
                  <a:p>
                    <a:fld id="{0598DFCD-54BD-48C0-A810-E680FB27275A}"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AA16-4E74-A49F-0D5E84B52DDD}"/>
                </c:ext>
              </c:extLst>
            </c:dLbl>
            <c:dLbl>
              <c:idx val="7"/>
              <c:layout>
                <c:manualLayout>
                  <c:x val="-2.7721524187204593E-2"/>
                  <c:y val="-0.21518219841346437"/>
                </c:manualLayout>
              </c:layout>
              <c:tx>
                <c:rich>
                  <a:bodyPr/>
                  <a:lstStyle/>
                  <a:p>
                    <a:fld id="{F75E0820-B9AB-4A12-9710-53C5915FCBC8}"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F-AA16-4E74-A49F-0D5E84B52DDD}"/>
                </c:ext>
              </c:extLst>
            </c:dLbl>
            <c:dLbl>
              <c:idx val="8"/>
              <c:layout/>
              <c:tx>
                <c:rich>
                  <a:bodyPr/>
                  <a:lstStyle/>
                  <a:p>
                    <a:fld id="{81C4CE0E-8FBD-4F6F-A7B4-718EBD1CE4F7}"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AA16-4E74-A49F-0D5E84B52DDD}"/>
                </c:ext>
              </c:extLst>
            </c:dLbl>
            <c:dLbl>
              <c:idx val="9"/>
              <c:layout>
                <c:manualLayout>
                  <c:x val="-8.5505866416678053E-2"/>
                  <c:y val="-0.26161481201094455"/>
                </c:manualLayout>
              </c:layout>
              <c:tx>
                <c:rich>
                  <a:bodyPr/>
                  <a:lstStyle/>
                  <a:p>
                    <a:fld id="{03231798-A32E-4CCF-91AD-1301EAE0F707}"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3-AA16-4E74-A49F-0D5E84B52DDD}"/>
                </c:ext>
              </c:extLst>
            </c:dLbl>
            <c:dLbl>
              <c:idx val="10"/>
              <c:layout/>
              <c:tx>
                <c:rich>
                  <a:bodyPr/>
                  <a:lstStyle/>
                  <a:p>
                    <a:fld id="{0B2B75D0-21C4-4B7D-BCD9-3E3BD0428A51}"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5-AA16-4E74-A49F-0D5E84B52DDD}"/>
                </c:ext>
              </c:extLst>
            </c:dLbl>
            <c:dLbl>
              <c:idx val="11"/>
              <c:layout>
                <c:manualLayout>
                  <c:x val="1.4889267795907685E-2"/>
                  <c:y val="-0.18000436178226434"/>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r>
                      <a:rPr lang="en-US" dirty="0" smtClean="0"/>
                      <a:t>Others</a:t>
                    </a:r>
                    <a:endParaRPr lang="en-US" dirty="0"/>
                  </a:p>
                </c:rich>
              </c:tx>
              <c:spPr>
                <a:noFill/>
                <a:ln>
                  <a:noFill/>
                </a:ln>
                <a:effectLst/>
              </c:spPr>
              <c:dLblPos val="bestFit"/>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8.4990642795115742E-2"/>
                      <c:h val="8.3509956269372618E-2"/>
                    </c:manualLayout>
                  </c15:layout>
                </c:ext>
                <c:ext xmlns:c16="http://schemas.microsoft.com/office/drawing/2014/chart" uri="{C3380CC4-5D6E-409C-BE32-E72D297353CC}">
                  <c16:uniqueId val="{00000017-AA16-4E74-A49F-0D5E84B52DDD}"/>
                </c:ext>
              </c:extLst>
            </c:dLbl>
            <c:dLbl>
              <c:idx val="12"/>
              <c:layout>
                <c:manualLayout>
                  <c:x val="-0.10592507626161442"/>
                  <c:y val="-4.1009363825039821E-2"/>
                </c:manualLayout>
              </c:layout>
              <c:tx>
                <c:rich>
                  <a:bodyPr/>
                  <a:lstStyle/>
                  <a:p>
                    <a:fld id="{F622E2FA-9B45-42E7-BC78-0A72AA9F9390}"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9-AA16-4E74-A49F-0D5E84B52DDD}"/>
                </c:ext>
              </c:extLst>
            </c:dLbl>
            <c:dLbl>
              <c:idx val="13"/>
              <c:layout>
                <c:manualLayout>
                  <c:x val="-1.0058198033679284E-2"/>
                  <c:y val="-6.6752331212425339E-2"/>
                </c:manualLayout>
              </c:layout>
              <c:tx>
                <c:rich>
                  <a:bodyPr/>
                  <a:lstStyle/>
                  <a:p>
                    <a:fld id="{54526983-686D-4B37-9862-B556530358CE}"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1B-AA16-4E74-A49F-0D5E84B52DDD}"/>
                </c:ext>
              </c:extLst>
            </c:dLbl>
            <c:dLbl>
              <c:idx val="14"/>
              <c:layout/>
              <c:tx>
                <c:rich>
                  <a:bodyPr/>
                  <a:lstStyle/>
                  <a:p>
                    <a:fld id="{27CF90CE-511F-4D4C-91C6-7AB945C9DB02}"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D-AA16-4E74-A49F-0D5E84B52DDD}"/>
                </c:ext>
              </c:extLst>
            </c:dLbl>
            <c:dLbl>
              <c:idx val="15"/>
              <c:layout/>
              <c:tx>
                <c:rich>
                  <a:bodyPr/>
                  <a:lstStyle/>
                  <a:p>
                    <a:fld id="{C3826877-0E1B-48BC-BF63-AEFA987663BD}"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F-AA16-4E74-A49F-0D5E84B52DDD}"/>
                </c:ext>
              </c:extLst>
            </c:dLbl>
            <c:dLbl>
              <c:idx val="16"/>
              <c:layout>
                <c:manualLayout>
                  <c:x val="-3.0334044941862288E-3"/>
                  <c:y val="-7.9955470675929802E-3"/>
                </c:manualLayout>
              </c:layout>
              <c:tx>
                <c:rich>
                  <a:bodyPr/>
                  <a:lstStyle/>
                  <a:p>
                    <a:fld id="{72A6047D-CABA-4D85-82A7-33AA506714A7}" type="CELLRANGE">
                      <a:rPr lang="en-US" dirty="0"/>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21-AA16-4E74-A49F-0D5E84B52DDD}"/>
                </c:ext>
              </c:extLst>
            </c:dLbl>
            <c:dLbl>
              <c:idx val="17"/>
              <c:layout/>
              <c:tx>
                <c:rich>
                  <a:bodyPr/>
                  <a:lstStyle/>
                  <a:p>
                    <a:fld id="{A616C0ED-DFA5-4950-A780-42CDB690310F}" type="CELLRANGE">
                      <a:rPr lang="en-US"/>
                      <a:pPr/>
                      <a:t>[CELLRANGE]</a:t>
                    </a:fld>
                    <a:endParaRPr lang="en-US"/>
                  </a:p>
                </c:rich>
              </c:tx>
              <c:dLblPos val="bestFit"/>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3-AA16-4E74-A49F-0D5E84B52DDD}"/>
                </c:ext>
              </c:extLst>
            </c:dLbl>
            <c:dLbl>
              <c:idx val="18"/>
              <c:layout>
                <c:manualLayout>
                  <c:x val="3.1298919895515011E-2"/>
                  <c:y val="6.9364260837021963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r>
                      <a:rPr lang="en-US" dirty="0" smtClean="0"/>
                      <a:t>Other</a:t>
                    </a:r>
                    <a:endParaRPr lang="en-US" dirty="0"/>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layout>
                    <c:manualLayout>
                      <c:w val="0.12914434661122443"/>
                      <c:h val="6.4418385162921338E-2"/>
                    </c:manualLayout>
                  </c15:layout>
                </c:ext>
                <c:ext xmlns:c16="http://schemas.microsoft.com/office/drawing/2014/chart" uri="{C3380CC4-5D6E-409C-BE32-E72D297353CC}">
                  <c16:uniqueId val="{00000025-AA16-4E74-A49F-0D5E84B52DD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15:showDataLabelsRange val="1"/>
              </c:ext>
            </c:extLst>
          </c:dLbls>
          <c:cat>
            <c:strRef>
              <c:f>'Discounts (2)'!$C$3:$C$212</c:f>
              <c:strCache>
                <c:ptCount val="18"/>
                <c:pt idx="0">
                  <c:v>PPD</c:v>
                </c:pt>
                <c:pt idx="1">
                  <c:v>PRD</c:v>
                </c:pt>
                <c:pt idx="2">
                  <c:v>NSD</c:v>
                </c:pt>
                <c:pt idx="3">
                  <c:v>NDD</c:v>
                </c:pt>
                <c:pt idx="4">
                  <c:v>DDD</c:v>
                </c:pt>
                <c:pt idx="5">
                  <c:v>ATD</c:v>
                </c:pt>
                <c:pt idx="6">
                  <c:v>ALBD</c:v>
                </c:pt>
                <c:pt idx="7">
                  <c:v>TDD</c:v>
                </c:pt>
                <c:pt idx="8">
                  <c:v>HD</c:v>
                </c:pt>
                <c:pt idx="9">
                  <c:v>ASD</c:v>
                </c:pt>
                <c:pt idx="10">
                  <c:v>MDD</c:v>
                </c:pt>
                <c:pt idx="11">
                  <c:v>DRLD</c:v>
                </c:pt>
                <c:pt idx="12">
                  <c:v>MVD</c:v>
                </c:pt>
                <c:pt idx="13">
                  <c:v>MPD</c:v>
                </c:pt>
                <c:pt idx="14">
                  <c:v>NCD</c:v>
                </c:pt>
                <c:pt idx="15">
                  <c:v>MMD</c:v>
                </c:pt>
                <c:pt idx="16">
                  <c:v>GDD</c:v>
                </c:pt>
                <c:pt idx="17">
                  <c:v>GSD</c:v>
                </c:pt>
              </c:strCache>
            </c:strRef>
          </c:cat>
          <c:val>
            <c:numRef>
              <c:f>'Discounts (2)'!$D$3:$D$212</c:f>
              <c:numCache>
                <c:formatCode>General</c:formatCode>
                <c:ptCount val="18"/>
                <c:pt idx="0">
                  <c:v>283877</c:v>
                </c:pt>
                <c:pt idx="1">
                  <c:v>327530</c:v>
                </c:pt>
                <c:pt idx="2">
                  <c:v>29219</c:v>
                </c:pt>
                <c:pt idx="3">
                  <c:v>8480</c:v>
                </c:pt>
                <c:pt idx="4">
                  <c:v>1030</c:v>
                </c:pt>
                <c:pt idx="5">
                  <c:v>84502</c:v>
                </c:pt>
                <c:pt idx="6">
                  <c:v>7877</c:v>
                </c:pt>
                <c:pt idx="7">
                  <c:v>17469</c:v>
                </c:pt>
                <c:pt idx="8">
                  <c:v>64149</c:v>
                </c:pt>
                <c:pt idx="9">
                  <c:v>102351</c:v>
                </c:pt>
                <c:pt idx="10">
                  <c:v>24115</c:v>
                </c:pt>
                <c:pt idx="11">
                  <c:v>7517</c:v>
                </c:pt>
                <c:pt idx="12">
                  <c:v>787820</c:v>
                </c:pt>
                <c:pt idx="13">
                  <c:v>806792</c:v>
                </c:pt>
                <c:pt idx="14">
                  <c:v>78465</c:v>
                </c:pt>
                <c:pt idx="15">
                  <c:v>384715</c:v>
                </c:pt>
                <c:pt idx="16">
                  <c:v>997894</c:v>
                </c:pt>
                <c:pt idx="17">
                  <c:v>60810</c:v>
                </c:pt>
              </c:numCache>
            </c:numRef>
          </c:val>
          <c:extLst>
            <c:ext xmlns:c15="http://schemas.microsoft.com/office/drawing/2012/chart" uri="{02D57815-91ED-43cb-92C2-25804820EDAC}">
              <c15:datalabelsRange>
                <c15:f>'Discounts (2)'!$C$3:$C$182</c15:f>
                <c15:dlblRangeCache>
                  <c:ptCount val="18"/>
                  <c:pt idx="0">
                    <c:v>PPD</c:v>
                  </c:pt>
                  <c:pt idx="1">
                    <c:v>PRD</c:v>
                  </c:pt>
                  <c:pt idx="2">
                    <c:v>NSD</c:v>
                  </c:pt>
                  <c:pt idx="3">
                    <c:v>NDD</c:v>
                  </c:pt>
                  <c:pt idx="4">
                    <c:v>DDD</c:v>
                  </c:pt>
                  <c:pt idx="5">
                    <c:v>ATD</c:v>
                  </c:pt>
                  <c:pt idx="6">
                    <c:v>ALBD</c:v>
                  </c:pt>
                  <c:pt idx="7">
                    <c:v>TDD</c:v>
                  </c:pt>
                  <c:pt idx="8">
                    <c:v>HD</c:v>
                  </c:pt>
                  <c:pt idx="9">
                    <c:v>ASD</c:v>
                  </c:pt>
                  <c:pt idx="10">
                    <c:v>MDD</c:v>
                  </c:pt>
                  <c:pt idx="11">
                    <c:v>DRLD</c:v>
                  </c:pt>
                  <c:pt idx="12">
                    <c:v>MVD</c:v>
                  </c:pt>
                  <c:pt idx="13">
                    <c:v>MPD</c:v>
                  </c:pt>
                  <c:pt idx="14">
                    <c:v>NCD</c:v>
                  </c:pt>
                  <c:pt idx="15">
                    <c:v>MMD</c:v>
                  </c:pt>
                  <c:pt idx="16">
                    <c:v>GDD</c:v>
                  </c:pt>
                  <c:pt idx="17">
                    <c:v>GSD</c:v>
                  </c:pt>
                </c15:dlblRangeCache>
              </c15:datalabelsRange>
            </c:ext>
            <c:ext xmlns:c16="http://schemas.microsoft.com/office/drawing/2014/chart" uri="{C3380CC4-5D6E-409C-BE32-E72D297353CC}">
              <c16:uniqueId val="{00000026-AA16-4E74-A49F-0D5E84B52DDD}"/>
            </c:ext>
          </c:extLst>
        </c:ser>
        <c:dLbls>
          <c:showLegendKey val="0"/>
          <c:showVal val="0"/>
          <c:showCatName val="0"/>
          <c:showSerName val="0"/>
          <c:showPercent val="0"/>
          <c:showBubbleSize val="0"/>
          <c:showLeaderLines val="1"/>
        </c:dLbls>
        <c:gapWidth val="100"/>
        <c:splitType val="percent"/>
        <c:splitPos val="10"/>
        <c:secondPieSize val="75"/>
        <c:serLines>
          <c:spPr>
            <a:ln w="9525">
              <a:solidFill>
                <a:schemeClr val="tx2">
                  <a:lumMod val="60000"/>
                  <a:lumOff val="40000"/>
                </a:schemeClr>
              </a:solidFill>
              <a:prstDash val="dash"/>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smtClean="0">
                <a:solidFill>
                  <a:schemeClr val="tx1">
                    <a:lumMod val="50000"/>
                  </a:schemeClr>
                </a:solidFill>
              </a:rPr>
              <a:t>Billing Transaction</a:t>
            </a:r>
            <a:r>
              <a:rPr lang="en-US" b="1" baseline="0" dirty="0" smtClean="0">
                <a:solidFill>
                  <a:schemeClr val="tx1">
                    <a:lumMod val="50000"/>
                  </a:schemeClr>
                </a:solidFill>
              </a:rPr>
              <a:t> Data</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2807699207255E-2"/>
          <c:y val="0.18166053048829647"/>
          <c:w val="0.83234384601585487"/>
          <c:h val="0.7205527935287952"/>
        </c:manualLayout>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F41-463A-A708-62D89009BC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F41-463A-A708-62D89009BC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F41-463A-A708-62D89009BC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F41-463A-A708-62D89009BCB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F41-463A-A708-62D89009BCB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F41-463A-A708-62D89009BCB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F41-463A-A708-62D89009BCB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F41-463A-A708-62D89009BCB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F41-463A-A708-62D89009BCB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F41-463A-A708-62D89009BCB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4F41-463A-A708-62D89009BCB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4F41-463A-A708-62D89009BCB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4F41-463A-A708-62D89009BCB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4F41-463A-A708-62D89009BCB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4F41-463A-A708-62D89009BCBC}"/>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4F41-463A-A708-62D89009BCBC}"/>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4F41-463A-A708-62D89009BCBC}"/>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4F41-463A-A708-62D89009BCBC}"/>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4F41-463A-A708-62D89009BCBC}"/>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4F41-463A-A708-62D89009BCBC}"/>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4F41-463A-A708-62D89009BCBC}"/>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4F41-463A-A708-62D89009BCBC}"/>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4F41-463A-A708-62D89009BCBC}"/>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4F41-463A-A708-62D89009BCBC}"/>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4F41-463A-A708-62D89009BCBC}"/>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4F41-463A-A708-62D89009BCBC}"/>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4F41-463A-A708-62D89009BCBC}"/>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4F41-463A-A708-62D89009BCBC}"/>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4F41-463A-A708-62D89009BCBC}"/>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4F41-463A-A708-62D89009BCBC}"/>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4F41-463A-A708-62D89009BCBC}"/>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4F41-463A-A708-62D89009BCBC}"/>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4F41-463A-A708-62D89009BCBC}"/>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4F41-463A-A708-62D89009BCBC}"/>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4F41-463A-A708-62D89009BCBC}"/>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4F41-463A-A708-62D89009BCBC}"/>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4F41-463A-A708-62D89009BCBC}"/>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4F41-463A-A708-62D89009BCBC}"/>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4F41-463A-A708-62D89009BCBC}"/>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4F41-463A-A708-62D89009BCBC}"/>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4F41-463A-A708-62D89009BCBC}"/>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4F41-463A-A708-62D89009BCBC}"/>
              </c:ext>
            </c:extLst>
          </c:dPt>
          <c:dLbls>
            <c:dLbl>
              <c:idx val="3"/>
              <c:layout>
                <c:manualLayout>
                  <c:x val="9.1985367217985226E-2"/>
                  <c:y val="9.7453744207899942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4F41-463A-A708-62D89009BCBC}"/>
                </c:ext>
              </c:extLst>
            </c:dLbl>
            <c:dLbl>
              <c:idx val="4"/>
              <c:layout>
                <c:manualLayout>
                  <c:x val="9.3344400731889265E-2"/>
                  <c:y val="0.14304688765756132"/>
                </c:manualLayout>
              </c:layout>
              <c:showLegendKey val="0"/>
              <c:showVal val="0"/>
              <c:showCatName val="1"/>
              <c:showSerName val="0"/>
              <c:showPercent val="1"/>
              <c:showBubbleSize val="0"/>
              <c:extLst>
                <c:ext xmlns:c15="http://schemas.microsoft.com/office/drawing/2012/chart" uri="{CE6537A1-D6FC-4f65-9D91-7224C49458BB}">
                  <c15:layout>
                    <c:manualLayout>
                      <c:w val="0.38705324509434558"/>
                      <c:h val="0.10275720164609053"/>
                    </c:manualLayout>
                  </c15:layout>
                </c:ext>
                <c:ext xmlns:c16="http://schemas.microsoft.com/office/drawing/2014/chart" uri="{C3380CC4-5D6E-409C-BE32-E72D297353CC}">
                  <c16:uniqueId val="{00000009-4F41-463A-A708-62D89009BCBC}"/>
                </c:ext>
              </c:extLst>
            </c:dLbl>
            <c:dLbl>
              <c:idx val="9"/>
              <c:layout>
                <c:manualLayout>
                  <c:x val="-4.1694228504374542E-2"/>
                  <c:y val="1.641400807173844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3-4F41-463A-A708-62D89009BCBC}"/>
                </c:ext>
              </c:extLst>
            </c:dLbl>
            <c:dLbl>
              <c:idx val="12"/>
              <c:layout>
                <c:manualLayout>
                  <c:x val="-1.2743268875243101E-2"/>
                  <c:y val="-1.0381387511746217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9-4F41-463A-A708-62D89009BCBC}"/>
                </c:ext>
              </c:extLst>
            </c:dLbl>
            <c:dLbl>
              <c:idx val="13"/>
              <c:layout>
                <c:manualLayout>
                  <c:x val="6.1953916192975002E-2"/>
                  <c:y val="-2.6145944719872978E-2"/>
                </c:manualLayout>
              </c:layout>
              <c:showLegendKey val="0"/>
              <c:showVal val="0"/>
              <c:showCatName val="1"/>
              <c:showSerName val="0"/>
              <c:showPercent val="1"/>
              <c:showBubbleSize val="0"/>
              <c:extLst>
                <c:ext xmlns:c15="http://schemas.microsoft.com/office/drawing/2012/chart" uri="{CE6537A1-D6FC-4f65-9D91-7224C49458BB}">
                  <c15:layout>
                    <c:manualLayout>
                      <c:w val="0.34154082003819553"/>
                      <c:h val="0.10185185185185185"/>
                    </c:manualLayout>
                  </c15:layout>
                </c:ext>
                <c:ext xmlns:c16="http://schemas.microsoft.com/office/drawing/2014/chart" uri="{C3380CC4-5D6E-409C-BE32-E72D297353CC}">
                  <c16:uniqueId val="{0000001B-4F41-463A-A708-62D89009BCBC}"/>
                </c:ext>
              </c:extLst>
            </c:dLbl>
            <c:dLbl>
              <c:idx val="18"/>
              <c:layout>
                <c:manualLayout>
                  <c:x val="2.7176217172212962E-4"/>
                  <c:y val="-0.2666841903255446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25-4F41-463A-A708-62D89009BCBC}"/>
                </c:ext>
              </c:extLst>
            </c:dLbl>
            <c:dLbl>
              <c:idx val="26"/>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35-4F41-463A-A708-62D89009BCBC}"/>
                </c:ext>
              </c:extLst>
            </c:dLbl>
            <c:dLbl>
              <c:idx val="31"/>
              <c:layout>
                <c:manualLayout>
                  <c:x val="0.15326745929653968"/>
                  <c:y val="-4.9829558342244278E-2"/>
                </c:manualLayout>
              </c:layout>
              <c:showLegendKey val="0"/>
              <c:showVal val="0"/>
              <c:showCatName val="1"/>
              <c:showSerName val="0"/>
              <c:showPercent val="1"/>
              <c:showBubbleSize val="0"/>
              <c:extLst>
                <c:ext xmlns:c15="http://schemas.microsoft.com/office/drawing/2012/chart" uri="{CE6537A1-D6FC-4f65-9D91-7224C49458BB}">
                  <c15:layout>
                    <c:manualLayout>
                      <c:w val="0.32227143845660816"/>
                      <c:h val="0.10275720164609053"/>
                    </c:manualLayout>
                  </c15:layout>
                </c:ext>
                <c:ext xmlns:c16="http://schemas.microsoft.com/office/drawing/2014/chart" uri="{C3380CC4-5D6E-409C-BE32-E72D297353CC}">
                  <c16:uniqueId val="{0000003F-4F41-463A-A708-62D89009BCBC}"/>
                </c:ext>
              </c:extLst>
            </c:dLbl>
            <c:dLbl>
              <c:idx val="34"/>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45-4F41-463A-A708-62D89009BCBC}"/>
                </c:ext>
              </c:extLst>
            </c:dLbl>
            <c:dLbl>
              <c:idx val="41"/>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53-4F41-463A-A708-62D89009BC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'Pie Chart (2)'!$A$2:$A$42</c:f>
              <c:strCache>
                <c:ptCount val="41"/>
                <c:pt idx="0">
                  <c:v>AccountMoneyTransfer</c:v>
                </c:pt>
                <c:pt idx="1">
                  <c:v>AGNTPRTL</c:v>
                </c:pt>
                <c:pt idx="2">
                  <c:v>AutomatedRefund</c:v>
                </c:pt>
                <c:pt idx="3">
                  <c:v>BILLIVR</c:v>
                </c:pt>
                <c:pt idx="4">
                  <c:v>CAFraudAssessmentFee</c:v>
                </c:pt>
                <c:pt idx="5">
                  <c:v>CancellationFee</c:v>
                </c:pt>
                <c:pt idx="6">
                  <c:v>CrossPolicyTransfer</c:v>
                </c:pt>
                <c:pt idx="7">
                  <c:v>DepositPayment</c:v>
                </c:pt>
                <c:pt idx="8">
                  <c:v>EarnedPremiumWriteoff</c:v>
                </c:pt>
                <c:pt idx="9">
                  <c:v>EFTInstallmentFee</c:v>
                </c:pt>
                <c:pt idx="10">
                  <c:v>EFTInstallmentFeeWaived</c:v>
                </c:pt>
                <c:pt idx="11">
                  <c:v>EmployeeBenefit</c:v>
                </c:pt>
                <c:pt idx="12">
                  <c:v>EZPAY</c:v>
                </c:pt>
                <c:pt idx="13">
                  <c:v>ManualPayment</c:v>
                </c:pt>
                <c:pt idx="14">
                  <c:v>ManualRefund</c:v>
                </c:pt>
                <c:pt idx="15">
                  <c:v>MVLEFee</c:v>
                </c:pt>
                <c:pt idx="16">
                  <c:v>NCNUPOS</c:v>
                </c:pt>
                <c:pt idx="17">
                  <c:v>NCOCOL</c:v>
                </c:pt>
                <c:pt idx="18">
                  <c:v>NonEFTInstallmentFee</c:v>
                </c:pt>
                <c:pt idx="19">
                  <c:v>NonEFTInstallmentFeeWaived</c:v>
                </c:pt>
                <c:pt idx="20">
                  <c:v>NotSufficientFunds</c:v>
                </c:pt>
                <c:pt idx="21">
                  <c:v>Other</c:v>
                </c:pt>
                <c:pt idx="22">
                  <c:v>OverPaymentReallocationAdjustment</c:v>
                </c:pt>
                <c:pt idx="23">
                  <c:v>PaymentDeclined</c:v>
                </c:pt>
                <c:pt idx="24">
                  <c:v>PaymentDisapproved</c:v>
                </c:pt>
                <c:pt idx="25">
                  <c:v>PaymentStopped</c:v>
                </c:pt>
                <c:pt idx="26">
                  <c:v>PAYMODE</c:v>
                </c:pt>
                <c:pt idx="27">
                  <c:v>PCBCKOFF</c:v>
                </c:pt>
                <c:pt idx="28">
                  <c:v>PendingRefundPaymentVoided</c:v>
                </c:pt>
                <c:pt idx="29">
                  <c:v>PMTTOOL</c:v>
                </c:pt>
                <c:pt idx="30">
                  <c:v>PolicyFee</c:v>
                </c:pt>
                <c:pt idx="31">
                  <c:v>RecurringPayment</c:v>
                </c:pt>
                <c:pt idx="32">
                  <c:v>RefundPaymentReverted</c:v>
                </c:pt>
                <c:pt idx="33">
                  <c:v>RefundPaymentVoided</c:v>
                </c:pt>
                <c:pt idx="34">
                  <c:v>REGLKBX</c:v>
                </c:pt>
                <c:pt idx="35">
                  <c:v>ReinstatementFee/ReinstatementFeeWaived</c:v>
                </c:pt>
                <c:pt idx="36">
                  <c:v>RenewalLapseFee</c:v>
                </c:pt>
                <c:pt idx="37">
                  <c:v>SeismicFee</c:v>
                </c:pt>
                <c:pt idx="38">
                  <c:v>SmallBalanceWriteoff</c:v>
                </c:pt>
                <c:pt idx="39">
                  <c:v>SR22Fee</c:v>
                </c:pt>
                <c:pt idx="40">
                  <c:v>Writeoff</c:v>
                </c:pt>
              </c:strCache>
            </c:strRef>
          </c:cat>
          <c:val>
            <c:numRef>
              <c:f>'Pie Chart (2)'!$B$2:$B$42</c:f>
              <c:numCache>
                <c:formatCode>General</c:formatCode>
                <c:ptCount val="41"/>
                <c:pt idx="0">
                  <c:v>32</c:v>
                </c:pt>
                <c:pt idx="1">
                  <c:v>2723</c:v>
                </c:pt>
                <c:pt idx="2">
                  <c:v>5275</c:v>
                </c:pt>
                <c:pt idx="3">
                  <c:v>12902</c:v>
                </c:pt>
                <c:pt idx="4">
                  <c:v>24428</c:v>
                </c:pt>
                <c:pt idx="5">
                  <c:v>56</c:v>
                </c:pt>
                <c:pt idx="6">
                  <c:v>2772</c:v>
                </c:pt>
                <c:pt idx="7">
                  <c:v>7374</c:v>
                </c:pt>
                <c:pt idx="8">
                  <c:v>1101</c:v>
                </c:pt>
                <c:pt idx="9">
                  <c:v>89580</c:v>
                </c:pt>
                <c:pt idx="10">
                  <c:v>359</c:v>
                </c:pt>
                <c:pt idx="11">
                  <c:v>181</c:v>
                </c:pt>
                <c:pt idx="12">
                  <c:v>18241</c:v>
                </c:pt>
                <c:pt idx="13">
                  <c:v>13909</c:v>
                </c:pt>
                <c:pt idx="14">
                  <c:v>270</c:v>
                </c:pt>
                <c:pt idx="15">
                  <c:v>295</c:v>
                </c:pt>
                <c:pt idx="16">
                  <c:v>9215</c:v>
                </c:pt>
                <c:pt idx="17">
                  <c:v>25</c:v>
                </c:pt>
                <c:pt idx="18">
                  <c:v>115010</c:v>
                </c:pt>
                <c:pt idx="19">
                  <c:v>2223</c:v>
                </c:pt>
                <c:pt idx="20">
                  <c:v>317</c:v>
                </c:pt>
                <c:pt idx="21">
                  <c:v>8</c:v>
                </c:pt>
                <c:pt idx="22">
                  <c:v>2008</c:v>
                </c:pt>
                <c:pt idx="23">
                  <c:v>3901</c:v>
                </c:pt>
                <c:pt idx="24">
                  <c:v>38</c:v>
                </c:pt>
                <c:pt idx="25">
                  <c:v>4</c:v>
                </c:pt>
                <c:pt idx="26">
                  <c:v>14677</c:v>
                </c:pt>
                <c:pt idx="27">
                  <c:v>359</c:v>
                </c:pt>
                <c:pt idx="28">
                  <c:v>2</c:v>
                </c:pt>
                <c:pt idx="29">
                  <c:v>8329</c:v>
                </c:pt>
                <c:pt idx="30">
                  <c:v>440</c:v>
                </c:pt>
                <c:pt idx="31">
                  <c:v>73164</c:v>
                </c:pt>
                <c:pt idx="32">
                  <c:v>6</c:v>
                </c:pt>
                <c:pt idx="33">
                  <c:v>420</c:v>
                </c:pt>
                <c:pt idx="34">
                  <c:v>25415</c:v>
                </c:pt>
                <c:pt idx="35">
                  <c:v>478</c:v>
                </c:pt>
                <c:pt idx="36">
                  <c:v>8</c:v>
                </c:pt>
                <c:pt idx="37">
                  <c:v>997</c:v>
                </c:pt>
                <c:pt idx="38">
                  <c:v>6183</c:v>
                </c:pt>
                <c:pt idx="39">
                  <c:v>20</c:v>
                </c:pt>
                <c:pt idx="40">
                  <c:v>1597</c:v>
                </c:pt>
              </c:numCache>
            </c:numRef>
          </c:val>
          <c:extLst>
            <c:ext xmlns:c16="http://schemas.microsoft.com/office/drawing/2014/chart" uri="{C3380CC4-5D6E-409C-BE32-E72D297353CC}">
              <c16:uniqueId val="{00000054-4F41-463A-A708-62D89009BCBC}"/>
            </c:ext>
          </c:extLst>
        </c:ser>
        <c:dLbls>
          <c:showLegendKey val="0"/>
          <c:showVal val="0"/>
          <c:showCatName val="0"/>
          <c:showSerName val="0"/>
          <c:showPercent val="0"/>
          <c:showBubbleSize val="0"/>
          <c:showLeaderLines val="1"/>
        </c:dLbls>
        <c:gapWidth val="100"/>
        <c:splitType val="percent"/>
        <c:splitPos val="1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smtClean="0">
                <a:solidFill>
                  <a:schemeClr val="tx1">
                    <a:lumMod val="50000"/>
                  </a:schemeClr>
                </a:solidFill>
              </a:rPr>
              <a:t>Existing</a:t>
            </a:r>
            <a:r>
              <a:rPr lang="en-US" b="1" baseline="0" dirty="0" smtClean="0">
                <a:solidFill>
                  <a:schemeClr val="tx1">
                    <a:lumMod val="50000"/>
                  </a:schemeClr>
                </a:solidFill>
              </a:rPr>
              <a:t> Regression Coverage</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2807699207255E-2"/>
          <c:y val="0.18166053048829647"/>
          <c:w val="0.83234384601585487"/>
          <c:h val="0.7205527935287952"/>
        </c:manualLayout>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EC-4460-B80D-532F3957CC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3EC-4460-B80D-532F3957CC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3EC-4460-B80D-532F3957CCA1}"/>
              </c:ext>
            </c:extLst>
          </c:dPt>
          <c:dPt>
            <c:idx val="3"/>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7-A3EC-4460-B80D-532F3957CCA1}"/>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A3EC-4460-B80D-532F3957CCA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3EC-4460-B80D-532F3957CCA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3EC-4460-B80D-532F3957CCA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3EC-4460-B80D-532F3957CCA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3EC-4460-B80D-532F3957CCA1}"/>
              </c:ext>
            </c:extLst>
          </c:dPt>
          <c:dPt>
            <c:idx val="9"/>
            <c:bubble3D val="0"/>
            <c:spPr>
              <a:solidFill>
                <a:srgbClr val="92D050"/>
              </a:solidFill>
              <a:ln w="19050">
                <a:solidFill>
                  <a:schemeClr val="lt1"/>
                </a:solidFill>
              </a:ln>
              <a:effectLst/>
            </c:spPr>
            <c:extLst>
              <c:ext xmlns:c16="http://schemas.microsoft.com/office/drawing/2014/chart" uri="{C3380CC4-5D6E-409C-BE32-E72D297353CC}">
                <c16:uniqueId val="{00000013-A3EC-4460-B80D-532F3957CCA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3EC-4460-B80D-532F3957CCA1}"/>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A3EC-4460-B80D-532F3957CCA1}"/>
              </c:ext>
            </c:extLst>
          </c:dPt>
          <c:dPt>
            <c:idx val="12"/>
            <c:bubble3D val="0"/>
            <c:spPr>
              <a:solidFill>
                <a:srgbClr val="92D050"/>
              </a:solidFill>
              <a:ln w="19050">
                <a:solidFill>
                  <a:schemeClr val="lt1"/>
                </a:solidFill>
              </a:ln>
              <a:effectLst/>
            </c:spPr>
            <c:extLst>
              <c:ext xmlns:c16="http://schemas.microsoft.com/office/drawing/2014/chart" uri="{C3380CC4-5D6E-409C-BE32-E72D297353CC}">
                <c16:uniqueId val="{00000019-A3EC-4460-B80D-532F3957CCA1}"/>
              </c:ext>
            </c:extLst>
          </c:dPt>
          <c:dPt>
            <c:idx val="13"/>
            <c:bubble3D val="0"/>
            <c:spPr>
              <a:solidFill>
                <a:srgbClr val="92D050"/>
              </a:solidFill>
              <a:ln w="19050">
                <a:solidFill>
                  <a:schemeClr val="lt1"/>
                </a:solidFill>
              </a:ln>
              <a:effectLst/>
            </c:spPr>
            <c:extLst>
              <c:ext xmlns:c16="http://schemas.microsoft.com/office/drawing/2014/chart" uri="{C3380CC4-5D6E-409C-BE32-E72D297353CC}">
                <c16:uniqueId val="{0000001B-A3EC-4460-B80D-532F3957CCA1}"/>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A3EC-4460-B80D-532F3957CCA1}"/>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A3EC-4460-B80D-532F3957CCA1}"/>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A3EC-4460-B80D-532F3957CCA1}"/>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A3EC-4460-B80D-532F3957CCA1}"/>
              </c:ext>
            </c:extLst>
          </c:dPt>
          <c:dPt>
            <c:idx val="18"/>
            <c:bubble3D val="0"/>
            <c:spPr>
              <a:solidFill>
                <a:srgbClr val="92D050"/>
              </a:solidFill>
              <a:ln w="19050">
                <a:solidFill>
                  <a:schemeClr val="lt1"/>
                </a:solidFill>
              </a:ln>
              <a:effectLst/>
            </c:spPr>
            <c:extLst>
              <c:ext xmlns:c16="http://schemas.microsoft.com/office/drawing/2014/chart" uri="{C3380CC4-5D6E-409C-BE32-E72D297353CC}">
                <c16:uniqueId val="{00000025-A3EC-4460-B80D-532F3957CCA1}"/>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A3EC-4460-B80D-532F3957CCA1}"/>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A3EC-4460-B80D-532F3957CCA1}"/>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A3EC-4460-B80D-532F3957CCA1}"/>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A3EC-4460-B80D-532F3957CCA1}"/>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A3EC-4460-B80D-532F3957CCA1}"/>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A3EC-4460-B80D-532F3957CCA1}"/>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A3EC-4460-B80D-532F3957CCA1}"/>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A3EC-4460-B80D-532F3957CCA1}"/>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A3EC-4460-B80D-532F3957CCA1}"/>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A3EC-4460-B80D-532F3957CCA1}"/>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A3EC-4460-B80D-532F3957CCA1}"/>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A3EC-4460-B80D-532F3957CCA1}"/>
              </c:ext>
            </c:extLst>
          </c:dPt>
          <c:dPt>
            <c:idx val="31"/>
            <c:bubble3D val="0"/>
            <c:spPr>
              <a:solidFill>
                <a:srgbClr val="92D050"/>
              </a:solidFill>
              <a:ln w="19050">
                <a:solidFill>
                  <a:schemeClr val="lt1"/>
                </a:solidFill>
              </a:ln>
              <a:effectLst/>
            </c:spPr>
            <c:extLst>
              <c:ext xmlns:c16="http://schemas.microsoft.com/office/drawing/2014/chart" uri="{C3380CC4-5D6E-409C-BE32-E72D297353CC}">
                <c16:uniqueId val="{0000003F-A3EC-4460-B80D-532F3957CCA1}"/>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A3EC-4460-B80D-532F3957CCA1}"/>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A3EC-4460-B80D-532F3957CCA1}"/>
              </c:ext>
            </c:extLst>
          </c:dPt>
          <c:dPt>
            <c:idx val="34"/>
            <c:bubble3D val="0"/>
            <c:spPr>
              <a:solidFill>
                <a:srgbClr val="92D050"/>
              </a:solidFill>
              <a:ln w="19050">
                <a:solidFill>
                  <a:schemeClr val="lt1"/>
                </a:solidFill>
              </a:ln>
              <a:effectLst/>
            </c:spPr>
            <c:extLst>
              <c:ext xmlns:c16="http://schemas.microsoft.com/office/drawing/2014/chart" uri="{C3380CC4-5D6E-409C-BE32-E72D297353CC}">
                <c16:uniqueId val="{00000045-A3EC-4460-B80D-532F3957CCA1}"/>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A3EC-4460-B80D-532F3957CCA1}"/>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A3EC-4460-B80D-532F3957CCA1}"/>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A3EC-4460-B80D-532F3957CCA1}"/>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A3EC-4460-B80D-532F3957CCA1}"/>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A3EC-4460-B80D-532F3957CCA1}"/>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A3EC-4460-B80D-532F3957CCA1}"/>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A3EC-4460-B80D-532F3957CCA1}"/>
              </c:ext>
            </c:extLst>
          </c:dPt>
          <c:dLbls>
            <c:dLbl>
              <c:idx val="3"/>
              <c:layout>
                <c:manualLayout>
                  <c:x val="9.1985367217985226E-2"/>
                  <c:y val="9.7453744207899942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A3EC-4460-B80D-532F3957CCA1}"/>
                </c:ext>
              </c:extLst>
            </c:dLbl>
            <c:dLbl>
              <c:idx val="4"/>
              <c:layout>
                <c:manualLayout>
                  <c:x val="9.3344400731889265E-2"/>
                  <c:y val="0.14304688765756132"/>
                </c:manualLayout>
              </c:layout>
              <c:showLegendKey val="0"/>
              <c:showVal val="0"/>
              <c:showCatName val="1"/>
              <c:showSerName val="0"/>
              <c:showPercent val="1"/>
              <c:showBubbleSize val="0"/>
              <c:extLst>
                <c:ext xmlns:c15="http://schemas.microsoft.com/office/drawing/2012/chart" uri="{CE6537A1-D6FC-4f65-9D91-7224C49458BB}">
                  <c15:layout>
                    <c:manualLayout>
                      <c:w val="0.38705324509434558"/>
                      <c:h val="0.10275720164609053"/>
                    </c:manualLayout>
                  </c15:layout>
                </c:ext>
                <c:ext xmlns:c16="http://schemas.microsoft.com/office/drawing/2014/chart" uri="{C3380CC4-5D6E-409C-BE32-E72D297353CC}">
                  <c16:uniqueId val="{00000009-A3EC-4460-B80D-532F3957CCA1}"/>
                </c:ext>
              </c:extLst>
            </c:dLbl>
            <c:dLbl>
              <c:idx val="9"/>
              <c:layout>
                <c:manualLayout>
                  <c:x val="-4.1694228504374542E-2"/>
                  <c:y val="1.641400807173844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3-A3EC-4460-B80D-532F3957CCA1}"/>
                </c:ext>
              </c:extLst>
            </c:dLbl>
            <c:dLbl>
              <c:idx val="12"/>
              <c:layout>
                <c:manualLayout>
                  <c:x val="-1.2743268875243101E-2"/>
                  <c:y val="-1.0381387511746217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9-A3EC-4460-B80D-532F3957CCA1}"/>
                </c:ext>
              </c:extLst>
            </c:dLbl>
            <c:dLbl>
              <c:idx val="13"/>
              <c:layout>
                <c:manualLayout>
                  <c:x val="6.1953916192975002E-2"/>
                  <c:y val="-2.6145944719872978E-2"/>
                </c:manualLayout>
              </c:layout>
              <c:showLegendKey val="0"/>
              <c:showVal val="0"/>
              <c:showCatName val="1"/>
              <c:showSerName val="0"/>
              <c:showPercent val="1"/>
              <c:showBubbleSize val="0"/>
              <c:extLst>
                <c:ext xmlns:c15="http://schemas.microsoft.com/office/drawing/2012/chart" uri="{CE6537A1-D6FC-4f65-9D91-7224C49458BB}">
                  <c15:layout>
                    <c:manualLayout>
                      <c:w val="0.34154082003819553"/>
                      <c:h val="0.10185185185185185"/>
                    </c:manualLayout>
                  </c15:layout>
                </c:ext>
                <c:ext xmlns:c16="http://schemas.microsoft.com/office/drawing/2014/chart" uri="{C3380CC4-5D6E-409C-BE32-E72D297353CC}">
                  <c16:uniqueId val="{0000001B-A3EC-4460-B80D-532F3957CCA1}"/>
                </c:ext>
              </c:extLst>
            </c:dLbl>
            <c:dLbl>
              <c:idx val="18"/>
              <c:layout>
                <c:manualLayout>
                  <c:x val="2.7176217172212962E-4"/>
                  <c:y val="-0.2666841903255446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25-A3EC-4460-B80D-532F3957CCA1}"/>
                </c:ext>
              </c:extLst>
            </c:dLbl>
            <c:dLbl>
              <c:idx val="26"/>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35-A3EC-4460-B80D-532F3957CCA1}"/>
                </c:ext>
              </c:extLst>
            </c:dLbl>
            <c:dLbl>
              <c:idx val="31"/>
              <c:layout>
                <c:manualLayout>
                  <c:x val="0.15326745929653968"/>
                  <c:y val="-4.9829558342244278E-2"/>
                </c:manualLayout>
              </c:layout>
              <c:showLegendKey val="0"/>
              <c:showVal val="0"/>
              <c:showCatName val="1"/>
              <c:showSerName val="0"/>
              <c:showPercent val="1"/>
              <c:showBubbleSize val="0"/>
              <c:extLst>
                <c:ext xmlns:c15="http://schemas.microsoft.com/office/drawing/2012/chart" uri="{CE6537A1-D6FC-4f65-9D91-7224C49458BB}">
                  <c15:layout>
                    <c:manualLayout>
                      <c:w val="0.32227143845660816"/>
                      <c:h val="0.10275720164609053"/>
                    </c:manualLayout>
                  </c15:layout>
                </c:ext>
                <c:ext xmlns:c16="http://schemas.microsoft.com/office/drawing/2014/chart" uri="{C3380CC4-5D6E-409C-BE32-E72D297353CC}">
                  <c16:uniqueId val="{0000003F-A3EC-4460-B80D-532F3957CCA1}"/>
                </c:ext>
              </c:extLst>
            </c:dLbl>
            <c:dLbl>
              <c:idx val="34"/>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45-A3EC-4460-B80D-532F3957CCA1}"/>
                </c:ext>
              </c:extLst>
            </c:dLbl>
            <c:dLbl>
              <c:idx val="41"/>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53-A3EC-4460-B80D-532F3957CCA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'[Billing Transaction 18th to 24th Feb 2017.xlsx]Pie Chart (2)'!$A$2:$A$42</c:f>
              <c:strCache>
                <c:ptCount val="41"/>
                <c:pt idx="0">
                  <c:v>AccountMoneyTransfer</c:v>
                </c:pt>
                <c:pt idx="1">
                  <c:v>AGNTPRTL</c:v>
                </c:pt>
                <c:pt idx="2">
                  <c:v>AutomatedRefund</c:v>
                </c:pt>
                <c:pt idx="3">
                  <c:v>BILLIVR</c:v>
                </c:pt>
                <c:pt idx="4">
                  <c:v>CAFraudAssessmentFee</c:v>
                </c:pt>
                <c:pt idx="5">
                  <c:v>CancellationFee</c:v>
                </c:pt>
                <c:pt idx="6">
                  <c:v>CrossPolicyTransfer</c:v>
                </c:pt>
                <c:pt idx="7">
                  <c:v>DepositPayment</c:v>
                </c:pt>
                <c:pt idx="8">
                  <c:v>EarnedPremiumWriteoff</c:v>
                </c:pt>
                <c:pt idx="9">
                  <c:v>EFTInstallmentFee</c:v>
                </c:pt>
                <c:pt idx="10">
                  <c:v>EFTInstallmentFeeWaived</c:v>
                </c:pt>
                <c:pt idx="11">
                  <c:v>EmployeeBenefit</c:v>
                </c:pt>
                <c:pt idx="12">
                  <c:v>EZPAY</c:v>
                </c:pt>
                <c:pt idx="13">
                  <c:v>ManualPayment</c:v>
                </c:pt>
                <c:pt idx="14">
                  <c:v>ManualRefund</c:v>
                </c:pt>
                <c:pt idx="15">
                  <c:v>MVLEFee</c:v>
                </c:pt>
                <c:pt idx="16">
                  <c:v>NCNUPOS</c:v>
                </c:pt>
                <c:pt idx="17">
                  <c:v>NCOCOL</c:v>
                </c:pt>
                <c:pt idx="18">
                  <c:v>NonEFTInstallmentFee</c:v>
                </c:pt>
                <c:pt idx="19">
                  <c:v>NonEFTInstallmentFeeWaived</c:v>
                </c:pt>
                <c:pt idx="20">
                  <c:v>NotSufficientFunds</c:v>
                </c:pt>
                <c:pt idx="21">
                  <c:v>Other</c:v>
                </c:pt>
                <c:pt idx="22">
                  <c:v>OverPaymentReallocationAdjustment</c:v>
                </c:pt>
                <c:pt idx="23">
                  <c:v>PaymentDeclined</c:v>
                </c:pt>
                <c:pt idx="24">
                  <c:v>PaymentDisapproved</c:v>
                </c:pt>
                <c:pt idx="25">
                  <c:v>PaymentStopped</c:v>
                </c:pt>
                <c:pt idx="26">
                  <c:v>PAYMODE</c:v>
                </c:pt>
                <c:pt idx="27">
                  <c:v>PCBCKOFF</c:v>
                </c:pt>
                <c:pt idx="28">
                  <c:v>PendingRefundPaymentVoided</c:v>
                </c:pt>
                <c:pt idx="29">
                  <c:v>PMTTOOL</c:v>
                </c:pt>
                <c:pt idx="30">
                  <c:v>PolicyFee</c:v>
                </c:pt>
                <c:pt idx="31">
                  <c:v>RecurringPayment</c:v>
                </c:pt>
                <c:pt idx="32">
                  <c:v>RefundPaymentReverted</c:v>
                </c:pt>
                <c:pt idx="33">
                  <c:v>RefundPaymentVoided</c:v>
                </c:pt>
                <c:pt idx="34">
                  <c:v>REGLKBX</c:v>
                </c:pt>
                <c:pt idx="35">
                  <c:v>ReinstatementFee/ReinstatementFeeWaived</c:v>
                </c:pt>
                <c:pt idx="36">
                  <c:v>RenewalLapseFee</c:v>
                </c:pt>
                <c:pt idx="37">
                  <c:v>SeismicFee</c:v>
                </c:pt>
                <c:pt idx="38">
                  <c:v>SmallBalanceWriteoff</c:v>
                </c:pt>
                <c:pt idx="39">
                  <c:v>SR22Fee</c:v>
                </c:pt>
                <c:pt idx="40">
                  <c:v>Writeoff</c:v>
                </c:pt>
              </c:strCache>
            </c:strRef>
          </c:cat>
          <c:val>
            <c:numRef>
              <c:f>'[Billing Transaction 18th to 24th Feb 2017.xlsx]Pie Chart (2)'!$B$2:$B$42</c:f>
              <c:numCache>
                <c:formatCode>General</c:formatCode>
                <c:ptCount val="41"/>
                <c:pt idx="0">
                  <c:v>32</c:v>
                </c:pt>
                <c:pt idx="1">
                  <c:v>2723</c:v>
                </c:pt>
                <c:pt idx="2">
                  <c:v>5275</c:v>
                </c:pt>
                <c:pt idx="3">
                  <c:v>12902</c:v>
                </c:pt>
                <c:pt idx="4">
                  <c:v>24428</c:v>
                </c:pt>
                <c:pt idx="5">
                  <c:v>56</c:v>
                </c:pt>
                <c:pt idx="6">
                  <c:v>2772</c:v>
                </c:pt>
                <c:pt idx="7">
                  <c:v>7374</c:v>
                </c:pt>
                <c:pt idx="8">
                  <c:v>1101</c:v>
                </c:pt>
                <c:pt idx="9">
                  <c:v>89580</c:v>
                </c:pt>
                <c:pt idx="10">
                  <c:v>359</c:v>
                </c:pt>
                <c:pt idx="11">
                  <c:v>181</c:v>
                </c:pt>
                <c:pt idx="12">
                  <c:v>18241</c:v>
                </c:pt>
                <c:pt idx="13">
                  <c:v>13909</c:v>
                </c:pt>
                <c:pt idx="14">
                  <c:v>270</c:v>
                </c:pt>
                <c:pt idx="15">
                  <c:v>295</c:v>
                </c:pt>
                <c:pt idx="16">
                  <c:v>9215</c:v>
                </c:pt>
                <c:pt idx="17">
                  <c:v>25</c:v>
                </c:pt>
                <c:pt idx="18">
                  <c:v>115010</c:v>
                </c:pt>
                <c:pt idx="19">
                  <c:v>2223</c:v>
                </c:pt>
                <c:pt idx="20">
                  <c:v>317</c:v>
                </c:pt>
                <c:pt idx="21">
                  <c:v>8</c:v>
                </c:pt>
                <c:pt idx="22">
                  <c:v>2008</c:v>
                </c:pt>
                <c:pt idx="23">
                  <c:v>3901</c:v>
                </c:pt>
                <c:pt idx="24">
                  <c:v>38</c:v>
                </c:pt>
                <c:pt idx="25">
                  <c:v>4</c:v>
                </c:pt>
                <c:pt idx="26">
                  <c:v>14677</c:v>
                </c:pt>
                <c:pt idx="27">
                  <c:v>359</c:v>
                </c:pt>
                <c:pt idx="28">
                  <c:v>2</c:v>
                </c:pt>
                <c:pt idx="29">
                  <c:v>8329</c:v>
                </c:pt>
                <c:pt idx="30">
                  <c:v>440</c:v>
                </c:pt>
                <c:pt idx="31">
                  <c:v>73164</c:v>
                </c:pt>
                <c:pt idx="32">
                  <c:v>6</c:v>
                </c:pt>
                <c:pt idx="33">
                  <c:v>420</c:v>
                </c:pt>
                <c:pt idx="34">
                  <c:v>25415</c:v>
                </c:pt>
                <c:pt idx="35">
                  <c:v>478</c:v>
                </c:pt>
                <c:pt idx="36">
                  <c:v>8</c:v>
                </c:pt>
                <c:pt idx="37">
                  <c:v>997</c:v>
                </c:pt>
                <c:pt idx="38">
                  <c:v>6183</c:v>
                </c:pt>
                <c:pt idx="39">
                  <c:v>20</c:v>
                </c:pt>
                <c:pt idx="40">
                  <c:v>1597</c:v>
                </c:pt>
              </c:numCache>
            </c:numRef>
          </c:val>
          <c:extLst>
            <c:ext xmlns:c16="http://schemas.microsoft.com/office/drawing/2014/chart" uri="{C3380CC4-5D6E-409C-BE32-E72D297353CC}">
              <c16:uniqueId val="{00000054-A3EC-4460-B80D-532F3957CCA1}"/>
            </c:ext>
          </c:extLst>
        </c:ser>
        <c:dLbls>
          <c:showLegendKey val="0"/>
          <c:showVal val="0"/>
          <c:showCatName val="0"/>
          <c:showSerName val="0"/>
          <c:showPercent val="0"/>
          <c:showBubbleSize val="0"/>
          <c:showLeaderLines val="1"/>
        </c:dLbls>
        <c:gapWidth val="100"/>
        <c:splitType val="percent"/>
        <c:splitPos val="1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[Billing 1 to 27 Mar_Varun_Ved.xlsx]Sheet7!PivotTable4</c:name>
    <c:fmtId val="19"/>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a:solidFill>
                  <a:schemeClr val="tx1">
                    <a:lumMod val="50000"/>
                  </a:schemeClr>
                </a:solidFill>
              </a:rPr>
              <a:t>Additional Premium Endorsement</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lumMod val="60000"/>
              <a:lumOff val="40000"/>
            </a:schemeClr>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lumMod val="60000"/>
              <a:lumOff val="40000"/>
            </a:schemeClr>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lumMod val="60000"/>
              <a:lumOff val="40000"/>
            </a:schemeClr>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s>
    <c:plotArea>
      <c:layout>
        <c:manualLayout>
          <c:layoutTarget val="inner"/>
          <c:xMode val="edge"/>
          <c:yMode val="edge"/>
          <c:x val="8.4746561640768492E-2"/>
          <c:y val="0.20575221516880257"/>
          <c:w val="0.73747538455511596"/>
          <c:h val="0.61871049725561544"/>
        </c:manualLayout>
      </c:layout>
      <c:ofPieChart>
        <c:ofPieType val="pie"/>
        <c:varyColors val="1"/>
        <c:ser>
          <c:idx val="0"/>
          <c:order val="0"/>
          <c:tx>
            <c:strRef>
              <c:f>Sheet7!$B$5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501-4835-898A-8971C15C6A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501-4835-898A-8971C15C6A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501-4835-898A-8971C15C6A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501-4835-898A-8971C15C6A7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501-4835-898A-8971C15C6A7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501-4835-898A-8971C15C6A7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501-4835-898A-8971C15C6A7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501-4835-898A-8971C15C6A7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501-4835-898A-8971C15C6A7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501-4835-898A-8971C15C6A77}"/>
              </c:ext>
            </c:extLst>
          </c:dPt>
          <c:dPt>
            <c:idx val="1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15-8501-4835-898A-8971C15C6A77}"/>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8501-4835-898A-8971C15C6A77}"/>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8501-4835-898A-8971C15C6A77}"/>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8501-4835-898A-8971C15C6A77}"/>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8501-4835-898A-8971C15C6A77}"/>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8501-4835-898A-8971C15C6A77}"/>
              </c:ext>
            </c:extLst>
          </c:dPt>
          <c:dLbls>
            <c:dLbl>
              <c:idx val="3"/>
              <c:layout>
                <c:manualLayout>
                  <c:x val="6.7329239283096448E-2"/>
                  <c:y val="9.2482108053325018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3405111617079893"/>
                      <c:h val="9.8891089108910896E-2"/>
                    </c:manualLayout>
                  </c15:layout>
                </c:ext>
                <c:ext xmlns:c16="http://schemas.microsoft.com/office/drawing/2014/chart" uri="{C3380CC4-5D6E-409C-BE32-E72D297353CC}">
                  <c16:uniqueId val="{00000007-8501-4835-898A-8971C15C6A77}"/>
                </c:ext>
              </c:extLst>
            </c:dLbl>
            <c:dLbl>
              <c:idx val="5"/>
              <c:layout>
                <c:manualLayout>
                  <c:x val="-2.2813346477434011E-2"/>
                  <c:y val="0.13948402553301617"/>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8501-4835-898A-8971C15C6A77}"/>
                </c:ext>
              </c:extLst>
            </c:dLbl>
            <c:dLbl>
              <c:idx val="6"/>
              <c:layout>
                <c:manualLayout>
                  <c:x val="-4.4818238078133878E-2"/>
                  <c:y val="-0.46295646045359923"/>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8501-4835-898A-8971C15C6A77}"/>
                </c:ext>
              </c:extLst>
            </c:dLbl>
            <c:dLbl>
              <c:idx val="7"/>
              <c:layout>
                <c:manualLayout>
                  <c:x val="-1.2392508697483463E-2"/>
                  <c:y val="5.1298978716769313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8501-4835-898A-8971C15C6A77}"/>
                </c:ext>
              </c:extLst>
            </c:dLbl>
            <c:dLbl>
              <c:idx val="8"/>
              <c:layout>
                <c:manualLayout>
                  <c:x val="1.824944502485959E-2"/>
                  <c:y val="-5.3739767677555153E-3"/>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8501-4835-898A-8971C15C6A77}"/>
                </c:ext>
              </c:extLst>
            </c:dLbl>
            <c:dLbl>
              <c:idx val="9"/>
              <c:layout>
                <c:manualLayout>
                  <c:x val="1.4455210021179739E-3"/>
                  <c:y val="7.3046854291728386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8501-4835-898A-8971C15C6A77}"/>
                </c:ext>
              </c:extLst>
            </c:dLbl>
            <c:dLbl>
              <c:idx val="10"/>
              <c:layout>
                <c:manualLayout>
                  <c:x val="2.7189004072565717E-2"/>
                  <c:y val="-7.0777266703048264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5-8501-4835-898A-8971C15C6A77}"/>
                </c:ext>
              </c:extLst>
            </c:dLbl>
            <c:dLbl>
              <c:idx val="11"/>
              <c:layout>
                <c:manualLayout>
                  <c:x val="3.6301969431024945E-4"/>
                  <c:y val="-0.211136508926483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8501-4835-898A-8971C15C6A77}"/>
                </c:ext>
              </c:extLst>
            </c:dLbl>
            <c:dLbl>
              <c:idx val="12"/>
              <c:layout>
                <c:manualLayout>
                  <c:x val="1.9095426951889542E-2"/>
                  <c:y val="-0.10397976605204343"/>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9-8501-4835-898A-8971C15C6A77}"/>
                </c:ext>
              </c:extLst>
            </c:dLbl>
            <c:dLbl>
              <c:idx val="13"/>
              <c:layout>
                <c:manualLayout>
                  <c:x val="9.4291882081320333E-2"/>
                  <c:y val="-0.10086037621122905"/>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B-8501-4835-898A-8971C15C6A77}"/>
                </c:ext>
              </c:extLst>
            </c:dLbl>
            <c:dLbl>
              <c:idx val="14"/>
              <c:layout>
                <c:manualLayout>
                  <c:x val="0"/>
                  <c:y val="-5.7286660949559524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D-8501-4835-898A-8971C15C6A77}"/>
                </c:ext>
              </c:extLst>
            </c:dLbl>
            <c:dLbl>
              <c:idx val="15"/>
              <c:delete val="1"/>
              <c:extLst>
                <c:ext xmlns:c15="http://schemas.microsoft.com/office/drawing/2012/chart" uri="{CE6537A1-D6FC-4f65-9D91-7224C49458BB}"/>
                <c:ext xmlns:c16="http://schemas.microsoft.com/office/drawing/2014/chart" uri="{C3380CC4-5D6E-409C-BE32-E72D297353CC}">
                  <c16:uniqueId val="{0000001F-8501-4835-898A-8971C15C6A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Sheet7!$A$6:$A$21</c:f>
              <c:strCache>
                <c:ptCount val="15"/>
                <c:pt idx="0">
                  <c:v>Coverages/limit of liability</c:v>
                </c:pt>
                <c:pt idx="1">
                  <c:v>Deductible</c:v>
                </c:pt>
                <c:pt idx="2">
                  <c:v>Discount Information</c:v>
                </c:pt>
                <c:pt idx="3">
                  <c:v>Forms/Endorsements</c:v>
                </c:pt>
                <c:pt idx="4">
                  <c:v>Limit of Insurance</c:v>
                </c:pt>
                <c:pt idx="5">
                  <c:v>Maintain Coverage(s)</c:v>
                </c:pt>
                <c:pt idx="6">
                  <c:v>Maintain Discount(s)</c:v>
                </c:pt>
                <c:pt idx="7">
                  <c:v>Maintain Driver(s)</c:v>
                </c:pt>
                <c:pt idx="8">
                  <c:v>Maintain General Information</c:v>
                </c:pt>
                <c:pt idx="9">
                  <c:v>Maintain Insured(s)</c:v>
                </c:pt>
                <c:pt idx="10">
                  <c:v>Maintain Vehicle(s)</c:v>
                </c:pt>
                <c:pt idx="11">
                  <c:v>Named insured/address</c:v>
                </c:pt>
                <c:pt idx="12">
                  <c:v>Other</c:v>
                </c:pt>
                <c:pt idx="13">
                  <c:v>Other Premium Bearing</c:v>
                </c:pt>
                <c:pt idx="14">
                  <c:v>Vehicle Sold</c:v>
                </c:pt>
              </c:strCache>
            </c:strRef>
          </c:cat>
          <c:val>
            <c:numRef>
              <c:f>Sheet7!$B$6:$B$21</c:f>
              <c:numCache>
                <c:formatCode>General</c:formatCode>
                <c:ptCount val="15"/>
                <c:pt idx="0">
                  <c:v>4</c:v>
                </c:pt>
                <c:pt idx="1">
                  <c:v>14</c:v>
                </c:pt>
                <c:pt idx="2">
                  <c:v>14</c:v>
                </c:pt>
                <c:pt idx="3">
                  <c:v>18</c:v>
                </c:pt>
                <c:pt idx="4">
                  <c:v>6</c:v>
                </c:pt>
                <c:pt idx="5">
                  <c:v>292</c:v>
                </c:pt>
                <c:pt idx="6">
                  <c:v>4</c:v>
                </c:pt>
                <c:pt idx="7">
                  <c:v>284</c:v>
                </c:pt>
                <c:pt idx="8">
                  <c:v>512</c:v>
                </c:pt>
                <c:pt idx="9">
                  <c:v>42</c:v>
                </c:pt>
                <c:pt idx="10">
                  <c:v>2240</c:v>
                </c:pt>
                <c:pt idx="11">
                  <c:v>20</c:v>
                </c:pt>
                <c:pt idx="12">
                  <c:v>14</c:v>
                </c:pt>
                <c:pt idx="13">
                  <c:v>22</c:v>
                </c:pt>
                <c:pt idx="14">
                  <c:v>26</c:v>
                </c:pt>
              </c:numCache>
            </c:numRef>
          </c:val>
          <c:extLst>
            <c:ext xmlns:c16="http://schemas.microsoft.com/office/drawing/2014/chart" uri="{C3380CC4-5D6E-409C-BE32-E72D297353CC}">
              <c16:uniqueId val="{00000020-8501-4835-898A-8971C15C6A77}"/>
            </c:ext>
          </c:extLst>
        </c:ser>
        <c:dLbls>
          <c:showLegendKey val="0"/>
          <c:showVal val="0"/>
          <c:showCatName val="0"/>
          <c:showSerName val="0"/>
          <c:showPercent val="0"/>
          <c:showBubbleSize val="0"/>
          <c:showLeaderLines val="1"/>
        </c:dLbls>
        <c:gapWidth val="100"/>
        <c:splitType val="val"/>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[Billing 1 to 27 Mar_Varun_Ved.xlsx]Sheet7!PivotTable4</c:name>
    <c:fmtId val="-1"/>
  </c:pivotSource>
  <c:chart>
    <c:title>
      <c:tx>
        <c:rich>
          <a:bodyPr rot="0" spcFirstLastPara="1" vertOverflow="ellipsis" vert="horz" wrap="square" anchor="ctr" anchorCtr="1"/>
          <a:lstStyle/>
          <a:p>
            <a:pPr algn="ctr" rtl="0">
              <a:defRPr lang="en-US" sz="1440" b="1" i="0" u="none" strike="noStrike" kern="1200" spc="0" baseline="0" dirty="0" smtClean="0">
                <a:solidFill>
                  <a:schemeClr val="tx1">
                    <a:lumMod val="50000"/>
                  </a:schemeClr>
                </a:solidFill>
                <a:latin typeface="+mn-lt"/>
                <a:ea typeface="+mn-ea"/>
                <a:cs typeface="+mn-cs"/>
              </a:defRPr>
            </a:pPr>
            <a:r>
              <a:rPr lang="en-US" sz="1440" b="1" i="0" u="none" strike="noStrike" kern="1200" spc="0" baseline="0" dirty="0" smtClean="0">
                <a:solidFill>
                  <a:schemeClr val="tx1">
                    <a:lumMod val="50000"/>
                  </a:schemeClr>
                </a:solidFill>
                <a:latin typeface="+mn-lt"/>
                <a:ea typeface="+mn-ea"/>
                <a:cs typeface="+mn-cs"/>
              </a:rPr>
              <a:t>Existing Regression Coverage</a:t>
            </a:r>
          </a:p>
        </c:rich>
      </c:tx>
      <c:layout/>
      <c:overlay val="0"/>
      <c:spPr>
        <a:noFill/>
        <a:ln>
          <a:noFill/>
        </a:ln>
        <a:effectLst/>
      </c:spPr>
      <c:txPr>
        <a:bodyPr rot="0" spcFirstLastPara="1" vertOverflow="ellipsis" vert="horz" wrap="square" anchor="ctr" anchorCtr="1"/>
        <a:lstStyle/>
        <a:p>
          <a:pPr algn="ctr" rtl="0">
            <a:defRPr lang="en-US" sz="1440" b="1" i="0" u="none" strike="noStrike" kern="1200" spc="0" baseline="0" dirty="0" smtClean="0">
              <a:solidFill>
                <a:schemeClr val="tx1">
                  <a:lumMod val="50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lumMod val="60000"/>
              <a:lumOff val="40000"/>
            </a:schemeClr>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lumMod val="60000"/>
              <a:lumOff val="40000"/>
            </a:schemeClr>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lumMod val="60000"/>
              <a:lumOff val="40000"/>
            </a:schemeClr>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s>
    <c:plotArea>
      <c:layout>
        <c:manualLayout>
          <c:layoutTarget val="inner"/>
          <c:xMode val="edge"/>
          <c:yMode val="edge"/>
          <c:x val="8.4746561640768492E-2"/>
          <c:y val="0.20575221516880257"/>
          <c:w val="0.73747538455511596"/>
          <c:h val="0.61871049725561544"/>
        </c:manualLayout>
      </c:layout>
      <c:ofPieChart>
        <c:ofPieType val="pie"/>
        <c:varyColors val="1"/>
        <c:ser>
          <c:idx val="0"/>
          <c:order val="0"/>
          <c:tx>
            <c:strRef>
              <c:f>Sheet7!$B$5</c:f>
              <c:strCache>
                <c:ptCount val="1"/>
                <c:pt idx="0">
                  <c:v>Total</c:v>
                </c:pt>
              </c:strCache>
            </c:strRef>
          </c:tx>
          <c:spPr>
            <a:solidFill>
              <a:srgbClr val="92D050"/>
            </a:solidFill>
          </c:spPr>
          <c:dPt>
            <c:idx val="0"/>
            <c:bubble3D val="0"/>
            <c:spPr>
              <a:solidFill>
                <a:srgbClr val="92D050"/>
              </a:solidFill>
              <a:ln w="19050">
                <a:solidFill>
                  <a:schemeClr val="lt1"/>
                </a:solidFill>
              </a:ln>
              <a:effectLst/>
            </c:spPr>
            <c:extLst>
              <c:ext xmlns:c16="http://schemas.microsoft.com/office/drawing/2014/chart" uri="{C3380CC4-5D6E-409C-BE32-E72D297353CC}">
                <c16:uniqueId val="{00000001-554F-4A1E-A55C-D138731EB361}"/>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554F-4A1E-A55C-D138731EB361}"/>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554F-4A1E-A55C-D138731EB361}"/>
              </c:ext>
            </c:extLst>
          </c:dPt>
          <c:dPt>
            <c:idx val="3"/>
            <c:bubble3D val="0"/>
            <c:spPr>
              <a:solidFill>
                <a:srgbClr val="92D050"/>
              </a:solidFill>
              <a:ln w="19050">
                <a:solidFill>
                  <a:schemeClr val="lt1"/>
                </a:solidFill>
              </a:ln>
              <a:effectLst/>
            </c:spPr>
            <c:extLst>
              <c:ext xmlns:c16="http://schemas.microsoft.com/office/drawing/2014/chart" uri="{C3380CC4-5D6E-409C-BE32-E72D297353CC}">
                <c16:uniqueId val="{00000007-554F-4A1E-A55C-D138731EB361}"/>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554F-4A1E-A55C-D138731EB361}"/>
              </c:ext>
            </c:extLst>
          </c:dPt>
          <c:dPt>
            <c:idx val="5"/>
            <c:bubble3D val="0"/>
            <c:spPr>
              <a:solidFill>
                <a:srgbClr val="92D050"/>
              </a:solidFill>
              <a:ln w="19050">
                <a:solidFill>
                  <a:schemeClr val="lt1"/>
                </a:solidFill>
              </a:ln>
              <a:effectLst/>
            </c:spPr>
            <c:extLst>
              <c:ext xmlns:c16="http://schemas.microsoft.com/office/drawing/2014/chart" uri="{C3380CC4-5D6E-409C-BE32-E72D297353CC}">
                <c16:uniqueId val="{0000000B-554F-4A1E-A55C-D138731EB361}"/>
              </c:ext>
            </c:extLst>
          </c:dPt>
          <c:dPt>
            <c:idx val="6"/>
            <c:bubble3D val="0"/>
            <c:spPr>
              <a:solidFill>
                <a:srgbClr val="92D050"/>
              </a:solidFill>
              <a:ln w="19050">
                <a:solidFill>
                  <a:schemeClr val="lt1"/>
                </a:solidFill>
              </a:ln>
              <a:effectLst/>
            </c:spPr>
            <c:extLst>
              <c:ext xmlns:c16="http://schemas.microsoft.com/office/drawing/2014/chart" uri="{C3380CC4-5D6E-409C-BE32-E72D297353CC}">
                <c16:uniqueId val="{0000000D-554F-4A1E-A55C-D138731EB361}"/>
              </c:ext>
            </c:extLst>
          </c:dPt>
          <c:dPt>
            <c:idx val="7"/>
            <c:bubble3D val="0"/>
            <c:spPr>
              <a:solidFill>
                <a:srgbClr val="92D050"/>
              </a:solidFill>
              <a:ln w="19050">
                <a:solidFill>
                  <a:schemeClr val="lt1"/>
                </a:solidFill>
              </a:ln>
              <a:effectLst/>
            </c:spPr>
            <c:extLst>
              <c:ext xmlns:c16="http://schemas.microsoft.com/office/drawing/2014/chart" uri="{C3380CC4-5D6E-409C-BE32-E72D297353CC}">
                <c16:uniqueId val="{0000000F-554F-4A1E-A55C-D138731EB361}"/>
              </c:ext>
            </c:extLst>
          </c:dPt>
          <c:dPt>
            <c:idx val="8"/>
            <c:bubble3D val="0"/>
            <c:spPr>
              <a:solidFill>
                <a:srgbClr val="92D050"/>
              </a:solidFill>
              <a:ln w="19050">
                <a:solidFill>
                  <a:schemeClr val="lt1"/>
                </a:solidFill>
              </a:ln>
              <a:effectLst/>
            </c:spPr>
            <c:extLst>
              <c:ext xmlns:c16="http://schemas.microsoft.com/office/drawing/2014/chart" uri="{C3380CC4-5D6E-409C-BE32-E72D297353CC}">
                <c16:uniqueId val="{00000011-554F-4A1E-A55C-D138731EB361}"/>
              </c:ext>
            </c:extLst>
          </c:dPt>
          <c:dPt>
            <c:idx val="9"/>
            <c:bubble3D val="0"/>
            <c:spPr>
              <a:solidFill>
                <a:srgbClr val="92D050"/>
              </a:solidFill>
              <a:ln w="19050">
                <a:solidFill>
                  <a:schemeClr val="lt1"/>
                </a:solidFill>
              </a:ln>
              <a:effectLst/>
            </c:spPr>
            <c:extLst>
              <c:ext xmlns:c16="http://schemas.microsoft.com/office/drawing/2014/chart" uri="{C3380CC4-5D6E-409C-BE32-E72D297353CC}">
                <c16:uniqueId val="{00000013-554F-4A1E-A55C-D138731EB361}"/>
              </c:ext>
            </c:extLst>
          </c:dPt>
          <c:dPt>
            <c:idx val="10"/>
            <c:bubble3D val="0"/>
            <c:spPr>
              <a:solidFill>
                <a:srgbClr val="92D050"/>
              </a:solidFill>
              <a:ln w="19050">
                <a:solidFill>
                  <a:schemeClr val="lt1"/>
                </a:solidFill>
              </a:ln>
              <a:effectLst/>
            </c:spPr>
            <c:extLst>
              <c:ext xmlns:c16="http://schemas.microsoft.com/office/drawing/2014/chart" uri="{C3380CC4-5D6E-409C-BE32-E72D297353CC}">
                <c16:uniqueId val="{00000015-554F-4A1E-A55C-D138731EB361}"/>
              </c:ext>
            </c:extLst>
          </c:dPt>
          <c:dPt>
            <c:idx val="11"/>
            <c:bubble3D val="0"/>
            <c:spPr>
              <a:solidFill>
                <a:srgbClr val="92D050"/>
              </a:solidFill>
              <a:ln w="19050">
                <a:solidFill>
                  <a:schemeClr val="lt1"/>
                </a:solidFill>
              </a:ln>
              <a:effectLst/>
            </c:spPr>
            <c:extLst>
              <c:ext xmlns:c16="http://schemas.microsoft.com/office/drawing/2014/chart" uri="{C3380CC4-5D6E-409C-BE32-E72D297353CC}">
                <c16:uniqueId val="{00000017-554F-4A1E-A55C-D138731EB361}"/>
              </c:ext>
            </c:extLst>
          </c:dPt>
          <c:dPt>
            <c:idx val="12"/>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9-554F-4A1E-A55C-D138731EB361}"/>
              </c:ext>
            </c:extLst>
          </c:dPt>
          <c:dPt>
            <c:idx val="13"/>
            <c:bubble3D val="0"/>
            <c:spPr>
              <a:solidFill>
                <a:srgbClr val="92D050"/>
              </a:solidFill>
              <a:ln w="19050">
                <a:solidFill>
                  <a:schemeClr val="lt1"/>
                </a:solidFill>
              </a:ln>
              <a:effectLst/>
            </c:spPr>
            <c:extLst>
              <c:ext xmlns:c16="http://schemas.microsoft.com/office/drawing/2014/chart" uri="{C3380CC4-5D6E-409C-BE32-E72D297353CC}">
                <c16:uniqueId val="{0000001B-554F-4A1E-A55C-D138731EB361}"/>
              </c:ext>
            </c:extLst>
          </c:dPt>
          <c:dPt>
            <c:idx val="14"/>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D-554F-4A1E-A55C-D138731EB361}"/>
              </c:ext>
            </c:extLst>
          </c:dPt>
          <c:dPt>
            <c:idx val="15"/>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F-554F-4A1E-A55C-D138731EB361}"/>
              </c:ext>
            </c:extLst>
          </c:dPt>
          <c:dLbls>
            <c:dLbl>
              <c:idx val="1"/>
              <c:layout>
                <c:manualLayout>
                  <c:x val="2.956942419690865E-2"/>
                  <c:y val="2.8250704469534128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554F-4A1E-A55C-D138731EB361}"/>
                </c:ext>
              </c:extLst>
            </c:dLbl>
            <c:dLbl>
              <c:idx val="2"/>
              <c:layout>
                <c:manualLayout>
                  <c:x val="-1.3936842076414843E-2"/>
                  <c:y val="6.1482005404597299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554F-4A1E-A55C-D138731EB361}"/>
                </c:ext>
              </c:extLst>
            </c:dLbl>
            <c:dLbl>
              <c:idx val="3"/>
              <c:layout>
                <c:manualLayout>
                  <c:x val="6.7329239283096448E-2"/>
                  <c:y val="9.2482108053325018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3405111617079893"/>
                      <c:h val="9.8891089108910896E-2"/>
                    </c:manualLayout>
                  </c15:layout>
                </c:ext>
                <c:ext xmlns:c16="http://schemas.microsoft.com/office/drawing/2014/chart" uri="{C3380CC4-5D6E-409C-BE32-E72D297353CC}">
                  <c16:uniqueId val="{00000007-554F-4A1E-A55C-D138731EB361}"/>
                </c:ext>
              </c:extLst>
            </c:dLbl>
            <c:dLbl>
              <c:idx val="4"/>
              <c:layout>
                <c:manualLayout>
                  <c:x val="8.970978693797137E-3"/>
                  <c:y val="2.8336760935138552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554F-4A1E-A55C-D138731EB361}"/>
                </c:ext>
              </c:extLst>
            </c:dLbl>
            <c:dLbl>
              <c:idx val="5"/>
              <c:layout>
                <c:manualLayout>
                  <c:x val="-2.2813346477434011E-2"/>
                  <c:y val="0.13948402553301617"/>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554F-4A1E-A55C-D138731EB361}"/>
                </c:ext>
              </c:extLst>
            </c:dLbl>
            <c:dLbl>
              <c:idx val="6"/>
              <c:layout>
                <c:manualLayout>
                  <c:x val="3.0393142769835489E-3"/>
                  <c:y val="2.3670867310980427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554F-4A1E-A55C-D138731EB361}"/>
                </c:ext>
              </c:extLst>
            </c:dLbl>
            <c:dLbl>
              <c:idx val="7"/>
              <c:layout>
                <c:manualLayout>
                  <c:x val="-1.2392508697483463E-2"/>
                  <c:y val="5.1298978716769313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554F-4A1E-A55C-D138731EB361}"/>
                </c:ext>
              </c:extLst>
            </c:dLbl>
            <c:dLbl>
              <c:idx val="8"/>
              <c:layout>
                <c:manualLayout>
                  <c:x val="1.824944502485959E-2"/>
                  <c:y val="-5.3739767677555153E-3"/>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554F-4A1E-A55C-D138731EB361}"/>
                </c:ext>
              </c:extLst>
            </c:dLbl>
            <c:dLbl>
              <c:idx val="9"/>
              <c:layout>
                <c:manualLayout>
                  <c:x val="1.4455210021179739E-3"/>
                  <c:y val="7.3046854291728386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554F-4A1E-A55C-D138731EB361}"/>
                </c:ext>
              </c:extLst>
            </c:dLbl>
            <c:dLbl>
              <c:idx val="10"/>
              <c:layout>
                <c:manualLayout>
                  <c:x val="2.7189004072565717E-2"/>
                  <c:y val="-7.0777266703048264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554F-4A1E-A55C-D138731EB361}"/>
                </c:ext>
              </c:extLst>
            </c:dLbl>
            <c:dLbl>
              <c:idx val="11"/>
              <c:layout>
                <c:manualLayout>
                  <c:x val="3.6301969431024945E-4"/>
                  <c:y val="-0.211136508926483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554F-4A1E-A55C-D138731EB361}"/>
                </c:ext>
              </c:extLst>
            </c:dLbl>
            <c:dLbl>
              <c:idx val="12"/>
              <c:layout>
                <c:manualLayout>
                  <c:x val="1.9095426951889542E-2"/>
                  <c:y val="-0.10397976605204343"/>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9-554F-4A1E-A55C-D138731EB361}"/>
                </c:ext>
              </c:extLst>
            </c:dLbl>
            <c:dLbl>
              <c:idx val="13"/>
              <c:layout>
                <c:manualLayout>
                  <c:x val="9.4291882081320333E-2"/>
                  <c:y val="-0.10086037621122905"/>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B-554F-4A1E-A55C-D138731EB361}"/>
                </c:ext>
              </c:extLst>
            </c:dLbl>
            <c:dLbl>
              <c:idx val="14"/>
              <c:layout>
                <c:manualLayout>
                  <c:x val="0"/>
                  <c:y val="-5.7286660949559524E-2"/>
                </c:manualLayout>
              </c:layout>
              <c:dLblPos val="bestFi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D-554F-4A1E-A55C-D138731EB361}"/>
                </c:ext>
              </c:extLst>
            </c:dLbl>
            <c:dLbl>
              <c:idx val="15"/>
              <c:layout>
                <c:manualLayout>
                  <c:x val="2.9052737344083982E-2"/>
                  <c:y val="4.0861117427502141E-4"/>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F-554F-4A1E-A55C-D138731EB36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Sheet7!$A$6:$A$21</c:f>
              <c:strCache>
                <c:ptCount val="15"/>
                <c:pt idx="0">
                  <c:v>Coverages/limit of liability</c:v>
                </c:pt>
                <c:pt idx="1">
                  <c:v>Deductible</c:v>
                </c:pt>
                <c:pt idx="2">
                  <c:v>Discount Information</c:v>
                </c:pt>
                <c:pt idx="3">
                  <c:v>Forms/Endorsements</c:v>
                </c:pt>
                <c:pt idx="4">
                  <c:v>Limit of Insurance</c:v>
                </c:pt>
                <c:pt idx="5">
                  <c:v>Maintain Coverage(s)</c:v>
                </c:pt>
                <c:pt idx="6">
                  <c:v>Maintain Discount(s)</c:v>
                </c:pt>
                <c:pt idx="7">
                  <c:v>Maintain Driver(s)</c:v>
                </c:pt>
                <c:pt idx="8">
                  <c:v>Maintain General Information</c:v>
                </c:pt>
                <c:pt idx="9">
                  <c:v>Maintain Insured(s)</c:v>
                </c:pt>
                <c:pt idx="10">
                  <c:v>Maintain Vehicle(s)</c:v>
                </c:pt>
                <c:pt idx="11">
                  <c:v>Named insured/address</c:v>
                </c:pt>
                <c:pt idx="12">
                  <c:v>Other</c:v>
                </c:pt>
                <c:pt idx="13">
                  <c:v>Other Premium Bearing</c:v>
                </c:pt>
                <c:pt idx="14">
                  <c:v>Vehicle Sold</c:v>
                </c:pt>
              </c:strCache>
            </c:strRef>
          </c:cat>
          <c:val>
            <c:numRef>
              <c:f>Sheet7!$B$6:$B$21</c:f>
              <c:numCache>
                <c:formatCode>General</c:formatCode>
                <c:ptCount val="15"/>
                <c:pt idx="0">
                  <c:v>4</c:v>
                </c:pt>
                <c:pt idx="1">
                  <c:v>14</c:v>
                </c:pt>
                <c:pt idx="2">
                  <c:v>14</c:v>
                </c:pt>
                <c:pt idx="3">
                  <c:v>18</c:v>
                </c:pt>
                <c:pt idx="4">
                  <c:v>6</c:v>
                </c:pt>
                <c:pt idx="5">
                  <c:v>292</c:v>
                </c:pt>
                <c:pt idx="6">
                  <c:v>4</c:v>
                </c:pt>
                <c:pt idx="7">
                  <c:v>284</c:v>
                </c:pt>
                <c:pt idx="8">
                  <c:v>512</c:v>
                </c:pt>
                <c:pt idx="9">
                  <c:v>42</c:v>
                </c:pt>
                <c:pt idx="10">
                  <c:v>2240</c:v>
                </c:pt>
                <c:pt idx="11">
                  <c:v>20</c:v>
                </c:pt>
                <c:pt idx="12">
                  <c:v>14</c:v>
                </c:pt>
                <c:pt idx="13">
                  <c:v>22</c:v>
                </c:pt>
                <c:pt idx="14">
                  <c:v>26</c:v>
                </c:pt>
              </c:numCache>
            </c:numRef>
          </c:val>
          <c:extLst>
            <c:ext xmlns:c16="http://schemas.microsoft.com/office/drawing/2014/chart" uri="{C3380CC4-5D6E-409C-BE32-E72D297353CC}">
              <c16:uniqueId val="{00000020-554F-4A1E-A55C-D138731EB361}"/>
            </c:ext>
          </c:extLst>
        </c:ser>
        <c:dLbls>
          <c:showLegendKey val="0"/>
          <c:showVal val="0"/>
          <c:showCatName val="0"/>
          <c:showSerName val="0"/>
          <c:showPercent val="0"/>
          <c:showBubbleSize val="0"/>
          <c:showLeaderLines val="1"/>
        </c:dLbls>
        <c:gapWidth val="100"/>
        <c:splitType val="val"/>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[Billing 1 to 27 Mar_Varun_Ved.xlsx]AP_RP_Pivot!PivotTable5</c:name>
    <c:fmtId val="-1"/>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smtClean="0">
                <a:solidFill>
                  <a:schemeClr val="tx1">
                    <a:lumMod val="50000"/>
                  </a:schemeClr>
                </a:solidFill>
              </a:rPr>
              <a:t>Existing Regression Coverage</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manualLayout>
          <c:layoutTarget val="inner"/>
          <c:xMode val="edge"/>
          <c:yMode val="edge"/>
          <c:x val="8.8638792211298653E-2"/>
          <c:y val="0.22219187866310947"/>
          <c:w val="0.85836646233864966"/>
          <c:h val="0.70046110539251727"/>
        </c:manualLayout>
      </c:layout>
      <c:ofPieChart>
        <c:ofPieType val="pie"/>
        <c:varyColors val="1"/>
        <c:ser>
          <c:idx val="0"/>
          <c:order val="0"/>
          <c:tx>
            <c:strRef>
              <c:f>AP_RP_Pivot!$B$40</c:f>
              <c:strCache>
                <c:ptCount val="1"/>
                <c:pt idx="0">
                  <c:v>Total</c:v>
                </c:pt>
              </c:strCache>
            </c:strRef>
          </c:tx>
          <c:spPr>
            <a:solidFill>
              <a:srgbClr val="92D050"/>
            </a:solidFill>
          </c:spPr>
          <c:dPt>
            <c:idx val="0"/>
            <c:bubble3D val="0"/>
            <c:spPr>
              <a:solidFill>
                <a:srgbClr val="92D050"/>
              </a:solidFill>
              <a:ln w="19050">
                <a:solidFill>
                  <a:schemeClr val="lt1"/>
                </a:solidFill>
              </a:ln>
              <a:effectLst/>
            </c:spPr>
            <c:extLst>
              <c:ext xmlns:c16="http://schemas.microsoft.com/office/drawing/2014/chart" uri="{C3380CC4-5D6E-409C-BE32-E72D297353CC}">
                <c16:uniqueId val="{00000001-6356-4C69-9B43-09678DF5C23F}"/>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6356-4C69-9B43-09678DF5C23F}"/>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6356-4C69-9B43-09678DF5C23F}"/>
              </c:ext>
            </c:extLst>
          </c:dPt>
          <c:dPt>
            <c:idx val="3"/>
            <c:bubble3D val="0"/>
            <c:spPr>
              <a:solidFill>
                <a:srgbClr val="92D050"/>
              </a:solidFill>
              <a:ln w="19050">
                <a:solidFill>
                  <a:schemeClr val="lt1"/>
                </a:solidFill>
              </a:ln>
              <a:effectLst/>
            </c:spPr>
            <c:extLst>
              <c:ext xmlns:c16="http://schemas.microsoft.com/office/drawing/2014/chart" uri="{C3380CC4-5D6E-409C-BE32-E72D297353CC}">
                <c16:uniqueId val="{00000007-6356-4C69-9B43-09678DF5C23F}"/>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6356-4C69-9B43-09678DF5C23F}"/>
              </c:ext>
            </c:extLst>
          </c:dPt>
          <c:dPt>
            <c:idx val="5"/>
            <c:bubble3D val="0"/>
            <c:spPr>
              <a:solidFill>
                <a:srgbClr val="92D050"/>
              </a:solidFill>
              <a:ln w="19050">
                <a:solidFill>
                  <a:schemeClr val="lt1"/>
                </a:solidFill>
              </a:ln>
              <a:effectLst/>
            </c:spPr>
            <c:extLst>
              <c:ext xmlns:c16="http://schemas.microsoft.com/office/drawing/2014/chart" uri="{C3380CC4-5D6E-409C-BE32-E72D297353CC}">
                <c16:uniqueId val="{0000000B-6356-4C69-9B43-09678DF5C23F}"/>
              </c:ext>
            </c:extLst>
          </c:dPt>
          <c:dPt>
            <c:idx val="6"/>
            <c:bubble3D val="0"/>
            <c:spPr>
              <a:solidFill>
                <a:srgbClr val="92D050"/>
              </a:solidFill>
              <a:ln w="19050">
                <a:solidFill>
                  <a:schemeClr val="lt1"/>
                </a:solidFill>
              </a:ln>
              <a:effectLst/>
            </c:spPr>
            <c:extLst>
              <c:ext xmlns:c16="http://schemas.microsoft.com/office/drawing/2014/chart" uri="{C3380CC4-5D6E-409C-BE32-E72D297353CC}">
                <c16:uniqueId val="{0000000D-6356-4C69-9B43-09678DF5C23F}"/>
              </c:ext>
            </c:extLst>
          </c:dPt>
          <c:dPt>
            <c:idx val="7"/>
            <c:bubble3D val="0"/>
            <c:spPr>
              <a:solidFill>
                <a:srgbClr val="92D050"/>
              </a:solidFill>
              <a:ln w="19050">
                <a:solidFill>
                  <a:schemeClr val="lt1"/>
                </a:solidFill>
              </a:ln>
              <a:effectLst/>
            </c:spPr>
            <c:extLst>
              <c:ext xmlns:c16="http://schemas.microsoft.com/office/drawing/2014/chart" uri="{C3380CC4-5D6E-409C-BE32-E72D297353CC}">
                <c16:uniqueId val="{0000000F-6356-4C69-9B43-09678DF5C23F}"/>
              </c:ext>
            </c:extLst>
          </c:dPt>
          <c:dPt>
            <c:idx val="8"/>
            <c:bubble3D val="0"/>
            <c:spPr>
              <a:solidFill>
                <a:srgbClr val="92D050"/>
              </a:solidFill>
              <a:ln w="19050">
                <a:solidFill>
                  <a:schemeClr val="lt1"/>
                </a:solidFill>
              </a:ln>
              <a:effectLst/>
            </c:spPr>
            <c:extLst>
              <c:ext xmlns:c16="http://schemas.microsoft.com/office/drawing/2014/chart" uri="{C3380CC4-5D6E-409C-BE32-E72D297353CC}">
                <c16:uniqueId val="{00000011-6356-4C69-9B43-09678DF5C23F}"/>
              </c:ext>
            </c:extLst>
          </c:dPt>
          <c:dPt>
            <c:idx val="9"/>
            <c:bubble3D val="0"/>
            <c:spPr>
              <a:solidFill>
                <a:srgbClr val="92D050"/>
              </a:solidFill>
              <a:ln w="19050">
                <a:solidFill>
                  <a:schemeClr val="lt1"/>
                </a:solidFill>
              </a:ln>
              <a:effectLst/>
            </c:spPr>
            <c:extLst>
              <c:ext xmlns:c16="http://schemas.microsoft.com/office/drawing/2014/chart" uri="{C3380CC4-5D6E-409C-BE32-E72D297353CC}">
                <c16:uniqueId val="{00000013-6356-4C69-9B43-09678DF5C23F}"/>
              </c:ext>
            </c:extLst>
          </c:dPt>
          <c:dPt>
            <c:idx val="10"/>
            <c:bubble3D val="0"/>
            <c:spPr>
              <a:solidFill>
                <a:srgbClr val="92D050"/>
              </a:solidFill>
              <a:ln w="19050">
                <a:solidFill>
                  <a:schemeClr val="lt1"/>
                </a:solidFill>
              </a:ln>
              <a:effectLst/>
            </c:spPr>
            <c:extLst>
              <c:ext xmlns:c16="http://schemas.microsoft.com/office/drawing/2014/chart" uri="{C3380CC4-5D6E-409C-BE32-E72D297353CC}">
                <c16:uniqueId val="{00000015-6356-4C69-9B43-09678DF5C23F}"/>
              </c:ext>
            </c:extLst>
          </c:dPt>
          <c:dPt>
            <c:idx val="11"/>
            <c:bubble3D val="0"/>
            <c:spPr>
              <a:solidFill>
                <a:srgbClr val="92D050"/>
              </a:solidFill>
              <a:ln w="19050">
                <a:solidFill>
                  <a:schemeClr val="lt1"/>
                </a:solidFill>
              </a:ln>
              <a:effectLst/>
            </c:spPr>
            <c:extLst>
              <c:ext xmlns:c16="http://schemas.microsoft.com/office/drawing/2014/chart" uri="{C3380CC4-5D6E-409C-BE32-E72D297353CC}">
                <c16:uniqueId val="{00000017-6356-4C69-9B43-09678DF5C23F}"/>
              </c:ext>
            </c:extLst>
          </c:dPt>
          <c:dPt>
            <c:idx val="12"/>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9-6356-4C69-9B43-09678DF5C23F}"/>
              </c:ext>
            </c:extLst>
          </c:dPt>
          <c:dPt>
            <c:idx val="13"/>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B-6356-4C69-9B43-09678DF5C23F}"/>
              </c:ext>
            </c:extLst>
          </c:dPt>
          <c:dLbls>
            <c:dLbl>
              <c:idx val="0"/>
              <c:layout>
                <c:manualLayout>
                  <c:x val="2.4524226818880158E-3"/>
                  <c:y val="0.2307637529160542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6356-4C69-9B43-09678DF5C23F}"/>
                </c:ext>
              </c:extLst>
            </c:dLbl>
            <c:dLbl>
              <c:idx val="1"/>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20513775722418759"/>
                      <c:h val="4.2136518110691426E-2"/>
                    </c:manualLayout>
                  </c15:layout>
                </c:ext>
                <c:ext xmlns:c16="http://schemas.microsoft.com/office/drawing/2014/chart" uri="{C3380CC4-5D6E-409C-BE32-E72D297353CC}">
                  <c16:uniqueId val="{00000003-6356-4C69-9B43-09678DF5C23F}"/>
                </c:ext>
              </c:extLst>
            </c:dLbl>
            <c:dLbl>
              <c:idx val="5"/>
              <c:layout>
                <c:manualLayout>
                  <c:x val="1.6752701977786181E-3"/>
                  <c:y val="8.268047490696302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6356-4C69-9B43-09678DF5C23F}"/>
                </c:ext>
              </c:extLst>
            </c:dLbl>
            <c:dLbl>
              <c:idx val="7"/>
              <c:layout>
                <c:manualLayout>
                  <c:x val="-2.0750328083989501E-2"/>
                  <c:y val="-3.3161636045494311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6356-4C69-9B43-09678DF5C23F}"/>
                </c:ext>
              </c:extLst>
            </c:dLbl>
            <c:dLbl>
              <c:idx val="8"/>
              <c:layout>
                <c:manualLayout>
                  <c:x val="-0.18329562798168073"/>
                  <c:y val="3.569700290966131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5517041690062944"/>
                      <c:h val="0.104855920136287"/>
                    </c:manualLayout>
                  </c15:layout>
                </c:ext>
                <c:ext xmlns:c16="http://schemas.microsoft.com/office/drawing/2014/chart" uri="{C3380CC4-5D6E-409C-BE32-E72D297353CC}">
                  <c16:uniqueId val="{00000011-6356-4C69-9B43-09678DF5C23F}"/>
                </c:ext>
              </c:extLst>
            </c:dLbl>
            <c:dLbl>
              <c:idx val="9"/>
              <c:layout>
                <c:manualLayout>
                  <c:x val="2.8686628206022965E-2"/>
                  <c:y val="-0.31447194777693654"/>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7106672621686062"/>
                      <c:h val="0.22401090451332523"/>
                    </c:manualLayout>
                  </c15:layout>
                </c:ext>
                <c:ext xmlns:c16="http://schemas.microsoft.com/office/drawing/2014/chart" uri="{C3380CC4-5D6E-409C-BE32-E72D297353CC}">
                  <c16:uniqueId val="{00000013-6356-4C69-9B43-09678DF5C23F}"/>
                </c:ext>
              </c:extLst>
            </c:dLbl>
            <c:dLbl>
              <c:idx val="10"/>
              <c:layout>
                <c:manualLayout>
                  <c:x val="6.2335411198600178E-2"/>
                  <c:y val="-0.13049176144648586"/>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6356-4C69-9B43-09678DF5C23F}"/>
                </c:ext>
              </c:extLst>
            </c:dLbl>
            <c:dLbl>
              <c:idx val="11"/>
              <c:layout>
                <c:manualLayout>
                  <c:x val="9.5512012230866399E-3"/>
                  <c:y val="-1.1646413840005206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6356-4C69-9B43-09678DF5C23F}"/>
                </c:ext>
              </c:extLst>
            </c:dLbl>
            <c:dLbl>
              <c:idx val="12"/>
              <c:layout>
                <c:manualLayout>
                  <c:x val="-1.4788167104112088E-2"/>
                  <c:y val="-0.13843613298337709"/>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9-6356-4C69-9B43-09678DF5C23F}"/>
                </c:ext>
              </c:extLst>
            </c:dLbl>
            <c:dLbl>
              <c:idx val="13"/>
              <c:layout>
                <c:manualLayout>
                  <c:x val="5.8255095742154893E-2"/>
                  <c:y val="-9.2624272382364915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B-6356-4C69-9B43-09678DF5C2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AP_RP_Pivot!$A$41:$A$54</c:f>
              <c:strCache>
                <c:ptCount val="13"/>
                <c:pt idx="0">
                  <c:v>Discount Information</c:v>
                </c:pt>
                <c:pt idx="1">
                  <c:v>Forms/Endorsements</c:v>
                </c:pt>
                <c:pt idx="2">
                  <c:v>Maintain Coverage(s)</c:v>
                </c:pt>
                <c:pt idx="3">
                  <c:v>Maintain Discount(s)</c:v>
                </c:pt>
                <c:pt idx="4">
                  <c:v>Maintain Driver(s)</c:v>
                </c:pt>
                <c:pt idx="5">
                  <c:v>Maintain General Information</c:v>
                </c:pt>
                <c:pt idx="6">
                  <c:v>Maintain Insured(s)</c:v>
                </c:pt>
                <c:pt idx="7">
                  <c:v>Maintain Vehicle(s)</c:v>
                </c:pt>
                <c:pt idx="8">
                  <c:v>Named insured/address</c:v>
                </c:pt>
                <c:pt idx="9">
                  <c:v>Other Interest(s)/Mortgagees</c:v>
                </c:pt>
                <c:pt idx="10">
                  <c:v>Other Premium Bearing</c:v>
                </c:pt>
                <c:pt idx="11">
                  <c:v>Vehicle Sold</c:v>
                </c:pt>
                <c:pt idx="12">
                  <c:v>Other</c:v>
                </c:pt>
              </c:strCache>
            </c:strRef>
          </c:cat>
          <c:val>
            <c:numRef>
              <c:f>AP_RP_Pivot!$B$41:$B$54</c:f>
              <c:numCache>
                <c:formatCode>General</c:formatCode>
                <c:ptCount val="13"/>
                <c:pt idx="0">
                  <c:v>44</c:v>
                </c:pt>
                <c:pt idx="1">
                  <c:v>6</c:v>
                </c:pt>
                <c:pt idx="2">
                  <c:v>250</c:v>
                </c:pt>
                <c:pt idx="3">
                  <c:v>278</c:v>
                </c:pt>
                <c:pt idx="4">
                  <c:v>198</c:v>
                </c:pt>
                <c:pt idx="5">
                  <c:v>558</c:v>
                </c:pt>
                <c:pt idx="6">
                  <c:v>32</c:v>
                </c:pt>
                <c:pt idx="7">
                  <c:v>994</c:v>
                </c:pt>
                <c:pt idx="8">
                  <c:v>16</c:v>
                </c:pt>
                <c:pt idx="9">
                  <c:v>18</c:v>
                </c:pt>
                <c:pt idx="10">
                  <c:v>20</c:v>
                </c:pt>
                <c:pt idx="11">
                  <c:v>210</c:v>
                </c:pt>
                <c:pt idx="12">
                  <c:v>6</c:v>
                </c:pt>
              </c:numCache>
            </c:numRef>
          </c:val>
          <c:extLst>
            <c:ext xmlns:c16="http://schemas.microsoft.com/office/drawing/2014/chart" uri="{C3380CC4-5D6E-409C-BE32-E72D297353CC}">
              <c16:uniqueId val="{0000001C-6356-4C69-9B43-09678DF5C23F}"/>
            </c:ext>
          </c:extLst>
        </c:ser>
        <c:dLbls>
          <c:showLegendKey val="0"/>
          <c:showVal val="0"/>
          <c:showCatName val="0"/>
          <c:showSerName val="0"/>
          <c:showPercent val="0"/>
          <c:showBubbleSize val="0"/>
          <c:showLeaderLines val="1"/>
        </c:dLbls>
        <c:gapWidth val="100"/>
        <c:splitType val="val"/>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[Billing 1 to 27 Mar_Varun_Ved.xlsx]AP_RP_Pivot!PivotTable5</c:name>
    <c:fmtId val="-1"/>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b="1" dirty="0">
                <a:solidFill>
                  <a:schemeClr val="tx1">
                    <a:lumMod val="50000"/>
                  </a:schemeClr>
                </a:solidFill>
              </a:rPr>
              <a:t>Returned Premium</a:t>
            </a:r>
            <a:r>
              <a:rPr lang="en-US" b="1" baseline="0" dirty="0">
                <a:solidFill>
                  <a:schemeClr val="tx1">
                    <a:lumMod val="50000"/>
                  </a:schemeClr>
                </a:solidFill>
              </a:rPr>
              <a:t> Endorsement</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manualLayout>
          <c:layoutTarget val="inner"/>
          <c:xMode val="edge"/>
          <c:yMode val="edge"/>
          <c:x val="8.8638792211298653E-2"/>
          <c:y val="0.22219187866310947"/>
          <c:w val="0.85836646233864966"/>
          <c:h val="0.70046110539251727"/>
        </c:manualLayout>
      </c:layout>
      <c:ofPieChart>
        <c:ofPieType val="pie"/>
        <c:varyColors val="1"/>
        <c:ser>
          <c:idx val="0"/>
          <c:order val="0"/>
          <c:tx>
            <c:strRef>
              <c:f>AP_RP_Pivot!$B$40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5F-4541-A585-C2A845514C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5F-4541-A585-C2A845514C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5F-4541-A585-C2A845514C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5F-4541-A585-C2A845514C4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85F-4541-A585-C2A845514C4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85F-4541-A585-C2A845514C4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85F-4541-A585-C2A845514C4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85F-4541-A585-C2A845514C4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85F-4541-A585-C2A845514C4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85F-4541-A585-C2A845514C4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885F-4541-A585-C2A845514C4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885F-4541-A585-C2A845514C4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885F-4541-A585-C2A845514C4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885F-4541-A585-C2A845514C44}"/>
              </c:ext>
            </c:extLst>
          </c:dPt>
          <c:dLbls>
            <c:dLbl>
              <c:idx val="1"/>
              <c:layout/>
              <c:showLegendKey val="0"/>
              <c:showVal val="0"/>
              <c:showCatName val="1"/>
              <c:showSerName val="0"/>
              <c:showPercent val="0"/>
              <c:showBubbleSize val="0"/>
              <c:extLst>
                <c:ext xmlns:c15="http://schemas.microsoft.com/office/drawing/2012/chart" uri="{CE6537A1-D6FC-4f65-9D91-7224C49458BB}">
                  <c15:layout>
                    <c:manualLayout>
                      <c:w val="0.20513775722418759"/>
                      <c:h val="5.8580037373400277E-2"/>
                    </c:manualLayout>
                  </c15:layout>
                </c:ext>
                <c:ext xmlns:c16="http://schemas.microsoft.com/office/drawing/2014/chart" uri="{C3380CC4-5D6E-409C-BE32-E72D297353CC}">
                  <c16:uniqueId val="{00000003-885F-4541-A585-C2A845514C44}"/>
                </c:ext>
              </c:extLst>
            </c:dLbl>
            <c:dLbl>
              <c:idx val="5"/>
              <c:layout>
                <c:manualLayout>
                  <c:x val="1.6752701977786181E-3"/>
                  <c:y val="8.2680474906963022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885F-4541-A585-C2A845514C44}"/>
                </c:ext>
              </c:extLst>
            </c:dLbl>
            <c:dLbl>
              <c:idx val="7"/>
              <c:layout>
                <c:manualLayout>
                  <c:x val="-2.0750328083989501E-2"/>
                  <c:y val="-3.3161636045494311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885F-4541-A585-C2A845514C44}"/>
                </c:ext>
              </c:extLst>
            </c:dLbl>
            <c:dLbl>
              <c:idx val="8"/>
              <c:layout>
                <c:manualLayout>
                  <c:x val="-0.13814659563802936"/>
                  <c:y val="6.8584365126403077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1-885F-4541-A585-C2A845514C44}"/>
                </c:ext>
              </c:extLst>
            </c:dLbl>
            <c:dLbl>
              <c:idx val="9"/>
              <c:layout>
                <c:manualLayout>
                  <c:x val="6.9083114610673652E-2"/>
                  <c:y val="-0.33091553659959172"/>
                </c:manualLayout>
              </c:layout>
              <c:showLegendKey val="0"/>
              <c:showVal val="0"/>
              <c:showCatName val="1"/>
              <c:showSerName val="0"/>
              <c:showPercent val="0"/>
              <c:showBubbleSize val="0"/>
              <c:extLst>
                <c:ext xmlns:c15="http://schemas.microsoft.com/office/drawing/2012/chart" uri="{CE6537A1-D6FC-4f65-9D91-7224C49458BB}">
                  <c15:layout>
                    <c:manualLayout>
                      <c:w val="0.28037510936132981"/>
                      <c:h val="0.16645851560221639"/>
                    </c:manualLayout>
                  </c15:layout>
                </c:ext>
                <c:ext xmlns:c16="http://schemas.microsoft.com/office/drawing/2014/chart" uri="{C3380CC4-5D6E-409C-BE32-E72D297353CC}">
                  <c16:uniqueId val="{00000013-885F-4541-A585-C2A845514C44}"/>
                </c:ext>
              </c:extLst>
            </c:dLbl>
            <c:dLbl>
              <c:idx val="10"/>
              <c:layout>
                <c:manualLayout>
                  <c:x val="6.2335411198600178E-2"/>
                  <c:y val="-0.13049176144648586"/>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885F-4541-A585-C2A845514C44}"/>
                </c:ext>
              </c:extLst>
            </c:dLbl>
            <c:dLbl>
              <c:idx val="11"/>
              <c:layout>
                <c:manualLayout>
                  <c:x val="-2.3301476973290915E-3"/>
                  <c:y val="-3.2200812918391268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885F-4541-A585-C2A845514C44}"/>
                </c:ext>
              </c:extLst>
            </c:dLbl>
            <c:dLbl>
              <c:idx val="12"/>
              <c:layout>
                <c:manualLayout>
                  <c:x val="-1.4788167104112088E-2"/>
                  <c:y val="-0.13843613298337709"/>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9-885F-4541-A585-C2A845514C44}"/>
                </c:ext>
              </c:extLst>
            </c:dLbl>
            <c:dLbl>
              <c:idx val="13"/>
              <c:delete val="1"/>
              <c:extLst>
                <c:ext xmlns:c15="http://schemas.microsoft.com/office/drawing/2012/chart" uri="{CE6537A1-D6FC-4f65-9D91-7224C49458BB}"/>
                <c:ext xmlns:c16="http://schemas.microsoft.com/office/drawing/2014/chart" uri="{C3380CC4-5D6E-409C-BE32-E72D297353CC}">
                  <c16:uniqueId val="{0000001B-885F-4541-A585-C2A845514C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AP_RP_Pivot!$A$41:$A$54</c:f>
              <c:strCache>
                <c:ptCount val="13"/>
                <c:pt idx="0">
                  <c:v>Discount Information</c:v>
                </c:pt>
                <c:pt idx="1">
                  <c:v>Forms/Endorsements</c:v>
                </c:pt>
                <c:pt idx="2">
                  <c:v>Maintain Coverage(s)</c:v>
                </c:pt>
                <c:pt idx="3">
                  <c:v>Maintain Discount(s)</c:v>
                </c:pt>
                <c:pt idx="4">
                  <c:v>Maintain Driver(s)</c:v>
                </c:pt>
                <c:pt idx="5">
                  <c:v>Maintain General Information</c:v>
                </c:pt>
                <c:pt idx="6">
                  <c:v>Maintain Insured(s)</c:v>
                </c:pt>
                <c:pt idx="7">
                  <c:v>Maintain Vehicle(s)</c:v>
                </c:pt>
                <c:pt idx="8">
                  <c:v>Named insured/address</c:v>
                </c:pt>
                <c:pt idx="9">
                  <c:v>Other Interest(s)/Mortgagees</c:v>
                </c:pt>
                <c:pt idx="10">
                  <c:v>Other Premium Bearing</c:v>
                </c:pt>
                <c:pt idx="11">
                  <c:v>Vehicle Sold</c:v>
                </c:pt>
                <c:pt idx="12">
                  <c:v>Other</c:v>
                </c:pt>
              </c:strCache>
            </c:strRef>
          </c:cat>
          <c:val>
            <c:numRef>
              <c:f>AP_RP_Pivot!$B$41:$B$54</c:f>
              <c:numCache>
                <c:formatCode>General</c:formatCode>
                <c:ptCount val="13"/>
                <c:pt idx="0">
                  <c:v>44</c:v>
                </c:pt>
                <c:pt idx="1">
                  <c:v>6</c:v>
                </c:pt>
                <c:pt idx="2">
                  <c:v>250</c:v>
                </c:pt>
                <c:pt idx="3">
                  <c:v>278</c:v>
                </c:pt>
                <c:pt idx="4">
                  <c:v>198</c:v>
                </c:pt>
                <c:pt idx="5">
                  <c:v>558</c:v>
                </c:pt>
                <c:pt idx="6">
                  <c:v>32</c:v>
                </c:pt>
                <c:pt idx="7">
                  <c:v>994</c:v>
                </c:pt>
                <c:pt idx="8">
                  <c:v>16</c:v>
                </c:pt>
                <c:pt idx="9">
                  <c:v>18</c:v>
                </c:pt>
                <c:pt idx="10">
                  <c:v>20</c:v>
                </c:pt>
                <c:pt idx="11">
                  <c:v>210</c:v>
                </c:pt>
                <c:pt idx="12">
                  <c:v>6</c:v>
                </c:pt>
              </c:numCache>
            </c:numRef>
          </c:val>
          <c:extLst>
            <c:ext xmlns:c16="http://schemas.microsoft.com/office/drawing/2014/chart" uri="{C3380CC4-5D6E-409C-BE32-E72D297353CC}">
              <c16:uniqueId val="{0000001C-885F-4541-A585-C2A845514C44}"/>
            </c:ext>
          </c:extLst>
        </c:ser>
        <c:dLbls>
          <c:showLegendKey val="0"/>
          <c:showVal val="0"/>
          <c:showCatName val="0"/>
          <c:showSerName val="0"/>
          <c:showPercent val="0"/>
          <c:showBubbleSize val="0"/>
          <c:showLeaderLines val="1"/>
        </c:dLbls>
        <c:gapWidth val="100"/>
        <c:splitType val="val"/>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r>
              <a:rPr lang="en-US" b="1" dirty="0" smtClean="0">
                <a:solidFill>
                  <a:schemeClr val="tx1">
                    <a:lumMod val="50000"/>
                  </a:schemeClr>
                </a:solidFill>
              </a:rPr>
              <a:t>cancelation </a:t>
            </a:r>
            <a:r>
              <a:rPr lang="en-US" b="1" dirty="0">
                <a:solidFill>
                  <a:schemeClr val="tx1">
                    <a:lumMod val="50000"/>
                  </a:schemeClr>
                </a:solidFill>
              </a:rPr>
              <a:t>Reasons</a:t>
            </a:r>
          </a:p>
        </c:rich>
      </c:tx>
      <c:layout>
        <c:manualLayout>
          <c:xMode val="edge"/>
          <c:yMode val="edge"/>
          <c:x val="0.46254073389149541"/>
          <c:y val="2.0624047964715016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endParaRPr lang="en-US"/>
        </a:p>
      </c:txPr>
    </c:title>
    <c:autoTitleDeleted val="0"/>
    <c:plotArea>
      <c:layout/>
      <c:ofPieChart>
        <c:ofPieType val="pie"/>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91-4B32-AAF6-8BA9675108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91-4B32-AAF6-8BA9675108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91-4B32-AAF6-8BA9675108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91-4B32-AAF6-8BA96751080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291-4B32-AAF6-8BA96751080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291-4B32-AAF6-8BA96751080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291-4B32-AAF6-8BA96751080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291-4B32-AAF6-8BA96751080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291-4B32-AAF6-8BA96751080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291-4B32-AAF6-8BA96751080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291-4B32-AAF6-8BA96751080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291-4B32-AAF6-8BA96751080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291-4B32-AAF6-8BA96751080A}"/>
              </c:ext>
            </c:extLst>
          </c:dPt>
          <c:dLbls>
            <c:dLbl>
              <c:idx val="0"/>
              <c:layout>
                <c:manualLayout>
                  <c:x val="-0.20527106553249694"/>
                  <c:y val="-6.090089197654162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13277840844637082"/>
                      <c:h val="0.19577391063345601"/>
                    </c:manualLayout>
                  </c15:layout>
                </c:ext>
                <c:ext xmlns:c16="http://schemas.microsoft.com/office/drawing/2014/chart" uri="{C3380CC4-5D6E-409C-BE32-E72D297353CC}">
                  <c16:uniqueId val="{00000001-B291-4B32-AAF6-8BA96751080A}"/>
                </c:ext>
              </c:extLst>
            </c:dLbl>
            <c:dLbl>
              <c:idx val="1"/>
              <c:layout>
                <c:manualLayout>
                  <c:x val="1.8984394148737496E-2"/>
                  <c:y val="-7.4194335911068679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291-4B32-AAF6-8BA96751080A}"/>
                </c:ext>
              </c:extLst>
            </c:dLbl>
            <c:dLbl>
              <c:idx val="5"/>
              <c:layout>
                <c:manualLayout>
                  <c:x val="5.1087148424929056E-2"/>
                  <c:y val="5.6147752628348162E-3"/>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B291-4B32-AAF6-8BA96751080A}"/>
                </c:ext>
              </c:extLst>
            </c:dLbl>
            <c:dLbl>
              <c:idx val="6"/>
              <c:layout>
                <c:manualLayout>
                  <c:x val="7.8332847750254092E-2"/>
                  <c:y val="-0.235016981007471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D-B291-4B32-AAF6-8BA96751080A}"/>
                </c:ext>
              </c:extLst>
            </c:dLbl>
            <c:dLbl>
              <c:idx val="7"/>
              <c:layout>
                <c:manualLayout>
                  <c:x val="5.4945697665909595E-3"/>
                  <c:y val="0.19498900592088811"/>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F-B291-4B32-AAF6-8BA96751080A}"/>
                </c:ext>
              </c:extLst>
            </c:dLbl>
            <c:dLbl>
              <c:idx val="8"/>
              <c:layout>
                <c:manualLayout>
                  <c:x val="5.0198851689618719E-2"/>
                  <c:y val="4.496042456307871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9.2113339981255912E-2"/>
                      <c:h val="0.154577239495539"/>
                    </c:manualLayout>
                  </c15:layout>
                </c:ext>
                <c:ext xmlns:c16="http://schemas.microsoft.com/office/drawing/2014/chart" uri="{C3380CC4-5D6E-409C-BE32-E72D297353CC}">
                  <c16:uniqueId val="{00000011-B291-4B32-AAF6-8BA96751080A}"/>
                </c:ext>
              </c:extLst>
            </c:dLbl>
            <c:dLbl>
              <c:idx val="9"/>
              <c:layout>
                <c:manualLayout>
                  <c:x val="-1.1618153244579084E-2"/>
                  <c:y val="3.0952311354918754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3-B291-4B32-AAF6-8BA96751080A}"/>
                </c:ext>
              </c:extLst>
            </c:dLbl>
            <c:dLbl>
              <c:idx val="10"/>
              <c:layout>
                <c:manualLayout>
                  <c:x val="0.10575067743600165"/>
                  <c:y val="0.40262580398601677"/>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5-B291-4B32-AAF6-8BA96751080A}"/>
                </c:ext>
              </c:extLst>
            </c:dLbl>
            <c:dLbl>
              <c:idx val="11"/>
              <c:layout>
                <c:manualLayout>
                  <c:x val="-3.5609221780346152E-2"/>
                  <c:y val="-7.1508608510099284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7-B291-4B32-AAF6-8BA96751080A}"/>
                </c:ext>
              </c:extLst>
            </c:dLbl>
            <c:dLbl>
              <c:idx val="12"/>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8.7624164950812891E-2"/>
                      <c:h val="9.8823563164259443E-2"/>
                    </c:manualLayout>
                  </c15:layout>
                </c:ext>
                <c:ext xmlns:c16="http://schemas.microsoft.com/office/drawing/2014/chart" uri="{C3380CC4-5D6E-409C-BE32-E72D297353CC}">
                  <c16:uniqueId val="{00000019-B291-4B32-AAF6-8BA96751080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Cancel!$A$2:$A$13</c:f>
              <c:strCache>
                <c:ptCount val="12"/>
                <c:pt idx="0">
                  <c:v>Insured Non-Payment Of Premium</c:v>
                </c:pt>
                <c:pt idx="1">
                  <c:v>Insured's Request - Reasons</c:v>
                </c:pt>
                <c:pt idx="2">
                  <c:v>Lost to Competition - Reasons</c:v>
                </c:pt>
                <c:pt idx="3">
                  <c:v>Rewrite Accommodation</c:v>
                </c:pt>
                <c:pt idx="4">
                  <c:v>Vehicle Sold, Junked or Not in Use</c:v>
                </c:pt>
                <c:pt idx="5">
                  <c:v>Other - Reasons</c:v>
                </c:pt>
                <c:pt idx="6">
                  <c:v>Moved out Of CSAA Terr or No Contact at RNWL</c:v>
                </c:pt>
                <c:pt idx="7">
                  <c:v>Moved from CA to NV or from NV to CA Cancel/Rewrite</c:v>
                </c:pt>
                <c:pt idx="8">
                  <c:v>Underwriting - Reasons</c:v>
                </c:pt>
                <c:pt idx="9">
                  <c:v>New Business Rescission - NSF on Down Payment</c:v>
                </c:pt>
                <c:pt idx="10">
                  <c:v>Dissatisfaction with service</c:v>
                </c:pt>
                <c:pt idx="11">
                  <c:v>Company Request - Reasons</c:v>
                </c:pt>
              </c:strCache>
            </c:strRef>
          </c:cat>
          <c:val>
            <c:numRef>
              <c:f>Cancel!$B$2:$B$13</c:f>
              <c:numCache>
                <c:formatCode>General</c:formatCode>
                <c:ptCount val="12"/>
                <c:pt idx="0">
                  <c:v>15822</c:v>
                </c:pt>
                <c:pt idx="1">
                  <c:v>7477</c:v>
                </c:pt>
                <c:pt idx="2">
                  <c:v>2213</c:v>
                </c:pt>
                <c:pt idx="3">
                  <c:v>1822</c:v>
                </c:pt>
                <c:pt idx="4">
                  <c:v>1167</c:v>
                </c:pt>
                <c:pt idx="5">
                  <c:v>2507</c:v>
                </c:pt>
                <c:pt idx="6">
                  <c:v>491</c:v>
                </c:pt>
                <c:pt idx="7">
                  <c:v>115</c:v>
                </c:pt>
                <c:pt idx="8">
                  <c:v>172</c:v>
                </c:pt>
                <c:pt idx="9">
                  <c:v>86</c:v>
                </c:pt>
                <c:pt idx="10">
                  <c:v>81</c:v>
                </c:pt>
                <c:pt idx="11">
                  <c:v>68</c:v>
                </c:pt>
              </c:numCache>
            </c:numRef>
          </c:val>
          <c:extLst>
            <c:ext xmlns:c16="http://schemas.microsoft.com/office/drawing/2014/chart" uri="{C3380CC4-5D6E-409C-BE32-E72D297353CC}">
              <c16:uniqueId val="{0000001A-B291-4B32-AAF6-8BA96751080A}"/>
            </c:ext>
          </c:extLst>
        </c:ser>
        <c:dLbls>
          <c:showLegendKey val="0"/>
          <c:showVal val="0"/>
          <c:showCatName val="0"/>
          <c:showSerName val="0"/>
          <c:showPercent val="0"/>
          <c:showBubbleSize val="0"/>
          <c:showLeaderLines val="1"/>
        </c:dLbls>
        <c:gapWidth val="100"/>
        <c:splitType val="pos"/>
        <c:splitPos val="3"/>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50000"/>
                  </a:schemeClr>
                </a:solidFill>
                <a:latin typeface="+mn-lt"/>
                <a:ea typeface="+mn-ea"/>
                <a:cs typeface="+mn-cs"/>
              </a:defRPr>
            </a:pPr>
            <a:r>
              <a:rPr lang="en-US" b="1" dirty="0" smtClean="0">
                <a:solidFill>
                  <a:schemeClr val="tx1">
                    <a:lumMod val="50000"/>
                  </a:schemeClr>
                </a:solidFill>
              </a:rPr>
              <a:t>Existing Regression Coverage</a:t>
            </a:r>
          </a:p>
          <a:p>
            <a:pPr>
              <a:defRPr sz="1440" b="0" i="0" u="none" strike="noStrike" kern="1200" spc="0" baseline="0">
                <a:solidFill>
                  <a:schemeClr val="tx1">
                    <a:lumMod val="50000"/>
                  </a:schemeClr>
                </a:solidFill>
                <a:latin typeface="+mn-lt"/>
                <a:ea typeface="+mn-ea"/>
                <a:cs typeface="+mn-cs"/>
              </a:defRPr>
            </a:pPr>
            <a:endParaRPr lang="en-US" b="1" dirty="0">
              <a:solidFill>
                <a:schemeClr val="tx1">
                  <a:lumMod val="50000"/>
                </a:schemeClr>
              </a:solidFill>
            </a:endParaRPr>
          </a:p>
        </c:rich>
      </c:tx>
      <c:layout>
        <c:manualLayout>
          <c:xMode val="edge"/>
          <c:yMode val="edge"/>
          <c:x val="0.46254073389149541"/>
          <c:y val="2.0624047964715016E-2"/>
        </c:manualLayout>
      </c:layout>
      <c:overlay val="0"/>
      <c:spPr>
        <a:noFill/>
        <a:ln>
          <a:noFill/>
        </a:ln>
        <a:effectLst/>
      </c:spPr>
    </c:title>
    <c:autoTitleDeleted val="0"/>
    <c:plotArea>
      <c:layout/>
      <c:ofPieChart>
        <c:ofPieType val="pie"/>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0C81-49A7-9B22-3172B3CEBAD3}"/>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0C81-49A7-9B22-3172B3CEBAD3}"/>
              </c:ext>
            </c:extLst>
          </c:dPt>
          <c:dPt>
            <c:idx val="2"/>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5-0C81-49A7-9B22-3172B3CEBAD3}"/>
              </c:ext>
            </c:extLst>
          </c:dPt>
          <c:dPt>
            <c:idx val="3"/>
            <c:bubble3D val="0"/>
            <c:spPr>
              <a:solidFill>
                <a:srgbClr val="92D050"/>
              </a:solidFill>
              <a:ln w="19050">
                <a:solidFill>
                  <a:schemeClr val="lt1"/>
                </a:solidFill>
              </a:ln>
              <a:effectLst/>
            </c:spPr>
            <c:extLst>
              <c:ext xmlns:c16="http://schemas.microsoft.com/office/drawing/2014/chart" uri="{C3380CC4-5D6E-409C-BE32-E72D297353CC}">
                <c16:uniqueId val="{00000007-0C81-49A7-9B22-3172B3CEBAD3}"/>
              </c:ext>
            </c:extLst>
          </c:dPt>
          <c:dPt>
            <c:idx val="4"/>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9-0C81-49A7-9B22-3172B3CEBAD3}"/>
              </c:ext>
            </c:extLst>
          </c:dPt>
          <c:dPt>
            <c:idx val="5"/>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B-0C81-49A7-9B22-3172B3CEBAD3}"/>
              </c:ext>
            </c:extLst>
          </c:dPt>
          <c:dPt>
            <c:idx val="6"/>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D-0C81-49A7-9B22-3172B3CEBAD3}"/>
              </c:ext>
            </c:extLst>
          </c:dPt>
          <c:dPt>
            <c:idx val="7"/>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0F-0C81-49A7-9B22-3172B3CEBAD3}"/>
              </c:ext>
            </c:extLst>
          </c:dPt>
          <c:dPt>
            <c:idx val="8"/>
            <c:bubble3D val="0"/>
            <c:spPr>
              <a:solidFill>
                <a:srgbClr val="92D050"/>
              </a:solidFill>
              <a:ln w="19050">
                <a:solidFill>
                  <a:schemeClr val="lt1"/>
                </a:solidFill>
              </a:ln>
              <a:effectLst/>
            </c:spPr>
            <c:extLst>
              <c:ext xmlns:c16="http://schemas.microsoft.com/office/drawing/2014/chart" uri="{C3380CC4-5D6E-409C-BE32-E72D297353CC}">
                <c16:uniqueId val="{00000011-0C81-49A7-9B22-3172B3CEBAD3}"/>
              </c:ext>
            </c:extLst>
          </c:dPt>
          <c:dPt>
            <c:idx val="9"/>
            <c:bubble3D val="0"/>
            <c:spPr>
              <a:solidFill>
                <a:srgbClr val="92D050"/>
              </a:solidFill>
              <a:ln w="19050">
                <a:solidFill>
                  <a:schemeClr val="lt1"/>
                </a:solidFill>
              </a:ln>
              <a:effectLst/>
            </c:spPr>
            <c:extLst>
              <c:ext xmlns:c16="http://schemas.microsoft.com/office/drawing/2014/chart" uri="{C3380CC4-5D6E-409C-BE32-E72D297353CC}">
                <c16:uniqueId val="{00000013-0C81-49A7-9B22-3172B3CEBAD3}"/>
              </c:ext>
            </c:extLst>
          </c:dPt>
          <c:dPt>
            <c:idx val="10"/>
            <c:bubble3D val="0"/>
            <c:spPr>
              <a:solidFill>
                <a:sysClr val="window" lastClr="FFFFFF">
                  <a:lumMod val="75000"/>
                </a:sysClr>
              </a:solidFill>
              <a:ln w="19050">
                <a:solidFill>
                  <a:schemeClr val="lt1"/>
                </a:solidFill>
              </a:ln>
              <a:effectLst/>
            </c:spPr>
            <c:extLst>
              <c:ext xmlns:c16="http://schemas.microsoft.com/office/drawing/2014/chart" uri="{C3380CC4-5D6E-409C-BE32-E72D297353CC}">
                <c16:uniqueId val="{00000015-0C81-49A7-9B22-3172B3CEBAD3}"/>
              </c:ext>
            </c:extLst>
          </c:dPt>
          <c:dPt>
            <c:idx val="11"/>
            <c:bubble3D val="0"/>
            <c:spPr>
              <a:solidFill>
                <a:srgbClr val="92D050"/>
              </a:solidFill>
              <a:ln w="19050">
                <a:solidFill>
                  <a:schemeClr val="lt1"/>
                </a:solidFill>
              </a:ln>
              <a:effectLst/>
            </c:spPr>
            <c:extLst>
              <c:ext xmlns:c16="http://schemas.microsoft.com/office/drawing/2014/chart" uri="{C3380CC4-5D6E-409C-BE32-E72D297353CC}">
                <c16:uniqueId val="{00000017-0C81-49A7-9B22-3172B3CEBAD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0C81-49A7-9B22-3172B3CEBAD3}"/>
              </c:ext>
            </c:extLst>
          </c:dPt>
          <c:dLbls>
            <c:dLbl>
              <c:idx val="0"/>
              <c:layout>
                <c:manualLayout>
                  <c:x val="-0.20527106553249694"/>
                  <c:y val="-6.090089197654162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13277840844637082"/>
                      <c:h val="0.19577391063345601"/>
                    </c:manualLayout>
                  </c15:layout>
                </c:ext>
                <c:ext xmlns:c16="http://schemas.microsoft.com/office/drawing/2014/chart" uri="{C3380CC4-5D6E-409C-BE32-E72D297353CC}">
                  <c16:uniqueId val="{00000001-0C81-49A7-9B22-3172B3CEBAD3}"/>
                </c:ext>
              </c:extLst>
            </c:dLbl>
            <c:dLbl>
              <c:idx val="1"/>
              <c:layout>
                <c:manualLayout>
                  <c:x val="1.8984394148737496E-2"/>
                  <c:y val="-7.4194335911068679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C81-49A7-9B22-3172B3CEBAD3}"/>
                </c:ext>
              </c:extLst>
            </c:dLbl>
            <c:dLbl>
              <c:idx val="5"/>
              <c:layout>
                <c:manualLayout>
                  <c:x val="5.1087148424929056E-2"/>
                  <c:y val="5.6147752628348162E-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0C81-49A7-9B22-3172B3CEBAD3}"/>
                </c:ext>
              </c:extLst>
            </c:dLbl>
            <c:dLbl>
              <c:idx val="6"/>
              <c:layout>
                <c:manualLayout>
                  <c:x val="7.8332847750254092E-2"/>
                  <c:y val="-0.235016981007471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0C81-49A7-9B22-3172B3CEBAD3}"/>
                </c:ext>
              </c:extLst>
            </c:dLbl>
            <c:dLbl>
              <c:idx val="7"/>
              <c:layout>
                <c:manualLayout>
                  <c:x val="5.4945697665909595E-3"/>
                  <c:y val="0.19498900592088811"/>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F-0C81-49A7-9B22-3172B3CEBAD3}"/>
                </c:ext>
              </c:extLst>
            </c:dLbl>
            <c:dLbl>
              <c:idx val="8"/>
              <c:layout>
                <c:manualLayout>
                  <c:x val="5.0198851689618719E-2"/>
                  <c:y val="4.496042456307871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9.2113339981255912E-2"/>
                      <c:h val="0.154577239495539"/>
                    </c:manualLayout>
                  </c15:layout>
                </c:ext>
                <c:ext xmlns:c16="http://schemas.microsoft.com/office/drawing/2014/chart" uri="{C3380CC4-5D6E-409C-BE32-E72D297353CC}">
                  <c16:uniqueId val="{00000011-0C81-49A7-9B22-3172B3CEBAD3}"/>
                </c:ext>
              </c:extLst>
            </c:dLbl>
            <c:dLbl>
              <c:idx val="9"/>
              <c:layout>
                <c:manualLayout>
                  <c:x val="-1.1618153244579084E-2"/>
                  <c:y val="3.095231135491875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3-0C81-49A7-9B22-3172B3CEBAD3}"/>
                </c:ext>
              </c:extLst>
            </c:dLbl>
            <c:dLbl>
              <c:idx val="10"/>
              <c:layout>
                <c:manualLayout>
                  <c:x val="0.20539752103125791"/>
                  <c:y val="-0.3171682375110183"/>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5-0C81-49A7-9B22-3172B3CEBAD3}"/>
                </c:ext>
              </c:extLst>
            </c:dLbl>
            <c:dLbl>
              <c:idx val="11"/>
              <c:layout>
                <c:manualLayout>
                  <c:x val="-3.5609221780346152E-2"/>
                  <c:y val="-7.1508608510099284E-2"/>
                </c:manualLayout>
              </c:layout>
              <c:showLegendKey val="0"/>
              <c:showVal val="0"/>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7-0C81-49A7-9B22-3172B3CEBAD3}"/>
                </c:ext>
              </c:extLst>
            </c:dLbl>
            <c:dLbl>
              <c:idx val="12"/>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0C81-49A7-9B22-3172B3CEBAD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Cancel!$A$2:$A$13</c:f>
              <c:strCache>
                <c:ptCount val="12"/>
                <c:pt idx="0">
                  <c:v>Insured Non-Payment Of Premium</c:v>
                </c:pt>
                <c:pt idx="1">
                  <c:v>Insured's Request - Reasons</c:v>
                </c:pt>
                <c:pt idx="2">
                  <c:v>Lost to Competition - Reasons</c:v>
                </c:pt>
                <c:pt idx="3">
                  <c:v>Rewrite Accommodation</c:v>
                </c:pt>
                <c:pt idx="4">
                  <c:v>Vehicle Sold, Junked or Not in Use</c:v>
                </c:pt>
                <c:pt idx="5">
                  <c:v>Other - Reasons</c:v>
                </c:pt>
                <c:pt idx="6">
                  <c:v>Moved out Of CSAA Terr or No Contact at RNWL</c:v>
                </c:pt>
                <c:pt idx="7">
                  <c:v>Moved from CA to NV or from NV to CA Cancel/Rewrite</c:v>
                </c:pt>
                <c:pt idx="8">
                  <c:v>Underwriting - Reasons</c:v>
                </c:pt>
                <c:pt idx="9">
                  <c:v>New Business Rescission - NSF on Down Payment</c:v>
                </c:pt>
                <c:pt idx="10">
                  <c:v>Dissatisfaction with service</c:v>
                </c:pt>
                <c:pt idx="11">
                  <c:v>Company Request - Reasons</c:v>
                </c:pt>
              </c:strCache>
            </c:strRef>
          </c:cat>
          <c:val>
            <c:numRef>
              <c:f>Cancel!$B$2:$B$13</c:f>
              <c:numCache>
                <c:formatCode>General</c:formatCode>
                <c:ptCount val="12"/>
                <c:pt idx="0">
                  <c:v>15822</c:v>
                </c:pt>
                <c:pt idx="1">
                  <c:v>7477</c:v>
                </c:pt>
                <c:pt idx="2">
                  <c:v>2213</c:v>
                </c:pt>
                <c:pt idx="3">
                  <c:v>1822</c:v>
                </c:pt>
                <c:pt idx="4">
                  <c:v>1167</c:v>
                </c:pt>
                <c:pt idx="5">
                  <c:v>2507</c:v>
                </c:pt>
                <c:pt idx="6">
                  <c:v>491</c:v>
                </c:pt>
                <c:pt idx="7">
                  <c:v>115</c:v>
                </c:pt>
                <c:pt idx="8">
                  <c:v>172</c:v>
                </c:pt>
                <c:pt idx="9">
                  <c:v>86</c:v>
                </c:pt>
                <c:pt idx="10">
                  <c:v>81</c:v>
                </c:pt>
                <c:pt idx="11">
                  <c:v>68</c:v>
                </c:pt>
              </c:numCache>
            </c:numRef>
          </c:val>
          <c:extLst>
            <c:ext xmlns:c16="http://schemas.microsoft.com/office/drawing/2014/chart" uri="{C3380CC4-5D6E-409C-BE32-E72D297353CC}">
              <c16:uniqueId val="{0000001A-0C81-49A7-9B22-3172B3CEBAD3}"/>
            </c:ext>
          </c:extLst>
        </c:ser>
        <c:dLbls>
          <c:showLegendKey val="0"/>
          <c:showVal val="0"/>
          <c:showCatName val="0"/>
          <c:showSerName val="0"/>
          <c:showPercent val="0"/>
          <c:showBubbleSize val="0"/>
          <c:showLeaderLines val="1"/>
        </c:dLbls>
        <c:gapWidth val="100"/>
        <c:splitType val="pos"/>
        <c:splitPos val="3"/>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50000"/>
                  </a:schemeClr>
                </a:solidFill>
                <a:latin typeface="+mn-lt"/>
                <a:ea typeface="+mn-ea"/>
                <a:cs typeface="+mn-cs"/>
              </a:defRPr>
            </a:pPr>
            <a:r>
              <a:rPr lang="en-US" b="1" dirty="0">
                <a:solidFill>
                  <a:schemeClr val="tx1">
                    <a:lumMod val="50000"/>
                  </a:schemeClr>
                </a:solidFill>
              </a:rPr>
              <a:t>Reinstatement Reasons/Status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50000"/>
                </a:schemeClr>
              </a:solidFill>
              <a:latin typeface="+mn-lt"/>
              <a:ea typeface="+mn-ea"/>
              <a:cs typeface="+mn-cs"/>
            </a:defRPr>
          </a:pPr>
          <a:endParaRPr lang="en-US"/>
        </a:p>
      </c:txPr>
    </c:title>
    <c:autoTitleDeleted val="0"/>
    <c:plotArea>
      <c:layout>
        <c:manualLayout>
          <c:layoutTarget val="inner"/>
          <c:xMode val="edge"/>
          <c:yMode val="edge"/>
          <c:x val="0.28731251403061919"/>
          <c:y val="0.20209979267555492"/>
          <c:w val="0.37604952915378181"/>
          <c:h val="0.616418262504643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C9-4DCF-B44A-B38C1F9A66B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6EC9-4DCF-B44A-B38C1F9A66BC}"/>
              </c:ext>
            </c:extLst>
          </c:dPt>
          <c:dLbls>
            <c:dLbl>
              <c:idx val="0"/>
              <c:layout>
                <c:manualLayout>
                  <c:x val="6.7543886223233068E-2"/>
                  <c:y val="6.207700704100936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61710012630612"/>
                      <c:h val="0.2606944792567521"/>
                    </c:manualLayout>
                  </c15:layout>
                </c:ext>
                <c:ext xmlns:c16="http://schemas.microsoft.com/office/drawing/2014/chart" uri="{C3380CC4-5D6E-409C-BE32-E72D297353CC}">
                  <c16:uniqueId val="{00000001-6EC9-4DCF-B44A-B38C1F9A66BC}"/>
                </c:ext>
              </c:extLst>
            </c:dLbl>
            <c:dLbl>
              <c:idx val="1"/>
              <c:layout>
                <c:manualLayout>
                  <c:x val="-1.0024549625606463E-3"/>
                  <c:y val="-7.386725187357562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1022789708906873"/>
                      <c:h val="0.26494095807765689"/>
                    </c:manualLayout>
                  </c15:layout>
                </c:ext>
                <c:ext xmlns:c16="http://schemas.microsoft.com/office/drawing/2014/chart" uri="{C3380CC4-5D6E-409C-BE32-E72D297353CC}">
                  <c16:uniqueId val="{00000003-6EC9-4DCF-B44A-B38C1F9A66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Sheet4!$A$14:$A$15</c:f>
              <c:strCache>
                <c:ptCount val="2"/>
                <c:pt idx="0">
                  <c:v>Reinstatement with lapse</c:v>
                </c:pt>
                <c:pt idx="1">
                  <c:v>Reinstatement without lapse</c:v>
                </c:pt>
              </c:strCache>
            </c:strRef>
          </c:cat>
          <c:val>
            <c:numRef>
              <c:f>Sheet4!$B$14:$B$15</c:f>
              <c:numCache>
                <c:formatCode>General</c:formatCode>
                <c:ptCount val="2"/>
                <c:pt idx="0">
                  <c:v>1531</c:v>
                </c:pt>
                <c:pt idx="1">
                  <c:v>4352</c:v>
                </c:pt>
              </c:numCache>
            </c:numRef>
          </c:val>
          <c:extLst>
            <c:ext xmlns:c16="http://schemas.microsoft.com/office/drawing/2014/chart" uri="{C3380CC4-5D6E-409C-BE32-E72D297353CC}">
              <c16:uniqueId val="{00000004-6EC9-4DCF-B44A-B38C1F9A66B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50000"/>
                  </a:schemeClr>
                </a:solidFill>
                <a:latin typeface="+mn-lt"/>
                <a:ea typeface="+mn-ea"/>
                <a:cs typeface="+mn-cs"/>
              </a:defRPr>
            </a:pPr>
            <a:r>
              <a:rPr lang="en-US" b="1" dirty="0" smtClean="0">
                <a:solidFill>
                  <a:schemeClr val="tx1">
                    <a:lumMod val="50000"/>
                  </a:schemeClr>
                </a:solidFill>
              </a:rPr>
              <a:t>Existing Regression Coverage</a:t>
            </a:r>
            <a:endParaRPr lang="en-US"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50000"/>
                </a:schemeClr>
              </a:solidFill>
              <a:latin typeface="+mn-lt"/>
              <a:ea typeface="+mn-ea"/>
              <a:cs typeface="+mn-cs"/>
            </a:defRPr>
          </a:pPr>
          <a:endParaRPr lang="en-US"/>
        </a:p>
      </c:txPr>
    </c:title>
    <c:autoTitleDeleted val="0"/>
    <c:plotArea>
      <c:layout>
        <c:manualLayout>
          <c:layoutTarget val="inner"/>
          <c:xMode val="edge"/>
          <c:yMode val="edge"/>
          <c:x val="0.28731251403061919"/>
          <c:y val="0.20209979267555492"/>
          <c:w val="0.37604952915378181"/>
          <c:h val="0.6164182625046436"/>
        </c:manualLayout>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EEC8-475E-9D40-AAD007803CBA}"/>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EEC8-475E-9D40-AAD007803CBA}"/>
              </c:ext>
            </c:extLst>
          </c:dPt>
          <c:dLbls>
            <c:dLbl>
              <c:idx val="0"/>
              <c:layout>
                <c:manualLayout>
                  <c:x val="6.7543886223233068E-2"/>
                  <c:y val="6.207700704100936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261710012630612"/>
                      <c:h val="0.2606944792567521"/>
                    </c:manualLayout>
                  </c15:layout>
                </c:ext>
                <c:ext xmlns:c16="http://schemas.microsoft.com/office/drawing/2014/chart" uri="{C3380CC4-5D6E-409C-BE32-E72D297353CC}">
                  <c16:uniqueId val="{00000001-EEC8-475E-9D40-AAD007803CBA}"/>
                </c:ext>
              </c:extLst>
            </c:dLbl>
            <c:dLbl>
              <c:idx val="1"/>
              <c:layout>
                <c:manualLayout>
                  <c:x val="-1.0024549625606463E-3"/>
                  <c:y val="-7.386725187357562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15:layout>
                    <c:manualLayout>
                      <c:w val="0.31022789708906873"/>
                      <c:h val="0.26494095807765689"/>
                    </c:manualLayout>
                  </c15:layout>
                </c:ext>
                <c:ext xmlns:c16="http://schemas.microsoft.com/office/drawing/2014/chart" uri="{C3380CC4-5D6E-409C-BE32-E72D297353CC}">
                  <c16:uniqueId val="{00000003-EEC8-475E-9D40-AAD007803CB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Sheet4!$A$14:$A$15</c:f>
              <c:strCache>
                <c:ptCount val="2"/>
                <c:pt idx="0">
                  <c:v>Reinstatement with lapse</c:v>
                </c:pt>
                <c:pt idx="1">
                  <c:v>Reinstatement without lapse</c:v>
                </c:pt>
              </c:strCache>
            </c:strRef>
          </c:cat>
          <c:val>
            <c:numRef>
              <c:f>Sheet4!$B$14:$B$15</c:f>
              <c:numCache>
                <c:formatCode>General</c:formatCode>
                <c:ptCount val="2"/>
                <c:pt idx="0">
                  <c:v>1531</c:v>
                </c:pt>
                <c:pt idx="1">
                  <c:v>4352</c:v>
                </c:pt>
              </c:numCache>
            </c:numRef>
          </c:val>
          <c:extLst>
            <c:ext xmlns:c16="http://schemas.microsoft.com/office/drawing/2014/chart" uri="{C3380CC4-5D6E-409C-BE32-E72D297353CC}">
              <c16:uniqueId val="{00000004-EEC8-475E-9D40-AAD007803CB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6.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EAF9D-6339-44B6-884E-DF3DB440BDD9}" type="datetimeFigureOut">
              <a:rPr lang="en-US" smtClean="0"/>
              <a:t>6/1/2017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6B1AB-7929-4737-81FB-D6B4C7F89E23}" type="slidenum">
              <a:rPr lang="en-US" smtClean="0"/>
              <a:t>‹#›</a:t>
            </a:fld>
            <a:endParaRPr lang="en-US" dirty="0"/>
          </a:p>
        </p:txBody>
      </p:sp>
    </p:spTree>
    <p:extLst>
      <p:ext uri="{BB962C8B-B14F-4D97-AF65-F5344CB8AC3E}">
        <p14:creationId xmlns:p14="http://schemas.microsoft.com/office/powerpoint/2010/main" val="98805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CC5365-9B72-4325-903B-5A6692F7DC36}"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1067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27882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5098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8941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06896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94575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51327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802618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854870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12192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1" name="Picture Placeholder 10"/>
          <p:cNvSpPr>
            <a:spLocks noGrp="1"/>
          </p:cNvSpPr>
          <p:nvPr>
            <p:ph type="pic" sz="quarter" idx="17"/>
          </p:nvPr>
        </p:nvSpPr>
        <p:spPr>
          <a:xfrm>
            <a:off x="7263926" y="5781996"/>
            <a:ext cx="4013674"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7261934" y="1051560"/>
            <a:ext cx="4015666"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7261934" y="1"/>
            <a:ext cx="4015666"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914401" y="5541265"/>
            <a:ext cx="5050367"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914400" y="1530792"/>
            <a:ext cx="5890133"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914400" y="2555697"/>
            <a:ext cx="5890133"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914401" y="5312664"/>
            <a:ext cx="5050367"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552" y="182880"/>
            <a:ext cx="1170432"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7"/>
            <a:ext cx="12192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C72C"/>
              </a:solidFill>
            </a:endParaRPr>
          </a:p>
        </p:txBody>
      </p:sp>
      <p:sp>
        <p:nvSpPr>
          <p:cNvPr id="4" name="Rectangle 3"/>
          <p:cNvSpPr/>
          <p:nvPr userDrawn="1"/>
        </p:nvSpPr>
        <p:spPr>
          <a:xfrm>
            <a:off x="7262059" y="5166360"/>
            <a:ext cx="4017658"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6" name="TextBox 15"/>
          <p:cNvSpPr txBox="1"/>
          <p:nvPr userDrawn="1"/>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spTree>
    <p:extLst>
      <p:ext uri="{BB962C8B-B14F-4D97-AF65-F5344CB8AC3E}">
        <p14:creationId xmlns:p14="http://schemas.microsoft.com/office/powerpoint/2010/main" val="126328807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3"/>
            <a:ext cx="12192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914400" y="565424"/>
            <a:ext cx="109728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277868138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1"/>
            <a:ext cx="12192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82183884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487680" y="1897603"/>
            <a:ext cx="6171941"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87680" y="2778756"/>
            <a:ext cx="61728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aphicFrame>
        <p:nvGraphicFramePr>
          <p:cNvPr id="5" name="Draft Stamp"/>
          <p:cNvGraphicFramePr>
            <a:graphicFrameLocks noGrp="1"/>
          </p:cNvGraphicFramePr>
          <p:nvPr userDrawn="1">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20000"/>
                    </a:ext>
                  </a:extLst>
                </a:gridCol>
              </a:tblGrid>
              <a:tr h="482600">
                <a:tc>
                  <a:txBody>
                    <a:bodyPr/>
                    <a:lstStyle/>
                    <a:p>
                      <a:r>
                        <a:rPr lang="en-US" sz="2600" b="1" dirty="0" smtClean="0">
                          <a:solidFill>
                            <a:srgbClr val="C00000"/>
                          </a:solidFill>
                          <a:latin typeface="Ariel"/>
                        </a:rPr>
                        <a:t>DRAFT</a:t>
                      </a:r>
                      <a:endParaRPr lang="en-US" sz="2600" b="1" dirty="0">
                        <a:solidFill>
                          <a:srgbClr val="C00000"/>
                        </a:solidFill>
                        <a:latin typeface="Ariel"/>
                      </a:endParaRP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868095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12192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1" name="Picture Placeholder 10"/>
          <p:cNvSpPr>
            <a:spLocks noGrp="1"/>
          </p:cNvSpPr>
          <p:nvPr>
            <p:ph type="pic" sz="quarter" idx="17"/>
          </p:nvPr>
        </p:nvSpPr>
        <p:spPr>
          <a:xfrm>
            <a:off x="7012517" y="5781996"/>
            <a:ext cx="4265083"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7010400" y="1051560"/>
            <a:ext cx="4267200"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7010400" y="1"/>
            <a:ext cx="4267200"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914401" y="5541265"/>
            <a:ext cx="5050367"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914400" y="1530792"/>
            <a:ext cx="5890133"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914400" y="2555697"/>
            <a:ext cx="5890133"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914401" y="5312664"/>
            <a:ext cx="5050367"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552" y="182880"/>
            <a:ext cx="1170432"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7"/>
            <a:ext cx="12192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C72C"/>
              </a:solidFill>
            </a:endParaRPr>
          </a:p>
        </p:txBody>
      </p:sp>
      <p:sp>
        <p:nvSpPr>
          <p:cNvPr id="4" name="Rectangle 3"/>
          <p:cNvSpPr/>
          <p:nvPr userDrawn="1"/>
        </p:nvSpPr>
        <p:spPr>
          <a:xfrm>
            <a:off x="7474998" y="5166360"/>
            <a:ext cx="3804719"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6" name="TextBox 15"/>
          <p:cNvSpPr txBox="1"/>
          <p:nvPr userDrawn="1"/>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spTree>
    <p:extLst>
      <p:ext uri="{BB962C8B-B14F-4D97-AF65-F5344CB8AC3E}">
        <p14:creationId xmlns:p14="http://schemas.microsoft.com/office/powerpoint/2010/main" val="317093221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914401" y="3488779"/>
            <a:ext cx="10185823"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914400" y="2898648"/>
            <a:ext cx="10192512"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742324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143001"/>
            <a:ext cx="1032256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9624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914400" y="1143001"/>
            <a:ext cx="1032256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30042780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600201"/>
            <a:ext cx="1032256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98057269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06167"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6082455" y="1143001"/>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05538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1" y="1143001"/>
            <a:ext cx="4253345"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5413376" y="900113"/>
            <a:ext cx="4870449"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25055369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914401" y="3488779"/>
            <a:ext cx="10185823"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914400" y="2898648"/>
            <a:ext cx="10192512"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969021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914401" y="4414006"/>
            <a:ext cx="4982465"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6400801" y="4414006"/>
            <a:ext cx="4983057"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914400" y="1598613"/>
            <a:ext cx="4983056"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6400801" y="1598613"/>
            <a:ext cx="4983057"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914401" y="3997129"/>
            <a:ext cx="4982633"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6400801" y="3997130"/>
            <a:ext cx="4957233"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68846969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914401" y="1598614"/>
            <a:ext cx="10293348"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07495510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3"/>
            <a:ext cx="12192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914400" y="565424"/>
            <a:ext cx="109728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70133311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1"/>
            <a:ext cx="12192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35928953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487680" y="1897603"/>
            <a:ext cx="6171941"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87680" y="2778756"/>
            <a:ext cx="61728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aphicFrame>
        <p:nvGraphicFramePr>
          <p:cNvPr id="5" name="Draft Stamp"/>
          <p:cNvGraphicFramePr>
            <a:graphicFrameLocks noGrp="1"/>
          </p:cNvGraphicFramePr>
          <p:nvPr userDrawn="1">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20000"/>
                    </a:ext>
                  </a:extLst>
                </a:gridCol>
              </a:tblGrid>
              <a:tr h="482600">
                <a:tc>
                  <a:txBody>
                    <a:bodyPr/>
                    <a:lstStyle/>
                    <a:p>
                      <a:r>
                        <a:rPr lang="en-US" sz="2600" b="1" dirty="0" smtClean="0">
                          <a:solidFill>
                            <a:srgbClr val="C00000"/>
                          </a:solidFill>
                          <a:latin typeface="Ariel"/>
                        </a:rPr>
                        <a:t>DRAFT</a:t>
                      </a:r>
                      <a:endParaRPr lang="en-US" sz="2600" b="1" dirty="0">
                        <a:solidFill>
                          <a:srgbClr val="C00000"/>
                        </a:solidFill>
                        <a:latin typeface="Ariel"/>
                      </a:endParaRP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440321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12192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1" name="Picture Placeholder 10"/>
          <p:cNvSpPr>
            <a:spLocks noGrp="1"/>
          </p:cNvSpPr>
          <p:nvPr>
            <p:ph type="pic" sz="quarter" idx="17"/>
          </p:nvPr>
        </p:nvSpPr>
        <p:spPr>
          <a:xfrm>
            <a:off x="7012517" y="5781996"/>
            <a:ext cx="4265083"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7010400" y="1051560"/>
            <a:ext cx="4267200"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7010400" y="1"/>
            <a:ext cx="4267200"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914401" y="5541265"/>
            <a:ext cx="5050367"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914400" y="1530792"/>
            <a:ext cx="5890133"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914400" y="2555697"/>
            <a:ext cx="5890133"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914401" y="5312664"/>
            <a:ext cx="5050367"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552" y="182880"/>
            <a:ext cx="1170432"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7"/>
            <a:ext cx="12192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C72C"/>
              </a:solidFill>
            </a:endParaRPr>
          </a:p>
        </p:txBody>
      </p:sp>
      <p:sp>
        <p:nvSpPr>
          <p:cNvPr id="4" name="Rectangle 3"/>
          <p:cNvSpPr/>
          <p:nvPr userDrawn="1"/>
        </p:nvSpPr>
        <p:spPr>
          <a:xfrm>
            <a:off x="7010400" y="5166360"/>
            <a:ext cx="4269317"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6" name="TextBox 15"/>
          <p:cNvSpPr txBox="1"/>
          <p:nvPr userDrawn="1"/>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spTree>
    <p:extLst>
      <p:ext uri="{BB962C8B-B14F-4D97-AF65-F5344CB8AC3E}">
        <p14:creationId xmlns:p14="http://schemas.microsoft.com/office/powerpoint/2010/main" val="21111372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914401" y="3488779"/>
            <a:ext cx="10185823"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914400" y="2898648"/>
            <a:ext cx="10192512"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419636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143001"/>
            <a:ext cx="1032256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99984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914400" y="1143001"/>
            <a:ext cx="1032256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778675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600201"/>
            <a:ext cx="1032256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423526021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143001"/>
            <a:ext cx="1032256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70434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06167"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6082455" y="1143001"/>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1654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1" y="1143001"/>
            <a:ext cx="4253345"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5413376" y="900113"/>
            <a:ext cx="4870449"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236464063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914401" y="4414006"/>
            <a:ext cx="4982465"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6400801" y="4414006"/>
            <a:ext cx="4983057"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914400" y="1598613"/>
            <a:ext cx="4983056"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6400801" y="1598613"/>
            <a:ext cx="4983057"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914401" y="3997129"/>
            <a:ext cx="4982633"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6400801" y="3997130"/>
            <a:ext cx="4957233"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9171267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914401" y="1598614"/>
            <a:ext cx="10293348"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8199720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3"/>
            <a:ext cx="12192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914400" y="565424"/>
            <a:ext cx="109728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295355841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1"/>
            <a:ext cx="12192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42550578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rtlCol="0">
            <a:noAutofit/>
          </a:bodyPr>
          <a:lstStyle/>
          <a:p>
            <a:pPr lvl="0"/>
            <a:r>
              <a:rPr lang="en-US" noProof="0" dirty="0" smtClean="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smtClean="0"/>
              <a:t>Click to edit Master text styles</a:t>
            </a:r>
          </a:p>
        </p:txBody>
      </p:sp>
      <p:sp>
        <p:nvSpPr>
          <p:cNvPr id="12" name="Text Placeholder 8"/>
          <p:cNvSpPr>
            <a:spLocks noGrp="1"/>
          </p:cNvSpPr>
          <p:nvPr>
            <p:ph type="body" sz="quarter" idx="13"/>
          </p:nvPr>
        </p:nvSpPr>
        <p:spPr>
          <a:xfrm>
            <a:off x="469900" y="736688"/>
            <a:ext cx="11252200" cy="757255"/>
          </a:xfrm>
          <a:prstGeom prst="rect">
            <a:avLst/>
          </a:prstGeom>
        </p:spPr>
        <p:txBody>
          <a:bodyPr>
            <a:noAutofit/>
          </a:bodyPr>
          <a:lstStyle>
            <a:lvl1pPr marL="0" indent="0">
              <a:buNone/>
              <a:defRPr sz="2000" b="0">
                <a:solidFill>
                  <a:srgbClr val="575757"/>
                </a:solidFill>
              </a:defRPr>
            </a:lvl1pPr>
          </a:lstStyle>
          <a:p>
            <a:pPr lvl="0"/>
            <a:r>
              <a:rPr lang="en-US" noProof="0" smtClean="0"/>
              <a:t>Click to edit Master text styles</a:t>
            </a:r>
          </a:p>
        </p:txBody>
      </p:sp>
      <p:sp>
        <p:nvSpPr>
          <p:cNvPr id="14" name="Title Placeholder 1"/>
          <p:cNvSpPr>
            <a:spLocks noGrp="1"/>
          </p:cNvSpPr>
          <p:nvPr>
            <p:ph type="title"/>
          </p:nvPr>
        </p:nvSpPr>
        <p:spPr>
          <a:xfrm>
            <a:off x="469900" y="402587"/>
            <a:ext cx="11252200" cy="334102"/>
          </a:xfrm>
          <a:prstGeom prst="rect">
            <a:avLst/>
          </a:prstGeom>
        </p:spPr>
        <p:txBody>
          <a:bodyPr rtlCol="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606603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08832164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0" y="-1048"/>
            <a:ext cx="12192000" cy="6859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Picture Placeholder 10"/>
          <p:cNvSpPr>
            <a:spLocks noGrp="1"/>
          </p:cNvSpPr>
          <p:nvPr>
            <p:ph type="pic" sz="quarter" idx="17"/>
          </p:nvPr>
        </p:nvSpPr>
        <p:spPr>
          <a:xfrm>
            <a:off x="7012517" y="5781996"/>
            <a:ext cx="4265083" cy="1076004"/>
          </a:xfrm>
          <a:solidFill>
            <a:schemeClr val="bg1"/>
          </a:solidFill>
        </p:spPr>
        <p:txBody>
          <a:bodyPr/>
          <a:lstStyle/>
          <a:p>
            <a:r>
              <a:rPr lang="en-US" dirty="0" smtClean="0"/>
              <a:t>Click icon to add picture</a:t>
            </a:r>
            <a:endParaRPr lang="en-US" dirty="0"/>
          </a:p>
        </p:txBody>
      </p:sp>
      <p:sp>
        <p:nvSpPr>
          <p:cNvPr id="9" name="Picture Placeholder 8"/>
          <p:cNvSpPr>
            <a:spLocks noGrp="1"/>
          </p:cNvSpPr>
          <p:nvPr>
            <p:ph type="pic" sz="quarter" idx="16"/>
          </p:nvPr>
        </p:nvSpPr>
        <p:spPr>
          <a:xfrm>
            <a:off x="7010400" y="1051560"/>
            <a:ext cx="4267200" cy="4059936"/>
          </a:xfrm>
          <a:solidFill>
            <a:schemeClr val="bg1"/>
          </a:solidFill>
        </p:spPr>
        <p:txBody>
          <a:bodyPr/>
          <a:lstStyle/>
          <a:p>
            <a:r>
              <a:rPr lang="en-US" dirty="0" smtClean="0"/>
              <a:t>Click icon to add picture</a:t>
            </a:r>
            <a:endParaRPr lang="en-US" dirty="0"/>
          </a:p>
        </p:txBody>
      </p:sp>
      <p:sp>
        <p:nvSpPr>
          <p:cNvPr id="7" name="Picture Placeholder 6"/>
          <p:cNvSpPr>
            <a:spLocks noGrp="1"/>
          </p:cNvSpPr>
          <p:nvPr>
            <p:ph type="pic" sz="quarter" idx="15"/>
          </p:nvPr>
        </p:nvSpPr>
        <p:spPr>
          <a:xfrm>
            <a:off x="7010400" y="1"/>
            <a:ext cx="4267200" cy="843593"/>
          </a:xfrm>
          <a:solidFill>
            <a:schemeClr val="bg1"/>
          </a:solidFill>
        </p:spPr>
        <p:txBody>
          <a:bodyPr/>
          <a:lstStyle/>
          <a:p>
            <a:r>
              <a:rPr lang="en-US" dirty="0" smtClean="0"/>
              <a:t>Click icon to add picture</a:t>
            </a:r>
            <a:endParaRPr lang="en-US" dirty="0"/>
          </a:p>
        </p:txBody>
      </p:sp>
      <p:sp>
        <p:nvSpPr>
          <p:cNvPr id="15" name="Text Placeholder 19"/>
          <p:cNvSpPr>
            <a:spLocks noGrp="1"/>
          </p:cNvSpPr>
          <p:nvPr>
            <p:ph type="body" sz="quarter" idx="14" hasCustomPrompt="1"/>
          </p:nvPr>
        </p:nvSpPr>
        <p:spPr>
          <a:xfrm>
            <a:off x="914401" y="5541265"/>
            <a:ext cx="5050367" cy="295275"/>
          </a:xfrm>
        </p:spPr>
        <p:txBody>
          <a:bodyPr lIns="91440" tIns="45720" rIns="91440" bIns="45720">
            <a:noAutofit/>
          </a:bodyPr>
          <a:lstStyle>
            <a:lvl1pPr marL="0" indent="0">
              <a:spcBef>
                <a:spcPts val="300"/>
              </a:spcBef>
              <a:buFont typeface="Arial"/>
              <a:buNone/>
              <a:defRPr sz="1200">
                <a:solidFill>
                  <a:schemeClr val="tx1"/>
                </a:solidFill>
              </a:defRPr>
            </a:lvl1pPr>
          </a:lstStyle>
          <a:p>
            <a:pPr lvl="0"/>
            <a:r>
              <a:rPr lang="en-US" dirty="0" smtClean="0"/>
              <a:t>Date</a:t>
            </a:r>
            <a:endParaRPr lang="en-US" dirty="0"/>
          </a:p>
        </p:txBody>
      </p:sp>
      <p:sp>
        <p:nvSpPr>
          <p:cNvPr id="2" name="Title 1"/>
          <p:cNvSpPr>
            <a:spLocks noGrp="1"/>
          </p:cNvSpPr>
          <p:nvPr>
            <p:ph type="title"/>
          </p:nvPr>
        </p:nvSpPr>
        <p:spPr>
          <a:xfrm>
            <a:off x="914400" y="1530792"/>
            <a:ext cx="5890133" cy="978729"/>
          </a:xfrm>
        </p:spPr>
        <p:txBody>
          <a:bodyPr anchor="b" anchorCtr="0">
            <a:noAutofit/>
          </a:bodyPr>
          <a:lstStyle>
            <a:lvl1pPr>
              <a:lnSpc>
                <a:spcPct val="90000"/>
              </a:lnSpc>
              <a:defRPr sz="3200"/>
            </a:lvl1pPr>
          </a:lstStyle>
          <a:p>
            <a:r>
              <a:rPr lang="en-US" smtClean="0"/>
              <a:t>Click to edit Master title style</a:t>
            </a:r>
            <a:endParaRPr lang="en-US" dirty="0"/>
          </a:p>
        </p:txBody>
      </p:sp>
      <p:sp>
        <p:nvSpPr>
          <p:cNvPr id="13" name="Subtitle 2"/>
          <p:cNvSpPr>
            <a:spLocks noGrp="1"/>
          </p:cNvSpPr>
          <p:nvPr>
            <p:ph type="subTitle" idx="1" hasCustomPrompt="1"/>
          </p:nvPr>
        </p:nvSpPr>
        <p:spPr>
          <a:xfrm>
            <a:off x="914400" y="2555697"/>
            <a:ext cx="5890133" cy="834083"/>
          </a:xfrm>
        </p:spPr>
        <p:txBody>
          <a:bodyPr lIns="91440" tIns="45720" rIns="91440" bIns="45720" anchor="t">
            <a:noAutofit/>
          </a:bodyPr>
          <a:lstStyle>
            <a:lvl1pPr marL="0" indent="0" algn="l">
              <a:lnSpc>
                <a:spcPct val="105000"/>
              </a:lnSpc>
              <a:buNone/>
              <a:defRPr sz="18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17"/>
          <p:cNvSpPr>
            <a:spLocks noGrp="1"/>
          </p:cNvSpPr>
          <p:nvPr>
            <p:ph type="body" sz="quarter" idx="13" hasCustomPrompt="1"/>
          </p:nvPr>
        </p:nvSpPr>
        <p:spPr>
          <a:xfrm>
            <a:off x="914401" y="5312664"/>
            <a:ext cx="5050367" cy="267194"/>
          </a:xfrm>
        </p:spPr>
        <p:txBody>
          <a:bodyPr lIns="91440" tIns="45720" rIns="91440" bIns="45720">
            <a:noAutofit/>
          </a:bodyPr>
          <a:lstStyle>
            <a:lvl1pPr>
              <a:spcBef>
                <a:spcPts val="300"/>
              </a:spcBef>
              <a:buNone/>
              <a:tabLst/>
              <a:defRPr sz="1200" baseline="0">
                <a:solidFill>
                  <a:schemeClr val="tx1"/>
                </a:solidFill>
              </a:defRPr>
            </a:lvl1pPr>
          </a:lstStyle>
          <a:p>
            <a:pPr lvl="0"/>
            <a:r>
              <a:rPr lang="en-US" dirty="0" smtClean="0"/>
              <a:t>Department Name</a:t>
            </a:r>
          </a:p>
        </p:txBody>
      </p:sp>
      <p:pic>
        <p:nvPicPr>
          <p:cNvPr id="2050" name="Picture 2" descr="C:\Users\FREELA~1\AppData\Local\Temp\VMwareDnD\623fb718\Orbit_4C-PP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0806" y="177785"/>
            <a:ext cx="1170432"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0" y="905257"/>
            <a:ext cx="12192000" cy="8985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C72C"/>
              </a:solidFill>
            </a:endParaRPr>
          </a:p>
        </p:txBody>
      </p:sp>
      <p:sp>
        <p:nvSpPr>
          <p:cNvPr id="4" name="Rectangle 3"/>
          <p:cNvSpPr/>
          <p:nvPr userDrawn="1"/>
        </p:nvSpPr>
        <p:spPr>
          <a:xfrm>
            <a:off x="7010400" y="5166360"/>
            <a:ext cx="4269317" cy="5486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p:nvPr userDrawn="1"/>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spTree>
    <p:extLst>
      <p:ext uri="{BB962C8B-B14F-4D97-AF65-F5344CB8AC3E}">
        <p14:creationId xmlns:p14="http://schemas.microsoft.com/office/powerpoint/2010/main" val="421224348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914401" y="3488779"/>
            <a:ext cx="10185823"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914400" y="2898648"/>
            <a:ext cx="10192512"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118850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914400" y="1143001"/>
            <a:ext cx="1032256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68726676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143001"/>
            <a:ext cx="1032256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581786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Long Cop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normAutofit/>
          </a:bodyPr>
          <a:lstStyle>
            <a:lvl1pPr>
              <a:lnSpc>
                <a:spcPct val="90000"/>
              </a:lnSpc>
              <a:spcBef>
                <a:spcPts val="0"/>
              </a:spcBef>
              <a:defRPr sz="2400"/>
            </a:lvl1pPr>
          </a:lstStyle>
          <a:p>
            <a:r>
              <a:rPr lang="en-US" smtClean="0"/>
              <a:t>Click to edit Master title style</a:t>
            </a:r>
            <a:endParaRPr lang="en-US" dirty="0"/>
          </a:p>
        </p:txBody>
      </p:sp>
      <p:sp>
        <p:nvSpPr>
          <p:cNvPr id="3" name="Text Placeholder 2"/>
          <p:cNvSpPr>
            <a:spLocks noGrp="1"/>
          </p:cNvSpPr>
          <p:nvPr>
            <p:ph idx="1"/>
          </p:nvPr>
        </p:nvSpPr>
        <p:spPr>
          <a:xfrm>
            <a:off x="914400" y="1143001"/>
            <a:ext cx="10322560" cy="4525963"/>
          </a:xfrm>
          <a:prstGeom prst="rect">
            <a:avLst/>
          </a:prstGeom>
        </p:spPr>
        <p:txBody>
          <a:bodyPr vert="horz" lIns="91440" tIns="45720" rIns="91440" bIns="45720" rtlCol="0">
            <a:normAutofit/>
          </a:bodyPr>
          <a:lstStyle>
            <a:lvl1pPr>
              <a:buFontTx/>
              <a:buNone/>
              <a:defRPr sz="1600"/>
            </a:lvl1pPr>
            <a:lvl2pPr marL="227012" indent="0">
              <a:buFontTx/>
              <a:buNone/>
              <a:defRPr sz="1800"/>
            </a:lvl2pPr>
            <a:lvl3pPr marL="454025" indent="0">
              <a:buFontTx/>
              <a:buNone/>
              <a:defRPr sz="1800"/>
            </a:lvl3pPr>
            <a:lvl4pPr marL="682625" indent="0">
              <a:buFontTx/>
              <a:buNone/>
              <a:defRPr sz="1800"/>
            </a:lvl4pPr>
            <a:lvl5pPr marL="917575"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75894783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600201"/>
            <a:ext cx="1032256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54079947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06167"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6082455" y="1143001"/>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68763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1" y="1143001"/>
            <a:ext cx="4253345"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5413376" y="900113"/>
            <a:ext cx="4870449"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8018361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914401" y="4414006"/>
            <a:ext cx="4982465"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6400801" y="4414006"/>
            <a:ext cx="4983057"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914400" y="1598613"/>
            <a:ext cx="4983056"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6400801" y="1598613"/>
            <a:ext cx="4983057"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914401" y="3997129"/>
            <a:ext cx="4982633"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6400801" y="3997130"/>
            <a:ext cx="4957233"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3312796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914401" y="1598614"/>
            <a:ext cx="10293348"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252593330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Page">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4" name="Picture Placeholder 6"/>
          <p:cNvSpPr>
            <a:spLocks noGrp="1"/>
          </p:cNvSpPr>
          <p:nvPr>
            <p:ph type="pic" sz="quarter" idx="10"/>
          </p:nvPr>
        </p:nvSpPr>
        <p:spPr>
          <a:xfrm>
            <a:off x="0" y="1002563"/>
            <a:ext cx="12192000" cy="5855439"/>
          </a:xfrm>
        </p:spPr>
        <p:txBody>
          <a:bodyPr/>
          <a:lstStyle>
            <a:lvl1pPr>
              <a:buFontTx/>
              <a:buNone/>
              <a:defRPr/>
            </a:lvl1pPr>
          </a:lstStyle>
          <a:p>
            <a:r>
              <a:rPr lang="en-US" dirty="0" smtClean="0"/>
              <a:t>Click icon to add picture</a:t>
            </a:r>
            <a:endParaRPr lang="en-US" dirty="0"/>
          </a:p>
        </p:txBody>
      </p:sp>
      <p:sp>
        <p:nvSpPr>
          <p:cNvPr id="5" name="Text Placeholder 7"/>
          <p:cNvSpPr>
            <a:spLocks noGrp="1"/>
          </p:cNvSpPr>
          <p:nvPr>
            <p:ph type="body" sz="quarter" idx="11"/>
          </p:nvPr>
        </p:nvSpPr>
        <p:spPr>
          <a:xfrm>
            <a:off x="914400" y="565424"/>
            <a:ext cx="10972800" cy="301752"/>
          </a:xfrm>
        </p:spPr>
        <p:txBody>
          <a:bodyPr anchor="ctr" anchorCtr="0">
            <a:noAutofit/>
          </a:bodyPr>
          <a:lstStyle>
            <a:lvl1pPr>
              <a:defRPr sz="1600"/>
            </a:lvl1pPr>
          </a:lstStyle>
          <a:p>
            <a:pPr lvl="0"/>
            <a:r>
              <a:rPr lang="en-US" smtClean="0"/>
              <a:t>Click to edit Master text styles</a:t>
            </a:r>
          </a:p>
        </p:txBody>
      </p:sp>
    </p:spTree>
    <p:extLst>
      <p:ext uri="{BB962C8B-B14F-4D97-AF65-F5344CB8AC3E}">
        <p14:creationId xmlns:p14="http://schemas.microsoft.com/office/powerpoint/2010/main" val="82199552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1"/>
            <a:ext cx="12192000" cy="61452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9576477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Slide-1 Line Headline Blue Bar">
    <p:spTree>
      <p:nvGrpSpPr>
        <p:cNvPr id="1" name=""/>
        <p:cNvGrpSpPr/>
        <p:nvPr/>
      </p:nvGrpSpPr>
      <p:grpSpPr>
        <a:xfrm>
          <a:off x="0" y="0"/>
          <a:ext cx="0" cy="0"/>
          <a:chOff x="0" y="0"/>
          <a:chExt cx="0" cy="0"/>
        </a:xfrm>
      </p:grpSpPr>
      <p:sp>
        <p:nvSpPr>
          <p:cNvPr id="6" name="Slide Number Placeholder 14"/>
          <p:cNvSpPr txBox="1">
            <a:spLocks/>
          </p:cNvSpPr>
          <p:nvPr/>
        </p:nvSpPr>
        <p:spPr>
          <a:xfrm>
            <a:off x="4673600" y="6172200"/>
            <a:ext cx="2844800" cy="274638"/>
          </a:xfrm>
          <a:prstGeom prst="rect">
            <a:avLst/>
          </a:prstGeom>
        </p:spPr>
        <p:txBody>
          <a:bodyPr anchor="ctr"/>
          <a:lstStyle>
            <a:lvl1pPr>
              <a:defRPr>
                <a:solidFill>
                  <a:schemeClr val="tx1"/>
                </a:solidFill>
                <a:latin typeface="Runda" pitchFamily="50" charset="0"/>
                <a:ea typeface="MS PGothic" pitchFamily="34" charset="-128"/>
              </a:defRPr>
            </a:lvl1pPr>
            <a:lvl2pPr marL="742950" indent="-285750">
              <a:defRPr>
                <a:solidFill>
                  <a:schemeClr val="tx1"/>
                </a:solidFill>
                <a:latin typeface="Runda" pitchFamily="50" charset="0"/>
                <a:ea typeface="MS PGothic" pitchFamily="34" charset="-128"/>
              </a:defRPr>
            </a:lvl2pPr>
            <a:lvl3pPr marL="1143000" indent="-228600">
              <a:defRPr>
                <a:solidFill>
                  <a:schemeClr val="tx1"/>
                </a:solidFill>
                <a:latin typeface="Runda" pitchFamily="50" charset="0"/>
                <a:ea typeface="MS PGothic" pitchFamily="34" charset="-128"/>
              </a:defRPr>
            </a:lvl3pPr>
            <a:lvl4pPr marL="1600200" indent="-228600">
              <a:defRPr>
                <a:solidFill>
                  <a:schemeClr val="tx1"/>
                </a:solidFill>
                <a:latin typeface="Runda" pitchFamily="50" charset="0"/>
                <a:ea typeface="MS PGothic" pitchFamily="34" charset="-128"/>
              </a:defRPr>
            </a:lvl4pPr>
            <a:lvl5pPr marL="2057400" indent="-228600">
              <a:defRPr>
                <a:solidFill>
                  <a:schemeClr val="tx1"/>
                </a:solidFill>
                <a:latin typeface="Runda" pitchFamily="50" charset="0"/>
                <a:ea typeface="MS PGothic" pitchFamily="34" charset="-128"/>
              </a:defRPr>
            </a:lvl5pPr>
            <a:lvl6pPr marL="2514600" indent="-228600" eaLnBrk="0" fontAlgn="base" hangingPunct="0">
              <a:spcBef>
                <a:spcPct val="0"/>
              </a:spcBef>
              <a:spcAft>
                <a:spcPct val="0"/>
              </a:spcAft>
              <a:defRPr>
                <a:solidFill>
                  <a:schemeClr val="tx1"/>
                </a:solidFill>
                <a:latin typeface="Runda" pitchFamily="50" charset="0"/>
                <a:ea typeface="MS PGothic" pitchFamily="34" charset="-128"/>
              </a:defRPr>
            </a:lvl6pPr>
            <a:lvl7pPr marL="2971800" indent="-228600" eaLnBrk="0" fontAlgn="base" hangingPunct="0">
              <a:spcBef>
                <a:spcPct val="0"/>
              </a:spcBef>
              <a:spcAft>
                <a:spcPct val="0"/>
              </a:spcAft>
              <a:defRPr>
                <a:solidFill>
                  <a:schemeClr val="tx1"/>
                </a:solidFill>
                <a:latin typeface="Runda" pitchFamily="50" charset="0"/>
                <a:ea typeface="MS PGothic" pitchFamily="34" charset="-128"/>
              </a:defRPr>
            </a:lvl7pPr>
            <a:lvl8pPr marL="3429000" indent="-228600" eaLnBrk="0" fontAlgn="base" hangingPunct="0">
              <a:spcBef>
                <a:spcPct val="0"/>
              </a:spcBef>
              <a:spcAft>
                <a:spcPct val="0"/>
              </a:spcAft>
              <a:defRPr>
                <a:solidFill>
                  <a:schemeClr val="tx1"/>
                </a:solidFill>
                <a:latin typeface="Runda" pitchFamily="50" charset="0"/>
                <a:ea typeface="MS PGothic" pitchFamily="34" charset="-128"/>
              </a:defRPr>
            </a:lvl8pPr>
            <a:lvl9pPr marL="3886200" indent="-228600" eaLnBrk="0" fontAlgn="base" hangingPunct="0">
              <a:spcBef>
                <a:spcPct val="0"/>
              </a:spcBef>
              <a:spcAft>
                <a:spcPct val="0"/>
              </a:spcAft>
              <a:defRPr>
                <a:solidFill>
                  <a:schemeClr val="tx1"/>
                </a:solidFill>
                <a:latin typeface="Runda" pitchFamily="50" charset="0"/>
                <a:ea typeface="MS PGothic" pitchFamily="34" charset="-128"/>
              </a:defRPr>
            </a:lvl9pPr>
          </a:lstStyle>
          <a:p>
            <a:pPr algn="ctr">
              <a:defRPr/>
            </a:pPr>
            <a:fld id="{63D33537-E8E4-45CA-ABC2-94CDC8F79018}" type="slidenum">
              <a:rPr lang="en-US" altLang="en-US" sz="900" smtClean="0">
                <a:solidFill>
                  <a:srgbClr val="979B9E"/>
                </a:solidFill>
              </a:rPr>
              <a:pPr algn="ctr">
                <a:defRPr/>
              </a:pPr>
              <a:t>‹#›</a:t>
            </a:fld>
            <a:endParaRPr lang="en-US" altLang="en-US" sz="900" dirty="0" smtClean="0">
              <a:solidFill>
                <a:srgbClr val="979B9E"/>
              </a:solidFill>
            </a:endParaRPr>
          </a:p>
        </p:txBody>
      </p:sp>
      <p:sp>
        <p:nvSpPr>
          <p:cNvPr id="7" name="Slide Number Placeholder 14"/>
          <p:cNvSpPr txBox="1">
            <a:spLocks/>
          </p:cNvSpPr>
          <p:nvPr/>
        </p:nvSpPr>
        <p:spPr>
          <a:xfrm>
            <a:off x="4673600" y="6172200"/>
            <a:ext cx="2844800" cy="274638"/>
          </a:xfrm>
          <a:prstGeom prst="rect">
            <a:avLst/>
          </a:prstGeom>
        </p:spPr>
        <p:txBody>
          <a:bodyPr anchor="ctr"/>
          <a:lstStyle>
            <a:lvl1pPr>
              <a:defRPr>
                <a:solidFill>
                  <a:schemeClr val="tx1"/>
                </a:solidFill>
                <a:latin typeface="Runda" pitchFamily="50" charset="0"/>
                <a:ea typeface="MS PGothic" pitchFamily="34" charset="-128"/>
              </a:defRPr>
            </a:lvl1pPr>
            <a:lvl2pPr marL="742950" indent="-285750">
              <a:defRPr>
                <a:solidFill>
                  <a:schemeClr val="tx1"/>
                </a:solidFill>
                <a:latin typeface="Runda" pitchFamily="50" charset="0"/>
                <a:ea typeface="MS PGothic" pitchFamily="34" charset="-128"/>
              </a:defRPr>
            </a:lvl2pPr>
            <a:lvl3pPr marL="1143000" indent="-228600">
              <a:defRPr>
                <a:solidFill>
                  <a:schemeClr val="tx1"/>
                </a:solidFill>
                <a:latin typeface="Runda" pitchFamily="50" charset="0"/>
                <a:ea typeface="MS PGothic" pitchFamily="34" charset="-128"/>
              </a:defRPr>
            </a:lvl3pPr>
            <a:lvl4pPr marL="1600200" indent="-228600">
              <a:defRPr>
                <a:solidFill>
                  <a:schemeClr val="tx1"/>
                </a:solidFill>
                <a:latin typeface="Runda" pitchFamily="50" charset="0"/>
                <a:ea typeface="MS PGothic" pitchFamily="34" charset="-128"/>
              </a:defRPr>
            </a:lvl4pPr>
            <a:lvl5pPr marL="2057400" indent="-228600">
              <a:defRPr>
                <a:solidFill>
                  <a:schemeClr val="tx1"/>
                </a:solidFill>
                <a:latin typeface="Runda" pitchFamily="50" charset="0"/>
                <a:ea typeface="MS PGothic" pitchFamily="34" charset="-128"/>
              </a:defRPr>
            </a:lvl5pPr>
            <a:lvl6pPr marL="2514600" indent="-228600" eaLnBrk="0" fontAlgn="base" hangingPunct="0">
              <a:spcBef>
                <a:spcPct val="0"/>
              </a:spcBef>
              <a:spcAft>
                <a:spcPct val="0"/>
              </a:spcAft>
              <a:defRPr>
                <a:solidFill>
                  <a:schemeClr val="tx1"/>
                </a:solidFill>
                <a:latin typeface="Runda" pitchFamily="50" charset="0"/>
                <a:ea typeface="MS PGothic" pitchFamily="34" charset="-128"/>
              </a:defRPr>
            </a:lvl6pPr>
            <a:lvl7pPr marL="2971800" indent="-228600" eaLnBrk="0" fontAlgn="base" hangingPunct="0">
              <a:spcBef>
                <a:spcPct val="0"/>
              </a:spcBef>
              <a:spcAft>
                <a:spcPct val="0"/>
              </a:spcAft>
              <a:defRPr>
                <a:solidFill>
                  <a:schemeClr val="tx1"/>
                </a:solidFill>
                <a:latin typeface="Runda" pitchFamily="50" charset="0"/>
                <a:ea typeface="MS PGothic" pitchFamily="34" charset="-128"/>
              </a:defRPr>
            </a:lvl7pPr>
            <a:lvl8pPr marL="3429000" indent="-228600" eaLnBrk="0" fontAlgn="base" hangingPunct="0">
              <a:spcBef>
                <a:spcPct val="0"/>
              </a:spcBef>
              <a:spcAft>
                <a:spcPct val="0"/>
              </a:spcAft>
              <a:defRPr>
                <a:solidFill>
                  <a:schemeClr val="tx1"/>
                </a:solidFill>
                <a:latin typeface="Runda" pitchFamily="50" charset="0"/>
                <a:ea typeface="MS PGothic" pitchFamily="34" charset="-128"/>
              </a:defRPr>
            </a:lvl8pPr>
            <a:lvl9pPr marL="3886200" indent="-228600" eaLnBrk="0" fontAlgn="base" hangingPunct="0">
              <a:spcBef>
                <a:spcPct val="0"/>
              </a:spcBef>
              <a:spcAft>
                <a:spcPct val="0"/>
              </a:spcAft>
              <a:defRPr>
                <a:solidFill>
                  <a:schemeClr val="tx1"/>
                </a:solidFill>
                <a:latin typeface="Runda" pitchFamily="50" charset="0"/>
                <a:ea typeface="MS PGothic" pitchFamily="34" charset="-128"/>
              </a:defRPr>
            </a:lvl9pPr>
          </a:lstStyle>
          <a:p>
            <a:pPr algn="ctr">
              <a:defRPr/>
            </a:pPr>
            <a:fld id="{6EA21EBB-2BF9-4B8A-98C6-64BB55760FB2}" type="slidenum">
              <a:rPr lang="en-US" altLang="en-US" sz="900" smtClean="0">
                <a:solidFill>
                  <a:srgbClr val="979B9E"/>
                </a:solidFill>
              </a:rPr>
              <a:pPr algn="ctr">
                <a:defRPr/>
              </a:pPr>
              <a:t>‹#›</a:t>
            </a:fld>
            <a:endParaRPr lang="en-US" altLang="en-US" sz="900" dirty="0" smtClean="0">
              <a:solidFill>
                <a:srgbClr val="979B9E"/>
              </a:solidFill>
            </a:endParaRPr>
          </a:p>
        </p:txBody>
      </p:sp>
      <p:sp>
        <p:nvSpPr>
          <p:cNvPr id="8" name="TextBox 18"/>
          <p:cNvSpPr txBox="1">
            <a:spLocks noChangeArrowheads="1"/>
          </p:cNvSpPr>
          <p:nvPr/>
        </p:nvSpPr>
        <p:spPr bwMode="auto">
          <a:xfrm>
            <a:off x="914400" y="6173789"/>
            <a:ext cx="3377848" cy="338554"/>
          </a:xfrm>
          <a:prstGeom prst="rect">
            <a:avLst/>
          </a:prstGeom>
          <a:noFill/>
          <a:ln>
            <a:noFill/>
          </a:ln>
          <a:extLst/>
        </p:spPr>
        <p:txBody>
          <a:bodyPr wrap="none">
            <a:spAutoFit/>
          </a:bodyPr>
          <a:lstStyle>
            <a:lvl1pPr eaLnBrk="0" hangingPunct="0">
              <a:defRPr sz="2400">
                <a:solidFill>
                  <a:schemeClr val="tx1"/>
                </a:solidFill>
                <a:latin typeface="Runda" pitchFamily="50" charset="0"/>
                <a:ea typeface="ＭＳ Ｐゴシック" pitchFamily="34" charset="-128"/>
              </a:defRPr>
            </a:lvl1pPr>
            <a:lvl2pPr marL="742950" indent="-285750" eaLnBrk="0" hangingPunct="0">
              <a:defRPr sz="2400">
                <a:solidFill>
                  <a:schemeClr val="tx1"/>
                </a:solidFill>
                <a:latin typeface="Runda" pitchFamily="50" charset="0"/>
                <a:ea typeface="ＭＳ Ｐゴシック" pitchFamily="34" charset="-128"/>
              </a:defRPr>
            </a:lvl2pPr>
            <a:lvl3pPr marL="1143000" indent="-228600" eaLnBrk="0" hangingPunct="0">
              <a:defRPr sz="2400">
                <a:solidFill>
                  <a:schemeClr val="tx1"/>
                </a:solidFill>
                <a:latin typeface="Runda" pitchFamily="50" charset="0"/>
                <a:ea typeface="ＭＳ Ｐゴシック" pitchFamily="34" charset="-128"/>
              </a:defRPr>
            </a:lvl3pPr>
            <a:lvl4pPr marL="1600200" indent="-228600" eaLnBrk="0" hangingPunct="0">
              <a:defRPr sz="2400">
                <a:solidFill>
                  <a:schemeClr val="tx1"/>
                </a:solidFill>
                <a:latin typeface="Runda" pitchFamily="50" charset="0"/>
                <a:ea typeface="ＭＳ Ｐゴシック" pitchFamily="34" charset="-128"/>
              </a:defRPr>
            </a:lvl4pPr>
            <a:lvl5pPr marL="2057400" indent="-228600" eaLnBrk="0" hangingPunct="0">
              <a:defRPr sz="2400">
                <a:solidFill>
                  <a:schemeClr val="tx1"/>
                </a:solidFill>
                <a:latin typeface="Runda" pitchFamily="50" charset="0"/>
                <a:ea typeface="ＭＳ Ｐゴシック" pitchFamily="34" charset="-128"/>
              </a:defRPr>
            </a:lvl5pPr>
            <a:lvl6pPr marL="25146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6pPr>
            <a:lvl7pPr marL="29718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7pPr>
            <a:lvl8pPr marL="34290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8pPr>
            <a:lvl9pPr marL="3886200" indent="-228600" algn="ctr" defTabSz="457200" eaLnBrk="0" fontAlgn="base" hangingPunct="0">
              <a:spcBef>
                <a:spcPts val="600"/>
              </a:spcBef>
              <a:spcAft>
                <a:spcPct val="0"/>
              </a:spcAft>
              <a:buClr>
                <a:schemeClr val="accent1"/>
              </a:buClr>
              <a:buChar char="-"/>
              <a:defRPr sz="2400">
                <a:solidFill>
                  <a:schemeClr val="tx1"/>
                </a:solidFill>
                <a:latin typeface="Runda" pitchFamily="50" charset="0"/>
                <a:ea typeface="ＭＳ Ｐゴシック" pitchFamily="34" charset="-128"/>
              </a:defRPr>
            </a:lvl9pPr>
          </a:lstStyle>
          <a:p>
            <a:pPr eaLnBrk="1" hangingPunct="1">
              <a:defRPr/>
            </a:pPr>
            <a:r>
              <a:rPr lang="en-US" sz="800" dirty="0" smtClean="0">
                <a:solidFill>
                  <a:srgbClr val="979B9E"/>
                </a:solidFill>
                <a:cs typeface="Arial" pitchFamily="34" charset="0"/>
              </a:rPr>
              <a:t>© 2012 AAA Northern California, Nevada &amp; Utah Insurance Exchange</a:t>
            </a:r>
          </a:p>
          <a:p>
            <a:pPr eaLnBrk="1" hangingPunct="1">
              <a:defRPr/>
            </a:pPr>
            <a:r>
              <a:rPr lang="en-US" sz="800" dirty="0" smtClean="0">
                <a:solidFill>
                  <a:srgbClr val="979B9E"/>
                </a:solidFill>
                <a:cs typeface="Arial" pitchFamily="34" charset="0"/>
              </a:rPr>
              <a:t>Confidential and proprietary</a:t>
            </a:r>
          </a:p>
        </p:txBody>
      </p:sp>
      <p:pic>
        <p:nvPicPr>
          <p:cNvPr id="9" name="Picture 9" descr="Ins-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73784" y="6134101"/>
            <a:ext cx="89746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7"/>
          <p:cNvGrpSpPr>
            <a:grpSpLocks/>
          </p:cNvGrpSpPr>
          <p:nvPr/>
        </p:nvGrpSpPr>
        <p:grpSpPr bwMode="auto">
          <a:xfrm>
            <a:off x="0" y="1279526"/>
            <a:ext cx="12192000" cy="92075"/>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2" name="Rectangle 11"/>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4" name="Rectangle 13"/>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grpSp>
      <p:sp>
        <p:nvSpPr>
          <p:cNvPr id="15" name="Rectangle 22"/>
          <p:cNvSpPr/>
          <p:nvPr userDrawn="1"/>
        </p:nvSpPr>
        <p:spPr>
          <a:xfrm>
            <a:off x="8513685" y="5330826"/>
            <a:ext cx="3617696" cy="5683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6" name="Rectangle 15"/>
          <p:cNvSpPr/>
          <p:nvPr userDrawn="1"/>
        </p:nvSpPr>
        <p:spPr>
          <a:xfrm>
            <a:off x="950385" y="6091239"/>
            <a:ext cx="10687049" cy="554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7" name="Rectangle 11"/>
          <p:cNvSpPr/>
          <p:nvPr userDrawn="1"/>
        </p:nvSpPr>
        <p:spPr>
          <a:xfrm>
            <a:off x="0" y="1279526"/>
            <a:ext cx="12192000" cy="920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71B2C9"/>
              </a:solidFill>
            </a:endParaRPr>
          </a:p>
        </p:txBody>
      </p:sp>
      <p:pic>
        <p:nvPicPr>
          <p:cNvPr id="19" name="Picture 16" descr="A19518x04E_PPT_Cov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6842" y="0"/>
            <a:ext cx="3610306"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A19518x12D_PPT_Cover.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685" y="1400176"/>
            <a:ext cx="3617696"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0" descr="136120115_22_PPT_Cover.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685" y="5924550"/>
            <a:ext cx="3617696"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3" descr="Ins-Main.jp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22351" y="488951"/>
            <a:ext cx="1143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1668897"/>
            <a:ext cx="5890133" cy="543725"/>
          </a:xfrm>
        </p:spPr>
        <p:txBody>
          <a:bodyPr>
            <a:noAutofit/>
          </a:bodyPr>
          <a:lstStyle>
            <a:lvl1pPr>
              <a:lnSpc>
                <a:spcPts val="3400"/>
              </a:lnSpc>
              <a:defRPr sz="32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2122313"/>
            <a:ext cx="5890133" cy="834083"/>
          </a:xfrm>
        </p:spPr>
        <p:txBody>
          <a:bodyPr>
            <a:no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8" name="Text Placeholder 17"/>
          <p:cNvSpPr>
            <a:spLocks noGrp="1"/>
          </p:cNvSpPr>
          <p:nvPr>
            <p:ph type="body" sz="quarter" idx="13"/>
          </p:nvPr>
        </p:nvSpPr>
        <p:spPr>
          <a:xfrm>
            <a:off x="914401" y="5330926"/>
            <a:ext cx="5050367" cy="267194"/>
          </a:xfrm>
        </p:spPr>
        <p:txBody>
          <a:bodyPr>
            <a:noAutofit/>
          </a:bodyPr>
          <a:lstStyle>
            <a:lvl1pPr>
              <a:spcBef>
                <a:spcPts val="300"/>
              </a:spcBef>
              <a:buNone/>
              <a:tabLst/>
              <a:defRPr sz="1200">
                <a:solidFill>
                  <a:schemeClr val="tx1"/>
                </a:solidFill>
              </a:defRPr>
            </a:lvl1pPr>
          </a:lstStyle>
          <a:p>
            <a:pPr lvl="0"/>
            <a:r>
              <a:rPr lang="en-US" dirty="0" smtClean="0"/>
              <a:t>Click to edit Master text styles</a:t>
            </a:r>
          </a:p>
          <a:p>
            <a:pPr lvl="1"/>
            <a:r>
              <a:rPr lang="en-US" dirty="0" smtClean="0"/>
              <a:t>Second level</a:t>
            </a:r>
          </a:p>
        </p:txBody>
      </p:sp>
      <p:sp>
        <p:nvSpPr>
          <p:cNvPr id="20" name="Text Placeholder 19"/>
          <p:cNvSpPr>
            <a:spLocks noGrp="1"/>
          </p:cNvSpPr>
          <p:nvPr>
            <p:ph type="body" sz="quarter" idx="14"/>
          </p:nvPr>
        </p:nvSpPr>
        <p:spPr>
          <a:xfrm>
            <a:off x="914401" y="5555598"/>
            <a:ext cx="5050367" cy="295275"/>
          </a:xfrm>
        </p:spPr>
        <p:txBody>
          <a:bodyPr>
            <a:noAutofit/>
          </a:bodyPr>
          <a:lstStyle>
            <a:lvl1pPr marL="0" indent="0">
              <a:spcBef>
                <a:spcPts val="300"/>
              </a:spcBef>
              <a:buFont typeface="Arial"/>
              <a:buNone/>
              <a:defRPr sz="12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182649546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921173" y="1600201"/>
            <a:ext cx="1032256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3649415409"/>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67E1E7F-9813-470D-9BB1-B1BE3D4BF250}" type="datetimeFigureOut">
              <a:rPr lang="en-US" smtClean="0">
                <a:solidFill>
                  <a:srgbClr val="54585A"/>
                </a:solidFill>
              </a:rPr>
              <a:pPr/>
              <a:t>6/1/2017</a:t>
            </a:fld>
            <a:endParaRPr lang="en-US">
              <a:solidFill>
                <a:srgbClr val="54585A"/>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srgbClr val="54585A"/>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8278C07-C545-4F0F-BA9D-05B601FEF599}" type="slidenum">
              <a:rPr lang="en-US" smtClean="0">
                <a:solidFill>
                  <a:srgbClr val="54585A"/>
                </a:solidFill>
              </a:rPr>
              <a:pPr/>
              <a:t>‹#›</a:t>
            </a:fld>
            <a:endParaRPr lang="en-US">
              <a:solidFill>
                <a:srgbClr val="54585A"/>
              </a:solidFill>
            </a:endParaRPr>
          </a:p>
        </p:txBody>
      </p:sp>
    </p:spTree>
    <p:extLst>
      <p:ext uri="{BB962C8B-B14F-4D97-AF65-F5344CB8AC3E}">
        <p14:creationId xmlns:p14="http://schemas.microsoft.com/office/powerpoint/2010/main" val="10864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Bullets">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06167" y="1143001"/>
            <a:ext cx="4998720"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6082455" y="1143001"/>
            <a:ext cx="0" cy="5002213"/>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73379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Bullets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5317" cy="886968"/>
          </a:xfrm>
        </p:spPr>
        <p:txBody>
          <a:bodyPr/>
          <a:lstStyle>
            <a:lvl1pPr>
              <a:lnSpc>
                <a:spcPct val="90000"/>
              </a:lnSpc>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1" y="1143001"/>
            <a:ext cx="4253345" cy="5002213"/>
          </a:xfrm>
        </p:spPr>
        <p:txBody>
          <a:bodyPr>
            <a:normAutofit/>
          </a:bodyPr>
          <a:lstStyle>
            <a:lvl1pPr marL="3175" indent="6350">
              <a:lnSpc>
                <a:spcPct val="105000"/>
              </a:lnSpc>
              <a:spcBef>
                <a:spcPts val="600"/>
              </a:spcBef>
              <a:buClr>
                <a:schemeClr val="accent1"/>
              </a:buClr>
              <a:defRPr sz="1600"/>
            </a:lvl1pPr>
            <a:lvl2pPr>
              <a:lnSpc>
                <a:spcPct val="105000"/>
              </a:lnSpc>
              <a:spcBef>
                <a:spcPts val="600"/>
              </a:spcBef>
              <a:buClr>
                <a:schemeClr val="tx2"/>
              </a:buClr>
              <a:defRPr sz="1400"/>
            </a:lvl2pPr>
            <a:lvl3pPr>
              <a:lnSpc>
                <a:spcPct val="105000"/>
              </a:lnSpc>
              <a:spcBef>
                <a:spcPts val="600"/>
              </a:spcBef>
              <a:buClr>
                <a:schemeClr val="accent1"/>
              </a:buClr>
              <a:defRPr sz="1400"/>
            </a:lvl3pPr>
            <a:lvl4pPr>
              <a:lnSpc>
                <a:spcPct val="105000"/>
              </a:lnSpc>
              <a:spcBef>
                <a:spcPts val="600"/>
              </a:spcBef>
              <a:buClr>
                <a:schemeClr val="accent5"/>
              </a:buClr>
              <a:defRPr sz="1400"/>
            </a:lvl4pPr>
            <a:lvl5pPr>
              <a:lnSpc>
                <a:spcPct val="105000"/>
              </a:lnSpc>
              <a:spcBef>
                <a:spcPts val="600"/>
              </a:spcBef>
              <a:buClr>
                <a:schemeClr val="accent3"/>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0"/>
          </p:nvPr>
        </p:nvSpPr>
        <p:spPr>
          <a:xfrm>
            <a:off x="5413376" y="900113"/>
            <a:ext cx="4870449" cy="5245100"/>
          </a:xfrm>
        </p:spPr>
        <p:txBody>
          <a:bodyPr/>
          <a:lstStyle/>
          <a:p>
            <a:r>
              <a:rPr lang="en-US" dirty="0" smtClean="0"/>
              <a:t>Click icon to add picture</a:t>
            </a:r>
            <a:endParaRPr lang="en-US" dirty="0"/>
          </a:p>
        </p:txBody>
      </p:sp>
    </p:spTree>
    <p:extLst>
      <p:ext uri="{BB962C8B-B14F-4D97-AF65-F5344CB8AC3E}">
        <p14:creationId xmlns:p14="http://schemas.microsoft.com/office/powerpoint/2010/main" val="107117128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Charts">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ontent Placeholder 3"/>
          <p:cNvSpPr>
            <a:spLocks noGrp="1"/>
          </p:cNvSpPr>
          <p:nvPr>
            <p:ph sz="half" idx="2" hasCustomPrompt="1"/>
          </p:nvPr>
        </p:nvSpPr>
        <p:spPr>
          <a:xfrm>
            <a:off x="914401" y="4414006"/>
            <a:ext cx="4982465" cy="1731207"/>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4" name="Content Placeholder 5"/>
          <p:cNvSpPr>
            <a:spLocks noGrp="1"/>
          </p:cNvSpPr>
          <p:nvPr>
            <p:ph sz="quarter" idx="4" hasCustomPrompt="1"/>
          </p:nvPr>
        </p:nvSpPr>
        <p:spPr>
          <a:xfrm>
            <a:off x="6400801" y="4414006"/>
            <a:ext cx="4983057" cy="1731206"/>
          </a:xfrm>
        </p:spPr>
        <p:txBody>
          <a:bodyPr anchor="t">
            <a:normAutofit/>
          </a:bodyPr>
          <a:lstStyle>
            <a:lvl1pPr marL="0" indent="0">
              <a:spcBef>
                <a:spcPts val="0"/>
              </a:spcBef>
              <a:spcAft>
                <a:spcPts val="600"/>
              </a:spcAft>
              <a:buNone/>
              <a:defRPr sz="1200">
                <a:solidFill>
                  <a:schemeClr val="tx1"/>
                </a:solidFill>
              </a:defRPr>
            </a:lvl1pPr>
            <a:lvl2pPr marL="0" indent="0">
              <a:buNone/>
              <a:defRPr sz="1800">
                <a:solidFill>
                  <a:srgbClr val="5F6163"/>
                </a:solidFill>
              </a:defRPr>
            </a:lvl2pPr>
            <a:lvl3pPr marL="0" indent="0">
              <a:buNone/>
              <a:defRPr sz="1800">
                <a:solidFill>
                  <a:srgbClr val="5F6163"/>
                </a:solidFill>
              </a:defRPr>
            </a:lvl3pPr>
            <a:lvl4pPr marL="0" indent="0">
              <a:buNone/>
              <a:defRPr sz="1800">
                <a:solidFill>
                  <a:srgbClr val="5F6163"/>
                </a:solidFill>
              </a:defRPr>
            </a:lvl4pPr>
            <a:lvl5pPr marL="0" indent="0">
              <a:buNone/>
              <a:defRPr sz="1800">
                <a:solidFill>
                  <a:srgbClr val="5F6163"/>
                </a:solidFill>
              </a:defRPr>
            </a:lvl5pPr>
            <a:lvl6pPr>
              <a:defRPr sz="1600"/>
            </a:lvl6pPr>
            <a:lvl7pPr>
              <a:defRPr sz="1600"/>
            </a:lvl7pPr>
            <a:lvl8pPr>
              <a:defRPr sz="1600"/>
            </a:lvl8pPr>
            <a:lvl9pPr>
              <a:defRPr sz="1600"/>
            </a:lvl9pPr>
          </a:lstStyle>
          <a:p>
            <a:pPr lvl="0"/>
            <a:r>
              <a:rPr lang="en-US" dirty="0" smtClean="0"/>
              <a:t>Observations</a:t>
            </a:r>
          </a:p>
        </p:txBody>
      </p:sp>
      <p:sp>
        <p:nvSpPr>
          <p:cNvPr id="5" name="Chart Placeholder 12"/>
          <p:cNvSpPr>
            <a:spLocks noGrp="1"/>
          </p:cNvSpPr>
          <p:nvPr>
            <p:ph type="chart" sz="quarter" idx="10"/>
          </p:nvPr>
        </p:nvSpPr>
        <p:spPr>
          <a:xfrm>
            <a:off x="914400" y="1598613"/>
            <a:ext cx="4983056" cy="2277427"/>
          </a:xfrm>
        </p:spPr>
        <p:txBody>
          <a:bodyPr/>
          <a:lstStyle>
            <a:lvl1pPr>
              <a:buFontTx/>
              <a:buNone/>
              <a:defRPr/>
            </a:lvl1pPr>
          </a:lstStyle>
          <a:p>
            <a:r>
              <a:rPr lang="en-US" dirty="0" smtClean="0"/>
              <a:t>Click icon to add chart</a:t>
            </a:r>
            <a:endParaRPr lang="en-US" dirty="0"/>
          </a:p>
        </p:txBody>
      </p:sp>
      <p:sp>
        <p:nvSpPr>
          <p:cNvPr id="6" name="Chart Placeholder 12"/>
          <p:cNvSpPr>
            <a:spLocks noGrp="1"/>
          </p:cNvSpPr>
          <p:nvPr>
            <p:ph type="chart" sz="quarter" idx="11"/>
          </p:nvPr>
        </p:nvSpPr>
        <p:spPr>
          <a:xfrm>
            <a:off x="6400801" y="1598613"/>
            <a:ext cx="4983057" cy="2277427"/>
          </a:xfrm>
        </p:spPr>
        <p:txBody>
          <a:bodyPr/>
          <a:lstStyle>
            <a:lvl1pPr>
              <a:buFontTx/>
              <a:buNone/>
              <a:defRPr/>
            </a:lvl1pPr>
          </a:lstStyle>
          <a:p>
            <a:r>
              <a:rPr lang="en-US" dirty="0" smtClean="0"/>
              <a:t>Click icon to add chart</a:t>
            </a:r>
            <a:endParaRPr lang="en-US" dirty="0"/>
          </a:p>
        </p:txBody>
      </p:sp>
      <p:sp>
        <p:nvSpPr>
          <p:cNvPr id="7" name="Text Placeholder 21"/>
          <p:cNvSpPr>
            <a:spLocks noGrp="1"/>
          </p:cNvSpPr>
          <p:nvPr>
            <p:ph type="body" sz="quarter" idx="12" hasCustomPrompt="1"/>
          </p:nvPr>
        </p:nvSpPr>
        <p:spPr>
          <a:xfrm>
            <a:off x="914401" y="3997129"/>
            <a:ext cx="4982633" cy="282575"/>
          </a:xfrm>
        </p:spPr>
        <p:txBody>
          <a:bodyPr>
            <a:noAutofit/>
          </a:bodyPr>
          <a:lstStyle>
            <a:lvl1pPr>
              <a:buNone/>
              <a:defRPr sz="1400" b="0">
                <a:solidFill>
                  <a:schemeClr val="tx2"/>
                </a:solidFill>
              </a:defRPr>
            </a:lvl1pPr>
          </a:lstStyle>
          <a:p>
            <a:pPr lvl="0"/>
            <a:r>
              <a:rPr lang="en-US" dirty="0" smtClean="0"/>
              <a:t>Observations/Implications</a:t>
            </a:r>
            <a:endParaRPr lang="en-US" dirty="0"/>
          </a:p>
        </p:txBody>
      </p:sp>
      <p:sp>
        <p:nvSpPr>
          <p:cNvPr id="8" name="Text Placeholder 14"/>
          <p:cNvSpPr>
            <a:spLocks noGrp="1"/>
          </p:cNvSpPr>
          <p:nvPr>
            <p:ph type="body" sz="quarter" idx="14" hasCustomPrompt="1"/>
          </p:nvPr>
        </p:nvSpPr>
        <p:spPr>
          <a:xfrm>
            <a:off x="6400801" y="3997130"/>
            <a:ext cx="4957233" cy="261937"/>
          </a:xfrm>
        </p:spPr>
        <p:txBody>
          <a:bodyPr>
            <a:noAutofit/>
          </a:bodyPr>
          <a:lstStyle>
            <a:lvl1pPr algn="l">
              <a:buFontTx/>
              <a:buNone/>
              <a:defRPr sz="1400">
                <a:solidFill>
                  <a:schemeClr val="tx2"/>
                </a:solidFill>
              </a:defRPr>
            </a:lvl1pPr>
          </a:lstStyle>
          <a:p>
            <a:pPr lvl="0"/>
            <a:r>
              <a:rPr lang="en-US" dirty="0" smtClean="0"/>
              <a:t>Observations/Implications</a:t>
            </a:r>
            <a:endParaRPr lang="en-US" dirty="0"/>
          </a:p>
        </p:txBody>
      </p:sp>
      <p:sp>
        <p:nvSpPr>
          <p:cNvPr id="9" name="Text Placeholder 3"/>
          <p:cNvSpPr>
            <a:spLocks noGrp="1"/>
          </p:cNvSpPr>
          <p:nvPr>
            <p:ph type="body" sz="quarter" idx="15"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48026332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48"/>
            <a:ext cx="10365317" cy="889228"/>
          </a:xfrm>
        </p:spPr>
        <p:txBody>
          <a:bodyPr/>
          <a:lstStyle>
            <a:lvl1pPr>
              <a:lnSpc>
                <a:spcPct val="90000"/>
              </a:lnSpc>
              <a:defRPr/>
            </a:lvl1pPr>
          </a:lstStyle>
          <a:p>
            <a:r>
              <a:rPr lang="en-US" smtClean="0"/>
              <a:t>Click to edit Master title style</a:t>
            </a:r>
            <a:endParaRPr lang="en-US" dirty="0"/>
          </a:p>
        </p:txBody>
      </p:sp>
      <p:sp>
        <p:nvSpPr>
          <p:cNvPr id="3" name="Chart Placeholder 12"/>
          <p:cNvSpPr>
            <a:spLocks noGrp="1"/>
          </p:cNvSpPr>
          <p:nvPr>
            <p:ph type="chart" sz="quarter" idx="10"/>
          </p:nvPr>
        </p:nvSpPr>
        <p:spPr>
          <a:xfrm>
            <a:off x="914401" y="1598614"/>
            <a:ext cx="10293348" cy="4546599"/>
          </a:xfrm>
        </p:spPr>
        <p:txBody>
          <a:bodyPr/>
          <a:lstStyle>
            <a:lvl1pPr>
              <a:buFontTx/>
              <a:buNone/>
              <a:defRPr/>
            </a:lvl1pPr>
          </a:lstStyle>
          <a:p>
            <a:r>
              <a:rPr lang="en-US" dirty="0" smtClean="0"/>
              <a:t>Click icon to add chart</a:t>
            </a:r>
            <a:endParaRPr lang="en-US" dirty="0"/>
          </a:p>
        </p:txBody>
      </p:sp>
      <p:sp>
        <p:nvSpPr>
          <p:cNvPr id="4" name="Text Placeholder 3"/>
          <p:cNvSpPr>
            <a:spLocks noGrp="1"/>
          </p:cNvSpPr>
          <p:nvPr>
            <p:ph type="body" sz="quarter" idx="11" hasCustomPrompt="1"/>
          </p:nvPr>
        </p:nvSpPr>
        <p:spPr>
          <a:xfrm>
            <a:off x="914401" y="1143000"/>
            <a:ext cx="10322983"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10896345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48"/>
            <a:ext cx="109728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1173" y="1143001"/>
            <a:ext cx="103225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4673600" y="6400800"/>
            <a:ext cx="28448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fld id="{9ED83D84-46EA-4AC6-AB27-7F034B713A09}" type="slidenum">
              <a:rPr lang="en-US" sz="800" smtClean="0">
                <a:solidFill>
                  <a:srgbClr val="54585A">
                    <a:lumMod val="60000"/>
                    <a:lumOff val="40000"/>
                  </a:srgbClr>
                </a:solidFill>
              </a:rPr>
              <a:pPr>
                <a:defRPr/>
              </a:pPr>
              <a:t>‹#›</a:t>
            </a:fld>
            <a:endParaRPr lang="en-US" sz="800" dirty="0">
              <a:solidFill>
                <a:srgbClr val="54585A">
                  <a:lumMod val="60000"/>
                  <a:lumOff val="40000"/>
                </a:srgbClr>
              </a:solidFill>
            </a:endParaRPr>
          </a:p>
        </p:txBody>
      </p:sp>
      <p:sp>
        <p:nvSpPr>
          <p:cNvPr id="17" name="TextBox 16"/>
          <p:cNvSpPr txBox="1"/>
          <p:nvPr/>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2016 </a:t>
            </a:r>
            <a:r>
              <a:rPr lang="en-US" sz="900" dirty="0" smtClean="0">
                <a:solidFill>
                  <a:srgbClr val="54585A">
                    <a:lumMod val="60000"/>
                    <a:lumOff val="40000"/>
                  </a:srgbClr>
                </a:solidFill>
                <a:ea typeface="Times New Roman"/>
                <a:cs typeface="Arial" pitchFamily="34" charset="0"/>
              </a:rPr>
              <a:t>CSAA Insurance Group. Confidential and proprietary.</a:t>
            </a:r>
          </a:p>
        </p:txBody>
      </p:sp>
      <p:grpSp>
        <p:nvGrpSpPr>
          <p:cNvPr id="8" name="Group 7"/>
          <p:cNvGrpSpPr/>
          <p:nvPr/>
        </p:nvGrpSpPr>
        <p:grpSpPr>
          <a:xfrm>
            <a:off x="0" y="899502"/>
            <a:ext cx="12192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grpSp>
      <p:pic>
        <p:nvPicPr>
          <p:cNvPr id="1026" name="Picture 2" descr="C:\Users\FREELA~1\AppData\Local\Temp\VMwareDnD\7b1fd4e4\Orbit_4C-PPT2.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99429" y="6349457"/>
            <a:ext cx="780288"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344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48"/>
            <a:ext cx="109728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1173" y="1143001"/>
            <a:ext cx="103225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4673600" y="6400800"/>
            <a:ext cx="28448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fld id="{9ED83D84-46EA-4AC6-AB27-7F034B713A09}" type="slidenum">
              <a:rPr lang="en-US" sz="800" smtClean="0">
                <a:solidFill>
                  <a:srgbClr val="54585A">
                    <a:lumMod val="60000"/>
                    <a:lumOff val="40000"/>
                  </a:srgbClr>
                </a:solidFill>
              </a:rPr>
              <a:pPr>
                <a:defRPr/>
              </a:pPr>
              <a:t>‹#›</a:t>
            </a:fld>
            <a:endParaRPr lang="en-US" sz="800" dirty="0">
              <a:solidFill>
                <a:srgbClr val="54585A">
                  <a:lumMod val="60000"/>
                  <a:lumOff val="40000"/>
                </a:srgbClr>
              </a:solidFill>
            </a:endParaRPr>
          </a:p>
        </p:txBody>
      </p:sp>
      <p:sp>
        <p:nvSpPr>
          <p:cNvPr id="17" name="TextBox 16"/>
          <p:cNvSpPr txBox="1"/>
          <p:nvPr/>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2016 </a:t>
            </a:r>
            <a:r>
              <a:rPr lang="en-US" sz="900" dirty="0" smtClean="0">
                <a:solidFill>
                  <a:srgbClr val="54585A">
                    <a:lumMod val="60000"/>
                    <a:lumOff val="40000"/>
                  </a:srgbClr>
                </a:solidFill>
                <a:ea typeface="Times New Roman"/>
                <a:cs typeface="Arial" pitchFamily="34" charset="0"/>
              </a:rPr>
              <a:t>CSAA Insurance Group. Confidential and proprietary.</a:t>
            </a:r>
          </a:p>
        </p:txBody>
      </p:sp>
      <p:grpSp>
        <p:nvGrpSpPr>
          <p:cNvPr id="8" name="Group 7"/>
          <p:cNvGrpSpPr/>
          <p:nvPr/>
        </p:nvGrpSpPr>
        <p:grpSpPr>
          <a:xfrm>
            <a:off x="0" y="899502"/>
            <a:ext cx="12192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grpSp>
      <p:pic>
        <p:nvPicPr>
          <p:cNvPr id="1026" name="Picture 2" descr="C:\Users\FREELA~1\AppData\Local\Temp\VMwareDnD\7b1fd4e4\Orbit_4C-PPT2.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99429" y="6349457"/>
            <a:ext cx="780288"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375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48"/>
            <a:ext cx="109728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1173" y="1143001"/>
            <a:ext cx="103225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4673600" y="6400800"/>
            <a:ext cx="28448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fld id="{9ED83D84-46EA-4AC6-AB27-7F034B713A09}" type="slidenum">
              <a:rPr lang="en-US" sz="800" smtClean="0">
                <a:solidFill>
                  <a:srgbClr val="54585A">
                    <a:lumMod val="60000"/>
                    <a:lumOff val="40000"/>
                  </a:srgbClr>
                </a:solidFill>
              </a:rPr>
              <a:pPr>
                <a:defRPr/>
              </a:pPr>
              <a:t>‹#›</a:t>
            </a:fld>
            <a:endParaRPr lang="en-US" sz="800" dirty="0">
              <a:solidFill>
                <a:srgbClr val="54585A">
                  <a:lumMod val="60000"/>
                  <a:lumOff val="40000"/>
                </a:srgbClr>
              </a:solidFill>
            </a:endParaRPr>
          </a:p>
        </p:txBody>
      </p:sp>
      <p:sp>
        <p:nvSpPr>
          <p:cNvPr id="17" name="TextBox 16"/>
          <p:cNvSpPr txBox="1"/>
          <p:nvPr/>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grpSp>
        <p:nvGrpSpPr>
          <p:cNvPr id="8" name="Group 7"/>
          <p:cNvGrpSpPr/>
          <p:nvPr/>
        </p:nvGrpSpPr>
        <p:grpSpPr>
          <a:xfrm>
            <a:off x="0" y="899502"/>
            <a:ext cx="12192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grpSp>
      <p:pic>
        <p:nvPicPr>
          <p:cNvPr id="1026" name="Picture 2" descr="C:\Users\FREELA~1\AppData\Local\Temp\VMwareDnD\7b1fd4e4\Orbit_4C-PPT2.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43733" y="6323046"/>
            <a:ext cx="780288" cy="42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8494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16" r:id="rId13"/>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48"/>
            <a:ext cx="10972800" cy="889228"/>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1173" y="1143001"/>
            <a:ext cx="103225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14"/>
          <p:cNvSpPr txBox="1">
            <a:spLocks/>
          </p:cNvSpPr>
          <p:nvPr/>
        </p:nvSpPr>
        <p:spPr>
          <a:xfrm>
            <a:off x="4673600" y="6400800"/>
            <a:ext cx="28448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fld id="{9ED83D84-46EA-4AC6-AB27-7F034B713A09}" type="slidenum">
              <a:rPr lang="en-US" sz="800" smtClean="0">
                <a:solidFill>
                  <a:srgbClr val="54585A">
                    <a:lumMod val="60000"/>
                    <a:lumOff val="40000"/>
                  </a:srgbClr>
                </a:solidFill>
              </a:rPr>
              <a:pPr>
                <a:defRPr/>
              </a:pPr>
              <a:t>‹#›</a:t>
            </a:fld>
            <a:endParaRPr lang="en-US" sz="800" dirty="0">
              <a:solidFill>
                <a:srgbClr val="54585A">
                  <a:lumMod val="60000"/>
                  <a:lumOff val="40000"/>
                </a:srgbClr>
              </a:solidFill>
            </a:endParaRPr>
          </a:p>
        </p:txBody>
      </p:sp>
      <p:sp>
        <p:nvSpPr>
          <p:cNvPr id="17" name="TextBox 16"/>
          <p:cNvSpPr txBox="1"/>
          <p:nvPr/>
        </p:nvSpPr>
        <p:spPr>
          <a:xfrm>
            <a:off x="914401" y="6444345"/>
            <a:ext cx="4833257" cy="251607"/>
          </a:xfrm>
          <a:prstGeom prst="rect">
            <a:avLst/>
          </a:prstGeom>
          <a:noFill/>
        </p:spPr>
        <p:txBody>
          <a:bodyPr wrap="square" rtlCol="0">
            <a:spAutoFit/>
          </a:bodyPr>
          <a:lstStyle/>
          <a:p>
            <a:pPr>
              <a:lnSpc>
                <a:spcPct val="115000"/>
              </a:lnSpc>
            </a:pPr>
            <a:r>
              <a:rPr lang="en-US" sz="900" dirty="0" smtClean="0">
                <a:solidFill>
                  <a:srgbClr val="54585A">
                    <a:lumMod val="60000"/>
                    <a:lumOff val="40000"/>
                  </a:srgbClr>
                </a:solidFill>
                <a:cs typeface="Arial" pitchFamily="34" charset="0"/>
              </a:rPr>
              <a:t>© 2017 </a:t>
            </a:r>
            <a:r>
              <a:rPr lang="en-US" sz="900" dirty="0" smtClean="0">
                <a:solidFill>
                  <a:srgbClr val="54585A">
                    <a:lumMod val="60000"/>
                    <a:lumOff val="40000"/>
                  </a:srgbClr>
                </a:solidFill>
                <a:ea typeface="Times New Roman"/>
                <a:cs typeface="Arial" pitchFamily="34" charset="0"/>
              </a:rPr>
              <a:t>CSAA Insurance Group. Confidential and proprietary.</a:t>
            </a:r>
          </a:p>
        </p:txBody>
      </p:sp>
      <p:grpSp>
        <p:nvGrpSpPr>
          <p:cNvPr id="8" name="Group 7"/>
          <p:cNvGrpSpPr/>
          <p:nvPr/>
        </p:nvGrpSpPr>
        <p:grpSpPr>
          <a:xfrm>
            <a:off x="0" y="899502"/>
            <a:ext cx="12192000" cy="91440"/>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2304288" y="1280160"/>
              <a:ext cx="1737360"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userDrawn="1"/>
          </p:nvSpPr>
          <p:spPr>
            <a:xfrm>
              <a:off x="4059827"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userDrawn="1"/>
          </p:nvSpPr>
          <p:spPr>
            <a:xfrm>
              <a:off x="7736648" y="1280160"/>
              <a:ext cx="140735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pic>
        <p:nvPicPr>
          <p:cNvPr id="1026" name="Picture 2" descr="C:\Users\FREELA~1\AppData\Local\Temp\VMwareDnD\7b1fd4e4\Orbit_4C-PPT2.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06912" y="6400800"/>
            <a:ext cx="780288"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9850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5" r:id="rId13"/>
  </p:sldLayoutIdLst>
  <p:transition>
    <p:fade/>
  </p:transition>
  <p:timing>
    <p:tnLst>
      <p:par>
        <p:cTn id="1" dur="indefinite" restart="never" nodeType="tmRoot"/>
      </p:par>
    </p:tnLst>
  </p:timing>
  <p:txStyles>
    <p:titleStyle>
      <a:lvl1pPr algn="l" defTabSz="457200" rtl="0" eaLnBrk="1" latinLnBrk="0" hangingPunct="1">
        <a:lnSpc>
          <a:spcPct val="90000"/>
        </a:lnSpc>
        <a:spcBef>
          <a:spcPts val="600"/>
        </a:spcBef>
        <a:buNone/>
        <a:defRPr sz="2400" kern="1200">
          <a:solidFill>
            <a:schemeClr val="tx2"/>
          </a:solidFill>
          <a:latin typeface="Arial" pitchFamily="34" charset="0"/>
          <a:ea typeface="+mj-ea"/>
          <a:cs typeface="Arial" pitchFamily="34" charset="0"/>
        </a:defRPr>
      </a:lvl1pPr>
    </p:titleStyle>
    <p:bodyStyle>
      <a:lvl1pPr marL="0" indent="0" algn="l" defTabSz="457200" rtl="0" eaLnBrk="1" latinLnBrk="0" hangingPunct="1">
        <a:lnSpc>
          <a:spcPct val="105000"/>
        </a:lnSpc>
        <a:spcBef>
          <a:spcPts val="600"/>
        </a:spcBef>
        <a:buClr>
          <a:schemeClr val="accent1"/>
        </a:buClr>
        <a:buFontTx/>
        <a:buNone/>
        <a:defRPr sz="16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chart" Target="../charts/chart15.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chart" Target="../charts/char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7"/>
          </p:nvPr>
        </p:nvPicPr>
        <p:blipFill>
          <a:blip r:embed="rId3"/>
          <a:srcRect t="99" b="99"/>
          <a:stretch>
            <a:fillRect/>
          </a:stretch>
        </p:blipFill>
        <p:spPr>
          <a:xfrm>
            <a:off x="7477125" y="5781996"/>
            <a:ext cx="3800475" cy="1076004"/>
          </a:xfrm>
        </p:spPr>
      </p:pic>
      <p:pic>
        <p:nvPicPr>
          <p:cNvPr id="22" name="Picture Placeholder 21"/>
          <p:cNvPicPr>
            <a:picLocks noGrp="1" noChangeAspect="1"/>
          </p:cNvPicPr>
          <p:nvPr>
            <p:ph type="pic" sz="quarter" idx="16"/>
          </p:nvPr>
        </p:nvPicPr>
        <p:blipFill>
          <a:blip r:embed="rId4"/>
          <a:srcRect l="11" r="11"/>
          <a:stretch>
            <a:fillRect/>
          </a:stretch>
        </p:blipFill>
        <p:spPr>
          <a:xfrm>
            <a:off x="7475237" y="1051560"/>
            <a:ext cx="3802362" cy="4059936"/>
          </a:xfrm>
        </p:spPr>
      </p:pic>
      <p:pic>
        <p:nvPicPr>
          <p:cNvPr id="21" name="Picture Placeholder 20"/>
          <p:cNvPicPr>
            <a:picLocks noGrp="1" noChangeAspect="1"/>
          </p:cNvPicPr>
          <p:nvPr>
            <p:ph type="pic" sz="quarter" idx="15"/>
          </p:nvPr>
        </p:nvPicPr>
        <p:blipFill>
          <a:blip r:embed="rId5"/>
          <a:srcRect l="102" r="102"/>
          <a:stretch>
            <a:fillRect/>
          </a:stretch>
        </p:blipFill>
        <p:spPr>
          <a:xfrm>
            <a:off x="7475237" y="1"/>
            <a:ext cx="3802362" cy="843593"/>
          </a:xfrm>
        </p:spPr>
      </p:pic>
      <p:sp>
        <p:nvSpPr>
          <p:cNvPr id="5" name="Title 4"/>
          <p:cNvSpPr>
            <a:spLocks noGrp="1"/>
          </p:cNvSpPr>
          <p:nvPr>
            <p:ph type="title"/>
          </p:nvPr>
        </p:nvSpPr>
        <p:spPr>
          <a:xfrm>
            <a:off x="914400" y="2393934"/>
            <a:ext cx="6211019" cy="1375188"/>
          </a:xfrm>
        </p:spPr>
        <p:txBody>
          <a:bodyPr vert="horz" lIns="91440" tIns="45720" rIns="91440" bIns="45720" rtlCol="0" anchor="ctr">
            <a:noAutofit/>
          </a:bodyPr>
          <a:lstStyle/>
          <a:p>
            <a:pPr defTabSz="914400" fontAlgn="base">
              <a:lnSpc>
                <a:spcPct val="106000"/>
              </a:lnSpc>
              <a:spcBef>
                <a:spcPct val="50000"/>
              </a:spcBef>
              <a:spcAft>
                <a:spcPct val="0"/>
              </a:spcAft>
              <a:buClr>
                <a:srgbClr val="54585A"/>
              </a:buClr>
            </a:pPr>
            <a:r>
              <a:rPr lang="en-US" sz="2400" b="1" dirty="0">
                <a:solidFill>
                  <a:srgbClr val="003087"/>
                </a:solidFill>
                <a:ea typeface="+mn-ea"/>
              </a:rPr>
              <a:t>Real Life </a:t>
            </a:r>
            <a:r>
              <a:rPr lang="en-US" sz="2400" b="1" dirty="0" smtClean="0">
                <a:solidFill>
                  <a:srgbClr val="003087"/>
                </a:solidFill>
                <a:ea typeface="+mn-ea"/>
              </a:rPr>
              <a:t>Policy </a:t>
            </a:r>
            <a:r>
              <a:rPr lang="en-US" sz="2400" b="1" dirty="0">
                <a:solidFill>
                  <a:srgbClr val="003087"/>
                </a:solidFill>
                <a:ea typeface="+mn-ea"/>
              </a:rPr>
              <a:t>Scenarios </a:t>
            </a:r>
            <a:r>
              <a:rPr lang="en-US" sz="2400" b="1" dirty="0" smtClean="0">
                <a:solidFill>
                  <a:srgbClr val="003087"/>
                </a:solidFill>
                <a:ea typeface="+mn-ea"/>
              </a:rPr>
              <a:t>Initiative</a:t>
            </a:r>
            <a:br>
              <a:rPr lang="en-US" sz="2400" b="1" dirty="0" smtClean="0">
                <a:solidFill>
                  <a:srgbClr val="003087"/>
                </a:solidFill>
                <a:ea typeface="+mn-ea"/>
              </a:rPr>
            </a:br>
            <a:r>
              <a:rPr lang="en-US" sz="1600" b="1" dirty="0" smtClean="0">
                <a:solidFill>
                  <a:srgbClr val="003087"/>
                </a:solidFill>
                <a:ea typeface="+mn-ea"/>
              </a:rPr>
              <a:t>PAS Regression Testing</a:t>
            </a:r>
            <a:endParaRPr lang="en-US" sz="1600" b="1" dirty="0">
              <a:solidFill>
                <a:srgbClr val="003087"/>
              </a:solidFill>
              <a:ea typeface="+mn-ea"/>
            </a:endParaRPr>
          </a:p>
        </p:txBody>
      </p:sp>
      <p:sp>
        <p:nvSpPr>
          <p:cNvPr id="16" name="Text Placeholder 35"/>
          <p:cNvSpPr txBox="1">
            <a:spLocks/>
          </p:cNvSpPr>
          <p:nvPr/>
        </p:nvSpPr>
        <p:spPr>
          <a:xfrm>
            <a:off x="914400" y="6101240"/>
            <a:ext cx="3787775" cy="295275"/>
          </a:xfrm>
          <a:prstGeom prst="rect">
            <a:avLst/>
          </a:prstGeom>
        </p:spPr>
        <p:txBody>
          <a:bodyPr vert="horz" lIns="91440" tIns="45720" rIns="91440" bIns="45720" rtlCol="0">
            <a:noAutofit/>
          </a:bodyPr>
          <a:lstStyle>
            <a:lvl1pPr marL="0" indent="0" algn="l" defTabSz="457200" rtl="0" eaLnBrk="1" latinLnBrk="0" hangingPunct="1">
              <a:lnSpc>
                <a:spcPct val="105000"/>
              </a:lnSpc>
              <a:spcBef>
                <a:spcPts val="300"/>
              </a:spcBef>
              <a:buClr>
                <a:schemeClr val="accent1"/>
              </a:buClr>
              <a:buFont typeface="Arial"/>
              <a:buNone/>
              <a:defRPr sz="1200" kern="1200">
                <a:solidFill>
                  <a:schemeClr val="tx1"/>
                </a:solidFill>
                <a:latin typeface="Arial" pitchFamily="34" charset="0"/>
                <a:ea typeface="+mn-ea"/>
                <a:cs typeface="Arial" pitchFamily="34" charset="0"/>
              </a:defRPr>
            </a:lvl1pPr>
            <a:lvl2pPr marL="454025" indent="-227013" algn="l" defTabSz="457200" rtl="0" eaLnBrk="1" latinLnBrk="0" hangingPunct="1">
              <a:lnSpc>
                <a:spcPct val="105000"/>
              </a:lnSpc>
              <a:spcBef>
                <a:spcPts val="600"/>
              </a:spcBef>
              <a:buClr>
                <a:schemeClr val="tx2"/>
              </a:buClr>
              <a:buFont typeface="Wingdings" charset="2"/>
              <a:buChar char="§"/>
              <a:defRPr sz="1400" kern="1200">
                <a:solidFill>
                  <a:schemeClr val="tx1"/>
                </a:solidFill>
                <a:latin typeface="Arial" pitchFamily="34" charset="0"/>
                <a:ea typeface="+mn-ea"/>
                <a:cs typeface="Arial" pitchFamily="34" charset="0"/>
              </a:defRPr>
            </a:lvl2pPr>
            <a:lvl3pPr marL="682625" indent="-228600" algn="l" defTabSz="457200" rtl="0" eaLnBrk="1" latinLnBrk="0" hangingPunct="1">
              <a:lnSpc>
                <a:spcPct val="105000"/>
              </a:lnSpc>
              <a:spcBef>
                <a:spcPts val="600"/>
              </a:spcBef>
              <a:buClr>
                <a:schemeClr val="accent1"/>
              </a:buClr>
              <a:buSzPct val="100000"/>
              <a:buFont typeface="Arial" pitchFamily="34" charset="0"/>
              <a:buChar char="•"/>
              <a:defRPr sz="1400" kern="1200">
                <a:solidFill>
                  <a:schemeClr val="tx1"/>
                </a:solidFill>
                <a:latin typeface="Arial" pitchFamily="34" charset="0"/>
                <a:ea typeface="+mn-ea"/>
                <a:cs typeface="Arial" pitchFamily="34" charset="0"/>
              </a:defRPr>
            </a:lvl3pPr>
            <a:lvl4pPr marL="917575" indent="-234950" algn="l" defTabSz="457200" rtl="0" eaLnBrk="1" latinLnBrk="0" hangingPunct="1">
              <a:lnSpc>
                <a:spcPct val="105000"/>
              </a:lnSpc>
              <a:spcBef>
                <a:spcPts val="600"/>
              </a:spcBef>
              <a:buClr>
                <a:schemeClr val="accent5"/>
              </a:buClr>
              <a:buSzPct val="100000"/>
              <a:buFont typeface="Arial" pitchFamily="34" charset="0"/>
              <a:buChar char="•"/>
              <a:defRPr sz="1400" kern="1200">
                <a:solidFill>
                  <a:schemeClr val="tx1"/>
                </a:solidFill>
                <a:latin typeface="Arial" pitchFamily="34" charset="0"/>
                <a:ea typeface="+mn-ea"/>
                <a:cs typeface="Arial" pitchFamily="34" charset="0"/>
              </a:defRPr>
            </a:lvl4pPr>
            <a:lvl5pPr marL="1144588" indent="-227013" algn="l" defTabSz="457200" rtl="0" eaLnBrk="1" latinLnBrk="0" hangingPunct="1">
              <a:lnSpc>
                <a:spcPct val="105000"/>
              </a:lnSpc>
              <a:spcBef>
                <a:spcPts val="600"/>
              </a:spcBef>
              <a:buClr>
                <a:schemeClr val="accent3"/>
              </a:buClr>
              <a:buSzPct val="100000"/>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smtClean="0"/>
              <a:t>May 8, 2017</a:t>
            </a:r>
            <a:endParaRPr lang="en-US" sz="1400" dirty="0"/>
          </a:p>
        </p:txBody>
      </p:sp>
    </p:spTree>
    <p:extLst>
      <p:ext uri="{BB962C8B-B14F-4D97-AF65-F5344CB8AC3E}">
        <p14:creationId xmlns:p14="http://schemas.microsoft.com/office/powerpoint/2010/main" val="764317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Endorsement Data – AP Endorsement</a:t>
            </a:r>
            <a:endParaRPr lang="en-US" dirty="0"/>
          </a:p>
          <a:p>
            <a:endParaRPr lang="en-US" dirty="0"/>
          </a:p>
        </p:txBody>
      </p:sp>
      <p:grpSp>
        <p:nvGrpSpPr>
          <p:cNvPr id="5" name="Group 4"/>
          <p:cNvGrpSpPr/>
          <p:nvPr/>
        </p:nvGrpSpPr>
        <p:grpSpPr>
          <a:xfrm>
            <a:off x="170273" y="5201384"/>
            <a:ext cx="10509299" cy="1087501"/>
            <a:chOff x="538623" y="4907946"/>
            <a:chExt cx="10509299" cy="1087501"/>
          </a:xfrm>
        </p:grpSpPr>
        <p:sp>
          <p:nvSpPr>
            <p:cNvPr id="6" name="Rectangle 5"/>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Subtitle 2"/>
            <p:cNvSpPr txBox="1">
              <a:spLocks/>
            </p:cNvSpPr>
            <p:nvPr/>
          </p:nvSpPr>
          <p:spPr>
            <a:xfrm>
              <a:off x="538623" y="4907948"/>
              <a:ext cx="9993825" cy="10874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smtClean="0">
                  <a:solidFill>
                    <a:prstClr val="black"/>
                  </a:solidFill>
                  <a:latin typeface="+mj-lt"/>
                </a:rPr>
                <a:t>Inferences </a:t>
              </a:r>
              <a:r>
                <a:rPr lang="en-US" sz="1600" b="1" dirty="0" smtClean="0">
                  <a:solidFill>
                    <a:prstClr val="black"/>
                  </a:solidFill>
                  <a:latin typeface="+mj-lt"/>
                </a:rPr>
                <a:t>:</a:t>
              </a:r>
            </a:p>
            <a:p>
              <a:pPr marL="228600" indent="-228600" algn="l">
                <a:buAutoNum type="arabicParenR"/>
              </a:pPr>
              <a:r>
                <a:rPr lang="en-US" sz="1200" dirty="0" smtClean="0">
                  <a:solidFill>
                    <a:prstClr val="black"/>
                  </a:solidFill>
                  <a:latin typeface="+mj-lt"/>
                </a:rPr>
                <a:t>Most AP endorsement happen with the reason : Maintain Vehicle.</a:t>
              </a:r>
            </a:p>
            <a:p>
              <a:pPr algn="l"/>
              <a:r>
                <a:rPr lang="en-US" sz="1200" b="1" dirty="0" smtClean="0">
                  <a:solidFill>
                    <a:prstClr val="black"/>
                  </a:solidFill>
                  <a:latin typeface="+mj-lt"/>
                </a:rPr>
                <a:t>Existing Regression Coverage: </a:t>
              </a:r>
              <a:r>
                <a:rPr lang="en-US" sz="1200" dirty="0" smtClean="0">
                  <a:solidFill>
                    <a:prstClr val="black"/>
                  </a:solidFill>
                  <a:latin typeface="+mj-lt"/>
                </a:rPr>
                <a:t> </a:t>
              </a:r>
            </a:p>
            <a:p>
              <a:pPr algn="l"/>
              <a:r>
                <a:rPr lang="en-US" sz="1200" dirty="0">
                  <a:solidFill>
                    <a:prstClr val="black"/>
                  </a:solidFill>
                </a:rPr>
                <a:t>Extensive coverage for majority of reasons </a:t>
              </a:r>
              <a:r>
                <a:rPr lang="en-US" sz="1200" dirty="0" smtClean="0">
                  <a:solidFill>
                    <a:prstClr val="black"/>
                  </a:solidFill>
                </a:rPr>
                <a:t>is </a:t>
              </a:r>
              <a:r>
                <a:rPr lang="en-US" sz="1200" dirty="0">
                  <a:solidFill>
                    <a:prstClr val="black"/>
                  </a:solidFill>
                </a:rPr>
                <a:t>provided in </a:t>
              </a:r>
              <a:r>
                <a:rPr lang="en-US" sz="1200" dirty="0" smtClean="0">
                  <a:solidFill>
                    <a:prstClr val="black"/>
                  </a:solidFill>
                </a:rPr>
                <a:t>regression.</a:t>
              </a:r>
              <a:endParaRPr lang="en-US" sz="1200" dirty="0">
                <a:solidFill>
                  <a:prstClr val="black"/>
                </a:solidFill>
              </a:endParaRPr>
            </a:p>
            <a:p>
              <a:pPr algn="l"/>
              <a:endParaRPr lang="en-US" sz="1200" dirty="0" smtClean="0">
                <a:solidFill>
                  <a:prstClr val="black"/>
                </a:solidFill>
                <a:latin typeface="+mj-lt"/>
              </a:endParaRPr>
            </a:p>
          </p:txBody>
        </p:sp>
      </p:grpSp>
      <p:graphicFrame>
        <p:nvGraphicFramePr>
          <p:cNvPr id="11" name="Chart 10"/>
          <p:cNvGraphicFramePr>
            <a:graphicFrameLocks/>
          </p:cNvGraphicFramePr>
          <p:nvPr>
            <p:extLst>
              <p:ext uri="{D42A27DB-BD31-4B8C-83A1-F6EECF244321}">
                <p14:modId xmlns:p14="http://schemas.microsoft.com/office/powerpoint/2010/main" val="2885220617"/>
              </p:ext>
            </p:extLst>
          </p:nvPr>
        </p:nvGraphicFramePr>
        <p:xfrm>
          <a:off x="226310" y="1409065"/>
          <a:ext cx="5838159" cy="3183956"/>
        </p:xfrm>
        <a:graphic>
          <a:graphicData uri="http://schemas.openxmlformats.org/drawingml/2006/chart">
            <c:chart xmlns:c="http://schemas.openxmlformats.org/drawingml/2006/chart" xmlns:r="http://schemas.openxmlformats.org/officeDocument/2006/relationships" r:id="rId2"/>
          </a:graphicData>
        </a:graphic>
      </p:graphicFrame>
      <p:cxnSp>
        <p:nvCxnSpPr>
          <p:cNvPr id="17" name="Straight Connector 16"/>
          <p:cNvCxnSpPr/>
          <p:nvPr/>
        </p:nvCxnSpPr>
        <p:spPr>
          <a:xfrm>
            <a:off x="6212139" y="1235082"/>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graphicFrame>
        <p:nvGraphicFramePr>
          <p:cNvPr id="12" name="Chart 11"/>
          <p:cNvGraphicFramePr>
            <a:graphicFrameLocks/>
          </p:cNvGraphicFramePr>
          <p:nvPr>
            <p:extLst>
              <p:ext uri="{D42A27DB-BD31-4B8C-83A1-F6EECF244321}">
                <p14:modId xmlns:p14="http://schemas.microsoft.com/office/powerpoint/2010/main" val="3901602679"/>
              </p:ext>
            </p:extLst>
          </p:nvPr>
        </p:nvGraphicFramePr>
        <p:xfrm>
          <a:off x="6538414" y="1409065"/>
          <a:ext cx="5838159" cy="3183956"/>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p:cNvGrpSpPr/>
          <p:nvPr/>
        </p:nvGrpSpPr>
        <p:grpSpPr>
          <a:xfrm>
            <a:off x="9953483" y="4465463"/>
            <a:ext cx="2749364" cy="562144"/>
            <a:chOff x="9460859" y="4759846"/>
            <a:chExt cx="2749364" cy="562144"/>
          </a:xfrm>
        </p:grpSpPr>
        <p:sp>
          <p:nvSpPr>
            <p:cNvPr id="14" name="Rectangle 13"/>
            <p:cNvSpPr/>
            <p:nvPr/>
          </p:nvSpPr>
          <p:spPr>
            <a:xfrm>
              <a:off x="9582086"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18" name="Rectangle 17"/>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bwMode="gray">
            <a:xfrm>
              <a:off x="9599103" y="5118790"/>
              <a:ext cx="2611120" cy="203200"/>
            </a:xfrm>
            <a:prstGeom prst="rect">
              <a:avLst/>
            </a:prstGeom>
          </p:spPr>
          <p:txBody>
            <a:bodyPr vert="horz" wrap="square" lIns="91440" tIns="45720" rIns="91440" bIns="45720" rtlCol="0">
              <a:noAutofit/>
            </a:bodyPr>
            <a:lstStyle/>
            <a:p>
              <a:r>
                <a:rPr lang="en-US" sz="900" dirty="0" smtClean="0"/>
                <a:t>Coverage does not exists</a:t>
              </a:r>
              <a:endParaRPr lang="en-US" sz="900" dirty="0"/>
            </a:p>
          </p:txBody>
        </p:sp>
        <p:sp>
          <p:nvSpPr>
            <p:cNvPr id="20" name="TextBox 19"/>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Coverage exists</a:t>
              </a:r>
              <a:endParaRPr lang="en-US" sz="900" dirty="0"/>
            </a:p>
          </p:txBody>
        </p:sp>
        <p:sp>
          <p:nvSpPr>
            <p:cNvPr id="21" name="TextBox 20"/>
            <p:cNvSpPr txBox="1"/>
            <p:nvPr/>
          </p:nvSpPr>
          <p:spPr bwMode="gray">
            <a:xfrm>
              <a:off x="9460859" y="4759846"/>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spTree>
    <p:extLst>
      <p:ext uri="{BB962C8B-B14F-4D97-AF65-F5344CB8AC3E}">
        <p14:creationId xmlns:p14="http://schemas.microsoft.com/office/powerpoint/2010/main" val="1827881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Endorsement Data – RP Endorsement</a:t>
            </a:r>
            <a:endParaRPr lang="en-US" dirty="0"/>
          </a:p>
          <a:p>
            <a:endParaRPr lang="en-US" dirty="0"/>
          </a:p>
        </p:txBody>
      </p:sp>
      <p:grpSp>
        <p:nvGrpSpPr>
          <p:cNvPr id="5" name="Group 4"/>
          <p:cNvGrpSpPr/>
          <p:nvPr/>
        </p:nvGrpSpPr>
        <p:grpSpPr>
          <a:xfrm>
            <a:off x="170273" y="5201384"/>
            <a:ext cx="10509299" cy="1087501"/>
            <a:chOff x="538623" y="4907946"/>
            <a:chExt cx="10509299" cy="1087501"/>
          </a:xfrm>
        </p:grpSpPr>
        <p:sp>
          <p:nvSpPr>
            <p:cNvPr id="6" name="Rectangle 5"/>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Subtitle 2"/>
            <p:cNvSpPr txBox="1">
              <a:spLocks/>
            </p:cNvSpPr>
            <p:nvPr/>
          </p:nvSpPr>
          <p:spPr>
            <a:xfrm>
              <a:off x="538623" y="4907948"/>
              <a:ext cx="9993825" cy="108749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smtClean="0">
                  <a:solidFill>
                    <a:prstClr val="black"/>
                  </a:solidFill>
                  <a:latin typeface="+mj-lt"/>
                </a:rPr>
                <a:t>Inferences </a:t>
              </a:r>
              <a:r>
                <a:rPr lang="en-US" sz="1600" b="1" dirty="0" smtClean="0">
                  <a:solidFill>
                    <a:prstClr val="black"/>
                  </a:solidFill>
                  <a:latin typeface="+mj-lt"/>
                </a:rPr>
                <a:t>:</a:t>
              </a:r>
            </a:p>
            <a:p>
              <a:pPr marL="228600" indent="-228600" algn="l">
                <a:buAutoNum type="arabicParenR"/>
              </a:pPr>
              <a:r>
                <a:rPr lang="en-US" sz="1200" dirty="0" smtClean="0">
                  <a:solidFill>
                    <a:prstClr val="black"/>
                  </a:solidFill>
                  <a:latin typeface="+mj-lt"/>
                </a:rPr>
                <a:t>Most RP endorsement happen with the reason : Maintain Vehicle.</a:t>
              </a:r>
            </a:p>
            <a:p>
              <a:pPr algn="l"/>
              <a:r>
                <a:rPr lang="en-US" sz="1200" b="1" dirty="0" smtClean="0">
                  <a:solidFill>
                    <a:prstClr val="black"/>
                  </a:solidFill>
                  <a:latin typeface="+mj-lt"/>
                </a:rPr>
                <a:t>Existing Regression Coverage: </a:t>
              </a:r>
              <a:r>
                <a:rPr lang="en-US" sz="1200" dirty="0" smtClean="0">
                  <a:solidFill>
                    <a:prstClr val="black"/>
                  </a:solidFill>
                  <a:latin typeface="+mj-lt"/>
                </a:rPr>
                <a:t> </a:t>
              </a:r>
            </a:p>
            <a:p>
              <a:pPr algn="l"/>
              <a:r>
                <a:rPr lang="en-US" sz="1200" dirty="0">
                  <a:solidFill>
                    <a:prstClr val="black"/>
                  </a:solidFill>
                </a:rPr>
                <a:t>Extensive coverage for majority of reasons </a:t>
              </a:r>
              <a:r>
                <a:rPr lang="en-US" sz="1200" dirty="0" smtClean="0">
                  <a:solidFill>
                    <a:prstClr val="black"/>
                  </a:solidFill>
                </a:rPr>
                <a:t>is </a:t>
              </a:r>
              <a:r>
                <a:rPr lang="en-US" sz="1200" dirty="0">
                  <a:solidFill>
                    <a:prstClr val="black"/>
                  </a:solidFill>
                </a:rPr>
                <a:t>provided in </a:t>
              </a:r>
              <a:r>
                <a:rPr lang="en-US" sz="1200" dirty="0" smtClean="0">
                  <a:solidFill>
                    <a:prstClr val="black"/>
                  </a:solidFill>
                </a:rPr>
                <a:t>regression.</a:t>
              </a:r>
              <a:endParaRPr lang="en-US" sz="1200" dirty="0">
                <a:solidFill>
                  <a:prstClr val="black"/>
                </a:solidFill>
              </a:endParaRPr>
            </a:p>
            <a:p>
              <a:pPr algn="l"/>
              <a:endParaRPr lang="en-US" sz="1200" dirty="0" smtClean="0">
                <a:solidFill>
                  <a:prstClr val="black"/>
                </a:solidFill>
                <a:latin typeface="+mj-lt"/>
              </a:endParaRPr>
            </a:p>
          </p:txBody>
        </p:sp>
      </p:grpSp>
      <p:graphicFrame>
        <p:nvGraphicFramePr>
          <p:cNvPr id="15" name="Chart 14"/>
          <p:cNvGraphicFramePr>
            <a:graphicFrameLocks/>
          </p:cNvGraphicFramePr>
          <p:nvPr>
            <p:extLst>
              <p:ext uri="{D42A27DB-BD31-4B8C-83A1-F6EECF244321}">
                <p14:modId xmlns:p14="http://schemas.microsoft.com/office/powerpoint/2010/main" val="2441957681"/>
              </p:ext>
            </p:extLst>
          </p:nvPr>
        </p:nvGraphicFramePr>
        <p:xfrm>
          <a:off x="6526924" y="1409064"/>
          <a:ext cx="5344511" cy="3089363"/>
        </p:xfrm>
        <a:graphic>
          <a:graphicData uri="http://schemas.openxmlformats.org/drawingml/2006/chart">
            <c:chart xmlns:c="http://schemas.openxmlformats.org/drawingml/2006/chart" xmlns:r="http://schemas.openxmlformats.org/officeDocument/2006/relationships" r:id="rId2"/>
          </a:graphicData>
        </a:graphic>
      </p:graphicFrame>
      <p:cxnSp>
        <p:nvCxnSpPr>
          <p:cNvPr id="17" name="Straight Connector 16"/>
          <p:cNvCxnSpPr/>
          <p:nvPr/>
        </p:nvCxnSpPr>
        <p:spPr>
          <a:xfrm>
            <a:off x="6212139" y="1235082"/>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graphicFrame>
        <p:nvGraphicFramePr>
          <p:cNvPr id="12" name="Chart 11"/>
          <p:cNvGraphicFramePr>
            <a:graphicFrameLocks/>
          </p:cNvGraphicFramePr>
          <p:nvPr>
            <p:extLst>
              <p:ext uri="{D42A27DB-BD31-4B8C-83A1-F6EECF244321}">
                <p14:modId xmlns:p14="http://schemas.microsoft.com/office/powerpoint/2010/main" val="2179298310"/>
              </p:ext>
            </p:extLst>
          </p:nvPr>
        </p:nvGraphicFramePr>
        <p:xfrm>
          <a:off x="552844" y="1409063"/>
          <a:ext cx="5344511" cy="3089363"/>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p:cNvGrpSpPr/>
          <p:nvPr/>
        </p:nvGrpSpPr>
        <p:grpSpPr>
          <a:xfrm>
            <a:off x="9827896" y="4518449"/>
            <a:ext cx="2734506" cy="595191"/>
            <a:chOff x="9475717" y="4726799"/>
            <a:chExt cx="2734506" cy="595191"/>
          </a:xfrm>
        </p:grpSpPr>
        <p:sp>
          <p:nvSpPr>
            <p:cNvPr id="14" name="Rectangle 13"/>
            <p:cNvSpPr/>
            <p:nvPr/>
          </p:nvSpPr>
          <p:spPr>
            <a:xfrm>
              <a:off x="9582086"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bwMode="gray">
            <a:xfrm>
              <a:off x="9599103" y="5118790"/>
              <a:ext cx="2611120" cy="203200"/>
            </a:xfrm>
            <a:prstGeom prst="rect">
              <a:avLst/>
            </a:prstGeom>
          </p:spPr>
          <p:txBody>
            <a:bodyPr vert="horz" wrap="square" lIns="91440" tIns="45720" rIns="91440" bIns="45720" rtlCol="0">
              <a:noAutofit/>
            </a:bodyPr>
            <a:lstStyle/>
            <a:p>
              <a:r>
                <a:rPr lang="en-US" sz="900" dirty="0" smtClean="0"/>
                <a:t>Forms not in regression suite</a:t>
              </a:r>
              <a:endParaRPr lang="en-US" sz="900" dirty="0"/>
            </a:p>
          </p:txBody>
        </p:sp>
        <p:sp>
          <p:nvSpPr>
            <p:cNvPr id="20" name="TextBox 19"/>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21" name="TextBox 20"/>
            <p:cNvSpPr txBox="1"/>
            <p:nvPr/>
          </p:nvSpPr>
          <p:spPr bwMode="gray">
            <a:xfrm>
              <a:off x="9475717" y="4726799"/>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spTree>
    <p:extLst>
      <p:ext uri="{BB962C8B-B14F-4D97-AF65-F5344CB8AC3E}">
        <p14:creationId xmlns:p14="http://schemas.microsoft.com/office/powerpoint/2010/main" val="10228283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C</a:t>
            </a:r>
            <a:r>
              <a:rPr lang="en-US" dirty="0" smtClean="0"/>
              <a:t>ancellation </a:t>
            </a:r>
            <a:r>
              <a:rPr lang="en-US" dirty="0" smtClean="0"/>
              <a:t>Data </a:t>
            </a:r>
            <a:endParaRPr lang="en-US" dirty="0"/>
          </a:p>
          <a:p>
            <a:endParaRPr lang="en-US" dirty="0"/>
          </a:p>
        </p:txBody>
      </p:sp>
      <p:grpSp>
        <p:nvGrpSpPr>
          <p:cNvPr id="4" name="Group 3"/>
          <p:cNvGrpSpPr/>
          <p:nvPr/>
        </p:nvGrpSpPr>
        <p:grpSpPr>
          <a:xfrm>
            <a:off x="170273" y="5285464"/>
            <a:ext cx="10828804" cy="1087501"/>
            <a:chOff x="538623" y="4907946"/>
            <a:chExt cx="10828804" cy="1087501"/>
          </a:xfrm>
        </p:grpSpPr>
        <p:sp>
          <p:nvSpPr>
            <p:cNvPr id="6" name="Rectangle 5"/>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Subtitle 2"/>
            <p:cNvSpPr txBox="1">
              <a:spLocks/>
            </p:cNvSpPr>
            <p:nvPr/>
          </p:nvSpPr>
          <p:spPr>
            <a:xfrm>
              <a:off x="538623" y="4907948"/>
              <a:ext cx="10828804" cy="10874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smtClean="0">
                  <a:solidFill>
                    <a:prstClr val="black"/>
                  </a:solidFill>
                  <a:latin typeface="+mj-lt"/>
                </a:rPr>
                <a:t>Inferences :</a:t>
              </a:r>
            </a:p>
            <a:p>
              <a:pPr marL="228600" indent="-228600" algn="l">
                <a:buAutoNum type="arabicParenR"/>
              </a:pPr>
              <a:r>
                <a:rPr lang="en-US" sz="1200" dirty="0" smtClean="0">
                  <a:solidFill>
                    <a:prstClr val="black"/>
                  </a:solidFill>
                  <a:latin typeface="+mj-lt"/>
                </a:rPr>
                <a:t>Highest number of </a:t>
              </a:r>
              <a:r>
                <a:rPr lang="en-US" sz="1200" dirty="0" smtClean="0">
                  <a:solidFill>
                    <a:prstClr val="black"/>
                  </a:solidFill>
                  <a:latin typeface="+mj-lt"/>
                </a:rPr>
                <a:t>cancelations </a:t>
              </a:r>
              <a:r>
                <a:rPr lang="en-US" sz="1200" dirty="0" smtClean="0">
                  <a:solidFill>
                    <a:prstClr val="black"/>
                  </a:solidFill>
                  <a:latin typeface="+mj-lt"/>
                </a:rPr>
                <a:t>happen because of non payment of premium</a:t>
              </a:r>
            </a:p>
            <a:p>
              <a:pPr algn="l"/>
              <a:r>
                <a:rPr lang="en-US" sz="1200" b="1" dirty="0" smtClean="0">
                  <a:solidFill>
                    <a:prstClr val="black"/>
                  </a:solidFill>
                  <a:latin typeface="+mj-lt"/>
                </a:rPr>
                <a:t>Existing Regression Coverage: </a:t>
              </a:r>
              <a:r>
                <a:rPr lang="en-US" sz="1200" dirty="0" smtClean="0">
                  <a:solidFill>
                    <a:prstClr val="black"/>
                  </a:solidFill>
                  <a:latin typeface="+mj-lt"/>
                </a:rPr>
                <a:t> </a:t>
              </a:r>
            </a:p>
            <a:p>
              <a:pPr algn="l"/>
              <a:r>
                <a:rPr lang="en-US" sz="1200" dirty="0">
                  <a:solidFill>
                    <a:prstClr val="black"/>
                  </a:solidFill>
                </a:rPr>
                <a:t>Extensive coverage for </a:t>
              </a:r>
              <a:r>
                <a:rPr lang="en-US" sz="1200" dirty="0" smtClean="0">
                  <a:solidFill>
                    <a:prstClr val="black"/>
                  </a:solidFill>
                </a:rPr>
                <a:t>majority of reasons (specially : non payment of premium, UW reasons, Insured Request Reasons) </a:t>
              </a:r>
              <a:r>
                <a:rPr lang="en-US" sz="1200" dirty="0">
                  <a:solidFill>
                    <a:prstClr val="black"/>
                  </a:solidFill>
                </a:rPr>
                <a:t>is provided in regression</a:t>
              </a:r>
            </a:p>
          </p:txBody>
        </p:sp>
      </p:grpSp>
      <p:graphicFrame>
        <p:nvGraphicFramePr>
          <p:cNvPr id="11" name="Chart 10"/>
          <p:cNvGraphicFramePr>
            <a:graphicFrameLocks/>
          </p:cNvGraphicFramePr>
          <p:nvPr>
            <p:extLst>
              <p:ext uri="{D42A27DB-BD31-4B8C-83A1-F6EECF244321}">
                <p14:modId xmlns:p14="http://schemas.microsoft.com/office/powerpoint/2010/main" val="4110363583"/>
              </p:ext>
            </p:extLst>
          </p:nvPr>
        </p:nvGraphicFramePr>
        <p:xfrm>
          <a:off x="420414" y="1150553"/>
          <a:ext cx="4906498" cy="370522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graphicFrame>
        <p:nvGraphicFramePr>
          <p:cNvPr id="9" name="Chart 8"/>
          <p:cNvGraphicFramePr>
            <a:graphicFrameLocks/>
          </p:cNvGraphicFramePr>
          <p:nvPr>
            <p:extLst>
              <p:ext uri="{D42A27DB-BD31-4B8C-83A1-F6EECF244321}">
                <p14:modId xmlns:p14="http://schemas.microsoft.com/office/powerpoint/2010/main" val="4011733107"/>
              </p:ext>
            </p:extLst>
          </p:nvPr>
        </p:nvGraphicFramePr>
        <p:xfrm>
          <a:off x="5901070" y="1150553"/>
          <a:ext cx="5098007" cy="3705226"/>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p:nvPr/>
        </p:nvCxnSpPr>
        <p:spPr>
          <a:xfrm>
            <a:off x="5659246" y="1205159"/>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9785366" y="4612437"/>
            <a:ext cx="2734506" cy="595191"/>
            <a:chOff x="9475717" y="4726799"/>
            <a:chExt cx="2734506" cy="595191"/>
          </a:xfrm>
        </p:grpSpPr>
        <p:sp>
          <p:nvSpPr>
            <p:cNvPr id="21" name="Rectangle 20"/>
            <p:cNvSpPr/>
            <p:nvPr/>
          </p:nvSpPr>
          <p:spPr>
            <a:xfrm>
              <a:off x="9582086"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bwMode="gray">
            <a:xfrm>
              <a:off x="9599103" y="5118790"/>
              <a:ext cx="2611120" cy="203200"/>
            </a:xfrm>
            <a:prstGeom prst="rect">
              <a:avLst/>
            </a:prstGeom>
          </p:spPr>
          <p:txBody>
            <a:bodyPr vert="horz" wrap="square" lIns="91440" tIns="45720" rIns="91440" bIns="45720" rtlCol="0">
              <a:noAutofit/>
            </a:bodyPr>
            <a:lstStyle/>
            <a:p>
              <a:r>
                <a:rPr lang="en-US" sz="900" dirty="0" smtClean="0"/>
                <a:t>Forms not in regression suite</a:t>
              </a:r>
              <a:endParaRPr lang="en-US" sz="900" dirty="0"/>
            </a:p>
          </p:txBody>
        </p:sp>
        <p:sp>
          <p:nvSpPr>
            <p:cNvPr id="24" name="TextBox 23"/>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25" name="TextBox 24"/>
            <p:cNvSpPr txBox="1"/>
            <p:nvPr/>
          </p:nvSpPr>
          <p:spPr bwMode="gray">
            <a:xfrm>
              <a:off x="9475717" y="4726799"/>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spTree>
    <p:extLst>
      <p:ext uri="{BB962C8B-B14F-4D97-AF65-F5344CB8AC3E}">
        <p14:creationId xmlns:p14="http://schemas.microsoft.com/office/powerpoint/2010/main" val="35131048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6310" y="4841770"/>
            <a:ext cx="10529619" cy="1665569"/>
            <a:chOff x="518303" y="4907946"/>
            <a:chExt cx="10529619" cy="1098564"/>
          </a:xfrm>
        </p:grpSpPr>
        <p:sp>
          <p:nvSpPr>
            <p:cNvPr id="8" name="Rectangle 7"/>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ubtitle 2"/>
            <p:cNvSpPr txBox="1">
              <a:spLocks/>
            </p:cNvSpPr>
            <p:nvPr/>
          </p:nvSpPr>
          <p:spPr>
            <a:xfrm>
              <a:off x="518303" y="4919011"/>
              <a:ext cx="9993825" cy="1087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smtClean="0">
                  <a:solidFill>
                    <a:prstClr val="black"/>
                  </a:solidFill>
                  <a:latin typeface="+mj-lt"/>
                </a:rPr>
                <a:t>Inferences </a:t>
              </a:r>
              <a:r>
                <a:rPr lang="en-US" sz="1600" b="1" dirty="0" smtClean="0">
                  <a:solidFill>
                    <a:prstClr val="black"/>
                  </a:solidFill>
                  <a:latin typeface="+mj-lt"/>
                </a:rPr>
                <a:t>:</a:t>
              </a:r>
            </a:p>
            <a:p>
              <a:pPr marL="228600" indent="-228600" algn="l">
                <a:buAutoNum type="arabicParenR"/>
              </a:pPr>
              <a:r>
                <a:rPr lang="en-US" sz="1200" dirty="0" smtClean="0">
                  <a:solidFill>
                    <a:prstClr val="black"/>
                  </a:solidFill>
                  <a:latin typeface="+mj-lt"/>
                </a:rPr>
                <a:t>Highest number of transactions happened in the middle of the month.</a:t>
              </a:r>
            </a:p>
            <a:p>
              <a:pPr marL="228600" indent="-228600" algn="l">
                <a:buAutoNum type="arabicParenR"/>
              </a:pPr>
              <a:r>
                <a:rPr lang="en-US" sz="1200" dirty="0" smtClean="0">
                  <a:solidFill>
                    <a:prstClr val="black"/>
                  </a:solidFill>
                  <a:latin typeface="+mj-lt"/>
                </a:rPr>
                <a:t>In reinstatement, most of the policies are reinstated with lapse.</a:t>
              </a:r>
              <a:endParaRPr lang="en-US" sz="1200" dirty="0">
                <a:solidFill>
                  <a:prstClr val="black"/>
                </a:solidFill>
                <a:latin typeface="+mj-lt"/>
              </a:endParaRPr>
            </a:p>
            <a:p>
              <a:pPr algn="l"/>
              <a:r>
                <a:rPr lang="en-US" sz="1200" b="1" dirty="0" smtClean="0">
                  <a:solidFill>
                    <a:prstClr val="black"/>
                  </a:solidFill>
                  <a:latin typeface="+mj-lt"/>
                </a:rPr>
                <a:t>Existing Regression Coverage: </a:t>
              </a:r>
            </a:p>
            <a:p>
              <a:pPr algn="l"/>
              <a:r>
                <a:rPr lang="en-US" sz="1200" dirty="0" smtClean="0">
                  <a:solidFill>
                    <a:prstClr val="black"/>
                  </a:solidFill>
                  <a:latin typeface="+mj-lt"/>
                </a:rPr>
                <a:t>In regression ample coverage is provided for reinstatement as part of policy life cycle scenarios </a:t>
              </a:r>
            </a:p>
            <a:p>
              <a:pPr algn="l"/>
              <a:endParaRPr lang="en-US" sz="1200" dirty="0" smtClean="0">
                <a:solidFill>
                  <a:prstClr val="black"/>
                </a:solidFill>
                <a:latin typeface="+mj-lt"/>
              </a:endParaRPr>
            </a:p>
          </p:txBody>
        </p:sp>
      </p:grpSp>
      <p:graphicFrame>
        <p:nvGraphicFramePr>
          <p:cNvPr id="21" name="Chart 20"/>
          <p:cNvGraphicFramePr>
            <a:graphicFrameLocks/>
          </p:cNvGraphicFramePr>
          <p:nvPr>
            <p:extLst>
              <p:ext uri="{D42A27DB-BD31-4B8C-83A1-F6EECF244321}">
                <p14:modId xmlns:p14="http://schemas.microsoft.com/office/powerpoint/2010/main" val="3146596557"/>
              </p:ext>
            </p:extLst>
          </p:nvPr>
        </p:nvGraphicFramePr>
        <p:xfrm>
          <a:off x="1" y="1154100"/>
          <a:ext cx="5149452" cy="3141453"/>
        </p:xfrm>
        <a:graphic>
          <a:graphicData uri="http://schemas.openxmlformats.org/drawingml/2006/chart">
            <c:chart xmlns:c="http://schemas.openxmlformats.org/drawingml/2006/chart" xmlns:r="http://schemas.openxmlformats.org/officeDocument/2006/relationships" r:id="rId2"/>
          </a:graphicData>
        </a:graphic>
      </p:graphicFrame>
      <p:sp>
        <p:nvSpPr>
          <p:cNvPr id="19"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Reinstatement Data</a:t>
            </a:r>
            <a:endParaRPr lang="en-US" dirty="0"/>
          </a:p>
        </p:txBody>
      </p:sp>
      <p:sp>
        <p:nvSpPr>
          <p:cNvPr id="10" name="TextBox 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cxnSp>
        <p:nvCxnSpPr>
          <p:cNvPr id="12" name="Straight Connector 11"/>
          <p:cNvCxnSpPr/>
          <p:nvPr/>
        </p:nvCxnSpPr>
        <p:spPr>
          <a:xfrm flipH="1">
            <a:off x="5943600" y="1188992"/>
            <a:ext cx="2725" cy="326249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8942310" y="4153886"/>
            <a:ext cx="2752576" cy="594038"/>
            <a:chOff x="9475717" y="4726799"/>
            <a:chExt cx="2752576" cy="594038"/>
          </a:xfrm>
        </p:grpSpPr>
        <p:sp>
          <p:nvSpPr>
            <p:cNvPr id="15" name="Rectangle 14"/>
            <p:cNvSpPr/>
            <p:nvPr/>
          </p:nvSpPr>
          <p:spPr>
            <a:xfrm>
              <a:off x="9582086"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bwMode="gray">
            <a:xfrm>
              <a:off x="9617173" y="5117637"/>
              <a:ext cx="2611120" cy="203200"/>
            </a:xfrm>
            <a:prstGeom prst="rect">
              <a:avLst/>
            </a:prstGeom>
          </p:spPr>
          <p:txBody>
            <a:bodyPr vert="horz" wrap="square" lIns="91440" tIns="45720" rIns="91440" bIns="45720" rtlCol="0">
              <a:noAutofit/>
            </a:bodyPr>
            <a:lstStyle/>
            <a:p>
              <a:r>
                <a:rPr lang="en-US" sz="900" dirty="0" smtClean="0"/>
                <a:t>Forms not in regression suite</a:t>
              </a:r>
              <a:endParaRPr lang="en-US" sz="900" dirty="0"/>
            </a:p>
          </p:txBody>
        </p:sp>
        <p:sp>
          <p:nvSpPr>
            <p:cNvPr id="18" name="TextBox 17"/>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20" name="TextBox 19"/>
            <p:cNvSpPr txBox="1"/>
            <p:nvPr/>
          </p:nvSpPr>
          <p:spPr bwMode="gray">
            <a:xfrm>
              <a:off x="9475717" y="4726799"/>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graphicFrame>
        <p:nvGraphicFramePr>
          <p:cNvPr id="23" name="Chart 22"/>
          <p:cNvGraphicFramePr>
            <a:graphicFrameLocks/>
          </p:cNvGraphicFramePr>
          <p:nvPr>
            <p:extLst>
              <p:ext uri="{D42A27DB-BD31-4B8C-83A1-F6EECF244321}">
                <p14:modId xmlns:p14="http://schemas.microsoft.com/office/powerpoint/2010/main" val="225943190"/>
              </p:ext>
            </p:extLst>
          </p:nvPr>
        </p:nvGraphicFramePr>
        <p:xfrm>
          <a:off x="6367584" y="1261800"/>
          <a:ext cx="5149452" cy="31414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66767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6310" y="4841770"/>
            <a:ext cx="10529619" cy="1665569"/>
            <a:chOff x="518303" y="4907946"/>
            <a:chExt cx="10529619" cy="1098564"/>
          </a:xfrm>
        </p:grpSpPr>
        <p:sp>
          <p:nvSpPr>
            <p:cNvPr id="8" name="Rectangle 7"/>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ubtitle 2"/>
            <p:cNvSpPr txBox="1">
              <a:spLocks/>
            </p:cNvSpPr>
            <p:nvPr/>
          </p:nvSpPr>
          <p:spPr>
            <a:xfrm>
              <a:off x="518303" y="4919011"/>
              <a:ext cx="9993825" cy="1087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smtClean="0">
                  <a:solidFill>
                    <a:prstClr val="black"/>
                  </a:solidFill>
                  <a:latin typeface="+mj-lt"/>
                </a:rPr>
                <a:t>Inferences </a:t>
              </a:r>
              <a:r>
                <a:rPr lang="en-US" sz="1600" b="1" dirty="0" smtClean="0">
                  <a:solidFill>
                    <a:prstClr val="black"/>
                  </a:solidFill>
                  <a:latin typeface="+mj-lt"/>
                </a:rPr>
                <a:t>:</a:t>
              </a:r>
            </a:p>
            <a:p>
              <a:pPr marL="228600" indent="-228600" algn="l">
                <a:buAutoNum type="arabicParenR"/>
              </a:pPr>
              <a:r>
                <a:rPr lang="en-US" sz="1200" dirty="0" smtClean="0">
                  <a:solidFill>
                    <a:prstClr val="black"/>
                  </a:solidFill>
                  <a:latin typeface="+mj-lt"/>
                </a:rPr>
                <a:t>Highest number of transactions happened in the middle of the month.</a:t>
              </a:r>
            </a:p>
            <a:p>
              <a:pPr marL="228600" indent="-228600" algn="l">
                <a:buAutoNum type="arabicParenR"/>
              </a:pPr>
              <a:r>
                <a:rPr lang="en-US" sz="1200" dirty="0" smtClean="0">
                  <a:solidFill>
                    <a:prstClr val="black"/>
                  </a:solidFill>
                  <a:latin typeface="+mj-lt"/>
                </a:rPr>
                <a:t>In renewal, most transaction are of renewal proposal</a:t>
              </a:r>
              <a:endParaRPr lang="en-US" sz="1200" dirty="0">
                <a:solidFill>
                  <a:prstClr val="black"/>
                </a:solidFill>
                <a:latin typeface="+mj-lt"/>
              </a:endParaRPr>
            </a:p>
            <a:p>
              <a:pPr algn="l"/>
              <a:r>
                <a:rPr lang="en-US" sz="1200" b="1" dirty="0" smtClean="0">
                  <a:solidFill>
                    <a:prstClr val="black"/>
                  </a:solidFill>
                  <a:latin typeface="+mj-lt"/>
                </a:rPr>
                <a:t>Existing Regression Coverage: </a:t>
              </a:r>
            </a:p>
            <a:p>
              <a:pPr algn="l"/>
              <a:r>
                <a:rPr lang="en-US" sz="1200" dirty="0" smtClean="0">
                  <a:solidFill>
                    <a:prstClr val="black"/>
                  </a:solidFill>
                  <a:latin typeface="+mj-lt"/>
                </a:rPr>
                <a:t>In regression ample coverage is provided for renewal as part of policy life cycle scenarios </a:t>
              </a:r>
            </a:p>
            <a:p>
              <a:pPr algn="l"/>
              <a:endParaRPr lang="en-US" sz="1200" dirty="0" smtClean="0">
                <a:solidFill>
                  <a:prstClr val="black"/>
                </a:solidFill>
                <a:latin typeface="+mj-lt"/>
              </a:endParaRPr>
            </a:p>
          </p:txBody>
        </p:sp>
      </p:grpSp>
      <p:sp>
        <p:nvSpPr>
          <p:cNvPr id="19"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Renewal Data</a:t>
            </a:r>
            <a:endParaRPr lang="en-US" dirty="0"/>
          </a:p>
        </p:txBody>
      </p:sp>
      <p:sp>
        <p:nvSpPr>
          <p:cNvPr id="10" name="TextBox 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graphicFrame>
        <p:nvGraphicFramePr>
          <p:cNvPr id="11" name="Chart 10"/>
          <p:cNvGraphicFramePr>
            <a:graphicFrameLocks/>
          </p:cNvGraphicFramePr>
          <p:nvPr>
            <p:extLst>
              <p:ext uri="{D42A27DB-BD31-4B8C-83A1-F6EECF244321}">
                <p14:modId xmlns:p14="http://schemas.microsoft.com/office/powerpoint/2010/main" val="94188263"/>
              </p:ext>
            </p:extLst>
          </p:nvPr>
        </p:nvGraphicFramePr>
        <p:xfrm>
          <a:off x="7008000" y="1285297"/>
          <a:ext cx="4517030" cy="2803996"/>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p:cNvGrpSpPr/>
          <p:nvPr/>
        </p:nvGrpSpPr>
        <p:grpSpPr>
          <a:xfrm>
            <a:off x="8790524" y="4182783"/>
            <a:ext cx="2734506" cy="595191"/>
            <a:chOff x="9475717" y="4726799"/>
            <a:chExt cx="2734506" cy="595191"/>
          </a:xfrm>
        </p:grpSpPr>
        <p:sp>
          <p:nvSpPr>
            <p:cNvPr id="14" name="Rectangle 13"/>
            <p:cNvSpPr/>
            <p:nvPr/>
          </p:nvSpPr>
          <p:spPr>
            <a:xfrm>
              <a:off x="9571453"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bwMode="gray">
            <a:xfrm>
              <a:off x="9599103" y="5118790"/>
              <a:ext cx="2611120" cy="203200"/>
            </a:xfrm>
            <a:prstGeom prst="rect">
              <a:avLst/>
            </a:prstGeom>
          </p:spPr>
          <p:txBody>
            <a:bodyPr vert="horz" wrap="square" lIns="91440" tIns="45720" rIns="91440" bIns="45720" rtlCol="0">
              <a:noAutofit/>
            </a:bodyPr>
            <a:lstStyle/>
            <a:p>
              <a:r>
                <a:rPr lang="en-US" sz="900" dirty="0" smtClean="0"/>
                <a:t>Forms not in regression suite</a:t>
              </a:r>
              <a:endParaRPr lang="en-US" sz="900" dirty="0"/>
            </a:p>
          </p:txBody>
        </p:sp>
        <p:sp>
          <p:nvSpPr>
            <p:cNvPr id="17" name="TextBox 16"/>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18" name="TextBox 17"/>
            <p:cNvSpPr txBox="1"/>
            <p:nvPr/>
          </p:nvSpPr>
          <p:spPr bwMode="gray">
            <a:xfrm>
              <a:off x="9475717" y="4726799"/>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cxnSp>
        <p:nvCxnSpPr>
          <p:cNvPr id="20" name="Straight Connector 19"/>
          <p:cNvCxnSpPr/>
          <p:nvPr/>
        </p:nvCxnSpPr>
        <p:spPr>
          <a:xfrm flipH="1">
            <a:off x="5943600" y="1188992"/>
            <a:ext cx="2725" cy="326249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aphicFrame>
        <p:nvGraphicFramePr>
          <p:cNvPr id="23" name="Chart 22"/>
          <p:cNvGraphicFramePr>
            <a:graphicFrameLocks/>
          </p:cNvGraphicFramePr>
          <p:nvPr>
            <p:extLst>
              <p:ext uri="{D42A27DB-BD31-4B8C-83A1-F6EECF244321}">
                <p14:modId xmlns:p14="http://schemas.microsoft.com/office/powerpoint/2010/main" val="2888547267"/>
              </p:ext>
            </p:extLst>
          </p:nvPr>
        </p:nvGraphicFramePr>
        <p:xfrm>
          <a:off x="254469" y="1409851"/>
          <a:ext cx="4517030" cy="28039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18577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518582" y="359695"/>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Endorsement forms analysis – Auto </a:t>
            </a:r>
          </a:p>
        </p:txBody>
      </p:sp>
      <p:graphicFrame>
        <p:nvGraphicFramePr>
          <p:cNvPr id="10" name="Chart 9"/>
          <p:cNvGraphicFramePr>
            <a:graphicFrameLocks/>
          </p:cNvGraphicFramePr>
          <p:nvPr>
            <p:extLst>
              <p:ext uri="{D42A27DB-BD31-4B8C-83A1-F6EECF244321}">
                <p14:modId xmlns:p14="http://schemas.microsoft.com/office/powerpoint/2010/main" val="339354132"/>
              </p:ext>
            </p:extLst>
          </p:nvPr>
        </p:nvGraphicFramePr>
        <p:xfrm>
          <a:off x="518582" y="1193800"/>
          <a:ext cx="5291773" cy="3601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226168224"/>
              </p:ext>
            </p:extLst>
          </p:nvPr>
        </p:nvGraphicFramePr>
        <p:xfrm>
          <a:off x="6036843" y="1193800"/>
          <a:ext cx="6012917" cy="3436479"/>
        </p:xfrm>
        <a:graphic>
          <a:graphicData uri="http://schemas.openxmlformats.org/drawingml/2006/chart">
            <c:chart xmlns:c="http://schemas.openxmlformats.org/drawingml/2006/chart" xmlns:r="http://schemas.openxmlformats.org/officeDocument/2006/relationships" r:id="rId4"/>
          </a:graphicData>
        </a:graphic>
      </p:graphicFrame>
      <p:grpSp>
        <p:nvGrpSpPr>
          <p:cNvPr id="7" name="Group 6"/>
          <p:cNvGrpSpPr/>
          <p:nvPr/>
        </p:nvGrpSpPr>
        <p:grpSpPr>
          <a:xfrm>
            <a:off x="508397" y="5201254"/>
            <a:ext cx="10926316" cy="1268648"/>
            <a:chOff x="508397" y="5135269"/>
            <a:chExt cx="10926316" cy="1268648"/>
          </a:xfrm>
        </p:grpSpPr>
        <p:sp>
          <p:nvSpPr>
            <p:cNvPr id="20" name="Rectangle 19"/>
            <p:cNvSpPr/>
            <p:nvPr/>
          </p:nvSpPr>
          <p:spPr>
            <a:xfrm>
              <a:off x="508397" y="5135269"/>
              <a:ext cx="10926316" cy="1142985"/>
            </a:xfrm>
            <a:prstGeom prst="rect">
              <a:avLst/>
            </a:prstGeom>
            <a:solidFill>
              <a:schemeClr val="accent1">
                <a:lumMod val="40000"/>
                <a:lumOff val="6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bwMode="gray">
            <a:xfrm>
              <a:off x="508397" y="5135269"/>
              <a:ext cx="10926316" cy="1268648"/>
            </a:xfrm>
            <a:prstGeom prst="rect">
              <a:avLst/>
            </a:prstGeom>
            <a:solidFill>
              <a:schemeClr val="accent2">
                <a:lumMod val="20000"/>
                <a:lumOff val="80000"/>
              </a:schemeClr>
            </a:solidFill>
          </p:spPr>
          <p:txBody>
            <a:bodyPr vert="horz" wrap="square" lIns="91440" tIns="45720" rIns="91440" bIns="45720" rtlCol="0">
              <a:noAutofit/>
            </a:bodyPr>
            <a:lstStyle/>
            <a:p>
              <a:pPr>
                <a:lnSpc>
                  <a:spcPct val="90000"/>
                </a:lnSpc>
                <a:spcBef>
                  <a:spcPts val="400"/>
                </a:spcBef>
                <a:buFont typeface="Arial" panose="020B0604020202020204" pitchFamily="34" charset="0"/>
              </a:pPr>
              <a:r>
                <a:rPr lang="en-US" sz="1050" b="1" dirty="0">
                  <a:solidFill>
                    <a:prstClr val="black"/>
                  </a:solidFill>
                  <a:latin typeface="+mj-lt"/>
                </a:rPr>
                <a:t>Inferences:</a:t>
              </a:r>
            </a:p>
            <a:p>
              <a:pPr marL="228600" indent="-228600">
                <a:lnSpc>
                  <a:spcPct val="90000"/>
                </a:lnSpc>
                <a:spcBef>
                  <a:spcPts val="400"/>
                </a:spcBef>
                <a:buFont typeface="Arial" panose="020B0604020202020204" pitchFamily="34" charset="0"/>
                <a:buAutoNum type="arabicPeriod"/>
              </a:pPr>
              <a:r>
                <a:rPr lang="en-US" sz="1050" dirty="0" smtClean="0">
                  <a:solidFill>
                    <a:prstClr val="black"/>
                  </a:solidFill>
                  <a:latin typeface="+mj-lt"/>
                </a:rPr>
                <a:t>Majority forms in auto are AAAE,OEEUMCDE</a:t>
              </a:r>
              <a:r>
                <a:rPr lang="en-US" sz="1050" dirty="0">
                  <a:solidFill>
                    <a:prstClr val="black"/>
                  </a:solidFill>
                  <a:latin typeface="+mj-lt"/>
                </a:rPr>
                <a:t>, </a:t>
              </a:r>
              <a:r>
                <a:rPr lang="en-US" sz="1050" dirty="0" smtClean="0">
                  <a:solidFill>
                    <a:prstClr val="black"/>
                  </a:solidFill>
                  <a:latin typeface="+mj-lt"/>
                </a:rPr>
                <a:t>AHTMHE, ENOC, AA01 </a:t>
              </a:r>
              <a:r>
                <a:rPr lang="en-US" sz="1050" dirty="0">
                  <a:solidFill>
                    <a:prstClr val="black"/>
                  </a:solidFill>
                  <a:latin typeface="+mj-lt"/>
                </a:rPr>
                <a:t>and </a:t>
              </a:r>
              <a:r>
                <a:rPr lang="en-US" sz="1050" dirty="0" smtClean="0">
                  <a:solidFill>
                    <a:prstClr val="black"/>
                  </a:solidFill>
                  <a:latin typeface="+mj-lt"/>
                </a:rPr>
                <a:t>UMCD </a:t>
              </a:r>
            </a:p>
            <a:p>
              <a:pPr>
                <a:lnSpc>
                  <a:spcPct val="90000"/>
                </a:lnSpc>
                <a:spcBef>
                  <a:spcPts val="400"/>
                </a:spcBef>
              </a:pPr>
              <a:r>
                <a:rPr lang="en-US" sz="1050" b="1" dirty="0" smtClean="0">
                  <a:solidFill>
                    <a:prstClr val="black"/>
                  </a:solidFill>
                  <a:latin typeface="+mj-lt"/>
                </a:rPr>
                <a:t>Existing Regression Coverage:</a:t>
              </a:r>
            </a:p>
            <a:p>
              <a:pPr marL="171450" indent="-171450">
                <a:lnSpc>
                  <a:spcPct val="90000"/>
                </a:lnSpc>
                <a:spcBef>
                  <a:spcPts val="400"/>
                </a:spcBef>
                <a:buFont typeface="Arial" panose="020B0604020202020204" pitchFamily="34" charset="0"/>
                <a:buChar char="•"/>
              </a:pPr>
              <a:r>
                <a:rPr lang="en-US" sz="1050" dirty="0" smtClean="0">
                  <a:solidFill>
                    <a:prstClr val="black"/>
                  </a:solidFill>
                  <a:latin typeface="+mj-lt"/>
                </a:rPr>
                <a:t>Coverage exists in regression for the basic forms, mandatory forms (that </a:t>
              </a:r>
              <a:r>
                <a:rPr lang="en-US" sz="1050" dirty="0">
                  <a:solidFill>
                    <a:prstClr val="black"/>
                  </a:solidFill>
                  <a:latin typeface="+mj-lt"/>
                </a:rPr>
                <a:t>are mandated by a state regulations to generate as part of any core policy transactions) </a:t>
              </a:r>
              <a:r>
                <a:rPr lang="en-US" sz="1050" dirty="0" smtClean="0">
                  <a:solidFill>
                    <a:prstClr val="black"/>
                  </a:solidFill>
                  <a:latin typeface="+mj-lt"/>
                </a:rPr>
                <a:t>and selected optional coverage endorsement forms</a:t>
              </a:r>
            </a:p>
            <a:p>
              <a:pPr marL="171450" indent="-171450">
                <a:lnSpc>
                  <a:spcPct val="90000"/>
                </a:lnSpc>
                <a:spcBef>
                  <a:spcPts val="400"/>
                </a:spcBef>
                <a:buFont typeface="Arial" panose="020B0604020202020204" pitchFamily="34" charset="0"/>
                <a:buChar char="•"/>
              </a:pPr>
              <a:r>
                <a:rPr lang="en-US" sz="1050" dirty="0" smtClean="0">
                  <a:solidFill>
                    <a:prstClr val="black"/>
                  </a:solidFill>
                  <a:latin typeface="+mj-lt"/>
                </a:rPr>
                <a:t>Some of the basic forms that do not reflect in the above sample such </a:t>
              </a:r>
              <a:r>
                <a:rPr lang="en-US" sz="1050" dirty="0">
                  <a:solidFill>
                    <a:prstClr val="black"/>
                  </a:solidFill>
                  <a:latin typeface="+mj-lt"/>
                </a:rPr>
                <a:t>as 55 0035 (Quote), </a:t>
              </a:r>
              <a:r>
                <a:rPr lang="en-US" sz="1050" dirty="0" smtClean="0">
                  <a:solidFill>
                    <a:prstClr val="black"/>
                  </a:solidFill>
                  <a:latin typeface="+mj-lt"/>
                </a:rPr>
                <a:t>AA02/</a:t>
              </a:r>
              <a:r>
                <a:rPr lang="en-US" sz="1050" dirty="0">
                  <a:solidFill>
                    <a:prstClr val="black"/>
                  </a:solidFill>
                  <a:latin typeface="+mj-lt"/>
                </a:rPr>
                <a:t>55 </a:t>
              </a:r>
              <a:r>
                <a:rPr lang="en-US" sz="1050" dirty="0" smtClean="0">
                  <a:solidFill>
                    <a:prstClr val="black"/>
                  </a:solidFill>
                  <a:latin typeface="+mj-lt"/>
                </a:rPr>
                <a:t>1500 (Declaration) also have coverage in regression</a:t>
              </a:r>
              <a:endParaRPr lang="en-US" sz="1050" dirty="0">
                <a:solidFill>
                  <a:prstClr val="black"/>
                </a:solidFill>
                <a:latin typeface="+mj-lt"/>
              </a:endParaRPr>
            </a:p>
          </p:txBody>
        </p:sp>
      </p:grpSp>
      <p:cxnSp>
        <p:nvCxnSpPr>
          <p:cNvPr id="19" name="Straight Connector 18"/>
          <p:cNvCxnSpPr/>
          <p:nvPr/>
        </p:nvCxnSpPr>
        <p:spPr>
          <a:xfrm>
            <a:off x="5916323" y="1109026"/>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9436368" y="4114387"/>
            <a:ext cx="2733911" cy="549081"/>
            <a:chOff x="9354392" y="4300643"/>
            <a:chExt cx="2733911" cy="549081"/>
          </a:xfrm>
        </p:grpSpPr>
        <p:sp>
          <p:nvSpPr>
            <p:cNvPr id="3" name="Rectangle 2"/>
            <p:cNvSpPr/>
            <p:nvPr/>
          </p:nvSpPr>
          <p:spPr>
            <a:xfrm>
              <a:off x="9458960" y="4728169"/>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2" name="Rectangle 11"/>
            <p:cNvSpPr/>
            <p:nvPr/>
          </p:nvSpPr>
          <p:spPr>
            <a:xfrm>
              <a:off x="9458960" y="4533759"/>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5" name="TextBox 4"/>
            <p:cNvSpPr txBox="1"/>
            <p:nvPr/>
          </p:nvSpPr>
          <p:spPr bwMode="gray">
            <a:xfrm>
              <a:off x="9477183" y="4646524"/>
              <a:ext cx="2611120" cy="203200"/>
            </a:xfrm>
            <a:prstGeom prst="rect">
              <a:avLst/>
            </a:prstGeom>
          </p:spPr>
          <p:txBody>
            <a:bodyPr vert="horz" wrap="square" lIns="91440" tIns="45720" rIns="91440" bIns="45720" rtlCol="0">
              <a:noAutofit/>
            </a:bodyPr>
            <a:lstStyle/>
            <a:p>
              <a:r>
                <a:rPr lang="en-US" sz="900" dirty="0" smtClean="0"/>
                <a:t>Forms with low or no business priority not in regression suite</a:t>
              </a:r>
              <a:endParaRPr lang="en-US" sz="900" dirty="0"/>
            </a:p>
          </p:txBody>
        </p:sp>
        <p:sp>
          <p:nvSpPr>
            <p:cNvPr id="14" name="TextBox 13"/>
            <p:cNvSpPr txBox="1"/>
            <p:nvPr/>
          </p:nvSpPr>
          <p:spPr bwMode="gray">
            <a:xfrm>
              <a:off x="9477183" y="4460973"/>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18" name="TextBox 17"/>
            <p:cNvSpPr txBox="1"/>
            <p:nvPr/>
          </p:nvSpPr>
          <p:spPr bwMode="gray">
            <a:xfrm>
              <a:off x="9354392" y="4300643"/>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sp>
        <p:nvSpPr>
          <p:cNvPr id="21" name="TextBox 20"/>
          <p:cNvSpPr txBox="1"/>
          <p:nvPr/>
        </p:nvSpPr>
        <p:spPr bwMode="gray">
          <a:xfrm>
            <a:off x="323850" y="6623637"/>
            <a:ext cx="8778240" cy="234363"/>
          </a:xfrm>
          <a:prstGeom prst="rect">
            <a:avLst/>
          </a:prstGeom>
        </p:spPr>
        <p:txBody>
          <a:bodyPr vert="horz" wrap="square" lIns="91440" tIns="45720" rIns="91440" bIns="45720" rtlCol="0">
            <a:noAutofit/>
          </a:bodyPr>
          <a:lstStyle/>
          <a:p>
            <a:r>
              <a:rPr lang="en-US" sz="800" i="1" dirty="0">
                <a:solidFill>
                  <a:schemeClr val="tx1">
                    <a:lumMod val="50000"/>
                  </a:schemeClr>
                </a:solidFill>
              </a:rPr>
              <a:t>Disclaimer: Analysis is based on a limited subset of data pulled from the PROD </a:t>
            </a:r>
            <a:r>
              <a:rPr lang="en-US" sz="800" i="1" dirty="0" smtClean="0">
                <a:solidFill>
                  <a:schemeClr val="tx1">
                    <a:lumMod val="50000"/>
                  </a:schemeClr>
                </a:solidFill>
              </a:rPr>
              <a:t>DB and hence this data might not be the best indicator of exact productions trends</a:t>
            </a:r>
            <a:endParaRPr lang="en-US" sz="800" i="1" dirty="0">
              <a:solidFill>
                <a:schemeClr val="tx1">
                  <a:lumMod val="50000"/>
                </a:schemeClr>
              </a:solidFill>
            </a:endParaRPr>
          </a:p>
        </p:txBody>
      </p:sp>
    </p:spTree>
    <p:extLst>
      <p:ext uri="{BB962C8B-B14F-4D97-AF65-F5344CB8AC3E}">
        <p14:creationId xmlns:p14="http://schemas.microsoft.com/office/powerpoint/2010/main" val="2076047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518582" y="359695"/>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Endorsement forms analysis - Property</a:t>
            </a:r>
          </a:p>
        </p:txBody>
      </p:sp>
      <p:graphicFrame>
        <p:nvGraphicFramePr>
          <p:cNvPr id="6" name="Chart 5"/>
          <p:cNvGraphicFramePr>
            <a:graphicFrameLocks/>
          </p:cNvGraphicFramePr>
          <p:nvPr>
            <p:extLst>
              <p:ext uri="{D42A27DB-BD31-4B8C-83A1-F6EECF244321}">
                <p14:modId xmlns:p14="http://schemas.microsoft.com/office/powerpoint/2010/main" val="2916566768"/>
              </p:ext>
            </p:extLst>
          </p:nvPr>
        </p:nvGraphicFramePr>
        <p:xfrm>
          <a:off x="140210" y="927634"/>
          <a:ext cx="5833870" cy="37240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1555922826"/>
              </p:ext>
            </p:extLst>
          </p:nvPr>
        </p:nvGraphicFramePr>
        <p:xfrm>
          <a:off x="6408200" y="1025990"/>
          <a:ext cx="5198045" cy="3548849"/>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6084839" y="1076179"/>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9457494" y="4540160"/>
            <a:ext cx="2734506" cy="595191"/>
            <a:chOff x="9475717" y="4726799"/>
            <a:chExt cx="2734506" cy="595191"/>
          </a:xfrm>
        </p:grpSpPr>
        <p:sp>
          <p:nvSpPr>
            <p:cNvPr id="15" name="Rectangle 14"/>
            <p:cNvSpPr/>
            <p:nvPr/>
          </p:nvSpPr>
          <p:spPr>
            <a:xfrm>
              <a:off x="9571453" y="5189910"/>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9580880" y="5004980"/>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bwMode="gray">
            <a:xfrm>
              <a:off x="9599103" y="5118790"/>
              <a:ext cx="2611120" cy="203200"/>
            </a:xfrm>
            <a:prstGeom prst="rect">
              <a:avLst/>
            </a:prstGeom>
          </p:spPr>
          <p:txBody>
            <a:bodyPr vert="horz" wrap="square" lIns="91440" tIns="45720" rIns="91440" bIns="45720" rtlCol="0">
              <a:noAutofit/>
            </a:bodyPr>
            <a:lstStyle/>
            <a:p>
              <a:r>
                <a:rPr lang="en-US" sz="900" dirty="0" smtClean="0"/>
                <a:t>Forms not in regression suite</a:t>
              </a:r>
              <a:endParaRPr lang="en-US" sz="900" dirty="0"/>
            </a:p>
          </p:txBody>
        </p:sp>
        <p:sp>
          <p:nvSpPr>
            <p:cNvPr id="18" name="TextBox 17"/>
            <p:cNvSpPr txBox="1"/>
            <p:nvPr/>
          </p:nvSpPr>
          <p:spPr bwMode="gray">
            <a:xfrm>
              <a:off x="9608530" y="4932194"/>
              <a:ext cx="2468880" cy="193040"/>
            </a:xfrm>
            <a:prstGeom prst="rect">
              <a:avLst/>
            </a:prstGeom>
          </p:spPr>
          <p:txBody>
            <a:bodyPr vert="horz" wrap="square" lIns="91440" tIns="45720" rIns="91440" bIns="45720" rtlCol="0">
              <a:noAutofit/>
            </a:bodyPr>
            <a:lstStyle/>
            <a:p>
              <a:r>
                <a:rPr lang="en-US" sz="900" dirty="0" smtClean="0"/>
                <a:t>Forms present in regression suite</a:t>
              </a:r>
              <a:endParaRPr lang="en-US" sz="900" dirty="0"/>
            </a:p>
          </p:txBody>
        </p:sp>
        <p:sp>
          <p:nvSpPr>
            <p:cNvPr id="21" name="TextBox 20"/>
            <p:cNvSpPr txBox="1"/>
            <p:nvPr/>
          </p:nvSpPr>
          <p:spPr bwMode="gray">
            <a:xfrm>
              <a:off x="9475717" y="4726799"/>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grpSp>
        <p:nvGrpSpPr>
          <p:cNvPr id="4" name="Group 3"/>
          <p:cNvGrpSpPr/>
          <p:nvPr/>
        </p:nvGrpSpPr>
        <p:grpSpPr>
          <a:xfrm>
            <a:off x="510922" y="5171375"/>
            <a:ext cx="10926316" cy="1458026"/>
            <a:chOff x="510922" y="5257099"/>
            <a:chExt cx="10926316" cy="1501119"/>
          </a:xfrm>
        </p:grpSpPr>
        <p:sp>
          <p:nvSpPr>
            <p:cNvPr id="24" name="Rectangle 23"/>
            <p:cNvSpPr/>
            <p:nvPr/>
          </p:nvSpPr>
          <p:spPr>
            <a:xfrm>
              <a:off x="510922" y="5281254"/>
              <a:ext cx="10926316" cy="1476964"/>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bwMode="gray">
            <a:xfrm>
              <a:off x="510922" y="5257099"/>
              <a:ext cx="10926316" cy="1379371"/>
            </a:xfrm>
            <a:prstGeom prst="rect">
              <a:avLst/>
            </a:prstGeom>
          </p:spPr>
          <p:txBody>
            <a:bodyPr vert="horz" wrap="square" lIns="91440" tIns="45720" rIns="91440" bIns="45720" rtlCol="0">
              <a:noAutofit/>
            </a:bodyPr>
            <a:lstStyle/>
            <a:p>
              <a:pPr>
                <a:spcBef>
                  <a:spcPts val="200"/>
                </a:spcBef>
                <a:buFont typeface="Arial" panose="020B0604020202020204" pitchFamily="34" charset="0"/>
              </a:pPr>
              <a:r>
                <a:rPr lang="en-US" sz="1100" b="1" dirty="0">
                  <a:solidFill>
                    <a:prstClr val="black"/>
                  </a:solidFill>
                  <a:latin typeface="+mj-lt"/>
                </a:rPr>
                <a:t>Inferences:</a:t>
              </a:r>
            </a:p>
            <a:p>
              <a:pPr marL="228600" indent="-228600">
                <a:spcBef>
                  <a:spcPts val="200"/>
                </a:spcBef>
                <a:buFont typeface="Arial" panose="020B0604020202020204" pitchFamily="34" charset="0"/>
                <a:buAutoNum type="arabicPeriod"/>
              </a:pPr>
              <a:r>
                <a:rPr lang="en-US" sz="1100" dirty="0" smtClean="0">
                  <a:solidFill>
                    <a:prstClr val="black"/>
                  </a:solidFill>
                  <a:latin typeface="+mj-lt"/>
                </a:rPr>
                <a:t>Coverage might have to be enhanced </a:t>
              </a:r>
              <a:r>
                <a:rPr lang="en-US" sz="1100" dirty="0">
                  <a:solidFill>
                    <a:prstClr val="black"/>
                  </a:solidFill>
                  <a:latin typeface="+mj-lt"/>
                </a:rPr>
                <a:t>for </a:t>
              </a:r>
              <a:r>
                <a:rPr lang="en-US" sz="1100" dirty="0" smtClean="0">
                  <a:solidFill>
                    <a:prstClr val="black"/>
                  </a:solidFill>
                  <a:latin typeface="+mj-lt"/>
                </a:rPr>
                <a:t>forms not having coverage based </a:t>
              </a:r>
              <a:r>
                <a:rPr lang="en-US" sz="1100" dirty="0">
                  <a:solidFill>
                    <a:prstClr val="black"/>
                  </a:solidFill>
                  <a:latin typeface="+mj-lt"/>
                </a:rPr>
                <a:t>on business </a:t>
              </a:r>
              <a:r>
                <a:rPr lang="en-US" sz="1100" dirty="0" smtClean="0">
                  <a:solidFill>
                    <a:prstClr val="black"/>
                  </a:solidFill>
                  <a:latin typeface="+mj-lt"/>
                </a:rPr>
                <a:t>inputs</a:t>
              </a:r>
            </a:p>
            <a:p>
              <a:pPr>
                <a:spcBef>
                  <a:spcPts val="200"/>
                </a:spcBef>
              </a:pPr>
              <a:endParaRPr lang="en-US" sz="1100" dirty="0" smtClean="0">
                <a:solidFill>
                  <a:prstClr val="black"/>
                </a:solidFill>
                <a:latin typeface="+mj-lt"/>
              </a:endParaRPr>
            </a:p>
            <a:p>
              <a:pPr>
                <a:spcBef>
                  <a:spcPts val="200"/>
                </a:spcBef>
              </a:pPr>
              <a:r>
                <a:rPr lang="en-US" sz="1100" b="1" dirty="0" smtClean="0">
                  <a:solidFill>
                    <a:prstClr val="black"/>
                  </a:solidFill>
                  <a:latin typeface="+mj-lt"/>
                </a:rPr>
                <a:t>Existing Regression Coverage: </a:t>
              </a:r>
            </a:p>
            <a:p>
              <a:pPr marL="171450" indent="-171450">
                <a:spcBef>
                  <a:spcPts val="200"/>
                </a:spcBef>
                <a:buFont typeface="Arial" panose="020B0604020202020204" pitchFamily="34" charset="0"/>
                <a:buChar char="•"/>
              </a:pPr>
              <a:r>
                <a:rPr lang="en-US" sz="1100" dirty="0" smtClean="0">
                  <a:solidFill>
                    <a:prstClr val="black"/>
                  </a:solidFill>
                  <a:latin typeface="+mj-lt"/>
                </a:rPr>
                <a:t>Coverage is provided in regression for the basic forms , mandatory forms (that </a:t>
              </a:r>
              <a:r>
                <a:rPr lang="en-US" sz="1100" dirty="0">
                  <a:solidFill>
                    <a:prstClr val="black"/>
                  </a:solidFill>
                  <a:latin typeface="+mj-lt"/>
                </a:rPr>
                <a:t>are mandated by a state regulations to generate as part of any core policy transactions) </a:t>
              </a:r>
              <a:r>
                <a:rPr lang="en-US" sz="1100" dirty="0" smtClean="0">
                  <a:solidFill>
                    <a:prstClr val="black"/>
                  </a:solidFill>
                  <a:latin typeface="+mj-lt"/>
                </a:rPr>
                <a:t>and selected optional coverage endorsement forms as per the prioritized forms list shared by the business. </a:t>
              </a:r>
            </a:p>
            <a:p>
              <a:pPr marL="171450" indent="-171450">
                <a:spcBef>
                  <a:spcPts val="200"/>
                </a:spcBef>
                <a:buFont typeface="Arial" panose="020B0604020202020204" pitchFamily="34" charset="0"/>
                <a:buChar char="•"/>
              </a:pPr>
              <a:r>
                <a:rPr lang="en-US" sz="1100" dirty="0" smtClean="0">
                  <a:solidFill>
                    <a:prstClr val="black"/>
                  </a:solidFill>
                  <a:latin typeface="+mj-lt"/>
                </a:rPr>
                <a:t>Some of the basic forms that do not reflect in the above sample such </a:t>
              </a:r>
              <a:r>
                <a:rPr lang="en-US" sz="1100" dirty="0">
                  <a:solidFill>
                    <a:prstClr val="black"/>
                  </a:solidFill>
                  <a:latin typeface="+mj-lt"/>
                </a:rPr>
                <a:t>as </a:t>
              </a:r>
              <a:r>
                <a:rPr lang="en-US" sz="1100" dirty="0" smtClean="0">
                  <a:solidFill>
                    <a:prstClr val="black"/>
                  </a:solidFill>
                  <a:latin typeface="+mj-lt"/>
                </a:rPr>
                <a:t>HS11 (Application), HS02 (Declaration) also have coverage in regression</a:t>
              </a:r>
              <a:endParaRPr lang="en-US" sz="1100" dirty="0">
                <a:solidFill>
                  <a:prstClr val="black"/>
                </a:solidFill>
                <a:latin typeface="+mj-lt"/>
              </a:endParaRPr>
            </a:p>
          </p:txBody>
        </p:sp>
      </p:grpSp>
      <p:sp>
        <p:nvSpPr>
          <p:cNvPr id="19" name="TextBox 18"/>
          <p:cNvSpPr txBox="1"/>
          <p:nvPr/>
        </p:nvSpPr>
        <p:spPr bwMode="gray">
          <a:xfrm>
            <a:off x="323850" y="6623637"/>
            <a:ext cx="8778240" cy="234363"/>
          </a:xfrm>
          <a:prstGeom prst="rect">
            <a:avLst/>
          </a:prstGeom>
        </p:spPr>
        <p:txBody>
          <a:bodyPr vert="horz" wrap="square" lIns="91440" tIns="45720" rIns="91440" bIns="45720" rtlCol="0">
            <a:noAutofit/>
          </a:bodyPr>
          <a:lstStyle/>
          <a:p>
            <a:r>
              <a:rPr lang="en-US" sz="800" i="1" dirty="0">
                <a:solidFill>
                  <a:schemeClr val="tx1">
                    <a:lumMod val="50000"/>
                  </a:schemeClr>
                </a:solidFill>
              </a:rPr>
              <a:t>Disclaimer: Analysis is based on a limited subset of data pulled from the PROD </a:t>
            </a:r>
            <a:r>
              <a:rPr lang="en-US" sz="800" i="1" dirty="0" smtClean="0">
                <a:solidFill>
                  <a:schemeClr val="tx1">
                    <a:lumMod val="50000"/>
                  </a:schemeClr>
                </a:solidFill>
              </a:rPr>
              <a:t>DB and hence this data might not be the best indicator of exact productions trends</a:t>
            </a:r>
            <a:endParaRPr lang="en-US" sz="800" i="1" dirty="0">
              <a:solidFill>
                <a:schemeClr val="tx1">
                  <a:lumMod val="50000"/>
                </a:schemeClr>
              </a:solidFill>
            </a:endParaRPr>
          </a:p>
        </p:txBody>
      </p:sp>
    </p:spTree>
    <p:extLst>
      <p:ext uri="{BB962C8B-B14F-4D97-AF65-F5344CB8AC3E}">
        <p14:creationId xmlns:p14="http://schemas.microsoft.com/office/powerpoint/2010/main" val="1091232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487052" y="446390"/>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Discount Analysis</a:t>
            </a:r>
          </a:p>
        </p:txBody>
      </p:sp>
      <p:grpSp>
        <p:nvGrpSpPr>
          <p:cNvPr id="4" name="Group 3"/>
          <p:cNvGrpSpPr/>
          <p:nvPr/>
        </p:nvGrpSpPr>
        <p:grpSpPr>
          <a:xfrm>
            <a:off x="487052" y="4832799"/>
            <a:ext cx="10950186" cy="1437401"/>
            <a:chOff x="487052" y="5100792"/>
            <a:chExt cx="10950186" cy="1437401"/>
          </a:xfrm>
        </p:grpSpPr>
        <p:sp>
          <p:nvSpPr>
            <p:cNvPr id="15" name="Rectangle 14"/>
            <p:cNvSpPr/>
            <p:nvPr/>
          </p:nvSpPr>
          <p:spPr>
            <a:xfrm>
              <a:off x="487052" y="5100792"/>
              <a:ext cx="10950186" cy="14374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573117" y="5100792"/>
              <a:ext cx="10864121" cy="1437401"/>
            </a:xfrm>
            <a:prstGeom prst="rect">
              <a:avLst/>
            </a:prstGeom>
          </p:spPr>
          <p:txBody>
            <a:bodyPr vert="horz" wrap="square" lIns="91440" tIns="45720" rIns="91440" bIns="45720" rtlCol="0">
              <a:noAutofit/>
            </a:bodyPr>
            <a:lstStyle>
              <a:defPPr>
                <a:defRPr lang="en-US"/>
              </a:defPPr>
              <a:lvl1pPr>
                <a:lnSpc>
                  <a:spcPct val="90000"/>
                </a:lnSpc>
                <a:spcBef>
                  <a:spcPts val="1000"/>
                </a:spcBef>
                <a:buFont typeface="Arial" panose="020B0604020202020204" pitchFamily="34" charset="0"/>
                <a:defRPr>
                  <a:solidFill>
                    <a:prstClr val="black"/>
                  </a:solidFill>
                  <a:latin typeface="Calibri" panose="020F0502020204030204"/>
                </a:defRPr>
              </a:lvl1pPr>
            </a:lstStyle>
            <a:p>
              <a:pPr>
                <a:spcBef>
                  <a:spcPts val="600"/>
                </a:spcBef>
              </a:pPr>
              <a:r>
                <a:rPr lang="en-US" sz="1100" b="1" dirty="0">
                  <a:latin typeface="+mj-lt"/>
                </a:rPr>
                <a:t>Inferences:</a:t>
              </a:r>
            </a:p>
            <a:p>
              <a:pPr marL="228600" indent="-228600">
                <a:spcBef>
                  <a:spcPts val="600"/>
                </a:spcBef>
                <a:buAutoNum type="arabicPeriod"/>
              </a:pPr>
              <a:r>
                <a:rPr lang="en-US" sz="1100" dirty="0" smtClean="0">
                  <a:latin typeface="+mj-lt"/>
                </a:rPr>
                <a:t>Coverage for all the major discounts have been provided in regression.</a:t>
              </a:r>
            </a:p>
            <a:p>
              <a:pPr>
                <a:spcBef>
                  <a:spcPts val="600"/>
                </a:spcBef>
              </a:pPr>
              <a:r>
                <a:rPr lang="en-US" sz="1100" b="1" dirty="0" smtClean="0">
                  <a:latin typeface="+mj-lt"/>
                </a:rPr>
                <a:t>Existing Regression Coverage:</a:t>
              </a:r>
            </a:p>
            <a:p>
              <a:pPr marL="228600" indent="-228600">
                <a:spcBef>
                  <a:spcPts val="600"/>
                </a:spcBef>
                <a:buFont typeface="Wingdings" panose="05000000000000000000" pitchFamily="2" charset="2"/>
                <a:buChar char="§"/>
              </a:pPr>
              <a:r>
                <a:rPr lang="en-US" sz="1100" dirty="0">
                  <a:latin typeface="+mj-lt"/>
                </a:rPr>
                <a:t>Discounts including Membership discount, Multi-car discounts, Loyalty discount, Affinity discount, Payment plan discount, Advance shopper, Employee benefit, Driver class discount, Smart driver discount, Good student and Good driver discounts, Defensive driver discount, Military defensive driver, UBI discount, Anti-theft, Air-bag, Hybrid discount and Non-stacking discount have coverage in Regression. </a:t>
              </a:r>
            </a:p>
            <a:p>
              <a:pPr marL="228600" indent="-228600">
                <a:spcBef>
                  <a:spcPts val="600"/>
                </a:spcBef>
                <a:buFont typeface="Wingdings" panose="05000000000000000000" pitchFamily="2" charset="2"/>
                <a:buChar char="§"/>
              </a:pPr>
              <a:r>
                <a:rPr lang="en-US" sz="1100" dirty="0">
                  <a:latin typeface="+mj-lt"/>
                </a:rPr>
                <a:t>Removal of discounts is covered for MPD, Good driver, Good student, Mature driver, Membership discount and Telematics participation discount in Regression</a:t>
              </a:r>
            </a:p>
          </p:txBody>
        </p:sp>
      </p:grpSp>
      <p:graphicFrame>
        <p:nvGraphicFramePr>
          <p:cNvPr id="12" name="Table 11"/>
          <p:cNvGraphicFramePr>
            <a:graphicFrameLocks noGrp="1"/>
          </p:cNvGraphicFramePr>
          <p:nvPr>
            <p:extLst>
              <p:ext uri="{D42A27DB-BD31-4B8C-83A1-F6EECF244321}">
                <p14:modId xmlns:p14="http://schemas.microsoft.com/office/powerpoint/2010/main" val="3534800033"/>
              </p:ext>
            </p:extLst>
          </p:nvPr>
        </p:nvGraphicFramePr>
        <p:xfrm>
          <a:off x="9794003" y="1033353"/>
          <a:ext cx="2286001" cy="3604260"/>
        </p:xfrm>
        <a:graphic>
          <a:graphicData uri="http://schemas.openxmlformats.org/drawingml/2006/table">
            <a:tbl>
              <a:tblPr>
                <a:tableStyleId>{2D5ABB26-0587-4C30-8999-92F81FD0307C}</a:tableStyleId>
              </a:tblPr>
              <a:tblGrid>
                <a:gridCol w="811620">
                  <a:extLst>
                    <a:ext uri="{9D8B030D-6E8A-4147-A177-3AD203B41FA5}">
                      <a16:colId xmlns:a16="http://schemas.microsoft.com/office/drawing/2014/main" val="20000"/>
                    </a:ext>
                  </a:extLst>
                </a:gridCol>
                <a:gridCol w="1474381">
                  <a:extLst>
                    <a:ext uri="{9D8B030D-6E8A-4147-A177-3AD203B41FA5}">
                      <a16:colId xmlns:a16="http://schemas.microsoft.com/office/drawing/2014/main" val="20001"/>
                    </a:ext>
                  </a:extLst>
                </a:gridCol>
              </a:tblGrid>
              <a:tr h="184150">
                <a:tc>
                  <a:txBody>
                    <a:bodyPr/>
                    <a:lstStyle/>
                    <a:p>
                      <a:pPr algn="l" fontAlgn="b"/>
                      <a:r>
                        <a:rPr lang="en-US" sz="900" b="1" u="none" strike="noStrike" dirty="0" smtClean="0">
                          <a:effectLst/>
                          <a:latin typeface="+mj-lt"/>
                        </a:rPr>
                        <a:t>Discount ID</a:t>
                      </a:r>
                      <a:endParaRPr lang="en-US" sz="9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900" b="1" u="none" strike="noStrike" dirty="0" smtClean="0">
                          <a:effectLst/>
                          <a:latin typeface="+mj-lt"/>
                        </a:rPr>
                        <a:t>Description</a:t>
                      </a:r>
                      <a:endParaRPr lang="en-US" sz="900" b="1"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PPD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Payment Plan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PRD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Passive Restraint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N</a:t>
                      </a:r>
                      <a:r>
                        <a:rPr lang="en-US" sz="900" u="none" strike="noStrike" dirty="0" smtClean="0">
                          <a:effectLst/>
                          <a:latin typeface="+mj-lt"/>
                        </a:rPr>
                        <a:t>SD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Non Stacking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NDD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New Driver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DDD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Defensive Driving Course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ATD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Anti</a:t>
                      </a:r>
                      <a:r>
                        <a:rPr lang="en-US" sz="900" u="none" strike="noStrike" baseline="0" dirty="0" smtClean="0">
                          <a:effectLst/>
                          <a:latin typeface="+mj-lt"/>
                        </a:rPr>
                        <a:t>-</a:t>
                      </a:r>
                      <a:r>
                        <a:rPr lang="en-US" sz="900" u="none" strike="noStrike" dirty="0" smtClean="0">
                          <a:effectLst/>
                          <a:latin typeface="+mj-lt"/>
                        </a:rPr>
                        <a:t>Theft </a:t>
                      </a:r>
                      <a:r>
                        <a:rPr lang="en-US" sz="900" u="none" strike="noStrike" dirty="0">
                          <a:effectLst/>
                          <a:latin typeface="+mj-lt"/>
                        </a:rPr>
                        <a:t>Recovery Device</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ALBD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Anti-Lock Brakes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TDD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Usage Based Insurance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HD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Hybrid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ASD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Advanced Shopping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MDD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Mature Driver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MVD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Multi</a:t>
                      </a:r>
                      <a:r>
                        <a:rPr lang="en-US" sz="900" u="none" strike="noStrike" baseline="0" dirty="0" smtClean="0">
                          <a:effectLst/>
                          <a:latin typeface="+mj-lt"/>
                        </a:rPr>
                        <a:t> </a:t>
                      </a:r>
                      <a:r>
                        <a:rPr lang="en-US" sz="900" u="none" strike="noStrike" dirty="0" smtClean="0">
                          <a:effectLst/>
                          <a:latin typeface="+mj-lt"/>
                        </a:rPr>
                        <a:t>Vehicle</a:t>
                      </a:r>
                      <a:r>
                        <a:rPr lang="en-US" sz="900" u="none" strike="noStrike" baseline="0" dirty="0" smtClean="0">
                          <a:effectLst/>
                          <a:latin typeface="+mj-lt"/>
                        </a:rPr>
                        <a:t> </a:t>
                      </a:r>
                      <a:r>
                        <a:rPr lang="en-US" sz="900" u="none" strike="noStrike" dirty="0" smtClean="0">
                          <a:effectLst/>
                          <a:latin typeface="+mj-lt"/>
                        </a:rPr>
                        <a:t>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MPD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Multi</a:t>
                      </a:r>
                      <a:r>
                        <a:rPr lang="en-US" sz="900" u="none" strike="noStrike" baseline="0" dirty="0" smtClean="0">
                          <a:effectLst/>
                          <a:latin typeface="+mj-lt"/>
                        </a:rPr>
                        <a:t> </a:t>
                      </a:r>
                      <a:r>
                        <a:rPr lang="en-US" sz="900" u="none" strike="noStrike" dirty="0" smtClean="0">
                          <a:effectLst/>
                          <a:latin typeface="+mj-lt"/>
                        </a:rPr>
                        <a:t>policy</a:t>
                      </a:r>
                      <a:r>
                        <a:rPr lang="en-US" sz="900" u="none" strike="noStrike" baseline="0" dirty="0" smtClean="0">
                          <a:effectLst/>
                          <a:latin typeface="+mj-lt"/>
                        </a:rPr>
                        <a:t> </a:t>
                      </a:r>
                      <a:r>
                        <a:rPr lang="en-US" sz="900" u="none" strike="noStrike" dirty="0" smtClean="0">
                          <a:effectLst/>
                          <a:latin typeface="+mj-lt"/>
                        </a:rPr>
                        <a:t>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NCD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New Car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MMD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Membership</a:t>
                      </a:r>
                      <a:r>
                        <a:rPr lang="en-US" sz="900" u="none" strike="noStrike" baseline="0" dirty="0" smtClean="0">
                          <a:effectLst/>
                          <a:latin typeface="+mj-lt"/>
                        </a:rPr>
                        <a:t> </a:t>
                      </a:r>
                      <a:r>
                        <a:rPr lang="en-US" sz="900" u="none" strike="noStrike" dirty="0" smtClean="0">
                          <a:effectLst/>
                          <a:latin typeface="+mj-lt"/>
                        </a:rPr>
                        <a:t>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GDD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Good Driver Discount</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8415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a:effectLst/>
                          <a:latin typeface="+mj-lt"/>
                        </a:rPr>
                        <a:t>G</a:t>
                      </a:r>
                      <a:r>
                        <a:rPr lang="en-US" sz="900" u="none" strike="noStrike" dirty="0" smtClean="0">
                          <a:effectLst/>
                          <a:latin typeface="+mj-lt"/>
                        </a:rPr>
                        <a:t>SD</a:t>
                      </a:r>
                      <a:endParaRPr lang="en-US" sz="9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fontAlgn="b"/>
                      <a:r>
                        <a:rPr lang="en-US" sz="900" u="none" strike="noStrike" dirty="0" smtClean="0">
                          <a:effectLst/>
                          <a:latin typeface="+mj-lt"/>
                        </a:rPr>
                        <a:t>Good Student</a:t>
                      </a:r>
                      <a:r>
                        <a:rPr lang="en-US" sz="900" u="none" strike="noStrike" baseline="0" dirty="0" smtClean="0">
                          <a:effectLst/>
                          <a:latin typeface="+mj-lt"/>
                        </a:rPr>
                        <a:t> </a:t>
                      </a:r>
                      <a:r>
                        <a:rPr lang="en-US" sz="900" u="none" strike="noStrike" dirty="0" smtClean="0">
                          <a:effectLst/>
                          <a:latin typeface="+mj-lt"/>
                        </a:rPr>
                        <a:t>Discount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3069396851"/>
              </p:ext>
            </p:extLst>
          </p:nvPr>
        </p:nvGraphicFramePr>
        <p:xfrm>
          <a:off x="195713" y="955342"/>
          <a:ext cx="4512539" cy="32764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6468255"/>
              </p:ext>
            </p:extLst>
          </p:nvPr>
        </p:nvGraphicFramePr>
        <p:xfrm>
          <a:off x="4779062" y="1033353"/>
          <a:ext cx="4893021" cy="3191356"/>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Group 2"/>
          <p:cNvGrpSpPr/>
          <p:nvPr/>
        </p:nvGrpSpPr>
        <p:grpSpPr>
          <a:xfrm>
            <a:off x="7225572" y="4017066"/>
            <a:ext cx="2925926" cy="557954"/>
            <a:chOff x="6639138" y="3915123"/>
            <a:chExt cx="2925926" cy="557954"/>
          </a:xfrm>
        </p:grpSpPr>
        <p:sp>
          <p:nvSpPr>
            <p:cNvPr id="7" name="Rectangle 6"/>
            <p:cNvSpPr/>
            <p:nvPr/>
          </p:nvSpPr>
          <p:spPr>
            <a:xfrm>
              <a:off x="6705128" y="4340997"/>
              <a:ext cx="91440" cy="9144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705128" y="4156067"/>
              <a:ext cx="91440" cy="914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bwMode="gray">
            <a:xfrm>
              <a:off x="6761059" y="4269877"/>
              <a:ext cx="2611120" cy="203200"/>
            </a:xfrm>
            <a:prstGeom prst="rect">
              <a:avLst/>
            </a:prstGeom>
          </p:spPr>
          <p:txBody>
            <a:bodyPr vert="horz" wrap="square" lIns="91440" tIns="45720" rIns="91440" bIns="45720" rtlCol="0">
              <a:noAutofit/>
            </a:bodyPr>
            <a:lstStyle/>
            <a:p>
              <a:r>
                <a:rPr lang="en-US" sz="900" dirty="0" smtClean="0"/>
                <a:t>Discounts that do not have coverage in regression</a:t>
              </a:r>
              <a:endParaRPr lang="en-US" sz="900" dirty="0"/>
            </a:p>
          </p:txBody>
        </p:sp>
        <p:sp>
          <p:nvSpPr>
            <p:cNvPr id="10" name="TextBox 9"/>
            <p:cNvSpPr txBox="1"/>
            <p:nvPr/>
          </p:nvSpPr>
          <p:spPr bwMode="gray">
            <a:xfrm>
              <a:off x="6761058" y="4092707"/>
              <a:ext cx="2804006" cy="260190"/>
            </a:xfrm>
            <a:prstGeom prst="rect">
              <a:avLst/>
            </a:prstGeom>
          </p:spPr>
          <p:txBody>
            <a:bodyPr vert="horz" wrap="square" lIns="91440" tIns="45720" rIns="91440" bIns="45720" rtlCol="0">
              <a:noAutofit/>
            </a:bodyPr>
            <a:lstStyle/>
            <a:p>
              <a:r>
                <a:rPr lang="en-US" sz="900" dirty="0" smtClean="0"/>
                <a:t>Discounts present in regression suite</a:t>
              </a:r>
              <a:endParaRPr lang="en-US" sz="900" dirty="0"/>
            </a:p>
          </p:txBody>
        </p:sp>
        <p:sp>
          <p:nvSpPr>
            <p:cNvPr id="14" name="TextBox 13"/>
            <p:cNvSpPr txBox="1"/>
            <p:nvPr/>
          </p:nvSpPr>
          <p:spPr bwMode="gray">
            <a:xfrm>
              <a:off x="6639138" y="3915123"/>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cxnSp>
        <p:nvCxnSpPr>
          <p:cNvPr id="17" name="Straight Connector 16"/>
          <p:cNvCxnSpPr/>
          <p:nvPr/>
        </p:nvCxnSpPr>
        <p:spPr>
          <a:xfrm>
            <a:off x="5064113" y="1070386"/>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bwMode="gray">
          <a:xfrm>
            <a:off x="323850" y="6623637"/>
            <a:ext cx="8778240" cy="234363"/>
          </a:xfrm>
          <a:prstGeom prst="rect">
            <a:avLst/>
          </a:prstGeom>
        </p:spPr>
        <p:txBody>
          <a:bodyPr vert="horz" wrap="square" lIns="91440" tIns="45720" rIns="91440" bIns="45720" rtlCol="0">
            <a:noAutofit/>
          </a:bodyPr>
          <a:lstStyle/>
          <a:p>
            <a:r>
              <a:rPr lang="en-US" sz="800" i="1" dirty="0">
                <a:solidFill>
                  <a:schemeClr val="tx1">
                    <a:lumMod val="50000"/>
                  </a:schemeClr>
                </a:solidFill>
              </a:rPr>
              <a:t>Disclaimer: Analysis is based on a limited subset of data pulled from the PROD </a:t>
            </a:r>
            <a:r>
              <a:rPr lang="en-US" sz="800" i="1" dirty="0" smtClean="0">
                <a:solidFill>
                  <a:schemeClr val="tx1">
                    <a:lumMod val="50000"/>
                  </a:schemeClr>
                </a:solidFill>
              </a:rPr>
              <a:t>DB and hence this data might not be the best indicator of exact productions trends</a:t>
            </a:r>
            <a:endParaRPr lang="en-US" sz="800" i="1" dirty="0">
              <a:solidFill>
                <a:schemeClr val="tx1">
                  <a:lumMod val="50000"/>
                </a:schemeClr>
              </a:solidFill>
            </a:endParaRPr>
          </a:p>
        </p:txBody>
      </p:sp>
    </p:spTree>
    <p:extLst>
      <p:ext uri="{BB962C8B-B14F-4D97-AF65-F5344CB8AC3E}">
        <p14:creationId xmlns:p14="http://schemas.microsoft.com/office/powerpoint/2010/main" val="26184681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518582" y="359695"/>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Billing Transaction Analysis</a:t>
            </a:r>
          </a:p>
        </p:txBody>
      </p:sp>
      <p:grpSp>
        <p:nvGrpSpPr>
          <p:cNvPr id="5" name="Group 4"/>
          <p:cNvGrpSpPr/>
          <p:nvPr/>
        </p:nvGrpSpPr>
        <p:grpSpPr>
          <a:xfrm>
            <a:off x="518582" y="4978393"/>
            <a:ext cx="10926316" cy="1352435"/>
            <a:chOff x="510922" y="5092567"/>
            <a:chExt cx="10926316" cy="1198919"/>
          </a:xfrm>
        </p:grpSpPr>
        <p:sp>
          <p:nvSpPr>
            <p:cNvPr id="16" name="Rectangle 15"/>
            <p:cNvSpPr/>
            <p:nvPr/>
          </p:nvSpPr>
          <p:spPr>
            <a:xfrm>
              <a:off x="510922" y="5100792"/>
              <a:ext cx="10926316" cy="1190694"/>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latin typeface="+mj-lt"/>
              </a:endParaRPr>
            </a:p>
          </p:txBody>
        </p:sp>
        <p:sp>
          <p:nvSpPr>
            <p:cNvPr id="8" name="Subtitle 2"/>
            <p:cNvSpPr txBox="1">
              <a:spLocks/>
            </p:cNvSpPr>
            <p:nvPr/>
          </p:nvSpPr>
          <p:spPr>
            <a:xfrm>
              <a:off x="510922" y="5092567"/>
              <a:ext cx="10926316" cy="11691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1100" b="1" dirty="0" smtClean="0">
                  <a:solidFill>
                    <a:prstClr val="black"/>
                  </a:solidFill>
                  <a:latin typeface="+mj-lt"/>
                </a:rPr>
                <a:t>Inferences:</a:t>
              </a:r>
            </a:p>
            <a:p>
              <a:pPr algn="l">
                <a:spcBef>
                  <a:spcPts val="600"/>
                </a:spcBef>
              </a:pPr>
              <a:r>
                <a:rPr lang="en-US" sz="1100" dirty="0" smtClean="0">
                  <a:solidFill>
                    <a:prstClr val="black"/>
                  </a:solidFill>
                  <a:latin typeface="+mj-lt"/>
                </a:rPr>
                <a:t>1. Based on the analysis done, the key billing transactions are mainly focused around different payment methods using various payment modes (Ex: Recurring payments), various types of fees (SR22 Fee, CA Fraud Assessment, MVLE, Non EFT Installment, EFT Installment, Cancellation Fee), refunds, write-offs, funds transfer. </a:t>
              </a:r>
            </a:p>
            <a:p>
              <a:pPr algn="l">
                <a:spcBef>
                  <a:spcPts val="600"/>
                </a:spcBef>
              </a:pPr>
              <a:endParaRPr lang="en-US" sz="1100" b="1" dirty="0" smtClean="0">
                <a:solidFill>
                  <a:prstClr val="black"/>
                </a:solidFill>
                <a:latin typeface="+mj-lt"/>
              </a:endParaRPr>
            </a:p>
            <a:p>
              <a:pPr algn="l">
                <a:spcBef>
                  <a:spcPts val="600"/>
                </a:spcBef>
              </a:pPr>
              <a:r>
                <a:rPr lang="en-US" sz="1100" b="1" dirty="0" smtClean="0">
                  <a:solidFill>
                    <a:prstClr val="black"/>
                  </a:solidFill>
                  <a:latin typeface="+mj-lt"/>
                </a:rPr>
                <a:t>Existing </a:t>
              </a:r>
              <a:r>
                <a:rPr lang="en-US" sz="1100" b="1" dirty="0">
                  <a:solidFill>
                    <a:prstClr val="black"/>
                  </a:solidFill>
                  <a:latin typeface="+mj-lt"/>
                </a:rPr>
                <a:t>Regression Coverage:</a:t>
              </a:r>
            </a:p>
            <a:p>
              <a:pPr algn="l">
                <a:spcBef>
                  <a:spcPts val="600"/>
                </a:spcBef>
              </a:pPr>
              <a:r>
                <a:rPr lang="en-US" sz="1100" dirty="0" smtClean="0">
                  <a:solidFill>
                    <a:prstClr val="black"/>
                  </a:solidFill>
                  <a:latin typeface="+mj-lt"/>
                </a:rPr>
                <a:t>Regression coverage exists for most of the key billing functions</a:t>
              </a:r>
            </a:p>
          </p:txBody>
        </p:sp>
      </p:grpSp>
      <p:graphicFrame>
        <p:nvGraphicFramePr>
          <p:cNvPr id="19" name="Chart 18"/>
          <p:cNvGraphicFramePr>
            <a:graphicFrameLocks/>
          </p:cNvGraphicFramePr>
          <p:nvPr>
            <p:extLst>
              <p:ext uri="{D42A27DB-BD31-4B8C-83A1-F6EECF244321}">
                <p14:modId xmlns:p14="http://schemas.microsoft.com/office/powerpoint/2010/main" val="1960994702"/>
              </p:ext>
            </p:extLst>
          </p:nvPr>
        </p:nvGraphicFramePr>
        <p:xfrm>
          <a:off x="747077" y="927928"/>
          <a:ext cx="3997326" cy="308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a:graphicFrameLocks/>
          </p:cNvGraphicFramePr>
          <p:nvPr>
            <p:extLst>
              <p:ext uri="{D42A27DB-BD31-4B8C-83A1-F6EECF244321}">
                <p14:modId xmlns:p14="http://schemas.microsoft.com/office/powerpoint/2010/main" val="1312883046"/>
              </p:ext>
            </p:extLst>
          </p:nvPr>
        </p:nvGraphicFramePr>
        <p:xfrm>
          <a:off x="6090602" y="927928"/>
          <a:ext cx="3997326" cy="3086100"/>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Group 3"/>
          <p:cNvGrpSpPr/>
          <p:nvPr/>
        </p:nvGrpSpPr>
        <p:grpSpPr>
          <a:xfrm>
            <a:off x="8845660" y="3922287"/>
            <a:ext cx="2925925" cy="764399"/>
            <a:chOff x="8845660" y="3890757"/>
            <a:chExt cx="2925925" cy="764399"/>
          </a:xfrm>
        </p:grpSpPr>
        <p:grpSp>
          <p:nvGrpSpPr>
            <p:cNvPr id="3" name="Group 2"/>
            <p:cNvGrpSpPr/>
            <p:nvPr/>
          </p:nvGrpSpPr>
          <p:grpSpPr>
            <a:xfrm>
              <a:off x="8845660" y="4112704"/>
              <a:ext cx="2925925" cy="542452"/>
              <a:chOff x="9405803" y="4165600"/>
              <a:chExt cx="2925925" cy="542452"/>
            </a:xfrm>
          </p:grpSpPr>
          <p:sp>
            <p:nvSpPr>
              <p:cNvPr id="11" name="Rectangle 10"/>
              <p:cNvSpPr/>
              <p:nvPr/>
            </p:nvSpPr>
            <p:spPr>
              <a:xfrm>
                <a:off x="9405803" y="4575972"/>
                <a:ext cx="121920" cy="13208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9405803" y="4228960"/>
                <a:ext cx="121920" cy="13208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bwMode="gray">
              <a:xfrm>
                <a:off x="9527723" y="4465321"/>
                <a:ext cx="2611120" cy="203200"/>
              </a:xfrm>
              <a:prstGeom prst="rect">
                <a:avLst/>
              </a:prstGeom>
            </p:spPr>
            <p:txBody>
              <a:bodyPr vert="horz" wrap="square" lIns="91440" tIns="45720" rIns="91440" bIns="45720" rtlCol="0">
                <a:noAutofit/>
              </a:bodyPr>
              <a:lstStyle/>
              <a:p>
                <a:r>
                  <a:rPr lang="en-US" sz="1100" dirty="0" smtClean="0"/>
                  <a:t>Transactions that may require coverage</a:t>
                </a:r>
                <a:endParaRPr lang="en-US" sz="1100" dirty="0"/>
              </a:p>
            </p:txBody>
          </p:sp>
          <p:sp>
            <p:nvSpPr>
              <p:cNvPr id="14" name="TextBox 13"/>
              <p:cNvSpPr txBox="1"/>
              <p:nvPr/>
            </p:nvSpPr>
            <p:spPr bwMode="gray">
              <a:xfrm>
                <a:off x="9527722" y="4165600"/>
                <a:ext cx="2804006" cy="260190"/>
              </a:xfrm>
              <a:prstGeom prst="rect">
                <a:avLst/>
              </a:prstGeom>
            </p:spPr>
            <p:txBody>
              <a:bodyPr vert="horz" wrap="square" lIns="91440" tIns="45720" rIns="91440" bIns="45720" rtlCol="0">
                <a:noAutofit/>
              </a:bodyPr>
              <a:lstStyle/>
              <a:p>
                <a:r>
                  <a:rPr lang="en-US" sz="1100" dirty="0" smtClean="0"/>
                  <a:t>Transactions present in regression suite </a:t>
                </a:r>
                <a:endParaRPr lang="en-US" sz="1100" dirty="0"/>
              </a:p>
            </p:txBody>
          </p:sp>
        </p:grpSp>
        <p:sp>
          <p:nvSpPr>
            <p:cNvPr id="15" name="TextBox 14"/>
            <p:cNvSpPr txBox="1"/>
            <p:nvPr/>
          </p:nvSpPr>
          <p:spPr bwMode="gray">
            <a:xfrm>
              <a:off x="8967579" y="3890757"/>
              <a:ext cx="2130528" cy="212796"/>
            </a:xfrm>
            <a:prstGeom prst="rect">
              <a:avLst/>
            </a:prstGeom>
          </p:spPr>
          <p:txBody>
            <a:bodyPr vert="horz" wrap="none" lIns="91440" tIns="45720" rIns="91440" bIns="45720" rtlCol="0">
              <a:noAutofit/>
            </a:bodyPr>
            <a:lstStyle/>
            <a:p>
              <a:r>
                <a:rPr lang="en-US" sz="800" b="1" dirty="0" smtClean="0"/>
                <a:t>Legend for Existing Regression Coverage </a:t>
              </a:r>
              <a:endParaRPr lang="en-US" sz="800" b="1" dirty="0"/>
            </a:p>
          </p:txBody>
        </p:sp>
      </p:grpSp>
      <p:cxnSp>
        <p:nvCxnSpPr>
          <p:cNvPr id="17" name="Straight Connector 16"/>
          <p:cNvCxnSpPr/>
          <p:nvPr/>
        </p:nvCxnSpPr>
        <p:spPr>
          <a:xfrm>
            <a:off x="5631671" y="1036066"/>
            <a:ext cx="0" cy="365062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bwMode="gray">
          <a:xfrm>
            <a:off x="323850" y="6623637"/>
            <a:ext cx="8778240" cy="234363"/>
          </a:xfrm>
          <a:prstGeom prst="rect">
            <a:avLst/>
          </a:prstGeom>
        </p:spPr>
        <p:txBody>
          <a:bodyPr vert="horz" wrap="square" lIns="91440" tIns="45720" rIns="91440" bIns="45720" rtlCol="0">
            <a:noAutofit/>
          </a:bodyPr>
          <a:lstStyle/>
          <a:p>
            <a:r>
              <a:rPr lang="en-US" sz="800" i="1" dirty="0">
                <a:solidFill>
                  <a:schemeClr val="tx1">
                    <a:lumMod val="50000"/>
                  </a:schemeClr>
                </a:solidFill>
              </a:rPr>
              <a:t>Disclaimer: Analysis is based on a limited subset of data pulled from the PROD </a:t>
            </a:r>
            <a:r>
              <a:rPr lang="en-US" sz="800" i="1" dirty="0" smtClean="0">
                <a:solidFill>
                  <a:schemeClr val="tx1">
                    <a:lumMod val="50000"/>
                  </a:schemeClr>
                </a:solidFill>
              </a:rPr>
              <a:t>DB and hence this data might not be the best indicator of exact productions trends</a:t>
            </a:r>
            <a:endParaRPr lang="en-US" sz="800" i="1" dirty="0">
              <a:solidFill>
                <a:schemeClr val="tx1">
                  <a:lumMod val="50000"/>
                </a:schemeClr>
              </a:solidFill>
            </a:endParaRPr>
          </a:p>
        </p:txBody>
      </p:sp>
    </p:spTree>
    <p:extLst>
      <p:ext uri="{BB962C8B-B14F-4D97-AF65-F5344CB8AC3E}">
        <p14:creationId xmlns:p14="http://schemas.microsoft.com/office/powerpoint/2010/main" val="9594697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a:xfrm>
            <a:off x="469900" y="334753"/>
            <a:ext cx="11252200" cy="333375"/>
          </a:xfrm>
        </p:spPr>
        <p:txBody>
          <a:bodyPr vert="horz" lIns="91440" tIns="45720" rIns="91440" bIns="45720" rtlCol="0">
            <a:noAutofit/>
          </a:bodyPr>
          <a:lstStyle/>
          <a:p>
            <a:pPr defTabSz="914400" fontAlgn="base">
              <a:lnSpc>
                <a:spcPct val="106000"/>
              </a:lnSpc>
              <a:spcBef>
                <a:spcPct val="50000"/>
              </a:spcBef>
              <a:spcAft>
                <a:spcPct val="0"/>
              </a:spcAft>
              <a:buClr>
                <a:srgbClr val="54585A"/>
              </a:buClr>
            </a:pPr>
            <a:r>
              <a:rPr lang="en-US" altLang="en-US" sz="2200" b="1" dirty="0">
                <a:solidFill>
                  <a:srgbClr val="003087"/>
                </a:solidFill>
                <a:ea typeface="+mn-ea"/>
              </a:rPr>
              <a:t>Optimized Automated Regression Suite – Auto Coverage Heat Map (L2)</a:t>
            </a:r>
          </a:p>
        </p:txBody>
      </p:sp>
      <p:sp>
        <p:nvSpPr>
          <p:cNvPr id="29744" name="TextBox 5"/>
          <p:cNvSpPr txBox="1">
            <a:spLocks noChangeArrowheads="1"/>
          </p:cNvSpPr>
          <p:nvPr/>
        </p:nvSpPr>
        <p:spPr bwMode="auto">
          <a:xfrm>
            <a:off x="4495800" y="327660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200"/>
              </a:spcBef>
              <a:buSzPct val="100000"/>
            </a:pPr>
            <a:endParaRPr lang="en-US" altLang="en-US" sz="1200" dirty="0"/>
          </a:p>
        </p:txBody>
      </p:sp>
      <p:sp>
        <p:nvSpPr>
          <p:cNvPr id="8" name="Text Placeholder 20"/>
          <p:cNvSpPr>
            <a:spLocks noGrp="1"/>
          </p:cNvSpPr>
          <p:nvPr>
            <p:ph type="body" sz="quarter" idx="13"/>
          </p:nvPr>
        </p:nvSpPr>
        <p:spPr>
          <a:xfrm>
            <a:off x="469900" y="1004477"/>
            <a:ext cx="11624690" cy="308546"/>
          </a:xfrm>
        </p:spPr>
        <p:txBody>
          <a:bodyPr/>
          <a:lstStyle/>
          <a:p>
            <a:r>
              <a:rPr lang="en-US" altLang="en-US" sz="1600" dirty="0" smtClean="0">
                <a:solidFill>
                  <a:srgbClr val="003087"/>
                </a:solidFill>
              </a:rPr>
              <a:t>Heat Map depicts the regression coverage for optimized auto </a:t>
            </a:r>
            <a:r>
              <a:rPr lang="en-US" altLang="en-US" sz="1600" dirty="0">
                <a:solidFill>
                  <a:srgbClr val="003087"/>
                </a:solidFill>
              </a:rPr>
              <a:t>r</a:t>
            </a:r>
            <a:r>
              <a:rPr lang="en-US" altLang="en-US" sz="1600" dirty="0" smtClean="0">
                <a:solidFill>
                  <a:srgbClr val="003087"/>
                </a:solidFill>
              </a:rPr>
              <a:t>egression suite along with deprioritized scenarios from current regression suite. The heat map also includes coverage provided by BCT batch tests</a:t>
            </a:r>
          </a:p>
        </p:txBody>
      </p:sp>
      <p:graphicFrame>
        <p:nvGraphicFramePr>
          <p:cNvPr id="11" name="Table 10"/>
          <p:cNvGraphicFramePr>
            <a:graphicFrameLocks noGrp="1"/>
          </p:cNvGraphicFramePr>
          <p:nvPr>
            <p:extLst/>
          </p:nvPr>
        </p:nvGraphicFramePr>
        <p:xfrm>
          <a:off x="776499" y="6061575"/>
          <a:ext cx="4663956" cy="381000"/>
        </p:xfrm>
        <a:graphic>
          <a:graphicData uri="http://schemas.openxmlformats.org/drawingml/2006/table">
            <a:tbl>
              <a:tblPr/>
              <a:tblGrid>
                <a:gridCol w="534868">
                  <a:extLst>
                    <a:ext uri="{9D8B030D-6E8A-4147-A177-3AD203B41FA5}">
                      <a16:colId xmlns:a16="http://schemas.microsoft.com/office/drawing/2014/main" val="20000"/>
                    </a:ext>
                  </a:extLst>
                </a:gridCol>
                <a:gridCol w="4129088">
                  <a:extLst>
                    <a:ext uri="{9D8B030D-6E8A-4147-A177-3AD203B41FA5}">
                      <a16:colId xmlns:a16="http://schemas.microsoft.com/office/drawing/2014/main" val="20001"/>
                    </a:ext>
                  </a:extLst>
                </a:gridCol>
              </a:tblGrid>
              <a:tr h="190500">
                <a:tc>
                  <a:txBody>
                    <a:bodyPr/>
                    <a:lstStyle/>
                    <a:p>
                      <a:pPr algn="ctr" fontAlgn="b"/>
                      <a:r>
                        <a:rPr lang="en-US" sz="800" b="1" i="0" u="none" strike="noStrike" dirty="0">
                          <a:solidFill>
                            <a:srgbClr val="000000"/>
                          </a:solidFill>
                          <a:effectLst/>
                          <a:latin typeface="Arial" panose="020B0604020202020204" pitchFamily="34" charset="0"/>
                        </a:rPr>
                        <a:t>Priority 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66"/>
                    </a:solidFill>
                  </a:tcPr>
                </a:tc>
                <a:tc>
                  <a:txBody>
                    <a:bodyPr/>
                    <a:lstStyle/>
                    <a:p>
                      <a:pPr algn="l" fontAlgn="b"/>
                      <a:r>
                        <a:rPr lang="en-US" sz="800" b="0" i="0" u="none" strike="noStrike" dirty="0" smtClean="0">
                          <a:solidFill>
                            <a:srgbClr val="000000"/>
                          </a:solidFill>
                          <a:effectLst/>
                          <a:latin typeface="Arial" panose="020B0604020202020204" pitchFamily="34" charset="0"/>
                        </a:rPr>
                        <a:t> - States </a:t>
                      </a:r>
                      <a:r>
                        <a:rPr lang="en-US" sz="800" b="0" i="0" u="none" strike="noStrike" dirty="0">
                          <a:solidFill>
                            <a:srgbClr val="000000"/>
                          </a:solidFill>
                          <a:effectLst/>
                          <a:latin typeface="Arial" panose="020B0604020202020204" pitchFamily="34" charset="0"/>
                        </a:rPr>
                        <a:t>identified as high risk based on production policy density and regression </a:t>
                      </a:r>
                      <a:r>
                        <a:rPr lang="en-US" sz="800" b="0" i="0" u="none" strike="noStrike" dirty="0" smtClean="0">
                          <a:solidFill>
                            <a:srgbClr val="000000"/>
                          </a:solidFill>
                          <a:effectLst/>
                          <a:latin typeface="Arial" panose="020B0604020202020204" pitchFamily="34" charset="0"/>
                        </a:rPr>
                        <a:t>defects</a:t>
                      </a:r>
                      <a:endParaRPr lang="en-US" sz="800" b="0" i="0" u="none" strike="noStrike" dirty="0">
                        <a:solidFill>
                          <a:srgbClr val="000000"/>
                        </a:solidFill>
                        <a:effectLst/>
                        <a:latin typeface="Arial" panose="020B0604020202020204" pitchFamily="34" charset="0"/>
                      </a:endParaRP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800" b="1" i="0" u="none" strike="noStrike" dirty="0">
                          <a:solidFill>
                            <a:srgbClr val="000000"/>
                          </a:solidFill>
                          <a:effectLst/>
                          <a:latin typeface="Arial" panose="020B0604020202020204" pitchFamily="34" charset="0"/>
                        </a:rPr>
                        <a:t>Priority 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800" b="0" i="0" u="none" strike="noStrike" dirty="0" smtClean="0">
                          <a:solidFill>
                            <a:srgbClr val="000000"/>
                          </a:solidFill>
                          <a:effectLst/>
                          <a:latin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rPr>
                        <a:t> </a:t>
                      </a:r>
                      <a:r>
                        <a:rPr lang="en-US" sz="800" b="0" i="0" u="none" strike="noStrike" dirty="0" smtClean="0">
                          <a:solidFill>
                            <a:srgbClr val="000000"/>
                          </a:solidFill>
                          <a:effectLst/>
                          <a:latin typeface="Arial" panose="020B0604020202020204" pitchFamily="34" charset="0"/>
                        </a:rPr>
                        <a:t>States </a:t>
                      </a:r>
                      <a:r>
                        <a:rPr lang="en-US" sz="800" b="0" i="0" u="none" strike="noStrike" dirty="0">
                          <a:solidFill>
                            <a:srgbClr val="000000"/>
                          </a:solidFill>
                          <a:effectLst/>
                          <a:latin typeface="Arial" panose="020B0604020202020204" pitchFamily="34" charset="0"/>
                        </a:rPr>
                        <a:t>identified as low risk based on production policy density and regression </a:t>
                      </a:r>
                      <a:r>
                        <a:rPr lang="en-US" sz="800" b="0" i="0" u="none" strike="noStrike" dirty="0" smtClean="0">
                          <a:solidFill>
                            <a:srgbClr val="000000"/>
                          </a:solidFill>
                          <a:effectLst/>
                          <a:latin typeface="Arial" panose="020B0604020202020204" pitchFamily="34" charset="0"/>
                        </a:rPr>
                        <a:t>defects</a:t>
                      </a:r>
                      <a:endParaRPr lang="en-US" sz="800" b="0" i="0" u="none" strike="noStrike" dirty="0">
                        <a:solidFill>
                          <a:srgbClr val="000000"/>
                        </a:solidFill>
                        <a:effectLst/>
                        <a:latin typeface="Arial" panose="020B0604020202020204" pitchFamily="34" charset="0"/>
                      </a:endParaRP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nvPr>
        </p:nvGraphicFramePr>
        <p:xfrm>
          <a:off x="5395853" y="6064310"/>
          <a:ext cx="3853473" cy="488627"/>
        </p:xfrm>
        <a:graphic>
          <a:graphicData uri="http://schemas.openxmlformats.org/drawingml/2006/table">
            <a:tbl>
              <a:tblPr/>
              <a:tblGrid>
                <a:gridCol w="289600">
                  <a:extLst>
                    <a:ext uri="{9D8B030D-6E8A-4147-A177-3AD203B41FA5}">
                      <a16:colId xmlns:a16="http://schemas.microsoft.com/office/drawing/2014/main" val="20000"/>
                    </a:ext>
                  </a:extLst>
                </a:gridCol>
                <a:gridCol w="3563873">
                  <a:extLst>
                    <a:ext uri="{9D8B030D-6E8A-4147-A177-3AD203B41FA5}">
                      <a16:colId xmlns:a16="http://schemas.microsoft.com/office/drawing/2014/main" val="20001"/>
                    </a:ext>
                  </a:extLst>
                </a:gridCol>
              </a:tblGrid>
              <a:tr h="174549">
                <a:tc>
                  <a:txBody>
                    <a:bodyPr/>
                    <a:lstStyle/>
                    <a:p>
                      <a:pPr algn="l" rtl="0"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54585A"/>
                      </a:solidFill>
                      <a:prstDash val="solid"/>
                      <a:round/>
                      <a:headEnd type="none" w="med" len="med"/>
                      <a:tailEnd type="none" w="med" len="med"/>
                    </a:lnB>
                    <a:solidFill>
                      <a:srgbClr val="92D050"/>
                    </a:solidFill>
                  </a:tcPr>
                </a:tc>
                <a:tc>
                  <a:txBody>
                    <a:bodyPr/>
                    <a:lstStyle/>
                    <a:p>
                      <a:pPr algn="l" rtl="0" fontAlgn="b"/>
                      <a:r>
                        <a:rPr lang="en-US" sz="800" b="0" i="0" u="none" strike="noStrike" dirty="0">
                          <a:solidFill>
                            <a:srgbClr val="000000"/>
                          </a:solidFill>
                          <a:effectLst/>
                          <a:latin typeface="Arial" panose="020B0604020202020204" pitchFamily="34" charset="0"/>
                        </a:rPr>
                        <a:t>  -  Regression Coverage for both CL and Delta</a:t>
                      </a:r>
                    </a:p>
                  </a:txBody>
                  <a:tcPr marL="4639" marR="4639" marT="4639"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42925">
                <a:tc>
                  <a:txBody>
                    <a:bodyPr/>
                    <a:lstStyle/>
                    <a:p>
                      <a:pPr algn="l" rtl="0"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rtl="0" fontAlgn="b"/>
                      <a:r>
                        <a:rPr lang="en-US" sz="800" b="0" i="0" u="none" strike="noStrike" dirty="0">
                          <a:solidFill>
                            <a:srgbClr val="000000"/>
                          </a:solidFill>
                          <a:effectLst/>
                          <a:latin typeface="Arial" panose="020B0604020202020204" pitchFamily="34" charset="0"/>
                        </a:rPr>
                        <a:t>  -  Assumed CL coverage (No Delta)</a:t>
                      </a:r>
                    </a:p>
                  </a:txBody>
                  <a:tcPr marL="4639" marR="4639" marT="4639"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22182">
                <a:tc>
                  <a:txBody>
                    <a:bodyPr/>
                    <a:lstStyle/>
                    <a:p>
                      <a:pPr algn="l"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800" b="0" i="0" u="none" strike="noStrike" dirty="0">
                          <a:solidFill>
                            <a:srgbClr val="000000"/>
                          </a:solidFill>
                          <a:effectLst/>
                          <a:latin typeface="Arial" panose="020B0604020202020204" pitchFamily="34" charset="0"/>
                        </a:rPr>
                        <a:t>  -  Scenarios deprioritized for </a:t>
                      </a:r>
                      <a:r>
                        <a:rPr lang="en-US" sz="800" b="0" i="0" u="none" strike="noStrike" dirty="0" smtClean="0">
                          <a:solidFill>
                            <a:srgbClr val="000000"/>
                          </a:solidFill>
                          <a:effectLst/>
                          <a:latin typeface="Arial" panose="020B0604020202020204" pitchFamily="34" charset="0"/>
                        </a:rPr>
                        <a:t>regression </a:t>
                      </a:r>
                      <a:r>
                        <a:rPr lang="en-US" sz="800" b="0" i="0" u="none" strike="noStrike" dirty="0">
                          <a:solidFill>
                            <a:srgbClr val="000000"/>
                          </a:solidFill>
                          <a:effectLst/>
                          <a:latin typeface="Arial" panose="020B0604020202020204" pitchFamily="34" charset="0"/>
                        </a:rPr>
                        <a:t>(Assumed CL coverage - No Delta)</a:t>
                      </a:r>
                    </a:p>
                  </a:txBody>
                  <a:tcPr marL="4639" marR="4639" marT="463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nvPr>
        </p:nvGraphicFramePr>
        <p:xfrm>
          <a:off x="8770210" y="6061575"/>
          <a:ext cx="3421790" cy="314326"/>
        </p:xfrm>
        <a:graphic>
          <a:graphicData uri="http://schemas.openxmlformats.org/drawingml/2006/table">
            <a:tbl>
              <a:tblPr/>
              <a:tblGrid>
                <a:gridCol w="230418">
                  <a:extLst>
                    <a:ext uri="{9D8B030D-6E8A-4147-A177-3AD203B41FA5}">
                      <a16:colId xmlns:a16="http://schemas.microsoft.com/office/drawing/2014/main" val="20000"/>
                    </a:ext>
                  </a:extLst>
                </a:gridCol>
                <a:gridCol w="3191372">
                  <a:extLst>
                    <a:ext uri="{9D8B030D-6E8A-4147-A177-3AD203B41FA5}">
                      <a16:colId xmlns:a16="http://schemas.microsoft.com/office/drawing/2014/main" val="20001"/>
                    </a:ext>
                  </a:extLst>
                </a:gridCol>
              </a:tblGrid>
              <a:tr h="153002">
                <a:tc>
                  <a:txBody>
                    <a:bodyPr/>
                    <a:lstStyle/>
                    <a:p>
                      <a:pPr algn="l" rtl="0" fontAlgn="b"/>
                      <a:r>
                        <a:rPr lang="en-US" sz="1000" b="0" i="0" u="none" strike="noStrike" dirty="0">
                          <a:solidFill>
                            <a:srgbClr val="000000"/>
                          </a:solidFill>
                          <a:effectLst/>
                          <a:latin typeface="Arial" panose="020B0604020202020204" pitchFamily="34" charset="0"/>
                        </a:rPr>
                        <a:t> </a:t>
                      </a:r>
                    </a:p>
                  </a:txBody>
                  <a:tcPr marL="4763" marR="4763" marT="4763"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dirty="0">
                          <a:solidFill>
                            <a:srgbClr val="000000"/>
                          </a:solidFill>
                          <a:effectLst/>
                          <a:latin typeface="Arial" panose="020B0604020202020204" pitchFamily="34" charset="0"/>
                        </a:rPr>
                        <a:t>  -  Scenarios deprioritized for </a:t>
                      </a:r>
                      <a:r>
                        <a:rPr lang="en-US" sz="800" b="0" i="0" u="none" strike="noStrike" dirty="0" smtClean="0">
                          <a:solidFill>
                            <a:srgbClr val="000000"/>
                          </a:solidFill>
                          <a:effectLst/>
                          <a:latin typeface="Arial" panose="020B0604020202020204" pitchFamily="34" charset="0"/>
                        </a:rPr>
                        <a:t>regression </a:t>
                      </a:r>
                      <a:r>
                        <a:rPr lang="en-US" sz="800" b="0" i="0" u="none" strike="noStrike" dirty="0">
                          <a:solidFill>
                            <a:srgbClr val="000000"/>
                          </a:solidFill>
                          <a:effectLst/>
                          <a:latin typeface="Arial" panose="020B0604020202020204" pitchFamily="34" charset="0"/>
                        </a:rPr>
                        <a:t>(No Coverage  for Delta)</a:t>
                      </a:r>
                    </a:p>
                  </a:txBody>
                  <a:tcPr marL="4763" marR="4763" marT="4763"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53002">
                <a:tc>
                  <a:txBody>
                    <a:bodyPr/>
                    <a:lstStyle/>
                    <a:p>
                      <a:pPr algn="l" fontAlgn="b"/>
                      <a:r>
                        <a:rPr lang="en-US" sz="1000" b="0" i="0" u="none" strike="noStrike" dirty="0">
                          <a:solidFill>
                            <a:srgbClr val="000000"/>
                          </a:solidFill>
                          <a:effectLst/>
                          <a:latin typeface="Arial" panose="020B0604020202020204" pitchFamily="34" charset="0"/>
                        </a:rPr>
                        <a:t>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800" b="0" i="0" u="none" strike="noStrike" dirty="0">
                          <a:solidFill>
                            <a:srgbClr val="000000"/>
                          </a:solidFill>
                          <a:effectLst/>
                          <a:latin typeface="Arial" panose="020B0604020202020204" pitchFamily="34" charset="0"/>
                        </a:rPr>
                        <a:t>  -  </a:t>
                      </a:r>
                      <a:r>
                        <a:rPr lang="en-US" sz="800" b="0" i="0" u="none" strike="noStrike" dirty="0" smtClean="0">
                          <a:solidFill>
                            <a:schemeClr val="tx1">
                              <a:lumMod val="50000"/>
                            </a:schemeClr>
                          </a:solidFill>
                          <a:effectLst/>
                          <a:latin typeface="Arial" panose="020B0604020202020204" pitchFamily="34" charset="0"/>
                        </a:rPr>
                        <a:t>No</a:t>
                      </a:r>
                      <a:r>
                        <a:rPr lang="en-US" sz="800" b="0" i="0" u="none" strike="noStrike" baseline="0" dirty="0" smtClean="0">
                          <a:solidFill>
                            <a:schemeClr val="tx1">
                              <a:lumMod val="50000"/>
                            </a:schemeClr>
                          </a:solidFill>
                          <a:effectLst/>
                          <a:latin typeface="Arial" panose="020B0604020202020204" pitchFamily="34" charset="0"/>
                        </a:rPr>
                        <a:t> coverage for regression</a:t>
                      </a:r>
                      <a:endParaRPr lang="en-US" sz="800" b="0" i="0" u="none" strike="noStrike" dirty="0">
                        <a:solidFill>
                          <a:schemeClr val="tx1">
                            <a:lumMod val="50000"/>
                          </a:schemeClr>
                        </a:solidFill>
                        <a:effectLst/>
                        <a:latin typeface="Arial" panose="020B0604020202020204" pitchFamily="34" charset="0"/>
                      </a:endParaRPr>
                    </a:p>
                  </a:txBody>
                  <a:tcPr marL="4763" marR="4763" marT="4763"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bl>
          </a:graphicData>
        </a:graphic>
      </p:graphicFrame>
      <p:pic>
        <p:nvPicPr>
          <p:cNvPr id="15" name="Picture 14"/>
          <p:cNvPicPr>
            <a:picLocks noChangeAspect="1"/>
          </p:cNvPicPr>
          <p:nvPr/>
        </p:nvPicPr>
        <p:blipFill>
          <a:blip r:embed="rId2"/>
          <a:stretch>
            <a:fillRect/>
          </a:stretch>
        </p:blipFill>
        <p:spPr>
          <a:xfrm>
            <a:off x="556181" y="1555716"/>
            <a:ext cx="10935093" cy="4458234"/>
          </a:xfrm>
          <a:prstGeom prst="rect">
            <a:avLst/>
          </a:prstGeom>
          <a:ln>
            <a:solidFill>
              <a:schemeClr val="accent1"/>
            </a:solidFill>
          </a:ln>
        </p:spPr>
      </p:pic>
      <p:sp>
        <p:nvSpPr>
          <p:cNvPr id="9" name="Text Placeholder 20"/>
          <p:cNvSpPr>
            <a:spLocks noGrp="1"/>
          </p:cNvSpPr>
          <p:nvPr>
            <p:ph type="body" sz="quarter" idx="13"/>
          </p:nvPr>
        </p:nvSpPr>
        <p:spPr>
          <a:xfrm>
            <a:off x="6256177" y="6628511"/>
            <a:ext cx="4763689" cy="229489"/>
          </a:xfrm>
        </p:spPr>
        <p:txBody>
          <a:bodyPr/>
          <a:lstStyle/>
          <a:p>
            <a:r>
              <a:rPr lang="en-US" altLang="en-US" sz="900" b="1" dirty="0" smtClean="0">
                <a:solidFill>
                  <a:schemeClr val="tx1">
                    <a:lumMod val="50000"/>
                  </a:schemeClr>
                </a:solidFill>
              </a:rPr>
              <a:t>* L1 abbreviation : DF - Document fulfillment, TM - Task Management</a:t>
            </a:r>
          </a:p>
        </p:txBody>
      </p:sp>
    </p:spTree>
    <p:extLst>
      <p:ext uri="{BB962C8B-B14F-4D97-AF65-F5344CB8AC3E}">
        <p14:creationId xmlns:p14="http://schemas.microsoft.com/office/powerpoint/2010/main" val="311936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
          </p:nvPr>
        </p:nvSpPr>
        <p:spPr>
          <a:xfrm>
            <a:off x="781362" y="1698237"/>
            <a:ext cx="4728741" cy="1095763"/>
          </a:xfrm>
        </p:spPr>
        <p:txBody>
          <a:bodyPr>
            <a:noAutofit/>
          </a:bodyPr>
          <a:lstStyle/>
          <a:p>
            <a:pPr lvl="0"/>
            <a:r>
              <a:rPr lang="en-US" sz="1400" dirty="0">
                <a:solidFill>
                  <a:schemeClr val="tx1">
                    <a:lumMod val="50000"/>
                  </a:schemeClr>
                </a:solidFill>
              </a:rPr>
              <a:t>To validate the coverage for real life policy situations faced by field users based on comparison of existing Regression suite with production data to ensure that all commonly used business transactions have optimal coverage in Regression</a:t>
            </a:r>
          </a:p>
        </p:txBody>
      </p:sp>
      <p:sp>
        <p:nvSpPr>
          <p:cNvPr id="7" name="Title 6"/>
          <p:cNvSpPr>
            <a:spLocks noGrp="1"/>
          </p:cNvSpPr>
          <p:nvPr>
            <p:ph type="title"/>
          </p:nvPr>
        </p:nvSpPr>
        <p:spPr>
          <a:xfrm>
            <a:off x="622672" y="284480"/>
            <a:ext cx="6971251" cy="404140"/>
          </a:xfrm>
        </p:spPr>
        <p:txBody>
          <a:bodyPr vert="horz" lIns="91440" tIns="45720" rIns="91440" bIns="45720" rtlCol="0">
            <a:noAutofit/>
          </a:bodyPr>
          <a:lstStyle/>
          <a:p>
            <a:pPr defTabSz="914400" fontAlgn="base">
              <a:lnSpc>
                <a:spcPct val="106000"/>
              </a:lnSpc>
              <a:spcBef>
                <a:spcPct val="50000"/>
              </a:spcBef>
              <a:spcAft>
                <a:spcPct val="0"/>
              </a:spcAft>
              <a:buClr>
                <a:srgbClr val="54585A"/>
              </a:buClr>
            </a:pPr>
            <a:r>
              <a:rPr lang="en-US" sz="2400" b="1" dirty="0">
                <a:solidFill>
                  <a:schemeClr val="tx2">
                    <a:lumMod val="90000"/>
                    <a:lumOff val="10000"/>
                  </a:schemeClr>
                </a:solidFill>
                <a:ea typeface="+mn-ea"/>
              </a:rPr>
              <a:t>Real Life Policy Scenarios</a:t>
            </a:r>
          </a:p>
        </p:txBody>
      </p:sp>
      <p:sp>
        <p:nvSpPr>
          <p:cNvPr id="6" name="Rectangle 5"/>
          <p:cNvSpPr/>
          <p:nvPr/>
        </p:nvSpPr>
        <p:spPr>
          <a:xfrm>
            <a:off x="5951454" y="1193739"/>
            <a:ext cx="5813491" cy="3874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8000" tIns="96000" rIns="168000" bIns="96000" rtlCol="0" anchor="ctr" anchorCtr="0">
            <a:noAutofit/>
          </a:bodyPr>
          <a:lstStyle/>
          <a:p>
            <a:pPr marL="457200">
              <a:lnSpc>
                <a:spcPct val="110000"/>
              </a:lnSpc>
            </a:pPr>
            <a:r>
              <a:rPr lang="en-GB" sz="1400" b="1" dirty="0" smtClean="0">
                <a:solidFill>
                  <a:prstClr val="white"/>
                </a:solidFill>
              </a:rPr>
              <a:t>Business Value</a:t>
            </a:r>
            <a:endParaRPr lang="en-GB" sz="1400" b="1" dirty="0">
              <a:solidFill>
                <a:prstClr val="white"/>
              </a:solidFill>
            </a:endParaRPr>
          </a:p>
        </p:txBody>
      </p:sp>
      <p:grpSp>
        <p:nvGrpSpPr>
          <p:cNvPr id="103" name="Group 102"/>
          <p:cNvGrpSpPr/>
          <p:nvPr/>
        </p:nvGrpSpPr>
        <p:grpSpPr>
          <a:xfrm>
            <a:off x="5795721" y="1189879"/>
            <a:ext cx="381358" cy="381358"/>
            <a:chOff x="4186257" y="1189879"/>
            <a:chExt cx="507587" cy="381358"/>
          </a:xfrm>
        </p:grpSpPr>
        <p:sp>
          <p:nvSpPr>
            <p:cNvPr id="39" name="Oval 38"/>
            <p:cNvSpPr/>
            <p:nvPr/>
          </p:nvSpPr>
          <p:spPr bwMode="gray">
            <a:xfrm>
              <a:off x="4186257" y="1189879"/>
              <a:ext cx="507587" cy="381358"/>
            </a:xfrm>
            <a:prstGeom prst="ellipse">
              <a:avLst/>
            </a:prstGeom>
            <a:solidFill>
              <a:schemeClr val="bg1"/>
            </a:solidFill>
            <a:ln w="285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prstClr val="white"/>
                </a:solidFill>
              </a:endParaRPr>
            </a:p>
          </p:txBody>
        </p:sp>
        <p:pic>
          <p:nvPicPr>
            <p:cNvPr id="45" name="Picture 44"/>
            <p:cNvPicPr>
              <a:picLocks noChangeAspect="1"/>
            </p:cNvPicPr>
            <p:nvPr/>
          </p:nvPicPr>
          <p:blipFill>
            <a:blip r:embed="rId3"/>
            <a:stretch>
              <a:fillRect/>
            </a:stretch>
          </p:blipFill>
          <p:spPr>
            <a:xfrm>
              <a:off x="4285193" y="1268878"/>
              <a:ext cx="320114" cy="213783"/>
            </a:xfrm>
            <a:prstGeom prst="rect">
              <a:avLst/>
            </a:prstGeom>
          </p:spPr>
        </p:pic>
      </p:grpSp>
      <p:sp>
        <p:nvSpPr>
          <p:cNvPr id="18" name="Rectangle 17"/>
          <p:cNvSpPr/>
          <p:nvPr/>
        </p:nvSpPr>
        <p:spPr>
          <a:xfrm>
            <a:off x="639176" y="1194723"/>
            <a:ext cx="4885382" cy="3874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8000" tIns="96000" rIns="168000" bIns="96000" rtlCol="0" anchor="ctr" anchorCtr="0">
            <a:noAutofit/>
          </a:bodyPr>
          <a:lstStyle/>
          <a:p>
            <a:pPr marL="457200">
              <a:lnSpc>
                <a:spcPct val="110000"/>
              </a:lnSpc>
            </a:pPr>
            <a:r>
              <a:rPr lang="en-GB" sz="1400" b="1" dirty="0">
                <a:solidFill>
                  <a:prstClr val="white"/>
                </a:solidFill>
              </a:rPr>
              <a:t>Issue</a:t>
            </a:r>
          </a:p>
        </p:txBody>
      </p:sp>
      <p:grpSp>
        <p:nvGrpSpPr>
          <p:cNvPr id="102" name="Group 101"/>
          <p:cNvGrpSpPr/>
          <p:nvPr/>
        </p:nvGrpSpPr>
        <p:grpSpPr>
          <a:xfrm>
            <a:off x="497110" y="1194441"/>
            <a:ext cx="381358" cy="381357"/>
            <a:chOff x="433996" y="1202908"/>
            <a:chExt cx="507587" cy="381357"/>
          </a:xfrm>
        </p:grpSpPr>
        <p:sp>
          <p:nvSpPr>
            <p:cNvPr id="37" name="Oval 36"/>
            <p:cNvSpPr/>
            <p:nvPr/>
          </p:nvSpPr>
          <p:spPr bwMode="gray">
            <a:xfrm>
              <a:off x="433996" y="1202908"/>
              <a:ext cx="507587" cy="381357"/>
            </a:xfrm>
            <a:prstGeom prst="ellipse">
              <a:avLst/>
            </a:prstGeom>
            <a:solidFill>
              <a:schemeClr val="bg1"/>
            </a:solidFill>
            <a:ln w="285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nvGrpSpPr>
            <p:cNvPr id="38" name="Group 37"/>
            <p:cNvGrpSpPr/>
            <p:nvPr/>
          </p:nvGrpSpPr>
          <p:grpSpPr>
            <a:xfrm>
              <a:off x="601119" y="1265241"/>
              <a:ext cx="248330" cy="265065"/>
              <a:chOff x="601119" y="1549572"/>
              <a:chExt cx="248330" cy="352802"/>
            </a:xfrm>
          </p:grpSpPr>
          <p:sp>
            <p:nvSpPr>
              <p:cNvPr id="89" name="Freeform 863"/>
              <p:cNvSpPr>
                <a:spLocks noEditPoints="1"/>
              </p:cNvSpPr>
              <p:nvPr/>
            </p:nvSpPr>
            <p:spPr bwMode="auto">
              <a:xfrm>
                <a:off x="602487" y="1549572"/>
                <a:ext cx="246962" cy="329281"/>
              </a:xfrm>
              <a:custGeom>
                <a:avLst/>
                <a:gdLst>
                  <a:gd name="T0" fmla="*/ 11 w 235"/>
                  <a:gd name="T1" fmla="*/ 313 h 313"/>
                  <a:gd name="T2" fmla="*/ 0 w 235"/>
                  <a:gd name="T3" fmla="*/ 303 h 313"/>
                  <a:gd name="T4" fmla="*/ 0 w 235"/>
                  <a:gd name="T5" fmla="*/ 47 h 313"/>
                  <a:gd name="T6" fmla="*/ 5 w 235"/>
                  <a:gd name="T7" fmla="*/ 38 h 313"/>
                  <a:gd name="T8" fmla="*/ 125 w 235"/>
                  <a:gd name="T9" fmla="*/ 39 h 313"/>
                  <a:gd name="T10" fmla="*/ 218 w 235"/>
                  <a:gd name="T11" fmla="*/ 38 h 313"/>
                  <a:gd name="T12" fmla="*/ 229 w 235"/>
                  <a:gd name="T13" fmla="*/ 37 h 313"/>
                  <a:gd name="T14" fmla="*/ 235 w 235"/>
                  <a:gd name="T15" fmla="*/ 47 h 313"/>
                  <a:gd name="T16" fmla="*/ 235 w 235"/>
                  <a:gd name="T17" fmla="*/ 185 h 313"/>
                  <a:gd name="T18" fmla="*/ 230 w 235"/>
                  <a:gd name="T19" fmla="*/ 194 h 313"/>
                  <a:gd name="T20" fmla="*/ 110 w 235"/>
                  <a:gd name="T21" fmla="*/ 193 h 313"/>
                  <a:gd name="T22" fmla="*/ 22 w 235"/>
                  <a:gd name="T23" fmla="*/ 191 h 313"/>
                  <a:gd name="T24" fmla="*/ 22 w 235"/>
                  <a:gd name="T25" fmla="*/ 303 h 313"/>
                  <a:gd name="T26" fmla="*/ 11 w 235"/>
                  <a:gd name="T27" fmla="*/ 313 h 313"/>
                  <a:gd name="T28" fmla="*/ 70 w 235"/>
                  <a:gd name="T29" fmla="*/ 155 h 313"/>
                  <a:gd name="T30" fmla="*/ 125 w 235"/>
                  <a:gd name="T31" fmla="*/ 178 h 313"/>
                  <a:gd name="T32" fmla="*/ 214 w 235"/>
                  <a:gd name="T33" fmla="*/ 179 h 313"/>
                  <a:gd name="T34" fmla="*/ 214 w 235"/>
                  <a:gd name="T35" fmla="*/ 65 h 313"/>
                  <a:gd name="T36" fmla="*/ 110 w 235"/>
                  <a:gd name="T37" fmla="*/ 54 h 313"/>
                  <a:gd name="T38" fmla="*/ 22 w 235"/>
                  <a:gd name="T39" fmla="*/ 53 h 313"/>
                  <a:gd name="T40" fmla="*/ 22 w 235"/>
                  <a:gd name="T41" fmla="*/ 167 h 313"/>
                  <a:gd name="T42" fmla="*/ 70 w 235"/>
                  <a:gd name="T43" fmla="*/ 15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13">
                    <a:moveTo>
                      <a:pt x="11" y="313"/>
                    </a:moveTo>
                    <a:cubicBezTo>
                      <a:pt x="5" y="313"/>
                      <a:pt x="0" y="309"/>
                      <a:pt x="0" y="303"/>
                    </a:cubicBezTo>
                    <a:cubicBezTo>
                      <a:pt x="0" y="47"/>
                      <a:pt x="0" y="47"/>
                      <a:pt x="0" y="47"/>
                    </a:cubicBezTo>
                    <a:cubicBezTo>
                      <a:pt x="0" y="43"/>
                      <a:pt x="2" y="40"/>
                      <a:pt x="5" y="38"/>
                    </a:cubicBezTo>
                    <a:cubicBezTo>
                      <a:pt x="29" y="21"/>
                      <a:pt x="86" y="0"/>
                      <a:pt x="125" y="39"/>
                    </a:cubicBezTo>
                    <a:cubicBezTo>
                      <a:pt x="161" y="75"/>
                      <a:pt x="218" y="38"/>
                      <a:pt x="218" y="38"/>
                    </a:cubicBezTo>
                    <a:cubicBezTo>
                      <a:pt x="222" y="36"/>
                      <a:pt x="226" y="35"/>
                      <a:pt x="229" y="37"/>
                    </a:cubicBezTo>
                    <a:cubicBezTo>
                      <a:pt x="233" y="39"/>
                      <a:pt x="235" y="43"/>
                      <a:pt x="235" y="47"/>
                    </a:cubicBezTo>
                    <a:cubicBezTo>
                      <a:pt x="235" y="185"/>
                      <a:pt x="235" y="185"/>
                      <a:pt x="235" y="185"/>
                    </a:cubicBezTo>
                    <a:cubicBezTo>
                      <a:pt x="235" y="189"/>
                      <a:pt x="233" y="192"/>
                      <a:pt x="230" y="194"/>
                    </a:cubicBezTo>
                    <a:cubicBezTo>
                      <a:pt x="205" y="211"/>
                      <a:pt x="148" y="231"/>
                      <a:pt x="110" y="193"/>
                    </a:cubicBezTo>
                    <a:cubicBezTo>
                      <a:pt x="79" y="162"/>
                      <a:pt x="36" y="183"/>
                      <a:pt x="22" y="191"/>
                    </a:cubicBezTo>
                    <a:cubicBezTo>
                      <a:pt x="22" y="303"/>
                      <a:pt x="22" y="303"/>
                      <a:pt x="22" y="303"/>
                    </a:cubicBezTo>
                    <a:cubicBezTo>
                      <a:pt x="22" y="309"/>
                      <a:pt x="17" y="313"/>
                      <a:pt x="11" y="313"/>
                    </a:cubicBezTo>
                    <a:close/>
                    <a:moveTo>
                      <a:pt x="70" y="155"/>
                    </a:moveTo>
                    <a:cubicBezTo>
                      <a:pt x="89" y="155"/>
                      <a:pt x="109" y="161"/>
                      <a:pt x="125" y="178"/>
                    </a:cubicBezTo>
                    <a:cubicBezTo>
                      <a:pt x="155" y="207"/>
                      <a:pt x="199" y="187"/>
                      <a:pt x="214" y="179"/>
                    </a:cubicBezTo>
                    <a:cubicBezTo>
                      <a:pt x="214" y="65"/>
                      <a:pt x="214" y="65"/>
                      <a:pt x="214" y="65"/>
                    </a:cubicBezTo>
                    <a:cubicBezTo>
                      <a:pt x="185" y="78"/>
                      <a:pt x="142" y="86"/>
                      <a:pt x="110" y="54"/>
                    </a:cubicBezTo>
                    <a:cubicBezTo>
                      <a:pt x="80" y="24"/>
                      <a:pt x="36" y="45"/>
                      <a:pt x="22" y="53"/>
                    </a:cubicBezTo>
                    <a:cubicBezTo>
                      <a:pt x="22" y="167"/>
                      <a:pt x="22" y="167"/>
                      <a:pt x="22" y="167"/>
                    </a:cubicBezTo>
                    <a:cubicBezTo>
                      <a:pt x="35" y="161"/>
                      <a:pt x="53" y="155"/>
                      <a:pt x="70" y="155"/>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Rounded Rectangle 28"/>
              <p:cNvSpPr/>
              <p:nvPr/>
            </p:nvSpPr>
            <p:spPr bwMode="gray">
              <a:xfrm>
                <a:off x="601119" y="1580131"/>
                <a:ext cx="23461" cy="322243"/>
              </a:xfrm>
              <a:prstGeom prst="roundRect">
                <a:avLst>
                  <a:gd name="adj" fmla="val 50000"/>
                </a:avLst>
              </a:prstGeom>
              <a:solidFill>
                <a:schemeClr val="tx1">
                  <a:lumMod val="85000"/>
                  <a:lumOff val="15000"/>
                </a:schemeClr>
              </a:solidFill>
              <a:ln w="190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prstClr val="white"/>
                  </a:solidFill>
                </a:endParaRPr>
              </a:p>
            </p:txBody>
          </p:sp>
        </p:grpSp>
      </p:grpSp>
      <p:sp>
        <p:nvSpPr>
          <p:cNvPr id="21" name="Rectangle 20"/>
          <p:cNvSpPr/>
          <p:nvPr/>
        </p:nvSpPr>
        <p:spPr>
          <a:xfrm>
            <a:off x="695116" y="2976604"/>
            <a:ext cx="4885382" cy="3874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8000" tIns="96000" rIns="168000" bIns="96000" rtlCol="0" anchor="ctr" anchorCtr="0">
            <a:noAutofit/>
          </a:bodyPr>
          <a:lstStyle/>
          <a:p>
            <a:pPr marL="457200">
              <a:lnSpc>
                <a:spcPct val="110000"/>
              </a:lnSpc>
            </a:pPr>
            <a:r>
              <a:rPr lang="en-GB" sz="1400" b="1" dirty="0">
                <a:solidFill>
                  <a:prstClr val="white"/>
                </a:solidFill>
              </a:rPr>
              <a:t>Solution</a:t>
            </a:r>
          </a:p>
        </p:txBody>
      </p:sp>
      <p:grpSp>
        <p:nvGrpSpPr>
          <p:cNvPr id="105" name="Group 104"/>
          <p:cNvGrpSpPr/>
          <p:nvPr/>
        </p:nvGrpSpPr>
        <p:grpSpPr>
          <a:xfrm>
            <a:off x="553049" y="2974514"/>
            <a:ext cx="381358" cy="381357"/>
            <a:chOff x="433996" y="3238978"/>
            <a:chExt cx="507587" cy="381357"/>
          </a:xfrm>
        </p:grpSpPr>
        <p:sp>
          <p:nvSpPr>
            <p:cNvPr id="24" name="Oval 23"/>
            <p:cNvSpPr/>
            <p:nvPr/>
          </p:nvSpPr>
          <p:spPr bwMode="gray">
            <a:xfrm>
              <a:off x="433996" y="3238978"/>
              <a:ext cx="507587" cy="381357"/>
            </a:xfrm>
            <a:prstGeom prst="ellipse">
              <a:avLst/>
            </a:prstGeom>
            <a:solidFill>
              <a:schemeClr val="bg1"/>
            </a:solidFill>
            <a:ln w="28575"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nvGrpSpPr>
            <p:cNvPr id="53" name="Group 4"/>
            <p:cNvGrpSpPr>
              <a:grpSpLocks noChangeAspect="1"/>
            </p:cNvGrpSpPr>
            <p:nvPr/>
          </p:nvGrpSpPr>
          <p:grpSpPr bwMode="auto">
            <a:xfrm>
              <a:off x="584091" y="3303127"/>
              <a:ext cx="197272" cy="235622"/>
              <a:chOff x="5286" y="3549"/>
              <a:chExt cx="390" cy="620"/>
            </a:xfrm>
          </p:grpSpPr>
          <p:sp>
            <p:nvSpPr>
              <p:cNvPr id="55" name="Freeform 5"/>
              <p:cNvSpPr>
                <a:spLocks noEditPoints="1"/>
              </p:cNvSpPr>
              <p:nvPr/>
            </p:nvSpPr>
            <p:spPr bwMode="auto">
              <a:xfrm>
                <a:off x="5286" y="3549"/>
                <a:ext cx="390" cy="456"/>
              </a:xfrm>
              <a:custGeom>
                <a:avLst/>
                <a:gdLst>
                  <a:gd name="T0" fmla="*/ 146 w 162"/>
                  <a:gd name="T1" fmla="*/ 128 h 191"/>
                  <a:gd name="T2" fmla="*/ 162 w 162"/>
                  <a:gd name="T3" fmla="*/ 77 h 191"/>
                  <a:gd name="T4" fmla="*/ 81 w 162"/>
                  <a:gd name="T5" fmla="*/ 0 h 191"/>
                  <a:gd name="T6" fmla="*/ 80 w 162"/>
                  <a:gd name="T7" fmla="*/ 0 h 191"/>
                  <a:gd name="T8" fmla="*/ 0 w 162"/>
                  <a:gd name="T9" fmla="*/ 77 h 191"/>
                  <a:gd name="T10" fmla="*/ 15 w 162"/>
                  <a:gd name="T11" fmla="*/ 128 h 191"/>
                  <a:gd name="T12" fmla="*/ 36 w 162"/>
                  <a:gd name="T13" fmla="*/ 173 h 191"/>
                  <a:gd name="T14" fmla="*/ 36 w 162"/>
                  <a:gd name="T15" fmla="*/ 191 h 191"/>
                  <a:gd name="T16" fmla="*/ 124 w 162"/>
                  <a:gd name="T17" fmla="*/ 191 h 191"/>
                  <a:gd name="T18" fmla="*/ 124 w 162"/>
                  <a:gd name="T19" fmla="*/ 173 h 191"/>
                  <a:gd name="T20" fmla="*/ 146 w 162"/>
                  <a:gd name="T21" fmla="*/ 128 h 191"/>
                  <a:gd name="T22" fmla="*/ 107 w 162"/>
                  <a:gd name="T23" fmla="*/ 190 h 191"/>
                  <a:gd name="T24" fmla="*/ 89 w 162"/>
                  <a:gd name="T25" fmla="*/ 190 h 191"/>
                  <a:gd name="T26" fmla="*/ 89 w 162"/>
                  <a:gd name="T27" fmla="*/ 124 h 191"/>
                  <a:gd name="T28" fmla="*/ 104 w 162"/>
                  <a:gd name="T29" fmla="*/ 109 h 191"/>
                  <a:gd name="T30" fmla="*/ 104 w 162"/>
                  <a:gd name="T31" fmla="*/ 97 h 191"/>
                  <a:gd name="T32" fmla="*/ 91 w 162"/>
                  <a:gd name="T33" fmla="*/ 97 h 191"/>
                  <a:gd name="T34" fmla="*/ 81 w 162"/>
                  <a:gd name="T35" fmla="*/ 109 h 191"/>
                  <a:gd name="T36" fmla="*/ 69 w 162"/>
                  <a:gd name="T37" fmla="*/ 97 h 191"/>
                  <a:gd name="T38" fmla="*/ 57 w 162"/>
                  <a:gd name="T39" fmla="*/ 97 h 191"/>
                  <a:gd name="T40" fmla="*/ 57 w 162"/>
                  <a:gd name="T41" fmla="*/ 109 h 191"/>
                  <a:gd name="T42" fmla="*/ 72 w 162"/>
                  <a:gd name="T43" fmla="*/ 124 h 191"/>
                  <a:gd name="T44" fmla="*/ 72 w 162"/>
                  <a:gd name="T45" fmla="*/ 190 h 191"/>
                  <a:gd name="T46" fmla="*/ 54 w 162"/>
                  <a:gd name="T47" fmla="*/ 190 h 191"/>
                  <a:gd name="T48" fmla="*/ 54 w 162"/>
                  <a:gd name="T49" fmla="*/ 173 h 191"/>
                  <a:gd name="T50" fmla="*/ 30 w 162"/>
                  <a:gd name="T51" fmla="*/ 118 h 191"/>
                  <a:gd name="T52" fmla="*/ 17 w 162"/>
                  <a:gd name="T53" fmla="*/ 77 h 191"/>
                  <a:gd name="T54" fmla="*/ 81 w 162"/>
                  <a:gd name="T55" fmla="*/ 17 h 191"/>
                  <a:gd name="T56" fmla="*/ 144 w 162"/>
                  <a:gd name="T57" fmla="*/ 77 h 191"/>
                  <a:gd name="T58" fmla="*/ 131 w 162"/>
                  <a:gd name="T59" fmla="*/ 119 h 191"/>
                  <a:gd name="T60" fmla="*/ 107 w 162"/>
                  <a:gd name="T61" fmla="*/ 173 h 191"/>
                  <a:gd name="T62" fmla="*/ 107 w 162"/>
                  <a:gd name="T63" fmla="*/ 1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91">
                    <a:moveTo>
                      <a:pt x="146" y="128"/>
                    </a:moveTo>
                    <a:cubicBezTo>
                      <a:pt x="147" y="127"/>
                      <a:pt x="162" y="105"/>
                      <a:pt x="162" y="77"/>
                    </a:cubicBezTo>
                    <a:cubicBezTo>
                      <a:pt x="162" y="35"/>
                      <a:pt x="125" y="0"/>
                      <a:pt x="81" y="0"/>
                    </a:cubicBezTo>
                    <a:cubicBezTo>
                      <a:pt x="81" y="0"/>
                      <a:pt x="81" y="0"/>
                      <a:pt x="80" y="0"/>
                    </a:cubicBezTo>
                    <a:cubicBezTo>
                      <a:pt x="36" y="0"/>
                      <a:pt x="0" y="35"/>
                      <a:pt x="0" y="77"/>
                    </a:cubicBezTo>
                    <a:cubicBezTo>
                      <a:pt x="0" y="105"/>
                      <a:pt x="14" y="127"/>
                      <a:pt x="15" y="128"/>
                    </a:cubicBezTo>
                    <a:cubicBezTo>
                      <a:pt x="26" y="145"/>
                      <a:pt x="36" y="167"/>
                      <a:pt x="36" y="173"/>
                    </a:cubicBezTo>
                    <a:cubicBezTo>
                      <a:pt x="36" y="181"/>
                      <a:pt x="36" y="187"/>
                      <a:pt x="36" y="191"/>
                    </a:cubicBezTo>
                    <a:cubicBezTo>
                      <a:pt x="124" y="191"/>
                      <a:pt x="124" y="191"/>
                      <a:pt x="124" y="191"/>
                    </a:cubicBezTo>
                    <a:cubicBezTo>
                      <a:pt x="124" y="173"/>
                      <a:pt x="124" y="173"/>
                      <a:pt x="124" y="173"/>
                    </a:cubicBezTo>
                    <a:cubicBezTo>
                      <a:pt x="124" y="167"/>
                      <a:pt x="135" y="145"/>
                      <a:pt x="146" y="128"/>
                    </a:cubicBezTo>
                    <a:close/>
                    <a:moveTo>
                      <a:pt x="107" y="190"/>
                    </a:moveTo>
                    <a:cubicBezTo>
                      <a:pt x="89" y="190"/>
                      <a:pt x="89" y="190"/>
                      <a:pt x="89" y="190"/>
                    </a:cubicBezTo>
                    <a:cubicBezTo>
                      <a:pt x="89" y="124"/>
                      <a:pt x="89" y="124"/>
                      <a:pt x="89" y="124"/>
                    </a:cubicBezTo>
                    <a:cubicBezTo>
                      <a:pt x="104" y="109"/>
                      <a:pt x="104" y="109"/>
                      <a:pt x="104" y="109"/>
                    </a:cubicBezTo>
                    <a:cubicBezTo>
                      <a:pt x="108" y="106"/>
                      <a:pt x="108" y="101"/>
                      <a:pt x="104" y="97"/>
                    </a:cubicBezTo>
                    <a:cubicBezTo>
                      <a:pt x="100" y="94"/>
                      <a:pt x="95" y="94"/>
                      <a:pt x="91" y="97"/>
                    </a:cubicBezTo>
                    <a:cubicBezTo>
                      <a:pt x="81" y="109"/>
                      <a:pt x="81" y="109"/>
                      <a:pt x="81" y="109"/>
                    </a:cubicBezTo>
                    <a:cubicBezTo>
                      <a:pt x="69" y="97"/>
                      <a:pt x="69" y="97"/>
                      <a:pt x="69" y="97"/>
                    </a:cubicBezTo>
                    <a:cubicBezTo>
                      <a:pt x="66" y="94"/>
                      <a:pt x="60" y="94"/>
                      <a:pt x="57" y="97"/>
                    </a:cubicBezTo>
                    <a:cubicBezTo>
                      <a:pt x="54" y="101"/>
                      <a:pt x="54" y="106"/>
                      <a:pt x="57" y="109"/>
                    </a:cubicBezTo>
                    <a:cubicBezTo>
                      <a:pt x="72" y="124"/>
                      <a:pt x="72" y="124"/>
                      <a:pt x="72" y="124"/>
                    </a:cubicBezTo>
                    <a:cubicBezTo>
                      <a:pt x="72" y="190"/>
                      <a:pt x="72" y="190"/>
                      <a:pt x="72" y="190"/>
                    </a:cubicBezTo>
                    <a:cubicBezTo>
                      <a:pt x="54" y="190"/>
                      <a:pt x="54" y="190"/>
                      <a:pt x="54" y="190"/>
                    </a:cubicBezTo>
                    <a:cubicBezTo>
                      <a:pt x="54" y="173"/>
                      <a:pt x="54" y="173"/>
                      <a:pt x="54" y="173"/>
                    </a:cubicBezTo>
                    <a:cubicBezTo>
                      <a:pt x="54" y="159"/>
                      <a:pt x="36" y="128"/>
                      <a:pt x="30" y="118"/>
                    </a:cubicBezTo>
                    <a:cubicBezTo>
                      <a:pt x="30" y="118"/>
                      <a:pt x="17" y="100"/>
                      <a:pt x="17" y="77"/>
                    </a:cubicBezTo>
                    <a:cubicBezTo>
                      <a:pt x="17" y="44"/>
                      <a:pt x="46" y="17"/>
                      <a:pt x="81" y="17"/>
                    </a:cubicBezTo>
                    <a:cubicBezTo>
                      <a:pt x="115" y="17"/>
                      <a:pt x="144" y="44"/>
                      <a:pt x="144" y="77"/>
                    </a:cubicBezTo>
                    <a:cubicBezTo>
                      <a:pt x="144" y="99"/>
                      <a:pt x="131" y="118"/>
                      <a:pt x="131" y="119"/>
                    </a:cubicBezTo>
                    <a:cubicBezTo>
                      <a:pt x="126" y="128"/>
                      <a:pt x="107" y="159"/>
                      <a:pt x="107" y="173"/>
                    </a:cubicBezTo>
                    <a:cubicBezTo>
                      <a:pt x="107" y="190"/>
                      <a:pt x="107" y="190"/>
                      <a:pt x="107" y="19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6"/>
              <p:cNvSpPr>
                <a:spLocks noEditPoints="1"/>
              </p:cNvSpPr>
              <p:nvPr/>
            </p:nvSpPr>
            <p:spPr bwMode="auto">
              <a:xfrm>
                <a:off x="5373" y="4005"/>
                <a:ext cx="212" cy="164"/>
              </a:xfrm>
              <a:custGeom>
                <a:avLst/>
                <a:gdLst>
                  <a:gd name="T0" fmla="*/ 0 w 88"/>
                  <a:gd name="T1" fmla="*/ 8 h 69"/>
                  <a:gd name="T2" fmla="*/ 1 w 88"/>
                  <a:gd name="T3" fmla="*/ 9 h 69"/>
                  <a:gd name="T4" fmla="*/ 0 w 88"/>
                  <a:gd name="T5" fmla="*/ 10 h 69"/>
                  <a:gd name="T6" fmla="*/ 9 w 88"/>
                  <a:gd name="T7" fmla="*/ 62 h 69"/>
                  <a:gd name="T8" fmla="*/ 18 w 88"/>
                  <a:gd name="T9" fmla="*/ 69 h 69"/>
                  <a:gd name="T10" fmla="*/ 71 w 88"/>
                  <a:gd name="T11" fmla="*/ 69 h 69"/>
                  <a:gd name="T12" fmla="*/ 79 w 88"/>
                  <a:gd name="T13" fmla="*/ 62 h 69"/>
                  <a:gd name="T14" fmla="*/ 88 w 88"/>
                  <a:gd name="T15" fmla="*/ 10 h 69"/>
                  <a:gd name="T16" fmla="*/ 88 w 88"/>
                  <a:gd name="T17" fmla="*/ 9 h 69"/>
                  <a:gd name="T18" fmla="*/ 88 w 88"/>
                  <a:gd name="T19" fmla="*/ 8 h 69"/>
                  <a:gd name="T20" fmla="*/ 88 w 88"/>
                  <a:gd name="T21" fmla="*/ 0 h 69"/>
                  <a:gd name="T22" fmla="*/ 0 w 88"/>
                  <a:gd name="T23" fmla="*/ 0 h 69"/>
                  <a:gd name="T24" fmla="*/ 0 w 88"/>
                  <a:gd name="T25" fmla="*/ 8 h 69"/>
                  <a:gd name="T26" fmla="*/ 69 w 88"/>
                  <a:gd name="T27" fmla="*/ 17 h 69"/>
                  <a:gd name="T28" fmla="*/ 63 w 88"/>
                  <a:gd name="T29" fmla="*/ 51 h 69"/>
                  <a:gd name="T30" fmla="*/ 26 w 88"/>
                  <a:gd name="T31" fmla="*/ 51 h 69"/>
                  <a:gd name="T32" fmla="*/ 20 w 88"/>
                  <a:gd name="T33" fmla="*/ 17 h 69"/>
                  <a:gd name="T34" fmla="*/ 69 w 88"/>
                  <a:gd name="T35"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69">
                    <a:moveTo>
                      <a:pt x="0" y="8"/>
                    </a:moveTo>
                    <a:cubicBezTo>
                      <a:pt x="0" y="8"/>
                      <a:pt x="0" y="9"/>
                      <a:pt x="1" y="9"/>
                    </a:cubicBezTo>
                    <a:cubicBezTo>
                      <a:pt x="1" y="9"/>
                      <a:pt x="0" y="9"/>
                      <a:pt x="0" y="10"/>
                    </a:cubicBezTo>
                    <a:cubicBezTo>
                      <a:pt x="9" y="62"/>
                      <a:pt x="9" y="62"/>
                      <a:pt x="9" y="62"/>
                    </a:cubicBezTo>
                    <a:cubicBezTo>
                      <a:pt x="10" y="66"/>
                      <a:pt x="14" y="69"/>
                      <a:pt x="18" y="69"/>
                    </a:cubicBezTo>
                    <a:cubicBezTo>
                      <a:pt x="71" y="69"/>
                      <a:pt x="71" y="69"/>
                      <a:pt x="71" y="69"/>
                    </a:cubicBezTo>
                    <a:cubicBezTo>
                      <a:pt x="75" y="69"/>
                      <a:pt x="78" y="66"/>
                      <a:pt x="79" y="62"/>
                    </a:cubicBezTo>
                    <a:cubicBezTo>
                      <a:pt x="88" y="10"/>
                      <a:pt x="88" y="10"/>
                      <a:pt x="88" y="10"/>
                    </a:cubicBezTo>
                    <a:cubicBezTo>
                      <a:pt x="88" y="9"/>
                      <a:pt x="88" y="9"/>
                      <a:pt x="88" y="9"/>
                    </a:cubicBezTo>
                    <a:cubicBezTo>
                      <a:pt x="88" y="8"/>
                      <a:pt x="88" y="8"/>
                      <a:pt x="88" y="8"/>
                    </a:cubicBezTo>
                    <a:cubicBezTo>
                      <a:pt x="88" y="5"/>
                      <a:pt x="88" y="2"/>
                      <a:pt x="88" y="0"/>
                    </a:cubicBezTo>
                    <a:cubicBezTo>
                      <a:pt x="0" y="0"/>
                      <a:pt x="0" y="0"/>
                      <a:pt x="0" y="0"/>
                    </a:cubicBezTo>
                    <a:cubicBezTo>
                      <a:pt x="0" y="8"/>
                      <a:pt x="0" y="8"/>
                      <a:pt x="0" y="8"/>
                    </a:cubicBezTo>
                    <a:close/>
                    <a:moveTo>
                      <a:pt x="69" y="17"/>
                    </a:moveTo>
                    <a:cubicBezTo>
                      <a:pt x="63" y="51"/>
                      <a:pt x="63" y="51"/>
                      <a:pt x="63" y="51"/>
                    </a:cubicBezTo>
                    <a:cubicBezTo>
                      <a:pt x="26" y="51"/>
                      <a:pt x="26" y="51"/>
                      <a:pt x="26" y="51"/>
                    </a:cubicBezTo>
                    <a:cubicBezTo>
                      <a:pt x="20" y="17"/>
                      <a:pt x="20" y="17"/>
                      <a:pt x="20" y="17"/>
                    </a:cubicBezTo>
                    <a:cubicBezTo>
                      <a:pt x="69" y="17"/>
                      <a:pt x="69" y="17"/>
                      <a:pt x="69" y="17"/>
                    </a:cubicBezTo>
                    <a:close/>
                  </a:path>
                </a:pathLst>
              </a:custGeom>
              <a:solidFill>
                <a:srgbClr val="80C535"/>
              </a:solidFill>
              <a:ln w="9525">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grpSp>
      <p:sp>
        <p:nvSpPr>
          <p:cNvPr id="41" name="Text Placeholder 3"/>
          <p:cNvSpPr txBox="1">
            <a:spLocks/>
          </p:cNvSpPr>
          <p:nvPr/>
        </p:nvSpPr>
        <p:spPr>
          <a:xfrm>
            <a:off x="813719" y="3451555"/>
            <a:ext cx="4766779" cy="785553"/>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spcAft>
                <a:spcPts val="600"/>
              </a:spcAft>
            </a:pPr>
            <a:r>
              <a:rPr lang="en-US" sz="1400" dirty="0">
                <a:solidFill>
                  <a:prstClr val="black"/>
                </a:solidFill>
              </a:rPr>
              <a:t>Analyzed production data </a:t>
            </a:r>
            <a:r>
              <a:rPr lang="en-US" sz="1400" dirty="0" smtClean="0">
                <a:solidFill>
                  <a:prstClr val="black"/>
                </a:solidFill>
              </a:rPr>
              <a:t>using </a:t>
            </a:r>
            <a:r>
              <a:rPr lang="en-US" sz="1400" dirty="0">
                <a:solidFill>
                  <a:prstClr val="black"/>
                </a:solidFill>
              </a:rPr>
              <a:t>attributes aligned to key business </a:t>
            </a:r>
            <a:r>
              <a:rPr lang="en-US" sz="1400" dirty="0" smtClean="0">
                <a:solidFill>
                  <a:prstClr val="black"/>
                </a:solidFill>
              </a:rPr>
              <a:t>functionality </a:t>
            </a:r>
            <a:r>
              <a:rPr lang="en-US" sz="1400" dirty="0">
                <a:solidFill>
                  <a:prstClr val="black"/>
                </a:solidFill>
              </a:rPr>
              <a:t>and identified production trends around most </a:t>
            </a:r>
            <a:r>
              <a:rPr lang="en-US" sz="1400" dirty="0" smtClean="0">
                <a:solidFill>
                  <a:prstClr val="black"/>
                </a:solidFill>
              </a:rPr>
              <a:t>common PAS transactions. Results were then compared to </a:t>
            </a:r>
            <a:r>
              <a:rPr lang="en-US" sz="1400" dirty="0">
                <a:solidFill>
                  <a:prstClr val="black"/>
                </a:solidFill>
              </a:rPr>
              <a:t>the existing optimized regression suite. </a:t>
            </a:r>
          </a:p>
        </p:txBody>
      </p:sp>
      <p:cxnSp>
        <p:nvCxnSpPr>
          <p:cNvPr id="54" name="Straight Connector 53"/>
          <p:cNvCxnSpPr/>
          <p:nvPr/>
        </p:nvCxnSpPr>
        <p:spPr>
          <a:xfrm flipH="1" flipV="1">
            <a:off x="5733704" y="1628290"/>
            <a:ext cx="3156" cy="460881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9302" y="4403845"/>
            <a:ext cx="3778153" cy="738664"/>
          </a:xfrm>
          <a:prstGeom prst="rect">
            <a:avLst/>
          </a:prstGeom>
        </p:spPr>
        <p:txBody>
          <a:bodyPr wrap="square">
            <a:spAutoFit/>
          </a:bodyPr>
          <a:lstStyle/>
          <a:p>
            <a:r>
              <a:rPr lang="en-US" sz="1400" dirty="0">
                <a:solidFill>
                  <a:prstClr val="black">
                    <a:lumMod val="50000"/>
                  </a:prstClr>
                </a:solidFill>
              </a:rPr>
              <a:t>Mining of production data based on attributes identified to determine production data trends for commonly used process flows</a:t>
            </a:r>
          </a:p>
        </p:txBody>
      </p:sp>
      <p:sp>
        <p:nvSpPr>
          <p:cNvPr id="17" name="Rectangle 16"/>
          <p:cNvSpPr/>
          <p:nvPr/>
        </p:nvSpPr>
        <p:spPr>
          <a:xfrm>
            <a:off x="1424838" y="5256876"/>
            <a:ext cx="3778153" cy="738664"/>
          </a:xfrm>
          <a:prstGeom prst="rect">
            <a:avLst/>
          </a:prstGeom>
        </p:spPr>
        <p:txBody>
          <a:bodyPr wrap="square">
            <a:spAutoFit/>
          </a:bodyPr>
          <a:lstStyle/>
          <a:p>
            <a:r>
              <a:rPr lang="en-US" sz="1400" dirty="0">
                <a:solidFill>
                  <a:prstClr val="black"/>
                </a:solidFill>
              </a:rPr>
              <a:t>Updated a select (limited) number of policy life cycle/ calendar scenarios to cover most common day in a life situations </a:t>
            </a:r>
          </a:p>
        </p:txBody>
      </p:sp>
      <p:sp>
        <p:nvSpPr>
          <p:cNvPr id="8" name="Rectangle 7"/>
          <p:cNvSpPr/>
          <p:nvPr/>
        </p:nvSpPr>
        <p:spPr>
          <a:xfrm>
            <a:off x="5998639" y="1738286"/>
            <a:ext cx="4599039" cy="954107"/>
          </a:xfrm>
          <a:prstGeom prst="rect">
            <a:avLst/>
          </a:prstGeom>
        </p:spPr>
        <p:txBody>
          <a:bodyPr wrap="square">
            <a:spAutoFit/>
          </a:bodyPr>
          <a:lstStyle/>
          <a:p>
            <a:r>
              <a:rPr lang="en-US" sz="1400" b="1" dirty="0">
                <a:solidFill>
                  <a:prstClr val="black"/>
                </a:solidFill>
              </a:rPr>
              <a:t>Optimal coverage: </a:t>
            </a:r>
            <a:r>
              <a:rPr lang="en-US" sz="1400" dirty="0" smtClean="0">
                <a:solidFill>
                  <a:schemeClr val="tx1">
                    <a:lumMod val="50000"/>
                  </a:schemeClr>
                </a:solidFill>
              </a:rPr>
              <a:t>The most common day-in-the-life scenarios identified to date </a:t>
            </a:r>
            <a:r>
              <a:rPr lang="en-US" sz="1400" dirty="0">
                <a:solidFill>
                  <a:schemeClr val="tx1">
                    <a:lumMod val="50000"/>
                  </a:schemeClr>
                </a:solidFill>
              </a:rPr>
              <a:t>have existing coverage </a:t>
            </a:r>
            <a:r>
              <a:rPr lang="en-US" sz="1400" dirty="0" smtClean="0">
                <a:solidFill>
                  <a:schemeClr val="tx1">
                    <a:lumMod val="50000"/>
                  </a:schemeClr>
                </a:solidFill>
              </a:rPr>
              <a:t>in the regression suite through </a:t>
            </a:r>
            <a:r>
              <a:rPr lang="en-US" sz="1400" dirty="0">
                <a:solidFill>
                  <a:schemeClr val="tx1">
                    <a:lumMod val="50000"/>
                  </a:schemeClr>
                </a:solidFill>
              </a:rPr>
              <a:t>the </a:t>
            </a:r>
            <a:r>
              <a:rPr lang="en-US" sz="1400" dirty="0" smtClean="0">
                <a:solidFill>
                  <a:schemeClr val="tx1">
                    <a:lumMod val="50000"/>
                  </a:schemeClr>
                </a:solidFill>
              </a:rPr>
              <a:t>policy life cycle scenarios.</a:t>
            </a:r>
            <a:endParaRPr lang="en-US" sz="1400" dirty="0">
              <a:solidFill>
                <a:schemeClr val="tx1">
                  <a:lumMod val="50000"/>
                </a:schemeClr>
              </a:solidFill>
            </a:endParaRPr>
          </a:p>
        </p:txBody>
      </p:sp>
      <p:grpSp>
        <p:nvGrpSpPr>
          <p:cNvPr id="3080" name="Group 3079"/>
          <p:cNvGrpSpPr/>
          <p:nvPr/>
        </p:nvGrpSpPr>
        <p:grpSpPr>
          <a:xfrm>
            <a:off x="6177080" y="4488437"/>
            <a:ext cx="5587866" cy="1587241"/>
            <a:chOff x="6027838" y="3171271"/>
            <a:chExt cx="5692447" cy="1464967"/>
          </a:xfrm>
        </p:grpSpPr>
        <p:sp>
          <p:nvSpPr>
            <p:cNvPr id="112" name="TextBox 111"/>
            <p:cNvSpPr txBox="1"/>
            <p:nvPr/>
          </p:nvSpPr>
          <p:spPr>
            <a:xfrm>
              <a:off x="6049640" y="3171271"/>
              <a:ext cx="2413514" cy="198847"/>
            </a:xfrm>
            <a:prstGeom prst="rect">
              <a:avLst/>
            </a:prstGeom>
            <a:noFill/>
          </p:spPr>
          <p:txBody>
            <a:bodyPr wrap="square" lIns="0" tIns="0" rIns="0" bIns="0" rtlCol="0">
              <a:spAutoFit/>
            </a:bodyPr>
            <a:lstStyle/>
            <a:p>
              <a:pPr>
                <a:spcBef>
                  <a:spcPts val="600"/>
                </a:spcBef>
                <a:buSzPct val="100000"/>
              </a:pPr>
              <a:r>
                <a:rPr lang="en-US" sz="1400" b="1" dirty="0" smtClean="0">
                  <a:solidFill>
                    <a:srgbClr val="313131"/>
                  </a:solidFill>
                </a:rPr>
                <a:t>Analysis Attributes</a:t>
              </a:r>
            </a:p>
          </p:txBody>
        </p:sp>
        <p:grpSp>
          <p:nvGrpSpPr>
            <p:cNvPr id="3072" name="Group 3071"/>
            <p:cNvGrpSpPr/>
            <p:nvPr/>
          </p:nvGrpSpPr>
          <p:grpSpPr>
            <a:xfrm>
              <a:off x="6027838" y="3318253"/>
              <a:ext cx="5692447" cy="1317985"/>
              <a:chOff x="6027838" y="3325287"/>
              <a:chExt cx="5692447" cy="1317985"/>
            </a:xfrm>
          </p:grpSpPr>
          <p:sp>
            <p:nvSpPr>
              <p:cNvPr id="101" name="Freeform 100"/>
              <p:cNvSpPr/>
              <p:nvPr/>
            </p:nvSpPr>
            <p:spPr bwMode="gray">
              <a:xfrm>
                <a:off x="6031014" y="3325287"/>
                <a:ext cx="5689271" cy="1317985"/>
              </a:xfrm>
              <a:custGeom>
                <a:avLst/>
                <a:gdLst>
                  <a:gd name="connsiteX0" fmla="*/ 0 w 5682343"/>
                  <a:gd name="connsiteY0" fmla="*/ 87086 h 986972"/>
                  <a:gd name="connsiteX1" fmla="*/ 0 w 5682343"/>
                  <a:gd name="connsiteY1" fmla="*/ 986972 h 986972"/>
                  <a:gd name="connsiteX2" fmla="*/ 1988457 w 5682343"/>
                  <a:gd name="connsiteY2" fmla="*/ 986972 h 986972"/>
                  <a:gd name="connsiteX3" fmla="*/ 1988457 w 5682343"/>
                  <a:gd name="connsiteY3" fmla="*/ 0 h 986972"/>
                  <a:gd name="connsiteX4" fmla="*/ 3846286 w 5682343"/>
                  <a:gd name="connsiteY4" fmla="*/ 0 h 986972"/>
                  <a:gd name="connsiteX5" fmla="*/ 3846286 w 5682343"/>
                  <a:gd name="connsiteY5" fmla="*/ 754743 h 986972"/>
                  <a:gd name="connsiteX6" fmla="*/ 5682343 w 5682343"/>
                  <a:gd name="connsiteY6" fmla="*/ 754743 h 986972"/>
                  <a:gd name="connsiteX7" fmla="*/ 5682343 w 5682343"/>
                  <a:gd name="connsiteY7" fmla="*/ 682172 h 986972"/>
                  <a:gd name="connsiteX0" fmla="*/ 0 w 5682343"/>
                  <a:gd name="connsiteY0" fmla="*/ 87086 h 1323034"/>
                  <a:gd name="connsiteX1" fmla="*/ 0 w 5682343"/>
                  <a:gd name="connsiteY1" fmla="*/ 986972 h 1323034"/>
                  <a:gd name="connsiteX2" fmla="*/ 1980747 w 5682343"/>
                  <a:gd name="connsiteY2" fmla="*/ 1323034 h 1323034"/>
                  <a:gd name="connsiteX3" fmla="*/ 1988457 w 5682343"/>
                  <a:gd name="connsiteY3" fmla="*/ 0 h 1323034"/>
                  <a:gd name="connsiteX4" fmla="*/ 3846286 w 5682343"/>
                  <a:gd name="connsiteY4" fmla="*/ 0 h 1323034"/>
                  <a:gd name="connsiteX5" fmla="*/ 3846286 w 5682343"/>
                  <a:gd name="connsiteY5" fmla="*/ 754743 h 1323034"/>
                  <a:gd name="connsiteX6" fmla="*/ 5682343 w 5682343"/>
                  <a:gd name="connsiteY6" fmla="*/ 754743 h 1323034"/>
                  <a:gd name="connsiteX7" fmla="*/ 5682343 w 5682343"/>
                  <a:gd name="connsiteY7" fmla="*/ 682172 h 1323034"/>
                  <a:gd name="connsiteX0" fmla="*/ 0 w 5682343"/>
                  <a:gd name="connsiteY0" fmla="*/ 87086 h 1323034"/>
                  <a:gd name="connsiteX1" fmla="*/ 0 w 5682343"/>
                  <a:gd name="connsiteY1" fmla="*/ 1299588 h 1323034"/>
                  <a:gd name="connsiteX2" fmla="*/ 1980747 w 5682343"/>
                  <a:gd name="connsiteY2" fmla="*/ 1323034 h 1323034"/>
                  <a:gd name="connsiteX3" fmla="*/ 1988457 w 5682343"/>
                  <a:gd name="connsiteY3" fmla="*/ 0 h 1323034"/>
                  <a:gd name="connsiteX4" fmla="*/ 3846286 w 5682343"/>
                  <a:gd name="connsiteY4" fmla="*/ 0 h 1323034"/>
                  <a:gd name="connsiteX5" fmla="*/ 3846286 w 5682343"/>
                  <a:gd name="connsiteY5" fmla="*/ 754743 h 1323034"/>
                  <a:gd name="connsiteX6" fmla="*/ 5682343 w 5682343"/>
                  <a:gd name="connsiteY6" fmla="*/ 754743 h 1323034"/>
                  <a:gd name="connsiteX7" fmla="*/ 5682343 w 5682343"/>
                  <a:gd name="connsiteY7" fmla="*/ 682172 h 1323034"/>
                  <a:gd name="connsiteX0" fmla="*/ 0 w 5682343"/>
                  <a:gd name="connsiteY0" fmla="*/ 87086 h 1299588"/>
                  <a:gd name="connsiteX1" fmla="*/ 0 w 5682343"/>
                  <a:gd name="connsiteY1" fmla="*/ 1299588 h 1299588"/>
                  <a:gd name="connsiteX2" fmla="*/ 1980747 w 5682343"/>
                  <a:gd name="connsiteY2" fmla="*/ 1291772 h 1299588"/>
                  <a:gd name="connsiteX3" fmla="*/ 1988457 w 5682343"/>
                  <a:gd name="connsiteY3" fmla="*/ 0 h 1299588"/>
                  <a:gd name="connsiteX4" fmla="*/ 3846286 w 5682343"/>
                  <a:gd name="connsiteY4" fmla="*/ 0 h 1299588"/>
                  <a:gd name="connsiteX5" fmla="*/ 3846286 w 5682343"/>
                  <a:gd name="connsiteY5" fmla="*/ 754743 h 1299588"/>
                  <a:gd name="connsiteX6" fmla="*/ 5682343 w 5682343"/>
                  <a:gd name="connsiteY6" fmla="*/ 754743 h 1299588"/>
                  <a:gd name="connsiteX7" fmla="*/ 5682343 w 5682343"/>
                  <a:gd name="connsiteY7" fmla="*/ 682172 h 1299588"/>
                  <a:gd name="connsiteX0" fmla="*/ 0 w 5682343"/>
                  <a:gd name="connsiteY0" fmla="*/ 87086 h 1307403"/>
                  <a:gd name="connsiteX1" fmla="*/ 0 w 5682343"/>
                  <a:gd name="connsiteY1" fmla="*/ 1299588 h 1307403"/>
                  <a:gd name="connsiteX2" fmla="*/ 1973038 w 5682343"/>
                  <a:gd name="connsiteY2" fmla="*/ 1307403 h 1307403"/>
                  <a:gd name="connsiteX3" fmla="*/ 1988457 w 5682343"/>
                  <a:gd name="connsiteY3" fmla="*/ 0 h 1307403"/>
                  <a:gd name="connsiteX4" fmla="*/ 3846286 w 5682343"/>
                  <a:gd name="connsiteY4" fmla="*/ 0 h 1307403"/>
                  <a:gd name="connsiteX5" fmla="*/ 3846286 w 5682343"/>
                  <a:gd name="connsiteY5" fmla="*/ 754743 h 1307403"/>
                  <a:gd name="connsiteX6" fmla="*/ 5682343 w 5682343"/>
                  <a:gd name="connsiteY6" fmla="*/ 754743 h 1307403"/>
                  <a:gd name="connsiteX7" fmla="*/ 5682343 w 5682343"/>
                  <a:gd name="connsiteY7" fmla="*/ 682172 h 1307403"/>
                  <a:gd name="connsiteX0" fmla="*/ 7711 w 5682343"/>
                  <a:gd name="connsiteY0" fmla="*/ 429380 h 1307403"/>
                  <a:gd name="connsiteX1" fmla="*/ 0 w 5682343"/>
                  <a:gd name="connsiteY1" fmla="*/ 1299588 h 1307403"/>
                  <a:gd name="connsiteX2" fmla="*/ 1973038 w 5682343"/>
                  <a:gd name="connsiteY2" fmla="*/ 1307403 h 1307403"/>
                  <a:gd name="connsiteX3" fmla="*/ 1988457 w 5682343"/>
                  <a:gd name="connsiteY3" fmla="*/ 0 h 1307403"/>
                  <a:gd name="connsiteX4" fmla="*/ 3846286 w 5682343"/>
                  <a:gd name="connsiteY4" fmla="*/ 0 h 1307403"/>
                  <a:gd name="connsiteX5" fmla="*/ 3846286 w 5682343"/>
                  <a:gd name="connsiteY5" fmla="*/ 754743 h 1307403"/>
                  <a:gd name="connsiteX6" fmla="*/ 5682343 w 5682343"/>
                  <a:gd name="connsiteY6" fmla="*/ 754743 h 1307403"/>
                  <a:gd name="connsiteX7" fmla="*/ 5682343 w 5682343"/>
                  <a:gd name="connsiteY7" fmla="*/ 682172 h 1307403"/>
                  <a:gd name="connsiteX0" fmla="*/ 742 w 5683084"/>
                  <a:gd name="connsiteY0" fmla="*/ 420604 h 1307403"/>
                  <a:gd name="connsiteX1" fmla="*/ 741 w 5683084"/>
                  <a:gd name="connsiteY1" fmla="*/ 1299588 h 1307403"/>
                  <a:gd name="connsiteX2" fmla="*/ 1973779 w 5683084"/>
                  <a:gd name="connsiteY2" fmla="*/ 1307403 h 1307403"/>
                  <a:gd name="connsiteX3" fmla="*/ 1989198 w 5683084"/>
                  <a:gd name="connsiteY3" fmla="*/ 0 h 1307403"/>
                  <a:gd name="connsiteX4" fmla="*/ 3847027 w 5683084"/>
                  <a:gd name="connsiteY4" fmla="*/ 0 h 1307403"/>
                  <a:gd name="connsiteX5" fmla="*/ 3847027 w 5683084"/>
                  <a:gd name="connsiteY5" fmla="*/ 754743 h 1307403"/>
                  <a:gd name="connsiteX6" fmla="*/ 5683084 w 5683084"/>
                  <a:gd name="connsiteY6" fmla="*/ 754743 h 1307403"/>
                  <a:gd name="connsiteX7" fmla="*/ 5683084 w 5683084"/>
                  <a:gd name="connsiteY7" fmla="*/ 682172 h 1307403"/>
                  <a:gd name="connsiteX0" fmla="*/ 742 w 5683084"/>
                  <a:gd name="connsiteY0" fmla="*/ 429380 h 1316179"/>
                  <a:gd name="connsiteX1" fmla="*/ 741 w 5683084"/>
                  <a:gd name="connsiteY1" fmla="*/ 1308364 h 1316179"/>
                  <a:gd name="connsiteX2" fmla="*/ 1973779 w 5683084"/>
                  <a:gd name="connsiteY2" fmla="*/ 1316179 h 1316179"/>
                  <a:gd name="connsiteX3" fmla="*/ 2050880 w 5683084"/>
                  <a:gd name="connsiteY3" fmla="*/ 0 h 1316179"/>
                  <a:gd name="connsiteX4" fmla="*/ 3847027 w 5683084"/>
                  <a:gd name="connsiteY4" fmla="*/ 8776 h 1316179"/>
                  <a:gd name="connsiteX5" fmla="*/ 3847027 w 5683084"/>
                  <a:gd name="connsiteY5" fmla="*/ 763519 h 1316179"/>
                  <a:gd name="connsiteX6" fmla="*/ 5683084 w 5683084"/>
                  <a:gd name="connsiteY6" fmla="*/ 763519 h 1316179"/>
                  <a:gd name="connsiteX7" fmla="*/ 5683084 w 5683084"/>
                  <a:gd name="connsiteY7" fmla="*/ 690948 h 1316179"/>
                  <a:gd name="connsiteX0" fmla="*/ 742 w 5683084"/>
                  <a:gd name="connsiteY0" fmla="*/ 429380 h 1316179"/>
                  <a:gd name="connsiteX1" fmla="*/ 741 w 5683084"/>
                  <a:gd name="connsiteY1" fmla="*/ 1308364 h 1316179"/>
                  <a:gd name="connsiteX2" fmla="*/ 2050882 w 5683084"/>
                  <a:gd name="connsiteY2" fmla="*/ 1316179 h 1316179"/>
                  <a:gd name="connsiteX3" fmla="*/ 2050880 w 5683084"/>
                  <a:gd name="connsiteY3" fmla="*/ 0 h 1316179"/>
                  <a:gd name="connsiteX4" fmla="*/ 3847027 w 5683084"/>
                  <a:gd name="connsiteY4" fmla="*/ 8776 h 1316179"/>
                  <a:gd name="connsiteX5" fmla="*/ 3847027 w 5683084"/>
                  <a:gd name="connsiteY5" fmla="*/ 763519 h 1316179"/>
                  <a:gd name="connsiteX6" fmla="*/ 5683084 w 5683084"/>
                  <a:gd name="connsiteY6" fmla="*/ 763519 h 1316179"/>
                  <a:gd name="connsiteX7" fmla="*/ 5683084 w 5683084"/>
                  <a:gd name="connsiteY7" fmla="*/ 690948 h 131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3084" h="1316179">
                    <a:moveTo>
                      <a:pt x="742" y="429380"/>
                    </a:moveTo>
                    <a:cubicBezTo>
                      <a:pt x="-1828" y="719449"/>
                      <a:pt x="3311" y="1018295"/>
                      <a:pt x="741" y="1308364"/>
                    </a:cubicBezTo>
                    <a:lnTo>
                      <a:pt x="2050882" y="1316179"/>
                    </a:lnTo>
                    <a:cubicBezTo>
                      <a:pt x="2050881" y="877453"/>
                      <a:pt x="2050881" y="438726"/>
                      <a:pt x="2050880" y="0"/>
                    </a:cubicBezTo>
                    <a:lnTo>
                      <a:pt x="3847027" y="8776"/>
                    </a:lnTo>
                    <a:lnTo>
                      <a:pt x="3847027" y="763519"/>
                    </a:lnTo>
                    <a:lnTo>
                      <a:pt x="5683084" y="763519"/>
                    </a:lnTo>
                    <a:lnTo>
                      <a:pt x="5683084" y="690948"/>
                    </a:lnTo>
                  </a:path>
                </a:pathLst>
              </a:custGeom>
              <a:noFill/>
              <a:ln w="28575" algn="ctr">
                <a:solidFill>
                  <a:schemeClr val="accent1">
                    <a:lumMod val="75000"/>
                  </a:schemeClr>
                </a:solidFill>
                <a:miter lim="800000"/>
                <a:headEnd/>
                <a:tailEnd/>
              </a:ln>
            </p:spPr>
            <p:txBody>
              <a:bodyPr rtlCol="0" anchor="ctr"/>
              <a:lstStyle/>
              <a:p>
                <a:pPr algn="ctr"/>
                <a:endParaRPr lang="en-US" sz="1400" dirty="0">
                  <a:solidFill>
                    <a:prstClr val="black"/>
                  </a:solidFill>
                </a:endParaRPr>
              </a:p>
            </p:txBody>
          </p:sp>
          <p:grpSp>
            <p:nvGrpSpPr>
              <p:cNvPr id="126" name="Group 125"/>
              <p:cNvGrpSpPr/>
              <p:nvPr/>
            </p:nvGrpSpPr>
            <p:grpSpPr>
              <a:xfrm>
                <a:off x="6027838" y="3470280"/>
                <a:ext cx="1287462" cy="284976"/>
                <a:chOff x="6027838" y="3470280"/>
                <a:chExt cx="1287462" cy="284976"/>
              </a:xfrm>
            </p:grpSpPr>
            <p:cxnSp>
              <p:nvCxnSpPr>
                <p:cNvPr id="121" name="Straight Connector 120"/>
                <p:cNvCxnSpPr/>
                <p:nvPr/>
              </p:nvCxnSpPr>
              <p:spPr>
                <a:xfrm>
                  <a:off x="6027838" y="3470280"/>
                  <a:ext cx="1287462"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01" idx="0"/>
                </p:cNvCxnSpPr>
                <p:nvPr/>
              </p:nvCxnSpPr>
              <p:spPr>
                <a:xfrm>
                  <a:off x="6031261" y="3470280"/>
                  <a:ext cx="496" cy="28497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67" name="Rectangle 66"/>
          <p:cNvSpPr/>
          <p:nvPr/>
        </p:nvSpPr>
        <p:spPr bwMode="gray">
          <a:xfrm>
            <a:off x="6324902" y="3067299"/>
            <a:ext cx="5165388" cy="935018"/>
          </a:xfrm>
          <a:prstGeom prst="rect">
            <a:avLst/>
          </a:prstGeom>
          <a:solidFill>
            <a:schemeClr val="bg1">
              <a:lumMod val="85000"/>
            </a:schemeClr>
          </a:solidFill>
          <a:ln w="19050" algn="ctr">
            <a:noFill/>
            <a:miter lim="800000"/>
            <a:headEnd/>
            <a:tailEnd/>
          </a:ln>
        </p:spPr>
        <p:txBody>
          <a:bodyPr wrap="square" lIns="88900" tIns="88900" rIns="88900" bIns="88900" rtlCol="0" anchor="ctr"/>
          <a:lstStyle/>
          <a:p>
            <a:pPr marL="1087438"/>
            <a:r>
              <a:rPr lang="en-US" sz="1600" dirty="0">
                <a:solidFill>
                  <a:prstClr val="black"/>
                </a:solidFill>
              </a:rPr>
              <a:t>Validated regression coverage for common business transactions based on production trends</a:t>
            </a:r>
          </a:p>
        </p:txBody>
      </p:sp>
      <p:grpSp>
        <p:nvGrpSpPr>
          <p:cNvPr id="3077" name="Group 3076"/>
          <p:cNvGrpSpPr/>
          <p:nvPr/>
        </p:nvGrpSpPr>
        <p:grpSpPr>
          <a:xfrm>
            <a:off x="6657662" y="3261445"/>
            <a:ext cx="545123" cy="546726"/>
            <a:chOff x="1096631" y="5499773"/>
            <a:chExt cx="545123" cy="546726"/>
          </a:xfrm>
        </p:grpSpPr>
        <p:sp>
          <p:nvSpPr>
            <p:cNvPr id="71" name="Oval 70"/>
            <p:cNvSpPr/>
            <p:nvPr/>
          </p:nvSpPr>
          <p:spPr bwMode="gray">
            <a:xfrm>
              <a:off x="1111510" y="5508156"/>
              <a:ext cx="528411" cy="528411"/>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prstClr val="white"/>
                </a:solidFill>
              </a:endParaRPr>
            </a:p>
          </p:txBody>
        </p:sp>
        <p:grpSp>
          <p:nvGrpSpPr>
            <p:cNvPr id="78" name="Group 417"/>
            <p:cNvGrpSpPr>
              <a:grpSpLocks noChangeAspect="1"/>
            </p:cNvGrpSpPr>
            <p:nvPr/>
          </p:nvGrpSpPr>
          <p:grpSpPr bwMode="auto">
            <a:xfrm>
              <a:off x="1096631" y="5499773"/>
              <a:ext cx="545123" cy="546726"/>
              <a:chOff x="2725" y="1609"/>
              <a:chExt cx="340" cy="341"/>
            </a:xfrm>
            <a:solidFill>
              <a:schemeClr val="tx1"/>
            </a:solidFill>
          </p:grpSpPr>
          <p:sp>
            <p:nvSpPr>
              <p:cNvPr id="79" name="Freeform 418"/>
              <p:cNvSpPr>
                <a:spLocks noEditPoints="1"/>
              </p:cNvSpPr>
              <p:nvPr/>
            </p:nvSpPr>
            <p:spPr bwMode="auto">
              <a:xfrm>
                <a:off x="2725" y="1609"/>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0" name="Freeform 419"/>
              <p:cNvSpPr>
                <a:spLocks noEditPoints="1"/>
              </p:cNvSpPr>
              <p:nvPr/>
            </p:nvSpPr>
            <p:spPr bwMode="auto">
              <a:xfrm>
                <a:off x="2817" y="1673"/>
                <a:ext cx="156" cy="213"/>
              </a:xfrm>
              <a:custGeom>
                <a:avLst/>
                <a:gdLst>
                  <a:gd name="T0" fmla="*/ 25 w 235"/>
                  <a:gd name="T1" fmla="*/ 189 h 320"/>
                  <a:gd name="T2" fmla="*/ 25 w 235"/>
                  <a:gd name="T3" fmla="*/ 173 h 320"/>
                  <a:gd name="T4" fmla="*/ 40 w 235"/>
                  <a:gd name="T5" fmla="*/ 173 h 320"/>
                  <a:gd name="T6" fmla="*/ 107 w 235"/>
                  <a:gd name="T7" fmla="*/ 241 h 320"/>
                  <a:gd name="T8" fmla="*/ 107 w 235"/>
                  <a:gd name="T9" fmla="*/ 10 h 320"/>
                  <a:gd name="T10" fmla="*/ 118 w 235"/>
                  <a:gd name="T11" fmla="*/ 0 h 320"/>
                  <a:gd name="T12" fmla="*/ 128 w 235"/>
                  <a:gd name="T13" fmla="*/ 10 h 320"/>
                  <a:gd name="T14" fmla="*/ 128 w 235"/>
                  <a:gd name="T15" fmla="*/ 241 h 320"/>
                  <a:gd name="T16" fmla="*/ 195 w 235"/>
                  <a:gd name="T17" fmla="*/ 173 h 320"/>
                  <a:gd name="T18" fmla="*/ 211 w 235"/>
                  <a:gd name="T19" fmla="*/ 173 h 320"/>
                  <a:gd name="T20" fmla="*/ 211 w 235"/>
                  <a:gd name="T21" fmla="*/ 189 h 320"/>
                  <a:gd name="T22" fmla="*/ 125 w 235"/>
                  <a:gd name="T23" fmla="*/ 274 h 320"/>
                  <a:gd name="T24" fmla="*/ 122 w 235"/>
                  <a:gd name="T25" fmla="*/ 276 h 320"/>
                  <a:gd name="T26" fmla="*/ 118 w 235"/>
                  <a:gd name="T27" fmla="*/ 277 h 320"/>
                  <a:gd name="T28" fmla="*/ 114 w 235"/>
                  <a:gd name="T29" fmla="*/ 276 h 320"/>
                  <a:gd name="T30" fmla="*/ 110 w 235"/>
                  <a:gd name="T31" fmla="*/ 274 h 320"/>
                  <a:gd name="T32" fmla="*/ 25 w 235"/>
                  <a:gd name="T33" fmla="*/ 189 h 320"/>
                  <a:gd name="T34" fmla="*/ 224 w 235"/>
                  <a:gd name="T35" fmla="*/ 256 h 320"/>
                  <a:gd name="T36" fmla="*/ 214 w 235"/>
                  <a:gd name="T37" fmla="*/ 266 h 320"/>
                  <a:gd name="T38" fmla="*/ 214 w 235"/>
                  <a:gd name="T39" fmla="*/ 298 h 320"/>
                  <a:gd name="T40" fmla="*/ 22 w 235"/>
                  <a:gd name="T41" fmla="*/ 298 h 320"/>
                  <a:gd name="T42" fmla="*/ 22 w 235"/>
                  <a:gd name="T43" fmla="*/ 266 h 320"/>
                  <a:gd name="T44" fmla="*/ 11 w 235"/>
                  <a:gd name="T45" fmla="*/ 256 h 320"/>
                  <a:gd name="T46" fmla="*/ 0 w 235"/>
                  <a:gd name="T47" fmla="*/ 266 h 320"/>
                  <a:gd name="T48" fmla="*/ 0 w 235"/>
                  <a:gd name="T49" fmla="*/ 309 h 320"/>
                  <a:gd name="T50" fmla="*/ 11 w 235"/>
                  <a:gd name="T51" fmla="*/ 320 h 320"/>
                  <a:gd name="T52" fmla="*/ 224 w 235"/>
                  <a:gd name="T53" fmla="*/ 320 h 320"/>
                  <a:gd name="T54" fmla="*/ 235 w 235"/>
                  <a:gd name="T55" fmla="*/ 309 h 320"/>
                  <a:gd name="T56" fmla="*/ 235 w 235"/>
                  <a:gd name="T57" fmla="*/ 266 h 320"/>
                  <a:gd name="T58" fmla="*/ 224 w 235"/>
                  <a:gd name="T59"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5" h="320">
                    <a:moveTo>
                      <a:pt x="25" y="189"/>
                    </a:moveTo>
                    <a:cubicBezTo>
                      <a:pt x="21" y="184"/>
                      <a:pt x="21" y="178"/>
                      <a:pt x="25" y="173"/>
                    </a:cubicBezTo>
                    <a:cubicBezTo>
                      <a:pt x="29" y="169"/>
                      <a:pt x="36" y="169"/>
                      <a:pt x="40" y="173"/>
                    </a:cubicBezTo>
                    <a:cubicBezTo>
                      <a:pt x="107" y="241"/>
                      <a:pt x="107" y="241"/>
                      <a:pt x="107" y="241"/>
                    </a:cubicBezTo>
                    <a:cubicBezTo>
                      <a:pt x="107" y="10"/>
                      <a:pt x="107" y="10"/>
                      <a:pt x="107" y="10"/>
                    </a:cubicBezTo>
                    <a:cubicBezTo>
                      <a:pt x="107" y="4"/>
                      <a:pt x="112" y="0"/>
                      <a:pt x="118" y="0"/>
                    </a:cubicBezTo>
                    <a:cubicBezTo>
                      <a:pt x="124" y="0"/>
                      <a:pt x="128" y="4"/>
                      <a:pt x="128" y="10"/>
                    </a:cubicBezTo>
                    <a:cubicBezTo>
                      <a:pt x="128" y="241"/>
                      <a:pt x="128" y="241"/>
                      <a:pt x="128" y="241"/>
                    </a:cubicBezTo>
                    <a:cubicBezTo>
                      <a:pt x="195" y="173"/>
                      <a:pt x="195" y="173"/>
                      <a:pt x="195" y="173"/>
                    </a:cubicBezTo>
                    <a:cubicBezTo>
                      <a:pt x="200" y="169"/>
                      <a:pt x="206" y="169"/>
                      <a:pt x="211" y="173"/>
                    </a:cubicBezTo>
                    <a:cubicBezTo>
                      <a:pt x="215" y="178"/>
                      <a:pt x="215" y="184"/>
                      <a:pt x="211" y="189"/>
                    </a:cubicBezTo>
                    <a:cubicBezTo>
                      <a:pt x="125" y="274"/>
                      <a:pt x="125" y="274"/>
                      <a:pt x="125" y="274"/>
                    </a:cubicBezTo>
                    <a:cubicBezTo>
                      <a:pt x="124" y="275"/>
                      <a:pt x="123" y="276"/>
                      <a:pt x="122" y="276"/>
                    </a:cubicBezTo>
                    <a:cubicBezTo>
                      <a:pt x="120" y="277"/>
                      <a:pt x="119" y="277"/>
                      <a:pt x="118" y="277"/>
                    </a:cubicBezTo>
                    <a:cubicBezTo>
                      <a:pt x="116" y="277"/>
                      <a:pt x="115" y="277"/>
                      <a:pt x="114" y="276"/>
                    </a:cubicBezTo>
                    <a:cubicBezTo>
                      <a:pt x="112" y="276"/>
                      <a:pt x="111" y="275"/>
                      <a:pt x="110" y="274"/>
                    </a:cubicBezTo>
                    <a:lnTo>
                      <a:pt x="25" y="189"/>
                    </a:lnTo>
                    <a:close/>
                    <a:moveTo>
                      <a:pt x="224" y="256"/>
                    </a:moveTo>
                    <a:cubicBezTo>
                      <a:pt x="218" y="256"/>
                      <a:pt x="214" y="260"/>
                      <a:pt x="214" y="266"/>
                    </a:cubicBezTo>
                    <a:cubicBezTo>
                      <a:pt x="214" y="298"/>
                      <a:pt x="214" y="298"/>
                      <a:pt x="214" y="298"/>
                    </a:cubicBezTo>
                    <a:cubicBezTo>
                      <a:pt x="22" y="298"/>
                      <a:pt x="22" y="298"/>
                      <a:pt x="22" y="298"/>
                    </a:cubicBezTo>
                    <a:cubicBezTo>
                      <a:pt x="22" y="266"/>
                      <a:pt x="22" y="266"/>
                      <a:pt x="22" y="266"/>
                    </a:cubicBezTo>
                    <a:cubicBezTo>
                      <a:pt x="22" y="260"/>
                      <a:pt x="17" y="256"/>
                      <a:pt x="11" y="256"/>
                    </a:cubicBezTo>
                    <a:cubicBezTo>
                      <a:pt x="5" y="256"/>
                      <a:pt x="0" y="260"/>
                      <a:pt x="0" y="266"/>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266"/>
                      <a:pt x="235" y="266"/>
                      <a:pt x="235" y="266"/>
                    </a:cubicBezTo>
                    <a:cubicBezTo>
                      <a:pt x="235" y="260"/>
                      <a:pt x="230" y="256"/>
                      <a:pt x="224" y="25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grpSp>
      <p:grpSp>
        <p:nvGrpSpPr>
          <p:cNvPr id="143" name="Group 142"/>
          <p:cNvGrpSpPr>
            <a:grpSpLocks noChangeAspect="1"/>
          </p:cNvGrpSpPr>
          <p:nvPr/>
        </p:nvGrpSpPr>
        <p:grpSpPr>
          <a:xfrm>
            <a:off x="1015437" y="4440542"/>
            <a:ext cx="328366" cy="326716"/>
            <a:chOff x="5672138" y="4513263"/>
            <a:chExt cx="1579562" cy="1571625"/>
          </a:xfrm>
          <a:solidFill>
            <a:schemeClr val="accent2"/>
          </a:solidFill>
        </p:grpSpPr>
        <p:sp>
          <p:nvSpPr>
            <p:cNvPr id="144" name="Rectangle 5"/>
            <p:cNvSpPr>
              <a:spLocks noChangeArrowheads="1"/>
            </p:cNvSpPr>
            <p:nvPr/>
          </p:nvSpPr>
          <p:spPr bwMode="auto">
            <a:xfrm>
              <a:off x="6067425" y="5135563"/>
              <a:ext cx="131762" cy="196850"/>
            </a:xfrm>
            <a:prstGeom prst="rect">
              <a:avLst/>
            </a:prstGeom>
            <a:solidFill>
              <a:srgbClr val="42B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45" name="Oval 6"/>
            <p:cNvSpPr>
              <a:spLocks noChangeArrowheads="1"/>
            </p:cNvSpPr>
            <p:nvPr/>
          </p:nvSpPr>
          <p:spPr bwMode="auto">
            <a:xfrm>
              <a:off x="6100763" y="4873626"/>
              <a:ext cx="65087" cy="65088"/>
            </a:xfrm>
            <a:prstGeom prst="ellipse">
              <a:avLst/>
            </a:prstGeom>
            <a:solidFill>
              <a:srgbClr val="42B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46" name="Rectangle 7"/>
            <p:cNvSpPr>
              <a:spLocks noChangeArrowheads="1"/>
            </p:cNvSpPr>
            <p:nvPr/>
          </p:nvSpPr>
          <p:spPr bwMode="auto">
            <a:xfrm>
              <a:off x="6396038" y="5135563"/>
              <a:ext cx="131762" cy="196850"/>
            </a:xfrm>
            <a:prstGeom prst="rect">
              <a:avLst/>
            </a:prstGeom>
            <a:solidFill>
              <a:srgbClr val="42B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47" name="Oval 8"/>
            <p:cNvSpPr>
              <a:spLocks noChangeArrowheads="1"/>
            </p:cNvSpPr>
            <p:nvPr/>
          </p:nvSpPr>
          <p:spPr bwMode="auto">
            <a:xfrm>
              <a:off x="6429375" y="4873626"/>
              <a:ext cx="65087" cy="65088"/>
            </a:xfrm>
            <a:prstGeom prst="ellipse">
              <a:avLst/>
            </a:prstGeom>
            <a:solidFill>
              <a:srgbClr val="42B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48" name="Oval 9"/>
            <p:cNvSpPr>
              <a:spLocks noChangeArrowheads="1"/>
            </p:cNvSpPr>
            <p:nvPr/>
          </p:nvSpPr>
          <p:spPr bwMode="auto">
            <a:xfrm>
              <a:off x="6757988" y="4873626"/>
              <a:ext cx="66675" cy="65088"/>
            </a:xfrm>
            <a:prstGeom prst="ellipse">
              <a:avLst/>
            </a:prstGeom>
            <a:solidFill>
              <a:srgbClr val="42B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49" name="Freeform 10"/>
            <p:cNvSpPr>
              <a:spLocks noEditPoints="1"/>
            </p:cNvSpPr>
            <p:nvPr/>
          </p:nvSpPr>
          <p:spPr bwMode="auto">
            <a:xfrm>
              <a:off x="5672138" y="4513263"/>
              <a:ext cx="1579562" cy="1571625"/>
            </a:xfrm>
            <a:custGeom>
              <a:avLst/>
              <a:gdLst>
                <a:gd name="T0" fmla="*/ 0 w 384"/>
                <a:gd name="T1" fmla="*/ 192 h 384"/>
                <a:gd name="T2" fmla="*/ 384 w 384"/>
                <a:gd name="T3" fmla="*/ 192 h 384"/>
                <a:gd name="T4" fmla="*/ 272 w 384"/>
                <a:gd name="T5" fmla="*/ 72 h 384"/>
                <a:gd name="T6" fmla="*/ 272 w 384"/>
                <a:gd name="T7" fmla="*/ 120 h 384"/>
                <a:gd name="T8" fmla="*/ 272 w 384"/>
                <a:gd name="T9" fmla="*/ 72 h 384"/>
                <a:gd name="T10" fmla="*/ 216 w 384"/>
                <a:gd name="T11" fmla="*/ 96 h 384"/>
                <a:gd name="T12" fmla="*/ 168 w 384"/>
                <a:gd name="T13" fmla="*/ 96 h 384"/>
                <a:gd name="T14" fmla="*/ 112 w 384"/>
                <a:gd name="T15" fmla="*/ 72 h 384"/>
                <a:gd name="T16" fmla="*/ 112 w 384"/>
                <a:gd name="T17" fmla="*/ 120 h 384"/>
                <a:gd name="T18" fmla="*/ 112 w 384"/>
                <a:gd name="T19" fmla="*/ 72 h 384"/>
                <a:gd name="T20" fmla="*/ 136 w 384"/>
                <a:gd name="T21" fmla="*/ 216 h 384"/>
                <a:gd name="T22" fmla="*/ 128 w 384"/>
                <a:gd name="T23" fmla="*/ 296 h 384"/>
                <a:gd name="T24" fmla="*/ 120 w 384"/>
                <a:gd name="T25" fmla="*/ 216 h 384"/>
                <a:gd name="T26" fmla="*/ 104 w 384"/>
                <a:gd name="T27" fmla="*/ 288 h 384"/>
                <a:gd name="T28" fmla="*/ 88 w 384"/>
                <a:gd name="T29" fmla="*/ 288 h 384"/>
                <a:gd name="T30" fmla="*/ 80 w 384"/>
                <a:gd name="T31" fmla="*/ 208 h 384"/>
                <a:gd name="T32" fmla="*/ 88 w 384"/>
                <a:gd name="T33" fmla="*/ 136 h 384"/>
                <a:gd name="T34" fmla="*/ 144 w 384"/>
                <a:gd name="T35" fmla="*/ 144 h 384"/>
                <a:gd name="T36" fmla="*/ 224 w 384"/>
                <a:gd name="T37" fmla="*/ 208 h 384"/>
                <a:gd name="T38" fmla="*/ 216 w 384"/>
                <a:gd name="T39" fmla="*/ 288 h 384"/>
                <a:gd name="T40" fmla="*/ 200 w 384"/>
                <a:gd name="T41" fmla="*/ 288 h 384"/>
                <a:gd name="T42" fmla="*/ 184 w 384"/>
                <a:gd name="T43" fmla="*/ 216 h 384"/>
                <a:gd name="T44" fmla="*/ 176 w 384"/>
                <a:gd name="T45" fmla="*/ 296 h 384"/>
                <a:gd name="T46" fmla="*/ 168 w 384"/>
                <a:gd name="T47" fmla="*/ 216 h 384"/>
                <a:gd name="T48" fmla="*/ 160 w 384"/>
                <a:gd name="T49" fmla="*/ 144 h 384"/>
                <a:gd name="T50" fmla="*/ 216 w 384"/>
                <a:gd name="T51" fmla="*/ 136 h 384"/>
                <a:gd name="T52" fmla="*/ 224 w 384"/>
                <a:gd name="T53" fmla="*/ 208 h 384"/>
                <a:gd name="T54" fmla="*/ 296 w 384"/>
                <a:gd name="T55" fmla="*/ 232 h 384"/>
                <a:gd name="T56" fmla="*/ 288 w 384"/>
                <a:gd name="T57" fmla="*/ 296 h 384"/>
                <a:gd name="T58" fmla="*/ 280 w 384"/>
                <a:gd name="T59" fmla="*/ 232 h 384"/>
                <a:gd name="T60" fmla="*/ 264 w 384"/>
                <a:gd name="T61" fmla="*/ 288 h 384"/>
                <a:gd name="T62" fmla="*/ 248 w 384"/>
                <a:gd name="T63" fmla="*/ 288 h 384"/>
                <a:gd name="T64" fmla="*/ 241 w 384"/>
                <a:gd name="T65" fmla="*/ 229 h 384"/>
                <a:gd name="T66" fmla="*/ 256 w 384"/>
                <a:gd name="T67" fmla="*/ 142 h 384"/>
                <a:gd name="T68" fmla="*/ 280 w 384"/>
                <a:gd name="T69" fmla="*/ 136 h 384"/>
                <a:gd name="T70" fmla="*/ 304 w 384"/>
                <a:gd name="T71"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2" y="72"/>
                  </a:moveTo>
                  <a:cubicBezTo>
                    <a:pt x="285" y="72"/>
                    <a:pt x="296" y="82"/>
                    <a:pt x="296" y="96"/>
                  </a:cubicBezTo>
                  <a:cubicBezTo>
                    <a:pt x="296" y="109"/>
                    <a:pt x="285" y="120"/>
                    <a:pt x="272" y="120"/>
                  </a:cubicBezTo>
                  <a:cubicBezTo>
                    <a:pt x="258" y="120"/>
                    <a:pt x="248" y="109"/>
                    <a:pt x="248" y="96"/>
                  </a:cubicBezTo>
                  <a:cubicBezTo>
                    <a:pt x="248" y="82"/>
                    <a:pt x="258" y="72"/>
                    <a:pt x="272" y="72"/>
                  </a:cubicBezTo>
                  <a:close/>
                  <a:moveTo>
                    <a:pt x="192" y="72"/>
                  </a:moveTo>
                  <a:cubicBezTo>
                    <a:pt x="205" y="72"/>
                    <a:pt x="216" y="82"/>
                    <a:pt x="216" y="96"/>
                  </a:cubicBezTo>
                  <a:cubicBezTo>
                    <a:pt x="216" y="109"/>
                    <a:pt x="205" y="120"/>
                    <a:pt x="192" y="120"/>
                  </a:cubicBezTo>
                  <a:cubicBezTo>
                    <a:pt x="178" y="120"/>
                    <a:pt x="168" y="109"/>
                    <a:pt x="168" y="96"/>
                  </a:cubicBezTo>
                  <a:cubicBezTo>
                    <a:pt x="168" y="82"/>
                    <a:pt x="178" y="72"/>
                    <a:pt x="192" y="72"/>
                  </a:cubicBezTo>
                  <a:close/>
                  <a:moveTo>
                    <a:pt x="112" y="72"/>
                  </a:moveTo>
                  <a:cubicBezTo>
                    <a:pt x="125" y="72"/>
                    <a:pt x="136" y="82"/>
                    <a:pt x="136" y="96"/>
                  </a:cubicBezTo>
                  <a:cubicBezTo>
                    <a:pt x="136" y="109"/>
                    <a:pt x="125" y="120"/>
                    <a:pt x="112" y="120"/>
                  </a:cubicBezTo>
                  <a:cubicBezTo>
                    <a:pt x="98" y="120"/>
                    <a:pt x="88" y="109"/>
                    <a:pt x="88" y="96"/>
                  </a:cubicBezTo>
                  <a:cubicBezTo>
                    <a:pt x="88" y="82"/>
                    <a:pt x="98" y="72"/>
                    <a:pt x="112" y="72"/>
                  </a:cubicBezTo>
                  <a:close/>
                  <a:moveTo>
                    <a:pt x="144" y="208"/>
                  </a:moveTo>
                  <a:cubicBezTo>
                    <a:pt x="144" y="212"/>
                    <a:pt x="140" y="216"/>
                    <a:pt x="136" y="216"/>
                  </a:cubicBezTo>
                  <a:cubicBezTo>
                    <a:pt x="136" y="288"/>
                    <a:pt x="136" y="288"/>
                    <a:pt x="136" y="288"/>
                  </a:cubicBezTo>
                  <a:cubicBezTo>
                    <a:pt x="136" y="292"/>
                    <a:pt x="132" y="296"/>
                    <a:pt x="128" y="296"/>
                  </a:cubicBezTo>
                  <a:cubicBezTo>
                    <a:pt x="123" y="296"/>
                    <a:pt x="120" y="292"/>
                    <a:pt x="120" y="288"/>
                  </a:cubicBezTo>
                  <a:cubicBezTo>
                    <a:pt x="120" y="216"/>
                    <a:pt x="120" y="216"/>
                    <a:pt x="120" y="216"/>
                  </a:cubicBezTo>
                  <a:cubicBezTo>
                    <a:pt x="104" y="216"/>
                    <a:pt x="104" y="216"/>
                    <a:pt x="104" y="216"/>
                  </a:cubicBezTo>
                  <a:cubicBezTo>
                    <a:pt x="104" y="288"/>
                    <a:pt x="104" y="288"/>
                    <a:pt x="104" y="288"/>
                  </a:cubicBezTo>
                  <a:cubicBezTo>
                    <a:pt x="104" y="292"/>
                    <a:pt x="100" y="296"/>
                    <a:pt x="96" y="296"/>
                  </a:cubicBezTo>
                  <a:cubicBezTo>
                    <a:pt x="91" y="296"/>
                    <a:pt x="88" y="292"/>
                    <a:pt x="88" y="288"/>
                  </a:cubicBezTo>
                  <a:cubicBezTo>
                    <a:pt x="88" y="216"/>
                    <a:pt x="88" y="216"/>
                    <a:pt x="88" y="216"/>
                  </a:cubicBezTo>
                  <a:cubicBezTo>
                    <a:pt x="84" y="216"/>
                    <a:pt x="80" y="212"/>
                    <a:pt x="80" y="208"/>
                  </a:cubicBezTo>
                  <a:cubicBezTo>
                    <a:pt x="80" y="144"/>
                    <a:pt x="80" y="144"/>
                    <a:pt x="80" y="144"/>
                  </a:cubicBezTo>
                  <a:cubicBezTo>
                    <a:pt x="80" y="139"/>
                    <a:pt x="83" y="136"/>
                    <a:pt x="88" y="136"/>
                  </a:cubicBezTo>
                  <a:cubicBezTo>
                    <a:pt x="136" y="136"/>
                    <a:pt x="136" y="136"/>
                    <a:pt x="136" y="136"/>
                  </a:cubicBezTo>
                  <a:cubicBezTo>
                    <a:pt x="140" y="136"/>
                    <a:pt x="144" y="139"/>
                    <a:pt x="144" y="144"/>
                  </a:cubicBezTo>
                  <a:lnTo>
                    <a:pt x="144" y="208"/>
                  </a:lnTo>
                  <a:close/>
                  <a:moveTo>
                    <a:pt x="224" y="208"/>
                  </a:moveTo>
                  <a:cubicBezTo>
                    <a:pt x="224" y="212"/>
                    <a:pt x="224" y="216"/>
                    <a:pt x="216" y="216"/>
                  </a:cubicBezTo>
                  <a:cubicBezTo>
                    <a:pt x="216" y="288"/>
                    <a:pt x="216" y="288"/>
                    <a:pt x="216" y="288"/>
                  </a:cubicBezTo>
                  <a:cubicBezTo>
                    <a:pt x="216" y="292"/>
                    <a:pt x="212" y="296"/>
                    <a:pt x="208" y="296"/>
                  </a:cubicBezTo>
                  <a:cubicBezTo>
                    <a:pt x="203" y="296"/>
                    <a:pt x="200" y="292"/>
                    <a:pt x="200" y="288"/>
                  </a:cubicBezTo>
                  <a:cubicBezTo>
                    <a:pt x="200" y="216"/>
                    <a:pt x="200" y="216"/>
                    <a:pt x="200" y="216"/>
                  </a:cubicBezTo>
                  <a:cubicBezTo>
                    <a:pt x="184" y="216"/>
                    <a:pt x="184" y="216"/>
                    <a:pt x="184" y="216"/>
                  </a:cubicBezTo>
                  <a:cubicBezTo>
                    <a:pt x="184" y="288"/>
                    <a:pt x="184" y="288"/>
                    <a:pt x="184" y="288"/>
                  </a:cubicBezTo>
                  <a:cubicBezTo>
                    <a:pt x="184" y="292"/>
                    <a:pt x="180" y="296"/>
                    <a:pt x="176" y="296"/>
                  </a:cubicBezTo>
                  <a:cubicBezTo>
                    <a:pt x="171" y="296"/>
                    <a:pt x="168" y="292"/>
                    <a:pt x="168" y="288"/>
                  </a:cubicBezTo>
                  <a:cubicBezTo>
                    <a:pt x="168" y="216"/>
                    <a:pt x="168" y="216"/>
                    <a:pt x="168" y="216"/>
                  </a:cubicBezTo>
                  <a:cubicBezTo>
                    <a:pt x="160" y="216"/>
                    <a:pt x="160" y="212"/>
                    <a:pt x="160" y="208"/>
                  </a:cubicBezTo>
                  <a:cubicBezTo>
                    <a:pt x="160" y="144"/>
                    <a:pt x="160" y="144"/>
                    <a:pt x="160" y="144"/>
                  </a:cubicBezTo>
                  <a:cubicBezTo>
                    <a:pt x="160" y="139"/>
                    <a:pt x="163" y="136"/>
                    <a:pt x="168" y="136"/>
                  </a:cubicBezTo>
                  <a:cubicBezTo>
                    <a:pt x="216" y="136"/>
                    <a:pt x="216" y="136"/>
                    <a:pt x="216" y="136"/>
                  </a:cubicBezTo>
                  <a:cubicBezTo>
                    <a:pt x="220" y="136"/>
                    <a:pt x="224" y="139"/>
                    <a:pt x="224" y="144"/>
                  </a:cubicBezTo>
                  <a:lnTo>
                    <a:pt x="224" y="208"/>
                  </a:lnTo>
                  <a:close/>
                  <a:moveTo>
                    <a:pt x="302" y="229"/>
                  </a:moveTo>
                  <a:cubicBezTo>
                    <a:pt x="300" y="231"/>
                    <a:pt x="296" y="232"/>
                    <a:pt x="296" y="232"/>
                  </a:cubicBezTo>
                  <a:cubicBezTo>
                    <a:pt x="296" y="288"/>
                    <a:pt x="296" y="288"/>
                    <a:pt x="296" y="288"/>
                  </a:cubicBezTo>
                  <a:cubicBezTo>
                    <a:pt x="296" y="292"/>
                    <a:pt x="292" y="296"/>
                    <a:pt x="288" y="296"/>
                  </a:cubicBezTo>
                  <a:cubicBezTo>
                    <a:pt x="283" y="296"/>
                    <a:pt x="280" y="292"/>
                    <a:pt x="280" y="288"/>
                  </a:cubicBezTo>
                  <a:cubicBezTo>
                    <a:pt x="280" y="232"/>
                    <a:pt x="280" y="232"/>
                    <a:pt x="280" y="232"/>
                  </a:cubicBezTo>
                  <a:cubicBezTo>
                    <a:pt x="264" y="232"/>
                    <a:pt x="264" y="232"/>
                    <a:pt x="264" y="232"/>
                  </a:cubicBezTo>
                  <a:cubicBezTo>
                    <a:pt x="264" y="288"/>
                    <a:pt x="264" y="288"/>
                    <a:pt x="264" y="288"/>
                  </a:cubicBezTo>
                  <a:cubicBezTo>
                    <a:pt x="264" y="292"/>
                    <a:pt x="260" y="296"/>
                    <a:pt x="256" y="296"/>
                  </a:cubicBezTo>
                  <a:cubicBezTo>
                    <a:pt x="251" y="296"/>
                    <a:pt x="248" y="292"/>
                    <a:pt x="248" y="288"/>
                  </a:cubicBezTo>
                  <a:cubicBezTo>
                    <a:pt x="248" y="232"/>
                    <a:pt x="248" y="232"/>
                    <a:pt x="248" y="232"/>
                  </a:cubicBezTo>
                  <a:cubicBezTo>
                    <a:pt x="248" y="232"/>
                    <a:pt x="243" y="231"/>
                    <a:pt x="241" y="229"/>
                  </a:cubicBezTo>
                  <a:cubicBezTo>
                    <a:pt x="240" y="227"/>
                    <a:pt x="239" y="224"/>
                    <a:pt x="240" y="222"/>
                  </a:cubicBezTo>
                  <a:cubicBezTo>
                    <a:pt x="256" y="142"/>
                    <a:pt x="256" y="142"/>
                    <a:pt x="256" y="142"/>
                  </a:cubicBezTo>
                  <a:cubicBezTo>
                    <a:pt x="257" y="138"/>
                    <a:pt x="260" y="136"/>
                    <a:pt x="264" y="136"/>
                  </a:cubicBezTo>
                  <a:cubicBezTo>
                    <a:pt x="280" y="136"/>
                    <a:pt x="280" y="136"/>
                    <a:pt x="280" y="136"/>
                  </a:cubicBezTo>
                  <a:cubicBezTo>
                    <a:pt x="283" y="136"/>
                    <a:pt x="287" y="138"/>
                    <a:pt x="288" y="142"/>
                  </a:cubicBezTo>
                  <a:cubicBezTo>
                    <a:pt x="304" y="222"/>
                    <a:pt x="304" y="222"/>
                    <a:pt x="304" y="222"/>
                  </a:cubicBezTo>
                  <a:cubicBezTo>
                    <a:pt x="304" y="224"/>
                    <a:pt x="303" y="227"/>
                    <a:pt x="302" y="22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sp>
          <p:nvSpPr>
            <p:cNvPr id="150" name="Freeform 11"/>
            <p:cNvSpPr>
              <a:spLocks/>
            </p:cNvSpPr>
            <p:nvPr/>
          </p:nvSpPr>
          <p:spPr bwMode="auto">
            <a:xfrm>
              <a:off x="6729413" y="5135563"/>
              <a:ext cx="119062" cy="261938"/>
            </a:xfrm>
            <a:custGeom>
              <a:avLst/>
              <a:gdLst>
                <a:gd name="T0" fmla="*/ 34 w 75"/>
                <a:gd name="T1" fmla="*/ 0 h 165"/>
                <a:gd name="T2" fmla="*/ 0 w 75"/>
                <a:gd name="T3" fmla="*/ 165 h 165"/>
                <a:gd name="T4" fmla="*/ 75 w 75"/>
                <a:gd name="T5" fmla="*/ 165 h 165"/>
                <a:gd name="T6" fmla="*/ 41 w 75"/>
                <a:gd name="T7" fmla="*/ 0 h 165"/>
                <a:gd name="T8" fmla="*/ 34 w 75"/>
                <a:gd name="T9" fmla="*/ 0 h 165"/>
              </a:gdLst>
              <a:ahLst/>
              <a:cxnLst>
                <a:cxn ang="0">
                  <a:pos x="T0" y="T1"/>
                </a:cxn>
                <a:cxn ang="0">
                  <a:pos x="T2" y="T3"/>
                </a:cxn>
                <a:cxn ang="0">
                  <a:pos x="T4" y="T5"/>
                </a:cxn>
                <a:cxn ang="0">
                  <a:pos x="T6" y="T7"/>
                </a:cxn>
                <a:cxn ang="0">
                  <a:pos x="T8" y="T9"/>
                </a:cxn>
              </a:cxnLst>
              <a:rect l="0" t="0" r="r" b="b"/>
              <a:pathLst>
                <a:path w="75" h="165">
                  <a:moveTo>
                    <a:pt x="34" y="0"/>
                  </a:moveTo>
                  <a:lnTo>
                    <a:pt x="0" y="165"/>
                  </a:lnTo>
                  <a:lnTo>
                    <a:pt x="75" y="165"/>
                  </a:lnTo>
                  <a:lnTo>
                    <a:pt x="41" y="0"/>
                  </a:lnTo>
                  <a:lnTo>
                    <a:pt x="34" y="0"/>
                  </a:lnTo>
                  <a:close/>
                </a:path>
              </a:pathLst>
            </a:custGeom>
            <a:solidFill>
              <a:srgbClr val="42B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solidFill>
                  <a:prstClr val="black"/>
                </a:solidFill>
              </a:endParaRPr>
            </a:p>
          </p:txBody>
        </p:sp>
      </p:grpSp>
      <p:grpSp>
        <p:nvGrpSpPr>
          <p:cNvPr id="152" name="Group 331"/>
          <p:cNvGrpSpPr>
            <a:grpSpLocks noChangeAspect="1"/>
          </p:cNvGrpSpPr>
          <p:nvPr/>
        </p:nvGrpSpPr>
        <p:grpSpPr bwMode="auto">
          <a:xfrm>
            <a:off x="1020224" y="5275501"/>
            <a:ext cx="327678" cy="327678"/>
            <a:chOff x="3832" y="1197"/>
            <a:chExt cx="340" cy="340"/>
          </a:xfrm>
          <a:solidFill>
            <a:schemeClr val="accent4"/>
          </a:solidFill>
        </p:grpSpPr>
        <p:sp>
          <p:nvSpPr>
            <p:cNvPr id="153" name="Freeform 332"/>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400">
                <a:solidFill>
                  <a:prstClr val="black"/>
                </a:solidFill>
              </a:endParaRPr>
            </a:p>
          </p:txBody>
        </p:sp>
        <p:sp>
          <p:nvSpPr>
            <p:cNvPr id="154" name="Freeform 333"/>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0097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400">
                <a:solidFill>
                  <a:prstClr val="black"/>
                </a:solidFill>
              </a:endParaRPr>
            </a:p>
          </p:txBody>
        </p:sp>
      </p:grpSp>
      <p:pic>
        <p:nvPicPr>
          <p:cNvPr id="81" name="Picture 80"/>
          <p:cNvPicPr>
            <a:picLocks noChangeAspect="1"/>
          </p:cNvPicPr>
          <p:nvPr/>
        </p:nvPicPr>
        <p:blipFill>
          <a:blip r:embed="rId4"/>
          <a:stretch>
            <a:fillRect/>
          </a:stretch>
        </p:blipFill>
        <p:spPr>
          <a:xfrm>
            <a:off x="10668562" y="1738605"/>
            <a:ext cx="821728" cy="798175"/>
          </a:xfrm>
          <a:prstGeom prst="rect">
            <a:avLst/>
          </a:prstGeom>
        </p:spPr>
      </p:pic>
      <p:sp>
        <p:nvSpPr>
          <p:cNvPr id="12" name="Rectangle 11"/>
          <p:cNvSpPr/>
          <p:nvPr/>
        </p:nvSpPr>
        <p:spPr>
          <a:xfrm>
            <a:off x="6245453" y="4951057"/>
            <a:ext cx="2080212" cy="1107996"/>
          </a:xfrm>
          <a:prstGeom prst="rect">
            <a:avLst/>
          </a:prstGeom>
        </p:spPr>
        <p:txBody>
          <a:bodyPr wrap="square">
            <a:spAutoFit/>
          </a:bodyPr>
          <a:lstStyle/>
          <a:p>
            <a:pPr marL="60325">
              <a:lnSpc>
                <a:spcPct val="100000"/>
              </a:lnSpc>
              <a:spcBef>
                <a:spcPts val="600"/>
              </a:spcBef>
              <a:buClrTx/>
            </a:pPr>
            <a:r>
              <a:rPr lang="en-US" sz="1400" dirty="0">
                <a:solidFill>
                  <a:schemeClr val="tx1">
                    <a:lumMod val="50000"/>
                  </a:schemeClr>
                </a:solidFill>
              </a:rPr>
              <a:t>LOB, State and </a:t>
            </a:r>
            <a:r>
              <a:rPr lang="en-US" sz="1400" dirty="0" smtClean="0">
                <a:solidFill>
                  <a:schemeClr val="tx1">
                    <a:lumMod val="50000"/>
                  </a:schemeClr>
                </a:solidFill>
              </a:rPr>
              <a:t>Products</a:t>
            </a:r>
          </a:p>
          <a:p>
            <a:pPr marL="60325">
              <a:lnSpc>
                <a:spcPct val="100000"/>
              </a:lnSpc>
              <a:spcBef>
                <a:spcPts val="600"/>
              </a:spcBef>
              <a:buClrTx/>
            </a:pPr>
            <a:r>
              <a:rPr lang="en-US" sz="1400" dirty="0" smtClean="0">
                <a:solidFill>
                  <a:schemeClr val="tx1">
                    <a:lumMod val="50000"/>
                  </a:schemeClr>
                </a:solidFill>
              </a:rPr>
              <a:t>Endorsement forms</a:t>
            </a:r>
            <a:endParaRPr lang="en-US" sz="1400" dirty="0">
              <a:solidFill>
                <a:schemeClr val="tx1">
                  <a:lumMod val="50000"/>
                </a:schemeClr>
              </a:solidFill>
            </a:endParaRPr>
          </a:p>
          <a:p>
            <a:pPr marL="60325">
              <a:lnSpc>
                <a:spcPct val="100000"/>
              </a:lnSpc>
              <a:spcBef>
                <a:spcPts val="600"/>
              </a:spcBef>
              <a:buClrTx/>
            </a:pPr>
            <a:r>
              <a:rPr lang="en-US" sz="1400" dirty="0" smtClean="0">
                <a:solidFill>
                  <a:schemeClr val="tx1">
                    <a:lumMod val="50000"/>
                  </a:schemeClr>
                </a:solidFill>
              </a:rPr>
              <a:t>Discounts</a:t>
            </a:r>
            <a:endParaRPr lang="en-US" sz="1400" dirty="0">
              <a:solidFill>
                <a:schemeClr val="tx1">
                  <a:lumMod val="50000"/>
                </a:schemeClr>
              </a:solidFill>
            </a:endParaRPr>
          </a:p>
        </p:txBody>
      </p:sp>
      <p:sp>
        <p:nvSpPr>
          <p:cNvPr id="13" name="Rectangle 12"/>
          <p:cNvSpPr/>
          <p:nvPr/>
        </p:nvSpPr>
        <p:spPr>
          <a:xfrm>
            <a:off x="10051633" y="4833002"/>
            <a:ext cx="1767675" cy="523220"/>
          </a:xfrm>
          <a:prstGeom prst="rect">
            <a:avLst/>
          </a:prstGeom>
        </p:spPr>
        <p:txBody>
          <a:bodyPr wrap="square">
            <a:spAutoFit/>
          </a:bodyPr>
          <a:lstStyle/>
          <a:p>
            <a:pPr marL="171450">
              <a:lnSpc>
                <a:spcPct val="100000"/>
              </a:lnSpc>
              <a:spcBef>
                <a:spcPts val="400"/>
              </a:spcBef>
              <a:buClrTx/>
            </a:pPr>
            <a:r>
              <a:rPr lang="en-US" sz="1400" dirty="0" smtClean="0">
                <a:solidFill>
                  <a:schemeClr val="tx1">
                    <a:lumMod val="50000"/>
                  </a:schemeClr>
                </a:solidFill>
              </a:rPr>
              <a:t>Common </a:t>
            </a:r>
            <a:r>
              <a:rPr lang="en-US" sz="1400" dirty="0">
                <a:solidFill>
                  <a:schemeClr val="tx1">
                    <a:lumMod val="50000"/>
                  </a:schemeClr>
                </a:solidFill>
              </a:rPr>
              <a:t>Billing transactions </a:t>
            </a:r>
          </a:p>
        </p:txBody>
      </p:sp>
      <p:sp>
        <p:nvSpPr>
          <p:cNvPr id="15" name="Rectangle 14"/>
          <p:cNvSpPr/>
          <p:nvPr/>
        </p:nvSpPr>
        <p:spPr>
          <a:xfrm>
            <a:off x="8123587" y="4743915"/>
            <a:ext cx="1869316" cy="1436291"/>
          </a:xfrm>
          <a:prstGeom prst="rect">
            <a:avLst/>
          </a:prstGeom>
        </p:spPr>
        <p:txBody>
          <a:bodyPr wrap="square">
            <a:spAutoFit/>
          </a:bodyPr>
          <a:lstStyle/>
          <a:p>
            <a:pPr marL="171450">
              <a:lnSpc>
                <a:spcPct val="100000"/>
              </a:lnSpc>
              <a:spcBef>
                <a:spcPts val="400"/>
              </a:spcBef>
              <a:buClrTx/>
            </a:pPr>
            <a:r>
              <a:rPr lang="en-US" sz="1400" dirty="0">
                <a:solidFill>
                  <a:schemeClr val="tx1">
                    <a:lumMod val="50000"/>
                  </a:schemeClr>
                </a:solidFill>
              </a:rPr>
              <a:t>Policy life cycle </a:t>
            </a:r>
            <a:r>
              <a:rPr lang="en-US" sz="1400" dirty="0" smtClean="0">
                <a:solidFill>
                  <a:schemeClr val="tx1">
                    <a:lumMod val="50000"/>
                  </a:schemeClr>
                </a:solidFill>
              </a:rPr>
              <a:t>transactions</a:t>
            </a:r>
          </a:p>
          <a:p>
            <a:pPr marL="171450">
              <a:lnSpc>
                <a:spcPct val="100000"/>
              </a:lnSpc>
              <a:spcBef>
                <a:spcPts val="400"/>
              </a:spcBef>
              <a:buClrTx/>
            </a:pPr>
            <a:r>
              <a:rPr lang="en-US" sz="1400" dirty="0" smtClean="0">
                <a:solidFill>
                  <a:schemeClr val="tx1">
                    <a:lumMod val="50000"/>
                  </a:schemeClr>
                </a:solidFill>
              </a:rPr>
              <a:t>(Endorsements, </a:t>
            </a:r>
            <a:r>
              <a:rPr lang="en-US" sz="1400" dirty="0">
                <a:solidFill>
                  <a:schemeClr val="tx1">
                    <a:lumMod val="50000"/>
                  </a:schemeClr>
                </a:solidFill>
              </a:rPr>
              <a:t>cancellation, reinstatement, rewrite, renewals)</a:t>
            </a:r>
          </a:p>
        </p:txBody>
      </p:sp>
    </p:spTree>
    <p:extLst>
      <p:ext uri="{BB962C8B-B14F-4D97-AF65-F5344CB8AC3E}">
        <p14:creationId xmlns:p14="http://schemas.microsoft.com/office/powerpoint/2010/main" val="35349116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5"/>
          <p:cNvSpPr>
            <a:spLocks noGrp="1"/>
          </p:cNvSpPr>
          <p:nvPr>
            <p:ph type="title"/>
          </p:nvPr>
        </p:nvSpPr>
        <p:spPr>
          <a:xfrm>
            <a:off x="469900" y="334753"/>
            <a:ext cx="11252200" cy="333375"/>
          </a:xfrm>
        </p:spPr>
        <p:txBody>
          <a:bodyPr vert="horz" lIns="91440" tIns="45720" rIns="91440" bIns="45720" rtlCol="0">
            <a:noAutofit/>
          </a:bodyPr>
          <a:lstStyle/>
          <a:p>
            <a:pPr defTabSz="914400" fontAlgn="base">
              <a:lnSpc>
                <a:spcPct val="106000"/>
              </a:lnSpc>
              <a:spcBef>
                <a:spcPct val="50000"/>
              </a:spcBef>
              <a:spcAft>
                <a:spcPct val="0"/>
              </a:spcAft>
              <a:buClr>
                <a:srgbClr val="54585A"/>
              </a:buClr>
            </a:pPr>
            <a:r>
              <a:rPr lang="en-US" altLang="en-US" sz="2200" b="1" dirty="0">
                <a:solidFill>
                  <a:srgbClr val="003087"/>
                </a:solidFill>
                <a:ea typeface="+mn-ea"/>
              </a:rPr>
              <a:t>Optimized Automated Regression Suite – Property Coverage Heat Map (L2)</a:t>
            </a:r>
          </a:p>
        </p:txBody>
      </p:sp>
      <p:sp>
        <p:nvSpPr>
          <p:cNvPr id="29744" name="TextBox 5"/>
          <p:cNvSpPr txBox="1">
            <a:spLocks noChangeArrowheads="1"/>
          </p:cNvSpPr>
          <p:nvPr/>
        </p:nvSpPr>
        <p:spPr bwMode="auto">
          <a:xfrm>
            <a:off x="4495800" y="327660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200"/>
              </a:spcBef>
              <a:buSzPct val="100000"/>
            </a:pPr>
            <a:endParaRPr lang="en-US" altLang="en-US" sz="1200" dirty="0"/>
          </a:p>
        </p:txBody>
      </p:sp>
      <p:sp>
        <p:nvSpPr>
          <p:cNvPr id="8" name="Text Placeholder 20"/>
          <p:cNvSpPr>
            <a:spLocks noGrp="1"/>
          </p:cNvSpPr>
          <p:nvPr>
            <p:ph type="body" sz="quarter" idx="13"/>
          </p:nvPr>
        </p:nvSpPr>
        <p:spPr>
          <a:xfrm>
            <a:off x="469900" y="1004478"/>
            <a:ext cx="11252200" cy="286994"/>
          </a:xfrm>
        </p:spPr>
        <p:txBody>
          <a:bodyPr/>
          <a:lstStyle/>
          <a:p>
            <a:r>
              <a:rPr lang="en-US" altLang="en-US" sz="1600" dirty="0">
                <a:solidFill>
                  <a:srgbClr val="003087"/>
                </a:solidFill>
              </a:rPr>
              <a:t>Heat Map depicts the regression coverage for </a:t>
            </a:r>
            <a:r>
              <a:rPr lang="en-US" altLang="en-US" sz="1600" dirty="0" smtClean="0">
                <a:solidFill>
                  <a:srgbClr val="003087"/>
                </a:solidFill>
              </a:rPr>
              <a:t>Optimized Property </a:t>
            </a:r>
            <a:r>
              <a:rPr lang="en-US" altLang="en-US" sz="1600" dirty="0">
                <a:solidFill>
                  <a:srgbClr val="003087"/>
                </a:solidFill>
              </a:rPr>
              <a:t>Regression suite along with deprioritized scenarios from current regression suite. The heat map also includes coverage provided by BCT batch tests</a:t>
            </a:r>
          </a:p>
        </p:txBody>
      </p:sp>
      <p:graphicFrame>
        <p:nvGraphicFramePr>
          <p:cNvPr id="11" name="Table 10"/>
          <p:cNvGraphicFramePr>
            <a:graphicFrameLocks noGrp="1"/>
          </p:cNvGraphicFramePr>
          <p:nvPr>
            <p:extLst/>
          </p:nvPr>
        </p:nvGraphicFramePr>
        <p:xfrm>
          <a:off x="465257" y="6063201"/>
          <a:ext cx="4663956" cy="381000"/>
        </p:xfrm>
        <a:graphic>
          <a:graphicData uri="http://schemas.openxmlformats.org/drawingml/2006/table">
            <a:tbl>
              <a:tblPr/>
              <a:tblGrid>
                <a:gridCol w="534868">
                  <a:extLst>
                    <a:ext uri="{9D8B030D-6E8A-4147-A177-3AD203B41FA5}">
                      <a16:colId xmlns:a16="http://schemas.microsoft.com/office/drawing/2014/main" val="20000"/>
                    </a:ext>
                  </a:extLst>
                </a:gridCol>
                <a:gridCol w="4129088">
                  <a:extLst>
                    <a:ext uri="{9D8B030D-6E8A-4147-A177-3AD203B41FA5}">
                      <a16:colId xmlns:a16="http://schemas.microsoft.com/office/drawing/2014/main" val="20001"/>
                    </a:ext>
                  </a:extLst>
                </a:gridCol>
              </a:tblGrid>
              <a:tr h="190500">
                <a:tc>
                  <a:txBody>
                    <a:bodyPr/>
                    <a:lstStyle/>
                    <a:p>
                      <a:pPr algn="ctr" fontAlgn="b"/>
                      <a:r>
                        <a:rPr lang="en-US" sz="800" b="1" i="0" u="none" strike="noStrike" dirty="0">
                          <a:solidFill>
                            <a:srgbClr val="000000"/>
                          </a:solidFill>
                          <a:effectLst/>
                          <a:latin typeface="Arial" panose="020B0604020202020204" pitchFamily="34" charset="0"/>
                        </a:rPr>
                        <a:t>Priority 1</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66"/>
                    </a:solidFill>
                  </a:tcPr>
                </a:tc>
                <a:tc>
                  <a:txBody>
                    <a:bodyPr/>
                    <a:lstStyle/>
                    <a:p>
                      <a:pPr algn="l" fontAlgn="b"/>
                      <a:r>
                        <a:rPr lang="en-US" sz="800" b="0" i="0" u="none" strike="noStrike" dirty="0" smtClean="0">
                          <a:solidFill>
                            <a:srgbClr val="000000"/>
                          </a:solidFill>
                          <a:effectLst/>
                          <a:latin typeface="Arial" panose="020B0604020202020204" pitchFamily="34" charset="0"/>
                        </a:rPr>
                        <a:t> - States </a:t>
                      </a:r>
                      <a:r>
                        <a:rPr lang="en-US" sz="800" b="0" i="0" u="none" strike="noStrike" dirty="0">
                          <a:solidFill>
                            <a:srgbClr val="000000"/>
                          </a:solidFill>
                          <a:effectLst/>
                          <a:latin typeface="Arial" panose="020B0604020202020204" pitchFamily="34" charset="0"/>
                        </a:rPr>
                        <a:t>identified as high risk based on production policy density and regression </a:t>
                      </a:r>
                      <a:r>
                        <a:rPr lang="en-US" sz="800" b="0" i="0" u="none" strike="noStrike" dirty="0" smtClean="0">
                          <a:solidFill>
                            <a:srgbClr val="000000"/>
                          </a:solidFill>
                          <a:effectLst/>
                          <a:latin typeface="Arial" panose="020B0604020202020204" pitchFamily="34" charset="0"/>
                        </a:rPr>
                        <a:t>defects</a:t>
                      </a:r>
                      <a:endParaRPr lang="en-US" sz="800" b="0" i="0" u="none" strike="noStrike" dirty="0">
                        <a:solidFill>
                          <a:srgbClr val="000000"/>
                        </a:solidFill>
                        <a:effectLst/>
                        <a:latin typeface="Arial" panose="020B0604020202020204" pitchFamily="34" charset="0"/>
                      </a:endParaRP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800" b="1" i="0" u="none" strike="noStrike" dirty="0">
                          <a:solidFill>
                            <a:srgbClr val="000000"/>
                          </a:solidFill>
                          <a:effectLst/>
                          <a:latin typeface="Arial" panose="020B0604020202020204" pitchFamily="34" charset="0"/>
                        </a:rPr>
                        <a:t>Priority 2</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0B4"/>
                    </a:solidFill>
                  </a:tcPr>
                </a:tc>
                <a:tc>
                  <a:txBody>
                    <a:bodyPr/>
                    <a:lstStyle/>
                    <a:p>
                      <a:pPr algn="l" fontAlgn="b"/>
                      <a:r>
                        <a:rPr lang="en-US" sz="800" b="0" i="0" u="none" strike="noStrike" dirty="0" smtClean="0">
                          <a:solidFill>
                            <a:srgbClr val="000000"/>
                          </a:solidFill>
                          <a:effectLst/>
                          <a:latin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rPr>
                        <a:t> </a:t>
                      </a:r>
                      <a:r>
                        <a:rPr lang="en-US" sz="800" b="0" i="0" u="none" strike="noStrike" dirty="0" smtClean="0">
                          <a:solidFill>
                            <a:srgbClr val="000000"/>
                          </a:solidFill>
                          <a:effectLst/>
                          <a:latin typeface="Arial" panose="020B0604020202020204" pitchFamily="34" charset="0"/>
                        </a:rPr>
                        <a:t>States </a:t>
                      </a:r>
                      <a:r>
                        <a:rPr lang="en-US" sz="800" b="0" i="0" u="none" strike="noStrike" dirty="0">
                          <a:solidFill>
                            <a:srgbClr val="000000"/>
                          </a:solidFill>
                          <a:effectLst/>
                          <a:latin typeface="Arial" panose="020B0604020202020204" pitchFamily="34" charset="0"/>
                        </a:rPr>
                        <a:t>identified as low risk based on production policy density and regression </a:t>
                      </a:r>
                      <a:r>
                        <a:rPr lang="en-US" sz="800" b="0" i="0" u="none" strike="noStrike" dirty="0" smtClean="0">
                          <a:solidFill>
                            <a:srgbClr val="000000"/>
                          </a:solidFill>
                          <a:effectLst/>
                          <a:latin typeface="Arial" panose="020B0604020202020204" pitchFamily="34" charset="0"/>
                        </a:rPr>
                        <a:t>defects</a:t>
                      </a:r>
                      <a:endParaRPr lang="en-US" sz="800" b="0" i="0" u="none" strike="noStrike" dirty="0">
                        <a:solidFill>
                          <a:srgbClr val="000000"/>
                        </a:solidFill>
                        <a:effectLst/>
                        <a:latin typeface="Arial" panose="020B0604020202020204" pitchFamily="34" charset="0"/>
                      </a:endParaRP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nvPr>
        </p:nvGraphicFramePr>
        <p:xfrm>
          <a:off x="5129213" y="6068502"/>
          <a:ext cx="3853473" cy="488627"/>
        </p:xfrm>
        <a:graphic>
          <a:graphicData uri="http://schemas.openxmlformats.org/drawingml/2006/table">
            <a:tbl>
              <a:tblPr/>
              <a:tblGrid>
                <a:gridCol w="289600">
                  <a:extLst>
                    <a:ext uri="{9D8B030D-6E8A-4147-A177-3AD203B41FA5}">
                      <a16:colId xmlns:a16="http://schemas.microsoft.com/office/drawing/2014/main" val="20000"/>
                    </a:ext>
                  </a:extLst>
                </a:gridCol>
                <a:gridCol w="3563873">
                  <a:extLst>
                    <a:ext uri="{9D8B030D-6E8A-4147-A177-3AD203B41FA5}">
                      <a16:colId xmlns:a16="http://schemas.microsoft.com/office/drawing/2014/main" val="20001"/>
                    </a:ext>
                  </a:extLst>
                </a:gridCol>
              </a:tblGrid>
              <a:tr h="174549">
                <a:tc>
                  <a:txBody>
                    <a:bodyPr/>
                    <a:lstStyle/>
                    <a:p>
                      <a:pPr algn="l" rtl="0"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54585A"/>
                      </a:solidFill>
                      <a:prstDash val="solid"/>
                      <a:round/>
                      <a:headEnd type="none" w="med" len="med"/>
                      <a:tailEnd type="none" w="med" len="med"/>
                    </a:lnB>
                    <a:solidFill>
                      <a:srgbClr val="92D050"/>
                    </a:solidFill>
                  </a:tcPr>
                </a:tc>
                <a:tc>
                  <a:txBody>
                    <a:bodyPr/>
                    <a:lstStyle/>
                    <a:p>
                      <a:pPr algn="l" rtl="0" fontAlgn="b"/>
                      <a:r>
                        <a:rPr lang="en-US" sz="800" b="0" i="0" u="none" strike="noStrike" dirty="0">
                          <a:solidFill>
                            <a:srgbClr val="000000"/>
                          </a:solidFill>
                          <a:effectLst/>
                          <a:latin typeface="Arial" panose="020B0604020202020204" pitchFamily="34" charset="0"/>
                        </a:rPr>
                        <a:t>  -  Regression Coverage for both CL and Delta</a:t>
                      </a:r>
                    </a:p>
                  </a:txBody>
                  <a:tcPr marL="4639" marR="4639" marT="4639"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42925">
                <a:tc>
                  <a:txBody>
                    <a:bodyPr/>
                    <a:lstStyle/>
                    <a:p>
                      <a:pPr algn="l" rtl="0"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rtl="0" fontAlgn="b"/>
                      <a:r>
                        <a:rPr lang="en-US" sz="800" b="0" i="0" u="none" strike="noStrike" dirty="0">
                          <a:solidFill>
                            <a:srgbClr val="000000"/>
                          </a:solidFill>
                          <a:effectLst/>
                          <a:latin typeface="Arial" panose="020B0604020202020204" pitchFamily="34" charset="0"/>
                        </a:rPr>
                        <a:t>  -  Assumed CL coverage (No Delta)</a:t>
                      </a:r>
                    </a:p>
                  </a:txBody>
                  <a:tcPr marL="4639" marR="4639" marT="4639"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22182">
                <a:tc>
                  <a:txBody>
                    <a:bodyPr/>
                    <a:lstStyle/>
                    <a:p>
                      <a:pPr algn="l" fontAlgn="b"/>
                      <a:r>
                        <a:rPr lang="en-US" sz="1000" b="0" i="0" u="none" strike="noStrike" dirty="0">
                          <a:solidFill>
                            <a:srgbClr val="000000"/>
                          </a:solidFill>
                          <a:effectLst/>
                          <a:latin typeface="Arial" panose="020B0604020202020204" pitchFamily="34" charset="0"/>
                        </a:rPr>
                        <a:t> </a:t>
                      </a:r>
                    </a:p>
                  </a:txBody>
                  <a:tcPr marL="4639" marR="4639" marT="46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800" b="0" i="0" u="none" strike="noStrike" dirty="0">
                          <a:solidFill>
                            <a:srgbClr val="000000"/>
                          </a:solidFill>
                          <a:effectLst/>
                          <a:latin typeface="Arial" panose="020B0604020202020204" pitchFamily="34" charset="0"/>
                        </a:rPr>
                        <a:t>  -  Scenarios deprioritized for </a:t>
                      </a:r>
                      <a:r>
                        <a:rPr lang="en-US" sz="800" b="0" i="0" u="none" strike="noStrike" dirty="0" smtClean="0">
                          <a:solidFill>
                            <a:srgbClr val="000000"/>
                          </a:solidFill>
                          <a:effectLst/>
                          <a:latin typeface="Arial" panose="020B0604020202020204" pitchFamily="34" charset="0"/>
                        </a:rPr>
                        <a:t>Regression </a:t>
                      </a:r>
                      <a:r>
                        <a:rPr lang="en-US" sz="800" b="0" i="0" u="none" strike="noStrike" dirty="0">
                          <a:solidFill>
                            <a:srgbClr val="000000"/>
                          </a:solidFill>
                          <a:effectLst/>
                          <a:latin typeface="Arial" panose="020B0604020202020204" pitchFamily="34" charset="0"/>
                        </a:rPr>
                        <a:t>(Assumed CL coverage - No Delta)</a:t>
                      </a:r>
                    </a:p>
                  </a:txBody>
                  <a:tcPr marL="4639" marR="4639" marT="463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nvPr>
        </p:nvGraphicFramePr>
        <p:xfrm>
          <a:off x="8366798" y="6063201"/>
          <a:ext cx="3421790" cy="314326"/>
        </p:xfrm>
        <a:graphic>
          <a:graphicData uri="http://schemas.openxmlformats.org/drawingml/2006/table">
            <a:tbl>
              <a:tblPr/>
              <a:tblGrid>
                <a:gridCol w="230418">
                  <a:extLst>
                    <a:ext uri="{9D8B030D-6E8A-4147-A177-3AD203B41FA5}">
                      <a16:colId xmlns:a16="http://schemas.microsoft.com/office/drawing/2014/main" val="20000"/>
                    </a:ext>
                  </a:extLst>
                </a:gridCol>
                <a:gridCol w="3191372">
                  <a:extLst>
                    <a:ext uri="{9D8B030D-6E8A-4147-A177-3AD203B41FA5}">
                      <a16:colId xmlns:a16="http://schemas.microsoft.com/office/drawing/2014/main" val="20001"/>
                    </a:ext>
                  </a:extLst>
                </a:gridCol>
              </a:tblGrid>
              <a:tr h="153002">
                <a:tc>
                  <a:txBody>
                    <a:bodyPr/>
                    <a:lstStyle/>
                    <a:p>
                      <a:pPr algn="l" rtl="0" fontAlgn="b"/>
                      <a:r>
                        <a:rPr lang="en-US" sz="1000" b="0" i="0" u="none" strike="noStrike" dirty="0">
                          <a:solidFill>
                            <a:srgbClr val="000000"/>
                          </a:solidFill>
                          <a:effectLst/>
                          <a:latin typeface="Arial" panose="020B0604020202020204" pitchFamily="34" charset="0"/>
                        </a:rPr>
                        <a:t> </a:t>
                      </a:r>
                    </a:p>
                  </a:txBody>
                  <a:tcPr marL="4763" marR="4763" marT="4763" marB="0" anchor="b">
                    <a:lnL w="12700" cap="flat" cmpd="sng" algn="ctr">
                      <a:solidFill>
                        <a:srgbClr val="54585A"/>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54585A"/>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dirty="0">
                          <a:solidFill>
                            <a:srgbClr val="000000"/>
                          </a:solidFill>
                          <a:effectLst/>
                          <a:latin typeface="Arial" panose="020B0604020202020204" pitchFamily="34" charset="0"/>
                        </a:rPr>
                        <a:t>  -  Scenarios deprioritized for </a:t>
                      </a:r>
                      <a:r>
                        <a:rPr lang="en-US" sz="800" b="0" i="0" u="none" strike="noStrike" dirty="0" smtClean="0">
                          <a:solidFill>
                            <a:srgbClr val="000000"/>
                          </a:solidFill>
                          <a:effectLst/>
                          <a:latin typeface="Arial" panose="020B0604020202020204" pitchFamily="34" charset="0"/>
                        </a:rPr>
                        <a:t>Regression </a:t>
                      </a:r>
                      <a:r>
                        <a:rPr lang="en-US" sz="800" b="0" i="0" u="none" strike="noStrike" dirty="0">
                          <a:solidFill>
                            <a:srgbClr val="000000"/>
                          </a:solidFill>
                          <a:effectLst/>
                          <a:latin typeface="Arial" panose="020B0604020202020204" pitchFamily="34" charset="0"/>
                        </a:rPr>
                        <a:t>(No Coverage  for Delta)</a:t>
                      </a:r>
                    </a:p>
                  </a:txBody>
                  <a:tcPr marL="4763" marR="4763" marT="4763"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53002">
                <a:tc>
                  <a:txBody>
                    <a:bodyPr/>
                    <a:lstStyle/>
                    <a:p>
                      <a:pPr algn="l" fontAlgn="b"/>
                      <a:r>
                        <a:rPr lang="en-US" sz="1000" b="0" i="0" u="none" strike="noStrike" dirty="0">
                          <a:solidFill>
                            <a:srgbClr val="000000"/>
                          </a:solidFill>
                          <a:effectLst/>
                          <a:latin typeface="Arial" panose="020B0604020202020204" pitchFamily="34" charset="0"/>
                        </a:rPr>
                        <a:t> </a:t>
                      </a:r>
                    </a:p>
                  </a:txBody>
                  <a:tcPr marL="4763" marR="4763" marT="4763" marB="0" anchor="b">
                    <a:lnL w="12700" cap="flat" cmpd="sng" algn="ctr">
                      <a:solidFill>
                        <a:srgbClr val="000000"/>
                      </a:solidFill>
                      <a:prstDash val="solid"/>
                      <a:round/>
                      <a:headEnd type="none" w="med" len="med"/>
                      <a:tailEnd type="none" w="med" len="med"/>
                    </a:lnL>
                    <a:lnR w="12700" cap="flat" cmpd="sng" algn="ctr">
                      <a:solidFill>
                        <a:srgbClr val="54585A"/>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n-US" sz="800" b="0" i="0" u="none" strike="noStrike" dirty="0">
                          <a:solidFill>
                            <a:srgbClr val="000000"/>
                          </a:solidFill>
                          <a:effectLst/>
                          <a:latin typeface="Arial" panose="020B0604020202020204" pitchFamily="34" charset="0"/>
                        </a:rPr>
                        <a:t>  -  </a:t>
                      </a:r>
                      <a:r>
                        <a:rPr lang="en-US" sz="800" b="0" i="0" u="none" strike="noStrike" dirty="0" smtClean="0">
                          <a:solidFill>
                            <a:schemeClr val="tx1">
                              <a:lumMod val="50000"/>
                            </a:schemeClr>
                          </a:solidFill>
                          <a:effectLst/>
                          <a:latin typeface="Arial" panose="020B0604020202020204" pitchFamily="34" charset="0"/>
                        </a:rPr>
                        <a:t>No</a:t>
                      </a:r>
                      <a:r>
                        <a:rPr lang="en-US" sz="800" b="0" i="0" u="none" strike="noStrike" baseline="0" dirty="0" smtClean="0">
                          <a:solidFill>
                            <a:schemeClr val="tx1">
                              <a:lumMod val="50000"/>
                            </a:schemeClr>
                          </a:solidFill>
                          <a:effectLst/>
                          <a:latin typeface="Arial" panose="020B0604020202020204" pitchFamily="34" charset="0"/>
                        </a:rPr>
                        <a:t> coverage for regression</a:t>
                      </a:r>
                      <a:endParaRPr lang="en-US" sz="800" b="0" i="0" u="none" strike="noStrike" dirty="0">
                        <a:solidFill>
                          <a:schemeClr val="tx1">
                            <a:lumMod val="50000"/>
                          </a:schemeClr>
                        </a:solidFill>
                        <a:effectLst/>
                        <a:latin typeface="Arial" panose="020B0604020202020204" pitchFamily="34" charset="0"/>
                      </a:endParaRPr>
                    </a:p>
                  </a:txBody>
                  <a:tcPr marL="4763" marR="4763" marT="4763" marB="0" anchor="b">
                    <a:lnL w="12700" cap="flat" cmpd="sng" algn="ctr">
                      <a:solidFill>
                        <a:srgbClr val="54585A"/>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bl>
          </a:graphicData>
        </a:graphic>
      </p:graphicFrame>
      <p:sp>
        <p:nvSpPr>
          <p:cNvPr id="3" name="Text Placeholder 2"/>
          <p:cNvSpPr>
            <a:spLocks noGrp="1"/>
          </p:cNvSpPr>
          <p:nvPr>
            <p:ph type="body" sz="quarter" idx="13"/>
          </p:nvPr>
        </p:nvSpPr>
        <p:spPr/>
        <p:txBody>
          <a:bodyPr/>
          <a:lstStyle/>
          <a:p>
            <a:r>
              <a:rPr lang="en-US" dirty="0" smtClean="0"/>
              <a:t> </a:t>
            </a:r>
            <a:endParaRPr lang="en-US" dirty="0"/>
          </a:p>
        </p:txBody>
      </p:sp>
      <p:sp>
        <p:nvSpPr>
          <p:cNvPr id="13" name="Text Placeholder 20"/>
          <p:cNvSpPr>
            <a:spLocks noGrp="1"/>
          </p:cNvSpPr>
          <p:nvPr>
            <p:ph type="body" sz="quarter" idx="13"/>
          </p:nvPr>
        </p:nvSpPr>
        <p:spPr>
          <a:xfrm>
            <a:off x="7143682" y="6628511"/>
            <a:ext cx="4763689" cy="229489"/>
          </a:xfrm>
        </p:spPr>
        <p:txBody>
          <a:bodyPr/>
          <a:lstStyle/>
          <a:p>
            <a:r>
              <a:rPr lang="en-US" altLang="en-US" sz="900" b="1" dirty="0" smtClean="0">
                <a:solidFill>
                  <a:schemeClr val="tx1">
                    <a:lumMod val="50000"/>
                  </a:schemeClr>
                </a:solidFill>
              </a:rPr>
              <a:t>* L1 abbreviation : DF - Document fulfillment, TM - Task Management</a:t>
            </a:r>
          </a:p>
        </p:txBody>
      </p:sp>
      <p:pic>
        <p:nvPicPr>
          <p:cNvPr id="4" name="Picture 3"/>
          <p:cNvPicPr>
            <a:picLocks noChangeAspect="1"/>
          </p:cNvPicPr>
          <p:nvPr/>
        </p:nvPicPr>
        <p:blipFill>
          <a:blip r:embed="rId2"/>
          <a:stretch>
            <a:fillRect/>
          </a:stretch>
        </p:blipFill>
        <p:spPr>
          <a:xfrm>
            <a:off x="565608" y="1559262"/>
            <a:ext cx="11156492" cy="4432557"/>
          </a:xfrm>
          <a:prstGeom prst="rect">
            <a:avLst/>
          </a:prstGeom>
          <a:ln>
            <a:solidFill>
              <a:schemeClr val="accent1"/>
            </a:solidFill>
          </a:ln>
        </p:spPr>
      </p:pic>
    </p:spTree>
    <p:extLst>
      <p:ext uri="{BB962C8B-B14F-4D97-AF65-F5344CB8AC3E}">
        <p14:creationId xmlns:p14="http://schemas.microsoft.com/office/powerpoint/2010/main" val="373430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30030" y="1450090"/>
            <a:ext cx="1920240" cy="4783705"/>
            <a:chOff x="228120" y="2640483"/>
            <a:chExt cx="1489174" cy="4783705"/>
          </a:xfrm>
        </p:grpSpPr>
        <p:sp>
          <p:nvSpPr>
            <p:cNvPr id="26" name="Rectangle 25"/>
            <p:cNvSpPr/>
            <p:nvPr/>
          </p:nvSpPr>
          <p:spPr bwMode="gray">
            <a:xfrm>
              <a:off x="228120" y="2640483"/>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NEW BUSINESS</a:t>
              </a:r>
            </a:p>
          </p:txBody>
        </p:sp>
        <p:sp>
          <p:nvSpPr>
            <p:cNvPr id="27" name="Rounded Rectangle 26"/>
            <p:cNvSpPr/>
            <p:nvPr/>
          </p:nvSpPr>
          <p:spPr>
            <a:xfrm>
              <a:off x="228120" y="3193402"/>
              <a:ext cx="1486789" cy="4230786"/>
            </a:xfrm>
            <a:prstGeom prst="roundRect">
              <a:avLst>
                <a:gd name="adj" fmla="val 5035"/>
              </a:avLst>
            </a:prstGeom>
            <a:noFill/>
            <a:ln w="25400" cap="flat" cmpd="sng" algn="ctr">
              <a:solidFill>
                <a:schemeClr val="accent1">
                  <a:lumMod val="75000"/>
                </a:schemeClr>
              </a:solidFill>
              <a:prstDash val="solid"/>
            </a:ln>
            <a:effectLst/>
          </p:spPr>
        </p:sp>
        <p:sp>
          <p:nvSpPr>
            <p:cNvPr id="28" name="Rounded Rectangle 4"/>
            <p:cNvSpPr/>
            <p:nvPr/>
          </p:nvSpPr>
          <p:spPr>
            <a:xfrm>
              <a:off x="248716" y="3221084"/>
              <a:ext cx="1465640" cy="3010315"/>
            </a:xfrm>
            <a:prstGeom prst="rect">
              <a:avLst/>
            </a:prstGeom>
            <a:noFill/>
            <a:ln>
              <a:noFill/>
            </a:ln>
            <a:effectLst/>
          </p:spPr>
          <p:txBody>
            <a:bodyPr spcFirstLastPara="0" vert="horz" wrap="square" lIns="34290" tIns="34290" rIns="34290" bIns="34290" numCol="1" spcCol="1270" anchor="t" anchorCtr="0">
              <a:noAutofit/>
            </a:bodyPr>
            <a:lstStyle/>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Quote Creation</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Quote to Policy conversion </a:t>
              </a:r>
            </a:p>
            <a:p>
              <a:pPr lvl="1" indent="-171450" defTabSz="400050">
                <a:spcBef>
                  <a:spcPct val="0"/>
                </a:spcBef>
                <a:spcAft>
                  <a:spcPct val="35000"/>
                </a:spcAft>
                <a:buFont typeface="Wingdings" panose="05000000000000000000" pitchFamily="2" charset="2"/>
                <a:buChar char="q"/>
                <a:defRPr/>
              </a:pPr>
              <a:r>
                <a:rPr lang="en-US" sz="1000" kern="0" dirty="0" smtClean="0">
                  <a:solidFill>
                    <a:prstClr val="black"/>
                  </a:solidFill>
                  <a:latin typeface="+mj-lt"/>
                  <a:cs typeface="Arial" panose="020B0604020202020204" pitchFamily="34" charset="0"/>
                </a:rPr>
                <a:t>~55% of property quotes get converted into policies</a:t>
              </a:r>
            </a:p>
            <a:p>
              <a:pPr lvl="1" indent="-171450" defTabSz="400050">
                <a:spcBef>
                  <a:spcPct val="0"/>
                </a:spcBef>
                <a:spcAft>
                  <a:spcPct val="35000"/>
                </a:spcAft>
                <a:buFont typeface="Wingdings" panose="05000000000000000000" pitchFamily="2" charset="2"/>
                <a:buChar char="q"/>
                <a:defRPr/>
              </a:pPr>
              <a:r>
                <a:rPr lang="en-US" sz="1000" kern="0" dirty="0" smtClean="0">
                  <a:solidFill>
                    <a:prstClr val="black"/>
                  </a:solidFill>
                  <a:latin typeface="+mj-lt"/>
                  <a:cs typeface="Arial" panose="020B0604020202020204" pitchFamily="34" charset="0"/>
                </a:rPr>
                <a:t>~28% of auto quotes get converted into policies</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Discounts:</a:t>
              </a:r>
            </a:p>
            <a:p>
              <a:pPr lvl="1" indent="-171450" defTabSz="400050">
                <a:spcBef>
                  <a:spcPct val="0"/>
                </a:spcBef>
                <a:spcAft>
                  <a:spcPct val="35000"/>
                </a:spcAft>
                <a:buFont typeface="Wingdings" panose="05000000000000000000" pitchFamily="2" charset="2"/>
                <a:buChar char="q"/>
                <a:defRPr/>
              </a:pPr>
              <a:r>
                <a:rPr lang="en-US" sz="1000" kern="0" dirty="0">
                  <a:solidFill>
                    <a:prstClr val="black"/>
                  </a:solidFill>
                  <a:latin typeface="+mj-lt"/>
                  <a:cs typeface="Arial" panose="020B0604020202020204" pitchFamily="34" charset="0"/>
                </a:rPr>
                <a:t>Membership Discount</a:t>
              </a:r>
            </a:p>
            <a:p>
              <a:pPr lvl="1" indent="-171450" defTabSz="400050">
                <a:spcBef>
                  <a:spcPct val="0"/>
                </a:spcBef>
                <a:spcAft>
                  <a:spcPct val="35000"/>
                </a:spcAft>
                <a:buFont typeface="Wingdings" panose="05000000000000000000" pitchFamily="2" charset="2"/>
                <a:buChar char="q"/>
                <a:defRPr/>
              </a:pPr>
              <a:r>
                <a:rPr lang="en-US" sz="1000" kern="0" dirty="0">
                  <a:solidFill>
                    <a:prstClr val="black"/>
                  </a:solidFill>
                  <a:latin typeface="+mj-lt"/>
                  <a:cs typeface="Arial" panose="020B0604020202020204" pitchFamily="34" charset="0"/>
                </a:rPr>
                <a:t>Payment Plan Discount</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Most </a:t>
              </a:r>
              <a:r>
                <a:rPr lang="en-US" sz="1000" kern="0" dirty="0">
                  <a:solidFill>
                    <a:prstClr val="black"/>
                  </a:solidFill>
                  <a:latin typeface="+mj-lt"/>
                  <a:cs typeface="Arial" panose="020B0604020202020204" pitchFamily="34" charset="0"/>
                </a:rPr>
                <a:t>Common Payment Plans</a:t>
              </a:r>
            </a:p>
            <a:p>
              <a:pPr lvl="1" indent="-171450" defTabSz="400050">
                <a:spcBef>
                  <a:spcPct val="0"/>
                </a:spcBef>
                <a:spcAft>
                  <a:spcPct val="35000"/>
                </a:spcAft>
                <a:buFont typeface="Wingdings" panose="05000000000000000000" pitchFamily="2" charset="2"/>
                <a:buChar char="q"/>
                <a:defRPr/>
              </a:pPr>
              <a:r>
                <a:rPr lang="en-US" sz="1000" kern="0" dirty="0">
                  <a:solidFill>
                    <a:prstClr val="black"/>
                  </a:solidFill>
                  <a:latin typeface="+mj-lt"/>
                  <a:cs typeface="Arial" panose="020B0604020202020204" pitchFamily="34" charset="0"/>
                </a:rPr>
                <a:t>Standard Monthly</a:t>
              </a:r>
            </a:p>
            <a:p>
              <a:pPr lvl="1" indent="-171450" defTabSz="400050">
                <a:spcBef>
                  <a:spcPct val="0"/>
                </a:spcBef>
                <a:spcAft>
                  <a:spcPct val="35000"/>
                </a:spcAft>
                <a:buFont typeface="Wingdings" panose="05000000000000000000" pitchFamily="2" charset="2"/>
                <a:buChar char="q"/>
                <a:defRPr/>
              </a:pPr>
              <a:r>
                <a:rPr lang="en-US" sz="1000" kern="0" dirty="0">
                  <a:solidFill>
                    <a:prstClr val="black"/>
                  </a:solidFill>
                  <a:latin typeface="+mj-lt"/>
                  <a:cs typeface="Arial" panose="020B0604020202020204" pitchFamily="34" charset="0"/>
                </a:rPr>
                <a:t>Semi-Annual</a:t>
              </a:r>
            </a:p>
          </p:txBody>
        </p:sp>
      </p:grpSp>
      <p:grpSp>
        <p:nvGrpSpPr>
          <p:cNvPr id="6" name="Group 5"/>
          <p:cNvGrpSpPr/>
          <p:nvPr/>
        </p:nvGrpSpPr>
        <p:grpSpPr>
          <a:xfrm>
            <a:off x="2713423" y="1450090"/>
            <a:ext cx="2011680" cy="4783705"/>
            <a:chOff x="2049565" y="2640483"/>
            <a:chExt cx="1532789" cy="4783705"/>
          </a:xfrm>
        </p:grpSpPr>
        <p:sp>
          <p:nvSpPr>
            <p:cNvPr id="23" name="Rectangle 22"/>
            <p:cNvSpPr/>
            <p:nvPr/>
          </p:nvSpPr>
          <p:spPr bwMode="gray">
            <a:xfrm>
              <a:off x="2049700" y="2640483"/>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BILLING TRANSACTIONS</a:t>
              </a:r>
            </a:p>
          </p:txBody>
        </p:sp>
        <p:sp>
          <p:nvSpPr>
            <p:cNvPr id="24" name="Rounded Rectangle 23"/>
            <p:cNvSpPr/>
            <p:nvPr/>
          </p:nvSpPr>
          <p:spPr>
            <a:xfrm>
              <a:off x="2049565" y="3193404"/>
              <a:ext cx="1489174" cy="4230784"/>
            </a:xfrm>
            <a:prstGeom prst="roundRect">
              <a:avLst>
                <a:gd name="adj" fmla="val 5538"/>
              </a:avLst>
            </a:prstGeom>
            <a:noFill/>
            <a:ln w="25400" cap="flat" cmpd="sng" algn="ctr">
              <a:solidFill>
                <a:schemeClr val="accent1">
                  <a:lumMod val="75000"/>
                </a:schemeClr>
              </a:solidFill>
              <a:prstDash val="solid"/>
            </a:ln>
            <a:effectLst/>
          </p:spPr>
        </p:sp>
        <p:sp>
          <p:nvSpPr>
            <p:cNvPr id="25" name="Rounded Rectangle 8"/>
            <p:cNvSpPr/>
            <p:nvPr/>
          </p:nvSpPr>
          <p:spPr>
            <a:xfrm>
              <a:off x="2101274" y="3202738"/>
              <a:ext cx="1481080" cy="2616076"/>
            </a:xfrm>
            <a:prstGeom prst="rect">
              <a:avLst/>
            </a:prstGeom>
            <a:noFill/>
            <a:ln>
              <a:noFill/>
            </a:ln>
            <a:effectLst/>
          </p:spPr>
          <p:txBody>
            <a:bodyPr spcFirstLastPara="0" vert="horz" wrap="square" lIns="34290" tIns="34290" rIns="34290" bIns="34290" numCol="1" spcCol="1270" anchor="t" anchorCtr="0">
              <a:noAutofit/>
            </a:bodyPr>
            <a:lstStyle/>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Bill Generation</a:t>
              </a:r>
            </a:p>
            <a:p>
              <a:pPr marL="169863" indent="-169863" defTabSz="400050">
                <a:spcBef>
                  <a:spcPct val="0"/>
                </a:spcBef>
                <a:spcAft>
                  <a:spcPct val="35000"/>
                </a:spcAft>
                <a:buFont typeface="Wingdings" panose="05000000000000000000" pitchFamily="2" charset="2"/>
                <a:buChar char="§"/>
                <a:defRPr/>
              </a:pPr>
              <a:r>
                <a:rPr lang="en-US" sz="1000" kern="0" dirty="0" smtClean="0">
                  <a:solidFill>
                    <a:prstClr val="black"/>
                  </a:solidFill>
                  <a:cs typeface="Arial" panose="020B0604020202020204" pitchFamily="34" charset="0"/>
                </a:rPr>
                <a:t>Payment modes: Recurring </a:t>
              </a:r>
              <a:r>
                <a:rPr lang="en-US" sz="1000" kern="0" dirty="0">
                  <a:solidFill>
                    <a:prstClr val="black"/>
                  </a:solidFill>
                  <a:cs typeface="Arial" panose="020B0604020202020204" pitchFamily="34" charset="0"/>
                </a:rPr>
                <a:t>Payment</a:t>
              </a:r>
            </a:p>
            <a:p>
              <a:pPr marL="169863" indent="-169863" defTabSz="400050">
                <a:spcBef>
                  <a:spcPct val="0"/>
                </a:spcBef>
                <a:spcAft>
                  <a:spcPct val="35000"/>
                </a:spcAft>
                <a:buFont typeface="Wingdings" panose="05000000000000000000" pitchFamily="2" charset="2"/>
                <a:buChar char="§"/>
                <a:defRPr/>
              </a:pPr>
              <a:r>
                <a:rPr lang="en-US" sz="1000" kern="0" dirty="0" smtClean="0">
                  <a:solidFill>
                    <a:prstClr val="black"/>
                  </a:solidFill>
                  <a:latin typeface="+mj-lt"/>
                  <a:cs typeface="Arial" panose="020B0604020202020204" pitchFamily="34" charset="0"/>
                </a:rPr>
                <a:t>Managing Fee </a:t>
              </a:r>
              <a:r>
                <a:rPr lang="en-US" sz="1000" kern="0" dirty="0">
                  <a:solidFill>
                    <a:prstClr val="black"/>
                  </a:solidFill>
                  <a:latin typeface="+mj-lt"/>
                  <a:cs typeface="Arial" panose="020B0604020202020204" pitchFamily="34" charset="0"/>
                </a:rPr>
                <a:t>(MVLE, NON EFT, </a:t>
              </a:r>
              <a:r>
                <a:rPr lang="en-US" sz="1000" kern="0" dirty="0" smtClean="0">
                  <a:solidFill>
                    <a:prstClr val="black"/>
                  </a:solidFill>
                  <a:latin typeface="+mj-lt"/>
                  <a:cs typeface="Arial" panose="020B0604020202020204" pitchFamily="34" charset="0"/>
                </a:rPr>
                <a:t>PLIGA, CA </a:t>
              </a:r>
              <a:r>
                <a:rPr lang="en-US" sz="1000" kern="0" dirty="0">
                  <a:solidFill>
                    <a:prstClr val="black"/>
                  </a:solidFill>
                  <a:latin typeface="+mj-lt"/>
                  <a:cs typeface="Arial" panose="020B0604020202020204" pitchFamily="34" charset="0"/>
                </a:rPr>
                <a:t>Fraud </a:t>
              </a:r>
              <a:r>
                <a:rPr lang="en-US" sz="1000" kern="0" dirty="0" smtClean="0">
                  <a:solidFill>
                    <a:prstClr val="black"/>
                  </a:solidFill>
                  <a:latin typeface="+mj-lt"/>
                  <a:cs typeface="Arial" panose="020B0604020202020204" pitchFamily="34" charset="0"/>
                </a:rPr>
                <a:t>Assessment Fee)</a:t>
              </a:r>
              <a:endParaRPr lang="en-US" sz="1000" kern="0" dirty="0">
                <a:solidFill>
                  <a:prstClr val="black"/>
                </a:solidFill>
                <a:latin typeface="+mj-lt"/>
                <a:cs typeface="Arial" panose="020B0604020202020204" pitchFamily="34" charset="0"/>
              </a:endParaRPr>
            </a:p>
            <a:p>
              <a:pPr marL="169863" indent="-169863" defTabSz="400050">
                <a:spcBef>
                  <a:spcPct val="0"/>
                </a:spcBef>
                <a:spcAft>
                  <a:spcPct val="35000"/>
                </a:spcAft>
                <a:buFont typeface="Wingdings" panose="05000000000000000000" pitchFamily="2" charset="2"/>
                <a:buChar char="§"/>
                <a:defRPr/>
              </a:pPr>
              <a:r>
                <a:rPr lang="en-US" sz="1000" kern="0" dirty="0" smtClean="0">
                  <a:solidFill>
                    <a:prstClr val="black"/>
                  </a:solidFill>
                  <a:latin typeface="+mj-lt"/>
                  <a:cs typeface="Arial" panose="020B0604020202020204" pitchFamily="34" charset="0"/>
                </a:rPr>
                <a:t>Billing </a:t>
              </a:r>
              <a:r>
                <a:rPr lang="en-US" sz="1000" kern="0" dirty="0">
                  <a:solidFill>
                    <a:prstClr val="black"/>
                  </a:solidFill>
                  <a:latin typeface="+mj-lt"/>
                  <a:cs typeface="Arial" panose="020B0604020202020204" pitchFamily="34" charset="0"/>
                </a:rPr>
                <a:t>Hold</a:t>
              </a:r>
            </a:p>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NSF</a:t>
              </a:r>
            </a:p>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Payment Decline</a:t>
              </a:r>
            </a:p>
            <a:p>
              <a:pPr marL="169863" indent="-169863" defTabSz="400050">
                <a:spcBef>
                  <a:spcPct val="0"/>
                </a:spcBef>
                <a:spcAft>
                  <a:spcPct val="35000"/>
                </a:spcAft>
                <a:buFont typeface="Wingdings" panose="05000000000000000000" pitchFamily="2" charset="2"/>
                <a:buChar char="§"/>
                <a:defRPr/>
              </a:pPr>
              <a:r>
                <a:rPr lang="en-US" sz="1000" kern="0" dirty="0" smtClean="0">
                  <a:solidFill>
                    <a:prstClr val="black"/>
                  </a:solidFill>
                  <a:latin typeface="+mj-lt"/>
                  <a:cs typeface="Arial" panose="020B0604020202020204" pitchFamily="34" charset="0"/>
                </a:rPr>
                <a:t>Refund </a:t>
              </a:r>
              <a:r>
                <a:rPr lang="en-US" sz="1000" kern="0" dirty="0">
                  <a:solidFill>
                    <a:prstClr val="black"/>
                  </a:solidFill>
                  <a:latin typeface="+mj-lt"/>
                  <a:cs typeface="Arial" panose="020B0604020202020204" pitchFamily="34" charset="0"/>
                </a:rPr>
                <a:t>Generation</a:t>
              </a:r>
            </a:p>
            <a:p>
              <a:pPr marL="169863" indent="-169863" defTabSz="400050">
                <a:spcBef>
                  <a:spcPct val="0"/>
                </a:spcBef>
                <a:spcAft>
                  <a:spcPct val="35000"/>
                </a:spcAft>
                <a:buFont typeface="Wingdings" panose="05000000000000000000" pitchFamily="2" charset="2"/>
                <a:buChar char="§"/>
                <a:defRPr/>
              </a:pPr>
              <a:r>
                <a:rPr lang="en-US" sz="1000" kern="0" dirty="0" smtClean="0">
                  <a:solidFill>
                    <a:prstClr val="black"/>
                  </a:solidFill>
                  <a:cs typeface="Arial" panose="020B0604020202020204" pitchFamily="34" charset="0"/>
                </a:rPr>
                <a:t>Write Off</a:t>
              </a:r>
              <a:endParaRPr lang="en-US" sz="1000" kern="0" dirty="0">
                <a:solidFill>
                  <a:prstClr val="black"/>
                </a:solidFill>
                <a:cs typeface="Arial" panose="020B0604020202020204" pitchFamily="34" charset="0"/>
              </a:endParaRPr>
            </a:p>
          </p:txBody>
        </p:sp>
      </p:grpSp>
      <p:grpSp>
        <p:nvGrpSpPr>
          <p:cNvPr id="7" name="Group 6"/>
          <p:cNvGrpSpPr/>
          <p:nvPr/>
        </p:nvGrpSpPr>
        <p:grpSpPr>
          <a:xfrm>
            <a:off x="7821256" y="1450090"/>
            <a:ext cx="2011680" cy="4783705"/>
            <a:chOff x="5467216" y="2586950"/>
            <a:chExt cx="1489444" cy="4783705"/>
          </a:xfrm>
        </p:grpSpPr>
        <p:sp>
          <p:nvSpPr>
            <p:cNvPr id="20" name="Rectangle 19"/>
            <p:cNvSpPr/>
            <p:nvPr/>
          </p:nvSpPr>
          <p:spPr bwMode="gray">
            <a:xfrm>
              <a:off x="5467486" y="2586950"/>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CANCELLATION / REINSTATEMENT / REWRITE</a:t>
              </a:r>
            </a:p>
          </p:txBody>
        </p:sp>
        <p:sp>
          <p:nvSpPr>
            <p:cNvPr id="21" name="Rounded Rectangle 20"/>
            <p:cNvSpPr/>
            <p:nvPr/>
          </p:nvSpPr>
          <p:spPr>
            <a:xfrm>
              <a:off x="5467216" y="3139869"/>
              <a:ext cx="1489174" cy="4230786"/>
            </a:xfrm>
            <a:prstGeom prst="roundRect">
              <a:avLst>
                <a:gd name="adj" fmla="val 5538"/>
              </a:avLst>
            </a:prstGeom>
            <a:noFill/>
            <a:ln w="25400" cap="flat" cmpd="sng" algn="ctr">
              <a:solidFill>
                <a:schemeClr val="accent1">
                  <a:lumMod val="75000"/>
                </a:schemeClr>
              </a:solidFill>
              <a:prstDash val="solid"/>
            </a:ln>
            <a:effectLst/>
          </p:spPr>
        </p:sp>
        <p:sp>
          <p:nvSpPr>
            <p:cNvPr id="22" name="Rounded Rectangle 12"/>
            <p:cNvSpPr/>
            <p:nvPr/>
          </p:nvSpPr>
          <p:spPr>
            <a:xfrm>
              <a:off x="5485834" y="3188263"/>
              <a:ext cx="1470556" cy="3131988"/>
            </a:xfrm>
            <a:prstGeom prst="rect">
              <a:avLst/>
            </a:prstGeom>
            <a:noFill/>
            <a:ln>
              <a:noFill/>
            </a:ln>
            <a:effectLst/>
          </p:spPr>
          <p:txBody>
            <a:bodyPr spcFirstLastPara="0" vert="horz" wrap="square" lIns="34290" tIns="34290" rIns="34290" bIns="34290" numCol="1" spcCol="1270" anchor="t" anchorCtr="0">
              <a:noAutofit/>
            </a:bodyPr>
            <a:lstStyle/>
            <a:p>
              <a:pPr marR="0" lvl="0" defTabSz="400050" fontAlgn="auto">
                <a:spcBef>
                  <a:spcPct val="0"/>
                </a:spcBef>
                <a:spcAft>
                  <a:spcPct val="35000"/>
                </a:spcAft>
                <a:buClrTx/>
                <a:buSzTx/>
                <a:tabLst/>
                <a:defRPr/>
              </a:pPr>
              <a:r>
                <a:rPr lang="en-US" sz="1000" kern="0" dirty="0" smtClean="0">
                  <a:solidFill>
                    <a:prstClr val="black"/>
                  </a:solidFill>
                  <a:latin typeface="+mj-lt"/>
                  <a:cs typeface="Arial" panose="020B0604020202020204" pitchFamily="34" charset="0"/>
                </a:rPr>
                <a:t>Common cancellation </a:t>
              </a:r>
              <a:r>
                <a:rPr lang="en-US" sz="1000" kern="0" dirty="0">
                  <a:solidFill>
                    <a:prstClr val="black"/>
                  </a:solidFill>
                  <a:latin typeface="+mj-lt"/>
                  <a:cs typeface="Arial" panose="020B0604020202020204" pitchFamily="34" charset="0"/>
                </a:rPr>
                <a:t>Reasons</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Insured </a:t>
              </a:r>
              <a:r>
                <a:rPr lang="en-US" sz="1000" kern="0" dirty="0">
                  <a:solidFill>
                    <a:prstClr val="black"/>
                  </a:solidFill>
                  <a:latin typeface="+mj-lt"/>
                  <a:cs typeface="Arial" panose="020B0604020202020204" pitchFamily="34" charset="0"/>
                </a:rPr>
                <a:t>Non-Payment Of Premium</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Insured's Request - Reasons</a:t>
              </a:r>
            </a:p>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Underwriting Reasons</a:t>
              </a:r>
            </a:p>
            <a:p>
              <a:pPr marL="169863" indent="-169863" defTabSz="400050">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Rewrite Accommodation</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Lost </a:t>
              </a:r>
              <a:r>
                <a:rPr lang="en-US" sz="1000" kern="0" dirty="0">
                  <a:solidFill>
                    <a:prstClr val="black"/>
                  </a:solidFill>
                  <a:latin typeface="+mj-lt"/>
                  <a:cs typeface="Arial" panose="020B0604020202020204" pitchFamily="34" charset="0"/>
                </a:rPr>
                <a:t>to Competition - Reasons</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Moved </a:t>
              </a:r>
              <a:r>
                <a:rPr lang="en-US" sz="1000" kern="0" dirty="0">
                  <a:solidFill>
                    <a:prstClr val="black"/>
                  </a:solidFill>
                  <a:latin typeface="+mj-lt"/>
                  <a:cs typeface="Arial" panose="020B0604020202020204" pitchFamily="34" charset="0"/>
                </a:rPr>
                <a:t>out Of CSAA </a:t>
              </a:r>
              <a:r>
                <a:rPr lang="en-US" sz="1000" kern="0" dirty="0" smtClean="0">
                  <a:solidFill>
                    <a:prstClr val="black"/>
                  </a:solidFill>
                  <a:latin typeface="+mj-lt"/>
                  <a:cs typeface="Arial" panose="020B0604020202020204" pitchFamily="34" charset="0"/>
                </a:rPr>
                <a:t>Territory </a:t>
              </a:r>
              <a:r>
                <a:rPr lang="en-US" sz="1000" kern="0" dirty="0">
                  <a:solidFill>
                    <a:prstClr val="black"/>
                  </a:solidFill>
                  <a:latin typeface="+mj-lt"/>
                  <a:cs typeface="Arial" panose="020B0604020202020204" pitchFamily="34" charset="0"/>
                </a:rPr>
                <a:t>or No Contact at RNWL</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Moved from CA to NV or from NV to CA Cancel/Rewrite</a:t>
              </a:r>
            </a:p>
            <a:p>
              <a:pPr marL="169863" marR="0" lvl="0" indent="-169863" defTabSz="400050" fontAlgn="auto">
                <a:spcBef>
                  <a:spcPct val="0"/>
                </a:spcBef>
                <a:spcAft>
                  <a:spcPct val="35000"/>
                </a:spcAft>
                <a:buClrTx/>
                <a:buSzTx/>
                <a:buFont typeface="Wingdings" panose="05000000000000000000" pitchFamily="2" charset="2"/>
                <a:buChar char="§"/>
                <a:tabLst/>
                <a:defRPr/>
              </a:pPr>
              <a:endParaRPr lang="en-US" sz="1000" kern="0" dirty="0">
                <a:solidFill>
                  <a:prstClr val="black"/>
                </a:solidFill>
                <a:latin typeface="+mj-lt"/>
                <a:cs typeface="Arial" panose="020B0604020202020204" pitchFamily="34" charset="0"/>
              </a:endParaRPr>
            </a:p>
            <a:p>
              <a:pPr marR="0" lvl="0" defTabSz="400050" fontAlgn="auto">
                <a:spcBef>
                  <a:spcPct val="0"/>
                </a:spcBef>
                <a:spcAft>
                  <a:spcPct val="35000"/>
                </a:spcAft>
                <a:buClrTx/>
                <a:buSzTx/>
                <a:tabLst/>
                <a:defRPr/>
              </a:pPr>
              <a:r>
                <a:rPr lang="en-US" sz="1000" b="1" kern="0" dirty="0">
                  <a:solidFill>
                    <a:prstClr val="black"/>
                  </a:solidFill>
                  <a:latin typeface="+mj-lt"/>
                  <a:cs typeface="Arial" panose="020B0604020202020204" pitchFamily="34" charset="0"/>
                </a:rPr>
                <a:t>Reinstatement</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Reinstatement </a:t>
              </a:r>
              <a:r>
                <a:rPr lang="en-US" sz="1000" kern="0" dirty="0">
                  <a:solidFill>
                    <a:prstClr val="black"/>
                  </a:solidFill>
                  <a:latin typeface="+mj-lt"/>
                  <a:cs typeface="Arial" panose="020B0604020202020204" pitchFamily="34" charset="0"/>
                </a:rPr>
                <a:t>With Lapse</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Reinstatement Without Lapse</a:t>
              </a:r>
            </a:p>
          </p:txBody>
        </p:sp>
      </p:grpSp>
      <p:grpSp>
        <p:nvGrpSpPr>
          <p:cNvPr id="8" name="Group 7"/>
          <p:cNvGrpSpPr/>
          <p:nvPr/>
        </p:nvGrpSpPr>
        <p:grpSpPr>
          <a:xfrm>
            <a:off x="10102505" y="1450090"/>
            <a:ext cx="1807145" cy="4783705"/>
            <a:chOff x="7288662" y="2586192"/>
            <a:chExt cx="1489579" cy="4783705"/>
          </a:xfrm>
        </p:grpSpPr>
        <p:sp>
          <p:nvSpPr>
            <p:cNvPr id="17" name="Rectangle 16"/>
            <p:cNvSpPr/>
            <p:nvPr/>
          </p:nvSpPr>
          <p:spPr bwMode="gray">
            <a:xfrm>
              <a:off x="7289067" y="2586192"/>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RENEWALS</a:t>
              </a:r>
              <a:endParaRPr kumimoji="0" lang="en-US" sz="1000" b="1" i="0" u="none" strike="noStrike" kern="0" cap="none" spc="0" normalizeH="0" baseline="0" noProof="0" dirty="0">
                <a:ln>
                  <a:noFill/>
                </a:ln>
                <a:solidFill>
                  <a:prstClr val="white"/>
                </a:solidFill>
                <a:effectLst/>
                <a:uLnTx/>
                <a:uFillTx/>
                <a:latin typeface="+mj-lt"/>
              </a:endParaRPr>
            </a:p>
          </p:txBody>
        </p:sp>
        <p:sp>
          <p:nvSpPr>
            <p:cNvPr id="18" name="Rounded Rectangle 17"/>
            <p:cNvSpPr/>
            <p:nvPr/>
          </p:nvSpPr>
          <p:spPr>
            <a:xfrm>
              <a:off x="7288662" y="3148447"/>
              <a:ext cx="1489174" cy="4221450"/>
            </a:xfrm>
            <a:prstGeom prst="roundRect">
              <a:avLst>
                <a:gd name="adj" fmla="val 5538"/>
              </a:avLst>
            </a:prstGeom>
            <a:noFill/>
            <a:ln w="25400" cap="flat" cmpd="sng" algn="ctr">
              <a:solidFill>
                <a:schemeClr val="accent1">
                  <a:lumMod val="75000"/>
                </a:schemeClr>
              </a:solidFill>
              <a:prstDash val="solid"/>
            </a:ln>
            <a:effectLst/>
          </p:spPr>
        </p:sp>
        <p:sp>
          <p:nvSpPr>
            <p:cNvPr id="19" name="Rounded Rectangle 16"/>
            <p:cNvSpPr/>
            <p:nvPr/>
          </p:nvSpPr>
          <p:spPr>
            <a:xfrm>
              <a:off x="7332278" y="3320711"/>
              <a:ext cx="1445558" cy="1776047"/>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Policy </a:t>
              </a:r>
              <a:r>
                <a:rPr lang="en-US" sz="1000" kern="0" dirty="0">
                  <a:solidFill>
                    <a:prstClr val="black"/>
                  </a:solidFill>
                  <a:latin typeface="+mj-lt"/>
                  <a:cs typeface="Arial" panose="020B0604020202020204" pitchFamily="34" charset="0"/>
                </a:rPr>
                <a:t>Renewal Proposal</a:t>
              </a:r>
            </a:p>
            <a:p>
              <a:pPr marL="169863" marR="0" lvl="0" indent="-169863" defTabSz="400050" fontAlgn="auto">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Policy Renewal Proposal Reversal</a:t>
              </a:r>
            </a:p>
          </p:txBody>
        </p:sp>
      </p:grpSp>
      <p:sp>
        <p:nvSpPr>
          <p:cNvPr id="9" name="Right Arrow 8"/>
          <p:cNvSpPr/>
          <p:nvPr/>
        </p:nvSpPr>
        <p:spPr>
          <a:xfrm>
            <a:off x="2494296" y="1580449"/>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0" name="Title 1"/>
          <p:cNvSpPr txBox="1">
            <a:spLocks/>
          </p:cNvSpPr>
          <p:nvPr/>
        </p:nvSpPr>
        <p:spPr bwMode="gray">
          <a:xfrm>
            <a:off x="622142" y="319670"/>
            <a:ext cx="841248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defTabSz="914400" fontAlgn="base">
              <a:lnSpc>
                <a:spcPct val="106000"/>
              </a:lnSpc>
              <a:spcBef>
                <a:spcPct val="50000"/>
              </a:spcBef>
              <a:spcAft>
                <a:spcPct val="0"/>
              </a:spcAft>
              <a:buClr>
                <a:srgbClr val="54585A"/>
              </a:buClr>
            </a:pPr>
            <a:r>
              <a:rPr lang="en-US" sz="2400" b="1" dirty="0" smtClean="0"/>
              <a:t>Common Transactions Identified</a:t>
            </a:r>
            <a:endParaRPr lang="en-US" sz="2400" b="1" dirty="0">
              <a:solidFill>
                <a:srgbClr val="FF0000"/>
              </a:solidFill>
            </a:endParaRPr>
          </a:p>
        </p:txBody>
      </p:sp>
      <p:sp>
        <p:nvSpPr>
          <p:cNvPr id="31" name="TextBox 30"/>
          <p:cNvSpPr txBox="1"/>
          <p:nvPr/>
        </p:nvSpPr>
        <p:spPr bwMode="gray">
          <a:xfrm>
            <a:off x="475072" y="1024481"/>
            <a:ext cx="11319788" cy="403076"/>
          </a:xfrm>
          <a:prstGeom prst="rect">
            <a:avLst/>
          </a:prstGeom>
        </p:spPr>
        <p:txBody>
          <a:bodyPr vert="horz" wrap="square" lIns="91440" tIns="45720" rIns="91440" bIns="45720" rtlCol="0">
            <a:noAutofit/>
          </a:bodyPr>
          <a:lstStyle/>
          <a:p>
            <a:r>
              <a:rPr lang="en-US" sz="1400" dirty="0" smtClean="0">
                <a:solidFill>
                  <a:schemeClr val="tx1">
                    <a:lumMod val="50000"/>
                  </a:schemeClr>
                </a:solidFill>
              </a:rPr>
              <a:t>Common transactions were identified by analyzing the March 2017 PAS production activity for 60,000 policies</a:t>
            </a:r>
          </a:p>
        </p:txBody>
      </p:sp>
      <p:sp>
        <p:nvSpPr>
          <p:cNvPr id="32" name="Right Arrow 31"/>
          <p:cNvSpPr/>
          <p:nvPr/>
        </p:nvSpPr>
        <p:spPr>
          <a:xfrm>
            <a:off x="4706462" y="1614127"/>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3" name="Right Arrow 32"/>
          <p:cNvSpPr/>
          <p:nvPr/>
        </p:nvSpPr>
        <p:spPr>
          <a:xfrm>
            <a:off x="7575853" y="1604602"/>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4" name="Right Arrow 33"/>
          <p:cNvSpPr/>
          <p:nvPr/>
        </p:nvSpPr>
        <p:spPr>
          <a:xfrm>
            <a:off x="9864219" y="1604602"/>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grpSp>
        <p:nvGrpSpPr>
          <p:cNvPr id="48" name="Group 47"/>
          <p:cNvGrpSpPr/>
          <p:nvPr/>
        </p:nvGrpSpPr>
        <p:grpSpPr>
          <a:xfrm>
            <a:off x="4915865" y="1450090"/>
            <a:ext cx="2743200" cy="4783705"/>
            <a:chOff x="4820616" y="1531370"/>
            <a:chExt cx="2713327" cy="4783705"/>
          </a:xfrm>
        </p:grpSpPr>
        <p:sp>
          <p:nvSpPr>
            <p:cNvPr id="14" name="Rectangle 13"/>
            <p:cNvSpPr/>
            <p:nvPr/>
          </p:nvSpPr>
          <p:spPr bwMode="gray">
            <a:xfrm>
              <a:off x="4820851" y="1531370"/>
              <a:ext cx="2589599"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MID TERM CHANGES</a:t>
              </a:r>
            </a:p>
          </p:txBody>
        </p:sp>
        <p:sp>
          <p:nvSpPr>
            <p:cNvPr id="15" name="Rounded Rectangle 14"/>
            <p:cNvSpPr/>
            <p:nvPr/>
          </p:nvSpPr>
          <p:spPr>
            <a:xfrm>
              <a:off x="4820616" y="2084291"/>
              <a:ext cx="2612179" cy="4230784"/>
            </a:xfrm>
            <a:prstGeom prst="roundRect">
              <a:avLst>
                <a:gd name="adj" fmla="val 3870"/>
              </a:avLst>
            </a:prstGeom>
            <a:noFill/>
            <a:ln w="25400" cap="flat" cmpd="sng" algn="ctr">
              <a:solidFill>
                <a:schemeClr val="accent1">
                  <a:lumMod val="75000"/>
                </a:schemeClr>
              </a:solidFill>
              <a:prstDash val="solid"/>
            </a:ln>
            <a:effectLst/>
          </p:spPr>
        </p:sp>
        <p:sp>
          <p:nvSpPr>
            <p:cNvPr id="40" name="Rounded Rectangle 8"/>
            <p:cNvSpPr/>
            <p:nvPr/>
          </p:nvSpPr>
          <p:spPr>
            <a:xfrm>
              <a:off x="4852594" y="5698667"/>
              <a:ext cx="2437905" cy="594271"/>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cs typeface="Arial" panose="020B0604020202020204" pitchFamily="34" charset="0"/>
                </a:rPr>
                <a:t>Split/Spin</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smtClean="0">
                  <a:solidFill>
                    <a:prstClr val="black"/>
                  </a:solidFill>
                  <a:cs typeface="Arial" panose="020B0604020202020204" pitchFamily="34" charset="0"/>
                </a:rPr>
                <a:t>Endorsement forms</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Blank Endorsement </a:t>
              </a:r>
              <a:endParaRPr lang="en-US" sz="1000" kern="0" dirty="0" smtClean="0">
                <a:solidFill>
                  <a:prstClr val="black"/>
                </a:solidFill>
                <a:cs typeface="Arial" panose="020B0604020202020204" pitchFamily="34" charset="0"/>
              </a:endParaRPr>
            </a:p>
            <a:p>
              <a:pPr defTabSz="400050">
                <a:lnSpc>
                  <a:spcPct val="90000"/>
                </a:lnSpc>
                <a:spcBef>
                  <a:spcPct val="0"/>
                </a:spcBef>
                <a:spcAft>
                  <a:spcPct val="35000"/>
                </a:spcAft>
                <a:defRPr/>
              </a:pPr>
              <a:r>
                <a:rPr lang="en-US" sz="1000" kern="0" dirty="0" smtClean="0">
                  <a:solidFill>
                    <a:prstClr val="black"/>
                  </a:solidFill>
                  <a:cs typeface="Arial" panose="020B0604020202020204" pitchFamily="34" charset="0"/>
                </a:rPr>
                <a:t> </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endParaRPr lang="en-US" sz="1000" kern="0" dirty="0">
                <a:solidFill>
                  <a:prstClr val="black"/>
                </a:solidFill>
                <a:cs typeface="Arial" panose="020B0604020202020204" pitchFamily="34" charset="0"/>
              </a:endParaRPr>
            </a:p>
            <a:p>
              <a:pPr lvl="1" indent="-171450" defTabSz="400050">
                <a:lnSpc>
                  <a:spcPct val="90000"/>
                </a:lnSpc>
                <a:spcBef>
                  <a:spcPct val="0"/>
                </a:spcBef>
                <a:spcAft>
                  <a:spcPct val="35000"/>
                </a:spcAft>
                <a:buFont typeface="Wingdings" panose="05000000000000000000" pitchFamily="2" charset="2"/>
                <a:buChar char="q"/>
                <a:defRPr/>
              </a:pPr>
              <a:endParaRPr lang="en-US" sz="1000" kern="0" dirty="0">
                <a:solidFill>
                  <a:prstClr val="black"/>
                </a:solidFill>
                <a:cs typeface="Arial" panose="020B0604020202020204" pitchFamily="34" charset="0"/>
              </a:endParaRP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endParaRPr kumimoji="0" lang="en-US" sz="1000" b="0" i="0" u="none" strike="noStrike" kern="0" cap="none" spc="0" normalizeH="0" baseline="0" noProof="0" dirty="0" smtClean="0">
                <a:ln>
                  <a:noFill/>
                </a:ln>
                <a:solidFill>
                  <a:prstClr val="black"/>
                </a:solidFill>
                <a:effectLst/>
                <a:uLnTx/>
                <a:uFillTx/>
                <a:latin typeface="+mj-lt"/>
                <a:cs typeface="Arial" panose="020B0604020202020204" pitchFamily="34" charset="0"/>
              </a:endParaRPr>
            </a:p>
          </p:txBody>
        </p:sp>
        <p:grpSp>
          <p:nvGrpSpPr>
            <p:cNvPr id="41" name="Group 40"/>
            <p:cNvGrpSpPr/>
            <p:nvPr/>
          </p:nvGrpSpPr>
          <p:grpSpPr>
            <a:xfrm>
              <a:off x="4843742" y="2125632"/>
              <a:ext cx="2690201" cy="1829939"/>
              <a:chOff x="4843742" y="1992282"/>
              <a:chExt cx="2690201" cy="1829939"/>
            </a:xfrm>
          </p:grpSpPr>
          <p:sp>
            <p:nvSpPr>
              <p:cNvPr id="16" name="Rounded Rectangle 8"/>
              <p:cNvSpPr/>
              <p:nvPr/>
            </p:nvSpPr>
            <p:spPr>
              <a:xfrm>
                <a:off x="4852594" y="1992282"/>
                <a:ext cx="2437905" cy="167912"/>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b="1" kern="0" dirty="0" smtClean="0">
                    <a:solidFill>
                      <a:prstClr val="black"/>
                    </a:solidFill>
                    <a:cs typeface="Arial" panose="020B0604020202020204" pitchFamily="34" charset="0"/>
                  </a:rPr>
                  <a:t>AP endorsement </a:t>
                </a: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p:txBody>
          </p:sp>
          <p:grpSp>
            <p:nvGrpSpPr>
              <p:cNvPr id="38" name="Group 37"/>
              <p:cNvGrpSpPr/>
              <p:nvPr/>
            </p:nvGrpSpPr>
            <p:grpSpPr>
              <a:xfrm>
                <a:off x="4843742" y="2178059"/>
                <a:ext cx="2690201" cy="1644162"/>
                <a:chOff x="4834208" y="1674606"/>
                <a:chExt cx="2690201" cy="1644162"/>
              </a:xfrm>
            </p:grpSpPr>
            <p:sp>
              <p:nvSpPr>
                <p:cNvPr id="36" name="Rounded Rectangle 8"/>
                <p:cNvSpPr/>
                <p:nvPr/>
              </p:nvSpPr>
              <p:spPr>
                <a:xfrm>
                  <a:off x="4834208" y="1674606"/>
                  <a:ext cx="2690201" cy="1644162"/>
                </a:xfrm>
                <a:prstGeom prst="rect">
                  <a:avLst/>
                </a:prstGeom>
                <a:noFill/>
                <a:ln>
                  <a:noFill/>
                </a:ln>
                <a:effectLst/>
              </p:spPr>
              <p:txBody>
                <a:bodyPr spcFirstLastPara="0" vert="horz" wrap="square" lIns="34290" tIns="34290" rIns="34290" bIns="34290" numCol="2" spcCol="1270" anchor="t" anchorCtr="0">
                  <a:noAutofit/>
                </a:bodyPr>
                <a:lstStyle/>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Coverages/limit of liability</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Deductible</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Discount Information</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Forms/Endorsements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Limit of Insurance</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Coverage(s)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Discount(s)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Driver(s)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General Information</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Insured(s)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Vehicle(s)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Named insured/address</a:t>
                  </a:r>
                </a:p>
                <a:p>
                  <a:pPr marR="0" lvl="0" defTabSz="400050" fontAlgn="auto">
                    <a:lnSpc>
                      <a:spcPct val="90000"/>
                    </a:lnSpc>
                    <a:spcBef>
                      <a:spcPct val="0"/>
                    </a:spcBef>
                    <a:spcAft>
                      <a:spcPct val="35000"/>
                    </a:spcAft>
                    <a:buClrTx/>
                    <a:buSzTx/>
                    <a:tabLst/>
                    <a:defRPr/>
                  </a:pPr>
                  <a:r>
                    <a:rPr lang="en-US" sz="1000" kern="0" dirty="0" smtClean="0">
                      <a:solidFill>
                        <a:prstClr val="black"/>
                      </a:solidFill>
                      <a:cs typeface="Arial" panose="020B0604020202020204" pitchFamily="34" charset="0"/>
                    </a:rPr>
                    <a:t>Vehicle </a:t>
                  </a:r>
                  <a:r>
                    <a:rPr lang="en-US" sz="1000" kern="0" dirty="0">
                      <a:solidFill>
                        <a:prstClr val="black"/>
                      </a:solidFill>
                      <a:cs typeface="Arial" panose="020B0604020202020204" pitchFamily="34" charset="0"/>
                    </a:rPr>
                    <a:t>Sold</a:t>
                  </a:r>
                </a:p>
              </p:txBody>
            </p:sp>
            <p:cxnSp>
              <p:nvCxnSpPr>
                <p:cNvPr id="37" name="Straight Connector 36"/>
                <p:cNvCxnSpPr/>
                <p:nvPr/>
              </p:nvCxnSpPr>
              <p:spPr>
                <a:xfrm>
                  <a:off x="6112842" y="1722231"/>
                  <a:ext cx="0" cy="146304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grpSp>
        <p:grpSp>
          <p:nvGrpSpPr>
            <p:cNvPr id="42" name="Group 41"/>
            <p:cNvGrpSpPr/>
            <p:nvPr/>
          </p:nvGrpSpPr>
          <p:grpSpPr>
            <a:xfrm>
              <a:off x="4852595" y="3925857"/>
              <a:ext cx="2654434" cy="1839464"/>
              <a:chOff x="4843743" y="1982757"/>
              <a:chExt cx="2654434" cy="1839464"/>
            </a:xfrm>
          </p:grpSpPr>
          <p:sp>
            <p:nvSpPr>
              <p:cNvPr id="43" name="Rounded Rectangle 8"/>
              <p:cNvSpPr/>
              <p:nvPr/>
            </p:nvSpPr>
            <p:spPr>
              <a:xfrm>
                <a:off x="4852594" y="1982757"/>
                <a:ext cx="2437905" cy="167912"/>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b="1" kern="0" dirty="0">
                    <a:solidFill>
                      <a:prstClr val="black"/>
                    </a:solidFill>
                    <a:cs typeface="Arial" panose="020B0604020202020204" pitchFamily="34" charset="0"/>
                  </a:rPr>
                  <a:t>R</a:t>
                </a:r>
                <a:r>
                  <a:rPr lang="en-US" sz="1000" b="1" kern="0" dirty="0" smtClean="0">
                    <a:solidFill>
                      <a:prstClr val="black"/>
                    </a:solidFill>
                    <a:cs typeface="Arial" panose="020B0604020202020204" pitchFamily="34" charset="0"/>
                  </a:rPr>
                  <a:t>P endorsement </a:t>
                </a: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lang="en-US" sz="1000" b="1" kern="0" dirty="0">
                  <a:solidFill>
                    <a:prstClr val="black"/>
                  </a:solidFill>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a:p>
                <a:pPr marR="0" lvl="0" defTabSz="400050" fontAlgn="auto">
                  <a:lnSpc>
                    <a:spcPct val="90000"/>
                  </a:lnSpc>
                  <a:spcBef>
                    <a:spcPct val="0"/>
                  </a:spcBef>
                  <a:spcAft>
                    <a:spcPct val="35000"/>
                  </a:spcAft>
                  <a:buClrTx/>
                  <a:buSzTx/>
                  <a:tabLst/>
                  <a:defRPr/>
                </a:pPr>
                <a:endParaRPr kumimoji="0" lang="en-US" sz="1000" b="1" i="0" u="none" strike="noStrike" kern="0" cap="none" spc="0" normalizeH="0" baseline="0" noProof="0" dirty="0" smtClean="0">
                  <a:ln>
                    <a:noFill/>
                  </a:ln>
                  <a:solidFill>
                    <a:prstClr val="black"/>
                  </a:solidFill>
                  <a:effectLst/>
                  <a:uLnTx/>
                  <a:uFillTx/>
                  <a:latin typeface="+mj-lt"/>
                  <a:cs typeface="Arial" panose="020B0604020202020204" pitchFamily="34" charset="0"/>
                </a:endParaRPr>
              </a:p>
            </p:txBody>
          </p:sp>
          <p:grpSp>
            <p:nvGrpSpPr>
              <p:cNvPr id="44" name="Group 43"/>
              <p:cNvGrpSpPr/>
              <p:nvPr/>
            </p:nvGrpSpPr>
            <p:grpSpPr>
              <a:xfrm>
                <a:off x="4843743" y="2178059"/>
                <a:ext cx="2654434" cy="1644162"/>
                <a:chOff x="4834209" y="1674606"/>
                <a:chExt cx="2654434" cy="1644162"/>
              </a:xfrm>
            </p:grpSpPr>
            <p:sp>
              <p:nvSpPr>
                <p:cNvPr id="45" name="Rounded Rectangle 8"/>
                <p:cNvSpPr/>
                <p:nvPr/>
              </p:nvSpPr>
              <p:spPr>
                <a:xfrm>
                  <a:off x="4834209" y="1674606"/>
                  <a:ext cx="2654434" cy="1644162"/>
                </a:xfrm>
                <a:prstGeom prst="rect">
                  <a:avLst/>
                </a:prstGeom>
                <a:noFill/>
                <a:ln>
                  <a:noFill/>
                </a:ln>
                <a:effectLst/>
              </p:spPr>
              <p:txBody>
                <a:bodyPr spcFirstLastPara="0" vert="horz" wrap="square" lIns="34290" tIns="34290" rIns="34290" bIns="34290" numCol="2" spcCol="1270" anchor="t" anchorCtr="0">
                  <a:noAutofit/>
                </a:bodyPr>
                <a:lstStyle/>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Discount Information</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Forms/Endorsements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Coverage(s)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Discount(s)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Driver(s)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General Information</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Insured(s)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Maintain Vehicle(s)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Named insured/address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Other Interest(s)/Mortgagees</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Other Premium Bearing</a:t>
                  </a:r>
                </a:p>
                <a:p>
                  <a:pPr marR="0" lvl="0" defTabSz="400050" fontAlgn="auto">
                    <a:lnSpc>
                      <a:spcPct val="90000"/>
                    </a:lnSpc>
                    <a:spcBef>
                      <a:spcPct val="0"/>
                    </a:spcBef>
                    <a:spcAft>
                      <a:spcPct val="35000"/>
                    </a:spcAft>
                    <a:buClrTx/>
                    <a:buSzTx/>
                    <a:tabLst/>
                    <a:defRPr/>
                  </a:pPr>
                  <a:r>
                    <a:rPr lang="en-US" sz="1000" kern="0" dirty="0">
                      <a:solidFill>
                        <a:prstClr val="black"/>
                      </a:solidFill>
                      <a:cs typeface="Arial" panose="020B0604020202020204" pitchFamily="34" charset="0"/>
                    </a:rPr>
                    <a:t>Vehicle </a:t>
                  </a:r>
                  <a:r>
                    <a:rPr lang="en-US" sz="1000" kern="0" dirty="0" smtClean="0">
                      <a:solidFill>
                        <a:prstClr val="black"/>
                      </a:solidFill>
                      <a:cs typeface="Arial" panose="020B0604020202020204" pitchFamily="34" charset="0"/>
                    </a:rPr>
                    <a:t>Sold</a:t>
                  </a:r>
                  <a:endParaRPr lang="en-US" sz="1000" kern="0" dirty="0">
                    <a:solidFill>
                      <a:prstClr val="black"/>
                    </a:solidFill>
                    <a:cs typeface="Arial" panose="020B0604020202020204" pitchFamily="34" charset="0"/>
                  </a:endParaRPr>
                </a:p>
              </p:txBody>
            </p:sp>
            <p:cxnSp>
              <p:nvCxnSpPr>
                <p:cNvPr id="46" name="Straight Connector 45"/>
                <p:cNvCxnSpPr/>
                <p:nvPr/>
              </p:nvCxnSpPr>
              <p:spPr>
                <a:xfrm>
                  <a:off x="6112841" y="1722231"/>
                  <a:ext cx="0" cy="146304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grpSp>
        </p:grpSp>
      </p:grpSp>
      <p:sp>
        <p:nvSpPr>
          <p:cNvPr id="39" name="TextBox 38"/>
          <p:cNvSpPr txBox="1"/>
          <p:nvPr/>
        </p:nvSpPr>
        <p:spPr bwMode="gray">
          <a:xfrm>
            <a:off x="475072" y="6300638"/>
            <a:ext cx="10192928" cy="337460"/>
          </a:xfrm>
          <a:prstGeom prst="rect">
            <a:avLst/>
          </a:prstGeom>
        </p:spPr>
        <p:txBody>
          <a:bodyPr vert="horz" wrap="square" lIns="91440" tIns="45720" rIns="91440" bIns="45720" rtlCol="0">
            <a:noAutofit/>
          </a:bodyPr>
          <a:lstStyle/>
          <a:p>
            <a:r>
              <a:rPr lang="en-US" sz="900" i="1" dirty="0" smtClean="0">
                <a:solidFill>
                  <a:schemeClr val="tx1">
                    <a:lumMod val="50000"/>
                  </a:schemeClr>
                </a:solidFill>
              </a:rPr>
              <a:t>Note: </a:t>
            </a:r>
            <a:r>
              <a:rPr lang="en-US" sz="900" i="1" dirty="0">
                <a:solidFill>
                  <a:schemeClr val="tx1">
                    <a:lumMod val="50000"/>
                  </a:schemeClr>
                </a:solidFill>
              </a:rPr>
              <a:t>Analysis is based on a limited subset of data pulled from the PROD </a:t>
            </a:r>
            <a:r>
              <a:rPr lang="en-US" sz="900" i="1" dirty="0" smtClean="0">
                <a:solidFill>
                  <a:schemeClr val="tx1">
                    <a:lumMod val="50000"/>
                  </a:schemeClr>
                </a:solidFill>
              </a:rPr>
              <a:t>DB for </a:t>
            </a:r>
            <a:r>
              <a:rPr lang="en-US" sz="900" i="1" dirty="0">
                <a:solidFill>
                  <a:schemeClr val="tx1">
                    <a:lumMod val="50000"/>
                  </a:schemeClr>
                </a:solidFill>
              </a:rPr>
              <a:t>the month of March 2</a:t>
            </a:r>
            <a:r>
              <a:rPr lang="en-US" sz="900" i="1" dirty="0" smtClean="0">
                <a:solidFill>
                  <a:schemeClr val="tx1">
                    <a:lumMod val="50000"/>
                  </a:schemeClr>
                </a:solidFill>
              </a:rPr>
              <a:t>017 and so might not be a true indicator of full year productions trends</a:t>
            </a:r>
            <a:endParaRPr lang="en-US" sz="900" i="1" dirty="0">
              <a:solidFill>
                <a:schemeClr val="tx1">
                  <a:lumMod val="50000"/>
                </a:schemeClr>
              </a:solidFill>
            </a:endParaRPr>
          </a:p>
        </p:txBody>
      </p:sp>
    </p:spTree>
    <p:extLst>
      <p:ext uri="{BB962C8B-B14F-4D97-AF65-F5344CB8AC3E}">
        <p14:creationId xmlns:p14="http://schemas.microsoft.com/office/powerpoint/2010/main" val="21669771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30030" y="1450090"/>
            <a:ext cx="1920240" cy="4594241"/>
            <a:chOff x="228120" y="2640483"/>
            <a:chExt cx="1489174" cy="4783705"/>
          </a:xfrm>
        </p:grpSpPr>
        <p:sp>
          <p:nvSpPr>
            <p:cNvPr id="26" name="Rectangle 25"/>
            <p:cNvSpPr/>
            <p:nvPr/>
          </p:nvSpPr>
          <p:spPr bwMode="gray">
            <a:xfrm>
              <a:off x="228120" y="2640483"/>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NEW BUSINESS</a:t>
              </a:r>
            </a:p>
          </p:txBody>
        </p:sp>
        <p:sp>
          <p:nvSpPr>
            <p:cNvPr id="27" name="Rounded Rectangle 26"/>
            <p:cNvSpPr/>
            <p:nvPr/>
          </p:nvSpPr>
          <p:spPr>
            <a:xfrm>
              <a:off x="228120" y="3193402"/>
              <a:ext cx="1486789" cy="4230786"/>
            </a:xfrm>
            <a:prstGeom prst="roundRect">
              <a:avLst>
                <a:gd name="adj" fmla="val 5035"/>
              </a:avLst>
            </a:prstGeom>
            <a:noFill/>
            <a:ln w="25400" cap="flat" cmpd="sng" algn="ctr">
              <a:solidFill>
                <a:schemeClr val="accent1">
                  <a:lumMod val="75000"/>
                </a:schemeClr>
              </a:solidFill>
              <a:prstDash val="solid"/>
            </a:ln>
            <a:effectLst/>
          </p:spPr>
        </p:sp>
        <p:sp>
          <p:nvSpPr>
            <p:cNvPr id="28" name="Rounded Rectangle 4"/>
            <p:cNvSpPr/>
            <p:nvPr/>
          </p:nvSpPr>
          <p:spPr>
            <a:xfrm>
              <a:off x="248716" y="3221084"/>
              <a:ext cx="1465640" cy="2013439"/>
            </a:xfrm>
            <a:prstGeom prst="rect">
              <a:avLst/>
            </a:prstGeom>
            <a:noFill/>
            <a:ln>
              <a:noFill/>
            </a:ln>
            <a:effectLst/>
          </p:spPr>
          <p:txBody>
            <a:bodyPr spcFirstLastPara="0" vert="horz" wrap="square" lIns="34290" tIns="34290" rIns="34290" bIns="34290" numCol="2" spcCol="1270" anchor="t" anchorCtr="0">
              <a:noAutofit/>
            </a:bodyPr>
            <a:lstStyle/>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438 BFUNS</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smtClean="0">
                  <a:solidFill>
                    <a:prstClr val="black"/>
                  </a:solidFill>
                  <a:cs typeface="Arial" panose="020B0604020202020204" pitchFamily="34" charset="0"/>
                </a:rPr>
                <a:t>09</a:t>
              </a:r>
              <a:endParaRPr lang="en-US" sz="1000" kern="0" dirty="0">
                <a:solidFill>
                  <a:prstClr val="black"/>
                </a:solidFill>
                <a:cs typeface="Arial" panose="020B0604020202020204" pitchFamily="34" charset="0"/>
              </a:endParaRP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AA53CA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AA57CA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58 4000</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61 4001A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smtClean="0">
                  <a:solidFill>
                    <a:schemeClr val="tx1">
                      <a:lumMod val="50000"/>
                    </a:schemeClr>
                  </a:solidFill>
                  <a:cs typeface="Arial" panose="020B0604020202020204" pitchFamily="34" charset="0"/>
                </a:rPr>
                <a:t>HO-28</a:t>
              </a:r>
              <a:endParaRPr lang="en-US" sz="1000" kern="0" dirty="0">
                <a:solidFill>
                  <a:schemeClr val="tx1">
                    <a:lumMod val="50000"/>
                  </a:schemeClr>
                </a:solidFill>
                <a:cs typeface="Arial" panose="020B0604020202020204" pitchFamily="34" charset="0"/>
              </a:endParaRP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schemeClr val="tx1">
                      <a:lumMod val="50000"/>
                    </a:schemeClr>
                  </a:solidFill>
                  <a:cs typeface="Arial" panose="020B0604020202020204" pitchFamily="34" charset="0"/>
                </a:rPr>
                <a:t>HO-29</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smtClean="0">
                  <a:solidFill>
                    <a:schemeClr val="tx1">
                      <a:lumMod val="50000"/>
                    </a:schemeClr>
                  </a:solidFill>
                  <a:cs typeface="Arial" panose="020B0604020202020204" pitchFamily="34" charset="0"/>
                </a:rPr>
                <a:t>AA01NV </a:t>
              </a:r>
              <a:r>
                <a:rPr lang="en-US" sz="1000" kern="0" dirty="0">
                  <a:solidFill>
                    <a:schemeClr val="tx1">
                      <a:lumMod val="50000"/>
                    </a:schemeClr>
                  </a:solidFill>
                  <a:cs typeface="Arial" panose="020B0604020202020204" pitchFamily="34" charset="0"/>
                </a:rPr>
                <a:t>05</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61 4002</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61 4003</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DS11</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HS11</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HS11_4</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HS11_6</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PS11</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WU11DCA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1075</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1075A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58 1500</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61 1500</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DF 02 CA</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DSIQXX</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HSIQXX</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cs typeface="Arial" panose="020B0604020202020204" pitchFamily="34" charset="0"/>
                </a:rPr>
                <a:t>PSIQXX</a:t>
              </a:r>
            </a:p>
            <a:p>
              <a:pPr marL="169863" indent="-169863" defTabSz="400050">
                <a:lnSpc>
                  <a:spcPct val="90000"/>
                </a:lnSpc>
                <a:spcBef>
                  <a:spcPct val="0"/>
                </a:spcBef>
                <a:spcAft>
                  <a:spcPct val="35000"/>
                </a:spcAft>
                <a:buFont typeface="Wingdings" panose="05000000000000000000" pitchFamily="2" charset="2"/>
                <a:buChar char="§"/>
                <a:defRPr/>
              </a:pPr>
              <a:endParaRPr lang="en-US" sz="1000" kern="0" dirty="0">
                <a:solidFill>
                  <a:prstClr val="black"/>
                </a:solidFill>
                <a:cs typeface="Arial" panose="020B0604020202020204" pitchFamily="34" charset="0"/>
              </a:endParaRPr>
            </a:p>
          </p:txBody>
        </p:sp>
      </p:grpSp>
      <p:grpSp>
        <p:nvGrpSpPr>
          <p:cNvPr id="6" name="Group 5"/>
          <p:cNvGrpSpPr/>
          <p:nvPr/>
        </p:nvGrpSpPr>
        <p:grpSpPr>
          <a:xfrm>
            <a:off x="2713423" y="1450090"/>
            <a:ext cx="2011680" cy="4594241"/>
            <a:chOff x="2049565" y="2640483"/>
            <a:chExt cx="1532789" cy="4783705"/>
          </a:xfrm>
        </p:grpSpPr>
        <p:sp>
          <p:nvSpPr>
            <p:cNvPr id="23" name="Rectangle 22"/>
            <p:cNvSpPr/>
            <p:nvPr/>
          </p:nvSpPr>
          <p:spPr bwMode="gray">
            <a:xfrm>
              <a:off x="2049700" y="2640483"/>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BILLING TRANSACTIONS</a:t>
              </a:r>
            </a:p>
          </p:txBody>
        </p:sp>
        <p:sp>
          <p:nvSpPr>
            <p:cNvPr id="24" name="Rounded Rectangle 23"/>
            <p:cNvSpPr/>
            <p:nvPr/>
          </p:nvSpPr>
          <p:spPr>
            <a:xfrm>
              <a:off x="2049565" y="3193404"/>
              <a:ext cx="1489174" cy="4230784"/>
            </a:xfrm>
            <a:prstGeom prst="roundRect">
              <a:avLst>
                <a:gd name="adj" fmla="val 5538"/>
              </a:avLst>
            </a:prstGeom>
            <a:noFill/>
            <a:ln w="25400" cap="flat" cmpd="sng" algn="ctr">
              <a:solidFill>
                <a:schemeClr val="accent1">
                  <a:lumMod val="75000"/>
                </a:schemeClr>
              </a:solidFill>
              <a:prstDash val="solid"/>
            </a:ln>
            <a:effectLst/>
          </p:spPr>
        </p:sp>
        <p:sp>
          <p:nvSpPr>
            <p:cNvPr id="25" name="Rounded Rectangle 8"/>
            <p:cNvSpPr/>
            <p:nvPr/>
          </p:nvSpPr>
          <p:spPr>
            <a:xfrm>
              <a:off x="2101274" y="3202738"/>
              <a:ext cx="1481080" cy="1644162"/>
            </a:xfrm>
            <a:prstGeom prst="rect">
              <a:avLst/>
            </a:prstGeom>
            <a:noFill/>
            <a:ln>
              <a:noFill/>
            </a:ln>
            <a:effectLst/>
          </p:spPr>
          <p:txBody>
            <a:bodyPr spcFirstLastPara="0" vert="horz" wrap="square" lIns="34290" tIns="34290" rIns="34290" bIns="34290" numCol="1" spcCol="1270" anchor="t" anchorCtr="0">
              <a:noAutofit/>
            </a:bodyPr>
            <a:lstStyle/>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AHIBXX</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AHRBXX</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55 6101</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55 6102</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55 6103</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61 2002</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AH62XX</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prstClr val="black"/>
                  </a:solidFill>
                  <a:latin typeface="+mj-lt"/>
                  <a:cs typeface="Arial" panose="020B0604020202020204" pitchFamily="34" charset="0"/>
                </a:rPr>
                <a:t>AH35XX</a:t>
              </a:r>
            </a:p>
          </p:txBody>
        </p:sp>
      </p:grpSp>
      <p:grpSp>
        <p:nvGrpSpPr>
          <p:cNvPr id="7" name="Group 6"/>
          <p:cNvGrpSpPr/>
          <p:nvPr/>
        </p:nvGrpSpPr>
        <p:grpSpPr>
          <a:xfrm>
            <a:off x="7821256" y="1450090"/>
            <a:ext cx="2011680" cy="4594241"/>
            <a:chOff x="5467216" y="2586950"/>
            <a:chExt cx="1489444" cy="4783705"/>
          </a:xfrm>
        </p:grpSpPr>
        <p:sp>
          <p:nvSpPr>
            <p:cNvPr id="20" name="Rectangle 19"/>
            <p:cNvSpPr/>
            <p:nvPr/>
          </p:nvSpPr>
          <p:spPr bwMode="gray">
            <a:xfrm>
              <a:off x="5467486" y="2586950"/>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CANCELLATION / REINSTATEMENT / REWRITE</a:t>
              </a:r>
            </a:p>
          </p:txBody>
        </p:sp>
        <p:sp>
          <p:nvSpPr>
            <p:cNvPr id="21" name="Rounded Rectangle 20"/>
            <p:cNvSpPr/>
            <p:nvPr/>
          </p:nvSpPr>
          <p:spPr>
            <a:xfrm>
              <a:off x="5467216" y="3139869"/>
              <a:ext cx="1489174" cy="4230786"/>
            </a:xfrm>
            <a:prstGeom prst="roundRect">
              <a:avLst>
                <a:gd name="adj" fmla="val 5538"/>
              </a:avLst>
            </a:prstGeom>
            <a:noFill/>
            <a:ln w="25400" cap="flat" cmpd="sng" algn="ctr">
              <a:solidFill>
                <a:schemeClr val="accent1">
                  <a:lumMod val="75000"/>
                </a:schemeClr>
              </a:solidFill>
              <a:prstDash val="solid"/>
            </a:ln>
            <a:effectLst/>
          </p:spPr>
        </p:sp>
        <p:sp>
          <p:nvSpPr>
            <p:cNvPr id="22" name="Rounded Rectangle 12"/>
            <p:cNvSpPr/>
            <p:nvPr/>
          </p:nvSpPr>
          <p:spPr>
            <a:xfrm>
              <a:off x="5485834" y="3188263"/>
              <a:ext cx="1470556" cy="1573824"/>
            </a:xfrm>
            <a:prstGeom prst="rect">
              <a:avLst/>
            </a:prstGeom>
            <a:noFill/>
            <a:ln>
              <a:noFill/>
            </a:ln>
            <a:effectLst/>
          </p:spPr>
          <p:txBody>
            <a:bodyPr spcFirstLastPara="0" vert="horz" wrap="square" lIns="34290" tIns="34290" rIns="34290" bIns="34290" numCol="1" spcCol="1270" anchor="t" anchorCtr="0">
              <a:noAutofit/>
            </a:bodyPr>
            <a:lstStyle/>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AH34XX</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AH61XX</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AHCWXX</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HSHU1NJ</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HSHUVA</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HSU02</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CAU02</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AH67XX</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61 2002</a:t>
              </a:r>
            </a:p>
            <a:p>
              <a:pPr marL="171450" marR="0" lvl="0" indent="-171450"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AH62XX</a:t>
              </a:r>
            </a:p>
          </p:txBody>
        </p:sp>
      </p:grpSp>
      <p:grpSp>
        <p:nvGrpSpPr>
          <p:cNvPr id="8" name="Group 7"/>
          <p:cNvGrpSpPr/>
          <p:nvPr/>
        </p:nvGrpSpPr>
        <p:grpSpPr>
          <a:xfrm>
            <a:off x="10102505" y="1450090"/>
            <a:ext cx="1807145" cy="4594241"/>
            <a:chOff x="7288662" y="2586192"/>
            <a:chExt cx="1489579" cy="4783705"/>
          </a:xfrm>
        </p:grpSpPr>
        <p:sp>
          <p:nvSpPr>
            <p:cNvPr id="17" name="Rectangle 16"/>
            <p:cNvSpPr/>
            <p:nvPr/>
          </p:nvSpPr>
          <p:spPr bwMode="gray">
            <a:xfrm>
              <a:off x="7289067" y="2586192"/>
              <a:ext cx="1489174"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RENEWALS</a:t>
              </a:r>
              <a:endParaRPr kumimoji="0" lang="en-US" sz="1000" b="1" i="0" u="none" strike="noStrike" kern="0" cap="none" spc="0" normalizeH="0" baseline="0" noProof="0" dirty="0">
                <a:ln>
                  <a:noFill/>
                </a:ln>
                <a:solidFill>
                  <a:prstClr val="white"/>
                </a:solidFill>
                <a:effectLst/>
                <a:uLnTx/>
                <a:uFillTx/>
                <a:latin typeface="+mj-lt"/>
              </a:endParaRPr>
            </a:p>
          </p:txBody>
        </p:sp>
        <p:sp>
          <p:nvSpPr>
            <p:cNvPr id="18" name="Rounded Rectangle 17"/>
            <p:cNvSpPr/>
            <p:nvPr/>
          </p:nvSpPr>
          <p:spPr>
            <a:xfrm>
              <a:off x="7288662" y="3148447"/>
              <a:ext cx="1489174" cy="4221450"/>
            </a:xfrm>
            <a:prstGeom prst="roundRect">
              <a:avLst>
                <a:gd name="adj" fmla="val 5011"/>
              </a:avLst>
            </a:prstGeom>
            <a:noFill/>
            <a:ln w="25400" cap="flat" cmpd="sng" algn="ctr">
              <a:solidFill>
                <a:schemeClr val="accent1">
                  <a:lumMod val="75000"/>
                </a:schemeClr>
              </a:solidFill>
              <a:prstDash val="solid"/>
            </a:ln>
            <a:effectLst/>
          </p:spPr>
        </p:sp>
        <p:sp>
          <p:nvSpPr>
            <p:cNvPr id="19" name="Rounded Rectangle 16"/>
            <p:cNvSpPr/>
            <p:nvPr/>
          </p:nvSpPr>
          <p:spPr>
            <a:xfrm>
              <a:off x="7332278" y="3177836"/>
              <a:ext cx="1445558" cy="1776047"/>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438B FUNS</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AA21</a:t>
              </a:r>
              <a:endParaRPr lang="en-US" sz="1000" kern="0" dirty="0">
                <a:solidFill>
                  <a:prstClr val="black"/>
                </a:solidFill>
                <a:latin typeface="+mj-lt"/>
                <a:cs typeface="Arial" panose="020B0604020202020204" pitchFamily="34" charset="0"/>
              </a:endParaRP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AA52</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AAAEOK 07 12</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AAAEX 07 14</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AHTMHE</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20</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35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55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65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90</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04 95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09 06</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HS 09 65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MPREJ</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OEEUMCDE</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UMCD</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latin typeface="+mj-lt"/>
                  <a:cs typeface="Arial" panose="020B0604020202020204" pitchFamily="34" charset="0"/>
                </a:rPr>
                <a:t>UMUIM</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latin typeface="+mj-lt"/>
                  <a:cs typeface="Arial" panose="020B0604020202020204" pitchFamily="34" charset="0"/>
                </a:rPr>
                <a:t>PS02</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a:solidFill>
                    <a:schemeClr val="tx1">
                      <a:lumMod val="50000"/>
                    </a:schemeClr>
                  </a:solidFill>
                  <a:cs typeface="Arial" panose="020B0604020202020204" pitchFamily="34" charset="0"/>
                </a:rPr>
                <a:t>AA01NV 05 </a:t>
              </a:r>
              <a:r>
                <a:rPr lang="en-US" sz="1000" kern="0" dirty="0" smtClean="0">
                  <a:solidFill>
                    <a:schemeClr val="tx1">
                      <a:lumMod val="50000"/>
                    </a:schemeClr>
                  </a:solidFill>
                  <a:cs typeface="Arial" panose="020B0604020202020204" pitchFamily="34" charset="0"/>
                </a:rPr>
                <a:t>09</a:t>
              </a:r>
              <a:endParaRPr lang="en-US" sz="1000" kern="0" dirty="0">
                <a:solidFill>
                  <a:schemeClr val="tx1">
                    <a:lumMod val="50000"/>
                  </a:schemeClr>
                </a:solidFill>
                <a:cs typeface="Arial" panose="020B0604020202020204" pitchFamily="34" charset="0"/>
              </a:endParaRPr>
            </a:p>
          </p:txBody>
        </p:sp>
      </p:grpSp>
      <p:sp>
        <p:nvSpPr>
          <p:cNvPr id="9" name="Right Arrow 8"/>
          <p:cNvSpPr/>
          <p:nvPr/>
        </p:nvSpPr>
        <p:spPr>
          <a:xfrm>
            <a:off x="2494296" y="1580449"/>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0" name="Title 1"/>
          <p:cNvSpPr txBox="1">
            <a:spLocks/>
          </p:cNvSpPr>
          <p:nvPr/>
        </p:nvSpPr>
        <p:spPr bwMode="gray">
          <a:xfrm>
            <a:off x="622142" y="314791"/>
            <a:ext cx="841248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defTabSz="914400" fontAlgn="base">
              <a:lnSpc>
                <a:spcPct val="106000"/>
              </a:lnSpc>
              <a:spcBef>
                <a:spcPct val="50000"/>
              </a:spcBef>
              <a:spcAft>
                <a:spcPct val="0"/>
              </a:spcAft>
              <a:buClr>
                <a:srgbClr val="54585A"/>
              </a:buClr>
            </a:pPr>
            <a:r>
              <a:rPr lang="en-US" sz="2400" b="1" dirty="0" smtClean="0"/>
              <a:t>Common Forms Identified</a:t>
            </a:r>
            <a:endParaRPr lang="en-US" sz="2400" b="1" dirty="0">
              <a:solidFill>
                <a:srgbClr val="FF0000"/>
              </a:solidFill>
            </a:endParaRPr>
          </a:p>
        </p:txBody>
      </p:sp>
      <p:sp>
        <p:nvSpPr>
          <p:cNvPr id="31" name="TextBox 30"/>
          <p:cNvSpPr txBox="1"/>
          <p:nvPr/>
        </p:nvSpPr>
        <p:spPr bwMode="gray">
          <a:xfrm>
            <a:off x="475072" y="1024481"/>
            <a:ext cx="11319788" cy="403076"/>
          </a:xfrm>
          <a:prstGeom prst="rect">
            <a:avLst/>
          </a:prstGeom>
        </p:spPr>
        <p:txBody>
          <a:bodyPr vert="horz" wrap="square" lIns="91440" tIns="45720" rIns="91440" bIns="45720" rtlCol="0">
            <a:noAutofit/>
          </a:bodyPr>
          <a:lstStyle/>
          <a:p>
            <a:r>
              <a:rPr lang="en-US" sz="1400" dirty="0">
                <a:solidFill>
                  <a:schemeClr val="tx1">
                    <a:lumMod val="50000"/>
                  </a:schemeClr>
                </a:solidFill>
              </a:rPr>
              <a:t>Common </a:t>
            </a:r>
            <a:r>
              <a:rPr lang="en-US" sz="1400" dirty="0" smtClean="0">
                <a:solidFill>
                  <a:schemeClr val="tx1">
                    <a:lumMod val="50000"/>
                  </a:schemeClr>
                </a:solidFill>
              </a:rPr>
              <a:t>forms were </a:t>
            </a:r>
            <a:r>
              <a:rPr lang="en-US" sz="1400" dirty="0">
                <a:solidFill>
                  <a:schemeClr val="tx1">
                    <a:lumMod val="50000"/>
                  </a:schemeClr>
                </a:solidFill>
              </a:rPr>
              <a:t>identified by analyzing the March 2017 PAS production activity for 60,000 policies</a:t>
            </a:r>
          </a:p>
        </p:txBody>
      </p:sp>
      <p:sp>
        <p:nvSpPr>
          <p:cNvPr id="32" name="Right Arrow 31"/>
          <p:cNvSpPr/>
          <p:nvPr/>
        </p:nvSpPr>
        <p:spPr>
          <a:xfrm>
            <a:off x="4706462" y="1614127"/>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3" name="Right Arrow 32"/>
          <p:cNvSpPr/>
          <p:nvPr/>
        </p:nvSpPr>
        <p:spPr>
          <a:xfrm>
            <a:off x="7575853" y="1604602"/>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sp>
        <p:nvSpPr>
          <p:cNvPr id="34" name="Right Arrow 33"/>
          <p:cNvSpPr/>
          <p:nvPr/>
        </p:nvSpPr>
        <p:spPr>
          <a:xfrm>
            <a:off x="9864219" y="1604602"/>
            <a:ext cx="182880" cy="230176"/>
          </a:xfrm>
          <a:prstGeom prst="rightArrow">
            <a:avLst>
              <a:gd name="adj1" fmla="val 60000"/>
              <a:gd name="adj2" fmla="val 50000"/>
            </a:avLst>
          </a:prstGeom>
          <a:solidFill>
            <a:schemeClr val="accent1">
              <a:lumMod val="75000"/>
            </a:schemeClr>
          </a:solidFill>
          <a:ln>
            <a:solidFill>
              <a:schemeClr val="accent1">
                <a:lumMod val="75000"/>
              </a:schemeClr>
            </a:solidFill>
          </a:ln>
          <a:effectLst/>
        </p:spPr>
      </p:sp>
      <p:grpSp>
        <p:nvGrpSpPr>
          <p:cNvPr id="48" name="Group 47"/>
          <p:cNvGrpSpPr/>
          <p:nvPr/>
        </p:nvGrpSpPr>
        <p:grpSpPr>
          <a:xfrm>
            <a:off x="4915867" y="1450090"/>
            <a:ext cx="2640939" cy="4594241"/>
            <a:chOff x="4820616" y="1531370"/>
            <a:chExt cx="2612179" cy="4783705"/>
          </a:xfrm>
        </p:grpSpPr>
        <p:sp>
          <p:nvSpPr>
            <p:cNvPr id="14" name="Rectangle 13"/>
            <p:cNvSpPr/>
            <p:nvPr/>
          </p:nvSpPr>
          <p:spPr bwMode="gray">
            <a:xfrm>
              <a:off x="4820851" y="1531370"/>
              <a:ext cx="2589599" cy="502920"/>
            </a:xfrm>
            <a:prstGeom prst="rect">
              <a:avLst/>
            </a:prstGeom>
            <a:solidFill>
              <a:schemeClr val="accent1">
                <a:lumMod val="75000"/>
              </a:schemeClr>
            </a:solid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0" cap="none" spc="0" normalizeH="0" baseline="0" noProof="0" dirty="0" smtClean="0">
                  <a:ln>
                    <a:noFill/>
                  </a:ln>
                  <a:solidFill>
                    <a:prstClr val="white"/>
                  </a:solidFill>
                  <a:effectLst/>
                  <a:uLnTx/>
                  <a:uFillTx/>
                  <a:latin typeface="+mj-lt"/>
                </a:rPr>
                <a:t>MID TERM CHANGES</a:t>
              </a:r>
            </a:p>
          </p:txBody>
        </p:sp>
        <p:sp>
          <p:nvSpPr>
            <p:cNvPr id="15" name="Rounded Rectangle 14"/>
            <p:cNvSpPr/>
            <p:nvPr/>
          </p:nvSpPr>
          <p:spPr>
            <a:xfrm>
              <a:off x="4820616" y="2084291"/>
              <a:ext cx="2612179" cy="4230784"/>
            </a:xfrm>
            <a:prstGeom prst="roundRect">
              <a:avLst>
                <a:gd name="adj" fmla="val 3870"/>
              </a:avLst>
            </a:prstGeom>
            <a:noFill/>
            <a:ln w="25400" cap="flat" cmpd="sng" algn="ctr">
              <a:solidFill>
                <a:schemeClr val="accent1">
                  <a:lumMod val="75000"/>
                </a:schemeClr>
              </a:solidFill>
              <a:prstDash val="solid"/>
            </a:ln>
            <a:effectLst/>
          </p:spPr>
        </p:sp>
        <p:sp>
          <p:nvSpPr>
            <p:cNvPr id="40" name="Rounded Rectangle 8"/>
            <p:cNvSpPr/>
            <p:nvPr/>
          </p:nvSpPr>
          <p:spPr>
            <a:xfrm>
              <a:off x="4852594" y="2131725"/>
              <a:ext cx="2437905" cy="594271"/>
            </a:xfrm>
            <a:prstGeom prst="rect">
              <a:avLst/>
            </a:prstGeom>
            <a:noFill/>
            <a:ln>
              <a:noFill/>
            </a:ln>
            <a:effectLst/>
          </p:spPr>
          <p:txBody>
            <a:bodyPr spcFirstLastPara="0" vert="horz" wrap="square" lIns="34290" tIns="34290" rIns="34290" bIns="34290" numCol="1" spcCol="1270" anchor="t" anchorCtr="0">
              <a:noAutofit/>
            </a:bodyPr>
            <a:lstStyle/>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438 BFUNS</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cs typeface="Arial" panose="020B0604020202020204" pitchFamily="34" charset="0"/>
                </a:rPr>
                <a:t>AAAEOK </a:t>
              </a:r>
              <a:r>
                <a:rPr lang="en-US" sz="1000" kern="0" dirty="0">
                  <a:solidFill>
                    <a:prstClr val="black"/>
                  </a:solidFill>
                  <a:cs typeface="Arial" panose="020B0604020202020204" pitchFamily="34" charset="0"/>
                </a:rPr>
                <a:t>07 12</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cs typeface="Arial" panose="020B0604020202020204" pitchFamily="34" charset="0"/>
                </a:rPr>
                <a:t>HS </a:t>
              </a:r>
              <a:r>
                <a:rPr lang="en-US" sz="1000" kern="0" dirty="0">
                  <a:solidFill>
                    <a:prstClr val="black"/>
                  </a:solidFill>
                  <a:cs typeface="Arial" panose="020B0604020202020204" pitchFamily="34" charset="0"/>
                </a:rPr>
                <a:t>04 20</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04 35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04 55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04 90</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04 95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09 06</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HS 09 65</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prstClr val="black"/>
                  </a:solidFill>
                  <a:cs typeface="Arial" panose="020B0604020202020204" pitchFamily="34" charset="0"/>
                </a:rPr>
                <a:t>OEEUMCDE</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smtClean="0">
                  <a:solidFill>
                    <a:prstClr val="black"/>
                  </a:solidFill>
                  <a:cs typeface="Arial" panose="020B0604020202020204" pitchFamily="34" charset="0"/>
                </a:rPr>
                <a:t>UMCD</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schemeClr val="tx1">
                      <a:lumMod val="50000"/>
                    </a:schemeClr>
                  </a:solidFill>
                  <a:cs typeface="Arial" panose="020B0604020202020204" pitchFamily="34" charset="0"/>
                </a:rPr>
                <a:t>HO-28</a:t>
              </a:r>
            </a:p>
            <a:p>
              <a:pPr marL="169863" marR="0" lvl="0" indent="-169863" defTabSz="400050" fontAlgn="auto">
                <a:lnSpc>
                  <a:spcPct val="90000"/>
                </a:lnSpc>
                <a:spcBef>
                  <a:spcPct val="0"/>
                </a:spcBef>
                <a:spcAft>
                  <a:spcPct val="35000"/>
                </a:spcAft>
                <a:buClrTx/>
                <a:buSzTx/>
                <a:buFont typeface="Wingdings" panose="05000000000000000000" pitchFamily="2" charset="2"/>
                <a:buChar char="§"/>
                <a:tabLst/>
                <a:defRPr/>
              </a:pPr>
              <a:r>
                <a:rPr lang="en-US" sz="1000" kern="0" dirty="0">
                  <a:solidFill>
                    <a:schemeClr val="tx1">
                      <a:lumMod val="50000"/>
                    </a:schemeClr>
                  </a:solidFill>
                  <a:cs typeface="Arial" panose="020B0604020202020204" pitchFamily="34" charset="0"/>
                </a:rPr>
                <a:t>HO-29</a:t>
              </a:r>
            </a:p>
            <a:p>
              <a:pPr marL="169863" indent="-169863" defTabSz="400050">
                <a:lnSpc>
                  <a:spcPct val="90000"/>
                </a:lnSpc>
                <a:spcBef>
                  <a:spcPct val="0"/>
                </a:spcBef>
                <a:spcAft>
                  <a:spcPct val="35000"/>
                </a:spcAft>
                <a:buFont typeface="Wingdings" panose="05000000000000000000" pitchFamily="2" charset="2"/>
                <a:buChar char="§"/>
                <a:defRPr/>
              </a:pPr>
              <a:r>
                <a:rPr lang="en-US" sz="1000" kern="0" dirty="0" smtClean="0">
                  <a:solidFill>
                    <a:schemeClr val="tx1">
                      <a:lumMod val="50000"/>
                    </a:schemeClr>
                  </a:solidFill>
                  <a:cs typeface="Arial" panose="020B0604020202020204" pitchFamily="34" charset="0"/>
                </a:rPr>
                <a:t>AA01NV </a:t>
              </a:r>
              <a:r>
                <a:rPr lang="en-US" sz="1000" kern="0" dirty="0">
                  <a:solidFill>
                    <a:schemeClr val="tx1">
                      <a:lumMod val="50000"/>
                    </a:schemeClr>
                  </a:solidFill>
                  <a:cs typeface="Arial" panose="020B0604020202020204" pitchFamily="34" charset="0"/>
                </a:rPr>
                <a:t>05 </a:t>
              </a:r>
              <a:r>
                <a:rPr lang="en-US" sz="1000" kern="0" dirty="0" smtClean="0">
                  <a:solidFill>
                    <a:schemeClr val="tx1">
                      <a:lumMod val="50000"/>
                    </a:schemeClr>
                  </a:solidFill>
                  <a:cs typeface="Arial" panose="020B0604020202020204" pitchFamily="34" charset="0"/>
                </a:rPr>
                <a:t>09</a:t>
              </a:r>
              <a:endParaRPr lang="en-US" sz="1000" kern="0" dirty="0">
                <a:solidFill>
                  <a:schemeClr val="tx1">
                    <a:lumMod val="50000"/>
                  </a:schemeClr>
                </a:solidFill>
                <a:cs typeface="Arial" panose="020B0604020202020204" pitchFamily="34" charset="0"/>
              </a:endParaRPr>
            </a:p>
          </p:txBody>
        </p:sp>
      </p:grpSp>
      <p:sp>
        <p:nvSpPr>
          <p:cNvPr id="39" name="TextBox 38"/>
          <p:cNvSpPr txBox="1"/>
          <p:nvPr/>
        </p:nvSpPr>
        <p:spPr bwMode="gray">
          <a:xfrm>
            <a:off x="475072" y="6124300"/>
            <a:ext cx="10192928" cy="337460"/>
          </a:xfrm>
          <a:prstGeom prst="rect">
            <a:avLst/>
          </a:prstGeom>
        </p:spPr>
        <p:txBody>
          <a:bodyPr vert="horz" wrap="square" lIns="91440" tIns="45720" rIns="91440" bIns="45720" rtlCol="0">
            <a:noAutofit/>
          </a:bodyPr>
          <a:lstStyle/>
          <a:p>
            <a:r>
              <a:rPr lang="en-US" sz="900" i="1" dirty="0" smtClean="0">
                <a:solidFill>
                  <a:schemeClr val="tx1">
                    <a:lumMod val="50000"/>
                  </a:schemeClr>
                </a:solidFill>
              </a:rPr>
              <a:t>Note: </a:t>
            </a:r>
            <a:r>
              <a:rPr lang="en-US" sz="900" i="1" dirty="0">
                <a:solidFill>
                  <a:schemeClr val="tx1">
                    <a:lumMod val="50000"/>
                  </a:schemeClr>
                </a:solidFill>
              </a:rPr>
              <a:t>Analysis is based on a limited subset of data pulled from the PROD </a:t>
            </a:r>
            <a:r>
              <a:rPr lang="en-US" sz="900" i="1" dirty="0" smtClean="0">
                <a:solidFill>
                  <a:schemeClr val="tx1">
                    <a:lumMod val="50000"/>
                  </a:schemeClr>
                </a:solidFill>
              </a:rPr>
              <a:t>DB for </a:t>
            </a:r>
            <a:r>
              <a:rPr lang="en-US" sz="900" i="1" dirty="0">
                <a:solidFill>
                  <a:schemeClr val="tx1">
                    <a:lumMod val="50000"/>
                  </a:schemeClr>
                </a:solidFill>
              </a:rPr>
              <a:t>the month of March </a:t>
            </a:r>
            <a:r>
              <a:rPr lang="en-US" sz="900" i="1" dirty="0" smtClean="0">
                <a:solidFill>
                  <a:schemeClr val="tx1">
                    <a:lumMod val="50000"/>
                  </a:schemeClr>
                </a:solidFill>
              </a:rPr>
              <a:t>2017 and so might not be a true indicator of full year productions trends</a:t>
            </a:r>
            <a:endParaRPr lang="en-US" sz="900" i="1" dirty="0">
              <a:solidFill>
                <a:schemeClr val="tx1">
                  <a:lumMod val="50000"/>
                </a:schemeClr>
              </a:solidFill>
            </a:endParaRPr>
          </a:p>
        </p:txBody>
      </p:sp>
    </p:spTree>
    <p:extLst>
      <p:ext uri="{BB962C8B-B14F-4D97-AF65-F5344CB8AC3E}">
        <p14:creationId xmlns:p14="http://schemas.microsoft.com/office/powerpoint/2010/main" val="39393465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622918" y="312481"/>
            <a:ext cx="8412480" cy="373708"/>
          </a:xfrm>
          <a:prstGeom prst="rect">
            <a:avLst/>
          </a:prstGeom>
        </p:spPr>
        <p:txBody>
          <a:bodyPr vert="horz" lIns="91440" tIns="45720" rIns="91440" bIns="45720" rtlCol="0">
            <a:noAutofit/>
          </a:bodyPr>
          <a:lstStyle>
            <a:lvl1pPr indent="0" defTabSz="457200">
              <a:lnSpc>
                <a:spcPct val="105000"/>
              </a:lnSpc>
              <a:spcBef>
                <a:spcPts val="600"/>
              </a:spcBef>
              <a:spcAft>
                <a:spcPts val="600"/>
              </a:spcAft>
              <a:buClr>
                <a:schemeClr val="accent1"/>
              </a:buClr>
              <a:buFontTx/>
              <a:buNone/>
              <a:defRPr sz="2000">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pPr defTabSz="914400" fontAlgn="base">
              <a:lnSpc>
                <a:spcPct val="106000"/>
              </a:lnSpc>
              <a:spcBef>
                <a:spcPct val="50000"/>
              </a:spcBef>
              <a:spcAft>
                <a:spcPct val="0"/>
              </a:spcAft>
              <a:buClr>
                <a:srgbClr val="54585A"/>
              </a:buClr>
            </a:pPr>
            <a:r>
              <a:rPr lang="en-US" sz="2400" b="1" dirty="0" smtClean="0"/>
              <a:t>Regression Coverage Summary</a:t>
            </a:r>
            <a:endParaRPr lang="en-US" sz="2400" b="1" dirty="0">
              <a:solidFill>
                <a:srgbClr val="003087"/>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0519763"/>
              </p:ext>
            </p:extLst>
          </p:nvPr>
        </p:nvGraphicFramePr>
        <p:xfrm>
          <a:off x="420350" y="1437017"/>
          <a:ext cx="11374510" cy="4846320"/>
        </p:xfrm>
        <a:graphic>
          <a:graphicData uri="http://schemas.openxmlformats.org/drawingml/2006/table">
            <a:tbl>
              <a:tblPr firstRow="1" bandRow="1">
                <a:tableStyleId>{5C22544A-7EE6-4342-B048-85BDC9FD1C3A}</a:tableStyleId>
              </a:tblPr>
              <a:tblGrid>
                <a:gridCol w="1405269">
                  <a:extLst>
                    <a:ext uri="{9D8B030D-6E8A-4147-A177-3AD203B41FA5}">
                      <a16:colId xmlns:a16="http://schemas.microsoft.com/office/drawing/2014/main" val="20000"/>
                    </a:ext>
                  </a:extLst>
                </a:gridCol>
                <a:gridCol w="1726591">
                  <a:extLst>
                    <a:ext uri="{9D8B030D-6E8A-4147-A177-3AD203B41FA5}">
                      <a16:colId xmlns:a16="http://schemas.microsoft.com/office/drawing/2014/main" val="20001"/>
                    </a:ext>
                  </a:extLst>
                </a:gridCol>
                <a:gridCol w="8242650">
                  <a:extLst>
                    <a:ext uri="{9D8B030D-6E8A-4147-A177-3AD203B41FA5}">
                      <a16:colId xmlns:a16="http://schemas.microsoft.com/office/drawing/2014/main" val="20002"/>
                    </a:ext>
                  </a:extLst>
                </a:gridCol>
              </a:tblGrid>
              <a:tr h="339848">
                <a:tc gridSpan="2">
                  <a:txBody>
                    <a:bodyPr/>
                    <a:lstStyle/>
                    <a:p>
                      <a:r>
                        <a:rPr lang="en-US" dirty="0" smtClean="0"/>
                        <a:t>Attributes</a:t>
                      </a:r>
                      <a:endParaRPr lang="en-US" dirty="0"/>
                    </a:p>
                  </a:txBody>
                  <a:tcPr/>
                </a:tc>
                <a:tc hMerge="1">
                  <a:txBody>
                    <a:bodyPr/>
                    <a:lstStyle/>
                    <a:p>
                      <a:endParaRPr lang="en-US" dirty="0"/>
                    </a:p>
                  </a:txBody>
                  <a:tcPr/>
                </a:tc>
                <a:tc>
                  <a:txBody>
                    <a:bodyPr/>
                    <a:lstStyle/>
                    <a:p>
                      <a:r>
                        <a:rPr lang="en-US" dirty="0" smtClean="0"/>
                        <a:t>Conclusions</a:t>
                      </a:r>
                      <a:endParaRPr lang="en-US" dirty="0"/>
                    </a:p>
                  </a:txBody>
                  <a:tcPr/>
                </a:tc>
                <a:extLst>
                  <a:ext uri="{0D108BD9-81ED-4DB2-BD59-A6C34878D82A}">
                    <a16:rowId xmlns:a16="http://schemas.microsoft.com/office/drawing/2014/main" val="10000"/>
                  </a:ext>
                </a:extLst>
              </a:tr>
              <a:tr h="335762">
                <a:tc rowSpan="4">
                  <a:txBody>
                    <a:bodyPr/>
                    <a:lstStyle/>
                    <a:p>
                      <a:r>
                        <a:rPr lang="en-US" sz="1200" b="1" dirty="0" smtClean="0"/>
                        <a:t>Policy Attributes</a:t>
                      </a:r>
                      <a:endParaRPr lang="en-US" sz="1200" b="1" dirty="0"/>
                    </a:p>
                  </a:txBody>
                  <a:tcPr>
                    <a:solidFill>
                      <a:schemeClr val="accent1">
                        <a:lumMod val="40000"/>
                        <a:lumOff val="60000"/>
                      </a:schemeClr>
                    </a:solidFill>
                  </a:tcPr>
                </a:tc>
                <a:tc>
                  <a:txBody>
                    <a:bodyPr/>
                    <a:lstStyle/>
                    <a:p>
                      <a:r>
                        <a:rPr lang="en-US" sz="1100" b="1" dirty="0" smtClean="0"/>
                        <a:t>LOB – State - Product</a:t>
                      </a:r>
                      <a:endParaRPr lang="en-US" sz="1100" b="1" dirty="0"/>
                    </a:p>
                  </a:txBody>
                  <a:tcPr/>
                </a:tc>
                <a:tc>
                  <a:txBody>
                    <a:bodyPr/>
                    <a:lstStyle/>
                    <a:p>
                      <a:r>
                        <a:rPr lang="en-US" sz="1200" dirty="0" smtClean="0"/>
                        <a:t>Based upon the results from the production data analysis, the regression suite provides</a:t>
                      </a:r>
                      <a:r>
                        <a:rPr lang="en-US" sz="1200" baseline="0" dirty="0" smtClean="0"/>
                        <a:t> solid coverage for the most popular LOB-State-Product combinations.</a:t>
                      </a:r>
                      <a:endParaRPr lang="en-US" sz="1200" dirty="0"/>
                    </a:p>
                  </a:txBody>
                  <a:tcPr/>
                </a:tc>
                <a:extLst>
                  <a:ext uri="{0D108BD9-81ED-4DB2-BD59-A6C34878D82A}">
                    <a16:rowId xmlns:a16="http://schemas.microsoft.com/office/drawing/2014/main" val="10001"/>
                  </a:ext>
                </a:extLst>
              </a:tr>
              <a:tr h="850335">
                <a:tc vMerge="1">
                  <a:txBody>
                    <a:bodyPr/>
                    <a:lstStyle/>
                    <a:p>
                      <a:endParaRPr lang="en-US" sz="1100" b="1" dirty="0"/>
                    </a:p>
                  </a:txBody>
                  <a:tcPr>
                    <a:solidFill>
                      <a:schemeClr val="accent1">
                        <a:lumMod val="40000"/>
                        <a:lumOff val="60000"/>
                      </a:schemeClr>
                    </a:solidFill>
                  </a:tcPr>
                </a:tc>
                <a:tc>
                  <a:txBody>
                    <a:bodyPr/>
                    <a:lstStyle/>
                    <a:p>
                      <a:r>
                        <a:rPr lang="en-US" sz="1100" b="1" dirty="0" smtClean="0"/>
                        <a:t>Transactions</a:t>
                      </a:r>
                      <a:endParaRPr lang="en-US" sz="1100" b="1" dirty="0"/>
                    </a:p>
                  </a:txBody>
                  <a:tcPr/>
                </a:tc>
                <a:tc>
                  <a:txBody>
                    <a:bodyPr/>
                    <a:lstStyle/>
                    <a:p>
                      <a:r>
                        <a:rPr lang="en-US" sz="1200" b="0" dirty="0" smtClean="0"/>
                        <a:t>Each of these common transaction types (per the production data trend analysis) have extensive coverage as part of the regression policy life cycle scenarios:</a:t>
                      </a:r>
                    </a:p>
                    <a:p>
                      <a:pPr marL="171450" indent="-171450">
                        <a:buFont typeface="Arial" panose="020B0604020202020204" pitchFamily="34" charset="0"/>
                        <a:buChar char="•"/>
                      </a:pPr>
                      <a:r>
                        <a:rPr lang="en-US" sz="1200" b="0" dirty="0" smtClean="0"/>
                        <a:t>AP and RP endorsements (Maintain Vehicle/ Driver/ Insureds, Maintain general information, Maintain coverage)</a:t>
                      </a:r>
                    </a:p>
                    <a:p>
                      <a:pPr marL="171450" indent="-171450">
                        <a:buFont typeface="Arial" panose="020B0604020202020204" pitchFamily="34" charset="0"/>
                        <a:buChar char="•"/>
                      </a:pPr>
                      <a:r>
                        <a:rPr lang="en-US" sz="1200" b="0" dirty="0" smtClean="0"/>
                        <a:t>cancellation reasons (Non-payment, Insured's request, UW cancellation, Rewrite Accommodation)</a:t>
                      </a:r>
                    </a:p>
                    <a:p>
                      <a:pPr marL="171450" indent="-171450">
                        <a:buFont typeface="Arial" panose="020B0604020202020204" pitchFamily="34" charset="0"/>
                        <a:buChar char="•"/>
                      </a:pPr>
                      <a:r>
                        <a:rPr lang="en-US" sz="1200" b="0" dirty="0" smtClean="0"/>
                        <a:t>Reinstatement with / without lapse</a:t>
                      </a:r>
                    </a:p>
                    <a:p>
                      <a:pPr marL="171450" indent="-171450">
                        <a:buFont typeface="Arial" panose="020B0604020202020204" pitchFamily="34" charset="0"/>
                        <a:buChar char="•"/>
                      </a:pPr>
                      <a:r>
                        <a:rPr lang="en-US" sz="1200" b="0" dirty="0" smtClean="0"/>
                        <a:t>Renewals (Proposal and reversal) </a:t>
                      </a:r>
                      <a:endParaRPr lang="en-US" sz="1200" b="0" dirty="0"/>
                    </a:p>
                  </a:txBody>
                  <a:tcPr/>
                </a:tc>
                <a:extLst>
                  <a:ext uri="{0D108BD9-81ED-4DB2-BD59-A6C34878D82A}">
                    <a16:rowId xmlns:a16="http://schemas.microsoft.com/office/drawing/2014/main" val="10002"/>
                  </a:ext>
                </a:extLst>
              </a:tr>
              <a:tr h="193522">
                <a:tc vMerge="1">
                  <a:txBody>
                    <a:bodyPr/>
                    <a:lstStyle/>
                    <a:p>
                      <a:endParaRPr lang="en-US" sz="1100" b="1" dirty="0"/>
                    </a:p>
                  </a:txBody>
                  <a:tcPr>
                    <a:solidFill>
                      <a:schemeClr val="accent1">
                        <a:lumMod val="40000"/>
                        <a:lumOff val="60000"/>
                      </a:schemeClr>
                    </a:solidFill>
                  </a:tcPr>
                </a:tc>
                <a:tc>
                  <a:txBody>
                    <a:bodyPr/>
                    <a:lstStyle/>
                    <a:p>
                      <a:r>
                        <a:rPr lang="en-US" sz="1100" b="1" dirty="0" smtClean="0"/>
                        <a:t>Forms</a:t>
                      </a:r>
                      <a:endParaRPr lang="en-US" sz="1100" b="1" dirty="0"/>
                    </a:p>
                  </a:txBody>
                  <a:tcPr/>
                </a:tc>
                <a:tc>
                  <a:txBody>
                    <a:bodyPr/>
                    <a:lstStyle/>
                    <a:p>
                      <a:r>
                        <a:rPr lang="en-US" sz="1200" dirty="0" smtClean="0"/>
                        <a:t>Based upon the results from the production data analysis, c</a:t>
                      </a:r>
                      <a:r>
                        <a:rPr lang="en-US" sz="1200" baseline="0" dirty="0" smtClean="0"/>
                        <a:t>overage for the most common forms exists in the regression suite.</a:t>
                      </a:r>
                      <a:endParaRPr lang="en-US" sz="1200" dirty="0"/>
                    </a:p>
                  </a:txBody>
                  <a:tcPr/>
                </a:tc>
                <a:extLst>
                  <a:ext uri="{0D108BD9-81ED-4DB2-BD59-A6C34878D82A}">
                    <a16:rowId xmlns:a16="http://schemas.microsoft.com/office/drawing/2014/main" val="10003"/>
                  </a:ext>
                </a:extLst>
              </a:tr>
              <a:tr h="1361922">
                <a:tc vMerge="1">
                  <a:txBody>
                    <a:bodyPr/>
                    <a:lstStyle/>
                    <a:p>
                      <a:endParaRPr lang="en-US" sz="1100" b="1" dirty="0"/>
                    </a:p>
                  </a:txBody>
                  <a:tcPr>
                    <a:solidFill>
                      <a:schemeClr val="accent1">
                        <a:lumMod val="40000"/>
                        <a:lumOff val="60000"/>
                      </a:schemeClr>
                    </a:solidFill>
                  </a:tcPr>
                </a:tc>
                <a:tc>
                  <a:txBody>
                    <a:bodyPr/>
                    <a:lstStyle/>
                    <a:p>
                      <a:r>
                        <a:rPr lang="en-US" sz="1100" b="1" dirty="0" smtClean="0"/>
                        <a:t>Discounts</a:t>
                      </a:r>
                      <a:endParaRPr lang="en-US" sz="1100" b="1" dirty="0"/>
                    </a:p>
                  </a:txBody>
                  <a:tcPr/>
                </a:tc>
                <a:tc>
                  <a:txBody>
                    <a:bodyPr/>
                    <a:lstStyle/>
                    <a:p>
                      <a:r>
                        <a:rPr lang="en-US" sz="1200" dirty="0" smtClean="0"/>
                        <a:t>In the regression suite, the Determine/Manage Discounts</a:t>
                      </a:r>
                      <a:r>
                        <a:rPr lang="en-US" sz="1200" baseline="0" dirty="0" smtClean="0"/>
                        <a:t> “L2” capability </a:t>
                      </a:r>
                      <a:r>
                        <a:rPr lang="en-US" sz="1200" dirty="0" smtClean="0"/>
                        <a:t>has extensive coverage:</a:t>
                      </a:r>
                      <a:r>
                        <a:rPr lang="en-US" sz="1200" baseline="0" dirty="0" smtClean="0"/>
                        <a:t> </a:t>
                      </a:r>
                    </a:p>
                    <a:p>
                      <a:pPr marL="171450" indent="-171450">
                        <a:buFont typeface="Arial" panose="020B0604020202020204" pitchFamily="34" charset="0"/>
                        <a:buChar char="•"/>
                      </a:pPr>
                      <a:r>
                        <a:rPr lang="en-US" sz="1200" baseline="0" dirty="0" smtClean="0"/>
                        <a:t>Membership discount, Multi-car discounts, Loyalty discount, Affinity discount, Payment plan discount, Advance shopper, Employee benefit, Driver class discount, Smart driver discount, Good student and Good driver discounts, Defensive driver discount, Military defensive driver, UBI discount, Anti-theft, Air-bag, Hybrid discount and Non-stacking discount </a:t>
                      </a:r>
                    </a:p>
                    <a:p>
                      <a:pPr marL="171450" indent="-171450">
                        <a:buFont typeface="Arial" panose="020B0604020202020204" pitchFamily="34" charset="0"/>
                        <a:buChar char="•"/>
                      </a:pPr>
                      <a:r>
                        <a:rPr lang="en-US" sz="1200" b="0" baseline="0" dirty="0" smtClean="0"/>
                        <a:t>Removal of discounts is covered for the Multi-policy,</a:t>
                      </a:r>
                      <a:r>
                        <a:rPr lang="en-US" sz="1200" baseline="0" dirty="0" smtClean="0"/>
                        <a:t> Good driver, Good student, Mature driver, Membership, and Telematics participation discounts</a:t>
                      </a:r>
                      <a:endParaRPr lang="en-US" sz="1200" dirty="0" smtClean="0"/>
                    </a:p>
                  </a:txBody>
                  <a:tcPr/>
                </a:tc>
                <a:extLst>
                  <a:ext uri="{0D108BD9-81ED-4DB2-BD59-A6C34878D82A}">
                    <a16:rowId xmlns:a16="http://schemas.microsoft.com/office/drawing/2014/main" val="10004"/>
                  </a:ext>
                </a:extLst>
              </a:tr>
              <a:tr h="8503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Billing</a:t>
                      </a:r>
                      <a:r>
                        <a:rPr lang="en-US" sz="1200" b="1" baseline="0" dirty="0" smtClean="0"/>
                        <a:t> Attributes</a:t>
                      </a:r>
                      <a:endParaRPr lang="en-US" sz="1200" b="1" dirty="0" smtClean="0"/>
                    </a:p>
                    <a:p>
                      <a:endParaRPr lang="en-US" sz="1200" b="1" dirty="0"/>
                    </a:p>
                  </a:txBody>
                  <a:tcPr/>
                </a:tc>
                <a:tc>
                  <a:txBody>
                    <a:bodyPr/>
                    <a:lstStyle/>
                    <a:p>
                      <a:r>
                        <a:rPr lang="en-US" sz="1200" b="1" dirty="0" smtClean="0"/>
                        <a:t>Billing transactions</a:t>
                      </a:r>
                      <a:endParaRPr lang="en-US" sz="1200" b="1" dirty="0"/>
                    </a:p>
                  </a:txBody>
                  <a:tcPr/>
                </a:tc>
                <a:tc>
                  <a:txBody>
                    <a:bodyPr/>
                    <a:lstStyle/>
                    <a:p>
                      <a:pPr marL="0" indent="0" algn="l">
                        <a:buNone/>
                      </a:pPr>
                      <a:r>
                        <a:rPr lang="en-US" sz="1200" dirty="0" smtClean="0"/>
                        <a:t>Based upon the results from the production data analysis, t</a:t>
                      </a:r>
                      <a:r>
                        <a:rPr lang="en-US" sz="1200" kern="1200" baseline="0" dirty="0" smtClean="0">
                          <a:solidFill>
                            <a:schemeClr val="dk1"/>
                          </a:solidFill>
                          <a:latin typeface="+mn-lt"/>
                          <a:ea typeface="+mn-ea"/>
                          <a:cs typeface="+mn-cs"/>
                        </a:rPr>
                        <a:t>hese common billing transactions are covered by the regression suite’s policy life cycle scenarios:</a:t>
                      </a:r>
                      <a:endParaRPr lang="en-US" sz="1200" kern="1200" dirty="0" smtClean="0">
                        <a:solidFill>
                          <a:schemeClr val="dk1"/>
                        </a:solidFill>
                        <a:latin typeface="+mn-lt"/>
                        <a:ea typeface="+mn-ea"/>
                        <a:cs typeface="+mn-cs"/>
                      </a:endParaRPr>
                    </a:p>
                    <a:p>
                      <a:pPr marL="171450" indent="-171450" algn="l">
                        <a:buFont typeface="Arial" panose="020B0604020202020204" pitchFamily="34" charset="0"/>
                        <a:buChar char="•"/>
                      </a:pPr>
                      <a:r>
                        <a:rPr lang="en-US" sz="1200" kern="1200" dirty="0" smtClean="0">
                          <a:solidFill>
                            <a:schemeClr val="dk1"/>
                          </a:solidFill>
                          <a:latin typeface="+mn-lt"/>
                          <a:ea typeface="+mn-ea"/>
                          <a:cs typeface="+mn-cs"/>
                        </a:rPr>
                        <a:t>Different payment methods using various payment modes (Ex: Recurring payments)</a:t>
                      </a:r>
                    </a:p>
                    <a:p>
                      <a:pPr marL="171450" indent="-171450" algn="l">
                        <a:buFont typeface="Arial" panose="020B0604020202020204" pitchFamily="34" charset="0"/>
                        <a:buChar char="•"/>
                      </a:pPr>
                      <a:r>
                        <a:rPr lang="en-US" sz="1200" kern="1200" dirty="0" smtClean="0">
                          <a:solidFill>
                            <a:schemeClr val="dk1"/>
                          </a:solidFill>
                          <a:latin typeface="+mn-lt"/>
                          <a:ea typeface="+mn-ea"/>
                          <a:cs typeface="+mn-cs"/>
                        </a:rPr>
                        <a:t>Various types of fees (SR22, CA Fraud Assessment, MVLE, Non EFT Installment, EFT Installment, Cancellation)</a:t>
                      </a:r>
                    </a:p>
                    <a:p>
                      <a:pPr marL="171450" indent="-171450" algn="l">
                        <a:buFont typeface="Arial" panose="020B0604020202020204" pitchFamily="34" charset="0"/>
                        <a:buChar char="•"/>
                      </a:pPr>
                      <a:r>
                        <a:rPr lang="en-US" sz="1200" kern="1200" dirty="0" smtClean="0">
                          <a:solidFill>
                            <a:schemeClr val="dk1"/>
                          </a:solidFill>
                          <a:latin typeface="+mn-lt"/>
                          <a:ea typeface="+mn-ea"/>
                          <a:cs typeface="+mn-cs"/>
                        </a:rPr>
                        <a:t>Other</a:t>
                      </a:r>
                      <a:r>
                        <a:rPr lang="en-US" sz="1200" kern="1200" baseline="0" dirty="0" smtClean="0">
                          <a:solidFill>
                            <a:schemeClr val="dk1"/>
                          </a:solidFill>
                          <a:latin typeface="+mn-lt"/>
                          <a:ea typeface="+mn-ea"/>
                          <a:cs typeface="+mn-cs"/>
                        </a:rPr>
                        <a:t> billing transactions: </a:t>
                      </a:r>
                      <a:r>
                        <a:rPr lang="en-US" sz="1200" kern="1200" dirty="0" smtClean="0">
                          <a:solidFill>
                            <a:schemeClr val="dk1"/>
                          </a:solidFill>
                          <a:latin typeface="+mn-lt"/>
                          <a:ea typeface="+mn-ea"/>
                          <a:cs typeface="+mn-cs"/>
                        </a:rPr>
                        <a:t>NSF, payment declination,</a:t>
                      </a:r>
                      <a:r>
                        <a:rPr lang="en-US"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refunds, write-offs, funds transfer.</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6" name="TextBox 5"/>
          <p:cNvSpPr txBox="1"/>
          <p:nvPr/>
        </p:nvSpPr>
        <p:spPr bwMode="gray">
          <a:xfrm>
            <a:off x="460990" y="1023781"/>
            <a:ext cx="11319788" cy="403076"/>
          </a:xfrm>
          <a:prstGeom prst="rect">
            <a:avLst/>
          </a:prstGeom>
        </p:spPr>
        <p:txBody>
          <a:bodyPr vert="horz" wrap="square" lIns="91440" tIns="45720" rIns="91440" bIns="45720" rtlCol="0">
            <a:noAutofit/>
          </a:bodyPr>
          <a:lstStyle/>
          <a:p>
            <a:r>
              <a:rPr lang="en-US" sz="1400" dirty="0" smtClean="0">
                <a:solidFill>
                  <a:schemeClr val="tx1">
                    <a:lumMod val="50000"/>
                  </a:schemeClr>
                </a:solidFill>
              </a:rPr>
              <a:t>Comparison of production trend analysis results with the regression test suite scenarios led to these conclusions:</a:t>
            </a:r>
          </a:p>
        </p:txBody>
      </p:sp>
    </p:spTree>
    <p:extLst>
      <p:ext uri="{BB962C8B-B14F-4D97-AF65-F5344CB8AC3E}">
        <p14:creationId xmlns:p14="http://schemas.microsoft.com/office/powerpoint/2010/main" val="8525933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623549" y="319404"/>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400" b="1">
                <a:solidFill>
                  <a:schemeClr val="tx2">
                    <a:lumMod val="90000"/>
                    <a:lumOff val="10000"/>
                  </a:schemeClr>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Next Steps</a:t>
            </a:r>
          </a:p>
        </p:txBody>
      </p:sp>
      <p:sp>
        <p:nvSpPr>
          <p:cNvPr id="2" name="TextBox 1"/>
          <p:cNvSpPr txBox="1"/>
          <p:nvPr/>
        </p:nvSpPr>
        <p:spPr bwMode="gray">
          <a:xfrm>
            <a:off x="515007" y="1545022"/>
            <a:ext cx="10552386" cy="4550978"/>
          </a:xfrm>
          <a:prstGeom prst="rect">
            <a:avLst/>
          </a:prstGeom>
        </p:spPr>
        <p:txBody>
          <a:bodyPr vert="horz" wrap="square" lIns="91440" tIns="45720" rIns="91440" bIns="45720" rtlCol="0">
            <a:noAutofit/>
          </a:bodyPr>
          <a:lstStyle/>
          <a:p>
            <a:pPr marL="342900" indent="-342900">
              <a:buAutoNum type="arabicPeriod"/>
            </a:pPr>
            <a:r>
              <a:rPr lang="en-US" sz="1400" dirty="0" smtClean="0">
                <a:solidFill>
                  <a:schemeClr val="tx1">
                    <a:lumMod val="50000"/>
                  </a:schemeClr>
                </a:solidFill>
              </a:rPr>
              <a:t>Leverage Tealeaf to confirm initial findings and to identify additional testing topics by adding listeners for key attributes identified during production data mining:</a:t>
            </a:r>
          </a:p>
          <a:p>
            <a:pPr marL="800100" lvl="1" indent="-342900">
              <a:spcBef>
                <a:spcPts val="600"/>
              </a:spcBef>
              <a:buFont typeface="+mj-lt"/>
              <a:buAutoNum type="alphaLcPeriod"/>
            </a:pPr>
            <a:r>
              <a:rPr lang="en-US" sz="1400" dirty="0" smtClean="0">
                <a:solidFill>
                  <a:schemeClr val="tx1">
                    <a:lumMod val="50000"/>
                  </a:schemeClr>
                </a:solidFill>
              </a:rPr>
              <a:t>Most </a:t>
            </a:r>
            <a:r>
              <a:rPr lang="en-US" sz="1400" dirty="0">
                <a:solidFill>
                  <a:schemeClr val="tx1">
                    <a:lumMod val="50000"/>
                  </a:schemeClr>
                </a:solidFill>
              </a:rPr>
              <a:t>frequently </a:t>
            </a:r>
            <a:r>
              <a:rPr lang="en-US" sz="1400" dirty="0" smtClean="0">
                <a:solidFill>
                  <a:schemeClr val="tx1">
                    <a:lumMod val="50000"/>
                  </a:schemeClr>
                </a:solidFill>
              </a:rPr>
              <a:t>provided customer discounts</a:t>
            </a:r>
            <a:endParaRPr lang="en-US" sz="1400" dirty="0">
              <a:solidFill>
                <a:schemeClr val="tx1">
                  <a:lumMod val="50000"/>
                </a:schemeClr>
              </a:solidFill>
            </a:endParaRPr>
          </a:p>
          <a:p>
            <a:pPr marL="800100" lvl="1" indent="-342900">
              <a:spcBef>
                <a:spcPts val="600"/>
              </a:spcBef>
              <a:buFont typeface="+mj-lt"/>
              <a:buAutoNum type="alphaLcPeriod"/>
            </a:pPr>
            <a:r>
              <a:rPr lang="en-US" sz="1400" dirty="0" smtClean="0">
                <a:solidFill>
                  <a:schemeClr val="tx1">
                    <a:lumMod val="50000"/>
                  </a:schemeClr>
                </a:solidFill>
              </a:rPr>
              <a:t>Most </a:t>
            </a:r>
            <a:r>
              <a:rPr lang="en-US" sz="1400" dirty="0">
                <a:solidFill>
                  <a:schemeClr val="tx1">
                    <a:lumMod val="50000"/>
                  </a:schemeClr>
                </a:solidFill>
              </a:rPr>
              <a:t>commonly used </a:t>
            </a:r>
            <a:r>
              <a:rPr lang="en-US" sz="1400" dirty="0" smtClean="0">
                <a:solidFill>
                  <a:schemeClr val="tx1">
                    <a:lumMod val="50000"/>
                  </a:schemeClr>
                </a:solidFill>
              </a:rPr>
              <a:t>endorsement </a:t>
            </a:r>
            <a:r>
              <a:rPr lang="en-US" sz="1400" dirty="0">
                <a:solidFill>
                  <a:schemeClr val="tx1">
                    <a:lumMod val="50000"/>
                  </a:schemeClr>
                </a:solidFill>
              </a:rPr>
              <a:t>f</a:t>
            </a:r>
            <a:r>
              <a:rPr lang="en-US" sz="1400" dirty="0" smtClean="0">
                <a:solidFill>
                  <a:schemeClr val="tx1">
                    <a:lumMod val="50000"/>
                  </a:schemeClr>
                </a:solidFill>
              </a:rPr>
              <a:t>orms </a:t>
            </a:r>
            <a:r>
              <a:rPr lang="en-US" sz="1400" dirty="0">
                <a:solidFill>
                  <a:schemeClr val="tx1">
                    <a:lumMod val="50000"/>
                  </a:schemeClr>
                </a:solidFill>
              </a:rPr>
              <a:t>during policy </a:t>
            </a:r>
            <a:r>
              <a:rPr lang="en-US" sz="1400" dirty="0" smtClean="0">
                <a:solidFill>
                  <a:schemeClr val="tx1">
                    <a:lumMod val="50000"/>
                  </a:schemeClr>
                </a:solidFill>
              </a:rPr>
              <a:t>purchase</a:t>
            </a:r>
            <a:endParaRPr lang="en-US" sz="1400" dirty="0">
              <a:solidFill>
                <a:schemeClr val="tx1">
                  <a:lumMod val="50000"/>
                </a:schemeClr>
              </a:solidFill>
            </a:endParaRPr>
          </a:p>
          <a:p>
            <a:pPr marL="800100" lvl="1" indent="-342900">
              <a:spcBef>
                <a:spcPts val="600"/>
              </a:spcBef>
              <a:buFont typeface="+mj-lt"/>
              <a:buAutoNum type="alphaLcPeriod"/>
            </a:pPr>
            <a:r>
              <a:rPr lang="en-US" sz="1400" dirty="0" smtClean="0">
                <a:solidFill>
                  <a:schemeClr val="tx1">
                    <a:lumMod val="50000"/>
                  </a:schemeClr>
                </a:solidFill>
              </a:rPr>
              <a:t>Most </a:t>
            </a:r>
            <a:r>
              <a:rPr lang="en-US" sz="1400" dirty="0">
                <a:solidFill>
                  <a:schemeClr val="tx1">
                    <a:lumMod val="50000"/>
                  </a:schemeClr>
                </a:solidFill>
              </a:rPr>
              <a:t>common </a:t>
            </a:r>
            <a:r>
              <a:rPr lang="en-US" sz="1400" dirty="0" smtClean="0">
                <a:solidFill>
                  <a:schemeClr val="tx1">
                    <a:lumMod val="50000"/>
                  </a:schemeClr>
                </a:solidFill>
              </a:rPr>
              <a:t>billing transactions</a:t>
            </a:r>
            <a:endParaRPr lang="en-US" sz="1400" dirty="0">
              <a:solidFill>
                <a:schemeClr val="tx1">
                  <a:lumMod val="50000"/>
                </a:schemeClr>
              </a:solidFill>
            </a:endParaRPr>
          </a:p>
          <a:p>
            <a:pPr marL="800100" lvl="1" indent="-342900">
              <a:spcBef>
                <a:spcPts val="600"/>
              </a:spcBef>
              <a:buFont typeface="+mj-lt"/>
              <a:buAutoNum type="alphaLcPeriod"/>
            </a:pPr>
            <a:r>
              <a:rPr lang="en-US" sz="1400" dirty="0" smtClean="0">
                <a:solidFill>
                  <a:schemeClr val="tx1">
                    <a:lumMod val="50000"/>
                  </a:schemeClr>
                </a:solidFill>
              </a:rPr>
              <a:t>Most common policy cancellation reasons</a:t>
            </a:r>
            <a:endParaRPr lang="en-US" sz="1400" dirty="0">
              <a:solidFill>
                <a:schemeClr val="tx1">
                  <a:lumMod val="50000"/>
                </a:schemeClr>
              </a:solidFill>
            </a:endParaRPr>
          </a:p>
          <a:p>
            <a:pPr marL="800100" lvl="1" indent="-342900">
              <a:spcBef>
                <a:spcPts val="600"/>
              </a:spcBef>
              <a:buFont typeface="+mj-lt"/>
              <a:buAutoNum type="alphaLcPeriod"/>
            </a:pPr>
            <a:r>
              <a:rPr lang="en-US" sz="1400" dirty="0" smtClean="0">
                <a:solidFill>
                  <a:schemeClr val="tx1">
                    <a:lumMod val="50000"/>
                  </a:schemeClr>
                </a:solidFill>
              </a:rPr>
              <a:t>Most </a:t>
            </a:r>
            <a:r>
              <a:rPr lang="en-US" sz="1400" dirty="0">
                <a:solidFill>
                  <a:schemeClr val="tx1">
                    <a:lumMod val="50000"/>
                  </a:schemeClr>
                </a:solidFill>
              </a:rPr>
              <a:t>common </a:t>
            </a:r>
            <a:r>
              <a:rPr lang="en-US" sz="1400" dirty="0" smtClean="0">
                <a:solidFill>
                  <a:schemeClr val="tx1">
                    <a:lumMod val="50000"/>
                  </a:schemeClr>
                </a:solidFill>
              </a:rPr>
              <a:t>reinstatement and rewrite types</a:t>
            </a:r>
            <a:r>
              <a:rPr lang="en-US" sz="1400" dirty="0">
                <a:solidFill>
                  <a:schemeClr val="tx1">
                    <a:lumMod val="50000"/>
                  </a:schemeClr>
                </a:solidFill>
              </a:rPr>
              <a:t/>
            </a:r>
            <a:br>
              <a:rPr lang="en-US" sz="1400" dirty="0">
                <a:solidFill>
                  <a:schemeClr val="tx1">
                    <a:lumMod val="50000"/>
                  </a:schemeClr>
                </a:solidFill>
              </a:rPr>
            </a:br>
            <a:endParaRPr lang="en-US" sz="1400" dirty="0" smtClean="0">
              <a:solidFill>
                <a:schemeClr val="tx1">
                  <a:lumMod val="50000"/>
                </a:schemeClr>
              </a:solidFill>
            </a:endParaRPr>
          </a:p>
          <a:p>
            <a:pPr marL="342900" indent="-342900">
              <a:buAutoNum type="arabicPeriod"/>
            </a:pPr>
            <a:r>
              <a:rPr lang="en-US" sz="1400" dirty="0" smtClean="0">
                <a:solidFill>
                  <a:schemeClr val="tx1">
                    <a:lumMod val="50000"/>
                  </a:schemeClr>
                </a:solidFill>
              </a:rPr>
              <a:t>Explore the possibility of </a:t>
            </a:r>
            <a:r>
              <a:rPr lang="en-US" sz="1400" dirty="0">
                <a:solidFill>
                  <a:schemeClr val="tx1">
                    <a:lumMod val="50000"/>
                  </a:schemeClr>
                </a:solidFill>
              </a:rPr>
              <a:t>getting access to </a:t>
            </a:r>
            <a:r>
              <a:rPr lang="en-US" sz="1400" dirty="0" smtClean="0">
                <a:solidFill>
                  <a:schemeClr val="tx1">
                    <a:lumMod val="50000"/>
                  </a:schemeClr>
                </a:solidFill>
              </a:rPr>
              <a:t>service </a:t>
            </a:r>
            <a:r>
              <a:rPr lang="en-US" sz="1400" dirty="0">
                <a:solidFill>
                  <a:schemeClr val="tx1">
                    <a:lumMod val="50000"/>
                  </a:schemeClr>
                </a:solidFill>
              </a:rPr>
              <a:t>center </a:t>
            </a:r>
            <a:r>
              <a:rPr lang="en-US" sz="1400" dirty="0" smtClean="0">
                <a:solidFill>
                  <a:schemeClr val="tx1">
                    <a:lumMod val="50000"/>
                  </a:schemeClr>
                </a:solidFill>
              </a:rPr>
              <a:t>representatives from CSAA to get more insights into the commonly used business transactions</a:t>
            </a:r>
            <a:endParaRPr lang="en-US" sz="1400" dirty="0">
              <a:solidFill>
                <a:schemeClr val="tx1">
                  <a:lumMod val="50000"/>
                </a:schemeClr>
              </a:solidFill>
            </a:endParaRPr>
          </a:p>
        </p:txBody>
      </p:sp>
    </p:spTree>
    <p:extLst>
      <p:ext uri="{BB962C8B-B14F-4D97-AF65-F5344CB8AC3E}">
        <p14:creationId xmlns:p14="http://schemas.microsoft.com/office/powerpoint/2010/main" val="39987241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gray">
          <a:xfrm>
            <a:off x="269521" y="3000282"/>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Appendix -  Analysis deep dive</a:t>
            </a:r>
            <a:endParaRPr lang="en-US" dirty="0"/>
          </a:p>
        </p:txBody>
      </p:sp>
    </p:spTree>
    <p:extLst>
      <p:ext uri="{BB962C8B-B14F-4D97-AF65-F5344CB8AC3E}">
        <p14:creationId xmlns:p14="http://schemas.microsoft.com/office/powerpoint/2010/main" val="179459636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38476" y="5591847"/>
            <a:ext cx="10610524" cy="912356"/>
            <a:chOff x="546460" y="4943018"/>
            <a:chExt cx="11227116" cy="1034247"/>
          </a:xfrm>
        </p:grpSpPr>
        <p:sp>
          <p:nvSpPr>
            <p:cNvPr id="9" name="Rectangle 8"/>
            <p:cNvSpPr/>
            <p:nvPr/>
          </p:nvSpPr>
          <p:spPr>
            <a:xfrm>
              <a:off x="546463" y="4966555"/>
              <a:ext cx="11227113" cy="969079"/>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546460" y="4943018"/>
              <a:ext cx="10032175" cy="103424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smtClean="0">
                  <a:solidFill>
                    <a:prstClr val="black"/>
                  </a:solidFill>
                  <a:latin typeface="+mj-lt"/>
                </a:rPr>
                <a:t>Inferences </a:t>
              </a:r>
              <a:r>
                <a:rPr lang="en-US" sz="1600" b="1" dirty="0" smtClean="0">
                  <a:solidFill>
                    <a:prstClr val="black"/>
                  </a:solidFill>
                  <a:latin typeface="+mj-lt"/>
                </a:rPr>
                <a:t>:</a:t>
              </a:r>
            </a:p>
            <a:p>
              <a:pPr algn="l"/>
              <a:r>
                <a:rPr lang="en-US" sz="1200" dirty="0" smtClean="0">
                  <a:solidFill>
                    <a:prstClr val="black"/>
                  </a:solidFill>
                  <a:latin typeface="+mj-lt"/>
                </a:rPr>
                <a:t>Across LOBs and products, highest number of policies were issued for CA state for the 1 month analysis window, followed by AZ, NJ &amp; PA.</a:t>
              </a:r>
              <a:endParaRPr lang="en-US" sz="1200" b="1" dirty="0">
                <a:solidFill>
                  <a:prstClr val="black"/>
                </a:solidFill>
                <a:latin typeface="+mj-lt"/>
              </a:endParaRPr>
            </a:p>
            <a:p>
              <a:pPr algn="l"/>
              <a:r>
                <a:rPr lang="en-US" sz="1200" b="1" dirty="0" smtClean="0">
                  <a:solidFill>
                    <a:prstClr val="black"/>
                  </a:solidFill>
                  <a:latin typeface="+mj-lt"/>
                </a:rPr>
                <a:t>Existing Regression Coverage: </a:t>
              </a:r>
              <a:r>
                <a:rPr lang="en-US" sz="1200" dirty="0" smtClean="0">
                  <a:solidFill>
                    <a:prstClr val="black"/>
                  </a:solidFill>
                  <a:latin typeface="+mj-lt"/>
                </a:rPr>
                <a:t> </a:t>
              </a:r>
            </a:p>
            <a:p>
              <a:pPr algn="l"/>
              <a:r>
                <a:rPr lang="en-US" sz="1200" dirty="0" smtClean="0">
                  <a:solidFill>
                    <a:prstClr val="black"/>
                  </a:solidFill>
                  <a:latin typeface="+mj-lt"/>
                </a:rPr>
                <a:t>Extensive coverage for major states shown above is provided in regression</a:t>
              </a:r>
            </a:p>
          </p:txBody>
        </p:sp>
      </p:grpSp>
      <p:sp>
        <p:nvSpPr>
          <p:cNvPr id="11"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smtClean="0"/>
              <a:t>Quote &amp; Policy Data</a:t>
            </a:r>
            <a:endParaRPr lang="en-US" dirty="0"/>
          </a:p>
        </p:txBody>
      </p:sp>
      <p:sp>
        <p:nvSpPr>
          <p:cNvPr id="14" name="TextBox 13"/>
          <p:cNvSpPr txBox="1"/>
          <p:nvPr/>
        </p:nvSpPr>
        <p:spPr>
          <a:xfrm>
            <a:off x="1588770" y="996236"/>
            <a:ext cx="3124200" cy="269875"/>
          </a:xfrm>
          <a:prstGeom prst="rect">
            <a:avLst/>
          </a:prstGeom>
          <a:noFill/>
        </p:spPr>
        <p:txBody>
          <a:bodyPr lIns="0" tIns="0" rIns="0" bIns="0"/>
          <a:lstStyle/>
          <a:p>
            <a:pPr defTabSz="1219170" eaLnBrk="1" fontAlgn="auto" hangingPunct="1">
              <a:spcBef>
                <a:spcPts val="0"/>
              </a:spcBef>
              <a:spcAft>
                <a:spcPts val="0"/>
              </a:spcAft>
              <a:defRPr/>
            </a:pPr>
            <a:r>
              <a:rPr lang="en-US" sz="1200" b="1" dirty="0" smtClean="0">
                <a:latin typeface="+mj-lt"/>
              </a:rPr>
              <a:t>Policy &amp; Quote Count for Property</a:t>
            </a:r>
            <a:endParaRPr lang="en-US" sz="1200" b="1" dirty="0">
              <a:latin typeface="+mj-lt"/>
            </a:endParaRPr>
          </a:p>
        </p:txBody>
      </p:sp>
      <p:sp>
        <p:nvSpPr>
          <p:cNvPr id="20" name="TextBox 19"/>
          <p:cNvSpPr txBox="1"/>
          <p:nvPr/>
        </p:nvSpPr>
        <p:spPr>
          <a:xfrm>
            <a:off x="8011201" y="996236"/>
            <a:ext cx="3124200" cy="269875"/>
          </a:xfrm>
          <a:prstGeom prst="rect">
            <a:avLst/>
          </a:prstGeom>
          <a:noFill/>
        </p:spPr>
        <p:txBody>
          <a:bodyPr lIns="0" tIns="0" rIns="0" bIns="0"/>
          <a:lstStyle/>
          <a:p>
            <a:pPr defTabSz="1219170" eaLnBrk="1" fontAlgn="auto" hangingPunct="1">
              <a:spcBef>
                <a:spcPts val="0"/>
              </a:spcBef>
              <a:spcAft>
                <a:spcPts val="0"/>
              </a:spcAft>
              <a:defRPr/>
            </a:pPr>
            <a:r>
              <a:rPr lang="en-US" sz="1200" b="1" dirty="0" smtClean="0">
                <a:latin typeface="+mj-lt"/>
              </a:rPr>
              <a:t>Policy &amp; Quote Count for Auto</a:t>
            </a:r>
            <a:endParaRPr lang="en-US" sz="1200" b="1" dirty="0">
              <a:latin typeface="+mj-lt"/>
            </a:endParaRPr>
          </a:p>
        </p:txBody>
      </p:sp>
      <p:sp>
        <p:nvSpPr>
          <p:cNvPr id="30" name="TextBox 2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March </a:t>
            </a:r>
            <a:r>
              <a:rPr lang="en-US" sz="800" i="1" dirty="0" smtClean="0">
                <a:solidFill>
                  <a:schemeClr val="tx1">
                    <a:lumMod val="50000"/>
                  </a:schemeClr>
                </a:solidFill>
              </a:rPr>
              <a:t>’17 and hence this data might not be the best indicator of exact productions trends</a:t>
            </a:r>
            <a:endParaRPr lang="en-US" sz="800" i="1" dirty="0">
              <a:solidFill>
                <a:schemeClr val="tx1">
                  <a:lumMod val="50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165585053"/>
              </p:ext>
            </p:extLst>
          </p:nvPr>
        </p:nvGraphicFramePr>
        <p:xfrm>
          <a:off x="6012468" y="1230892"/>
          <a:ext cx="5036531" cy="4297686"/>
        </p:xfrm>
        <a:graphic>
          <a:graphicData uri="http://schemas.openxmlformats.org/drawingml/2006/table">
            <a:tbl>
              <a:tblPr/>
              <a:tblGrid>
                <a:gridCol w="747882">
                  <a:extLst>
                    <a:ext uri="{9D8B030D-6E8A-4147-A177-3AD203B41FA5}">
                      <a16:colId xmlns:a16="http://schemas.microsoft.com/office/drawing/2014/main" val="20000"/>
                    </a:ext>
                  </a:extLst>
                </a:gridCol>
                <a:gridCol w="950436">
                  <a:extLst>
                    <a:ext uri="{9D8B030D-6E8A-4147-A177-3AD203B41FA5}">
                      <a16:colId xmlns:a16="http://schemas.microsoft.com/office/drawing/2014/main" val="20001"/>
                    </a:ext>
                  </a:extLst>
                </a:gridCol>
                <a:gridCol w="514169">
                  <a:extLst>
                    <a:ext uri="{9D8B030D-6E8A-4147-A177-3AD203B41FA5}">
                      <a16:colId xmlns:a16="http://schemas.microsoft.com/office/drawing/2014/main" val="20002"/>
                    </a:ext>
                  </a:extLst>
                </a:gridCol>
                <a:gridCol w="529751">
                  <a:extLst>
                    <a:ext uri="{9D8B030D-6E8A-4147-A177-3AD203B41FA5}">
                      <a16:colId xmlns:a16="http://schemas.microsoft.com/office/drawing/2014/main" val="20003"/>
                    </a:ext>
                  </a:extLst>
                </a:gridCol>
                <a:gridCol w="950436">
                  <a:extLst>
                    <a:ext uri="{9D8B030D-6E8A-4147-A177-3AD203B41FA5}">
                      <a16:colId xmlns:a16="http://schemas.microsoft.com/office/drawing/2014/main" val="20004"/>
                    </a:ext>
                  </a:extLst>
                </a:gridCol>
                <a:gridCol w="1343857">
                  <a:extLst>
                    <a:ext uri="{9D8B030D-6E8A-4147-A177-3AD203B41FA5}">
                      <a16:colId xmlns:a16="http://schemas.microsoft.com/office/drawing/2014/main" val="20005"/>
                    </a:ext>
                  </a:extLst>
                </a:gridCol>
              </a:tblGrid>
              <a:tr h="313293">
                <a:tc>
                  <a:txBody>
                    <a:bodyPr/>
                    <a:lstStyle/>
                    <a:p>
                      <a:pPr algn="ctr" fontAlgn="ctr"/>
                      <a:r>
                        <a:rPr lang="en-US" sz="900" b="1" i="0" u="none" strike="noStrike" dirty="0">
                          <a:solidFill>
                            <a:srgbClr val="FFFFFF"/>
                          </a:solidFill>
                          <a:effectLst/>
                          <a:latin typeface="Arial" panose="020B0604020202020204" pitchFamily="34" charset="0"/>
                        </a:rPr>
                        <a:t>Volume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900" b="1" i="0" u="none" strike="noStrike" dirty="0">
                          <a:solidFill>
                            <a:srgbClr val="FFFFFF"/>
                          </a:solidFill>
                          <a:effectLst/>
                          <a:latin typeface="Arial" panose="020B0604020202020204" pitchFamily="34" charset="0"/>
                        </a:rPr>
                        <a:t>State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900" b="1" i="0" u="none" strike="noStrike" dirty="0">
                          <a:solidFill>
                            <a:srgbClr val="FFFFFF"/>
                          </a:solidFill>
                          <a:effectLst/>
                          <a:latin typeface="Arial" panose="020B0604020202020204" pitchFamily="34" charset="0"/>
                        </a:rPr>
                        <a:t>Policy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900" b="1" i="0" u="none" strike="noStrike" dirty="0">
                          <a:solidFill>
                            <a:srgbClr val="FFFFFF"/>
                          </a:solidFill>
                          <a:effectLst/>
                          <a:latin typeface="Arial" panose="020B0604020202020204" pitchFamily="34" charset="0"/>
                        </a:rPr>
                        <a:t>Quote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900" b="1" i="0" u="none" strike="noStrike" dirty="0">
                          <a:solidFill>
                            <a:srgbClr val="FFFFFF"/>
                          </a:solidFill>
                          <a:effectLst/>
                          <a:latin typeface="Arial" panose="020B060402020202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900" b="1" i="0" u="none" strike="noStrike" dirty="0" smtClean="0">
                          <a:solidFill>
                            <a:srgbClr val="FFFFFF"/>
                          </a:solidFill>
                          <a:effectLst/>
                          <a:latin typeface="Arial" panose="020B0604020202020204" pitchFamily="34" charset="0"/>
                        </a:rPr>
                        <a:t>Quote</a:t>
                      </a:r>
                      <a:r>
                        <a:rPr lang="en-US" sz="900" b="1" i="0" u="none" strike="noStrike" baseline="0" dirty="0" smtClean="0">
                          <a:solidFill>
                            <a:srgbClr val="FFFFFF"/>
                          </a:solidFill>
                          <a:effectLst/>
                          <a:latin typeface="Arial" panose="020B0604020202020204" pitchFamily="34" charset="0"/>
                        </a:rPr>
                        <a:t> to </a:t>
                      </a:r>
                      <a:r>
                        <a:rPr lang="en-US" sz="900" b="1" i="0" u="none" strike="noStrike" dirty="0" smtClean="0">
                          <a:solidFill>
                            <a:srgbClr val="FFFFFF"/>
                          </a:solidFill>
                          <a:effectLst/>
                          <a:latin typeface="Arial" panose="020B0604020202020204" pitchFamily="34" charset="0"/>
                        </a:rPr>
                        <a:t>Policy conversion%</a:t>
                      </a:r>
                      <a:endParaRPr lang="en-US" sz="900" b="1" i="0" u="none" strike="noStrike" dirty="0">
                        <a:solidFill>
                          <a:srgbClr val="FFFFFF"/>
                        </a:solidFill>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59844">
                <a:tc rowSpan="5">
                  <a:txBody>
                    <a:bodyPr/>
                    <a:lstStyle/>
                    <a:p>
                      <a:pPr algn="ctr" fontAlgn="ctr"/>
                      <a:r>
                        <a:rPr lang="en-US" sz="900" b="1" i="0" u="none" strike="noStrike" dirty="0">
                          <a:solidFill>
                            <a:schemeClr val="bg1"/>
                          </a:solidFill>
                          <a:effectLst/>
                          <a:latin typeface="Arial" panose="020B0604020202020204" pitchFamily="34" charset="0"/>
                        </a:rPr>
                        <a:t>High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en-US" sz="900" b="1" i="0" u="none" strike="noStrike">
                          <a:solidFill>
                            <a:srgbClr val="000000"/>
                          </a:solidFill>
                          <a:effectLst/>
                          <a:latin typeface="Arial" panose="020B0604020202020204" pitchFamily="34" charset="0"/>
                        </a:rPr>
                        <a:t>CA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8051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15819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23870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50.89</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AZ</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780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4585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5365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17.01</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NJ</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891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4212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5103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21.15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PA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380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3517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3897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10.80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9844">
                <a:tc vMerge="1">
                  <a:txBody>
                    <a:bodyPr/>
                    <a:lstStyle/>
                    <a:p>
                      <a:endParaRPr lang="en-US"/>
                    </a:p>
                  </a:txBody>
                  <a:tcPr/>
                </a:tc>
                <a:tc>
                  <a:txBody>
                    <a:bodyPr/>
                    <a:lstStyle/>
                    <a:p>
                      <a:pPr algn="ctr" fontAlgn="ctr"/>
                      <a:r>
                        <a:rPr lang="en-US" sz="900" b="1" i="0" u="none" strike="noStrike" dirty="0">
                          <a:solidFill>
                            <a:srgbClr val="000000"/>
                          </a:solidFill>
                          <a:effectLst/>
                          <a:latin typeface="Arial" panose="020B0604020202020204" pitchFamily="34" charset="0"/>
                        </a:rPr>
                        <a:t>NV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739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2754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3493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26.83</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9844">
                <a:tc rowSpan="10">
                  <a:txBody>
                    <a:bodyPr/>
                    <a:lstStyle/>
                    <a:p>
                      <a:pPr algn="ctr" fontAlgn="ctr"/>
                      <a:r>
                        <a:rPr lang="en-US" sz="900" b="0" i="0" u="none" strike="noStrike">
                          <a:solidFill>
                            <a:srgbClr val="000000"/>
                          </a:solidFill>
                          <a:effectLst/>
                          <a:latin typeface="Arial" panose="020B0604020202020204" pitchFamily="34" charset="0"/>
                        </a:rPr>
                        <a:t>Medium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900" b="1" i="0" u="none" strike="noStrike">
                          <a:solidFill>
                            <a:srgbClr val="000000"/>
                          </a:solidFill>
                          <a:effectLst/>
                          <a:latin typeface="Arial" panose="020B0604020202020204" pitchFamily="34" charset="0"/>
                        </a:rPr>
                        <a:t>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2564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3133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22.19</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CT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2543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3128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23.00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MD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2906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9.54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OH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1880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5.64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CO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1521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1782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17.16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VA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1518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1702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12.12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UT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1177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1411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19.88</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KY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1192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1390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dirty="0">
                          <a:solidFill>
                            <a:srgbClr val="000000"/>
                          </a:solidFill>
                          <a:effectLst/>
                          <a:latin typeface="Arial" panose="020B0604020202020204" pitchFamily="34" charset="0"/>
                        </a:rPr>
                        <a:t>16.61</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1253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1356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dirty="0">
                          <a:solidFill>
                            <a:srgbClr val="000000"/>
                          </a:solidFill>
                          <a:effectLst/>
                          <a:latin typeface="Arial" panose="020B0604020202020204" pitchFamily="34" charset="0"/>
                        </a:rPr>
                        <a:t>8.22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NY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1181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13.45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9844">
                <a:tc rowSpan="9">
                  <a:txBody>
                    <a:bodyPr/>
                    <a:lstStyle/>
                    <a:p>
                      <a:pPr algn="ctr" fontAlgn="ctr"/>
                      <a:r>
                        <a:rPr lang="en-US" sz="900" b="0" i="0" u="none" strike="noStrike" dirty="0">
                          <a:solidFill>
                            <a:srgbClr val="000000"/>
                          </a:solidFill>
                          <a:effectLst/>
                          <a:latin typeface="Arial" panose="020B0604020202020204" pitchFamily="34" charset="0"/>
                        </a:rPr>
                        <a:t>Low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85000"/>
                      </a:schemeClr>
                    </a:solidFill>
                  </a:tcPr>
                </a:tc>
                <a:tc>
                  <a:txBody>
                    <a:bodyPr/>
                    <a:lstStyle/>
                    <a:p>
                      <a:pPr algn="ctr" fontAlgn="ctr"/>
                      <a:r>
                        <a:rPr lang="en-US" sz="900" b="1" i="0" u="none" strike="noStrike">
                          <a:solidFill>
                            <a:srgbClr val="000000"/>
                          </a:solidFill>
                          <a:effectLst/>
                          <a:latin typeface="Arial" panose="020B0604020202020204" pitchFamily="34" charset="0"/>
                        </a:rPr>
                        <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719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924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28.51</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648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21.12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KS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632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19.25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MT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496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19.76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SD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325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411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26.46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DC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279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8.14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WY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27.62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26.92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9844">
                <a:tc vMerge="1">
                  <a:txBody>
                    <a:bodyPr/>
                    <a:lstStyle/>
                    <a:p>
                      <a:endParaRPr lang="en-US"/>
                    </a:p>
                  </a:txBody>
                  <a:tcPr/>
                </a:tc>
                <a:tc>
                  <a:txBody>
                    <a:bodyPr/>
                    <a:lstStyle/>
                    <a:p>
                      <a:pPr algn="ctr" fontAlgn="ctr"/>
                      <a:r>
                        <a:rPr lang="en-US" sz="900" b="1" i="0" u="none" strike="noStrike">
                          <a:solidFill>
                            <a:srgbClr val="000000"/>
                          </a:solidFill>
                          <a:effectLst/>
                          <a:latin typeface="Arial" panose="020B0604020202020204" pitchFamily="34" charset="0"/>
                        </a:rPr>
                        <a:t>WV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Arial" panose="020B0604020202020204" pitchFamily="34" charset="0"/>
                        </a:rPr>
                        <a:t>23.08</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8137">
                <a:tc>
                  <a:txBody>
                    <a:bodyPr/>
                    <a:lstStyle/>
                    <a:p>
                      <a:pPr algn="l" fontAlgn="b"/>
                      <a:r>
                        <a:rPr lang="en-US" sz="900" b="0" i="0" u="none" strike="noStrike">
                          <a:solidFill>
                            <a:srgbClr val="000000"/>
                          </a:solidFill>
                          <a:effectLst/>
                          <a:latin typeface="Arial" panose="020B0604020202020204" pitchFamily="34" charset="0"/>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1" i="0" u="none" strike="noStrike" dirty="0">
                          <a:solidFill>
                            <a:srgbClr val="000000"/>
                          </a:solidFill>
                          <a:effectLst/>
                          <a:latin typeface="Arial" panose="020B0604020202020204" pitchFamily="34" charset="0"/>
                        </a:rPr>
                        <a:t>14168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1" i="0" u="none" strike="noStrike">
                          <a:solidFill>
                            <a:srgbClr val="000000"/>
                          </a:solidFill>
                          <a:effectLst/>
                          <a:latin typeface="Arial" panose="020B0604020202020204" pitchFamily="34" charset="0"/>
                        </a:rPr>
                        <a:t>51368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900" b="1" i="0" u="none" strike="noStrike">
                          <a:solidFill>
                            <a:srgbClr val="000000"/>
                          </a:solidFill>
                          <a:effectLst/>
                          <a:latin typeface="Arial" panose="020B0604020202020204" pitchFamily="34" charset="0"/>
                        </a:rPr>
                        <a:t>65536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t"/>
                      <a:r>
                        <a:rPr lang="en-US" sz="900" b="1" i="0" u="none" strike="noStrike" dirty="0">
                          <a:solidFill>
                            <a:srgbClr val="000000"/>
                          </a:solidFill>
                          <a:effectLst/>
                          <a:latin typeface="Arial" panose="020B0604020202020204" pitchFamily="34" charset="0"/>
                        </a:rPr>
                        <a:t>27.58</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2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71766136"/>
              </p:ext>
            </p:extLst>
          </p:nvPr>
        </p:nvGraphicFramePr>
        <p:xfrm>
          <a:off x="438477" y="1223089"/>
          <a:ext cx="5073168" cy="4297677"/>
        </p:xfrm>
        <a:graphic>
          <a:graphicData uri="http://schemas.openxmlformats.org/drawingml/2006/table">
            <a:tbl>
              <a:tblPr/>
              <a:tblGrid>
                <a:gridCol w="822960">
                  <a:extLst>
                    <a:ext uri="{9D8B030D-6E8A-4147-A177-3AD203B41FA5}">
                      <a16:colId xmlns:a16="http://schemas.microsoft.com/office/drawing/2014/main" val="20000"/>
                    </a:ext>
                  </a:extLst>
                </a:gridCol>
                <a:gridCol w="989553">
                  <a:extLst>
                    <a:ext uri="{9D8B030D-6E8A-4147-A177-3AD203B41FA5}">
                      <a16:colId xmlns:a16="http://schemas.microsoft.com/office/drawing/2014/main" val="20001"/>
                    </a:ext>
                  </a:extLst>
                </a:gridCol>
                <a:gridCol w="535331">
                  <a:extLst>
                    <a:ext uri="{9D8B030D-6E8A-4147-A177-3AD203B41FA5}">
                      <a16:colId xmlns:a16="http://schemas.microsoft.com/office/drawing/2014/main" val="20002"/>
                    </a:ext>
                  </a:extLst>
                </a:gridCol>
                <a:gridCol w="551553">
                  <a:extLst>
                    <a:ext uri="{9D8B030D-6E8A-4147-A177-3AD203B41FA5}">
                      <a16:colId xmlns:a16="http://schemas.microsoft.com/office/drawing/2014/main" val="20003"/>
                    </a:ext>
                  </a:extLst>
                </a:gridCol>
                <a:gridCol w="989553">
                  <a:extLst>
                    <a:ext uri="{9D8B030D-6E8A-4147-A177-3AD203B41FA5}">
                      <a16:colId xmlns:a16="http://schemas.microsoft.com/office/drawing/2014/main" val="20004"/>
                    </a:ext>
                  </a:extLst>
                </a:gridCol>
                <a:gridCol w="1184218">
                  <a:extLst>
                    <a:ext uri="{9D8B030D-6E8A-4147-A177-3AD203B41FA5}">
                      <a16:colId xmlns:a16="http://schemas.microsoft.com/office/drawing/2014/main" val="20005"/>
                    </a:ext>
                  </a:extLst>
                </a:gridCol>
              </a:tblGrid>
              <a:tr h="330104">
                <a:tc>
                  <a:txBody>
                    <a:bodyPr/>
                    <a:lstStyle/>
                    <a:p>
                      <a:pPr algn="ctr" fontAlgn="ctr"/>
                      <a:r>
                        <a:rPr lang="en-US" sz="1000" b="1" i="0" u="none" strike="noStrike" dirty="0">
                          <a:solidFill>
                            <a:srgbClr val="FFFFFF"/>
                          </a:solidFill>
                          <a:effectLst/>
                          <a:latin typeface="Arial" panose="020B0604020202020204" pitchFamily="34" charset="0"/>
                        </a:rPr>
                        <a:t>Volume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000" b="1" i="0" u="none" strike="noStrike" dirty="0">
                          <a:solidFill>
                            <a:srgbClr val="FFFFFF"/>
                          </a:solidFill>
                          <a:effectLst/>
                          <a:latin typeface="Arial" panose="020B0604020202020204" pitchFamily="34" charset="0"/>
                        </a:rPr>
                        <a:t>State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000" b="1" i="0" u="none" strike="noStrike" dirty="0">
                          <a:solidFill>
                            <a:srgbClr val="FFFFFF"/>
                          </a:solidFill>
                          <a:effectLst/>
                          <a:latin typeface="Arial" panose="020B0604020202020204" pitchFamily="34" charset="0"/>
                        </a:rPr>
                        <a:t>Policy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000" b="1" i="0" u="none" strike="noStrike" dirty="0">
                          <a:solidFill>
                            <a:srgbClr val="FFFFFF"/>
                          </a:solidFill>
                          <a:effectLst/>
                          <a:latin typeface="Arial" panose="020B0604020202020204" pitchFamily="34" charset="0"/>
                        </a:rPr>
                        <a:t>Quote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000" b="1" i="0" u="none" strike="noStrike" dirty="0">
                          <a:solidFill>
                            <a:srgbClr val="FFFFFF"/>
                          </a:solidFill>
                          <a:effectLst/>
                          <a:latin typeface="Arial" panose="020B060402020202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000" b="1" i="0" u="none" strike="noStrike" dirty="0" smtClean="0">
                          <a:solidFill>
                            <a:srgbClr val="FFFFFF"/>
                          </a:solidFill>
                          <a:effectLst/>
                          <a:latin typeface="Arial" panose="020B0604020202020204" pitchFamily="34" charset="0"/>
                        </a:rPr>
                        <a:t>Quote</a:t>
                      </a:r>
                      <a:r>
                        <a:rPr lang="en-US" sz="1000" b="1" i="0" u="none" strike="noStrike" baseline="0" dirty="0" smtClean="0">
                          <a:solidFill>
                            <a:srgbClr val="FFFFFF"/>
                          </a:solidFill>
                          <a:effectLst/>
                          <a:latin typeface="Arial" panose="020B0604020202020204" pitchFamily="34" charset="0"/>
                        </a:rPr>
                        <a:t> to </a:t>
                      </a:r>
                      <a:r>
                        <a:rPr lang="en-US" sz="1000" b="1" i="0" u="none" strike="noStrike" dirty="0" smtClean="0">
                          <a:solidFill>
                            <a:srgbClr val="FFFFFF"/>
                          </a:solidFill>
                          <a:effectLst/>
                          <a:latin typeface="Arial" panose="020B0604020202020204" pitchFamily="34" charset="0"/>
                        </a:rPr>
                        <a:t>Policy conversion%</a:t>
                      </a:r>
                      <a:endParaRPr lang="en-US" sz="1000" b="1" i="0" u="none" strike="noStrike" dirty="0">
                        <a:solidFill>
                          <a:srgbClr val="FFFFFF"/>
                        </a:solidFill>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65051">
                <a:tc rowSpan="6">
                  <a:txBody>
                    <a:bodyPr/>
                    <a:lstStyle/>
                    <a:p>
                      <a:pPr algn="ctr" fontAlgn="ctr"/>
                      <a:r>
                        <a:rPr lang="en-US" sz="1000" b="1" i="0" u="none" strike="noStrike" dirty="0">
                          <a:solidFill>
                            <a:schemeClr val="bg1"/>
                          </a:solidFill>
                          <a:effectLst/>
                          <a:latin typeface="Arial" panose="020B0604020202020204" pitchFamily="34" charset="0"/>
                        </a:rPr>
                        <a:t>High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en-US" sz="1000" b="1" i="0" u="none" strike="noStrike">
                          <a:solidFill>
                            <a:srgbClr val="000000"/>
                          </a:solidFill>
                          <a:effectLst/>
                          <a:latin typeface="Arial" panose="020B0604020202020204" pitchFamily="34" charset="0"/>
                        </a:rPr>
                        <a:t>CA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5241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6766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12007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77.46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AZ</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2823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41.86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NJ</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1438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2320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61.34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051">
                <a:tc vMerge="1">
                  <a:txBody>
                    <a:bodyPr/>
                    <a:lstStyle/>
                    <a:p>
                      <a:endParaRPr lang="en-US"/>
                    </a:p>
                  </a:txBody>
                  <a:tcPr/>
                </a:tc>
                <a:tc>
                  <a:txBody>
                    <a:bodyPr/>
                    <a:lstStyle/>
                    <a:p>
                      <a:pPr algn="ctr" fontAlgn="ctr"/>
                      <a:r>
                        <a:rPr lang="en-US" sz="1000" b="1" i="0" u="none" strike="noStrike" dirty="0">
                          <a:solidFill>
                            <a:srgbClr val="000000"/>
                          </a:solidFill>
                          <a:effectLst/>
                          <a:latin typeface="Arial" panose="020B0604020202020204" pitchFamily="34" charset="0"/>
                        </a:rPr>
                        <a:t>PA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970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1288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32.78</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051">
                <a:tc vMerge="1">
                  <a:txBody>
                    <a:bodyPr/>
                    <a:lstStyle/>
                    <a:p>
                      <a:endParaRPr lang="en-US"/>
                    </a:p>
                  </a:txBody>
                  <a:tcPr/>
                </a:tc>
                <a:tc>
                  <a:txBody>
                    <a:bodyPr/>
                    <a:lstStyle/>
                    <a:p>
                      <a:pPr algn="ctr" fontAlgn="ctr"/>
                      <a:r>
                        <a:rPr lang="en-US" sz="1000" b="1" i="0" u="none" strike="noStrike" dirty="0">
                          <a:solidFill>
                            <a:srgbClr val="000000"/>
                          </a:solidFill>
                          <a:effectLst/>
                          <a:latin typeface="Arial" panose="020B0604020202020204" pitchFamily="34" charset="0"/>
                        </a:rPr>
                        <a:t>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947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1095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15.63</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051">
                <a:tc vMerge="1">
                  <a:txBody>
                    <a:bodyPr/>
                    <a:lstStyle/>
                    <a:p>
                      <a:endParaRPr lang="en-US"/>
                    </a:p>
                  </a:txBody>
                  <a:tcPr/>
                </a:tc>
                <a:tc>
                  <a:txBody>
                    <a:bodyPr/>
                    <a:lstStyle/>
                    <a:p>
                      <a:pPr algn="ctr" fontAlgn="ctr"/>
                      <a:r>
                        <a:rPr lang="en-US" sz="1000" b="1" i="0" u="none" strike="noStrike" dirty="0">
                          <a:solidFill>
                            <a:srgbClr val="000000"/>
                          </a:solidFill>
                          <a:effectLst/>
                          <a:latin typeface="Arial" panose="020B0604020202020204" pitchFamily="34" charset="0"/>
                        </a:rPr>
                        <a:t>MD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1034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39.35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051">
                <a:tc rowSpan="9">
                  <a:txBody>
                    <a:bodyPr/>
                    <a:lstStyle/>
                    <a:p>
                      <a:pPr algn="ctr" fontAlgn="ctr"/>
                      <a:r>
                        <a:rPr lang="en-US" sz="1000" b="0" i="0" u="none" strike="noStrike">
                          <a:solidFill>
                            <a:srgbClr val="000000"/>
                          </a:solidFill>
                          <a:effectLst/>
                          <a:latin typeface="Arial" panose="020B0604020202020204" pitchFamily="34" charset="0"/>
                        </a:rPr>
                        <a:t>Medium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1" i="0" u="none" strike="noStrike">
                          <a:solidFill>
                            <a:srgbClr val="000000"/>
                          </a:solidFill>
                          <a:effectLst/>
                          <a:latin typeface="Arial" panose="020B0604020202020204" pitchFamily="34" charset="0"/>
                        </a:rPr>
                        <a:t>CO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973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37.04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OH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715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849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18.74</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VA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230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546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776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42.12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UT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566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67.95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390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36.36</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rPr>
                        <a:t>232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341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46.98</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KY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230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17.35</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KS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206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15.73</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MT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174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26.09</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051">
                <a:tc rowSpan="8">
                  <a:txBody>
                    <a:bodyPr/>
                    <a:lstStyle/>
                    <a:p>
                      <a:pPr algn="ctr" fontAlgn="ctr"/>
                      <a:r>
                        <a:rPr lang="en-US" sz="1000" b="0" i="0" u="none" strike="noStrike" dirty="0">
                          <a:solidFill>
                            <a:srgbClr val="000000"/>
                          </a:solidFill>
                          <a:effectLst/>
                          <a:latin typeface="Arial" panose="020B0604020202020204" pitchFamily="34" charset="0"/>
                        </a:rPr>
                        <a:t>Low Volume States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85000"/>
                      </a:schemeClr>
                    </a:solidFill>
                  </a:tcPr>
                </a:tc>
                <a:tc>
                  <a:txBody>
                    <a:bodyPr/>
                    <a:lstStyle/>
                    <a:p>
                      <a:pPr algn="ctr" fontAlgn="ctr"/>
                      <a:r>
                        <a:rPr lang="en-US" sz="1000" b="1" i="0" u="none" strike="noStrike">
                          <a:solidFill>
                            <a:srgbClr val="000000"/>
                          </a:solidFill>
                          <a:effectLst/>
                          <a:latin typeface="Arial" panose="020B0604020202020204" pitchFamily="34" charset="0"/>
                        </a:rPr>
                        <a:t>DC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26.67</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ID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41.67</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WY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40.63</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WV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25.00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CT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0.00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NV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0.00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0.00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5051">
                <a:tc vMerge="1">
                  <a:txBody>
                    <a:bodyPr/>
                    <a:lstStyle/>
                    <a:p>
                      <a:endParaRPr lang="en-US"/>
                    </a:p>
                  </a:txBody>
                  <a:tcPr/>
                </a:tc>
                <a:tc>
                  <a:txBody>
                    <a:bodyPr/>
                    <a:lstStyle/>
                    <a:p>
                      <a:pPr algn="ctr" fontAlgn="ctr"/>
                      <a:r>
                        <a:rPr lang="en-US" sz="1000" b="1" i="0" u="none" strike="noStrike">
                          <a:solidFill>
                            <a:srgbClr val="000000"/>
                          </a:solidFill>
                          <a:effectLst/>
                          <a:latin typeface="Arial" panose="020B0604020202020204" pitchFamily="34" charset="0"/>
                        </a:rPr>
                        <a:t>SD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Arial" panose="020B06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Arial" panose="020B0604020202020204" pitchFamily="34" charset="0"/>
                        </a:rPr>
                        <a:t>0.00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7140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Arial" panose="020B060402020202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Arial" panose="020B0604020202020204" pitchFamily="34" charset="0"/>
                        </a:rPr>
                        <a:t>8941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a:solidFill>
                            <a:srgbClr val="000000"/>
                          </a:solidFill>
                          <a:effectLst/>
                          <a:latin typeface="Arial" panose="020B0604020202020204" pitchFamily="34" charset="0"/>
                        </a:rPr>
                        <a:t>16370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Arial" panose="020B0604020202020204" pitchFamily="34" charset="0"/>
                        </a:rPr>
                        <a:t>25311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t"/>
                      <a:r>
                        <a:rPr lang="en-US" sz="1000" b="1" i="0" u="none" strike="noStrike" dirty="0">
                          <a:solidFill>
                            <a:srgbClr val="000000"/>
                          </a:solidFill>
                          <a:effectLst/>
                          <a:latin typeface="Arial" panose="020B0604020202020204" pitchFamily="34" charset="0"/>
                        </a:rPr>
                        <a:t>54.62</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411912853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6310" y="4841770"/>
            <a:ext cx="10529619" cy="1665569"/>
            <a:chOff x="518303" y="4907946"/>
            <a:chExt cx="10529619" cy="1098564"/>
          </a:xfrm>
        </p:grpSpPr>
        <p:sp>
          <p:nvSpPr>
            <p:cNvPr id="8" name="Rectangle 7"/>
            <p:cNvSpPr/>
            <p:nvPr/>
          </p:nvSpPr>
          <p:spPr>
            <a:xfrm>
              <a:off x="546462" y="4907946"/>
              <a:ext cx="10501460" cy="1087501"/>
            </a:xfrm>
            <a:prstGeom prst="rect">
              <a:avLst/>
            </a:prstGeom>
            <a:solidFill>
              <a:schemeClr val="accent2">
                <a:lumMod val="20000"/>
                <a:lumOff val="80000"/>
              </a:schemeClr>
            </a:solidFill>
            <a:ln>
              <a:no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ubtitle 2"/>
            <p:cNvSpPr txBox="1">
              <a:spLocks/>
            </p:cNvSpPr>
            <p:nvPr/>
          </p:nvSpPr>
          <p:spPr>
            <a:xfrm>
              <a:off x="518303" y="4919011"/>
              <a:ext cx="9993825" cy="1087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smtClean="0">
                  <a:solidFill>
                    <a:prstClr val="black"/>
                  </a:solidFill>
                  <a:latin typeface="+mj-lt"/>
                </a:rPr>
                <a:t>Inferences </a:t>
              </a:r>
              <a:r>
                <a:rPr lang="en-US" sz="1800" b="1" dirty="0" smtClean="0">
                  <a:solidFill>
                    <a:prstClr val="black"/>
                  </a:solidFill>
                  <a:latin typeface="+mj-lt"/>
                </a:rPr>
                <a:t>:</a:t>
              </a:r>
            </a:p>
            <a:p>
              <a:pPr marL="228600" indent="-228600" algn="l">
                <a:buAutoNum type="arabicParenR"/>
              </a:pPr>
              <a:r>
                <a:rPr lang="en-US" sz="1400" dirty="0" smtClean="0">
                  <a:solidFill>
                    <a:prstClr val="black"/>
                  </a:solidFill>
                  <a:latin typeface="+mj-lt"/>
                </a:rPr>
                <a:t>Highest number of transactions happened in the middle of the month</a:t>
              </a:r>
            </a:p>
            <a:p>
              <a:pPr algn="l"/>
              <a:r>
                <a:rPr lang="en-US" sz="1400" b="1" dirty="0" smtClean="0">
                  <a:solidFill>
                    <a:prstClr val="black"/>
                  </a:solidFill>
                  <a:latin typeface="+mj-lt"/>
                </a:rPr>
                <a:t>Existing Regression Coverage: </a:t>
              </a:r>
            </a:p>
            <a:p>
              <a:pPr algn="l"/>
              <a:r>
                <a:rPr lang="en-US" sz="1400" dirty="0" smtClean="0">
                  <a:solidFill>
                    <a:prstClr val="black"/>
                  </a:solidFill>
                  <a:latin typeface="+mj-lt"/>
                </a:rPr>
                <a:t>All broad categories of Policy life cycle transactions have a coverage in Regression</a:t>
              </a:r>
            </a:p>
          </p:txBody>
        </p:sp>
      </p:grpSp>
      <p:sp>
        <p:nvSpPr>
          <p:cNvPr id="19" name="Title 1"/>
          <p:cNvSpPr txBox="1">
            <a:spLocks/>
          </p:cNvSpPr>
          <p:nvPr/>
        </p:nvSpPr>
        <p:spPr bwMode="gray">
          <a:xfrm>
            <a:off x="226310" y="424996"/>
            <a:ext cx="8412480" cy="373708"/>
          </a:xfrm>
          <a:prstGeom prst="rect">
            <a:avLst/>
          </a:prstGeom>
        </p:spPr>
        <p:txBody>
          <a:bodyPr vert="horz" lIns="91440" tIns="45720" rIns="91440" bIns="45720" rtlCol="0">
            <a:noAutofit/>
          </a:bodyPr>
          <a:lstStyle>
            <a:defPPr>
              <a:defRPr lang="en-US"/>
            </a:defPPr>
            <a:lvl1pPr indent="0" fontAlgn="base">
              <a:lnSpc>
                <a:spcPct val="106000"/>
              </a:lnSpc>
              <a:spcBef>
                <a:spcPct val="50000"/>
              </a:spcBef>
              <a:spcAft>
                <a:spcPct val="0"/>
              </a:spcAft>
              <a:buClr>
                <a:srgbClr val="54585A"/>
              </a:buClr>
              <a:buFontTx/>
              <a:buNone/>
              <a:defRPr sz="2200" b="1">
                <a:solidFill>
                  <a:srgbClr val="003087"/>
                </a:solidFill>
                <a:latin typeface="Arial" panose="020B0604020202020204" pitchFamily="34" charset="0"/>
                <a:cs typeface="Arial" panose="020B0604020202020204" pitchFamily="34" charset="0"/>
              </a:defRPr>
            </a:lvl1pPr>
            <a:lvl2pPr indent="0" algn="ctr" defTabSz="457200">
              <a:lnSpc>
                <a:spcPct val="105000"/>
              </a:lnSpc>
              <a:spcBef>
                <a:spcPts val="600"/>
              </a:spcBef>
              <a:buClr>
                <a:schemeClr val="tx2"/>
              </a:buClr>
              <a:buFont typeface="Wingdings" charset="2"/>
              <a:buNone/>
              <a:defRPr sz="1400">
                <a:solidFill>
                  <a:schemeClr val="tx1">
                    <a:tint val="75000"/>
                  </a:schemeClr>
                </a:solidFill>
                <a:latin typeface="Arial" pitchFamily="34" charset="0"/>
                <a:cs typeface="Arial" pitchFamily="34" charset="0"/>
              </a:defRPr>
            </a:lvl2pPr>
            <a:lvl3pPr indent="0" algn="ctr" defTabSz="457200">
              <a:lnSpc>
                <a:spcPct val="105000"/>
              </a:lnSpc>
              <a:spcBef>
                <a:spcPts val="600"/>
              </a:spcBef>
              <a:buClr>
                <a:schemeClr val="accent1"/>
              </a:buClr>
              <a:buSzPct val="100000"/>
              <a:buFont typeface="Arial" pitchFamily="34" charset="0"/>
              <a:buNone/>
              <a:defRPr sz="1400">
                <a:solidFill>
                  <a:schemeClr val="tx1">
                    <a:tint val="75000"/>
                  </a:schemeClr>
                </a:solidFill>
                <a:latin typeface="Arial" pitchFamily="34" charset="0"/>
                <a:cs typeface="Arial" pitchFamily="34" charset="0"/>
              </a:defRPr>
            </a:lvl3pPr>
            <a:lvl4pPr indent="0" algn="ctr" defTabSz="457200">
              <a:lnSpc>
                <a:spcPct val="105000"/>
              </a:lnSpc>
              <a:spcBef>
                <a:spcPts val="600"/>
              </a:spcBef>
              <a:buClr>
                <a:schemeClr val="accent5"/>
              </a:buClr>
              <a:buSzPct val="100000"/>
              <a:buFont typeface="Arial" pitchFamily="34" charset="0"/>
              <a:buNone/>
              <a:defRPr sz="1400">
                <a:solidFill>
                  <a:schemeClr val="tx1">
                    <a:tint val="75000"/>
                  </a:schemeClr>
                </a:solidFill>
                <a:latin typeface="Arial" pitchFamily="34" charset="0"/>
                <a:cs typeface="Arial" pitchFamily="34" charset="0"/>
              </a:defRPr>
            </a:lvl4pPr>
            <a:lvl5pPr indent="0" algn="ctr" defTabSz="457200">
              <a:lnSpc>
                <a:spcPct val="105000"/>
              </a:lnSpc>
              <a:spcBef>
                <a:spcPts val="600"/>
              </a:spcBef>
              <a:buClr>
                <a:schemeClr val="accent3"/>
              </a:buClr>
              <a:buSzPct val="100000"/>
              <a:buFont typeface="Arial" pitchFamily="34" charset="0"/>
              <a:buNone/>
              <a:defRPr sz="1400">
                <a:solidFill>
                  <a:schemeClr val="tx1">
                    <a:tint val="75000"/>
                  </a:schemeClr>
                </a:solidFill>
                <a:latin typeface="Arial" pitchFamily="34" charset="0"/>
                <a:cs typeface="Arial" pitchFamily="34" charset="0"/>
              </a:defRPr>
            </a:lvl5pPr>
            <a:lvl6pPr indent="0" algn="ctr" defTabSz="457200">
              <a:spcBef>
                <a:spcPct val="20000"/>
              </a:spcBef>
              <a:buFont typeface="Arial"/>
              <a:buNone/>
              <a:defRPr sz="2000">
                <a:solidFill>
                  <a:schemeClr val="tx1">
                    <a:tint val="75000"/>
                  </a:schemeClr>
                </a:solidFill>
              </a:defRPr>
            </a:lvl6pPr>
            <a:lvl7pPr indent="0" algn="ctr" defTabSz="457200">
              <a:spcBef>
                <a:spcPct val="20000"/>
              </a:spcBef>
              <a:buFont typeface="Arial"/>
              <a:buNone/>
              <a:defRPr sz="2000">
                <a:solidFill>
                  <a:schemeClr val="tx1">
                    <a:tint val="75000"/>
                  </a:schemeClr>
                </a:solidFill>
              </a:defRPr>
            </a:lvl7pPr>
            <a:lvl8pPr indent="0" algn="ctr" defTabSz="457200">
              <a:spcBef>
                <a:spcPct val="20000"/>
              </a:spcBef>
              <a:buFont typeface="Arial"/>
              <a:buNone/>
              <a:defRPr sz="2000">
                <a:solidFill>
                  <a:schemeClr val="tx1">
                    <a:tint val="75000"/>
                  </a:schemeClr>
                </a:solidFill>
              </a:defRPr>
            </a:lvl8pPr>
            <a:lvl9pPr indent="0" algn="ctr" defTabSz="457200">
              <a:spcBef>
                <a:spcPct val="20000"/>
              </a:spcBef>
              <a:buFont typeface="Arial"/>
              <a:buNone/>
              <a:defRPr sz="2000">
                <a:solidFill>
                  <a:schemeClr val="tx1">
                    <a:tint val="75000"/>
                  </a:schemeClr>
                </a:solidFill>
              </a:defRPr>
            </a:lvl9pPr>
          </a:lstStyle>
          <a:p>
            <a:r>
              <a:rPr lang="en-US" dirty="0"/>
              <a:t>Trend </a:t>
            </a:r>
            <a:r>
              <a:rPr lang="en-US" dirty="0" smtClean="0"/>
              <a:t>Analysis</a:t>
            </a:r>
            <a:endParaRPr lang="en-US" dirty="0"/>
          </a:p>
        </p:txBody>
      </p:sp>
      <p:sp>
        <p:nvSpPr>
          <p:cNvPr id="10" name="TextBox 9"/>
          <p:cNvSpPr txBox="1"/>
          <p:nvPr/>
        </p:nvSpPr>
        <p:spPr bwMode="gray">
          <a:xfrm>
            <a:off x="323850" y="6623637"/>
            <a:ext cx="8778240" cy="234363"/>
          </a:xfrm>
          <a:prstGeom prst="rect">
            <a:avLst/>
          </a:prstGeom>
        </p:spPr>
        <p:txBody>
          <a:bodyPr vert="horz" wrap="square" lIns="91440" tIns="45720" rIns="91440" bIns="45720" rtlCol="0">
            <a:noAutofit/>
          </a:bodyPr>
          <a:lstStyle/>
          <a:p>
            <a:pPr algn="r"/>
            <a:r>
              <a:rPr lang="en-US" sz="800" i="1" dirty="0">
                <a:solidFill>
                  <a:schemeClr val="tx1">
                    <a:lumMod val="50000"/>
                  </a:schemeClr>
                </a:solidFill>
              </a:rPr>
              <a:t>Disclaimer: Analysis is based on a limited subset of data pulled from the PROD DB for the month of </a:t>
            </a:r>
            <a:r>
              <a:rPr lang="en-US" sz="800" i="1" dirty="0" smtClean="0">
                <a:solidFill>
                  <a:schemeClr val="tx1">
                    <a:lumMod val="50000"/>
                  </a:schemeClr>
                </a:solidFill>
              </a:rPr>
              <a:t>March’ 17 and hence this data might not be the best indicator of exact productions trends</a:t>
            </a:r>
            <a:endParaRPr lang="en-US" sz="800" i="1" dirty="0">
              <a:solidFill>
                <a:schemeClr val="tx1">
                  <a:lumMod val="50000"/>
                </a:schemeClr>
              </a:solidFill>
            </a:endParaRPr>
          </a:p>
        </p:txBody>
      </p:sp>
      <p:sp>
        <p:nvSpPr>
          <p:cNvPr id="2" name="TextBox 1"/>
          <p:cNvSpPr txBox="1"/>
          <p:nvPr/>
        </p:nvSpPr>
        <p:spPr bwMode="gray">
          <a:xfrm>
            <a:off x="3149600" y="2295350"/>
            <a:ext cx="914400" cy="914400"/>
          </a:xfrm>
          <a:prstGeom prst="rect">
            <a:avLst/>
          </a:prstGeom>
        </p:spPr>
        <p:txBody>
          <a:bodyPr vert="horz" wrap="none" lIns="91440" tIns="45720" rIns="91440" bIns="45720" rtlCol="0">
            <a:noAutofit/>
          </a:bodyPr>
          <a:lstStyle/>
          <a:p>
            <a:endParaRPr lang="en-US" dirty="0"/>
          </a:p>
        </p:txBody>
      </p:sp>
      <p:graphicFrame>
        <p:nvGraphicFramePr>
          <p:cNvPr id="15" name="Chart 14"/>
          <p:cNvGraphicFramePr>
            <a:graphicFrameLocks/>
          </p:cNvGraphicFramePr>
          <p:nvPr>
            <p:extLst>
              <p:ext uri="{D42A27DB-BD31-4B8C-83A1-F6EECF244321}">
                <p14:modId xmlns:p14="http://schemas.microsoft.com/office/powerpoint/2010/main" val="1637201191"/>
              </p:ext>
            </p:extLst>
          </p:nvPr>
        </p:nvGraphicFramePr>
        <p:xfrm>
          <a:off x="341659" y="1106238"/>
          <a:ext cx="9763125" cy="36360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33594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2.xml><?xml version="1.0" encoding="utf-8"?>
<a:theme xmlns:a="http://schemas.openxmlformats.org/drawingml/2006/main" name="1_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3.xml><?xml version="1.0" encoding="utf-8"?>
<a:theme xmlns:a="http://schemas.openxmlformats.org/drawingml/2006/main" name="2_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4.xml><?xml version="1.0" encoding="utf-8"?>
<a:theme xmlns:a="http://schemas.openxmlformats.org/drawingml/2006/main" name="3_AAA_Template_rev121812">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txDef>
      <a:spPr bwMode="gray"/>
      <a:bodyPr vert="horz" lIns="91440" tIns="45720" rIns="91440" bIns="45720" rtlCol="0">
        <a:noAutofit/>
      </a:bodyPr>
      <a:lstStyle>
        <a:defPPr>
          <a:defRPr dirty="0"/>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4990</TotalTime>
  <Words>3160</Words>
  <Application>Microsoft Office PowerPoint</Application>
  <PresentationFormat>Widescreen</PresentationFormat>
  <Paragraphs>888</Paragraphs>
  <Slides>20</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MS PGothic</vt:lpstr>
      <vt:lpstr>MS PGothic</vt:lpstr>
      <vt:lpstr>Arial</vt:lpstr>
      <vt:lpstr>Ariel</vt:lpstr>
      <vt:lpstr>Calibri</vt:lpstr>
      <vt:lpstr>Runda</vt:lpstr>
      <vt:lpstr>Times New Roman</vt:lpstr>
      <vt:lpstr>Wingdings</vt:lpstr>
      <vt:lpstr>Wingdings 2</vt:lpstr>
      <vt:lpstr>AAA_Template_rev121812</vt:lpstr>
      <vt:lpstr>1_AAA_Template_rev121812</vt:lpstr>
      <vt:lpstr>2_AAA_Template_rev121812</vt:lpstr>
      <vt:lpstr>3_AAA_Template_rev121812</vt:lpstr>
      <vt:lpstr>Real Life Policy Scenarios Initiative PAS Regression Testing</vt:lpstr>
      <vt:lpstr>Real Life Policy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Optimized Automated Regression Suite – Auto Coverage Heat Map (L2)</vt:lpstr>
      <vt:lpstr>Optimized Automated Regression Suite – Property Coverage Heat Map (L2)</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Life Policy Scenarios</dc:title>
  <dc:creator>Kaur, Gurpreet</dc:creator>
  <cp:lastModifiedBy>Kaur, Gurpreet</cp:lastModifiedBy>
  <cp:revision>457</cp:revision>
  <dcterms:created xsi:type="dcterms:W3CDTF">2017-03-09T12:56:48Z</dcterms:created>
  <dcterms:modified xsi:type="dcterms:W3CDTF">2017-06-01T05:13:37Z</dcterms:modified>
</cp:coreProperties>
</file>