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  <p:sldMasterId id="2147483718" r:id="rId2"/>
  </p:sldMasterIdLst>
  <p:notesMasterIdLst>
    <p:notesMasterId r:id="rId16"/>
  </p:notesMasterIdLst>
  <p:handoutMasterIdLst>
    <p:handoutMasterId r:id="rId17"/>
  </p:handoutMasterIdLst>
  <p:sldIdLst>
    <p:sldId id="395" r:id="rId3"/>
    <p:sldId id="379" r:id="rId4"/>
    <p:sldId id="419" r:id="rId5"/>
    <p:sldId id="418" r:id="rId6"/>
    <p:sldId id="420" r:id="rId7"/>
    <p:sldId id="407" r:id="rId8"/>
    <p:sldId id="411" r:id="rId9"/>
    <p:sldId id="413" r:id="rId10"/>
    <p:sldId id="408" r:id="rId11"/>
    <p:sldId id="410" r:id="rId12"/>
    <p:sldId id="394" r:id="rId13"/>
    <p:sldId id="414" r:id="rId14"/>
    <p:sldId id="415" r:id="rId15"/>
  </p:sldIdLst>
  <p:sldSz cx="12192000" cy="6858000"/>
  <p:notesSz cx="7315200" cy="9601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 userDrawn="1">
          <p15:clr>
            <a:srgbClr val="A4A3A4"/>
          </p15:clr>
        </p15:guide>
        <p15:guide id="2" orient="horz" pos="1021" userDrawn="1">
          <p15:clr>
            <a:srgbClr val="A4A3A4"/>
          </p15:clr>
        </p15:guide>
        <p15:guide id="3" orient="horz" pos="4005" userDrawn="1">
          <p15:clr>
            <a:srgbClr val="A4A3A4"/>
          </p15:clr>
        </p15:guide>
        <p15:guide id="4" orient="horz" pos="531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07" userDrawn="1">
          <p15:clr>
            <a:srgbClr val="A4A3A4"/>
          </p15:clr>
        </p15:guide>
        <p15:guide id="8" pos="7373" userDrawn="1">
          <p15:clr>
            <a:srgbClr val="A4A3A4"/>
          </p15:clr>
        </p15:guide>
        <p15:guide id="9" pos="3765" userDrawn="1">
          <p15:clr>
            <a:srgbClr val="A4A3A4"/>
          </p15:clr>
        </p15:guide>
        <p15:guide id="10" pos="3915" userDrawn="1">
          <p15:clr>
            <a:srgbClr val="A4A3A4"/>
          </p15:clr>
        </p15:guide>
        <p15:guide id="11" pos="527" userDrawn="1">
          <p15:clr>
            <a:srgbClr val="A4A3A4"/>
          </p15:clr>
        </p15:guide>
        <p15:guide id="12" orient="horz" pos="1008" userDrawn="1">
          <p15:clr>
            <a:srgbClr val="A4A3A4"/>
          </p15:clr>
        </p15:guide>
        <p15:guide id="13" orient="horz" pos="549" userDrawn="1">
          <p15:clr>
            <a:srgbClr val="A4A3A4"/>
          </p15:clr>
        </p15:guide>
        <p15:guide id="14" orient="horz" pos="12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003087"/>
    <a:srgbClr val="7CB2B2"/>
    <a:srgbClr val="575757"/>
    <a:srgbClr val="BFBFBF"/>
    <a:srgbClr val="FFC72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8413" autoAdjust="0"/>
  </p:normalViewPr>
  <p:slideViewPr>
    <p:cSldViewPr snapToGrid="0" showGuides="1">
      <p:cViewPr varScale="1">
        <p:scale>
          <a:sx n="86" d="100"/>
          <a:sy n="86" d="100"/>
        </p:scale>
        <p:origin x="451" y="58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3840"/>
        <p:guide pos="307"/>
        <p:guide pos="7373"/>
        <p:guide pos="3765"/>
        <p:guide pos="3915"/>
        <p:guide pos="527"/>
        <p:guide orient="horz" pos="1008"/>
        <p:guide orient="horz" pos="549"/>
        <p:guide orient="horz" pos="1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5/18/2016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76829" indent="-29878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95121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73169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51217" indent="-2390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29266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107314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85362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63411" indent="-239024" defTabSz="47804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2A03CB-6116-4531-AD98-9A4BBFB48B51}" type="slidenum">
              <a:rPr lang="en-US" altLang="en-US">
                <a:cs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A8D5D-C495-41FE-89D8-2CC16B09AF26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4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A8D5D-C495-41FE-89D8-2CC16B09AF26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99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12192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012517" y="5781996"/>
            <a:ext cx="4265083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010400" y="1051560"/>
            <a:ext cx="42672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010400" y="1"/>
            <a:ext cx="42672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5541265"/>
            <a:ext cx="5050367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30792"/>
            <a:ext cx="5890133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555697"/>
            <a:ext cx="5890133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1" y="5312664"/>
            <a:ext cx="5050367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6" y="177785"/>
            <a:ext cx="117043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7"/>
            <a:ext cx="12192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010400" y="5166360"/>
            <a:ext cx="4269317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4401" y="6444345"/>
            <a:ext cx="4833257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2014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3"/>
            <a:ext cx="12192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565424"/>
            <a:ext cx="109728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97603"/>
            <a:ext cx="6171941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" y="2778756"/>
            <a:ext cx="61728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87680" y="295683"/>
            <a:ext cx="719328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7680" y="1611313"/>
            <a:ext cx="7193280" cy="4735487"/>
          </a:xfrm>
        </p:spPr>
        <p:txBody>
          <a:bodyPr/>
          <a:lstStyle>
            <a:lvl1pPr>
              <a:tabLst>
                <a:tab pos="3771900" algn="r"/>
              </a:tabLst>
              <a:defRPr/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0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-1 Line Headline 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4"/>
          <p:cNvSpPr txBox="1">
            <a:spLocks/>
          </p:cNvSpPr>
          <p:nvPr/>
        </p:nvSpPr>
        <p:spPr>
          <a:xfrm>
            <a:off x="4673600" y="6172200"/>
            <a:ext cx="28448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fld id="{63D33537-E8E4-45CA-ABC2-94CDC8F79018}" type="slidenum">
              <a:rPr lang="en-US" altLang="en-US" sz="900" smtClean="0">
                <a:solidFill>
                  <a:srgbClr val="979B9E"/>
                </a:solidFill>
              </a:rPr>
              <a:pPr algn="ctr" defTabSz="914400" eaLnBrk="1" hangingPunct="1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7" name="Slide Number Placeholder 14"/>
          <p:cNvSpPr txBox="1">
            <a:spLocks/>
          </p:cNvSpPr>
          <p:nvPr/>
        </p:nvSpPr>
        <p:spPr>
          <a:xfrm>
            <a:off x="4673600" y="6172200"/>
            <a:ext cx="28448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fld id="{6EA21EBB-2BF9-4B8A-98C6-64BB55760FB2}" type="slidenum">
              <a:rPr lang="en-US" altLang="en-US" sz="900" smtClean="0">
                <a:solidFill>
                  <a:srgbClr val="979B9E"/>
                </a:solidFill>
              </a:rPr>
              <a:pPr algn="ctr" defTabSz="914400" eaLnBrk="1" hangingPunct="1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914400" y="6173789"/>
            <a:ext cx="3377848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© 2012 AAA Northern California, Nevada &amp; Utah Insurance Exchange</a:t>
            </a:r>
          </a:p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Confidential and proprietary</a:t>
            </a:r>
          </a:p>
        </p:txBody>
      </p:sp>
      <p:pic>
        <p:nvPicPr>
          <p:cNvPr id="9" name="Picture 9" descr="Ins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84" y="6134101"/>
            <a:ext cx="89746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0" y="1279526"/>
            <a:ext cx="12192000" cy="92075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5050" y="1280160"/>
              <a:ext cx="1736725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59238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735888" y="1280160"/>
              <a:ext cx="140811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</p:grpSp>
      <p:sp>
        <p:nvSpPr>
          <p:cNvPr id="15" name="Rectangle 22"/>
          <p:cNvSpPr/>
          <p:nvPr userDrawn="1"/>
        </p:nvSpPr>
        <p:spPr>
          <a:xfrm>
            <a:off x="8513685" y="5330826"/>
            <a:ext cx="3617696" cy="5683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50385" y="6091239"/>
            <a:ext cx="10687049" cy="554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Rectangle 11"/>
          <p:cNvSpPr/>
          <p:nvPr userDrawn="1"/>
        </p:nvSpPr>
        <p:spPr>
          <a:xfrm>
            <a:off x="0" y="1279526"/>
            <a:ext cx="12192000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19" name="Picture 16" descr="A19518x04E_PPT_Cov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42" y="0"/>
            <a:ext cx="3610306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A19518x12D_PPT_Cov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85" y="1400176"/>
            <a:ext cx="3617696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136120115_22_PPT_Cov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685" y="5924550"/>
            <a:ext cx="3617696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Ins-Main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1" y="488951"/>
            <a:ext cx="11438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68897"/>
            <a:ext cx="5890133" cy="543725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22313"/>
            <a:ext cx="5890133" cy="834083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1" y="5330926"/>
            <a:ext cx="5050367" cy="267194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914401" y="5555598"/>
            <a:ext cx="5050367" cy="29527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8466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12192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012517" y="5781996"/>
            <a:ext cx="4265083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010400" y="1051560"/>
            <a:ext cx="42672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010400" y="1"/>
            <a:ext cx="42672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5541265"/>
            <a:ext cx="5050367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30792"/>
            <a:ext cx="5890133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555697"/>
            <a:ext cx="5890133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1" y="5312664"/>
            <a:ext cx="5050367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182880"/>
            <a:ext cx="117043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7"/>
            <a:ext cx="12192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C72C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010400" y="5166360"/>
            <a:ext cx="4269317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14401" y="6444345"/>
            <a:ext cx="4833257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54585A">
                    <a:lumMod val="60000"/>
                    <a:lumOff val="40000"/>
                  </a:srgbClr>
                </a:solidFill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rgbClr val="54585A">
                    <a:lumMod val="60000"/>
                    <a:lumOff val="40000"/>
                  </a:srgbClr>
                </a:solidFill>
                <a:ea typeface="Times New Roman"/>
                <a:cs typeface="Arial" pitchFamily="34" charset="0"/>
              </a:rPr>
              <a:t>CSAA Insurance Group.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7619896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488779"/>
            <a:ext cx="10185823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98648"/>
            <a:ext cx="10192512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44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21173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830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86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488779"/>
            <a:ext cx="10185823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98648"/>
            <a:ext cx="10192512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21173" y="16002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950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1"/>
            <a:ext cx="499872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167" y="1143001"/>
            <a:ext cx="499872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82455" y="1143001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7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143001"/>
            <a:ext cx="4253345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13376" y="900113"/>
            <a:ext cx="4870449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79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1" y="4414006"/>
            <a:ext cx="4982465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00801" y="4414006"/>
            <a:ext cx="4983057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914400" y="1598613"/>
            <a:ext cx="4983056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6400801" y="1598613"/>
            <a:ext cx="4983057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1" y="3997129"/>
            <a:ext cx="4982633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1" y="3997130"/>
            <a:ext cx="4957233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44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914401" y="1598614"/>
            <a:ext cx="10293348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9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3"/>
            <a:ext cx="12192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565424"/>
            <a:ext cx="109728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247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305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97603"/>
            <a:ext cx="6171941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" y="2778756"/>
            <a:ext cx="61728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/>
          </p:nvPr>
        </p:nvGraphicFramePr>
        <p:xfrm>
          <a:off x="10676467" y="6350"/>
          <a:ext cx="1515533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3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972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87680" y="295683"/>
            <a:ext cx="719328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7680" y="1611313"/>
            <a:ext cx="7193280" cy="4735487"/>
          </a:xfrm>
        </p:spPr>
        <p:txBody>
          <a:bodyPr/>
          <a:lstStyle>
            <a:lvl1pPr>
              <a:tabLst>
                <a:tab pos="3771900" algn="r"/>
              </a:tabLst>
              <a:defRPr/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23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2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21173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-1 Line Headline 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4"/>
          <p:cNvSpPr txBox="1">
            <a:spLocks/>
          </p:cNvSpPr>
          <p:nvPr/>
        </p:nvSpPr>
        <p:spPr>
          <a:xfrm>
            <a:off x="4673600" y="6172200"/>
            <a:ext cx="28448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63D33537-E8E4-45CA-ABC2-94CDC8F79018}" type="slidenum">
              <a:rPr lang="en-US" altLang="en-US" sz="900" smtClean="0">
                <a:solidFill>
                  <a:srgbClr val="979B9E"/>
                </a:solidFill>
              </a:rPr>
              <a:pPr algn="ctr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7" name="Slide Number Placeholder 14"/>
          <p:cNvSpPr txBox="1">
            <a:spLocks/>
          </p:cNvSpPr>
          <p:nvPr/>
        </p:nvSpPr>
        <p:spPr>
          <a:xfrm>
            <a:off x="4673600" y="6172200"/>
            <a:ext cx="2844800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unda" pitchFamily="50" charset="0"/>
                <a:ea typeface="MS PGothic" pitchFamily="34" charset="-128"/>
              </a:defRPr>
            </a:lvl9pPr>
          </a:lstStyle>
          <a:p>
            <a:pPr algn="ctr">
              <a:defRPr/>
            </a:pPr>
            <a:fld id="{6EA21EBB-2BF9-4B8A-98C6-64BB55760FB2}" type="slidenum">
              <a:rPr lang="en-US" altLang="en-US" sz="900" smtClean="0">
                <a:solidFill>
                  <a:srgbClr val="979B9E"/>
                </a:solidFill>
              </a:rPr>
              <a:pPr algn="ctr">
                <a:defRPr/>
              </a:pPr>
              <a:t>‹#›</a:t>
            </a:fld>
            <a:endParaRPr lang="en-US" altLang="en-US" sz="900" dirty="0" smtClean="0">
              <a:solidFill>
                <a:srgbClr val="979B9E"/>
              </a:solidFill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914400" y="6173789"/>
            <a:ext cx="3377848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5pPr>
            <a:lvl6pPr marL="25146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6pPr>
            <a:lvl7pPr marL="29718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7pPr>
            <a:lvl8pPr marL="34290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8pPr>
            <a:lvl9pPr marL="3886200" indent="-228600" algn="ctr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-"/>
              <a:defRPr sz="2400">
                <a:solidFill>
                  <a:schemeClr val="tx1"/>
                </a:solidFill>
                <a:latin typeface="Runda" pitchFamily="50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© 2012 AAA Northern California, Nevada &amp; Utah Insurance Exchange</a:t>
            </a:r>
          </a:p>
          <a:p>
            <a:pPr eaLnBrk="1" hangingPunct="1">
              <a:defRPr/>
            </a:pPr>
            <a:r>
              <a:rPr lang="en-US" sz="800" dirty="0" smtClean="0">
                <a:solidFill>
                  <a:srgbClr val="979B9E"/>
                </a:solidFill>
                <a:cs typeface="Arial" pitchFamily="34" charset="0"/>
              </a:rPr>
              <a:t>Confidential and proprietary</a:t>
            </a:r>
          </a:p>
        </p:txBody>
      </p:sp>
      <p:pic>
        <p:nvPicPr>
          <p:cNvPr id="9" name="Picture 9" descr="Ins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84" y="6134101"/>
            <a:ext cx="89746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0" y="1279526"/>
            <a:ext cx="12192000" cy="92075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5050" y="1280160"/>
              <a:ext cx="1736725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59238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735888" y="1280160"/>
              <a:ext cx="140811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22"/>
          <p:cNvSpPr/>
          <p:nvPr userDrawn="1"/>
        </p:nvSpPr>
        <p:spPr>
          <a:xfrm>
            <a:off x="7010401" y="5330826"/>
            <a:ext cx="4144433" cy="5683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50385" y="6091239"/>
            <a:ext cx="10687049" cy="554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7" name="Rectangle 11"/>
          <p:cNvSpPr/>
          <p:nvPr userDrawn="1"/>
        </p:nvSpPr>
        <p:spPr>
          <a:xfrm>
            <a:off x="0" y="1279526"/>
            <a:ext cx="12192000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71B2C9"/>
              </a:solidFill>
            </a:endParaRPr>
          </a:p>
        </p:txBody>
      </p:sp>
      <p:pic>
        <p:nvPicPr>
          <p:cNvPr id="19" name="Picture 16" descr="A19518x04E_PPT_Cov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34" y="0"/>
            <a:ext cx="4135967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A19518x12D_PPT_Cov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400176"/>
            <a:ext cx="414443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136120115_22_PPT_Cov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5924550"/>
            <a:ext cx="414443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 descr="Ins-Main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1" y="488951"/>
            <a:ext cx="13589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68897"/>
            <a:ext cx="5890133" cy="543725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22313"/>
            <a:ext cx="5890133" cy="834083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1" y="5330926"/>
            <a:ext cx="5050367" cy="267194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914401" y="5555598"/>
            <a:ext cx="5050367" cy="29527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8479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921173" y="16002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1"/>
            <a:ext cx="499872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167" y="1143001"/>
            <a:ext cx="499872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82455" y="1143001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5317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143001"/>
            <a:ext cx="4253345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13376" y="900113"/>
            <a:ext cx="4870449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1" y="4414006"/>
            <a:ext cx="4982465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00801" y="4414006"/>
            <a:ext cx="4983057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914400" y="1598613"/>
            <a:ext cx="4983056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6400801" y="1598613"/>
            <a:ext cx="4983057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1" y="3997129"/>
            <a:ext cx="4982633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1" y="3997130"/>
            <a:ext cx="4957233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8"/>
            <a:ext cx="10365317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914401" y="1598614"/>
            <a:ext cx="10293348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1143000"/>
            <a:ext cx="10322983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48"/>
            <a:ext cx="109728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73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4673600" y="640080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1" y="6444345"/>
            <a:ext cx="4833257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12192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912" y="6400800"/>
            <a:ext cx="78028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6" r:id="rId14"/>
    <p:sldLayoutId id="2147483717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48"/>
            <a:ext cx="109728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73" y="1143001"/>
            <a:ext cx="1032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4673600" y="640080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D83D84-46EA-4AC6-AB27-7F034B713A09}" type="slidenum">
              <a:rPr lang="en-US" sz="800" smtClean="0">
                <a:solidFill>
                  <a:srgbClr val="54585A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rgbClr val="5458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1" y="6444345"/>
            <a:ext cx="4833257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900" dirty="0" smtClean="0">
                <a:solidFill>
                  <a:srgbClr val="54585A">
                    <a:lumMod val="60000"/>
                    <a:lumOff val="40000"/>
                  </a:srgbClr>
                </a:solidFill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rgbClr val="54585A">
                    <a:lumMod val="60000"/>
                    <a:lumOff val="40000"/>
                  </a:srgbClr>
                </a:solidFill>
                <a:ea typeface="Times New Roman"/>
                <a:cs typeface="Arial" pitchFamily="34" charset="0"/>
              </a:rPr>
              <a:t>CSAA Insurance Group. 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12192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429" y="6349457"/>
            <a:ext cx="78028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9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8013" y="2830420"/>
            <a:ext cx="5031349" cy="558239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Regression Coverage Heat-map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May 12, </a:t>
            </a:r>
            <a:r>
              <a:rPr lang="en-US" alt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97509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36282"/>
            <a:ext cx="8982046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Coverage Analysis </a:t>
            </a:r>
            <a:r>
              <a:rPr lang="en-US" sz="2400" dirty="0" smtClean="0"/>
              <a:t>– Backward Compatibility Testing (Auto)</a:t>
            </a:r>
            <a:endParaRPr lang="en-US" sz="2400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935007" y="5488417"/>
            <a:ext cx="9369226" cy="924077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66841" tIns="66841" rIns="66841" bIns="66841" rtlCol="0" anchor="ctr"/>
          <a:lstStyle/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Additional coverage has been provided for CA Select as it accounts for 56% of Auto production policies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12 states (CO, CT, DC, DE, ID, KS, KY, MT, NY, SD, UT, WV, WY) have not been covered in the first phase of Enhanced BCT as they account for a relatively small percentage of CSAA automobile policy activity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Regression test coverage not provided by BCT may be provided by other regression test streams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TBD items to be evaluated for applicability to batch or online BCT tests, state volume, or coverage through common library functionality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2" y="1534139"/>
            <a:ext cx="11150353" cy="389864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" y="5485559"/>
            <a:ext cx="1439333" cy="98992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2054" y="999680"/>
            <a:ext cx="120305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Heat Map of BCT Tests and its coverage by states and the Proposed Target Coverage. </a:t>
            </a: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/>
            </a:r>
            <a:b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States </a:t>
            </a: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included in Enhanced BCT tests account for over 90% of CSAA’s PAS automobile policy book of business.</a:t>
            </a:r>
          </a:p>
          <a:p>
            <a:pPr>
              <a:spcBef>
                <a:spcPts val="1200"/>
              </a:spcBef>
              <a:buSzPct val="100000"/>
            </a:pPr>
            <a:endParaRPr lang="en-US" sz="1200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41245" y="1344617"/>
            <a:ext cx="978517" cy="1154961"/>
            <a:chOff x="-116727" y="1517625"/>
            <a:chExt cx="978517" cy="115496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56965" y="162995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987" y="15176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-242563" y="180317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-241904" y="2420174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>
          <a:xfrm>
            <a:off x="291781" y="322318"/>
            <a:ext cx="8412480" cy="343509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Cross Policy Transfer Coverage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5" y="1212747"/>
            <a:ext cx="8185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b="1" dirty="0" smtClean="0">
                <a:solidFill>
                  <a:srgbClr val="003087"/>
                </a:solidFill>
                <a:latin typeface="Calibri" panose="020F0502020204030204" pitchFamily="34" charset="0"/>
              </a:rPr>
              <a:t>Analysis of coverage across Cross Policy Transfer functionality Vs </a:t>
            </a:r>
            <a:r>
              <a:rPr lang="en-US" sz="1200" b="1" dirty="0">
                <a:solidFill>
                  <a:srgbClr val="003087"/>
                </a:solidFill>
                <a:latin typeface="Calibri" panose="020F0502020204030204" pitchFamily="34" charset="0"/>
              </a:rPr>
              <a:t>R</a:t>
            </a:r>
            <a:r>
              <a:rPr lang="en-US" sz="1200" b="1" dirty="0" smtClean="0">
                <a:solidFill>
                  <a:srgbClr val="003087"/>
                </a:solidFill>
                <a:latin typeface="Calibri" panose="020F0502020204030204" pitchFamily="34" charset="0"/>
              </a:rPr>
              <a:t>equirement availability for Property</a:t>
            </a:r>
            <a:endParaRPr lang="en-US" sz="1200" b="1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322" y="4102756"/>
            <a:ext cx="8005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Regression Test suite has a coverage for Cross Term transactions that involve AP Endorsement </a:t>
            </a: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for current and renewal </a:t>
            </a: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term. However, RP </a:t>
            </a: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is covered only for renewal term as we do not have user story for RP during current term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38476"/>
              </p:ext>
            </p:extLst>
          </p:nvPr>
        </p:nvGraphicFramePr>
        <p:xfrm>
          <a:off x="215221" y="1524839"/>
          <a:ext cx="7589520" cy="2528827"/>
        </p:xfrm>
        <a:graphic>
          <a:graphicData uri="http://schemas.openxmlformats.org/drawingml/2006/table">
            <a:tbl>
              <a:tblPr/>
              <a:tblGrid>
                <a:gridCol w="4500304"/>
                <a:gridCol w="1292993"/>
                <a:gridCol w="1796223"/>
              </a:tblGrid>
              <a:tr h="25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Functionality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Story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Coverage in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Renewal Offer - Effective Renewal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15594, 20393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Renewal Offer - Effective Current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15597, 20392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Renewal Offer - Effective Current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15586, 20367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Renewal Offer - Effective Renewal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15595, 20398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Renewal Offer - Effective Renewal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15589, 20396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Renewal Offer - Effective Current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Requirements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Renewal Offer - Effective Renewal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15596, 20395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Renewal Offer - Effective Current Term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Requirements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28224"/>
              </p:ext>
            </p:extLst>
          </p:nvPr>
        </p:nvGraphicFramePr>
        <p:xfrm>
          <a:off x="215221" y="5155809"/>
          <a:ext cx="7589520" cy="823338"/>
        </p:xfrm>
        <a:graphic>
          <a:graphicData uri="http://schemas.openxmlformats.org/drawingml/2006/table">
            <a:tbl>
              <a:tblPr/>
              <a:tblGrid>
                <a:gridCol w="4500304"/>
                <a:gridCol w="1292993"/>
                <a:gridCol w="1796223"/>
              </a:tblGrid>
              <a:tr h="25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Functionality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Story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Coverage in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Billing-Ability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reflect renewal bill in billing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130-281CL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Ability 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reflect renewal bill in billing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CA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FR200-270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5221" y="4878810"/>
            <a:ext cx="8185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b="1" dirty="0" smtClean="0">
                <a:solidFill>
                  <a:srgbClr val="003087"/>
                </a:solidFill>
                <a:latin typeface="Calibri" panose="020F0502020204030204" pitchFamily="34" charset="0"/>
              </a:rPr>
              <a:t>Analysis of coverage across Cross Policy Transfer functionality Vs </a:t>
            </a:r>
            <a:r>
              <a:rPr lang="en-US" sz="1200" b="1" dirty="0">
                <a:solidFill>
                  <a:srgbClr val="003087"/>
                </a:solidFill>
                <a:latin typeface="Calibri" panose="020F0502020204030204" pitchFamily="34" charset="0"/>
              </a:rPr>
              <a:t>R</a:t>
            </a:r>
            <a:r>
              <a:rPr lang="en-US" sz="1200" b="1" dirty="0" smtClean="0">
                <a:solidFill>
                  <a:srgbClr val="003087"/>
                </a:solidFill>
                <a:latin typeface="Calibri" panose="020F0502020204030204" pitchFamily="34" charset="0"/>
              </a:rPr>
              <a:t>equirement availability for Auto</a:t>
            </a:r>
            <a:endParaRPr lang="en-US" sz="1200" b="1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221" y="5980923"/>
            <a:ext cx="8005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Requirements are very light on content</a:t>
            </a:r>
            <a:endParaRPr lang="en-US" sz="1200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2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>
          <a:xfrm>
            <a:off x="291781" y="322318"/>
            <a:ext cx="8412480" cy="343509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Risk Based Testing Selection Criteria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 bwMode="gray">
          <a:xfrm>
            <a:off x="119113" y="945567"/>
            <a:ext cx="11173284" cy="43780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lvl="1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Guidelines for functionalities to be tested as part of Risk Based Testing 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End to End scenarios covering multiple renewals covering all key business transactions of a policy life cycle stages - Cancelations, Reinstatement/ Rewrite, </a:t>
            </a:r>
            <a:r>
              <a:rPr lang="en-US" sz="1400" dirty="0">
                <a:solidFill>
                  <a:schemeClr val="tx2"/>
                </a:solidFill>
              </a:rPr>
              <a:t>(typically </a:t>
            </a:r>
            <a:r>
              <a:rPr lang="en-US" sz="1400" dirty="0" smtClean="0">
                <a:solidFill>
                  <a:schemeClr val="tx2"/>
                </a:solidFill>
              </a:rPr>
              <a:t>at least </a:t>
            </a:r>
            <a:r>
              <a:rPr lang="en-US" sz="1400" dirty="0">
                <a:solidFill>
                  <a:schemeClr val="tx2"/>
                </a:solidFill>
              </a:rPr>
              <a:t>until 2</a:t>
            </a:r>
            <a:r>
              <a:rPr lang="en-US" sz="1400" baseline="30000" dirty="0">
                <a:solidFill>
                  <a:schemeClr val="tx2"/>
                </a:solidFill>
              </a:rPr>
              <a:t>nd</a:t>
            </a:r>
            <a:r>
              <a:rPr lang="en-US" sz="1400" dirty="0">
                <a:solidFill>
                  <a:schemeClr val="tx2"/>
                </a:solidFill>
              </a:rPr>
              <a:t> Renewal), using the most commonly roles used by Business in their day to day operations that complements the existing policy life cycle scenarios created by the Regression design team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New </a:t>
            </a:r>
            <a:r>
              <a:rPr lang="en-US" sz="1400" dirty="0">
                <a:solidFill>
                  <a:schemeClr val="tx2"/>
                </a:solidFill>
              </a:rPr>
              <a:t>property state roll </a:t>
            </a:r>
            <a:r>
              <a:rPr lang="en-US" sz="1400" dirty="0" smtClean="0">
                <a:solidFill>
                  <a:schemeClr val="tx2"/>
                </a:solidFill>
              </a:rPr>
              <a:t>outs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Enhancement to existing </a:t>
            </a:r>
            <a:r>
              <a:rPr lang="en-US" sz="1400" dirty="0" smtClean="0">
                <a:solidFill>
                  <a:schemeClr val="tx2"/>
                </a:solidFill>
              </a:rPr>
              <a:t>user </a:t>
            </a:r>
            <a:r>
              <a:rPr lang="en-US" sz="1400" dirty="0">
                <a:solidFill>
                  <a:schemeClr val="tx2"/>
                </a:solidFill>
              </a:rPr>
              <a:t>stories for states currently in production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Validation of Business critical functions (Billing / Endorsements (Out of Sequence endorsements)) 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Random Negative </a:t>
            </a:r>
            <a:r>
              <a:rPr lang="en-US" sz="1400" dirty="0">
                <a:solidFill>
                  <a:schemeClr val="tx2"/>
                </a:solidFill>
              </a:rPr>
              <a:t>validations </a:t>
            </a:r>
            <a:r>
              <a:rPr lang="en-US" sz="1400" dirty="0" smtClean="0">
                <a:solidFill>
                  <a:schemeClr val="tx2"/>
                </a:solidFill>
              </a:rPr>
              <a:t>of Privileges and Task management user stories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Role based testing performed for validation </a:t>
            </a:r>
            <a:r>
              <a:rPr lang="en-US" sz="1400" dirty="0">
                <a:solidFill>
                  <a:schemeClr val="tx2"/>
                </a:solidFill>
              </a:rPr>
              <a:t>of Privilege </a:t>
            </a:r>
            <a:r>
              <a:rPr lang="en-US" sz="1400" dirty="0" smtClean="0">
                <a:solidFill>
                  <a:schemeClr val="tx2"/>
                </a:solidFill>
              </a:rPr>
              <a:t>levels and validation of workflows or task/ activity hand-offs depending on authority levels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Business SME Recommendations/ Business Inputs considered for each release and new scenarios created/ existing scenarios leveraged based Business need. Some examples below: </a:t>
            </a:r>
          </a:p>
          <a:p>
            <a:pPr marL="1200150" lvl="3" indent="-285750"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Top 10 Billing Functionalities </a:t>
            </a:r>
          </a:p>
          <a:p>
            <a:pPr marL="1200150" lvl="3" indent="-285750"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Non-EMRO </a:t>
            </a:r>
            <a:r>
              <a:rPr lang="en-US" sz="1400" dirty="0">
                <a:solidFill>
                  <a:schemeClr val="tx2"/>
                </a:solidFill>
              </a:rPr>
              <a:t>requirements </a:t>
            </a:r>
            <a:r>
              <a:rPr lang="en-US" sz="1400" dirty="0" smtClean="0">
                <a:solidFill>
                  <a:schemeClr val="tx2"/>
                </a:solidFill>
              </a:rPr>
              <a:t>validations</a:t>
            </a:r>
          </a:p>
          <a:p>
            <a:pPr marL="1200150" lvl="3" indent="-285750"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Employee Benefits Discount</a:t>
            </a:r>
          </a:p>
          <a:p>
            <a:pPr marL="1200150" lvl="3" indent="-285750"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/>
                </a:solidFill>
              </a:rPr>
              <a:t>UBI Testing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Additional testing on functional areas having high defect density based on Production defects analysis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Rules that require specific set of preconditions (e.g. Holiday logic)  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Ad-hoc testing </a:t>
            </a:r>
            <a:r>
              <a:rPr lang="en-US" sz="1400" dirty="0" smtClean="0">
                <a:solidFill>
                  <a:schemeClr val="tx2"/>
                </a:solidFill>
              </a:rPr>
              <a:t>by adding additional validations to the existing scenarios to uncover new defects and avoid pesticide paradox</a:t>
            </a:r>
          </a:p>
          <a:p>
            <a:pPr marL="742950" lvl="2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Validation of Business critical documents (Premium notices/ Premium receipts etc.)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1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3" y="1424424"/>
            <a:ext cx="12002875" cy="37762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98" y="403416"/>
            <a:ext cx="3459480" cy="3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71282"/>
            <a:ext cx="4612840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State-wise Delta (Property)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524" y="1047709"/>
            <a:ext cx="9458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Heat Map of State-wise 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Deltas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(Function 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focused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L2’s) for the existing Regression suite (This slide is not indicative of the State-Delta Coverage)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4611" y="1264714"/>
            <a:ext cx="978517" cy="1154961"/>
            <a:chOff x="-116727" y="1517625"/>
            <a:chExt cx="978517" cy="115496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56965" y="162995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7987" y="15176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-242563" y="180317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-241904" y="2420174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032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>
          <a:xfrm>
            <a:off x="275106" y="340072"/>
            <a:ext cx="6075381" cy="44390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42906"/>
              </p:ext>
            </p:extLst>
          </p:nvPr>
        </p:nvGraphicFramePr>
        <p:xfrm>
          <a:off x="381640" y="1402225"/>
          <a:ext cx="1141678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783"/>
              </a:tblGrid>
              <a:tr h="141019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Analyzed the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regression test suite across the various PAS releases </a:t>
                      </a:r>
                      <a:r>
                        <a:rPr lang="en-US" sz="15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to identify the key functionality coverage (L2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capability) and created a Coverage matrix to illustrate the coverage</a:t>
                      </a:r>
                      <a:endParaRPr lang="en-US" sz="15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The earlier version of the test coverage matrix that was reviewed in February 2016 </a:t>
                      </a: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focused on regression test coverage across the PAS 5, 6 and 7 releases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Recent activity focused on enhancing the coverage heat-map in these areas: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Regression coverage analysis for the property line of business for the PAS 8 release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Exigen regression coverage for the property and auto lines of business  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Property state delta functionality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Property common library functionality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500" b="0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Roles &amp; Privileges</a:t>
                      </a:r>
                      <a:endParaRPr lang="en-US" sz="15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2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" y="1404504"/>
            <a:ext cx="12056046" cy="4279887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71282"/>
            <a:ext cx="4612840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Coverage Analysis - Property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41245" y="1211449"/>
            <a:ext cx="978517" cy="1154961"/>
            <a:chOff x="-116727" y="1517625"/>
            <a:chExt cx="978517" cy="115496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56965" y="162995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987" y="15176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-242563" y="180317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-241904" y="2420174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0" y="5757352"/>
            <a:ext cx="642769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The above analysis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includes the coverage based on the Scenario/ Test case analysis for the below categories: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PAS2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to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PAS8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Exigen Regression coverage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PAS 2,3 and 4 Optimization scenarios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Policy Life Cycle Scenarios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0524" y="973821"/>
            <a:ext cx="11919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Heat Map of Functionalities (Function focused L2’s) and its coverage by states that are covered in the existing  Regression Suite - State Delta highlighted 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204" y="110836"/>
            <a:ext cx="3843365" cy="6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1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9" y="1410530"/>
            <a:ext cx="12013561" cy="4211602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 bwMode="gray">
          <a:xfrm>
            <a:off x="82054" y="271282"/>
            <a:ext cx="7014071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Coverage Analysis </a:t>
            </a:r>
            <a:r>
              <a:rPr lang="en-US" sz="2400" dirty="0" smtClean="0">
                <a:solidFill>
                  <a:schemeClr val="tx2"/>
                </a:solidFill>
              </a:rPr>
              <a:t>– Property (CL Functionality)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524" y="973821"/>
            <a:ext cx="11775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Heat Map of Functionalities (Function focused L2’s) and its coverage by states that are covered in the existing  Regression Suite , with the Common Library functionality indicator 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410" y="5846130"/>
            <a:ext cx="642769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The above analysis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includes the coverage based on the Scenario/ Test case analysis for the below categories: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PAS2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to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PAS8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Exigen Regression coverage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PAS 2,3 and 4 Optimization scenarios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Policy Life Cycle Scenarios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41245" y="1229206"/>
            <a:ext cx="978517" cy="1154961"/>
            <a:chOff x="-116727" y="1517625"/>
            <a:chExt cx="978517" cy="11549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56965" y="162995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987" y="15176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-242563" y="180317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-241904" y="2420174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926" y="63735"/>
            <a:ext cx="4135104" cy="8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1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5" y="1283011"/>
            <a:ext cx="11776763" cy="47146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055" y="951258"/>
            <a:ext cx="8185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Heat Map of Functionalities (Function focused L2’s) and its coverage by states that are covered in the existing  Regression Suite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36282"/>
            <a:ext cx="4155640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Coverage Analysis - Auto 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0309" y="1104785"/>
            <a:ext cx="1005210" cy="1211963"/>
            <a:chOff x="-51837" y="1619642"/>
            <a:chExt cx="1005210" cy="121196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48548" y="175044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8807" y="1619642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-177673" y="192860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State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-183164" y="2579193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0788481" y="37443"/>
            <a:ext cx="1324081" cy="3765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Work In Progress</a:t>
            </a:r>
            <a:endParaRPr lang="en-US" sz="1100" b="1" dirty="0"/>
          </a:p>
        </p:txBody>
      </p:sp>
      <p:sp>
        <p:nvSpPr>
          <p:cNvPr id="18" name="Rectangle 17"/>
          <p:cNvSpPr/>
          <p:nvPr/>
        </p:nvSpPr>
        <p:spPr>
          <a:xfrm>
            <a:off x="17399" y="6326909"/>
            <a:ext cx="5792273" cy="521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3505" y="6005637"/>
            <a:ext cx="9972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The above analysis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includes the coverage based on the Scenario/ Test case analysis for the below categories: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PAS5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to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PAS8 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Exigen Regression coverage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PAS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2,3 and 4 </a:t>
            </a: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Optimization scenarios</a:t>
            </a:r>
          </a:p>
          <a:p>
            <a:pPr marL="171450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Releases prior to PAS5 has </a:t>
            </a:r>
            <a:r>
              <a:rPr lang="en-US" sz="1000" dirty="0">
                <a:solidFill>
                  <a:schemeClr val="tx2"/>
                </a:solidFill>
                <a:latin typeface="Calibri" panose="020F0502020204030204" pitchFamily="34" charset="0"/>
              </a:rPr>
              <a:t>limited information on </a:t>
            </a: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L2 as the mapping is available for most relevant </a:t>
            </a:r>
            <a:r>
              <a:rPr lang="en-US" sz="10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L2’s only - Additional analysis might be required to determine all relevant L2’s</a:t>
            </a:r>
            <a:endParaRPr lang="en-US" sz="10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8" y="465220"/>
            <a:ext cx="3262312" cy="4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4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325" y="6336145"/>
            <a:ext cx="5792273" cy="521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36282"/>
            <a:ext cx="5792272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Coverage Analysis - </a:t>
            </a:r>
            <a:r>
              <a:rPr lang="en-US" sz="2400" dirty="0" smtClean="0"/>
              <a:t>Integrations</a:t>
            </a:r>
            <a:endParaRPr lang="en-US" sz="2400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638" y="1119569"/>
            <a:ext cx="1005210" cy="1177804"/>
            <a:chOff x="-51837" y="1459839"/>
            <a:chExt cx="1005210" cy="117780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48548" y="1590642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8807" y="145983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-177673" y="1734645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State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-183164" y="2385231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2055" y="955291"/>
            <a:ext cx="8185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Heat Map of Interfaces and its coverage by states that are covered in the existing  Regression Suite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1649" t="11937" r="15232" b="12674"/>
          <a:stretch/>
        </p:blipFill>
        <p:spPr>
          <a:xfrm>
            <a:off x="10200927" y="296583"/>
            <a:ext cx="1991073" cy="5859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90335" y="5899940"/>
            <a:ext cx="10830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The analysis covers the test cases from PAS2 to PAS7</a:t>
            </a:r>
          </a:p>
          <a:p>
            <a:pPr marL="171450" lvl="1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Single </a:t>
            </a: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state out of CL/SCL User </a:t>
            </a:r>
            <a:r>
              <a:rPr lang="en-US" sz="10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story will be tested. </a:t>
            </a: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Here the assumption is that if a logic works for a particular state the implementation will not differ for other states and hence only one state will be used for testing. Above logic is not applicable for the delta functionality.</a:t>
            </a:r>
          </a:p>
          <a:p>
            <a:pPr marL="171450" lvl="1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Following is the criteria to pick up the state in a release: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States getting rolled of in a particular release or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003087"/>
                </a:solidFill>
                <a:latin typeface="Calibri" panose="020F0502020204030204" pitchFamily="34" charset="0"/>
              </a:rPr>
              <a:t>States rolled of in the previous release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2" y="1310531"/>
            <a:ext cx="10417164" cy="46334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9084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82055" y="236282"/>
            <a:ext cx="5792272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Coverage Analysis </a:t>
            </a:r>
            <a:r>
              <a:rPr lang="en-US" sz="2400" dirty="0" smtClean="0"/>
              <a:t>– Roles &amp; Privileges</a:t>
            </a:r>
            <a:endParaRPr lang="en-US" sz="2400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197" y="1174741"/>
            <a:ext cx="1395831" cy="1219412"/>
            <a:chOff x="-51837" y="1612193"/>
            <a:chExt cx="1395831" cy="121941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839169" y="1742996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8807" y="1612193"/>
              <a:ext cx="728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Privilege</a:t>
              </a:r>
              <a:endParaRPr 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-159238" y="1928607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Role</a:t>
              </a:r>
              <a:endParaRPr lang="en-US" sz="105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-183164" y="2579193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2055" y="990803"/>
            <a:ext cx="81850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Heat Map of </a:t>
            </a: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Privileges corresponding to the Roles covered in the current Regression Test Suite</a:t>
            </a:r>
            <a:endParaRPr lang="en-US" sz="1200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02" y="458351"/>
            <a:ext cx="3253740" cy="35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1" y="1383754"/>
            <a:ext cx="10052157" cy="50909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3938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2244" y="2501000"/>
            <a:ext cx="2619487" cy="469492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9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82054" y="236282"/>
            <a:ext cx="9532463" cy="355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400" dirty="0"/>
              <a:t>Coverage Analysis </a:t>
            </a:r>
            <a:r>
              <a:rPr lang="en-US" sz="2400" dirty="0" smtClean="0"/>
              <a:t>– Backward Compatibility Testing (Property)</a:t>
            </a:r>
            <a:endParaRPr lang="en-US" sz="2400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1889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lnSpc>
                <a:spcPct val="106000"/>
              </a:lnSpc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54" y="1079580"/>
            <a:ext cx="11964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Heat Map of BCT Tests and its coverage by states and the Proposed Target Coverage. </a:t>
            </a:r>
            <a:b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</a:b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Enhanced </a:t>
            </a:r>
            <a:r>
              <a:rPr lang="en-US" sz="1200" dirty="0">
                <a:solidFill>
                  <a:srgbClr val="003087"/>
                </a:solidFill>
                <a:latin typeface="Calibri" panose="020F0502020204030204" pitchFamily="34" charset="0"/>
              </a:rPr>
              <a:t>BCT tests cover 90% of the active property states based on policy counts; Additional tests are planned as California property policy volume grows in PAS</a:t>
            </a:r>
            <a:r>
              <a:rPr lang="en-US" sz="1200" dirty="0" smtClean="0">
                <a:solidFill>
                  <a:srgbClr val="003087"/>
                </a:solidFill>
                <a:latin typeface="Calibri" panose="020F0502020204030204" pitchFamily="34" charset="0"/>
              </a:rPr>
              <a:t>.</a:t>
            </a:r>
            <a:endParaRPr lang="en-US" sz="1200" dirty="0">
              <a:solidFill>
                <a:srgbClr val="003087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086787" y="5345809"/>
            <a:ext cx="9285508" cy="1000424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66841" tIns="66841" rIns="66841" bIns="66841" rtlCol="0" anchor="ctr"/>
          <a:lstStyle/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UI validations planned for Tests for AZ, NJ, PA &amp; VA as these states currently account for &gt;90% of PAS property policies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Proposed future coverage for CA Property is depicted in the heat map above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Regression test coverage not provided by BCT may be provided by other regression test streams</a:t>
            </a:r>
          </a:p>
          <a:p>
            <a:pPr marL="214254" marR="0" lvl="0" indent="-214254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TBD items to be evaluated for applicability to batch or online BCT tests, state volume, or coverage through common library functionality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0" y="5356312"/>
            <a:ext cx="1631256" cy="989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3" y="1671448"/>
            <a:ext cx="10868174" cy="355643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-41245" y="1442265"/>
            <a:ext cx="978517" cy="1154961"/>
            <a:chOff x="-116727" y="1517625"/>
            <a:chExt cx="978517" cy="115496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56965" y="1629955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987" y="151762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-242563" y="1803171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-241904" y="2420174"/>
              <a:ext cx="504825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54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14743</TotalTime>
  <Words>1216</Words>
  <Application>Microsoft Office PowerPoint</Application>
  <PresentationFormat>Widescreen</PresentationFormat>
  <Paragraphs>135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Ariel</vt:lpstr>
      <vt:lpstr>Calibri</vt:lpstr>
      <vt:lpstr>Runda</vt:lpstr>
      <vt:lpstr>Times New Roman</vt:lpstr>
      <vt:lpstr>Wingdings</vt:lpstr>
      <vt:lpstr>AAA_Template_rev121812</vt:lpstr>
      <vt:lpstr>1_AAA_Template_rev121812</vt:lpstr>
      <vt:lpstr>PowerPoint Presentation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Cross Policy Transfer Coverage</vt:lpstr>
      <vt:lpstr>Risk Based Testing Selection Criteria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 Coverage Heatmap</dc:title>
  <dc:creator>Kaur, Gurpreet</dc:creator>
  <cp:lastModifiedBy>Kaur, Gurpreet</cp:lastModifiedBy>
  <cp:revision>502</cp:revision>
  <cp:lastPrinted>2014-06-25T02:16:22Z</cp:lastPrinted>
  <dcterms:created xsi:type="dcterms:W3CDTF">2015-06-30T02:03:29Z</dcterms:created>
  <dcterms:modified xsi:type="dcterms:W3CDTF">2016-05-18T07:08:14Z</dcterms:modified>
</cp:coreProperties>
</file>