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4"/>
    <p:sldMasterId id="2147483886" r:id="rId5"/>
  </p:sldMasterIdLst>
  <p:notesMasterIdLst>
    <p:notesMasterId r:id="rId15"/>
  </p:notesMasterIdLst>
  <p:handoutMasterIdLst>
    <p:handoutMasterId r:id="rId16"/>
  </p:handoutMasterIdLst>
  <p:sldIdLst>
    <p:sldId id="1359" r:id="rId6"/>
    <p:sldId id="1450" r:id="rId7"/>
    <p:sldId id="1463" r:id="rId8"/>
    <p:sldId id="1467" r:id="rId9"/>
    <p:sldId id="1470" r:id="rId10"/>
    <p:sldId id="1473" r:id="rId11"/>
    <p:sldId id="1468" r:id="rId12"/>
    <p:sldId id="1475" r:id="rId13"/>
    <p:sldId id="1444" r:id="rId14"/>
  </p:sldIdLst>
  <p:sldSz cx="9144000" cy="6858000" type="letter"/>
  <p:notesSz cx="9236075" cy="7010400"/>
  <p:defaultTextStyle>
    <a:defPPr>
      <a:defRPr lang="en-US"/>
    </a:defPPr>
    <a:lvl1pPr algn="ctr" rtl="0" eaLnBrk="0" fontAlgn="base" hangingPunct="0">
      <a:lnSpc>
        <a:spcPct val="106000"/>
      </a:lnSpc>
      <a:spcBef>
        <a:spcPct val="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lnSpc>
        <a:spcPct val="106000"/>
      </a:lnSpc>
      <a:spcBef>
        <a:spcPct val="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lnSpc>
        <a:spcPct val="106000"/>
      </a:lnSpc>
      <a:spcBef>
        <a:spcPct val="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lnSpc>
        <a:spcPct val="106000"/>
      </a:lnSpc>
      <a:spcBef>
        <a:spcPct val="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lnSpc>
        <a:spcPct val="106000"/>
      </a:lnSpc>
      <a:spcBef>
        <a:spcPct val="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orient="horz" pos="4164">
          <p15:clr>
            <a:srgbClr val="A4A3A4"/>
          </p15:clr>
        </p15:guide>
        <p15:guide id="3" orient="horz" pos="4044">
          <p15:clr>
            <a:srgbClr val="A4A3A4"/>
          </p15:clr>
        </p15:guide>
        <p15:guide id="4" orient="horz" pos="4272">
          <p15:clr>
            <a:srgbClr val="A4A3A4"/>
          </p15:clr>
        </p15:guide>
        <p15:guide id="5" orient="horz" pos="492">
          <p15:clr>
            <a:srgbClr val="A4A3A4"/>
          </p15:clr>
        </p15:guide>
        <p15:guide id="6" orient="horz" pos="893">
          <p15:clr>
            <a:srgbClr val="A4A3A4"/>
          </p15:clr>
        </p15:guide>
        <p15:guide id="7" orient="horz" pos="156">
          <p15:clr>
            <a:srgbClr val="A4A3A4"/>
          </p15:clr>
        </p15:guide>
        <p15:guide id="8" orient="horz" pos="726">
          <p15:clr>
            <a:srgbClr val="A4A3A4"/>
          </p15:clr>
        </p15:guide>
        <p15:guide id="9" orient="horz" pos="2823">
          <p15:clr>
            <a:srgbClr val="A4A3A4"/>
          </p15:clr>
        </p15:guide>
        <p15:guide id="10" orient="horz" pos="1728" userDrawn="1">
          <p15:clr>
            <a:srgbClr val="A4A3A4"/>
          </p15:clr>
        </p15:guide>
        <p15:guide id="11" pos="2880">
          <p15:clr>
            <a:srgbClr val="A4A3A4"/>
          </p15:clr>
        </p15:guide>
        <p15:guide id="12" pos="5504">
          <p15:clr>
            <a:srgbClr val="A4A3A4"/>
          </p15:clr>
        </p15:guide>
        <p15:guide id="13" pos="367">
          <p15:clr>
            <a:srgbClr val="A4A3A4"/>
          </p15:clr>
        </p15:guide>
        <p15:guide id="14" pos="256">
          <p15:clr>
            <a:srgbClr val="A4A3A4"/>
          </p15:clr>
        </p15:guide>
        <p15:guide id="15" pos="2779">
          <p15:clr>
            <a:srgbClr val="A4A3A4"/>
          </p15:clr>
        </p15:guide>
        <p15:guide id="16" pos="2976">
          <p15:clr>
            <a:srgbClr val="A4A3A4"/>
          </p15:clr>
        </p15:guide>
        <p15:guide id="17" pos="5394">
          <p15:clr>
            <a:srgbClr val="A4A3A4"/>
          </p15:clr>
        </p15:guide>
        <p15:guide id="18" pos="42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len, Amy C." initials="AA" lastIdx="76" clrIdx="0"/>
  <p:cmAuthor id="1" name="Stewart, Scott Edward" initials="SS" lastIdx="14" clrIdx="1"/>
  <p:cmAuthor id="2" name="Ajjampur, Prashanth (US - Wilton)" initials="" lastIdx="2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2415"/>
    <a:srgbClr val="540000"/>
    <a:srgbClr val="CCFF99"/>
    <a:srgbClr val="808000"/>
    <a:srgbClr val="4066B2"/>
    <a:srgbClr val="CCFFCC"/>
    <a:srgbClr val="FFCCCC"/>
    <a:srgbClr val="FFCC66"/>
    <a:srgbClr val="336600"/>
    <a:srgbClr val="8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60" autoAdjust="0"/>
    <p:restoredTop sz="94316" autoAdjust="0"/>
  </p:normalViewPr>
  <p:slideViewPr>
    <p:cSldViewPr snapToGrid="0" showGuides="1">
      <p:cViewPr varScale="1">
        <p:scale>
          <a:sx n="57" d="100"/>
          <a:sy n="57" d="100"/>
        </p:scale>
        <p:origin x="1878" y="78"/>
      </p:cViewPr>
      <p:guideLst>
        <p:guide orient="horz" pos="2168"/>
        <p:guide orient="horz" pos="4164"/>
        <p:guide orient="horz" pos="4044"/>
        <p:guide orient="horz" pos="4272"/>
        <p:guide orient="horz" pos="492"/>
        <p:guide orient="horz" pos="893"/>
        <p:guide orient="horz" pos="156"/>
        <p:guide orient="horz" pos="726"/>
        <p:guide orient="horz" pos="2823"/>
        <p:guide orient="horz" pos="1728"/>
        <p:guide pos="2880"/>
        <p:guide pos="5504"/>
        <p:guide pos="367"/>
        <p:guide pos="256"/>
        <p:guide pos="2779"/>
        <p:guide pos="2976"/>
        <p:guide pos="5394"/>
        <p:guide pos="42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46050"/>
            <a:ext cx="4006084" cy="28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36625">
              <a:lnSpc>
                <a:spcPct val="100000"/>
              </a:lnSpc>
              <a:spcBef>
                <a:spcPct val="50000"/>
              </a:spcBef>
              <a:defRPr sz="1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29991" y="146050"/>
            <a:ext cx="4006084" cy="28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36625">
              <a:lnSpc>
                <a:spcPct val="100000"/>
              </a:lnSpc>
              <a:spcBef>
                <a:spcPct val="50000"/>
              </a:spcBef>
              <a:defRPr sz="1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83610"/>
            <a:ext cx="4006084" cy="280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defTabSz="936625">
              <a:lnSpc>
                <a:spcPct val="100000"/>
              </a:lnSpc>
              <a:spcBef>
                <a:spcPct val="50000"/>
              </a:spcBef>
              <a:defRPr sz="1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1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29991" y="6583610"/>
            <a:ext cx="4006084" cy="280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36625">
              <a:lnSpc>
                <a:spcPct val="100000"/>
              </a:lnSpc>
              <a:spcBef>
                <a:spcPct val="50000"/>
              </a:spcBef>
              <a:defRPr sz="1800">
                <a:latin typeface="Arial" charset="0"/>
              </a:defRPr>
            </a:lvl1pPr>
          </a:lstStyle>
          <a:p>
            <a:pPr>
              <a:defRPr/>
            </a:pPr>
            <a:fld id="{92888477-7E95-4EE4-9F31-21C14C4AA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30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4006084" cy="3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9" tIns="46226" rIns="92449" bIns="46226" numCol="1" anchor="t" anchorCtr="0" compatLnSpc="1">
            <a:prstTxWarp prst="textNoShape">
              <a:avLst/>
            </a:prstTxWarp>
          </a:bodyPr>
          <a:lstStyle>
            <a:lvl1pPr algn="l" defTabSz="908050">
              <a:lnSpc>
                <a:spcPct val="100000"/>
              </a:lnSpc>
              <a:defRPr sz="1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29991" y="3"/>
            <a:ext cx="4006084" cy="3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9" tIns="46226" rIns="92449" bIns="46226" numCol="1" anchor="t" anchorCtr="0" compatLnSpc="1">
            <a:prstTxWarp prst="textNoShape">
              <a:avLst/>
            </a:prstTxWarp>
          </a:bodyPr>
          <a:lstStyle>
            <a:lvl1pPr algn="r" defTabSz="908050">
              <a:lnSpc>
                <a:spcPct val="100000"/>
              </a:lnSpc>
              <a:defRPr sz="1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1788" y="53181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0719" y="3334809"/>
            <a:ext cx="6734638" cy="314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9" tIns="46226" rIns="92449" bIns="46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6371"/>
            <a:ext cx="4006084" cy="3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9" tIns="46226" rIns="92449" bIns="46226" numCol="1" anchor="b" anchorCtr="0" compatLnSpc="1">
            <a:prstTxWarp prst="textNoShape">
              <a:avLst/>
            </a:prstTxWarp>
          </a:bodyPr>
          <a:lstStyle>
            <a:lvl1pPr algn="l" defTabSz="908050">
              <a:lnSpc>
                <a:spcPct val="100000"/>
              </a:lnSpc>
              <a:defRPr sz="1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29991" y="6666371"/>
            <a:ext cx="4006084" cy="34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9" tIns="46226" rIns="92449" bIns="46226" numCol="1" anchor="b" anchorCtr="0" compatLnSpc="1">
            <a:prstTxWarp prst="textNoShape">
              <a:avLst/>
            </a:prstTxWarp>
          </a:bodyPr>
          <a:lstStyle>
            <a:lvl1pPr algn="r" defTabSz="908050">
              <a:lnSpc>
                <a:spcPct val="100000"/>
              </a:lnSpc>
              <a:defRPr sz="1800">
                <a:latin typeface="Arial" charset="0"/>
              </a:defRPr>
            </a:lvl1pPr>
          </a:lstStyle>
          <a:p>
            <a:pPr>
              <a:defRPr/>
            </a:pPr>
            <a:fld id="{EDD2CA7D-23DE-476F-9EA3-E8E108BB1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8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9DC3E24-CBD9-4CC0-A3CA-B8ED995508B8}" type="slidenum">
              <a:rPr lang="en-US" sz="1800" smtClean="0">
                <a:latin typeface="Arial" charset="0"/>
              </a:rPr>
              <a:pPr/>
              <a:t>1</a:t>
            </a:fld>
            <a:endParaRPr lang="en-US" sz="1800" smtClean="0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3808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F9464B-C333-48C3-9321-1D4330DFC7C4}" type="slidenum">
              <a:rPr lang="en-US" sz="1800" smtClean="0">
                <a:latin typeface="Arial" charset="0"/>
              </a:rPr>
              <a:pPr/>
              <a:t>3</a:t>
            </a:fld>
            <a:endParaRPr lang="en-US" sz="1800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73375" y="525463"/>
            <a:ext cx="3505200" cy="26289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3370" y="3326699"/>
            <a:ext cx="6769336" cy="3157926"/>
          </a:xfrm>
          <a:noFill/>
        </p:spPr>
        <p:txBody>
          <a:bodyPr/>
          <a:lstStyle/>
          <a:p>
            <a:pPr eaLnBrk="1" hangingPunct="1"/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03748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F9464B-C333-48C3-9321-1D4330DFC7C4}" type="slidenum">
              <a:rPr lang="en-US" sz="1800" smtClean="0">
                <a:latin typeface="Arial" charset="0"/>
              </a:rPr>
              <a:pPr/>
              <a:t>4</a:t>
            </a:fld>
            <a:endParaRPr lang="en-US" sz="1800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73375" y="525463"/>
            <a:ext cx="3505200" cy="26289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3370" y="3326699"/>
            <a:ext cx="6769336" cy="3157926"/>
          </a:xfrm>
          <a:noFill/>
        </p:spPr>
        <p:txBody>
          <a:bodyPr/>
          <a:lstStyle/>
          <a:p>
            <a:pPr eaLnBrk="1" hangingPunct="1"/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4743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F9464B-C333-48C3-9321-1D4330DFC7C4}" type="slidenum">
              <a:rPr lang="en-US" sz="1800" smtClean="0">
                <a:latin typeface="Arial" charset="0"/>
              </a:rPr>
              <a:pPr/>
              <a:t>5</a:t>
            </a:fld>
            <a:endParaRPr lang="en-US" sz="1800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73375" y="525463"/>
            <a:ext cx="3505200" cy="26289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3370" y="3326699"/>
            <a:ext cx="6769336" cy="3157926"/>
          </a:xfrm>
          <a:noFill/>
        </p:spPr>
        <p:txBody>
          <a:bodyPr/>
          <a:lstStyle/>
          <a:p>
            <a:pPr eaLnBrk="1" hangingPunct="1"/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421494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F9464B-C333-48C3-9321-1D4330DFC7C4}" type="slidenum">
              <a:rPr lang="en-US" sz="1800" smtClean="0">
                <a:latin typeface="Arial" charset="0"/>
              </a:rPr>
              <a:pPr/>
              <a:t>6</a:t>
            </a:fld>
            <a:endParaRPr lang="en-US" sz="1800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73375" y="525463"/>
            <a:ext cx="3505200" cy="26289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3370" y="3326699"/>
            <a:ext cx="6769336" cy="3157926"/>
          </a:xfrm>
          <a:noFill/>
        </p:spPr>
        <p:txBody>
          <a:bodyPr/>
          <a:lstStyle/>
          <a:p>
            <a:pPr eaLnBrk="1" hangingPunct="1"/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9437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F9464B-C333-48C3-9321-1D4330DFC7C4}" type="slidenum">
              <a:rPr lang="en-US" sz="1800" smtClean="0">
                <a:latin typeface="Arial" charset="0"/>
              </a:rPr>
              <a:pPr/>
              <a:t>7</a:t>
            </a:fld>
            <a:endParaRPr lang="en-US" sz="1800" smtClean="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73375" y="525463"/>
            <a:ext cx="3505200" cy="26289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3370" y="3326699"/>
            <a:ext cx="6769336" cy="3157926"/>
          </a:xfrm>
          <a:noFill/>
        </p:spPr>
        <p:txBody>
          <a:bodyPr/>
          <a:lstStyle/>
          <a:p>
            <a:pPr eaLnBrk="1" hangingPunct="1"/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92275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8050"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90805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8C0FFF-EBDE-4073-86D1-CD636131BE97}" type="slidenum">
              <a:rPr lang="en-US" sz="1800" smtClean="0">
                <a:latin typeface="Arial" charset="0"/>
              </a:rPr>
              <a:pPr/>
              <a:t>8</a:t>
            </a:fld>
            <a:endParaRPr lang="en-US" sz="1800" smtClean="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73375" y="525463"/>
            <a:ext cx="3505200" cy="26289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3370" y="3326695"/>
            <a:ext cx="6769336" cy="3157926"/>
          </a:xfrm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365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90000" rIns="90000" bIns="90000" anchor="ctr"/>
          <a:lstStyle/>
          <a:p>
            <a:pPr marL="119063" indent="-119063" algn="l">
              <a:lnSpc>
                <a:spcPct val="100000"/>
              </a:lnSpc>
              <a:spcBef>
                <a:spcPct val="50000"/>
              </a:spcBef>
            </a:pPr>
            <a:endParaRPr lang="en-US" b="1">
              <a:latin typeface="Arial" charset="0"/>
            </a:endParaRPr>
          </a:p>
        </p:txBody>
      </p:sp>
      <p:pic>
        <p:nvPicPr>
          <p:cNvPr id="5" name="Picture 5" descr="LLP logo with big space cop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" t="1778" b="59770"/>
          <a:stretch>
            <a:fillRect/>
          </a:stretch>
        </p:blipFill>
        <p:spPr bwMode="gray">
          <a:xfrm>
            <a:off x="895350" y="6019800"/>
            <a:ext cx="1444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gray">
          <a:xfrm>
            <a:off x="892175" y="4756150"/>
            <a:ext cx="1585913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AFAF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93700" indent="-2095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sz="1200" smtClean="0">
                <a:latin typeface="Arial" charset="0"/>
              </a:rPr>
              <a:t>Deloitte Consulting LLP</a:t>
            </a:r>
          </a:p>
        </p:txBody>
      </p:sp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5"/>
            <a:ext cx="6581775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defRPr sz="14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9818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2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675" y="514350"/>
            <a:ext cx="2090738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514350"/>
            <a:ext cx="612140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65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38" y="514350"/>
            <a:ext cx="8345487" cy="258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6875" y="1154113"/>
            <a:ext cx="8364538" cy="5135562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063315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152" rIns="0" bIns="73152"/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b="1" dirty="0" smtClean="0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0399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marL="119063" indent="-119063" algn="l">
              <a:lnSpc>
                <a:spcPct val="100000"/>
              </a:lnSpc>
              <a:spcBef>
                <a:spcPct val="50000"/>
              </a:spcBef>
            </a:pPr>
            <a:endParaRPr lang="en-GB" b="1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Picture 5" descr="LLP logo with big space cop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" t="1778" b="59770"/>
          <a:stretch>
            <a:fillRect/>
          </a:stretch>
        </p:blipFill>
        <p:spPr bwMode="gray">
          <a:xfrm>
            <a:off x="895350" y="6026150"/>
            <a:ext cx="1444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gray">
          <a:xfrm>
            <a:off x="892175" y="4756150"/>
            <a:ext cx="1585913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lnSpc>
                <a:spcPct val="110000"/>
              </a:lnSpc>
              <a:defRPr/>
            </a:pPr>
            <a:r>
              <a:rPr lang="en-GB" sz="1200" dirty="0" smtClean="0">
                <a:solidFill>
                  <a:srgbClr val="000000"/>
                </a:solidFill>
              </a:rPr>
              <a:t>Deloitte Consulting LLP</a:t>
            </a:r>
          </a:p>
        </p:txBody>
      </p:sp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5"/>
            <a:ext cx="6581775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buNone/>
              <a:defRPr sz="14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45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152" rIns="0" bIns="73152"/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b="1" dirty="0" smtClean="0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947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er Introduc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 eaLnBrk="1" hangingPunct="1"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</a:pPr>
            <a:endParaRPr lang="en-US" sz="10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5357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 userDrawn="1"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912813" eaLnBrk="1" hangingPunct="1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7056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73152" rIns="0" bIns="73152"/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b="1" dirty="0" smtClean="0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gray">
          <a:xfrm>
            <a:off x="2478088" y="2136775"/>
            <a:ext cx="4167187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0" rIns="72000" bIns="0" anchor="b" anchorCtr="1"/>
          <a:lstStyle/>
          <a:p>
            <a:endParaRPr lang="en-US" sz="1400" b="1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89504" y="3081528"/>
            <a:ext cx="3346704" cy="256032"/>
          </a:xfrm>
          <a:solidFill>
            <a:schemeClr val="bg1"/>
          </a:solidFill>
        </p:spPr>
        <p:txBody>
          <a:bodyPr lIns="73152" rIns="73152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9425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 eaLnBrk="1" hangingPunct="1"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</a:pPr>
            <a:endParaRPr lang="en-US" sz="10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6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747000" y="292100"/>
            <a:ext cx="10001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57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36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 eaLnBrk="1" hangingPunct="1"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</a:pPr>
            <a:endParaRPr lang="en-US" sz="10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6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747000" y="292100"/>
            <a:ext cx="10001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582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 eaLnBrk="1" hangingPunct="1"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</a:pPr>
            <a:endParaRPr lang="en-US" sz="10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747000" y="292100"/>
            <a:ext cx="10001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7405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038703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255264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126480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22359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59327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255264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126480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3255264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126480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694052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42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66544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5577840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404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/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965192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965192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795528" y="453542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795528" y="561441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4965192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4965192" y="453542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31"/>
          </p:nvPr>
        </p:nvSpPr>
        <p:spPr>
          <a:xfrm>
            <a:off x="4965192" y="561441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57932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1389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1389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7614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272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utlined i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49631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59943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70255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302666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 with text box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2432304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462272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709160"/>
            <a:ext cx="400507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4709160"/>
            <a:ext cx="400507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501384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62820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05072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889647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3/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59836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126480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491628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2/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864608"/>
            <a:ext cx="4005072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736592" y="4864608"/>
            <a:ext cx="4005072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214985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1709928"/>
            <a:ext cx="3035808" cy="4434840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312370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898648"/>
            <a:ext cx="4014216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898648"/>
            <a:ext cx="4014216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93181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24810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661164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3931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47365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444752" y="3904488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788152" y="3904488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93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1154113"/>
            <a:ext cx="4105275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154113"/>
            <a:ext cx="4106863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737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344168" y="1097280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669280" y="1097280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344168" y="241401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678424" y="241401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37"/>
          </p:nvPr>
        </p:nvSpPr>
        <p:spPr>
          <a:xfrm>
            <a:off x="1344168" y="373989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5788152" y="373989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1344168" y="50566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678424" y="50566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44405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03856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95816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7"/>
          <p:cNvSpPr txBox="1">
            <a:spLocks/>
          </p:cNvSpPr>
          <p:nvPr userDrawn="1"/>
        </p:nvSpPr>
        <p:spPr bwMode="auto">
          <a:xfrm>
            <a:off x="792163" y="1177925"/>
            <a:ext cx="4005262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169863" indent="-168275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algn="l" eaLnBrk="1" hangingPunct="1">
              <a:spcBef>
                <a:spcPct val="80000"/>
              </a:spcBef>
              <a:buClr>
                <a:srgbClr val="000000"/>
              </a:buClr>
              <a:buFont typeface="Wingdings 2" pitchFamily="18" charset="2"/>
              <a:buChar char="¡"/>
              <a:defRPr/>
            </a:pPr>
            <a:r>
              <a:rPr lang="en-US" dirty="0" smtClean="0">
                <a:solidFill>
                  <a:srgbClr val="000000"/>
                </a:solidFill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42570502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66544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5577840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5859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jor Points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98186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jor Poin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27336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jor Poi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84806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11989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45278" y="3814518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37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21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45278" y="3814518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48822" y="5158686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4300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441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663310"/>
      </p:ext>
    </p:extLst>
  </p:cSld>
  <p:clrMapOvr>
    <a:masterClrMapping/>
  </p:clrMapOvr>
  <p:transition/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38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635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387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9" Type="http://schemas.openxmlformats.org/officeDocument/2006/relationships/slideLayout" Target="../slideLayouts/slideLayout52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47.xml"/><Relationship Id="rId42" Type="http://schemas.openxmlformats.org/officeDocument/2006/relationships/image" Target="../media/image5.pn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38" Type="http://schemas.openxmlformats.org/officeDocument/2006/relationships/slideLayout" Target="../slideLayouts/slideLayout51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50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7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8364538" cy="513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mtClean="0"/>
              <a:t>Click to edit Master text styles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 anchorCtr="1">
            <a:spAutoFit/>
          </a:bodyPr>
          <a:lstStyle>
            <a:lvl1pPr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1"/>
              </a:buClr>
              <a:buSzPct val="65000"/>
              <a:buFont typeface="Wingdings" pitchFamily="2" charset="2"/>
              <a:buNone/>
              <a:defRPr/>
            </a:pPr>
            <a:r>
              <a:rPr lang="en-US" sz="900" smtClean="0">
                <a:solidFill>
                  <a:srgbClr val="000000"/>
                </a:solidFill>
                <a:latin typeface="Arial" charset="0"/>
              </a:rPr>
              <a:t>- </a:t>
            </a:r>
            <a:fld id="{9E0471F8-E953-452B-BA92-3CD8D0DE8C03}" type="slidenum">
              <a:rPr lang="en-US" sz="900" smtClean="0">
                <a:solidFill>
                  <a:srgbClr val="000000"/>
                </a:solidFill>
                <a:latin typeface="Arial" charset="0"/>
              </a:rPr>
              <a:pPr>
                <a:buClr>
                  <a:schemeClr val="tx1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smtClean="0">
                <a:solidFill>
                  <a:srgbClr val="000000"/>
                </a:solidFill>
                <a:latin typeface="Arial" charset="0"/>
              </a:rPr>
              <a:t> -</a:t>
            </a:r>
          </a:p>
        </p:txBody>
      </p:sp>
      <p:pic>
        <p:nvPicPr>
          <p:cNvPr id="1030" name="Picture 6" descr="DEL_COL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5288" y="6610350"/>
            <a:ext cx="69056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35"/>
          <p:cNvSpPr>
            <a:spLocks noChangeShapeType="1"/>
          </p:cNvSpPr>
          <p:nvPr/>
        </p:nvSpPr>
        <p:spPr bwMode="gray">
          <a:xfrm>
            <a:off x="469900" y="992188"/>
            <a:ext cx="8504238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152" tIns="73152" rIns="73152" bIns="73152" anchor="ctr" anchorCtr="1"/>
          <a:lstStyle/>
          <a:p>
            <a:endParaRPr lang="en-US"/>
          </a:p>
        </p:txBody>
      </p:sp>
      <p:pic>
        <p:nvPicPr>
          <p:cNvPr id="1033" name="Picture 13" descr="501px-AAA_logo.svg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988" y="6445250"/>
            <a:ext cx="58737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927" r:id="rId13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2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- </a:t>
            </a:r>
            <a:fld id="{01A0C63F-0973-4AA1-B39C-51E9A9A36713}" type="slidenum">
              <a:rPr lang="en-US" sz="900" smtClean="0">
                <a:solidFill>
                  <a:srgbClr val="000000"/>
                </a:solidFill>
              </a:rPr>
              <a:pPr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 smtClean="0">
                <a:solidFill>
                  <a:srgbClr val="000000"/>
                </a:solidFill>
              </a:rPr>
              <a:t> -</a:t>
            </a:r>
          </a:p>
        </p:txBody>
      </p:sp>
      <p:pic>
        <p:nvPicPr>
          <p:cNvPr id="1029" name="Picture 6" descr="DEL_COL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5288" y="6645275"/>
            <a:ext cx="69056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912813" eaLnBrk="1" hangingPunct="1">
              <a:lnSpc>
                <a:spcPct val="100000"/>
              </a:lnSpc>
            </a:pPr>
            <a:endParaRPr lang="en-US" sz="18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9" descr="501px-AAA_logo.svg.png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738" y="6545263"/>
            <a:ext cx="4445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39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  <p:sldLayoutId id="2147483904" r:id="rId18"/>
    <p:sldLayoutId id="2147483905" r:id="rId19"/>
    <p:sldLayoutId id="2147483906" r:id="rId20"/>
    <p:sldLayoutId id="2147483907" r:id="rId21"/>
    <p:sldLayoutId id="2147483908" r:id="rId22"/>
    <p:sldLayoutId id="2147483909" r:id="rId23"/>
    <p:sldLayoutId id="2147483910" r:id="rId24"/>
    <p:sldLayoutId id="2147483911" r:id="rId25"/>
    <p:sldLayoutId id="2147483912" r:id="rId26"/>
    <p:sldLayoutId id="2147483913" r:id="rId27"/>
    <p:sldLayoutId id="2147483914" r:id="rId28"/>
    <p:sldLayoutId id="2147483915" r:id="rId29"/>
    <p:sldLayoutId id="2147483916" r:id="rId30"/>
    <p:sldLayoutId id="2147483917" r:id="rId31"/>
    <p:sldLayoutId id="2147483918" r:id="rId32"/>
    <p:sldLayoutId id="2147483919" r:id="rId33"/>
    <p:sldLayoutId id="2147483920" r:id="rId34"/>
    <p:sldLayoutId id="2147483921" r:id="rId35"/>
    <p:sldLayoutId id="2147483922" r:id="rId36"/>
    <p:sldLayoutId id="2147483923" r:id="rId37"/>
    <p:sldLayoutId id="2147483924" r:id="rId38"/>
    <p:sldLayoutId id="2147483926" r:id="rId3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gray">
          <a:xfrm>
            <a:off x="892175" y="4756150"/>
            <a:ext cx="1585913" cy="20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rnd" algn="ctr">
                <a:solidFill>
                  <a:srgbClr val="AFAF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US" sz="1200">
                <a:latin typeface="Arial" charset="0"/>
              </a:rPr>
              <a:t>Deloitte Consulting LLP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gray">
          <a:xfrm>
            <a:off x="892175" y="5186363"/>
            <a:ext cx="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>
              <a:lnSpc>
                <a:spcPts val="1600"/>
              </a:lnSpc>
              <a:spcBef>
                <a:spcPct val="15000"/>
              </a:spcBef>
              <a:buSzPct val="80000"/>
              <a:buFont typeface="Wingdings" pitchFamily="2" charset="2"/>
              <a:buNone/>
            </a:pPr>
            <a:endParaRPr lang="en-US">
              <a:latin typeface="Arial" charset="0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92175" y="2848421"/>
            <a:ext cx="7215188" cy="282129"/>
          </a:xfrm>
        </p:spPr>
        <p:txBody>
          <a:bodyPr/>
          <a:lstStyle/>
          <a:p>
            <a:pPr eaLnBrk="1" hangingPunct="1"/>
            <a:r>
              <a:rPr lang="en-US" dirty="0" smtClean="0"/>
              <a:t>PAS Program Turn-Around Recommendations</a:t>
            </a: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gray">
          <a:xfrm>
            <a:off x="892175" y="5186363"/>
            <a:ext cx="1275990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1" hangingPunct="1">
              <a:lnSpc>
                <a:spcPts val="1600"/>
              </a:lnSpc>
              <a:spcBef>
                <a:spcPct val="15000"/>
              </a:spcBef>
              <a:buSzPct val="80000"/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September 27, </a:t>
            </a:r>
            <a:r>
              <a:rPr lang="en-US" dirty="0">
                <a:latin typeface="Arial" charset="0"/>
              </a:rPr>
              <a:t>2013</a:t>
            </a:r>
          </a:p>
        </p:txBody>
      </p:sp>
      <p:graphicFrame>
        <p:nvGraphicFramePr>
          <p:cNvPr id="14344" name="Object 12"/>
          <p:cNvGraphicFramePr>
            <a:graphicFrameLocks noChangeAspect="1"/>
          </p:cNvGraphicFramePr>
          <p:nvPr/>
        </p:nvGraphicFramePr>
        <p:xfrm>
          <a:off x="855663" y="1471613"/>
          <a:ext cx="20383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" name="Picture" r:id="rId4" imgW="1153668" imgH="533400" progId="Word.Picture.8">
                  <p:embed/>
                </p:oleObj>
              </mc:Choice>
              <mc:Fallback>
                <p:oleObj name="Picture" r:id="rId4" imgW="1153668" imgH="5334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1471613"/>
                        <a:ext cx="203835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03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4"/>
          <p:cNvSpPr>
            <a:spLocks noChangeShapeType="1"/>
          </p:cNvSpPr>
          <p:nvPr/>
        </p:nvSpPr>
        <p:spPr bwMode="gray">
          <a:xfrm>
            <a:off x="1746250" y="2249488"/>
            <a:ext cx="5640388" cy="0"/>
          </a:xfrm>
          <a:prstGeom prst="line">
            <a:avLst/>
          </a:prstGeom>
          <a:noFill/>
          <a:ln w="12700" cap="rnd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250" y="2368550"/>
            <a:ext cx="5632450" cy="3141601"/>
          </a:xfrm>
        </p:spPr>
        <p:txBody>
          <a:bodyPr/>
          <a:lstStyle/>
          <a:p>
            <a:pPr marL="0" eaLnBrk="0" hangingPunct="0">
              <a:lnSpc>
                <a:spcPct val="105000"/>
              </a:lnSpc>
              <a:spcBef>
                <a:spcPts val="115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a typeface="Calibri"/>
              </a:rPr>
              <a:t>The PAS program is at a critical junction – Auto and Property have been combined to remedy material gaps in performance and outcomes.</a:t>
            </a:r>
          </a:p>
          <a:p>
            <a:pPr marL="0" eaLnBrk="0" hangingPunct="0">
              <a:lnSpc>
                <a:spcPct val="105000"/>
              </a:lnSpc>
              <a:spcBef>
                <a:spcPts val="115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a typeface="Calibri"/>
              </a:rPr>
              <a:t>Stabilization and improved performance are expected, which requires significant changes including 1) executing a successful turnaround of the Property program; 2) implementing software factory best practices; and 3) clarifying the accountability model to deliver expected results.</a:t>
            </a:r>
          </a:p>
          <a:p>
            <a:pPr marL="0" eaLnBrk="0" hangingPunct="0">
              <a:lnSpc>
                <a:spcPct val="105000"/>
              </a:lnSpc>
              <a:spcBef>
                <a:spcPts val="115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a typeface="Calibri"/>
              </a:rPr>
              <a:t>Program success is dependent on a program “reset” to clarify scope, resource alignment and improve return on program spend.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4182266" y="2139950"/>
            <a:ext cx="795347" cy="212174"/>
          </a:xfrm>
          <a:solidFill>
            <a:schemeClr val="bg1"/>
          </a:solidFill>
        </p:spPr>
        <p:txBody>
          <a:bodyPr wrap="none" lIns="73152" rIns="73152" anchorCtr="1">
            <a:spAutoFit/>
          </a:bodyPr>
          <a:lstStyle/>
          <a:p>
            <a:pPr marL="0" indent="0" algn="ctr">
              <a:spcBef>
                <a:spcPct val="0"/>
              </a:spcBef>
              <a:buClrTx/>
              <a:buSzTx/>
              <a:defRPr/>
            </a:pPr>
            <a:r>
              <a:rPr lang="en-US" sz="1400" b="1" kern="1200" dirty="0" smtClean="0">
                <a:solidFill>
                  <a:srgbClr val="000000"/>
                </a:solidFill>
              </a:rPr>
              <a:t>Preface</a:t>
            </a:r>
            <a:endParaRPr lang="en-US" sz="1400" b="1" kern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6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512144"/>
            <a:ext cx="8345487" cy="260969"/>
          </a:xfrm>
        </p:spPr>
        <p:txBody>
          <a:bodyPr/>
          <a:lstStyle/>
          <a:p>
            <a:pPr eaLnBrk="1" hangingPunct="1"/>
            <a:r>
              <a:rPr lang="en-US" dirty="0" smtClean="0"/>
              <a:t>Issue, Impact and Solutions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519307"/>
              </p:ext>
            </p:extLst>
          </p:nvPr>
        </p:nvGraphicFramePr>
        <p:xfrm>
          <a:off x="406399" y="1222406"/>
          <a:ext cx="8413408" cy="4781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828"/>
                <a:gridCol w="208280"/>
                <a:gridCol w="1201322"/>
                <a:gridCol w="208280"/>
                <a:gridCol w="2600698"/>
              </a:tblGrid>
              <a:tr h="259653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+mn-lt"/>
                        </a:rPr>
                        <a:t>Issue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66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marL="91433" marR="91433" marT="45690" marB="456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Impact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66B2"/>
                    </a:solidFill>
                  </a:tcPr>
                </a:tc>
              </a:tr>
              <a:tr h="1047385">
                <a:tc gridSpan="3"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Property is a failing project and is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turn-around status; Development and QA have missed delivery targets (timeline and quality).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 defTabSz="914400" rtl="0" eaLnBrk="1" fontAlgn="t" latinLnBrk="0" hangingPunct="1">
                        <a:buFont typeface="Wingdings 2" pitchFamily="18" charset="2"/>
                        <a:buChar char="¡"/>
                      </a:pPr>
                      <a:endParaRPr lang="en-US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t" latinLnBrk="0" hangingPunct="1">
                        <a:buFont typeface="Wingdings 2" pitchFamily="18" charset="2"/>
                        <a:buChar char="¡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Timeline and functionality milestones not achieved</a:t>
                      </a:r>
                    </a:p>
                    <a:p>
                      <a:pPr marL="171450" indent="-171450" algn="l" defTabSz="914400" rtl="0" eaLnBrk="1" fontAlgn="t" latinLnBrk="0" hangingPunct="1">
                        <a:buFont typeface="Wingdings 2" pitchFamily="18" charset="2"/>
                        <a:buChar char="¡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Significant rework required</a:t>
                      </a:r>
                    </a:p>
                    <a:p>
                      <a:pPr marL="171450" indent="-171450" algn="l" defTabSz="914400" rtl="0" eaLnBrk="1" fontAlgn="t" latinLnBrk="0" hangingPunct="1">
                        <a:buFont typeface="Wingdings 2" pitchFamily="18" charset="2"/>
                        <a:buChar char="¡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 morale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Issue</a:t>
                      </a:r>
                      <a:r>
                        <a:rPr lang="en-US" sz="10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Highlights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66B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Recommended Solutions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66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9760">
                <a:tc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Property leadership failed to course-correct after metrics repeatedly indicated they were off-track</a:t>
                      </a:r>
                    </a:p>
                    <a:p>
                      <a:pPr marL="171450" indent="-171450" algn="l" defTabSz="914400" rtl="0" eaLnBrk="1" fontAlgn="t" latinLnBrk="0" hangingPunct="1">
                        <a:buFont typeface="Wingdings 2" pitchFamily="18" charset="2"/>
                        <a:buChar char="¡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Inconsistent adherence to code standards and coordination across scrum teams and multiple vendors created quality issues and rework</a:t>
                      </a:r>
                    </a:p>
                    <a:p>
                      <a:pPr marL="171450" indent="-171450" algn="l" defTabSz="914400" rtl="0" eaLnBrk="1" fontAlgn="t" latinLnBrk="0" hangingPunct="1">
                        <a:buFont typeface="Wingdings 2" pitchFamily="18" charset="2"/>
                        <a:buChar char="¡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Insufficient knowledge of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Exigen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product and architectural interdependencies; decision to exclude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Exigen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implementation development team was flawed</a:t>
                      </a:r>
                    </a:p>
                    <a:p>
                      <a:pPr marL="171450" indent="-171450" algn="l" defTabSz="914400" rtl="0" eaLnBrk="1" fontAlgn="t" latinLnBrk="0" hangingPunct="1">
                        <a:buFont typeface="Wingdings 2" pitchFamily="18" charset="2"/>
                        <a:buChar char="¡"/>
                      </a:pP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Exigen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base product development delays hindered delivery timeliness and quality; t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 10 features still have not been fully-delivered and stabilized,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ritical defects remain</a:t>
                      </a:r>
                    </a:p>
                    <a:p>
                      <a:pPr marL="171450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Exigen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upgrades lack sufficient risk analysis, testing and release notes to prevent spike in upgrade release defects</a:t>
                      </a:r>
                    </a:p>
                    <a:p>
                      <a:pPr marL="171450" indent="-171450" algn="l" defTabSz="914400" rtl="0" eaLnBrk="1" fontAlgn="t" latinLnBrk="0" hangingPunct="1">
                        <a:buFont typeface="Wingdings 2" pitchFamily="18" charset="2"/>
                        <a:buChar char="¡"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Property functional and regression testing strategy/execution was flawed and did not take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advantage of Auto’s learnings</a:t>
                      </a:r>
                    </a:p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Insufficient 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bed to adequately test plausible scenarios and time points</a:t>
                      </a:r>
                    </a:p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Automation testing failed in both functional and regression testing, creating 1,600 point backlog of untested code</a:t>
                      </a:r>
                    </a:p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Immature use of QA tools, metrics and processes (e.g., root cause analysis, use of RTC/QC)</a:t>
                      </a:r>
                      <a:endParaRPr lang="en-US" sz="1000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endParaRPr lang="en-US" sz="1000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 Director must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demonstrate an ability to course-correct and leverage metrics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Appoint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senior Development leader who will impose a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of code standards, a rigorous code quality peer review process, and cross-scrum team communication</a:t>
                      </a: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Exigen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product specialists to implementation Development team</a:t>
                      </a: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Establish service level agreement with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Exigen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on:</a:t>
                      </a:r>
                    </a:p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Prompt delivery of remaining fixes to stabilize base code </a:t>
                      </a:r>
                    </a:p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Go-forward service level standards to achieve cleaner upgrade path (risk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analysis, release notes, etc.)</a:t>
                      </a: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Appoint senior QA leader to course-correct strategy, define set of metrics, implement rigorous defect root cause analysis and drive Program accountability for mitigation</a:t>
                      </a:r>
                    </a:p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 failed functional and regression testing approaches</a:t>
                      </a:r>
                    </a:p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Institute proven Auto functional testing process</a:t>
                      </a:r>
                    </a:p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Institute proven Auto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regression framework (using UPI and select API testing)</a:t>
                      </a:r>
                    </a:p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Leverage manual testing while updating regression test scripts</a:t>
                      </a: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58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512144"/>
            <a:ext cx="8345487" cy="260969"/>
          </a:xfrm>
        </p:spPr>
        <p:txBody>
          <a:bodyPr/>
          <a:lstStyle/>
          <a:p>
            <a:pPr eaLnBrk="1" hangingPunct="1"/>
            <a:r>
              <a:rPr lang="en-US" dirty="0" smtClean="0"/>
              <a:t>Issue, Impact and Solutions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381448"/>
              </p:ext>
            </p:extLst>
          </p:nvPr>
        </p:nvGraphicFramePr>
        <p:xfrm>
          <a:off x="406399" y="1222406"/>
          <a:ext cx="8413408" cy="5086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828"/>
                <a:gridCol w="208280"/>
                <a:gridCol w="1201322"/>
                <a:gridCol w="208280"/>
                <a:gridCol w="2600698"/>
              </a:tblGrid>
              <a:tr h="259653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+mn-lt"/>
                        </a:rPr>
                        <a:t>Issue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66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marL="91433" marR="91433" marT="45690" marB="456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Impact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66B2"/>
                    </a:solidFill>
                  </a:tcPr>
                </a:tc>
              </a:tr>
              <a:tr h="1047385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QA missed milestones and defect leakage into production indicate optimization opportunities. 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 defTabSz="914400" rtl="0" eaLnBrk="1" fontAlgn="t" latinLnBrk="0" hangingPunct="1">
                        <a:buFont typeface="Wingdings 2" pitchFamily="18" charset="2"/>
                        <a:buChar char="¡"/>
                      </a:pPr>
                      <a:endParaRPr lang="en-US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fontAlgn="t" latinLnBrk="0" hangingPunct="1">
                        <a:buFont typeface="Wingdings 2" pitchFamily="18" charset="2"/>
                        <a:buChar char="¡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Property defects multiply as Development builds on untested code base</a:t>
                      </a:r>
                    </a:p>
                    <a:p>
                      <a:pPr marL="171450" lvl="0" indent="-171450" algn="l" defTabSz="914400" rtl="0" eaLnBrk="1" fontAlgn="t" latinLnBrk="0" hangingPunct="1">
                        <a:buFont typeface="Wingdings 2" pitchFamily="18" charset="2"/>
                        <a:buChar char="¡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Root causes are neither identified nor mitigated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Issue</a:t>
                      </a:r>
                      <a:r>
                        <a:rPr lang="en-US" sz="10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Highlights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66B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Recommended Solutions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66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976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Lack of proactive recommendations from QA vendor on environments planning, test coverage improvement, production-like test data, automation target levels, defect density modeling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Insufficient program testing</a:t>
                      </a:r>
                    </a:p>
                    <a:p>
                      <a:pPr marL="3968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Insufficient coverage of “off happy path” functions, scenarios, and end to end testing</a:t>
                      </a:r>
                    </a:p>
                    <a:p>
                      <a:pPr marL="3968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Limited success with automated regression testing</a:t>
                      </a:r>
                    </a:p>
                    <a:p>
                      <a:pPr marL="3968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Lack of Program prioritization of functionality hinders Property QA ability to prioritize test scope and defect triage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Insufficient defect triage, root cause analysis and follow-through 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Insufficient test data and regression test bed to support full range of test scenarios, functions and time points</a:t>
                      </a:r>
                    </a:p>
                    <a:p>
                      <a:pPr marL="3968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use of production data</a:t>
                      </a:r>
                    </a:p>
                    <a:p>
                      <a:pPr marL="3968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data is created by individual test analysts who typically are not qualified to determine the full set of critical testing needs</a:t>
                      </a:r>
                    </a:p>
                    <a:p>
                      <a:pPr marL="3968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 delays due to time point testing delays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Multiple test teams (Program, Integrations, DCS,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PAScore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Conversions, etc.) lack single leadership structure to manage testing capacity and dependencies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 hoc, sub-optimized environments strategy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Late Development code drops have hindered QA</a:t>
                      </a: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endParaRPr lang="en-US" sz="1000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Conduct strategic analysis of QA function to identify step-change improvement plan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Reset QA test scope and execution</a:t>
                      </a:r>
                    </a:p>
                    <a:p>
                      <a:pPr marL="3968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Define test scope informed by business priority of story </a:t>
                      </a:r>
                    </a:p>
                    <a:p>
                      <a:pPr marL="3968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Determine requirements criticality during design to inform prioritization and focus of test coverage</a:t>
                      </a:r>
                    </a:p>
                    <a:p>
                      <a:pPr marL="3968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Institute end to end functional testing (including UI)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Implement repeatable process for defect triage, root cause analysis and communication with defect owners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 test data superset, time point testing and regression test bed</a:t>
                      </a:r>
                    </a:p>
                    <a:p>
                      <a:pPr marL="3968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test data superset for program rather than have test data be created by individual test analysts</a:t>
                      </a:r>
                    </a:p>
                    <a:p>
                      <a:pPr marL="3968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Review virtual time stamp management and increase depth and breath of test cases so appropriate test cycles can be completed within a single sprint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Consolidate program testing activities (Program, Integrations, DCS,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PAScore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Conversions) under PAS QA leadership (not including unit testing, certification testing)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Align environments strategy to support testing needs for multiple products across software development lifecycle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Increase Program accountability to enforce code drop dates</a:t>
                      </a: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9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512144"/>
            <a:ext cx="8345487" cy="260969"/>
          </a:xfrm>
        </p:spPr>
        <p:txBody>
          <a:bodyPr/>
          <a:lstStyle/>
          <a:p>
            <a:pPr eaLnBrk="1" hangingPunct="1"/>
            <a:r>
              <a:rPr lang="en-US" dirty="0" smtClean="0"/>
              <a:t>Issue, Impact and Solutions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342827"/>
              </p:ext>
            </p:extLst>
          </p:nvPr>
        </p:nvGraphicFramePr>
        <p:xfrm>
          <a:off x="406399" y="1222406"/>
          <a:ext cx="8413408" cy="5086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828"/>
                <a:gridCol w="208280"/>
                <a:gridCol w="1201322"/>
                <a:gridCol w="208280"/>
                <a:gridCol w="2600698"/>
              </a:tblGrid>
              <a:tr h="259653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+mn-lt"/>
                        </a:rPr>
                        <a:t>Issue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66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marL="91433" marR="91433" marT="45690" marB="456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Impact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66B2"/>
                    </a:solidFill>
                  </a:tcPr>
                </a:tc>
              </a:tr>
              <a:tr h="104738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 and Property requirements gathering 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approach, design documentation, and low degree of requirements reuse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inconsistent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SDLC leading practices.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 defTabSz="914400" rtl="0" eaLnBrk="1" fontAlgn="t" latinLnBrk="0" hangingPunct="1">
                        <a:buFont typeface="Wingdings 2" pitchFamily="18" charset="2"/>
                        <a:buChar char="¡"/>
                      </a:pPr>
                      <a:endParaRPr lang="en-US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Increased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program costs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Excess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demand on the software factory</a:t>
                      </a:r>
                      <a:endParaRPr lang="en-US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Increased risk of defects and delays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 resource burnout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Issue</a:t>
                      </a:r>
                      <a:r>
                        <a:rPr lang="en-US" sz="10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Highlights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66B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Recommended Solutions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66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976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 SME is single point of program failure in current requirements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gathering approach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SMEs dictate requirements rather than Program BAs creating requirements and engaging SMEs for joint review</a:t>
                      </a:r>
                    </a:p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Approach places significant time demands on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Product SMEs</a:t>
                      </a:r>
                    </a:p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usiness SME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capacity has prevented Program from accelerating</a:t>
                      </a:r>
                    </a:p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level of SME engagement has not led to enhanced outcomes on Property program; Property is experiencing higher than expected volume of change requests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team structure, roles, processes and deliverables differ materially between Auto and Property, not optimized to share knowledge with Development, QA and DCS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requirements gathering and analysis approach is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executed state by state, rather than looking holistically at functions across states; this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hinders reuse and creates duplicate effort across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states and products, driving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 costs, timeline and risk of defects (e.g., e-signature, motorcycle discount) 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 customization between Auto and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Property 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 an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inconsistent user experience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triggered a refactoring effort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Inconsistent use of RTC to manage unified backlog across Program, DCS, </a:t>
                      </a:r>
                      <a:r>
                        <a:rPr kumimoji="0" lang="en-US" sz="10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PAScore</a:t>
                      </a:r>
                      <a:r>
                        <a:rPr kumimoji="0" 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et al</a:t>
                      </a: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endParaRPr lang="en-US" sz="1000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Launch cross-team (Design, Development, QA,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DCS, </a:t>
                      </a:r>
                      <a:r>
                        <a:rPr lang="en-US" sz="10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PAScore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et al)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leading practices review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to:</a:t>
                      </a:r>
                    </a:p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r>
                        <a:rPr kumimoji="0" 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efine requirements gathering process and reposition product SMEs as reviewers, not creators, of requirements</a:t>
                      </a:r>
                    </a:p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Optimize Design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 structures,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roles, processes and deliverables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more effectively share knowledge on most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complex requirements</a:t>
                      </a:r>
                      <a:endParaRPr kumimoji="0" lang="en-US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onduct reuse analysis of Auto and Property requirements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(across states) to identify and imp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lement “reduce and reuse” methods;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stablish accountability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ongoing, strict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reuse across products and states</a:t>
                      </a:r>
                    </a:p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Establish processes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controls to minimize UI deviations</a:t>
                      </a:r>
                    </a:p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Enforce consistent use of RTC to manage backlog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3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512144"/>
            <a:ext cx="8345487" cy="260969"/>
          </a:xfrm>
        </p:spPr>
        <p:txBody>
          <a:bodyPr/>
          <a:lstStyle/>
          <a:p>
            <a:pPr eaLnBrk="1" hangingPunct="1"/>
            <a:r>
              <a:rPr lang="en-US" dirty="0" smtClean="0"/>
              <a:t>Issue, Impact and Solutions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272574"/>
              </p:ext>
            </p:extLst>
          </p:nvPr>
        </p:nvGraphicFramePr>
        <p:xfrm>
          <a:off x="406399" y="1222406"/>
          <a:ext cx="8413408" cy="5086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828"/>
                <a:gridCol w="208280"/>
                <a:gridCol w="1201322"/>
                <a:gridCol w="208280"/>
                <a:gridCol w="2600698"/>
              </a:tblGrid>
              <a:tr h="259653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+mn-lt"/>
                        </a:rPr>
                        <a:t>Issue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66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marL="91433" marR="91433" marT="45690" marB="456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Impact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66B2"/>
                    </a:solidFill>
                  </a:tcPr>
                </a:tc>
              </a:tr>
              <a:tr h="1047385">
                <a:tc gridSpan="3"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Property Oversight team did not drive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necessary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accountability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transparency to accurately forecast and deliver to Program targets.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 defTabSz="914400" rtl="0" eaLnBrk="1" fontAlgn="t" latinLnBrk="0" hangingPunct="1">
                        <a:buFont typeface="Wingdings 2" pitchFamily="18" charset="2"/>
                        <a:buChar char="¡"/>
                      </a:pPr>
                      <a:endParaRPr lang="en-US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Undermined sense 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urgency and morale among program staff</a:t>
                      </a:r>
                    </a:p>
                    <a:p>
                      <a:pPr marL="171450" indent="-171450" algn="l" defTabSz="914400" rtl="0" eaLnBrk="1" fontAlgn="t" latinLnBrk="0" hangingPunct="1">
                        <a:buFont typeface="Wingdings 2" pitchFamily="18" charset="2"/>
                        <a:buChar char="¡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Inability to predict throughput</a:t>
                      </a:r>
                    </a:p>
                    <a:p>
                      <a:pPr marL="171450" indent="-171450" algn="l" defTabSz="914400" rtl="0" eaLnBrk="1" fontAlgn="t" latinLnBrk="0" hangingPunct="1">
                        <a:buFont typeface="Wingdings 2" pitchFamily="18" charset="2"/>
                        <a:buChar char="¡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Inability to identify and mitigate risks</a:t>
                      </a:r>
                    </a:p>
                    <a:p>
                      <a:pPr marL="171450" indent="-171450" algn="l" defTabSz="914400" rtl="0" eaLnBrk="1" fontAlgn="t" latinLnBrk="0" hangingPunct="1">
                        <a:buFont typeface="Wingdings 2" pitchFamily="18" charset="2"/>
                        <a:buChar char="¡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Inability to manage interdependencies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Issue</a:t>
                      </a:r>
                      <a:r>
                        <a:rPr lang="en-US" sz="10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Highlights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66B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Recommended Solutions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66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976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use of daily burndown analysis to hold teams accountable for progress and identify / mitigate risks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enforcement of use of RTC backlog management tool, hindering ability to track shifting priorities real-time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Insufficient cross-team planning process; 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Design, Development and QA teams made program decisions regarding priorities, scope and sprint planning without adequate consideration of interdependencies (e.g., Development agree to take on additional scope in a sprint without consideration of QA or Integrations impact)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 hoc dependency management with outside parties that impact the program (Billing Central, Payments Central, Change Management, </a:t>
                      </a:r>
                      <a:r>
                        <a:rPr kumimoji="0" 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PAScore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et al) increases program risk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consistent measurement of Design, Development, QA teams’ throughput, hindering ability to forecast throughput, monitor progress</a:t>
                      </a: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 and identify/investigate deviations from plan</a:t>
                      </a:r>
                    </a:p>
                    <a:p>
                      <a:pPr marL="3968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Property Development and QA teams unable to consistently deliver to targets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Repeated revision of baseline due dates obscured delays and eliminated critical sense of urgency</a:t>
                      </a: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endParaRPr lang="en-US" sz="1000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000" dirty="0" smtClean="0">
                          <a:latin typeface="Arial" charset="0"/>
                        </a:rPr>
                        <a:t>Implement Auto burndown management approach</a:t>
                      </a:r>
                      <a:r>
                        <a:rPr lang="en-US" sz="1000" baseline="0" dirty="0" smtClean="0">
                          <a:latin typeface="Arial" charset="0"/>
                        </a:rPr>
                        <a:t> in Property to drive sense of urgency, intensity</a:t>
                      </a:r>
                    </a:p>
                    <a:p>
                      <a:pPr marL="3968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Automate burndown reporting</a:t>
                      </a:r>
                    </a:p>
                    <a:p>
                      <a:pPr marL="3968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Institute procedures to rapidly analyze root causes of program deviations from plan</a:t>
                      </a:r>
                      <a:endParaRPr lang="en-US" sz="1000" dirty="0" smtClean="0">
                        <a:latin typeface="Arial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Enforce real-time use of RTC across program for backlog management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Focus all teams (Design, Development, QA, et al) on collaborative delivery of one program goal 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versus individual team goals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Formalize dependency management with outside stakeholders that impact program success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 reports to track throughput by team, by sprint </a:t>
                      </a:r>
                    </a:p>
                    <a:p>
                      <a:pPr marL="3968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Institute procedures to track root causes of program deviations from plan</a:t>
                      </a:r>
                    </a:p>
                    <a:p>
                      <a:pPr marL="3968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–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Monitor and hold teams accountable for throughput at each stage of the process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000" dirty="0" smtClean="0">
                          <a:latin typeface="Arial" charset="0"/>
                        </a:rPr>
                        <a:t>Stop revising</a:t>
                      </a:r>
                      <a:r>
                        <a:rPr lang="en-US" sz="1000" baseline="0" dirty="0" smtClean="0">
                          <a:latin typeface="Arial" charset="0"/>
                        </a:rPr>
                        <a:t> baseline due dates; convene joint team of Business, Design, Development, QA, Integrations, Environments and </a:t>
                      </a:r>
                      <a:r>
                        <a:rPr lang="en-US" sz="1000" baseline="0" dirty="0" err="1" smtClean="0">
                          <a:latin typeface="Arial" charset="0"/>
                        </a:rPr>
                        <a:t>PAScore</a:t>
                      </a:r>
                      <a:r>
                        <a:rPr lang="en-US" sz="1000" baseline="0" dirty="0" smtClean="0">
                          <a:latin typeface="Arial" charset="0"/>
                        </a:rPr>
                        <a:t> resources to determine actions needed to shift Program 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mandate from “on time, on budget” to “continuous improvement of program quality and value delivered”</a:t>
                      </a: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2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512144"/>
            <a:ext cx="8345487" cy="260969"/>
          </a:xfrm>
        </p:spPr>
        <p:txBody>
          <a:bodyPr/>
          <a:lstStyle/>
          <a:p>
            <a:pPr eaLnBrk="1" hangingPunct="1"/>
            <a:r>
              <a:rPr lang="en-US" dirty="0" smtClean="0"/>
              <a:t>Issue, Impact and Solutions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211006"/>
              </p:ext>
            </p:extLst>
          </p:nvPr>
        </p:nvGraphicFramePr>
        <p:xfrm>
          <a:off x="406399" y="1222406"/>
          <a:ext cx="8413408" cy="3440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828"/>
                <a:gridCol w="208280"/>
                <a:gridCol w="1201322"/>
                <a:gridCol w="208280"/>
                <a:gridCol w="2600698"/>
              </a:tblGrid>
              <a:tr h="259653"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+mn-lt"/>
                        </a:rPr>
                        <a:t>Issue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66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marL="91433" marR="91433" marT="45690" marB="456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Impact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66B2"/>
                    </a:solidFill>
                  </a:tcPr>
                </a:tc>
              </a:tr>
              <a:tr h="1047385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Program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 and Defect Triage resources do not report to 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 Director; shifting priorities and external dependencies hinder software factory throughput.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l" defTabSz="914400" rtl="0" eaLnBrk="1" fontAlgn="t" latinLnBrk="0" hangingPunct="1">
                        <a:buFont typeface="Wingdings 2" pitchFamily="18" charset="2"/>
                        <a:buChar char="¡"/>
                      </a:pPr>
                      <a:endParaRPr lang="en-US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</a:endParaRP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Weakened program accountability for delivery scope, quality, timeliness</a:t>
                      </a:r>
                    </a:p>
                    <a:p>
                      <a:pPr marL="171450" lvl="0" indent="-171450" algn="l" defTabSz="914400" rtl="0" eaLnBrk="1" fontAlgn="t" latinLnBrk="0" hangingPunct="1">
                        <a:buFont typeface="Wingdings 2" pitchFamily="18" charset="2"/>
                        <a:buChar char="¡"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Competing priorities</a:t>
                      </a:r>
                    </a:p>
                  </a:txBody>
                  <a:tcPr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Issue</a:t>
                      </a:r>
                      <a:r>
                        <a:rPr lang="en-US" sz="1000" b="1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Highlights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66B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Recommended Solutions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1433" marR="91433" marT="45690" marB="456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66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8976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 Director not directly accountable for Design, Defect Triage resources and budget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Program lacks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 clearly-defined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framework to quantify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program priorities</a:t>
                      </a:r>
                    </a:p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Stakeholders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Program churning 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 2014 Program scope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due to competing priorities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clear owner of prioritization; Sustaining Operations, Business and Clubs driving prioritization, often without Program input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endParaRPr lang="en-US" sz="10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endParaRPr lang="en-US" sz="1000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4488" marR="0" lvl="1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–"/>
                        <a:tabLst/>
                        <a:defRPr/>
                      </a:pPr>
                      <a:endParaRPr lang="en-US" sz="1000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Align Design and Defect Triage resources and budget to report to Program Director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 2" pitchFamily="18" charset="2"/>
                        <a:buChar char="¡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Establish prioritization framework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to quantify business impact, risk, etc., and determine Program priorities</a:t>
                      </a:r>
                    </a:p>
                  </a:txBody>
                  <a:tcPr marT="91440" marB="9144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67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251175"/>
            <a:ext cx="8345487" cy="521938"/>
          </a:xfrm>
        </p:spPr>
        <p:txBody>
          <a:bodyPr/>
          <a:lstStyle/>
          <a:p>
            <a:pPr eaLnBrk="1" hangingPunct="1"/>
            <a:r>
              <a:rPr lang="en-US" dirty="0" smtClean="0"/>
              <a:t>The PAS Program Director is accountable for program delivery, but does not control Design and Defect Triage resources critical to program success.</a:t>
            </a:r>
          </a:p>
        </p:txBody>
      </p:sp>
      <p:sp>
        <p:nvSpPr>
          <p:cNvPr id="91" name="Rectangle 90"/>
          <p:cNvSpPr/>
          <p:nvPr/>
        </p:nvSpPr>
        <p:spPr bwMode="gray">
          <a:xfrm>
            <a:off x="6747656" y="2766312"/>
            <a:ext cx="1322149" cy="724363"/>
          </a:xfrm>
          <a:prstGeom prst="rect">
            <a:avLst/>
          </a:prstGeom>
          <a:pattFill prst="dashUpDiag">
            <a:fgClr>
              <a:srgbClr val="92D050"/>
            </a:fgClr>
            <a:bgClr>
              <a:schemeClr val="bg1"/>
            </a:bgClr>
          </a:patt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marL="0" marR="0" lvl="0" indent="0" algn="ctr" defTabSz="914400" eaLnBrk="0" fontAlgn="auto" latinLnBrk="0" hangingPunct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0" name="Rectangle 89"/>
          <p:cNvSpPr/>
          <p:nvPr/>
        </p:nvSpPr>
        <p:spPr bwMode="gray">
          <a:xfrm>
            <a:off x="2137558" y="2766312"/>
            <a:ext cx="1322149" cy="724363"/>
          </a:xfrm>
          <a:prstGeom prst="rect">
            <a:avLst/>
          </a:prstGeom>
          <a:pattFill prst="dashUpDiag">
            <a:fgClr>
              <a:srgbClr val="92D050"/>
            </a:fgClr>
            <a:bgClr>
              <a:schemeClr val="bg1"/>
            </a:bgClr>
          </a:patt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b="1" kern="0" dirty="0">
              <a:solidFill>
                <a:srgbClr val="FFFFFF"/>
              </a:solidFill>
            </a:endParaRPr>
          </a:p>
        </p:txBody>
      </p:sp>
      <p:sp>
        <p:nvSpPr>
          <p:cNvPr id="87" name="Rectangle 86"/>
          <p:cNvSpPr/>
          <p:nvPr/>
        </p:nvSpPr>
        <p:spPr bwMode="gray">
          <a:xfrm>
            <a:off x="3459707" y="1866150"/>
            <a:ext cx="3287949" cy="2912853"/>
          </a:xfrm>
          <a:prstGeom prst="rect">
            <a:avLst/>
          </a:prstGeom>
          <a:solidFill>
            <a:srgbClr val="92D050">
              <a:alpha val="53725"/>
            </a:srgbClr>
          </a:solidFill>
          <a:ln w="12700" cap="rnd" algn="ctr">
            <a:noFill/>
            <a:miter lim="800000"/>
            <a:headEnd/>
            <a:tailEnd/>
          </a:ln>
        </p:spPr>
        <p:txBody>
          <a:bodyPr lIns="182880" rtlCol="0" anchor="ctr" anchorCtr="1"/>
          <a:lstStyle/>
          <a:p>
            <a:pPr marL="0" marR="0" lvl="0" indent="0" algn="ctr" defTabSz="914400" eaLnBrk="0" fontAlgn="auto" latinLnBrk="0" hangingPunct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cxnSp>
        <p:nvCxnSpPr>
          <p:cNvPr id="29" name="Straight Connector 28"/>
          <p:cNvCxnSpPr>
            <a:endCxn id="217" idx="2"/>
          </p:cNvCxnSpPr>
          <p:nvPr/>
        </p:nvCxnSpPr>
        <p:spPr bwMode="auto">
          <a:xfrm flipV="1">
            <a:off x="1505670" y="2411033"/>
            <a:ext cx="0" cy="181925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5090915" y="1766933"/>
            <a:ext cx="0" cy="246335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55" idx="2"/>
          </p:cNvCxnSpPr>
          <p:nvPr/>
        </p:nvCxnSpPr>
        <p:spPr>
          <a:xfrm>
            <a:off x="2775410" y="2411033"/>
            <a:ext cx="0" cy="1858314"/>
          </a:xfrm>
          <a:prstGeom prst="line">
            <a:avLst/>
          </a:prstGeom>
          <a:noFill/>
          <a:ln w="12700">
            <a:solidFill>
              <a:srgbClr val="002776"/>
            </a:solidFill>
            <a:miter lim="800000"/>
            <a:headEnd/>
            <a:tailEnd/>
          </a:ln>
          <a:effectLst/>
        </p:spPr>
      </p:cxnSp>
      <p:cxnSp>
        <p:nvCxnSpPr>
          <p:cNvPr id="143" name="Straight Connector 142"/>
          <p:cNvCxnSpPr>
            <a:stCxn id="58" idx="2"/>
          </p:cNvCxnSpPr>
          <p:nvPr/>
        </p:nvCxnSpPr>
        <p:spPr>
          <a:xfrm>
            <a:off x="7406252" y="2411033"/>
            <a:ext cx="0" cy="1160099"/>
          </a:xfrm>
          <a:prstGeom prst="line">
            <a:avLst/>
          </a:prstGeom>
          <a:noFill/>
          <a:ln w="12700">
            <a:solidFill>
              <a:srgbClr val="002776"/>
            </a:solidFill>
            <a:miter lim="800000"/>
            <a:headEnd/>
            <a:tailEnd/>
          </a:ln>
          <a:effectLst/>
        </p:spPr>
      </p:cxnSp>
      <p:sp>
        <p:nvSpPr>
          <p:cNvPr id="211" name="Rectangle 156"/>
          <p:cNvSpPr>
            <a:spLocks noChangeArrowheads="1"/>
          </p:cNvSpPr>
          <p:nvPr/>
        </p:nvSpPr>
        <p:spPr bwMode="gray">
          <a:xfrm>
            <a:off x="4633715" y="1953833"/>
            <a:ext cx="914400" cy="457200"/>
          </a:xfrm>
          <a:prstGeom prst="rect">
            <a:avLst/>
          </a:prstGeom>
          <a:solidFill>
            <a:srgbClr val="3C8A2D"/>
          </a:solidFill>
          <a:ln w="12700" algn="ctr">
            <a:noFill/>
            <a:miter lim="800000"/>
            <a:headEnd/>
            <a:tailEnd/>
          </a:ln>
        </p:spPr>
        <p:txBody>
          <a:bodyPr lIns="45720" rIns="45720" anchor="ctr" anchorCtr="0">
            <a:noAutofit/>
          </a:bodyPr>
          <a:lstStyle/>
          <a:p>
            <a:pPr defTabSz="820738">
              <a:lnSpc>
                <a:spcPct val="90000"/>
              </a:lnSpc>
              <a:spcBef>
                <a:spcPts val="200"/>
              </a:spcBef>
            </a:pPr>
            <a:r>
              <a:rPr lang="en-GB" sz="1000" dirty="0" smtClean="0">
                <a:solidFill>
                  <a:srgbClr val="FFFFFF"/>
                </a:solidFill>
                <a:latin typeface="+mj-lt"/>
              </a:rPr>
              <a:t>PAS Program</a:t>
            </a:r>
          </a:p>
          <a:p>
            <a:pPr defTabSz="820738">
              <a:lnSpc>
                <a:spcPct val="90000"/>
              </a:lnSpc>
              <a:spcBef>
                <a:spcPts val="200"/>
              </a:spcBef>
            </a:pPr>
            <a:r>
              <a:rPr lang="en-GB" sz="800" dirty="0" smtClean="0">
                <a:solidFill>
                  <a:srgbClr val="FFFFFF"/>
                </a:solidFill>
                <a:latin typeface="+mj-lt"/>
              </a:rPr>
              <a:t>Scott Hunt</a:t>
            </a:r>
            <a:endParaRPr lang="en-GB" sz="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0" name="Rectangle 153"/>
          <p:cNvSpPr>
            <a:spLocks noChangeArrowheads="1"/>
          </p:cNvSpPr>
          <p:nvPr/>
        </p:nvSpPr>
        <p:spPr bwMode="gray">
          <a:xfrm>
            <a:off x="4633715" y="4230284"/>
            <a:ext cx="914400" cy="457200"/>
          </a:xfrm>
          <a:prstGeom prst="rect">
            <a:avLst/>
          </a:prstGeom>
          <a:solidFill>
            <a:srgbClr val="0079A6"/>
          </a:solidFill>
          <a:ln w="12700" algn="ctr">
            <a:solidFill>
              <a:srgbClr val="0079A6"/>
            </a:solidFill>
            <a:miter lim="800000"/>
            <a:headEnd/>
            <a:tailEnd/>
          </a:ln>
        </p:spPr>
        <p:txBody>
          <a:bodyPr lIns="45720" rIns="45720" anchor="ctr" anchorCtr="0">
            <a:noAutofit/>
          </a:bodyPr>
          <a:lstStyle/>
          <a:p>
            <a:pPr marL="0" marR="0" lvl="0" indent="0" defTabSz="820738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0" dirty="0" smtClean="0">
                <a:solidFill>
                  <a:srgbClr val="FFFFFF"/>
                </a:solidFill>
                <a:latin typeface="+mj-lt"/>
              </a:rPr>
              <a:t>Conversions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7" name="Rectangle 153"/>
          <p:cNvSpPr>
            <a:spLocks noChangeArrowheads="1"/>
          </p:cNvSpPr>
          <p:nvPr/>
        </p:nvSpPr>
        <p:spPr bwMode="gray">
          <a:xfrm>
            <a:off x="3564658" y="3571132"/>
            <a:ext cx="914400" cy="457200"/>
          </a:xfrm>
          <a:prstGeom prst="rect">
            <a:avLst/>
          </a:prstGeom>
          <a:solidFill>
            <a:srgbClr val="0079A6"/>
          </a:solidFill>
          <a:ln w="12700" algn="ctr">
            <a:solidFill>
              <a:srgbClr val="0079A6"/>
            </a:solidFill>
            <a:miter lim="800000"/>
            <a:headEnd/>
            <a:tailEnd/>
          </a:ln>
        </p:spPr>
        <p:txBody>
          <a:bodyPr lIns="45720" rIns="45720" anchor="ctr" anchorCtr="0">
            <a:noAutofit/>
          </a:bodyPr>
          <a:lstStyle/>
          <a:p>
            <a:pPr marL="0" marR="0" lvl="0" indent="0" defTabSz="820738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0" dirty="0" smtClean="0">
                <a:solidFill>
                  <a:srgbClr val="FFFFFF"/>
                </a:solidFill>
                <a:latin typeface="+mj-lt"/>
              </a:rPr>
              <a:t>Quality Assurance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8" name="Rectangle 162"/>
          <p:cNvSpPr>
            <a:spLocks noChangeArrowheads="1"/>
          </p:cNvSpPr>
          <p:nvPr/>
        </p:nvSpPr>
        <p:spPr bwMode="gray">
          <a:xfrm>
            <a:off x="6949052" y="1953833"/>
            <a:ext cx="914400" cy="457200"/>
          </a:xfrm>
          <a:prstGeom prst="rect">
            <a:avLst/>
          </a:prstGeom>
          <a:solidFill>
            <a:srgbClr val="3C8A2D"/>
          </a:solidFill>
          <a:ln w="12700" algn="ctr">
            <a:noFill/>
            <a:miter lim="800000"/>
            <a:headEnd/>
            <a:tailEnd/>
          </a:ln>
        </p:spPr>
        <p:txBody>
          <a:bodyPr lIns="45720" rIns="45720" anchor="ctr" anchorCtr="0">
            <a:noAutofit/>
          </a:bodyPr>
          <a:lstStyle/>
          <a:p>
            <a:pPr defTabSz="820738">
              <a:lnSpc>
                <a:spcPct val="90000"/>
              </a:lnSpc>
              <a:spcBef>
                <a:spcPts val="200"/>
              </a:spcBef>
            </a:pPr>
            <a:r>
              <a:rPr lang="en-GB" sz="1000" dirty="0" smtClean="0">
                <a:solidFill>
                  <a:srgbClr val="FFFFFF"/>
                </a:solidFill>
                <a:latin typeface="+mj-lt"/>
              </a:rPr>
              <a:t>Policy Admin. Services</a:t>
            </a:r>
            <a:endParaRPr lang="en-GB" sz="1000" dirty="0">
              <a:solidFill>
                <a:srgbClr val="FFFFFF"/>
              </a:solidFill>
              <a:latin typeface="+mj-lt"/>
            </a:endParaRPr>
          </a:p>
          <a:p>
            <a:pPr defTabSz="820738">
              <a:lnSpc>
                <a:spcPct val="90000"/>
              </a:lnSpc>
              <a:spcBef>
                <a:spcPts val="200"/>
              </a:spcBef>
            </a:pPr>
            <a:r>
              <a:rPr lang="en-GB" sz="800" dirty="0">
                <a:solidFill>
                  <a:srgbClr val="FFFFFF"/>
                </a:solidFill>
                <a:latin typeface="+mj-lt"/>
              </a:rPr>
              <a:t>Kim Bissell</a:t>
            </a:r>
          </a:p>
        </p:txBody>
      </p:sp>
      <p:sp>
        <p:nvSpPr>
          <p:cNvPr id="59" name="Rectangle 132"/>
          <p:cNvSpPr>
            <a:spLocks noChangeArrowheads="1"/>
          </p:cNvSpPr>
          <p:nvPr/>
        </p:nvSpPr>
        <p:spPr bwMode="gray">
          <a:xfrm>
            <a:off x="3459707" y="4850845"/>
            <a:ext cx="3287949" cy="244682"/>
          </a:xfrm>
          <a:prstGeom prst="rect">
            <a:avLst/>
          </a:prstGeom>
          <a:solidFill>
            <a:srgbClr val="002776"/>
          </a:solidFill>
          <a:ln w="12700" algn="ctr">
            <a:solidFill>
              <a:srgbClr val="002776"/>
            </a:solidFill>
            <a:miter lim="800000"/>
            <a:headEnd/>
            <a:tailEnd/>
          </a:ln>
        </p:spPr>
        <p:txBody>
          <a:bodyPr wrap="square" lIns="45720" rIns="45720" anchor="b" anchorCtr="0">
            <a:spAutoFit/>
          </a:bodyPr>
          <a:lstStyle/>
          <a:p>
            <a:pPr marL="0" marR="0" lvl="0" indent="0" defTabSz="820738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Process</a:t>
            </a:r>
            <a:r>
              <a:rPr kumimoji="0" lang="en-GB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 | Methods | Tools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5" name="Rectangle 156"/>
          <p:cNvSpPr>
            <a:spLocks noChangeArrowheads="1"/>
          </p:cNvSpPr>
          <p:nvPr/>
        </p:nvSpPr>
        <p:spPr bwMode="gray">
          <a:xfrm>
            <a:off x="2318210" y="1953833"/>
            <a:ext cx="914400" cy="457200"/>
          </a:xfrm>
          <a:prstGeom prst="rect">
            <a:avLst/>
          </a:prstGeom>
          <a:solidFill>
            <a:srgbClr val="3C8A2D"/>
          </a:solidFill>
          <a:ln w="12700" algn="ctr">
            <a:solidFill>
              <a:srgbClr val="3C8A2D"/>
            </a:solidFill>
            <a:miter lim="800000"/>
            <a:headEnd/>
            <a:tailEnd/>
          </a:ln>
        </p:spPr>
        <p:txBody>
          <a:bodyPr lIns="45720" rIns="45720" anchor="ctr" anchorCtr="0">
            <a:noAutofit/>
          </a:bodyPr>
          <a:lstStyle/>
          <a:p>
            <a:pPr defTabSz="820738">
              <a:lnSpc>
                <a:spcPct val="90000"/>
              </a:lnSpc>
              <a:spcBef>
                <a:spcPts val="200"/>
              </a:spcBef>
            </a:pPr>
            <a:r>
              <a:rPr lang="en-GB" sz="1000" dirty="0" smtClean="0">
                <a:solidFill>
                  <a:srgbClr val="FFFFFF"/>
                </a:solidFill>
                <a:latin typeface="+mj-lt"/>
              </a:rPr>
              <a:t>Operational Infrastructure</a:t>
            </a:r>
          </a:p>
          <a:p>
            <a:pPr defTabSz="820738">
              <a:lnSpc>
                <a:spcPct val="90000"/>
              </a:lnSpc>
              <a:spcBef>
                <a:spcPts val="200"/>
              </a:spcBef>
            </a:pPr>
            <a:r>
              <a:rPr lang="en-GB" sz="800" dirty="0" smtClean="0">
                <a:solidFill>
                  <a:srgbClr val="FFFFFF"/>
                </a:solidFill>
                <a:latin typeface="+mj-lt"/>
              </a:rPr>
              <a:t>Bob </a:t>
            </a:r>
            <a:r>
              <a:rPr lang="en-GB" sz="800" dirty="0" err="1" smtClean="0">
                <a:solidFill>
                  <a:srgbClr val="FFFFFF"/>
                </a:solidFill>
                <a:latin typeface="+mj-lt"/>
              </a:rPr>
              <a:t>Valliere</a:t>
            </a:r>
            <a:endParaRPr lang="en-GB" sz="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0" name="Rectangle 153"/>
          <p:cNvSpPr>
            <a:spLocks noChangeArrowheads="1"/>
          </p:cNvSpPr>
          <p:nvPr/>
        </p:nvSpPr>
        <p:spPr bwMode="gray">
          <a:xfrm>
            <a:off x="4633715" y="2911981"/>
            <a:ext cx="914400" cy="457200"/>
          </a:xfrm>
          <a:prstGeom prst="rect">
            <a:avLst/>
          </a:prstGeom>
          <a:solidFill>
            <a:srgbClr val="0079A6"/>
          </a:solidFill>
          <a:ln w="12700" algn="ctr">
            <a:solidFill>
              <a:srgbClr val="0079A6"/>
            </a:solidFill>
            <a:miter lim="800000"/>
            <a:headEnd/>
            <a:tailEnd/>
          </a:ln>
        </p:spPr>
        <p:txBody>
          <a:bodyPr lIns="45720" rIns="45720" anchor="ctr" anchorCtr="0">
            <a:noAutofit/>
          </a:bodyPr>
          <a:lstStyle/>
          <a:p>
            <a:pPr marL="0" marR="0" lvl="0" indent="0" defTabSz="820738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0" noProof="0" dirty="0" smtClean="0">
                <a:solidFill>
                  <a:srgbClr val="FFFFFF"/>
                </a:solidFill>
                <a:latin typeface="+mj-lt"/>
              </a:rPr>
              <a:t>Integrations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4" name="Rectangle 153"/>
          <p:cNvSpPr>
            <a:spLocks noChangeArrowheads="1"/>
          </p:cNvSpPr>
          <p:nvPr/>
        </p:nvSpPr>
        <p:spPr bwMode="gray">
          <a:xfrm>
            <a:off x="4633715" y="3571132"/>
            <a:ext cx="914400" cy="457200"/>
          </a:xfrm>
          <a:prstGeom prst="rect">
            <a:avLst/>
          </a:prstGeom>
          <a:solidFill>
            <a:srgbClr val="0079A6"/>
          </a:solidFill>
          <a:ln w="12700" algn="ctr">
            <a:solidFill>
              <a:srgbClr val="0079A6"/>
            </a:solidFill>
            <a:miter lim="800000"/>
            <a:headEnd/>
            <a:tailEnd/>
          </a:ln>
        </p:spPr>
        <p:txBody>
          <a:bodyPr lIns="45720" rIns="45720" anchor="ctr" anchorCtr="0">
            <a:noAutofit/>
          </a:bodyPr>
          <a:lstStyle/>
          <a:p>
            <a:pPr marL="0" marR="0" lvl="0" indent="0" defTabSz="820738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0" dirty="0" smtClean="0">
                <a:solidFill>
                  <a:srgbClr val="FFFFFF"/>
                </a:solidFill>
                <a:latin typeface="+mj-lt"/>
              </a:rPr>
              <a:t>Environments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17" name="Rectangle 156"/>
          <p:cNvSpPr>
            <a:spLocks noChangeArrowheads="1"/>
          </p:cNvSpPr>
          <p:nvPr/>
        </p:nvSpPr>
        <p:spPr bwMode="gray">
          <a:xfrm>
            <a:off x="1048470" y="1953833"/>
            <a:ext cx="914400" cy="457200"/>
          </a:xfrm>
          <a:prstGeom prst="rect">
            <a:avLst/>
          </a:prstGeom>
          <a:solidFill>
            <a:srgbClr val="3C8A2D"/>
          </a:solidFill>
          <a:ln w="12700" algn="ctr">
            <a:solidFill>
              <a:srgbClr val="3C8A2D"/>
            </a:solidFill>
            <a:miter lim="800000"/>
            <a:headEnd/>
            <a:tailEnd/>
          </a:ln>
        </p:spPr>
        <p:txBody>
          <a:bodyPr lIns="45720" rIns="45720" anchor="ctr" anchorCtr="0">
            <a:noAutofit/>
          </a:bodyPr>
          <a:lstStyle/>
          <a:p>
            <a:pPr defTabSz="820738">
              <a:lnSpc>
                <a:spcPct val="90000"/>
              </a:lnSpc>
              <a:spcBef>
                <a:spcPts val="200"/>
              </a:spcBef>
            </a:pPr>
            <a:r>
              <a:rPr lang="en-GB" sz="1000" dirty="0" smtClean="0">
                <a:solidFill>
                  <a:srgbClr val="FFFFFF"/>
                </a:solidFill>
                <a:latin typeface="+mj-lt"/>
              </a:rPr>
              <a:t>Product Design</a:t>
            </a:r>
          </a:p>
          <a:p>
            <a:pPr defTabSz="820738">
              <a:lnSpc>
                <a:spcPct val="90000"/>
              </a:lnSpc>
              <a:spcBef>
                <a:spcPts val="200"/>
              </a:spcBef>
            </a:pPr>
            <a:r>
              <a:rPr lang="en-GB" sz="800" dirty="0" smtClean="0">
                <a:solidFill>
                  <a:srgbClr val="FFFFFF"/>
                </a:solidFill>
                <a:latin typeface="+mj-lt"/>
              </a:rPr>
              <a:t>Brian Suzuki</a:t>
            </a:r>
            <a:endParaRPr lang="en-GB" sz="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53" name="Rectangle 153"/>
          <p:cNvSpPr>
            <a:spLocks noChangeArrowheads="1"/>
          </p:cNvSpPr>
          <p:nvPr/>
        </p:nvSpPr>
        <p:spPr bwMode="gray">
          <a:xfrm>
            <a:off x="2318210" y="4230284"/>
            <a:ext cx="914400" cy="457200"/>
          </a:xfrm>
          <a:prstGeom prst="rect">
            <a:avLst/>
          </a:prstGeom>
          <a:solidFill>
            <a:srgbClr val="0079A6"/>
          </a:solidFill>
          <a:ln w="12700" algn="ctr">
            <a:solidFill>
              <a:srgbClr val="0079A6"/>
            </a:solidFill>
            <a:miter lim="800000"/>
            <a:headEnd/>
            <a:tailEnd/>
          </a:ln>
        </p:spPr>
        <p:txBody>
          <a:bodyPr lIns="45720" rIns="45720" anchor="ctr" anchorCtr="0">
            <a:noAutofit/>
          </a:bodyPr>
          <a:lstStyle/>
          <a:p>
            <a:pPr lvl="0" defTabSz="820738" eaLnBrk="1" fontAlgn="auto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Arial"/>
              </a:rPr>
              <a:t>Change Management</a:t>
            </a:r>
          </a:p>
        </p:txBody>
      </p:sp>
      <p:sp>
        <p:nvSpPr>
          <p:cNvPr id="188" name="Rectangle 153"/>
          <p:cNvSpPr>
            <a:spLocks noChangeArrowheads="1"/>
          </p:cNvSpPr>
          <p:nvPr/>
        </p:nvSpPr>
        <p:spPr bwMode="gray">
          <a:xfrm>
            <a:off x="3564658" y="2911981"/>
            <a:ext cx="914400" cy="457200"/>
          </a:xfrm>
          <a:prstGeom prst="rect">
            <a:avLst/>
          </a:prstGeom>
          <a:solidFill>
            <a:srgbClr val="0079A6"/>
          </a:solidFill>
          <a:ln w="12700" algn="ctr">
            <a:solidFill>
              <a:srgbClr val="0079A6"/>
            </a:solidFill>
            <a:miter lim="800000"/>
            <a:headEnd/>
            <a:tailEnd/>
          </a:ln>
        </p:spPr>
        <p:txBody>
          <a:bodyPr lIns="45720" rIns="45720" anchor="ctr" anchorCtr="0">
            <a:noAutofit/>
          </a:bodyPr>
          <a:lstStyle/>
          <a:p>
            <a:pPr marL="0" marR="0" lvl="0" indent="0" defTabSz="820738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Development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1" name="Rectangle 153"/>
          <p:cNvSpPr>
            <a:spLocks noChangeArrowheads="1"/>
          </p:cNvSpPr>
          <p:nvPr/>
        </p:nvSpPr>
        <p:spPr bwMode="gray">
          <a:xfrm>
            <a:off x="2318210" y="2911981"/>
            <a:ext cx="914400" cy="457200"/>
          </a:xfrm>
          <a:prstGeom prst="rect">
            <a:avLst/>
          </a:prstGeom>
          <a:solidFill>
            <a:srgbClr val="0079A6"/>
          </a:solidFill>
          <a:ln w="12700" algn="ctr">
            <a:solidFill>
              <a:srgbClr val="0079A6"/>
            </a:solidFill>
            <a:miter lim="800000"/>
            <a:headEnd/>
            <a:tailEnd/>
          </a:ln>
        </p:spPr>
        <p:txBody>
          <a:bodyPr lIns="45720" rIns="45720" anchor="ctr" anchorCtr="0">
            <a:noAutofit/>
          </a:bodyPr>
          <a:lstStyle/>
          <a:p>
            <a:pPr lvl="0" defTabSz="820738" eaLnBrk="1" fontAlgn="auto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GB" sz="1000" kern="0" dirty="0" smtClean="0">
                <a:solidFill>
                  <a:srgbClr val="FFFFFF"/>
                </a:solidFill>
                <a:latin typeface="Arial"/>
              </a:rPr>
              <a:t>Design</a:t>
            </a:r>
            <a:endParaRPr lang="en-GB" sz="1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Rectangle 153"/>
          <p:cNvSpPr>
            <a:spLocks noChangeArrowheads="1"/>
          </p:cNvSpPr>
          <p:nvPr/>
        </p:nvSpPr>
        <p:spPr bwMode="gray">
          <a:xfrm>
            <a:off x="2318210" y="3571132"/>
            <a:ext cx="914400" cy="457200"/>
          </a:xfrm>
          <a:prstGeom prst="rect">
            <a:avLst/>
          </a:prstGeom>
          <a:solidFill>
            <a:srgbClr val="0079A6"/>
          </a:solidFill>
          <a:ln w="12700" algn="ctr">
            <a:solidFill>
              <a:srgbClr val="0079A6"/>
            </a:solidFill>
            <a:miter lim="800000"/>
            <a:headEnd/>
            <a:tailEnd/>
          </a:ln>
        </p:spPr>
        <p:txBody>
          <a:bodyPr lIns="45720" rIns="45720" anchor="ctr" anchorCtr="0">
            <a:noAutofit/>
          </a:bodyPr>
          <a:lstStyle/>
          <a:p>
            <a:pPr lvl="0" defTabSz="820738" eaLnBrk="1" fontAlgn="auto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GB" sz="1000" kern="0" dirty="0" smtClean="0">
                <a:solidFill>
                  <a:srgbClr val="FFFFFF"/>
                </a:solidFill>
                <a:latin typeface="Arial"/>
              </a:rPr>
              <a:t>Advance Team</a:t>
            </a:r>
            <a:endParaRPr lang="en-GB" sz="1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Rectangle 153"/>
          <p:cNvSpPr>
            <a:spLocks noChangeArrowheads="1"/>
          </p:cNvSpPr>
          <p:nvPr/>
        </p:nvSpPr>
        <p:spPr bwMode="gray">
          <a:xfrm>
            <a:off x="5684330" y="2911981"/>
            <a:ext cx="914400" cy="457200"/>
          </a:xfrm>
          <a:prstGeom prst="rect">
            <a:avLst/>
          </a:prstGeom>
          <a:solidFill>
            <a:srgbClr val="0079A6"/>
          </a:solidFill>
          <a:ln w="12700" algn="ctr">
            <a:solidFill>
              <a:srgbClr val="0079A6"/>
            </a:solidFill>
            <a:miter lim="800000"/>
            <a:headEnd/>
            <a:tailEnd/>
          </a:ln>
        </p:spPr>
        <p:txBody>
          <a:bodyPr lIns="45720" rIns="45720" anchor="ctr" anchorCtr="0">
            <a:noAutofit/>
          </a:bodyPr>
          <a:lstStyle/>
          <a:p>
            <a:pPr lvl="0" defTabSz="820738" eaLnBrk="1" fontAlgn="auto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Arial"/>
              </a:rPr>
              <a:t>Oversight / Finance / Metrics</a:t>
            </a:r>
          </a:p>
        </p:txBody>
      </p:sp>
      <p:cxnSp>
        <p:nvCxnSpPr>
          <p:cNvPr id="17" name="Elbow Connector 16"/>
          <p:cNvCxnSpPr>
            <a:stCxn id="188" idx="0"/>
            <a:endCxn id="63" idx="0"/>
          </p:cNvCxnSpPr>
          <p:nvPr/>
        </p:nvCxnSpPr>
        <p:spPr bwMode="auto">
          <a:xfrm rot="5400000" flipH="1" flipV="1">
            <a:off x="5081694" y="1852145"/>
            <a:ext cx="12700" cy="2119672"/>
          </a:xfrm>
          <a:prstGeom prst="bentConnector3">
            <a:avLst>
              <a:gd name="adj1" fmla="val 180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Rectangle 153"/>
          <p:cNvSpPr>
            <a:spLocks noChangeArrowheads="1"/>
          </p:cNvSpPr>
          <p:nvPr/>
        </p:nvSpPr>
        <p:spPr bwMode="gray">
          <a:xfrm>
            <a:off x="6949052" y="2911981"/>
            <a:ext cx="914400" cy="457200"/>
          </a:xfrm>
          <a:prstGeom prst="rect">
            <a:avLst/>
          </a:prstGeom>
          <a:solidFill>
            <a:srgbClr val="0079A6"/>
          </a:solidFill>
          <a:ln w="12700" algn="ctr">
            <a:solidFill>
              <a:srgbClr val="0079A6"/>
            </a:solidFill>
            <a:miter lim="800000"/>
            <a:headEnd/>
            <a:tailEnd/>
          </a:ln>
        </p:spPr>
        <p:txBody>
          <a:bodyPr lIns="45720" rIns="45720" anchor="ctr" anchorCtr="0">
            <a:noAutofit/>
          </a:bodyPr>
          <a:lstStyle/>
          <a:p>
            <a:pPr defTabSz="820738" eaLnBrk="1" fontAlgn="auto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GB" sz="1000" kern="0" dirty="0" err="1">
                <a:solidFill>
                  <a:srgbClr val="FFFFFF"/>
                </a:solidFill>
                <a:latin typeface="Arial"/>
              </a:rPr>
              <a:t>PAScore</a:t>
            </a:r>
            <a:r>
              <a:rPr lang="en-GB" sz="1000" kern="0" dirty="0">
                <a:solidFill>
                  <a:srgbClr val="FFFFFF"/>
                </a:solidFill>
                <a:latin typeface="Arial"/>
              </a:rPr>
              <a:t> Defect </a:t>
            </a:r>
            <a:r>
              <a:rPr lang="en-GB" sz="1000" kern="0" dirty="0" smtClean="0">
                <a:solidFill>
                  <a:srgbClr val="FFFFFF"/>
                </a:solidFill>
                <a:latin typeface="Arial"/>
              </a:rPr>
              <a:t>Triage</a:t>
            </a:r>
            <a:endParaRPr lang="en-GB" sz="1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Rectangle 153"/>
          <p:cNvSpPr>
            <a:spLocks noChangeArrowheads="1"/>
          </p:cNvSpPr>
          <p:nvPr/>
        </p:nvSpPr>
        <p:spPr bwMode="gray">
          <a:xfrm>
            <a:off x="6949052" y="3571132"/>
            <a:ext cx="914400" cy="457200"/>
          </a:xfrm>
          <a:prstGeom prst="rect">
            <a:avLst/>
          </a:prstGeom>
          <a:solidFill>
            <a:srgbClr val="0079A6"/>
          </a:solidFill>
          <a:ln w="12700" algn="ctr">
            <a:solidFill>
              <a:srgbClr val="0079A6"/>
            </a:solidFill>
            <a:miter lim="800000"/>
            <a:headEnd/>
            <a:tailEnd/>
          </a:ln>
        </p:spPr>
        <p:txBody>
          <a:bodyPr lIns="45720" rIns="45720" anchor="ctr" anchorCtr="0">
            <a:noAutofit/>
          </a:bodyPr>
          <a:lstStyle/>
          <a:p>
            <a:pPr lvl="0" defTabSz="820738" eaLnBrk="1" fontAlgn="auto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Arial"/>
              </a:rPr>
              <a:t>Sustaining Operations</a:t>
            </a:r>
            <a:endParaRPr lang="en-GB" sz="8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ectangle 153"/>
          <p:cNvSpPr>
            <a:spLocks noChangeArrowheads="1"/>
          </p:cNvSpPr>
          <p:nvPr/>
        </p:nvSpPr>
        <p:spPr bwMode="gray">
          <a:xfrm>
            <a:off x="1048470" y="4230284"/>
            <a:ext cx="914400" cy="457200"/>
          </a:xfrm>
          <a:prstGeom prst="rect">
            <a:avLst/>
          </a:prstGeom>
          <a:solidFill>
            <a:srgbClr val="0079A6"/>
          </a:solidFill>
          <a:ln w="12700" algn="ctr">
            <a:solidFill>
              <a:srgbClr val="0079A6"/>
            </a:solidFill>
            <a:miter lim="800000"/>
            <a:headEnd/>
            <a:tailEnd/>
          </a:ln>
        </p:spPr>
        <p:txBody>
          <a:bodyPr lIns="45720" rIns="45720" anchor="ctr" anchorCtr="0">
            <a:noAutofit/>
          </a:bodyPr>
          <a:lstStyle/>
          <a:p>
            <a:pPr lvl="0" defTabSz="820738" eaLnBrk="1" fontAlgn="auto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GB" sz="1000" kern="0" dirty="0" smtClean="0">
                <a:solidFill>
                  <a:srgbClr val="FFFFFF"/>
                </a:solidFill>
                <a:latin typeface="Arial"/>
              </a:rPr>
              <a:t>Other</a:t>
            </a:r>
            <a:endParaRPr lang="en-GB" sz="1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Rectangle 153"/>
          <p:cNvSpPr>
            <a:spLocks noChangeArrowheads="1"/>
          </p:cNvSpPr>
          <p:nvPr/>
        </p:nvSpPr>
        <p:spPr bwMode="gray">
          <a:xfrm>
            <a:off x="1048470" y="2911981"/>
            <a:ext cx="914400" cy="457200"/>
          </a:xfrm>
          <a:prstGeom prst="rect">
            <a:avLst/>
          </a:prstGeom>
          <a:solidFill>
            <a:srgbClr val="0079A6"/>
          </a:solidFill>
          <a:ln w="12700" algn="ctr">
            <a:solidFill>
              <a:srgbClr val="0079A6"/>
            </a:solidFill>
            <a:miter lim="800000"/>
            <a:headEnd/>
            <a:tailEnd/>
          </a:ln>
        </p:spPr>
        <p:txBody>
          <a:bodyPr lIns="45720" rIns="45720" anchor="ctr" anchorCtr="0">
            <a:noAutofit/>
          </a:bodyPr>
          <a:lstStyle/>
          <a:p>
            <a:pPr lvl="0" defTabSz="820738" eaLnBrk="1" fontAlgn="auto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GB" sz="1000" kern="0" dirty="0" smtClean="0">
                <a:solidFill>
                  <a:srgbClr val="FFFFFF"/>
                </a:solidFill>
                <a:latin typeface="Arial"/>
              </a:rPr>
              <a:t>Auto</a:t>
            </a:r>
            <a:endParaRPr lang="en-GB" sz="8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Rectangle 153"/>
          <p:cNvSpPr>
            <a:spLocks noChangeArrowheads="1"/>
          </p:cNvSpPr>
          <p:nvPr/>
        </p:nvSpPr>
        <p:spPr bwMode="gray">
          <a:xfrm>
            <a:off x="1048470" y="3571132"/>
            <a:ext cx="914400" cy="457200"/>
          </a:xfrm>
          <a:prstGeom prst="rect">
            <a:avLst/>
          </a:prstGeom>
          <a:solidFill>
            <a:srgbClr val="0079A6"/>
          </a:solidFill>
          <a:ln w="12700" algn="ctr">
            <a:solidFill>
              <a:srgbClr val="0079A6"/>
            </a:solidFill>
            <a:miter lim="800000"/>
            <a:headEnd/>
            <a:tailEnd/>
          </a:ln>
        </p:spPr>
        <p:txBody>
          <a:bodyPr lIns="45720" rIns="45720" anchor="ctr" anchorCtr="0">
            <a:noAutofit/>
          </a:bodyPr>
          <a:lstStyle/>
          <a:p>
            <a:pPr lvl="0" defTabSz="820738" eaLnBrk="1" fontAlgn="auto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en-GB" sz="1000" kern="0" dirty="0" smtClean="0">
                <a:solidFill>
                  <a:srgbClr val="FFFFFF"/>
                </a:solidFill>
                <a:latin typeface="Arial"/>
              </a:rPr>
              <a:t>Property</a:t>
            </a:r>
            <a:endParaRPr lang="en-GB" sz="1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" name="Rectangle 132"/>
          <p:cNvSpPr>
            <a:spLocks noChangeArrowheads="1"/>
          </p:cNvSpPr>
          <p:nvPr/>
        </p:nvSpPr>
        <p:spPr bwMode="gray">
          <a:xfrm>
            <a:off x="3459707" y="1522251"/>
            <a:ext cx="3287949" cy="244682"/>
          </a:xfrm>
          <a:prstGeom prst="rect">
            <a:avLst/>
          </a:prstGeom>
          <a:solidFill>
            <a:srgbClr val="002776"/>
          </a:solidFill>
          <a:ln w="12700" algn="ctr">
            <a:solidFill>
              <a:srgbClr val="002776"/>
            </a:solidFill>
            <a:miter lim="800000"/>
            <a:headEnd/>
            <a:tailEnd/>
          </a:ln>
        </p:spPr>
        <p:txBody>
          <a:bodyPr wrap="square" lIns="45720" rIns="45720" anchor="b" anchorCtr="0">
            <a:spAutoFit/>
          </a:bodyPr>
          <a:lstStyle/>
          <a:p>
            <a:pPr marL="0" marR="0" lvl="0" indent="0" defTabSz="820738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Governance</a:t>
            </a:r>
            <a:r>
              <a:rPr kumimoji="0" lang="en-GB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 | 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Steering Committee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230" name="Group 229"/>
          <p:cNvGrpSpPr/>
          <p:nvPr/>
        </p:nvGrpSpPr>
        <p:grpSpPr>
          <a:xfrm>
            <a:off x="3564658" y="1953833"/>
            <a:ext cx="568501" cy="651584"/>
            <a:chOff x="3200399" y="3064207"/>
            <a:chExt cx="568501" cy="65158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3064207"/>
              <a:ext cx="562151" cy="651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3200399" y="3455400"/>
              <a:ext cx="56850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b="1" dirty="0" smtClean="0">
                  <a:solidFill>
                    <a:schemeClr val="bg1"/>
                  </a:solidFill>
                  <a:latin typeface="+mn-lt"/>
                </a:rPr>
                <a:t>Software </a:t>
              </a:r>
              <a:br>
                <a:rPr lang="en-US" sz="800" b="1" dirty="0" smtClean="0">
                  <a:solidFill>
                    <a:schemeClr val="bg1"/>
                  </a:solidFill>
                  <a:latin typeface="+mn-lt"/>
                </a:rPr>
              </a:br>
              <a:r>
                <a:rPr lang="en-US" sz="800" b="1" dirty="0" smtClean="0">
                  <a:solidFill>
                    <a:schemeClr val="bg1"/>
                  </a:solidFill>
                  <a:latin typeface="+mn-lt"/>
                </a:rPr>
                <a:t>Factory</a:t>
              </a:r>
              <a:endParaRPr lang="en-US" sz="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1046707" y="1165136"/>
            <a:ext cx="6921500" cy="343492"/>
            <a:chOff x="787400" y="920454"/>
            <a:chExt cx="6921500" cy="343492"/>
          </a:xfrm>
        </p:grpSpPr>
        <p:cxnSp>
          <p:nvCxnSpPr>
            <p:cNvPr id="233" name="iBar:62/101"/>
            <p:cNvCxnSpPr/>
            <p:nvPr/>
          </p:nvCxnSpPr>
          <p:spPr bwMode="auto">
            <a:xfrm>
              <a:off x="787400" y="1092200"/>
              <a:ext cx="692150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4" name="TxtBox:62/101"/>
            <p:cNvSpPr/>
            <p:nvPr/>
          </p:nvSpPr>
          <p:spPr bwMode="auto">
            <a:xfrm>
              <a:off x="3321585" y="920454"/>
              <a:ext cx="1853136" cy="34349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73152" tIns="73152" rIns="73152" bIns="73152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/>
                </a:rPr>
                <a:t>PAS Program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6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0088" y="6049963"/>
            <a:ext cx="15049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138" y="5943600"/>
            <a:ext cx="844550" cy="157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BoilerplateCopyright"/>
          <p:cNvSpPr txBox="1">
            <a:spLocks noChangeArrowheads="1"/>
          </p:cNvSpPr>
          <p:nvPr/>
        </p:nvSpPr>
        <p:spPr bwMode="gray">
          <a:xfrm>
            <a:off x="585787" y="6157603"/>
            <a:ext cx="2947923" cy="1304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50000"/>
              </a:spcBef>
              <a:buFont typeface="Wingdings 2" pitchFamily="18" charset="2"/>
              <a:buNone/>
            </a:pPr>
            <a:r>
              <a:rPr lang="en-US" sz="800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Copyright © 2013 Deloitte Development LLC. All rights reserved.</a:t>
            </a:r>
            <a:endParaRPr lang="en-US" sz="800" dirty="0">
              <a:solidFill>
                <a:srgbClr val="000066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307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.S. Consulting Report Template_022307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.S. Consulting Report Template_0223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8980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73152" tIns="73152" rIns="73152" bIns="73152" numCol="1" anchor="ctr" anchorCtr="1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8980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73152" tIns="73152" rIns="73152" bIns="73152" numCol="1" anchor="ctr" anchorCtr="1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U.S. Consulting Report Template_0223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.S. Consulting Report Template_02230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022307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9278443D6DF14B8BFFFDF2A38B0215" ma:contentTypeVersion="0" ma:contentTypeDescription="Create a new document." ma:contentTypeScope="" ma:versionID="689e7f3e4428240950e9b55097c7213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ECEAF8-9590-4FF7-9BF4-DE41F69E4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87DF89E-3A37-49FC-B358-54409347CC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DF728E-719F-4273-AFF6-04BC17E08BF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U.S. Consulting Report Template_022307</Template>
  <TotalTime>45995</TotalTime>
  <Words>1754</Words>
  <Application>Microsoft Office PowerPoint</Application>
  <PresentationFormat>Letter Paper (8.5x11 in)</PresentationFormat>
  <Paragraphs>170</Paragraphs>
  <Slides>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Wingdings 2</vt:lpstr>
      <vt:lpstr>U.S. Consulting Report Template_022307</vt:lpstr>
      <vt:lpstr>1_Blank</vt:lpstr>
      <vt:lpstr>Picture</vt:lpstr>
      <vt:lpstr>PAS Program Turn-Around Recommendations</vt:lpstr>
      <vt:lpstr>PowerPoint Presentation</vt:lpstr>
      <vt:lpstr>Issue, Impact and Solutions</vt:lpstr>
      <vt:lpstr>Issue, Impact and Solutions</vt:lpstr>
      <vt:lpstr>Issue, Impact and Solutions</vt:lpstr>
      <vt:lpstr>Issue, Impact and Solutions</vt:lpstr>
      <vt:lpstr>Issue, Impact and Solutions</vt:lpstr>
      <vt:lpstr>The PAS Program Director is accountable for program delivery, but does not control Design and Defect Triage resources critical to program success.</vt:lpstr>
      <vt:lpstr>PowerPoint Presentation</vt:lpstr>
    </vt:vector>
  </TitlesOfParts>
  <Company>Deloitte &amp; Touche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sentence case 18-pt Arial bold, line spacing 22 points (two lines max.)</dc:title>
  <dc:creator>Batra, Ajoy</dc:creator>
  <cp:lastModifiedBy>Stewart, Scott E</cp:lastModifiedBy>
  <cp:revision>1987</cp:revision>
  <cp:lastPrinted>2013-09-16T18:18:40Z</cp:lastPrinted>
  <dcterms:created xsi:type="dcterms:W3CDTF">2007-11-16T21:48:14Z</dcterms:created>
  <dcterms:modified xsi:type="dcterms:W3CDTF">2016-11-15T22:01:08Z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0x010100E89278443D6DF14B8BFFFDF2A38B0215</vt:lpwstr>
  </property>
</Properties>
</file>