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8" r:id="rId4"/>
    <p:sldMasterId id="2147483708" r:id="rId5"/>
  </p:sldMasterIdLst>
  <p:notesMasterIdLst>
    <p:notesMasterId r:id="rId33"/>
  </p:notesMasterIdLst>
  <p:sldIdLst>
    <p:sldId id="256" r:id="rId6"/>
    <p:sldId id="294" r:id="rId7"/>
    <p:sldId id="287" r:id="rId8"/>
    <p:sldId id="292" r:id="rId9"/>
    <p:sldId id="276" r:id="rId10"/>
    <p:sldId id="291" r:id="rId11"/>
    <p:sldId id="306" r:id="rId12"/>
    <p:sldId id="307" r:id="rId13"/>
    <p:sldId id="288" r:id="rId14"/>
    <p:sldId id="308" r:id="rId15"/>
    <p:sldId id="290" r:id="rId16"/>
    <p:sldId id="298" r:id="rId17"/>
    <p:sldId id="300" r:id="rId18"/>
    <p:sldId id="289" r:id="rId19"/>
    <p:sldId id="296" r:id="rId20"/>
    <p:sldId id="301" r:id="rId21"/>
    <p:sldId id="302" r:id="rId22"/>
    <p:sldId id="283" r:id="rId23"/>
    <p:sldId id="297" r:id="rId24"/>
    <p:sldId id="278" r:id="rId25"/>
    <p:sldId id="279" r:id="rId26"/>
    <p:sldId id="280" r:id="rId27"/>
    <p:sldId id="295" r:id="rId28"/>
    <p:sldId id="281" r:id="rId29"/>
    <p:sldId id="303" r:id="rId30"/>
    <p:sldId id="304" r:id="rId31"/>
    <p:sldId id="305" r:id="rId32"/>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8" d="100"/>
          <a:sy n="68" d="100"/>
        </p:scale>
        <p:origin x="-1218" y="-8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smtClean="0"/>
            </a:lvl1pPr>
          </a:lstStyle>
          <a:p>
            <a:pPr>
              <a:defRPr/>
            </a:pPr>
            <a:fld id="{222947FD-CD51-43DC-A45F-754A115952C2}" type="datetimeFigureOut">
              <a:rPr lang="en-US"/>
              <a:pPr>
                <a:defRPr/>
              </a:pPr>
              <a:t>5/15/2013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smtClean="0"/>
            </a:lvl1pPr>
          </a:lstStyle>
          <a:p>
            <a:pPr>
              <a:defRPr/>
            </a:pPr>
            <a:fld id="{D2298715-59C2-4EEC-A789-66B17D3E73B8}" type="slidenum">
              <a:rPr lang="en-US"/>
              <a:pPr>
                <a:defRPr/>
              </a:pPr>
              <a:t>‹#›</a:t>
            </a:fld>
            <a:endParaRPr lang="en-US"/>
          </a:p>
        </p:txBody>
      </p:sp>
    </p:spTree>
    <p:extLst>
      <p:ext uri="{BB962C8B-B14F-4D97-AF65-F5344CB8AC3E}">
        <p14:creationId xmlns:p14="http://schemas.microsoft.com/office/powerpoint/2010/main" val="114417501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2298715-59C2-4EEC-A789-66B17D3E73B8}" type="slidenum">
              <a:rPr lang="en-US" smtClean="0"/>
              <a:pPr>
                <a:defRPr/>
              </a:pPr>
              <a:t>3</a:t>
            </a:fld>
            <a:endParaRPr lang="en-US"/>
          </a:p>
        </p:txBody>
      </p:sp>
    </p:spTree>
    <p:extLst>
      <p:ext uri="{BB962C8B-B14F-4D97-AF65-F5344CB8AC3E}">
        <p14:creationId xmlns:p14="http://schemas.microsoft.com/office/powerpoint/2010/main" val="85873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810BBC-83A2-4FDE-899D-464176D98DC6}"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810BBC-83A2-4FDE-899D-464176D98DC6}" type="slidenum">
              <a:rPr lang="en-US" smtClean="0"/>
              <a:pPr/>
              <a:t>20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810BBC-83A2-4FDE-899D-464176D98DC6}" type="slidenum">
              <a:rPr lang="en-US" smtClean="0"/>
              <a:pPr/>
              <a:t>21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810BBC-83A2-4FDE-899D-464176D98DC6}" type="slidenum">
              <a:rPr lang="en-US" smtClean="0"/>
              <a:pPr/>
              <a:t>22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810BBC-83A2-4FDE-899D-464176D98DC6}" type="slidenum">
              <a:rPr lang="en-US" smtClean="0"/>
              <a:pPr/>
              <a:t>23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810BBC-83A2-4FDE-899D-464176D98DC6}"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4.jpeg"/><Relationship Id="rId2" Type="http://schemas.openxmlformats.org/officeDocument/2006/relationships/hyperlink" Target="http://vi.sualize.us/view/eco_oficina/5a1d6b87eac3c9184299de5aaa280e27/" TargetMode="External"/><Relationship Id="rId1" Type="http://schemas.openxmlformats.org/officeDocument/2006/relationships/slideMaster" Target="../slideMasters/slideMaster1.xml"/><Relationship Id="rId6" Type="http://schemas.openxmlformats.org/officeDocument/2006/relationships/hyperlink" Target="http://www.google.com/imgres?imgurl=http://2.bp.blogspot.com/-gO4WofBpORs/TiVxawxjmxI/AAAAAAAABaA/dOsRlymy7Lc/s1600/property_owners.jpg&amp;imgrefurl=http://www.1propertyinfo.com/&amp;usg=__A7mM6050YZ03HB6zG9M8tl6h_wk=&amp;h=960&amp;w=1005&amp;sz=730&amp;hl=en&amp;start=11&amp;zoom=1&amp;tbnid=8p8upfB7INoNmM:&amp;tbnh=142&amp;tbnw=149&amp;ei=K_9cTsC9J8fciALQzcmzBQ&amp;prev=/search?q=property&amp;hl=en&amp;sa=N&amp;gbv=2&amp;tbm=isch&amp;itbs=1" TargetMode="External"/><Relationship Id="rId5" Type="http://schemas.openxmlformats.org/officeDocument/2006/relationships/image" Target="../media/image3.jpeg"/><Relationship Id="rId4" Type="http://schemas.openxmlformats.org/officeDocument/2006/relationships/hyperlink" Target="http://vi.sualize.us/view/eco_oficina/945db9f0dc0a10ad651f9ef4a08d52d2/"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382588" y="2586038"/>
            <a:ext cx="7170737" cy="2971800"/>
          </a:xfrm>
          <a:prstGeom prst="rect">
            <a:avLst/>
          </a:prstGeom>
          <a:noFill/>
          <a:ln w="9525">
            <a:noFill/>
            <a:miter lim="800000"/>
            <a:headEnd/>
            <a:tailEnd/>
          </a:ln>
        </p:spPr>
        <p:txBody>
          <a:bodyPr/>
          <a:lstStyle/>
          <a:p>
            <a:pPr fontAlgn="auto">
              <a:spcBef>
                <a:spcPts val="0"/>
              </a:spcBef>
              <a:spcAft>
                <a:spcPts val="0"/>
              </a:spcAft>
              <a:defRPr/>
            </a:pPr>
            <a:r>
              <a:rPr lang="en-US" sz="2800" b="1" dirty="0">
                <a:solidFill>
                  <a:schemeClr val="tx2"/>
                </a:solidFill>
                <a:latin typeface="Arial" pitchFamily="34" charset="0"/>
                <a:cs typeface="Arial" pitchFamily="34" charset="0"/>
              </a:rPr>
              <a:t>Property Program</a:t>
            </a:r>
          </a:p>
        </p:txBody>
      </p:sp>
      <p:sp>
        <p:nvSpPr>
          <p:cNvPr id="3" name="Rectangle 2"/>
          <p:cNvSpPr/>
          <p:nvPr userDrawn="1"/>
        </p:nvSpPr>
        <p:spPr>
          <a:xfrm>
            <a:off x="457200" y="990600"/>
            <a:ext cx="4267200" cy="10668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4" name="Picture 5" descr="InfoWash, DeLisle, Mississippi, a small city which was very distroyed by Hurricane Katrina">
            <a:hlinkClick r:id="rId2" tooltip="InfoWash, DeLisle, Mississippi, a small city which was very distroyed by Hurricane Katrina (full size)"/>
          </p:cNvPr>
          <p:cNvPicPr>
            <a:picLocks noChangeAspect="1" noChangeArrowheads="1"/>
          </p:cNvPicPr>
          <p:nvPr userDrawn="1"/>
        </p:nvPicPr>
        <p:blipFill>
          <a:blip r:embed="rId3" cstate="print"/>
          <a:srcRect/>
          <a:stretch>
            <a:fillRect/>
          </a:stretch>
        </p:blipFill>
        <p:spPr bwMode="auto">
          <a:xfrm>
            <a:off x="6130925" y="990600"/>
            <a:ext cx="1219200" cy="1066800"/>
          </a:xfrm>
          <a:prstGeom prst="rect">
            <a:avLst/>
          </a:prstGeom>
          <a:noFill/>
          <a:ln w="9525">
            <a:noFill/>
            <a:miter lim="800000"/>
            <a:headEnd/>
            <a:tailEnd/>
          </a:ln>
        </p:spPr>
      </p:pic>
      <p:pic>
        <p:nvPicPr>
          <p:cNvPr id="5" name="Picture 7" descr="Romania / Dr4gosh">
            <a:hlinkClick r:id="rId4" tooltip="Romania / Dr4gosh (full size)"/>
          </p:cNvPr>
          <p:cNvPicPr>
            <a:picLocks noChangeAspect="1" noChangeArrowheads="1"/>
          </p:cNvPicPr>
          <p:nvPr userDrawn="1"/>
        </p:nvPicPr>
        <p:blipFill>
          <a:blip r:embed="rId5" cstate="print"/>
          <a:srcRect/>
          <a:stretch>
            <a:fillRect/>
          </a:stretch>
        </p:blipFill>
        <p:spPr bwMode="auto">
          <a:xfrm>
            <a:off x="4800600" y="990600"/>
            <a:ext cx="1246188" cy="1066800"/>
          </a:xfrm>
          <a:prstGeom prst="rect">
            <a:avLst/>
          </a:prstGeom>
          <a:noFill/>
          <a:ln w="9525">
            <a:noFill/>
            <a:miter lim="800000"/>
            <a:headEnd/>
            <a:tailEnd/>
          </a:ln>
        </p:spPr>
      </p:pic>
      <p:pic>
        <p:nvPicPr>
          <p:cNvPr id="6" name="Picture 9" descr="http://t3.gstatic.com/images?q=tbn:ANd9GcR1h_2R49g6Jb9qe8Etm7TQffp2ANiCNI2f0M8jDd0hc7GDyQGKBTkm69WJAw">
            <a:hlinkClick r:id="rId6"/>
          </p:cNvPr>
          <p:cNvPicPr>
            <a:picLocks noChangeAspect="1" noChangeArrowheads="1"/>
          </p:cNvPicPr>
          <p:nvPr userDrawn="1"/>
        </p:nvPicPr>
        <p:blipFill>
          <a:blip r:embed="rId7" cstate="print"/>
          <a:srcRect/>
          <a:stretch>
            <a:fillRect/>
          </a:stretch>
        </p:blipFill>
        <p:spPr bwMode="auto">
          <a:xfrm>
            <a:off x="7456488" y="976313"/>
            <a:ext cx="1114425" cy="1062037"/>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rip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4" name="Text Placeholder 15"/>
          <p:cNvSpPr>
            <a:spLocks noGrp="1"/>
          </p:cNvSpPr>
          <p:nvPr>
            <p:ph type="body" sz="quarter" idx="11"/>
          </p:nvPr>
        </p:nvSpPr>
        <p:spPr>
          <a:xfrm>
            <a:off x="3255264" y="1219200"/>
            <a:ext cx="2606040" cy="5071872"/>
          </a:xfrm>
        </p:spPr>
        <p:txBody>
          <a:bodyPr/>
          <a:lstStyle>
            <a:lvl1pPr>
              <a:buNone/>
              <a:defRPr/>
            </a:lvl1pPr>
          </a:lstStyle>
          <a:p>
            <a:pPr lvl="0"/>
            <a:r>
              <a:rPr lang="en-US" dirty="0" smtClean="0"/>
              <a:t>Click to edit Master text styles</a:t>
            </a:r>
          </a:p>
          <a:p>
            <a:pPr lvl="1"/>
            <a:r>
              <a:rPr lang="en-US" dirty="0" smtClean="0"/>
              <a:t>Second level</a:t>
            </a:r>
          </a:p>
        </p:txBody>
      </p:sp>
      <p:sp>
        <p:nvSpPr>
          <p:cNvPr id="8" name="Text Placeholder 15"/>
          <p:cNvSpPr>
            <a:spLocks noGrp="1"/>
          </p:cNvSpPr>
          <p:nvPr>
            <p:ph type="body" sz="quarter" idx="14"/>
          </p:nvPr>
        </p:nvSpPr>
        <p:spPr>
          <a:xfrm>
            <a:off x="393192" y="1219200"/>
            <a:ext cx="2606040" cy="5071872"/>
          </a:xfrm>
        </p:spPr>
        <p:txBody>
          <a:bodyPr/>
          <a:lstStyle>
            <a:lvl1pPr>
              <a:buNone/>
              <a:defRPr/>
            </a:lvl1pPr>
          </a:lstStyle>
          <a:p>
            <a:pPr lvl="0"/>
            <a:r>
              <a:rPr lang="en-US" dirty="0" smtClean="0"/>
              <a:t>Click to edit Master text styles</a:t>
            </a:r>
          </a:p>
          <a:p>
            <a:pPr lvl="1"/>
            <a:r>
              <a:rPr lang="en-US" dirty="0" smtClean="0"/>
              <a:t>Second level</a:t>
            </a:r>
          </a:p>
        </p:txBody>
      </p:sp>
      <p:sp>
        <p:nvSpPr>
          <p:cNvPr id="13" name="Text Placeholder 15"/>
          <p:cNvSpPr>
            <a:spLocks noGrp="1"/>
          </p:cNvSpPr>
          <p:nvPr>
            <p:ph type="body" sz="quarter" idx="16"/>
          </p:nvPr>
        </p:nvSpPr>
        <p:spPr>
          <a:xfrm>
            <a:off x="6126480" y="1219200"/>
            <a:ext cx="2606040" cy="5071872"/>
          </a:xfrm>
        </p:spPr>
        <p:txBody>
          <a:bodyPr/>
          <a:lstStyle>
            <a:lvl1pPr>
              <a:buNone/>
              <a:defRPr/>
            </a:lvl1pPr>
          </a:lstStyle>
          <a:p>
            <a:pPr lvl="0"/>
            <a:r>
              <a:rPr lang="en-US" dirty="0" smtClean="0"/>
              <a:t>Click to edit Master text styles</a:t>
            </a:r>
          </a:p>
          <a:p>
            <a:pPr lvl="1"/>
            <a:r>
              <a:rPr lang="en-US" dirty="0" smtClean="0"/>
              <a:t>Second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4 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8" name="Text Placeholder 15"/>
          <p:cNvSpPr>
            <a:spLocks noGrp="1"/>
          </p:cNvSpPr>
          <p:nvPr>
            <p:ph type="body" sz="quarter" idx="14"/>
          </p:nvPr>
        </p:nvSpPr>
        <p:spPr>
          <a:xfrm>
            <a:off x="393192" y="1219200"/>
            <a:ext cx="4014216" cy="2237232"/>
          </a:xfrm>
        </p:spPr>
        <p:txBody>
          <a:bodyPr/>
          <a:lstStyle>
            <a:lvl1pPr marL="0" indent="0">
              <a:lnSpc>
                <a:spcPct val="95000"/>
              </a:lnSpc>
              <a:spcBef>
                <a:spcPts val="0"/>
              </a:spcBef>
              <a:buNone/>
              <a:defRPr b="0"/>
            </a:lvl1pPr>
          </a:lstStyle>
          <a:p>
            <a:pPr lvl="0"/>
            <a:r>
              <a:rPr lang="en-US" dirty="0" smtClean="0"/>
              <a:t>Click to edit Master text styles</a:t>
            </a:r>
          </a:p>
          <a:p>
            <a:pPr lvl="1"/>
            <a:r>
              <a:rPr lang="en-US" dirty="0" smtClean="0"/>
              <a:t>Second level</a:t>
            </a:r>
          </a:p>
        </p:txBody>
      </p:sp>
      <p:sp>
        <p:nvSpPr>
          <p:cNvPr id="9" name="Text Placeholder 15"/>
          <p:cNvSpPr>
            <a:spLocks noGrp="1"/>
          </p:cNvSpPr>
          <p:nvPr>
            <p:ph type="body" sz="quarter" idx="15"/>
          </p:nvPr>
        </p:nvSpPr>
        <p:spPr>
          <a:xfrm>
            <a:off x="4736592" y="1219200"/>
            <a:ext cx="4014216" cy="2237232"/>
          </a:xfrm>
        </p:spPr>
        <p:txBody>
          <a:bodyPr/>
          <a:lstStyle>
            <a:lvl1pPr marL="0" indent="0">
              <a:lnSpc>
                <a:spcPct val="95000"/>
              </a:lnSpc>
              <a:spcBef>
                <a:spcPts val="0"/>
              </a:spcBef>
              <a:buNone/>
              <a:defRPr b="0"/>
            </a:lvl1pPr>
          </a:lstStyle>
          <a:p>
            <a:pPr lvl="0"/>
            <a:r>
              <a:rPr lang="en-US" dirty="0" smtClean="0"/>
              <a:t>Click to edit Master text styles</a:t>
            </a:r>
          </a:p>
          <a:p>
            <a:pPr lvl="1"/>
            <a:r>
              <a:rPr lang="en-US" dirty="0" smtClean="0"/>
              <a:t>Second level</a:t>
            </a:r>
          </a:p>
        </p:txBody>
      </p:sp>
      <p:sp>
        <p:nvSpPr>
          <p:cNvPr id="10" name="Text Placeholder 15"/>
          <p:cNvSpPr>
            <a:spLocks noGrp="1"/>
          </p:cNvSpPr>
          <p:nvPr>
            <p:ph type="body" sz="quarter" idx="16"/>
          </p:nvPr>
        </p:nvSpPr>
        <p:spPr>
          <a:xfrm>
            <a:off x="381000" y="3810000"/>
            <a:ext cx="4005072" cy="2133600"/>
          </a:xfrm>
        </p:spPr>
        <p:txBody>
          <a:bodyPr/>
          <a:lstStyle>
            <a:lvl1pPr marL="0" indent="0">
              <a:lnSpc>
                <a:spcPct val="95000"/>
              </a:lnSpc>
              <a:spcBef>
                <a:spcPts val="0"/>
              </a:spcBef>
              <a:buNone/>
              <a:defRPr b="0"/>
            </a:lvl1pPr>
          </a:lstStyle>
          <a:p>
            <a:pPr lvl="0"/>
            <a:r>
              <a:rPr lang="en-US" dirty="0" smtClean="0"/>
              <a:t>Click to edit Master text styles</a:t>
            </a:r>
          </a:p>
          <a:p>
            <a:pPr lvl="1"/>
            <a:r>
              <a:rPr lang="en-US" dirty="0" smtClean="0"/>
              <a:t>Second level</a:t>
            </a:r>
          </a:p>
        </p:txBody>
      </p:sp>
      <p:sp>
        <p:nvSpPr>
          <p:cNvPr id="11" name="Text Placeholder 15"/>
          <p:cNvSpPr>
            <a:spLocks noGrp="1"/>
          </p:cNvSpPr>
          <p:nvPr>
            <p:ph type="body" sz="quarter" idx="17"/>
          </p:nvPr>
        </p:nvSpPr>
        <p:spPr>
          <a:xfrm>
            <a:off x="4724400" y="3810000"/>
            <a:ext cx="4005072" cy="2133600"/>
          </a:xfrm>
        </p:spPr>
        <p:txBody>
          <a:bodyPr/>
          <a:lstStyle>
            <a:lvl1pPr marL="0" indent="0">
              <a:lnSpc>
                <a:spcPct val="95000"/>
              </a:lnSpc>
              <a:spcBef>
                <a:spcPts val="0"/>
              </a:spcBef>
              <a:buNone/>
              <a:defRPr b="0"/>
            </a:lvl1pPr>
          </a:lstStyle>
          <a:p>
            <a:pPr lvl="0"/>
            <a:r>
              <a:rPr lang="en-US" dirty="0" smtClean="0"/>
              <a:t>Click to edit Master text styles</a:t>
            </a:r>
          </a:p>
          <a:p>
            <a:pPr lvl="1"/>
            <a:r>
              <a:rPr lang="en-US" dirty="0" smtClean="0"/>
              <a:t>Second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6 Text Boxes">
    <p:spTree>
      <p:nvGrpSpPr>
        <p:cNvPr id="1" name=""/>
        <p:cNvGrpSpPr/>
        <p:nvPr/>
      </p:nvGrpSpPr>
      <p:grpSpPr>
        <a:xfrm>
          <a:off x="0" y="0"/>
          <a:ext cx="0" cy="0"/>
          <a:chOff x="0" y="0"/>
          <a:chExt cx="0" cy="0"/>
        </a:xfrm>
      </p:grpSpPr>
      <p:sp>
        <p:nvSpPr>
          <p:cNvPr id="8" name="Text Placeholder 15"/>
          <p:cNvSpPr>
            <a:spLocks noGrp="1"/>
          </p:cNvSpPr>
          <p:nvPr>
            <p:ph type="body" sz="quarter" idx="14"/>
          </p:nvPr>
        </p:nvSpPr>
        <p:spPr>
          <a:xfrm>
            <a:off x="393192" y="1331976"/>
            <a:ext cx="2606040" cy="2249424"/>
          </a:xfrm>
        </p:spPr>
        <p:txBody>
          <a:bodyPr/>
          <a:lstStyle>
            <a:lvl1pPr marL="0" indent="0">
              <a:lnSpc>
                <a:spcPct val="95000"/>
              </a:lnSpc>
              <a:spcBef>
                <a:spcPts val="0"/>
              </a:spcBef>
              <a:buNone/>
              <a:defRPr b="0"/>
            </a:lvl1pPr>
          </a:lstStyle>
          <a:p>
            <a:pPr lvl="0"/>
            <a:r>
              <a:rPr lang="en-US" dirty="0" smtClean="0"/>
              <a:t>Click to edit Master text styles</a:t>
            </a:r>
          </a:p>
          <a:p>
            <a:pPr lvl="1"/>
            <a:r>
              <a:rPr lang="en-US" dirty="0" smtClean="0"/>
              <a:t>Second level</a:t>
            </a:r>
          </a:p>
        </p:txBody>
      </p:sp>
      <p:sp>
        <p:nvSpPr>
          <p:cNvPr id="9" name="Text Placeholder 15"/>
          <p:cNvSpPr>
            <a:spLocks noGrp="1"/>
          </p:cNvSpPr>
          <p:nvPr>
            <p:ph type="body" sz="quarter" idx="15"/>
          </p:nvPr>
        </p:nvSpPr>
        <p:spPr>
          <a:xfrm>
            <a:off x="3255264" y="1331976"/>
            <a:ext cx="2606040" cy="2249424"/>
          </a:xfrm>
        </p:spPr>
        <p:txBody>
          <a:bodyPr/>
          <a:lstStyle>
            <a:lvl1pPr marL="0" indent="0">
              <a:lnSpc>
                <a:spcPct val="95000"/>
              </a:lnSpc>
              <a:spcBef>
                <a:spcPts val="0"/>
              </a:spcBef>
              <a:buNone/>
              <a:defRPr b="0"/>
            </a:lvl1pPr>
          </a:lstStyle>
          <a:p>
            <a:pPr lvl="0"/>
            <a:r>
              <a:rPr lang="en-US" dirty="0" smtClean="0"/>
              <a:t>Click to edit Master text styles</a:t>
            </a:r>
          </a:p>
          <a:p>
            <a:pPr lvl="1"/>
            <a:r>
              <a:rPr lang="en-US" dirty="0" smtClean="0"/>
              <a:t>Second level</a:t>
            </a:r>
          </a:p>
        </p:txBody>
      </p:sp>
      <p:sp>
        <p:nvSpPr>
          <p:cNvPr id="12" name="Text Placeholder 15"/>
          <p:cNvSpPr>
            <a:spLocks noGrp="1"/>
          </p:cNvSpPr>
          <p:nvPr>
            <p:ph type="body" sz="quarter" idx="22"/>
          </p:nvPr>
        </p:nvSpPr>
        <p:spPr>
          <a:xfrm>
            <a:off x="6126480" y="1331976"/>
            <a:ext cx="2606040" cy="2249424"/>
          </a:xfrm>
        </p:spPr>
        <p:txBody>
          <a:bodyPr/>
          <a:lstStyle>
            <a:lvl1pPr marL="0" indent="0">
              <a:lnSpc>
                <a:spcPct val="95000"/>
              </a:lnSpc>
              <a:spcBef>
                <a:spcPts val="0"/>
              </a:spcBef>
              <a:buNone/>
              <a:defRPr b="0"/>
            </a:lvl1pPr>
          </a:lstStyle>
          <a:p>
            <a:pPr lvl="0"/>
            <a:r>
              <a:rPr lang="en-US" dirty="0" smtClean="0"/>
              <a:t>Click to edit Master text styles</a:t>
            </a:r>
          </a:p>
          <a:p>
            <a:pPr lvl="1"/>
            <a:r>
              <a:rPr lang="en-US" dirty="0" smtClean="0"/>
              <a:t>Second level</a:t>
            </a:r>
          </a:p>
        </p:txBody>
      </p:sp>
      <p:sp>
        <p:nvSpPr>
          <p:cNvPr id="13" name="Text Placeholder 15"/>
          <p:cNvSpPr>
            <a:spLocks noGrp="1"/>
          </p:cNvSpPr>
          <p:nvPr>
            <p:ph type="body" sz="quarter" idx="23"/>
          </p:nvPr>
        </p:nvSpPr>
        <p:spPr>
          <a:xfrm>
            <a:off x="393192" y="3810000"/>
            <a:ext cx="2606040" cy="2249424"/>
          </a:xfrm>
        </p:spPr>
        <p:txBody>
          <a:bodyPr/>
          <a:lstStyle>
            <a:lvl1pPr marL="0" indent="0">
              <a:lnSpc>
                <a:spcPct val="95000"/>
              </a:lnSpc>
              <a:spcBef>
                <a:spcPts val="0"/>
              </a:spcBef>
              <a:buNone/>
              <a:defRPr b="0"/>
            </a:lvl1pPr>
          </a:lstStyle>
          <a:p>
            <a:pPr lvl="0"/>
            <a:r>
              <a:rPr lang="en-US" dirty="0" smtClean="0"/>
              <a:t>Click to edit Master text styles</a:t>
            </a:r>
          </a:p>
          <a:p>
            <a:pPr lvl="1"/>
            <a:r>
              <a:rPr lang="en-US" dirty="0" smtClean="0"/>
              <a:t>Second level</a:t>
            </a:r>
          </a:p>
        </p:txBody>
      </p:sp>
      <p:sp>
        <p:nvSpPr>
          <p:cNvPr id="14" name="Text Placeholder 15"/>
          <p:cNvSpPr>
            <a:spLocks noGrp="1"/>
          </p:cNvSpPr>
          <p:nvPr>
            <p:ph type="body" sz="quarter" idx="24"/>
          </p:nvPr>
        </p:nvSpPr>
        <p:spPr>
          <a:xfrm>
            <a:off x="3255264" y="3810000"/>
            <a:ext cx="2606040" cy="2249424"/>
          </a:xfrm>
        </p:spPr>
        <p:txBody>
          <a:bodyPr/>
          <a:lstStyle>
            <a:lvl1pPr marL="0" indent="0">
              <a:lnSpc>
                <a:spcPct val="95000"/>
              </a:lnSpc>
              <a:spcBef>
                <a:spcPts val="0"/>
              </a:spcBef>
              <a:buNone/>
              <a:defRPr b="0"/>
            </a:lvl1pPr>
          </a:lstStyle>
          <a:p>
            <a:pPr lvl="0"/>
            <a:r>
              <a:rPr lang="en-US" dirty="0" smtClean="0"/>
              <a:t>Click to edit Master text styles</a:t>
            </a:r>
          </a:p>
          <a:p>
            <a:pPr lvl="1"/>
            <a:r>
              <a:rPr lang="en-US" dirty="0" smtClean="0"/>
              <a:t>Second level</a:t>
            </a:r>
          </a:p>
        </p:txBody>
      </p:sp>
      <p:sp>
        <p:nvSpPr>
          <p:cNvPr id="15" name="Text Placeholder 15"/>
          <p:cNvSpPr>
            <a:spLocks noGrp="1"/>
          </p:cNvSpPr>
          <p:nvPr>
            <p:ph type="body" sz="quarter" idx="25"/>
          </p:nvPr>
        </p:nvSpPr>
        <p:spPr>
          <a:xfrm>
            <a:off x="6126480" y="3810000"/>
            <a:ext cx="2606040" cy="2249424"/>
          </a:xfrm>
        </p:spPr>
        <p:txBody>
          <a:bodyPr/>
          <a:lstStyle>
            <a:lvl1pPr marL="0" indent="0">
              <a:lnSpc>
                <a:spcPct val="95000"/>
              </a:lnSpc>
              <a:spcBef>
                <a:spcPts val="0"/>
              </a:spcBef>
              <a:buNone/>
              <a:defRPr b="0"/>
            </a:lvl1pPr>
          </a:lstStyle>
          <a:p>
            <a:pPr lvl="0"/>
            <a:r>
              <a:rPr lang="en-US" dirty="0" smtClean="0"/>
              <a:t>Click to edit Master text styles</a:t>
            </a:r>
          </a:p>
          <a:p>
            <a:pPr lvl="1"/>
            <a:r>
              <a:rPr lang="en-US" dirty="0" smtClean="0"/>
              <a:t>Second level</a:t>
            </a:r>
          </a:p>
        </p:txBody>
      </p:sp>
      <p:sp>
        <p:nvSpPr>
          <p:cNvPr id="11" name="Title 1"/>
          <p:cNvSpPr>
            <a:spLocks noGrp="1"/>
          </p:cNvSpPr>
          <p:nvPr>
            <p:ph type="title"/>
          </p:nvPr>
        </p:nvSpPr>
        <p:spPr>
          <a:xfrm>
            <a:off x="457200" y="219456"/>
            <a:ext cx="8229600" cy="639762"/>
          </a:xfrm>
        </p:spPr>
        <p:txBody>
          <a:bodyPr/>
          <a:lstStyle/>
          <a:p>
            <a:r>
              <a:rPr lang="en-US" dirty="0" smtClean="0"/>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FF0AB4A9-EA43-45D4-B55C-0905185D127E}" type="datetimeFigureOut">
              <a:rPr lang="en-US"/>
              <a:pPr>
                <a:defRPr/>
              </a:pPr>
              <a:t>5/15/2013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00FBA536-6C38-49FC-A30B-5065F12755C3}" type="slidenum">
              <a:rPr lang="en-US"/>
              <a:pPr>
                <a:defRPr/>
              </a:pPr>
              <a:t>‹#›</a:t>
            </a:fld>
            <a:endParaRPr lang="en-US"/>
          </a:p>
        </p:txBody>
      </p:sp>
      <p:sp>
        <p:nvSpPr>
          <p:cNvPr id="7" name="TextBox 6"/>
          <p:cNvSpPr txBox="1"/>
          <p:nvPr userDrawn="1"/>
        </p:nvSpPr>
        <p:spPr>
          <a:xfrm>
            <a:off x="228600" y="838200"/>
            <a:ext cx="8610600"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970975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lain">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pitchFamily="34" charset="0"/>
                <a:cs typeface="Arial"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2B003459-19DF-4AAC-AE17-EAF64C1D82F2}"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w="19050" algn="ctr">
            <a:noFill/>
            <a:miter lim="800000"/>
            <a:headEnd/>
            <a:tailEnd/>
          </a:ln>
        </p:spPr>
        <p:txBody>
          <a:bodyPr lIns="0" tIns="73152" rIns="0" bIns="73152"/>
          <a:lstStyle/>
          <a:p>
            <a:pPr fontAlgn="auto">
              <a:lnSpc>
                <a:spcPct val="106000"/>
              </a:lnSpc>
              <a:spcBef>
                <a:spcPct val="80000"/>
              </a:spcBef>
              <a:spcAft>
                <a:spcPts val="0"/>
              </a:spcAft>
              <a:buClr>
                <a:schemeClr val="tx1"/>
              </a:buClr>
              <a:buSzPct val="80000"/>
              <a:buFont typeface="Wingdings" pitchFamily="2" charset="2"/>
              <a:buNone/>
              <a:defRPr/>
            </a:pPr>
            <a:endParaRPr lang="en-US" b="1" dirty="0">
              <a:latin typeface="+mn-lt"/>
              <a:cs typeface="+mn-cs"/>
            </a:endParaRPr>
          </a:p>
        </p:txBody>
      </p:sp>
      <p:sp>
        <p:nvSpPr>
          <p:cNvPr id="4" name="Rectangle 3"/>
          <p:cNvSpPr>
            <a:spLocks noChangeArrowheads="1"/>
          </p:cNvSpPr>
          <p:nvPr/>
        </p:nvSpPr>
        <p:spPr bwMode="gray">
          <a:xfrm>
            <a:off x="2478088" y="2136775"/>
            <a:ext cx="4167187" cy="228600"/>
          </a:xfrm>
          <a:prstGeom prst="rect">
            <a:avLst/>
          </a:prstGeom>
          <a:solidFill>
            <a:schemeClr val="bg1"/>
          </a:solidFill>
          <a:ln w="12700" cap="rnd" algn="ctr">
            <a:noFill/>
            <a:miter lim="800000"/>
            <a:headEnd/>
            <a:tailEnd/>
          </a:ln>
        </p:spPr>
        <p:txBody>
          <a:bodyPr wrap="none" lIns="72000" tIns="0" rIns="72000" bIns="0" anchor="b" anchorCtr="1"/>
          <a:lstStyle/>
          <a:p>
            <a:pPr algn="ctr" eaLnBrk="0" fontAlgn="auto" hangingPunct="0">
              <a:lnSpc>
                <a:spcPct val="106000"/>
              </a:lnSpc>
              <a:spcBef>
                <a:spcPts val="0"/>
              </a:spcBef>
              <a:spcAft>
                <a:spcPts val="0"/>
              </a:spcAft>
              <a:defRPr/>
            </a:pPr>
            <a:endParaRPr lang="en-US" sz="1400" b="1" dirty="0">
              <a:latin typeface="+mn-lt"/>
              <a:cs typeface="+mn-cs"/>
            </a:endParaRPr>
          </a:p>
        </p:txBody>
      </p:sp>
      <p:sp>
        <p:nvSpPr>
          <p:cNvPr id="6" name="Text Box 48"/>
          <p:cNvSpPr txBox="1">
            <a:spLocks noChangeArrowheads="1"/>
          </p:cNvSpPr>
          <p:nvPr userDrawn="1"/>
        </p:nvSpPr>
        <p:spPr bwMode="gray">
          <a:xfrm>
            <a:off x="8131175" y="6237288"/>
            <a:ext cx="955675" cy="292100"/>
          </a:xfrm>
          <a:prstGeom prst="rect">
            <a:avLst/>
          </a:prstGeom>
          <a:solidFill>
            <a:schemeClr val="bg1"/>
          </a:solidFill>
          <a:ln w="9525">
            <a:solidFill>
              <a:schemeClr val="bg1"/>
            </a:solidFill>
            <a:miter lim="800000"/>
            <a:headEnd/>
            <a:tailEnd/>
          </a:ln>
          <a:effectLst/>
        </p:spPr>
        <p:txBody>
          <a:bodyPr>
            <a:spAutoFit/>
          </a:bodyPr>
          <a:lstStyle/>
          <a:p>
            <a:pPr fontAlgn="auto">
              <a:spcBef>
                <a:spcPct val="50000"/>
              </a:spcBef>
              <a:spcAft>
                <a:spcPts val="0"/>
              </a:spcAft>
              <a:defRPr/>
            </a:pPr>
            <a:r>
              <a:rPr lang="en-US" sz="1300" b="1" dirty="0">
                <a:solidFill>
                  <a:schemeClr val="tx2"/>
                </a:solidFill>
                <a:ea typeface="ＭＳ Ｐゴシック" pitchFamily="34" charset="-128"/>
                <a:cs typeface="+mn-cs"/>
              </a:rPr>
              <a:t>Property</a:t>
            </a:r>
          </a:p>
        </p:txBody>
      </p:sp>
      <p:pic>
        <p:nvPicPr>
          <p:cNvPr id="7" name="Picture 13" descr="501px-AAA_logo.svg.png"/>
          <p:cNvPicPr>
            <a:picLocks noChangeAspect="1"/>
          </p:cNvPicPr>
          <p:nvPr userDrawn="1"/>
        </p:nvPicPr>
        <p:blipFill>
          <a:blip r:embed="rId2" cstate="print"/>
          <a:srcRect/>
          <a:stretch>
            <a:fillRect/>
          </a:stretch>
        </p:blipFill>
        <p:spPr bwMode="auto">
          <a:xfrm>
            <a:off x="7162800" y="6096000"/>
            <a:ext cx="917575" cy="581025"/>
          </a:xfrm>
          <a:prstGeom prst="rect">
            <a:avLst/>
          </a:prstGeom>
          <a:noFill/>
          <a:ln w="9525">
            <a:noFill/>
            <a:miter lim="800000"/>
            <a:headEnd/>
            <a:tailEnd/>
          </a:ln>
        </p:spPr>
      </p:pic>
      <p:cxnSp>
        <p:nvCxnSpPr>
          <p:cNvPr id="8" name="Straight Connector 14"/>
          <p:cNvCxnSpPr>
            <a:cxnSpLocks noChangeShapeType="1"/>
          </p:cNvCxnSpPr>
          <p:nvPr userDrawn="1"/>
        </p:nvCxnSpPr>
        <p:spPr bwMode="auto">
          <a:xfrm rot="5400000">
            <a:off x="7851775" y="6381750"/>
            <a:ext cx="520700" cy="0"/>
          </a:xfrm>
          <a:prstGeom prst="line">
            <a:avLst/>
          </a:prstGeom>
          <a:noFill/>
          <a:ln w="9525" algn="ctr">
            <a:solidFill>
              <a:schemeClr val="tx1"/>
            </a:solidFill>
            <a:round/>
            <a:headEnd/>
            <a:tailEnd/>
          </a:ln>
        </p:spPr>
      </p:cxnSp>
      <p:cxnSp>
        <p:nvCxnSpPr>
          <p:cNvPr id="9" name="Straight Connector 8"/>
          <p:cNvCxnSpPr/>
          <p:nvPr userDrawn="1"/>
        </p:nvCxnSpPr>
        <p:spPr>
          <a:xfrm>
            <a:off x="228600" y="3200400"/>
            <a:ext cx="25908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6324600" y="3200400"/>
            <a:ext cx="25908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7"/>
          <p:cNvSpPr>
            <a:spLocks noGrp="1"/>
          </p:cNvSpPr>
          <p:nvPr>
            <p:ph type="body" sz="quarter" idx="10"/>
          </p:nvPr>
        </p:nvSpPr>
        <p:spPr>
          <a:xfrm>
            <a:off x="2679192" y="3081528"/>
            <a:ext cx="3645408" cy="256032"/>
          </a:xfrm>
          <a:solidFill>
            <a:schemeClr val="bg1"/>
          </a:solidFill>
        </p:spPr>
        <p:txBody>
          <a:bodyPr lIns="73152" rIns="73152" anchor="ctr" anchorCtr="1"/>
          <a:lstStyle>
            <a:lvl1pPr>
              <a:buNone/>
              <a:defRPr sz="1800" b="1" baseline="0">
                <a:latin typeface="Arial" pitchFamily="34" charset="0"/>
                <a:cs typeface="Arial" pitchFamily="34" charset="0"/>
              </a:defRPr>
            </a:lvl1pPr>
          </a:lstStyle>
          <a:p>
            <a:pPr lvl="0"/>
            <a:r>
              <a:rPr lang="en-US" dirty="0"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191D2C55-F85B-4E5B-8B97-391BA2D92838}"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Single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639762"/>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sz="11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5638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Single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639762"/>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sz="11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itle and Double Content">
    <p:spTree>
      <p:nvGrpSpPr>
        <p:cNvPr id="1" name=""/>
        <p:cNvGrpSpPr/>
        <p:nvPr/>
      </p:nvGrpSpPr>
      <p:grpSpPr>
        <a:xfrm>
          <a:off x="0" y="0"/>
          <a:ext cx="0" cy="0"/>
          <a:chOff x="0" y="0"/>
          <a:chExt cx="0" cy="0"/>
        </a:xfrm>
      </p:grpSpPr>
      <p:sp>
        <p:nvSpPr>
          <p:cNvPr id="5" name="Date Placeholder 4"/>
          <p:cNvSpPr txBox="1">
            <a:spLocks/>
          </p:cNvSpPr>
          <p:nvPr userDrawn="1"/>
        </p:nvSpPr>
        <p:spPr>
          <a:xfrm>
            <a:off x="457200" y="6340475"/>
            <a:ext cx="2133600" cy="365125"/>
          </a:xfrm>
          <a:prstGeom prst="rect">
            <a:avLst/>
          </a:prstGeom>
        </p:spPr>
        <p:txBody>
          <a:bodyPr/>
          <a:lstStyle>
            <a:defPPr>
              <a:defRPr lang="en-US"/>
            </a:defPPr>
            <a:lvl1pPr algn="l" rtl="0" fontAlgn="auto">
              <a:spcBef>
                <a:spcPts val="0"/>
              </a:spcBef>
              <a:spcAft>
                <a:spcPts val="0"/>
              </a:spcAft>
              <a:defRPr sz="1000"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endParaRPr lang="en-US" sz="800"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219200"/>
            <a:ext cx="4038600" cy="4906963"/>
          </a:xfrm>
        </p:spPr>
        <p:txBody>
          <a:bodyPr/>
          <a:lstStyle>
            <a:lvl1pPr>
              <a:defRPr sz="1800"/>
            </a:lvl1pPr>
            <a:lvl2pPr>
              <a:defRPr sz="1600"/>
            </a:lvl2pPr>
            <a:lvl3pPr>
              <a:defRPr sz="1400"/>
            </a:lvl3pPr>
            <a:lvl4pPr>
              <a:defRPr sz="1200"/>
            </a:lvl4pPr>
            <a:lvl5pPr>
              <a:defRPr sz="11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219200"/>
            <a:ext cx="4038600" cy="4906963"/>
          </a:xfrm>
        </p:spPr>
        <p:txBody>
          <a:bodyPr/>
          <a:lstStyle>
            <a:lvl1pPr>
              <a:defRPr sz="1800"/>
            </a:lvl1pPr>
            <a:lvl2pPr>
              <a:defRPr sz="1600"/>
            </a:lvl2pPr>
            <a:lvl3pPr>
              <a:defRPr sz="1400"/>
            </a:lvl3pPr>
            <a:lvl4pPr>
              <a:defRPr sz="1200"/>
            </a:lvl4pPr>
            <a:lvl5pPr>
              <a:defRPr sz="11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Title and Double Content with Headings">
    <p:spTree>
      <p:nvGrpSpPr>
        <p:cNvPr id="1" name=""/>
        <p:cNvGrpSpPr/>
        <p:nvPr/>
      </p:nvGrpSpPr>
      <p:grpSpPr>
        <a:xfrm>
          <a:off x="0" y="0"/>
          <a:ext cx="0" cy="0"/>
          <a:chOff x="0" y="0"/>
          <a:chExt cx="0" cy="0"/>
        </a:xfrm>
      </p:grpSpPr>
      <p:sp>
        <p:nvSpPr>
          <p:cNvPr id="7" name="Date Placeholder 4"/>
          <p:cNvSpPr txBox="1">
            <a:spLocks/>
          </p:cNvSpPr>
          <p:nvPr userDrawn="1"/>
        </p:nvSpPr>
        <p:spPr>
          <a:xfrm>
            <a:off x="457200" y="6340475"/>
            <a:ext cx="2133600" cy="365125"/>
          </a:xfrm>
          <a:prstGeom prst="rect">
            <a:avLst/>
          </a:prstGeom>
        </p:spPr>
        <p:txBody>
          <a:bodyPr/>
          <a:lstStyle>
            <a:defPPr>
              <a:defRPr lang="en-US"/>
            </a:defPPr>
            <a:lvl1pPr algn="l" rtl="0" fontAlgn="auto">
              <a:spcBef>
                <a:spcPts val="0"/>
              </a:spcBef>
              <a:spcAft>
                <a:spcPts val="0"/>
              </a:spcAft>
              <a:defRPr sz="1000"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endParaRPr lang="en-US" sz="800" dirty="0"/>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265238"/>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905000"/>
            <a:ext cx="4040188" cy="4221163"/>
          </a:xfrm>
        </p:spPr>
        <p:txBody>
          <a:bodyPr/>
          <a:lstStyle>
            <a:lvl1pPr>
              <a:defRPr sz="2000"/>
            </a:lvl1pPr>
            <a:lvl2pPr>
              <a:defRPr sz="1800"/>
            </a:lvl2pPr>
            <a:lvl3pPr>
              <a:defRPr sz="1600"/>
            </a:lvl3pPr>
            <a:lvl4pPr>
              <a:defRPr sz="14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265238"/>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1905000"/>
            <a:ext cx="4041775" cy="4221163"/>
          </a:xfrm>
        </p:spPr>
        <p:txBody>
          <a:bodyPr/>
          <a:lstStyle>
            <a:lvl1pPr>
              <a:defRPr sz="2000"/>
            </a:lvl1pPr>
            <a:lvl2pPr>
              <a:defRPr sz="1800"/>
            </a:lvl2pPr>
            <a:lvl3pPr>
              <a:defRPr sz="1600"/>
            </a:lvl3pPr>
            <a:lvl4pPr>
              <a:defRPr sz="14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10" Type="http://schemas.openxmlformats.org/officeDocument/2006/relationships/image" Target="../media/image1.png"/><Relationship Id="rId4" Type="http://schemas.openxmlformats.org/officeDocument/2006/relationships/slideLayout" Target="../slideLayouts/slideLayout10.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Box 48"/>
          <p:cNvSpPr txBox="1">
            <a:spLocks noChangeArrowheads="1"/>
          </p:cNvSpPr>
          <p:nvPr userDrawn="1"/>
        </p:nvSpPr>
        <p:spPr bwMode="gray">
          <a:xfrm>
            <a:off x="8131175" y="6237288"/>
            <a:ext cx="955675" cy="292100"/>
          </a:xfrm>
          <a:prstGeom prst="rect">
            <a:avLst/>
          </a:prstGeom>
          <a:solidFill>
            <a:schemeClr val="bg1"/>
          </a:solidFill>
          <a:ln w="9525">
            <a:solidFill>
              <a:schemeClr val="bg1"/>
            </a:solidFill>
            <a:miter lim="800000"/>
            <a:headEnd/>
            <a:tailEnd/>
          </a:ln>
          <a:effectLst/>
        </p:spPr>
        <p:txBody>
          <a:bodyPr>
            <a:spAutoFit/>
          </a:bodyPr>
          <a:lstStyle/>
          <a:p>
            <a:pPr fontAlgn="auto">
              <a:spcBef>
                <a:spcPct val="50000"/>
              </a:spcBef>
              <a:spcAft>
                <a:spcPts val="0"/>
              </a:spcAft>
              <a:defRPr/>
            </a:pPr>
            <a:r>
              <a:rPr lang="en-US" sz="1300" b="1" dirty="0">
                <a:solidFill>
                  <a:schemeClr val="tx2"/>
                </a:solidFill>
                <a:ea typeface="ＭＳ Ｐゴシック" pitchFamily="34" charset="-128"/>
                <a:cs typeface="+mn-cs"/>
              </a:rPr>
              <a:t>Property</a:t>
            </a:r>
          </a:p>
        </p:txBody>
      </p:sp>
      <p:pic>
        <p:nvPicPr>
          <p:cNvPr id="1029" name="Picture 13" descr="501px-AAA_logo.svg.png"/>
          <p:cNvPicPr>
            <a:picLocks noChangeAspect="1"/>
          </p:cNvPicPr>
          <p:nvPr userDrawn="1"/>
        </p:nvPicPr>
        <p:blipFill>
          <a:blip r:embed="rId8" cstate="print"/>
          <a:srcRect/>
          <a:stretch>
            <a:fillRect/>
          </a:stretch>
        </p:blipFill>
        <p:spPr bwMode="auto">
          <a:xfrm>
            <a:off x="7162800" y="6096000"/>
            <a:ext cx="917575" cy="581025"/>
          </a:xfrm>
          <a:prstGeom prst="rect">
            <a:avLst/>
          </a:prstGeom>
          <a:noFill/>
          <a:ln w="9525">
            <a:noFill/>
            <a:miter lim="800000"/>
            <a:headEnd/>
            <a:tailEnd/>
          </a:ln>
        </p:spPr>
      </p:pic>
      <p:cxnSp>
        <p:nvCxnSpPr>
          <p:cNvPr id="1030" name="Straight Connector 14"/>
          <p:cNvCxnSpPr>
            <a:cxnSpLocks noChangeShapeType="1"/>
          </p:cNvCxnSpPr>
          <p:nvPr userDrawn="1"/>
        </p:nvCxnSpPr>
        <p:spPr bwMode="auto">
          <a:xfrm rot="5400000">
            <a:off x="7851775" y="6381750"/>
            <a:ext cx="520700" cy="0"/>
          </a:xfrm>
          <a:prstGeom prst="line">
            <a:avLst/>
          </a:prstGeom>
          <a:noFill/>
          <a:ln w="9525" algn="ctr">
            <a:solidFill>
              <a:schemeClr val="tx1"/>
            </a:solidFill>
            <a:round/>
            <a:headEnd/>
            <a:tailEnd/>
          </a:ln>
        </p:spPr>
      </p:cxnSp>
      <p:sp>
        <p:nvSpPr>
          <p:cNvPr id="7" name="Slide Number Placeholder 5"/>
          <p:cNvSpPr>
            <a:spLocks noGrp="1"/>
          </p:cNvSpPr>
          <p:nvPr>
            <p:ph type="sldNum" sz="quarter" idx="4"/>
          </p:nvPr>
        </p:nvSpPr>
        <p:spPr>
          <a:xfrm>
            <a:off x="4343400" y="6354763"/>
            <a:ext cx="1828800" cy="304800"/>
          </a:xfrm>
          <a:prstGeom prst="rect">
            <a:avLst/>
          </a:prstGeom>
        </p:spPr>
        <p:txBody>
          <a:bodyPr/>
          <a:lstStyle>
            <a:lvl1pPr>
              <a:defRPr sz="800" smtClean="0"/>
            </a:lvl1pPr>
          </a:lstStyle>
          <a:p>
            <a:pPr>
              <a:defRPr/>
            </a:pPr>
            <a:fld id="{A04E9A38-8697-4DA5-AE75-D95A46D20F0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90" r:id="rId1"/>
    <p:sldLayoutId id="2147483791" r:id="rId2"/>
    <p:sldLayoutId id="2147483783" r:id="rId3"/>
    <p:sldLayoutId id="2147483792" r:id="rId4"/>
    <p:sldLayoutId id="2147483784" r:id="rId5"/>
    <p:sldLayoutId id="2147483796" r:id="rId6"/>
  </p:sldLayoutIdLst>
  <p:hf hdr="0" ftr="0" dt="0"/>
  <p:txStyles>
    <p:title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2000" b="1">
          <a:solidFill>
            <a:schemeClr val="tx1"/>
          </a:solidFill>
          <a:latin typeface="Arial" charset="0"/>
          <a:cs typeface="Arial" charset="0"/>
        </a:defRPr>
      </a:lvl2pPr>
      <a:lvl3pPr algn="l" rtl="0" eaLnBrk="0" fontAlgn="base" hangingPunct="0">
        <a:spcBef>
          <a:spcPct val="0"/>
        </a:spcBef>
        <a:spcAft>
          <a:spcPct val="0"/>
        </a:spcAft>
        <a:defRPr sz="2000" b="1">
          <a:solidFill>
            <a:schemeClr val="tx1"/>
          </a:solidFill>
          <a:latin typeface="Arial" charset="0"/>
          <a:cs typeface="Arial" charset="0"/>
        </a:defRPr>
      </a:lvl3pPr>
      <a:lvl4pPr algn="l" rtl="0" eaLnBrk="0" fontAlgn="base" hangingPunct="0">
        <a:spcBef>
          <a:spcPct val="0"/>
        </a:spcBef>
        <a:spcAft>
          <a:spcPct val="0"/>
        </a:spcAft>
        <a:defRPr sz="2000" b="1">
          <a:solidFill>
            <a:schemeClr val="tx1"/>
          </a:solidFill>
          <a:latin typeface="Arial" charset="0"/>
          <a:cs typeface="Arial" charset="0"/>
        </a:defRPr>
      </a:lvl4pPr>
      <a:lvl5pPr algn="l" rtl="0" eaLnBrk="0" fontAlgn="base" hangingPunct="0">
        <a:spcBef>
          <a:spcPct val="0"/>
        </a:spcBef>
        <a:spcAft>
          <a:spcPct val="0"/>
        </a:spcAft>
        <a:defRPr sz="2000" b="1">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Wingdings" pitchFamily="2" charset="2"/>
        <a:buChar char="§"/>
        <a:defRPr kern="1200">
          <a:solidFill>
            <a:schemeClr val="tx1"/>
          </a:solidFill>
          <a:latin typeface="+mn-lt"/>
          <a:ea typeface="+mn-ea"/>
          <a:cs typeface="+mn-cs"/>
        </a:defRPr>
      </a:lvl1pPr>
      <a:lvl2pPr marL="742950" indent="-285750" algn="l" rtl="0" eaLnBrk="0" fontAlgn="base" hangingPunct="0">
        <a:spcBef>
          <a:spcPct val="20000"/>
        </a:spcBef>
        <a:spcAft>
          <a:spcPct val="0"/>
        </a:spcAft>
        <a:buFont typeface="Courier New" pitchFamily="49" charset="0"/>
        <a:buChar char="o"/>
        <a:defRPr sz="16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Wingdings" pitchFamily="2" charset="2"/>
        <a:buChar char="v"/>
        <a:defRPr sz="12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19075"/>
            <a:ext cx="8229600" cy="6397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Box 48"/>
          <p:cNvSpPr txBox="1">
            <a:spLocks noChangeArrowheads="1"/>
          </p:cNvSpPr>
          <p:nvPr userDrawn="1"/>
        </p:nvSpPr>
        <p:spPr bwMode="gray">
          <a:xfrm>
            <a:off x="7978775" y="6237288"/>
            <a:ext cx="955675" cy="292100"/>
          </a:xfrm>
          <a:prstGeom prst="rect">
            <a:avLst/>
          </a:prstGeom>
          <a:solidFill>
            <a:schemeClr val="bg1"/>
          </a:solidFill>
          <a:ln w="9525">
            <a:solidFill>
              <a:schemeClr val="bg1"/>
            </a:solidFill>
            <a:miter lim="800000"/>
            <a:headEnd/>
            <a:tailEnd/>
          </a:ln>
          <a:effectLst/>
        </p:spPr>
        <p:txBody>
          <a:bodyPr>
            <a:spAutoFit/>
          </a:bodyPr>
          <a:lstStyle/>
          <a:p>
            <a:pPr fontAlgn="auto">
              <a:spcBef>
                <a:spcPct val="50000"/>
              </a:spcBef>
              <a:spcAft>
                <a:spcPts val="0"/>
              </a:spcAft>
              <a:defRPr/>
            </a:pPr>
            <a:r>
              <a:rPr lang="en-US" sz="1300" b="1" dirty="0">
                <a:solidFill>
                  <a:schemeClr val="tx2"/>
                </a:solidFill>
                <a:ea typeface="ＭＳ Ｐゴシック" pitchFamily="34" charset="-128"/>
                <a:cs typeface="+mn-cs"/>
              </a:rPr>
              <a:t>Property</a:t>
            </a:r>
          </a:p>
        </p:txBody>
      </p:sp>
      <p:pic>
        <p:nvPicPr>
          <p:cNvPr id="2053" name="Picture 13" descr="501px-AAA_logo.svg.png"/>
          <p:cNvPicPr>
            <a:picLocks noChangeAspect="1"/>
          </p:cNvPicPr>
          <p:nvPr userDrawn="1"/>
        </p:nvPicPr>
        <p:blipFill>
          <a:blip r:embed="rId10" cstate="print"/>
          <a:srcRect/>
          <a:stretch>
            <a:fillRect/>
          </a:stretch>
        </p:blipFill>
        <p:spPr bwMode="auto">
          <a:xfrm>
            <a:off x="7010400" y="6146800"/>
            <a:ext cx="838200" cy="530225"/>
          </a:xfrm>
          <a:prstGeom prst="rect">
            <a:avLst/>
          </a:prstGeom>
          <a:noFill/>
          <a:ln w="9525">
            <a:noFill/>
            <a:miter lim="800000"/>
            <a:headEnd/>
            <a:tailEnd/>
          </a:ln>
        </p:spPr>
      </p:pic>
      <p:cxnSp>
        <p:nvCxnSpPr>
          <p:cNvPr id="2054" name="Straight Connector 14"/>
          <p:cNvCxnSpPr>
            <a:cxnSpLocks noChangeShapeType="1"/>
          </p:cNvCxnSpPr>
          <p:nvPr userDrawn="1"/>
        </p:nvCxnSpPr>
        <p:spPr bwMode="auto">
          <a:xfrm rot="5400000">
            <a:off x="7718425" y="6381750"/>
            <a:ext cx="520700" cy="0"/>
          </a:xfrm>
          <a:prstGeom prst="line">
            <a:avLst/>
          </a:prstGeom>
          <a:noFill/>
          <a:ln w="9525" algn="ctr">
            <a:solidFill>
              <a:schemeClr val="tx1"/>
            </a:solidFill>
            <a:round/>
            <a:headEnd/>
            <a:tailEnd/>
          </a:ln>
        </p:spPr>
      </p:cxnSp>
      <p:cxnSp>
        <p:nvCxnSpPr>
          <p:cNvPr id="7" name="Straight Connector 6"/>
          <p:cNvCxnSpPr/>
          <p:nvPr userDrawn="1"/>
        </p:nvCxnSpPr>
        <p:spPr>
          <a:xfrm>
            <a:off x="457200" y="914400"/>
            <a:ext cx="82296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4"/>
          <p:cNvSpPr txBox="1">
            <a:spLocks/>
          </p:cNvSpPr>
          <p:nvPr userDrawn="1"/>
        </p:nvSpPr>
        <p:spPr>
          <a:xfrm>
            <a:off x="457200" y="6340475"/>
            <a:ext cx="2133600" cy="365125"/>
          </a:xfrm>
          <a:prstGeom prst="rect">
            <a:avLst/>
          </a:prstGeom>
        </p:spPr>
        <p:txBody>
          <a:bodyPr/>
          <a:lstStyle>
            <a:defPPr>
              <a:defRPr lang="en-US"/>
            </a:defPPr>
            <a:lvl1pPr algn="l" rtl="0" fontAlgn="auto">
              <a:spcBef>
                <a:spcPts val="0"/>
              </a:spcBef>
              <a:spcAft>
                <a:spcPts val="0"/>
              </a:spcAft>
              <a:defRPr sz="1000"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4107ADBC-793D-4D6E-8887-4D7BE3A07F45}" type="datetime1">
              <a:rPr lang="en-US" sz="800" smtClean="0"/>
              <a:pPr>
                <a:defRPr/>
              </a:pPr>
              <a:t>5/15/2013</a:t>
            </a:fld>
            <a:endParaRPr lang="en-US" sz="800" dirty="0"/>
          </a:p>
        </p:txBody>
      </p:sp>
      <p:sp>
        <p:nvSpPr>
          <p:cNvPr id="10" name="Footer Placeholder 5"/>
          <p:cNvSpPr txBox="1">
            <a:spLocks/>
          </p:cNvSpPr>
          <p:nvPr userDrawn="1"/>
        </p:nvSpPr>
        <p:spPr>
          <a:xfrm>
            <a:off x="1219200" y="6340475"/>
            <a:ext cx="2895600" cy="365125"/>
          </a:xfrm>
          <a:prstGeom prst="rect">
            <a:avLst/>
          </a:prstGeom>
        </p:spPr>
        <p:txBody>
          <a:bodyPr/>
          <a:lstStyle>
            <a:defPPr>
              <a:defRPr lang="en-US"/>
            </a:defPPr>
            <a:lvl1pPr algn="l" rtl="0" fontAlgn="auto">
              <a:spcBef>
                <a:spcPts val="0"/>
              </a:spcBef>
              <a:spcAft>
                <a:spcPts val="0"/>
              </a:spcAft>
              <a:defRPr sz="1000"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z="800" dirty="0" smtClean="0"/>
              <a:t>Confidential</a:t>
            </a:r>
            <a:endParaRPr lang="en-US" sz="800" dirty="0"/>
          </a:p>
        </p:txBody>
      </p:sp>
      <p:sp>
        <p:nvSpPr>
          <p:cNvPr id="11" name="Footer Placeholder 5"/>
          <p:cNvSpPr txBox="1">
            <a:spLocks/>
          </p:cNvSpPr>
          <p:nvPr userDrawn="1"/>
        </p:nvSpPr>
        <p:spPr>
          <a:xfrm>
            <a:off x="4267200" y="6340475"/>
            <a:ext cx="2895600" cy="365125"/>
          </a:xfrm>
          <a:prstGeom prst="rect">
            <a:avLst/>
          </a:prstGeom>
        </p:spPr>
        <p:txBody>
          <a:bodyPr/>
          <a:lstStyle>
            <a:defPPr>
              <a:defRPr lang="en-US"/>
            </a:defPPr>
            <a:lvl1pPr algn="l" rtl="0" fontAlgn="auto">
              <a:spcBef>
                <a:spcPts val="0"/>
              </a:spcBef>
              <a:spcAft>
                <a:spcPts val="0"/>
              </a:spcAft>
              <a:defRPr sz="1000"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0E1EAC6D-018E-4078-A534-8B5EF295755E}" type="slidenum">
              <a:rPr lang="en-US" sz="800" smtClean="0"/>
              <a:pPr>
                <a:defRPr/>
              </a:pPr>
              <a:t>‹#›</a:t>
            </a:fld>
            <a:endParaRPr lang="en-US" sz="800" dirty="0"/>
          </a:p>
        </p:txBody>
      </p:sp>
    </p:spTree>
  </p:cSld>
  <p:clrMap bg1="lt1" tx1="dk1" bg2="lt2" tx2="dk2" accent1="accent1" accent2="accent2" accent3="accent3" accent4="accent4" accent5="accent5" accent6="accent6" hlink="hlink" folHlink="folHlink"/>
  <p:sldLayoutIdLst>
    <p:sldLayoutId id="2147483785" r:id="rId1"/>
    <p:sldLayoutId id="2147483793" r:id="rId2"/>
    <p:sldLayoutId id="2147483794" r:id="rId3"/>
    <p:sldLayoutId id="2147483786" r:id="rId4"/>
    <p:sldLayoutId id="2147483787" r:id="rId5"/>
    <p:sldLayoutId id="2147483788" r:id="rId6"/>
    <p:sldLayoutId id="2147483789" r:id="rId7"/>
    <p:sldLayoutId id="2147483795" r:id="rId8"/>
  </p:sldLayoutIdLst>
  <p:hf hdr="0" ftr="0" dt="0"/>
  <p:txStyles>
    <p:title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2000" b="1">
          <a:solidFill>
            <a:schemeClr val="tx1"/>
          </a:solidFill>
          <a:latin typeface="Arial" charset="0"/>
          <a:cs typeface="Arial" charset="0"/>
        </a:defRPr>
      </a:lvl2pPr>
      <a:lvl3pPr algn="l" rtl="0" eaLnBrk="0" fontAlgn="base" hangingPunct="0">
        <a:spcBef>
          <a:spcPct val="0"/>
        </a:spcBef>
        <a:spcAft>
          <a:spcPct val="0"/>
        </a:spcAft>
        <a:defRPr sz="2000" b="1">
          <a:solidFill>
            <a:schemeClr val="tx1"/>
          </a:solidFill>
          <a:latin typeface="Arial" charset="0"/>
          <a:cs typeface="Arial" charset="0"/>
        </a:defRPr>
      </a:lvl3pPr>
      <a:lvl4pPr algn="l" rtl="0" eaLnBrk="0" fontAlgn="base" hangingPunct="0">
        <a:spcBef>
          <a:spcPct val="0"/>
        </a:spcBef>
        <a:spcAft>
          <a:spcPct val="0"/>
        </a:spcAft>
        <a:defRPr sz="2000" b="1">
          <a:solidFill>
            <a:schemeClr val="tx1"/>
          </a:solidFill>
          <a:latin typeface="Arial" charset="0"/>
          <a:cs typeface="Arial" charset="0"/>
        </a:defRPr>
      </a:lvl4pPr>
      <a:lvl5pPr algn="l" rtl="0" eaLnBrk="0" fontAlgn="base" hangingPunct="0">
        <a:spcBef>
          <a:spcPct val="0"/>
        </a:spcBef>
        <a:spcAft>
          <a:spcPct val="0"/>
        </a:spcAft>
        <a:defRPr sz="2000" b="1">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Wingdings" pitchFamily="2" charset="2"/>
        <a:buChar char="§"/>
        <a:defRPr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Courier New" pitchFamily="49" charset="0"/>
        <a:buChar char="o"/>
        <a:defRPr sz="16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Wingdings" pitchFamily="2" charset="2"/>
        <a:buChar char="v"/>
        <a:defRPr sz="12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Arial"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8" Type="http://schemas.openxmlformats.org/officeDocument/2006/relationships/hyperlink" Target="https://aaaprojects/PWA/PropertyPASCoreBuild/ProjectDocuments/Forms/AllItems.aspx?RootFolder=/PWA/PropertyPASCoreBuild/ProjectDocuments/Exigen%20Training%20Materials" TargetMode="External"/><Relationship Id="rId13" Type="http://schemas.openxmlformats.org/officeDocument/2006/relationships/hyperlink" Target="http://passport/" TargetMode="External"/><Relationship Id="rId3" Type="http://schemas.openxmlformats.org/officeDocument/2006/relationships/hyperlink" Target="https://aaaprojects/PWA/PropertyPASCoreBuild/default.aspx" TargetMode="External"/><Relationship Id="rId7" Type="http://schemas.openxmlformats.org/officeDocument/2006/relationships/hyperlink" Target="http://hpqualitycenter.ent.rt.csaa.com/qcbin/start_a.jsp" TargetMode="External"/><Relationship Id="rId12" Type="http://schemas.openxmlformats.org/officeDocument/2006/relationships/hyperlink" Target="https://prowand.pro-unlimited.com/login.html" TargetMode="External"/><Relationship Id="rId17" Type="http://schemas.openxmlformats.org/officeDocument/2006/relationships/hyperlink" Target="https://aaaprojects/PWA/PropertyPASCoreBuild/default.aspx?RootFolder=/PWA/PropertyPASCoreBuild/ProjectDocuments/Development%20Team%20Org%20Chart&amp;FolderCTID=&amp;View=%7bA429ACED-6BE4-4148-BCA4-4DFBB030D10E%7d" TargetMode="External"/><Relationship Id="rId2" Type="http://schemas.openxmlformats.org/officeDocument/2006/relationships/hyperlink" Target="https://aaaprojects/PWA/PropertyPAS/default.aspx" TargetMode="External"/><Relationship Id="rId16" Type="http://schemas.openxmlformats.org/officeDocument/2006/relationships/hyperlink" Target="https://ekmaaa.exigenservices.com/EKMWiki/index.php/Main_Page" TargetMode="External"/><Relationship Id="rId1" Type="http://schemas.openxmlformats.org/officeDocument/2006/relationships/slideLayout" Target="../slideLayouts/slideLayout8.xml"/><Relationship Id="rId6" Type="http://schemas.openxmlformats.org/officeDocument/2006/relationships/hyperlink" Target="https://rtc-web1.ent.rt.csaa.com/ccm/web/projects/Property%20PAS%20(Change%20Management)" TargetMode="External"/><Relationship Id="rId11" Type="http://schemas.openxmlformats.org/officeDocument/2006/relationships/hyperlink" Target="http://timesheet/Timesheet/replicon" TargetMode="External"/><Relationship Id="rId5" Type="http://schemas.openxmlformats.org/officeDocument/2006/relationships/hyperlink" Target="https://aaaprojects/PWA/PropertyPAS/ProjectDocuments/Tools%20Workflow/Eclipse%20Client%20Download%20and%20RTC%20Setup%20Instructions.doc" TargetMode="External"/><Relationship Id="rId15" Type="http://schemas.openxmlformats.org/officeDocument/2006/relationships/hyperlink" Target="https://remote.csaa.com/dana-na/auth/url_8/welcome.cgi" TargetMode="External"/><Relationship Id="rId10" Type="http://schemas.openxmlformats.org/officeDocument/2006/relationships/hyperlink" Target="https://aaaprojects/PWA/PropertyPAS/ProjectDocuments/Tools%20Workflow/PAS%20Property%20Sprint%20Process%20and%20Tools%20Workflow%20Overview.pptx" TargetMode="External"/><Relationship Id="rId4" Type="http://schemas.openxmlformats.org/officeDocument/2006/relationships/hyperlink" Target="http://aaagateway/sites/PDR/Property/Wiki%20Pages/Home.aspx" TargetMode="External"/><Relationship Id="rId9" Type="http://schemas.openxmlformats.org/officeDocument/2006/relationships/hyperlink" Target="https://aaaprojects/PWA/PropertyPASCoreBuild/ProjectDocuments/Environment%20Setup/Dev_Environment_Setup_Guide_1%200.pdf" TargetMode="External"/><Relationship Id="rId14" Type="http://schemas.openxmlformats.org/officeDocument/2006/relationships/hyperlink" Target="http://itservicecatalog/sc/"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aaagateway.ent.rt.csaa.com/sites/PDR/Property/Wiki%20Pages/Home.aspx" TargetMode="External"/><Relationship Id="rId2" Type="http://schemas.openxmlformats.org/officeDocument/2006/relationships/hyperlink" Target="http://aaagateway/sites/PDR/Property/Wiki%20Pages/Home.aspx" TargetMode="External"/><Relationship Id="rId1" Type="http://schemas.openxmlformats.org/officeDocument/2006/relationships/slideLayout" Target="../slideLayouts/slideLayout8.xml"/><Relationship Id="rId5" Type="http://schemas.openxmlformats.org/officeDocument/2006/relationships/hyperlink" Target="http://passport.ent.rt.csaa.com/" TargetMode="External"/><Relationship Id="rId4" Type="http://schemas.openxmlformats.org/officeDocument/2006/relationships/hyperlink" Target="http://passpor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2588" y="3200400"/>
            <a:ext cx="7170737" cy="2357438"/>
          </a:xfrm>
          <a:prstGeom prst="rect">
            <a:avLst/>
          </a:prstGeom>
          <a:noFill/>
          <a:ln w="9525">
            <a:noFill/>
            <a:miter lim="800000"/>
            <a:headEnd/>
            <a:tailEnd/>
          </a:ln>
        </p:spPr>
        <p:txBody>
          <a:bodyPr/>
          <a:lstStyle/>
          <a:p>
            <a:r>
              <a:rPr lang="en-US" sz="2000" b="1" dirty="0" smtClean="0">
                <a:solidFill>
                  <a:schemeClr val="tx2"/>
                </a:solidFill>
              </a:rPr>
              <a:t>Development Sprint Process and</a:t>
            </a:r>
          </a:p>
          <a:p>
            <a:r>
              <a:rPr lang="en-US" sz="2000" b="1" dirty="0">
                <a:solidFill>
                  <a:schemeClr val="tx2"/>
                </a:solidFill>
              </a:rPr>
              <a:t>Tools </a:t>
            </a:r>
            <a:r>
              <a:rPr lang="en-US" sz="2000" b="1" dirty="0" smtClean="0">
                <a:solidFill>
                  <a:schemeClr val="tx2"/>
                </a:solidFill>
              </a:rPr>
              <a:t>Workflow Overview</a:t>
            </a:r>
            <a:endParaRPr lang="en-US" b="1" dirty="0">
              <a:solidFill>
                <a:schemeClr val="tx2"/>
              </a:solidFill>
            </a:endParaRPr>
          </a:p>
          <a:p>
            <a:endParaRPr lang="en-US" b="1" dirty="0">
              <a:solidFill>
                <a:schemeClr val="tx2"/>
              </a:solidFill>
            </a:endParaRPr>
          </a:p>
          <a:p>
            <a:r>
              <a:rPr lang="en-US" b="1" dirty="0" smtClean="0">
                <a:solidFill>
                  <a:schemeClr val="tx2"/>
                </a:solidFill>
              </a:rPr>
              <a:t>December 20, 2012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gray">
          <a:xfrm>
            <a:off x="4433888" y="6477000"/>
            <a:ext cx="204787" cy="136525"/>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lnSpc>
                <a:spcPct val="106000"/>
              </a:lnSpc>
              <a:buClr>
                <a:srgbClr val="000000"/>
              </a:buClr>
              <a:buSzPct val="65000"/>
              <a:buFont typeface="Wingdings" pitchFamily="2" charset="2"/>
              <a:buNone/>
              <a:defRPr/>
            </a:pPr>
            <a:r>
              <a:rPr lang="en-US" sz="900" dirty="0">
                <a:solidFill>
                  <a:schemeClr val="accent1">
                    <a:lumMod val="50000"/>
                  </a:schemeClr>
                </a:solidFill>
                <a:latin typeface="Arial" pitchFamily="34" charset="0"/>
                <a:ea typeface="MS PGothic" pitchFamily="34" charset="-128"/>
                <a:cs typeface="Arial" pitchFamily="34" charset="0"/>
              </a:rPr>
              <a:t>- </a:t>
            </a:r>
            <a:fld id="{4B8436BF-3743-4002-8051-DF2F970F89EC}" type="slidenum">
              <a:rPr lang="en-US" sz="900">
                <a:solidFill>
                  <a:schemeClr val="accent1">
                    <a:lumMod val="50000"/>
                  </a:schemeClr>
                </a:solidFill>
                <a:latin typeface="Arial" pitchFamily="34" charset="0"/>
                <a:ea typeface="MS PGothic" pitchFamily="34" charset="-128"/>
                <a:cs typeface="Arial" pitchFamily="34" charset="0"/>
              </a:rPr>
              <a:pPr algn="ctr" eaLnBrk="0" hangingPunct="0">
                <a:lnSpc>
                  <a:spcPct val="106000"/>
                </a:lnSpc>
                <a:buClr>
                  <a:srgbClr val="000000"/>
                </a:buClr>
                <a:buSzPct val="65000"/>
                <a:buFont typeface="Wingdings" pitchFamily="2" charset="2"/>
                <a:buNone/>
                <a:defRPr/>
              </a:pPr>
              <a:t>10</a:t>
            </a:fld>
            <a:r>
              <a:rPr lang="en-US" sz="900" dirty="0">
                <a:solidFill>
                  <a:schemeClr val="accent1">
                    <a:lumMod val="50000"/>
                  </a:schemeClr>
                </a:solidFill>
                <a:latin typeface="Arial" pitchFamily="34" charset="0"/>
                <a:ea typeface="MS PGothic" pitchFamily="34" charset="-128"/>
                <a:cs typeface="Arial" pitchFamily="34" charset="0"/>
              </a:rPr>
              <a:t> -</a:t>
            </a:r>
          </a:p>
        </p:txBody>
      </p:sp>
      <p:sp>
        <p:nvSpPr>
          <p:cNvPr id="16" name="Text Placeholder 24"/>
          <p:cNvSpPr txBox="1">
            <a:spLocks/>
          </p:cNvSpPr>
          <p:nvPr/>
        </p:nvSpPr>
        <p:spPr bwMode="auto">
          <a:xfrm>
            <a:off x="4724400" y="4343400"/>
            <a:ext cx="3949700" cy="2203450"/>
          </a:xfrm>
          <a:prstGeom prst="rect">
            <a:avLst/>
          </a:prstGeom>
          <a:noFill/>
          <a:ln w="9525">
            <a:noFill/>
            <a:miter lim="800000"/>
            <a:headEnd/>
            <a:tailEnd/>
          </a:ln>
        </p:spPr>
        <p:txBody>
          <a:bodyPr/>
          <a:lstStyle/>
          <a:p>
            <a:pPr marL="114300" lvl="1" indent="-114300">
              <a:spcBef>
                <a:spcPts val="200"/>
              </a:spcBef>
              <a:buFont typeface="Wingdings" pitchFamily="2" charset="2"/>
              <a:buChar char="§"/>
            </a:pPr>
            <a:endParaRPr lang="en-US" sz="1000" dirty="0"/>
          </a:p>
        </p:txBody>
      </p:sp>
      <p:sp>
        <p:nvSpPr>
          <p:cNvPr id="18" name="Text Placeholder 24"/>
          <p:cNvSpPr txBox="1">
            <a:spLocks/>
          </p:cNvSpPr>
          <p:nvPr/>
        </p:nvSpPr>
        <p:spPr bwMode="auto">
          <a:xfrm>
            <a:off x="4724400" y="4343400"/>
            <a:ext cx="3949700" cy="1524000"/>
          </a:xfrm>
          <a:prstGeom prst="rect">
            <a:avLst/>
          </a:prstGeom>
          <a:noFill/>
          <a:ln w="9525">
            <a:noFill/>
            <a:miter lim="800000"/>
            <a:headEnd/>
            <a:tailEnd/>
          </a:ln>
        </p:spPr>
        <p:txBody>
          <a:bodyPr/>
          <a:lstStyle/>
          <a:p>
            <a:pPr marL="114300" lvl="1" indent="-114300">
              <a:spcBef>
                <a:spcPts val="200"/>
              </a:spcBef>
              <a:buFont typeface="Wingdings" pitchFamily="2" charset="2"/>
              <a:buChar char="§"/>
            </a:pPr>
            <a:endParaRPr lang="en-US" sz="1000" dirty="0" smtClean="0"/>
          </a:p>
          <a:p>
            <a:pPr marL="114300" lvl="1" indent="-114300">
              <a:spcBef>
                <a:spcPts val="200"/>
              </a:spcBef>
              <a:buFont typeface="Wingdings" pitchFamily="2" charset="2"/>
              <a:buChar char="§"/>
            </a:pPr>
            <a:endParaRPr lang="en-US" sz="1000" dirty="0"/>
          </a:p>
        </p:txBody>
      </p:sp>
      <p:sp>
        <p:nvSpPr>
          <p:cNvPr id="19" name="Title 18"/>
          <p:cNvSpPr>
            <a:spLocks noGrp="1"/>
          </p:cNvSpPr>
          <p:nvPr>
            <p:ph type="title"/>
          </p:nvPr>
        </p:nvSpPr>
        <p:spPr/>
        <p:txBody>
          <a:bodyPr/>
          <a:lstStyle/>
          <a:p>
            <a:pPr marL="171450" marR="0" indent="-171450">
              <a:spcBef>
                <a:spcPts val="0"/>
              </a:spcBef>
              <a:spcAft>
                <a:spcPts val="300"/>
              </a:spcAft>
            </a:pPr>
            <a:r>
              <a:rPr lang="en-US" dirty="0" smtClean="0">
                <a:ea typeface="Times New Roman"/>
              </a:rPr>
              <a:t>Post Sprint Planning Meeting</a:t>
            </a:r>
            <a:endParaRPr lang="en-US" dirty="0">
              <a:ea typeface="Times New Roman"/>
            </a:endParaRPr>
          </a:p>
        </p:txBody>
      </p:sp>
      <p:sp>
        <p:nvSpPr>
          <p:cNvPr id="10" name="TextBox 9"/>
          <p:cNvSpPr txBox="1"/>
          <p:nvPr/>
        </p:nvSpPr>
        <p:spPr>
          <a:xfrm>
            <a:off x="457200" y="685800"/>
            <a:ext cx="8534400" cy="6786473"/>
          </a:xfrm>
          <a:prstGeom prst="rect">
            <a:avLst/>
          </a:prstGeom>
          <a:noFill/>
        </p:spPr>
        <p:txBody>
          <a:bodyPr wrap="square" rtlCol="0">
            <a:spAutoFit/>
          </a:bodyPr>
          <a:lstStyle/>
          <a:p>
            <a:r>
              <a:rPr lang="en-US" dirty="0" smtClean="0"/>
              <a:t>Immediately after the Sprint Planning Meeting, tech leads and scrum masters pull stories from the general Sprint backlog into team backlogs per pre-arrangement at the Pre-Sprint Pre-Planning Team meeting, taking care to distribute fairly any items that the Product Owner may have added or removed</a:t>
            </a:r>
          </a:p>
          <a:p>
            <a:r>
              <a:rPr lang="en-US" sz="900" dirty="0" smtClean="0"/>
              <a:t> </a:t>
            </a:r>
            <a:endParaRPr lang="en-US" sz="600" dirty="0" smtClean="0"/>
          </a:p>
          <a:p>
            <a:r>
              <a:rPr lang="en-US" dirty="0" smtClean="0"/>
              <a:t>Offshore teams review and realign team backlogs to ensure distribution is fair and equitable (Target: 6AM MST, 6:30 PM IST on Tuesday of 1st week of Sprint) </a:t>
            </a:r>
          </a:p>
          <a:p>
            <a:r>
              <a:rPr lang="en-US" sz="1400" dirty="0" smtClean="0"/>
              <a:t> </a:t>
            </a:r>
          </a:p>
          <a:p>
            <a:r>
              <a:rPr lang="en-US" b="1" dirty="0" smtClean="0"/>
              <a:t>Story Confirmation  </a:t>
            </a:r>
            <a:endParaRPr lang="en-US" dirty="0" smtClean="0"/>
          </a:p>
          <a:p>
            <a:r>
              <a:rPr lang="en-US" dirty="0" smtClean="0"/>
              <a:t>After accepting a set of stories to deliver for a sprint, each developer reviews his or her stories with a tester to confirm that all verification criteria can be satisfied.  VCs at risk need to be escalated to the Test Lead, BSA who wrote the story, and the Scrum Master distribution list within the first day or two of the Sprint. Stories that cannot clear testing should be swapped out for stories that can be tested successfully.   The team member then tasks out his or stories and starts working.</a:t>
            </a:r>
          </a:p>
          <a:p>
            <a:r>
              <a:rPr lang="en-US" sz="1600" dirty="0" smtClean="0"/>
              <a:t> </a:t>
            </a:r>
            <a:endParaRPr lang="en-US" sz="2000" dirty="0" smtClean="0"/>
          </a:p>
          <a:p>
            <a:r>
              <a:rPr lang="en-US" b="1" dirty="0" smtClean="0"/>
              <a:t>Sprint Build Planning</a:t>
            </a:r>
            <a:endParaRPr lang="en-US" dirty="0" smtClean="0"/>
          </a:p>
          <a:p>
            <a:r>
              <a:rPr lang="en-US" dirty="0" smtClean="0"/>
              <a:t>Onshore and offshore teams propose, review, and align with test team, stories to include in each new-feature build.   All such meetings are to conclude by noon Wednesday MST.  The Build Plan should be published by Wednesday EOD MST.</a:t>
            </a:r>
            <a:endParaRPr lang="en-US" dirty="0"/>
          </a:p>
          <a:p>
            <a:endParaRPr lang="en-US" dirty="0" smtClean="0"/>
          </a:p>
          <a:p>
            <a:pPr marL="285750" indent="-285750">
              <a:buFont typeface="Arial" pitchFamily="34" charset="0"/>
              <a:buChar char="•"/>
            </a:pPr>
            <a:endParaRPr lang="en-US" dirty="0" smtClean="0"/>
          </a:p>
          <a:p>
            <a:pPr marL="285750" indent="-285750">
              <a:buFont typeface="Arial" pitchFamily="34" charset="0"/>
              <a:buChar char="•"/>
            </a:pPr>
            <a:endParaRPr lang="en-US" dirty="0" smtClean="0"/>
          </a:p>
          <a:p>
            <a:pPr marL="742950" lvl="1" indent="-285750">
              <a:buFont typeface="Arial" pitchFamily="34" charset="0"/>
              <a:buChar char="•"/>
            </a:pPr>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14869879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gray">
          <a:xfrm>
            <a:off x="4433888" y="6477000"/>
            <a:ext cx="204787" cy="136525"/>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lnSpc>
                <a:spcPct val="106000"/>
              </a:lnSpc>
              <a:buClr>
                <a:srgbClr val="000000"/>
              </a:buClr>
              <a:buSzPct val="65000"/>
              <a:buFont typeface="Wingdings" pitchFamily="2" charset="2"/>
              <a:buNone/>
              <a:defRPr/>
            </a:pPr>
            <a:r>
              <a:rPr lang="en-US" sz="900" dirty="0">
                <a:solidFill>
                  <a:schemeClr val="accent1">
                    <a:lumMod val="50000"/>
                  </a:schemeClr>
                </a:solidFill>
                <a:latin typeface="Arial" pitchFamily="34" charset="0"/>
                <a:ea typeface="MS PGothic" pitchFamily="34" charset="-128"/>
                <a:cs typeface="Arial" pitchFamily="34" charset="0"/>
              </a:rPr>
              <a:t>- </a:t>
            </a:r>
            <a:fld id="{4B8436BF-3743-4002-8051-DF2F970F89EC}" type="slidenum">
              <a:rPr lang="en-US" sz="900">
                <a:solidFill>
                  <a:schemeClr val="accent1">
                    <a:lumMod val="50000"/>
                  </a:schemeClr>
                </a:solidFill>
                <a:latin typeface="Arial" pitchFamily="34" charset="0"/>
                <a:ea typeface="MS PGothic" pitchFamily="34" charset="-128"/>
                <a:cs typeface="Arial" pitchFamily="34" charset="0"/>
              </a:rPr>
              <a:pPr algn="ctr" eaLnBrk="0" hangingPunct="0">
                <a:lnSpc>
                  <a:spcPct val="106000"/>
                </a:lnSpc>
                <a:buClr>
                  <a:srgbClr val="000000"/>
                </a:buClr>
                <a:buSzPct val="65000"/>
                <a:buFont typeface="Wingdings" pitchFamily="2" charset="2"/>
                <a:buNone/>
                <a:defRPr/>
              </a:pPr>
              <a:t>11</a:t>
            </a:fld>
            <a:r>
              <a:rPr lang="en-US" sz="900" dirty="0">
                <a:solidFill>
                  <a:schemeClr val="accent1">
                    <a:lumMod val="50000"/>
                  </a:schemeClr>
                </a:solidFill>
                <a:latin typeface="Arial" pitchFamily="34" charset="0"/>
                <a:ea typeface="MS PGothic" pitchFamily="34" charset="-128"/>
                <a:cs typeface="Arial" pitchFamily="34" charset="0"/>
              </a:rPr>
              <a:t> -</a:t>
            </a:r>
          </a:p>
        </p:txBody>
      </p:sp>
      <p:sp>
        <p:nvSpPr>
          <p:cNvPr id="16" name="Text Placeholder 24"/>
          <p:cNvSpPr txBox="1">
            <a:spLocks/>
          </p:cNvSpPr>
          <p:nvPr/>
        </p:nvSpPr>
        <p:spPr bwMode="auto">
          <a:xfrm>
            <a:off x="4724400" y="4343400"/>
            <a:ext cx="3949700" cy="2203450"/>
          </a:xfrm>
          <a:prstGeom prst="rect">
            <a:avLst/>
          </a:prstGeom>
          <a:noFill/>
          <a:ln w="9525">
            <a:noFill/>
            <a:miter lim="800000"/>
            <a:headEnd/>
            <a:tailEnd/>
          </a:ln>
        </p:spPr>
        <p:txBody>
          <a:bodyPr/>
          <a:lstStyle/>
          <a:p>
            <a:pPr marL="114300" lvl="1" indent="-114300">
              <a:spcBef>
                <a:spcPts val="200"/>
              </a:spcBef>
              <a:buFont typeface="Wingdings" pitchFamily="2" charset="2"/>
              <a:buChar char="§"/>
            </a:pPr>
            <a:endParaRPr lang="en-US" sz="1000" dirty="0"/>
          </a:p>
        </p:txBody>
      </p:sp>
      <p:sp>
        <p:nvSpPr>
          <p:cNvPr id="18" name="Text Placeholder 24"/>
          <p:cNvSpPr txBox="1">
            <a:spLocks/>
          </p:cNvSpPr>
          <p:nvPr/>
        </p:nvSpPr>
        <p:spPr bwMode="auto">
          <a:xfrm>
            <a:off x="4724400" y="4343400"/>
            <a:ext cx="3949700" cy="1524000"/>
          </a:xfrm>
          <a:prstGeom prst="rect">
            <a:avLst/>
          </a:prstGeom>
          <a:noFill/>
          <a:ln w="9525">
            <a:noFill/>
            <a:miter lim="800000"/>
            <a:headEnd/>
            <a:tailEnd/>
          </a:ln>
        </p:spPr>
        <p:txBody>
          <a:bodyPr/>
          <a:lstStyle/>
          <a:p>
            <a:pPr marL="114300" lvl="1" indent="-114300">
              <a:spcBef>
                <a:spcPts val="200"/>
              </a:spcBef>
              <a:buFont typeface="Wingdings" pitchFamily="2" charset="2"/>
              <a:buChar char="§"/>
            </a:pPr>
            <a:endParaRPr lang="en-US" sz="1000" dirty="0" smtClean="0"/>
          </a:p>
          <a:p>
            <a:pPr marL="114300" lvl="1" indent="-114300">
              <a:spcBef>
                <a:spcPts val="200"/>
              </a:spcBef>
              <a:buFont typeface="Wingdings" pitchFamily="2" charset="2"/>
              <a:buChar char="§"/>
            </a:pPr>
            <a:endParaRPr lang="en-US" sz="1000" dirty="0"/>
          </a:p>
        </p:txBody>
      </p:sp>
      <p:sp>
        <p:nvSpPr>
          <p:cNvPr id="19" name="Title 18"/>
          <p:cNvSpPr>
            <a:spLocks noGrp="1"/>
          </p:cNvSpPr>
          <p:nvPr>
            <p:ph type="title"/>
          </p:nvPr>
        </p:nvSpPr>
        <p:spPr>
          <a:xfrm>
            <a:off x="421481" y="28575"/>
            <a:ext cx="8229600" cy="639762"/>
          </a:xfrm>
        </p:spPr>
        <p:txBody>
          <a:bodyPr/>
          <a:lstStyle/>
          <a:p>
            <a:pPr marL="171450" marR="0" indent="-171450">
              <a:spcBef>
                <a:spcPts val="0"/>
              </a:spcBef>
              <a:spcAft>
                <a:spcPts val="300"/>
              </a:spcAft>
            </a:pPr>
            <a:r>
              <a:rPr lang="en-US" dirty="0" smtClean="0">
                <a:ea typeface="Times New Roman"/>
              </a:rPr>
              <a:t>Daily Scrum and Daily Activities</a:t>
            </a:r>
            <a:endParaRPr lang="en-US" dirty="0">
              <a:ea typeface="Times New Roman"/>
            </a:endParaRPr>
          </a:p>
        </p:txBody>
      </p:sp>
      <p:sp>
        <p:nvSpPr>
          <p:cNvPr id="6" name="TextBox 5"/>
          <p:cNvSpPr txBox="1"/>
          <p:nvPr/>
        </p:nvSpPr>
        <p:spPr>
          <a:xfrm>
            <a:off x="333375" y="609600"/>
            <a:ext cx="8405812" cy="6763390"/>
          </a:xfrm>
          <a:prstGeom prst="rect">
            <a:avLst/>
          </a:prstGeom>
          <a:noFill/>
        </p:spPr>
        <p:txBody>
          <a:bodyPr wrap="square" rtlCol="0">
            <a:spAutoFit/>
          </a:bodyPr>
          <a:lstStyle/>
          <a:p>
            <a:pPr marL="285750" indent="-285750">
              <a:buFont typeface="Arial" pitchFamily="34" charset="0"/>
              <a:buChar char="•"/>
            </a:pPr>
            <a:r>
              <a:rPr lang="en-US" sz="2000" dirty="0" smtClean="0"/>
              <a:t>Scrum Masters facilitate the </a:t>
            </a:r>
            <a:r>
              <a:rPr lang="en-US" sz="2000" b="1" dirty="0" smtClean="0"/>
              <a:t>Daily Scrum Meeting</a:t>
            </a:r>
          </a:p>
          <a:p>
            <a:pPr marL="742950" lvl="1" indent="-285750">
              <a:buFont typeface="Arial" pitchFamily="34" charset="0"/>
              <a:buChar char="•"/>
            </a:pPr>
            <a:r>
              <a:rPr lang="en-US" sz="2000" dirty="0" smtClean="0"/>
              <a:t>Each team member describes what he or she has finished in the last 24 hours, intends to complete in the next 24 hours and escalates any issues/impediments with which they need help (after working within the team to resolve) </a:t>
            </a:r>
          </a:p>
          <a:p>
            <a:pPr marL="742950" lvl="1" indent="-285750">
              <a:buFont typeface="Arial" pitchFamily="34" charset="0"/>
              <a:buChar char="•"/>
            </a:pPr>
            <a:r>
              <a:rPr lang="en-US" sz="2000" dirty="0" smtClean="0"/>
              <a:t>Team members offer suggestions or help as needed</a:t>
            </a:r>
          </a:p>
          <a:p>
            <a:pPr marL="742950" lvl="1" indent="-285750">
              <a:buFont typeface="Arial" pitchFamily="34" charset="0"/>
              <a:buChar char="•"/>
            </a:pPr>
            <a:r>
              <a:rPr lang="en-US" sz="2000" dirty="0" smtClean="0"/>
              <a:t>Scrum Master notes impediments for later follow-up, helps remind team members to follow key processes, and can </a:t>
            </a:r>
            <a:r>
              <a:rPr lang="en-US" sz="2000" dirty="0"/>
              <a:t>use RTC to review </a:t>
            </a:r>
            <a:r>
              <a:rPr lang="en-US" sz="2000" dirty="0" smtClean="0"/>
              <a:t>team task assignments and work remaining </a:t>
            </a:r>
            <a:endParaRPr lang="en-US" sz="2000" dirty="0"/>
          </a:p>
          <a:p>
            <a:pPr lvl="2"/>
            <a:endParaRPr lang="en-US" sz="1100" dirty="0" smtClean="0"/>
          </a:p>
          <a:p>
            <a:pPr marL="342900" indent="-342900">
              <a:buFont typeface="Arial" pitchFamily="34" charset="0"/>
              <a:buChar char="•"/>
            </a:pPr>
            <a:r>
              <a:rPr lang="en-US" sz="2000" dirty="0" smtClean="0"/>
              <a:t>The Defects Manager holds a </a:t>
            </a:r>
            <a:r>
              <a:rPr lang="en-US" sz="2000" b="1" dirty="0" smtClean="0"/>
              <a:t>Daily Defect Meeting </a:t>
            </a:r>
            <a:r>
              <a:rPr lang="en-US" sz="2000" dirty="0" smtClean="0"/>
              <a:t>to review new and in-progress defects.  During (or after) the defects meeting, the Defects Manager synchronizes valid new defects from QC to RTC.</a:t>
            </a:r>
          </a:p>
          <a:p>
            <a:pPr marL="342900" indent="-342900">
              <a:buFont typeface="Arial" pitchFamily="34" charset="0"/>
              <a:buChar char="•"/>
            </a:pPr>
            <a:endParaRPr lang="en-US" sz="1050" dirty="0"/>
          </a:p>
          <a:p>
            <a:pPr marL="342900" indent="-342900">
              <a:buFont typeface="Arial" pitchFamily="34" charset="0"/>
              <a:buChar char="•"/>
            </a:pPr>
            <a:r>
              <a:rPr lang="en-US" sz="2000" dirty="0" smtClean="0"/>
              <a:t>Scrum team members create new tasks from the set of standard task types as needed, and assign tasks to themselves.  Each day, scrum team members log time against each committed assignment, work collaboratively to complete work and resolve impediments, ensure their work is documented, and check code into SVN</a:t>
            </a:r>
            <a:endParaRPr lang="en-US" dirty="0" smtClean="0"/>
          </a:p>
          <a:p>
            <a:pPr marL="285750" indent="-285750">
              <a:buFont typeface="Arial" pitchFamily="34" charset="0"/>
              <a:buChar char="•"/>
            </a:pPr>
            <a:endParaRPr lang="en-US" dirty="0" smtClean="0"/>
          </a:p>
          <a:p>
            <a:pPr marL="285750" indent="-285750">
              <a:buFont typeface="Arial" pitchFamily="34" charset="0"/>
              <a:buChar char="•"/>
            </a:pPr>
            <a:endParaRPr lang="en-US" dirty="0" smtClean="0"/>
          </a:p>
          <a:p>
            <a:pPr marL="742950" lvl="1" indent="-285750">
              <a:buFont typeface="Arial" pitchFamily="34" charset="0"/>
              <a:buChar char="•"/>
            </a:pPr>
            <a:endParaRPr lang="en-US" dirty="0" smtClean="0"/>
          </a:p>
          <a:p>
            <a:pPr marL="285750" indent="-285750">
              <a:buFont typeface="Arial" pitchFamily="34" charset="0"/>
              <a:buChar char="•"/>
            </a:pPr>
            <a:endParaRPr lang="en-US" dirty="0"/>
          </a:p>
        </p:txBody>
      </p:sp>
      <p:pic>
        <p:nvPicPr>
          <p:cNvPr id="2053" name="Picture 5" descr="C:\Users\g9ahein\AppData\Local\Microsoft\Windows\Temporary Internet Files\Content.IE5\QSTA10ML\MP90030964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9600" y="1447800"/>
            <a:ext cx="732904" cy="1027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31635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gray">
          <a:xfrm>
            <a:off x="4433888" y="6477000"/>
            <a:ext cx="204787" cy="136525"/>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lnSpc>
                <a:spcPct val="106000"/>
              </a:lnSpc>
              <a:buClr>
                <a:srgbClr val="000000"/>
              </a:buClr>
              <a:buSzPct val="65000"/>
              <a:buFont typeface="Wingdings" pitchFamily="2" charset="2"/>
              <a:buNone/>
              <a:defRPr/>
            </a:pPr>
            <a:r>
              <a:rPr lang="en-US" sz="900" dirty="0">
                <a:solidFill>
                  <a:schemeClr val="accent1">
                    <a:lumMod val="50000"/>
                  </a:schemeClr>
                </a:solidFill>
                <a:latin typeface="Arial" pitchFamily="34" charset="0"/>
                <a:ea typeface="MS PGothic" pitchFamily="34" charset="-128"/>
                <a:cs typeface="Arial" pitchFamily="34" charset="0"/>
              </a:rPr>
              <a:t>- </a:t>
            </a:r>
            <a:fld id="{4B8436BF-3743-4002-8051-DF2F970F89EC}" type="slidenum">
              <a:rPr lang="en-US" sz="900">
                <a:solidFill>
                  <a:schemeClr val="accent1">
                    <a:lumMod val="50000"/>
                  </a:schemeClr>
                </a:solidFill>
                <a:latin typeface="Arial" pitchFamily="34" charset="0"/>
                <a:ea typeface="MS PGothic" pitchFamily="34" charset="-128"/>
                <a:cs typeface="Arial" pitchFamily="34" charset="0"/>
              </a:rPr>
              <a:pPr algn="ctr" eaLnBrk="0" hangingPunct="0">
                <a:lnSpc>
                  <a:spcPct val="106000"/>
                </a:lnSpc>
                <a:buClr>
                  <a:srgbClr val="000000"/>
                </a:buClr>
                <a:buSzPct val="65000"/>
                <a:buFont typeface="Wingdings" pitchFamily="2" charset="2"/>
                <a:buNone/>
                <a:defRPr/>
              </a:pPr>
              <a:t>12</a:t>
            </a:fld>
            <a:r>
              <a:rPr lang="en-US" sz="900" dirty="0">
                <a:solidFill>
                  <a:schemeClr val="accent1">
                    <a:lumMod val="50000"/>
                  </a:schemeClr>
                </a:solidFill>
                <a:latin typeface="Arial" pitchFamily="34" charset="0"/>
                <a:ea typeface="MS PGothic" pitchFamily="34" charset="-128"/>
                <a:cs typeface="Arial" pitchFamily="34" charset="0"/>
              </a:rPr>
              <a:t> -</a:t>
            </a:r>
          </a:p>
        </p:txBody>
      </p:sp>
      <p:sp>
        <p:nvSpPr>
          <p:cNvPr id="16" name="Text Placeholder 24"/>
          <p:cNvSpPr txBox="1">
            <a:spLocks/>
          </p:cNvSpPr>
          <p:nvPr/>
        </p:nvSpPr>
        <p:spPr bwMode="auto">
          <a:xfrm>
            <a:off x="4724400" y="4343400"/>
            <a:ext cx="3949700" cy="2203450"/>
          </a:xfrm>
          <a:prstGeom prst="rect">
            <a:avLst/>
          </a:prstGeom>
          <a:noFill/>
          <a:ln w="9525">
            <a:noFill/>
            <a:miter lim="800000"/>
            <a:headEnd/>
            <a:tailEnd/>
          </a:ln>
        </p:spPr>
        <p:txBody>
          <a:bodyPr/>
          <a:lstStyle/>
          <a:p>
            <a:pPr marL="114300" lvl="1" indent="-114300">
              <a:spcBef>
                <a:spcPts val="200"/>
              </a:spcBef>
              <a:buFont typeface="Wingdings" pitchFamily="2" charset="2"/>
              <a:buChar char="§"/>
            </a:pPr>
            <a:endParaRPr lang="en-US" sz="1000" dirty="0"/>
          </a:p>
        </p:txBody>
      </p:sp>
      <p:sp>
        <p:nvSpPr>
          <p:cNvPr id="18" name="Text Placeholder 24"/>
          <p:cNvSpPr txBox="1">
            <a:spLocks/>
          </p:cNvSpPr>
          <p:nvPr/>
        </p:nvSpPr>
        <p:spPr bwMode="auto">
          <a:xfrm>
            <a:off x="4724400" y="4343400"/>
            <a:ext cx="3949700" cy="1524000"/>
          </a:xfrm>
          <a:prstGeom prst="rect">
            <a:avLst/>
          </a:prstGeom>
          <a:noFill/>
          <a:ln w="9525">
            <a:noFill/>
            <a:miter lim="800000"/>
            <a:headEnd/>
            <a:tailEnd/>
          </a:ln>
        </p:spPr>
        <p:txBody>
          <a:bodyPr/>
          <a:lstStyle/>
          <a:p>
            <a:pPr marL="114300" lvl="1" indent="-114300">
              <a:spcBef>
                <a:spcPts val="200"/>
              </a:spcBef>
              <a:buFont typeface="Wingdings" pitchFamily="2" charset="2"/>
              <a:buChar char="§"/>
            </a:pPr>
            <a:endParaRPr lang="en-US" sz="1000" dirty="0" smtClean="0"/>
          </a:p>
          <a:p>
            <a:pPr marL="114300" lvl="1" indent="-114300">
              <a:spcBef>
                <a:spcPts val="200"/>
              </a:spcBef>
              <a:buFont typeface="Wingdings" pitchFamily="2" charset="2"/>
              <a:buChar char="§"/>
            </a:pPr>
            <a:endParaRPr lang="en-US" sz="1000" dirty="0"/>
          </a:p>
        </p:txBody>
      </p:sp>
      <p:sp>
        <p:nvSpPr>
          <p:cNvPr id="19" name="Title 18"/>
          <p:cNvSpPr>
            <a:spLocks noGrp="1"/>
          </p:cNvSpPr>
          <p:nvPr>
            <p:ph type="title"/>
          </p:nvPr>
        </p:nvSpPr>
        <p:spPr>
          <a:xfrm>
            <a:off x="421481" y="28575"/>
            <a:ext cx="8229600" cy="639762"/>
          </a:xfrm>
        </p:spPr>
        <p:txBody>
          <a:bodyPr/>
          <a:lstStyle/>
          <a:p>
            <a:pPr marL="171450" marR="0" indent="-171450">
              <a:spcBef>
                <a:spcPts val="0"/>
              </a:spcBef>
              <a:spcAft>
                <a:spcPts val="300"/>
              </a:spcAft>
            </a:pPr>
            <a:r>
              <a:rPr lang="en-US" dirty="0" smtClean="0">
                <a:ea typeface="Times New Roman"/>
              </a:rPr>
              <a:t>Build Tracking and Story inclusion in Builds</a:t>
            </a:r>
            <a:endParaRPr lang="en-US" dirty="0">
              <a:ea typeface="Times New Roman"/>
            </a:endParaRPr>
          </a:p>
        </p:txBody>
      </p:sp>
      <p:sp>
        <p:nvSpPr>
          <p:cNvPr id="6" name="TextBox 5"/>
          <p:cNvSpPr txBox="1"/>
          <p:nvPr/>
        </p:nvSpPr>
        <p:spPr>
          <a:xfrm>
            <a:off x="333374" y="609600"/>
            <a:ext cx="8582025" cy="6432530"/>
          </a:xfrm>
          <a:prstGeom prst="rect">
            <a:avLst/>
          </a:prstGeom>
          <a:noFill/>
        </p:spPr>
        <p:txBody>
          <a:bodyPr wrap="square" rtlCol="0">
            <a:spAutoFit/>
          </a:bodyPr>
          <a:lstStyle/>
          <a:p>
            <a:pPr marL="285750" indent="-285750">
              <a:buFont typeface="Arial" pitchFamily="34" charset="0"/>
              <a:buChar char="•"/>
            </a:pPr>
            <a:r>
              <a:rPr lang="en-US" sz="2000" dirty="0" smtClean="0"/>
              <a:t>Once dependencies across user stories and tasks are established, the Scrum Masters jointly create a Build Plan that aligns each story with an initial build plan as follows: </a:t>
            </a:r>
          </a:p>
          <a:p>
            <a:pPr marL="742950" lvl="1" indent="-285750">
              <a:buFont typeface="Arial" pitchFamily="34" charset="0"/>
              <a:buChar char="•"/>
            </a:pPr>
            <a:r>
              <a:rPr lang="en-US" sz="2000" dirty="0" smtClean="0"/>
              <a:t>Build 1: simple stories with low complexity</a:t>
            </a:r>
          </a:p>
          <a:p>
            <a:pPr marL="742950" lvl="1" indent="-285750">
              <a:buFont typeface="Arial" pitchFamily="34" charset="0"/>
              <a:buChar char="•"/>
            </a:pPr>
            <a:r>
              <a:rPr lang="en-US" sz="2000" dirty="0" smtClean="0"/>
              <a:t>Build 2: majority of stories are included in this build </a:t>
            </a:r>
          </a:p>
          <a:p>
            <a:pPr marL="742950" lvl="1" indent="-285750">
              <a:buFont typeface="Arial" pitchFamily="34" charset="0"/>
              <a:buChar char="•"/>
            </a:pPr>
            <a:r>
              <a:rPr lang="en-US" sz="2000" dirty="0" smtClean="0"/>
              <a:t>Build 3: “Feature Complete” for stories dependent on Builds 1 and 2</a:t>
            </a:r>
          </a:p>
          <a:p>
            <a:pPr marL="742950" lvl="1" indent="-285750">
              <a:buFont typeface="Arial" pitchFamily="34" charset="0"/>
              <a:buChar char="•"/>
            </a:pPr>
            <a:r>
              <a:rPr lang="en-US" sz="2000" dirty="0" smtClean="0"/>
              <a:t>Build 4: “Defect resolution” catch up </a:t>
            </a:r>
          </a:p>
          <a:p>
            <a:pPr lvl="1"/>
            <a:endParaRPr lang="en-US" sz="1000" dirty="0" smtClean="0"/>
          </a:p>
          <a:p>
            <a:pPr marL="285750" indent="-285750">
              <a:buFont typeface="Arial" pitchFamily="34" charset="0"/>
              <a:buChar char="•"/>
            </a:pPr>
            <a:r>
              <a:rPr lang="en-US" sz="2000" dirty="0" smtClean="0"/>
              <a:t>Scrum Masters update the QA Build tab for each user story in their Sprint Backlog to create the Build Plan during the first week of the Sprint</a:t>
            </a:r>
          </a:p>
          <a:p>
            <a:endParaRPr lang="en-US" sz="1000" dirty="0" smtClean="0"/>
          </a:p>
          <a:p>
            <a:pPr marL="285750" indent="-285750">
              <a:buFont typeface="Arial" pitchFamily="34" charset="0"/>
              <a:buChar char="•"/>
            </a:pPr>
            <a:r>
              <a:rPr lang="en-US" sz="2000" dirty="0" smtClean="0"/>
              <a:t>Before each Build, each Scrum Master revisits the user stories in their team’s Sprint Backlog</a:t>
            </a:r>
            <a:endParaRPr lang="en-US" sz="2000" dirty="0"/>
          </a:p>
          <a:p>
            <a:pPr marL="742950" lvl="1" indent="-285750">
              <a:buFont typeface="Arial" pitchFamily="34" charset="0"/>
              <a:buChar char="•"/>
            </a:pPr>
            <a:r>
              <a:rPr lang="en-US" sz="2000" dirty="0" smtClean="0"/>
              <a:t>If a user story made it into the current Build, the “QA Build – Actual” value is set to the current Build.</a:t>
            </a:r>
          </a:p>
          <a:p>
            <a:pPr marL="742950" lvl="1" indent="-285750">
              <a:buFont typeface="Arial" pitchFamily="34" charset="0"/>
              <a:buChar char="•"/>
            </a:pPr>
            <a:r>
              <a:rPr lang="en-US" sz="2000" dirty="0" smtClean="0"/>
              <a:t>If delivered in a prior build, the “QA Build – Actual” is left alone</a:t>
            </a:r>
          </a:p>
          <a:p>
            <a:pPr marL="742950" lvl="1" indent="-285750">
              <a:buFont typeface="Arial" pitchFamily="34" charset="0"/>
              <a:buChar char="•"/>
            </a:pPr>
            <a:r>
              <a:rPr lang="en-US" sz="2000" dirty="0" smtClean="0"/>
              <a:t>User Story Status must be set to “Development Complete”  when ready for inclusion in a build</a:t>
            </a:r>
            <a:endParaRPr lang="en-US" dirty="0" smtClean="0"/>
          </a:p>
          <a:p>
            <a:pPr marL="285750" indent="-285750">
              <a:buFont typeface="Arial" pitchFamily="34" charset="0"/>
              <a:buChar char="•"/>
            </a:pPr>
            <a:endParaRPr lang="en-US" dirty="0" smtClean="0"/>
          </a:p>
          <a:p>
            <a:pPr marL="285750" indent="-285750">
              <a:buFont typeface="Arial" pitchFamily="34" charset="0"/>
              <a:buChar char="•"/>
            </a:pPr>
            <a:endParaRPr lang="en-US" dirty="0" smtClean="0"/>
          </a:p>
          <a:p>
            <a:pPr marL="742950" lvl="1" indent="-285750">
              <a:buFont typeface="Arial" pitchFamily="34" charset="0"/>
              <a:buChar char="•"/>
            </a:pPr>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2641613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gray">
          <a:xfrm>
            <a:off x="4433888" y="6477000"/>
            <a:ext cx="204787" cy="136525"/>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lnSpc>
                <a:spcPct val="106000"/>
              </a:lnSpc>
              <a:buClr>
                <a:srgbClr val="000000"/>
              </a:buClr>
              <a:buSzPct val="65000"/>
              <a:buFont typeface="Wingdings" pitchFamily="2" charset="2"/>
              <a:buNone/>
              <a:defRPr/>
            </a:pPr>
            <a:r>
              <a:rPr lang="en-US" sz="900" dirty="0">
                <a:solidFill>
                  <a:schemeClr val="accent1">
                    <a:lumMod val="50000"/>
                  </a:schemeClr>
                </a:solidFill>
                <a:latin typeface="Arial" pitchFamily="34" charset="0"/>
                <a:ea typeface="MS PGothic" pitchFamily="34" charset="-128"/>
                <a:cs typeface="Arial" pitchFamily="34" charset="0"/>
              </a:rPr>
              <a:t>- </a:t>
            </a:r>
            <a:fld id="{4B8436BF-3743-4002-8051-DF2F970F89EC}" type="slidenum">
              <a:rPr lang="en-US" sz="900">
                <a:solidFill>
                  <a:schemeClr val="accent1">
                    <a:lumMod val="50000"/>
                  </a:schemeClr>
                </a:solidFill>
                <a:latin typeface="Arial" pitchFamily="34" charset="0"/>
                <a:ea typeface="MS PGothic" pitchFamily="34" charset="-128"/>
                <a:cs typeface="Arial" pitchFamily="34" charset="0"/>
              </a:rPr>
              <a:pPr algn="ctr" eaLnBrk="0" hangingPunct="0">
                <a:lnSpc>
                  <a:spcPct val="106000"/>
                </a:lnSpc>
                <a:buClr>
                  <a:srgbClr val="000000"/>
                </a:buClr>
                <a:buSzPct val="65000"/>
                <a:buFont typeface="Wingdings" pitchFamily="2" charset="2"/>
                <a:buNone/>
                <a:defRPr/>
              </a:pPr>
              <a:t>13</a:t>
            </a:fld>
            <a:r>
              <a:rPr lang="en-US" sz="900" dirty="0">
                <a:solidFill>
                  <a:schemeClr val="accent1">
                    <a:lumMod val="50000"/>
                  </a:schemeClr>
                </a:solidFill>
                <a:latin typeface="Arial" pitchFamily="34" charset="0"/>
                <a:ea typeface="MS PGothic" pitchFamily="34" charset="-128"/>
                <a:cs typeface="Arial" pitchFamily="34" charset="0"/>
              </a:rPr>
              <a:t> -</a:t>
            </a:r>
          </a:p>
        </p:txBody>
      </p:sp>
      <p:sp>
        <p:nvSpPr>
          <p:cNvPr id="16" name="Text Placeholder 24"/>
          <p:cNvSpPr txBox="1">
            <a:spLocks/>
          </p:cNvSpPr>
          <p:nvPr/>
        </p:nvSpPr>
        <p:spPr bwMode="auto">
          <a:xfrm>
            <a:off x="4724400" y="4343400"/>
            <a:ext cx="3949700" cy="2203450"/>
          </a:xfrm>
          <a:prstGeom prst="rect">
            <a:avLst/>
          </a:prstGeom>
          <a:noFill/>
          <a:ln w="9525">
            <a:noFill/>
            <a:miter lim="800000"/>
            <a:headEnd/>
            <a:tailEnd/>
          </a:ln>
        </p:spPr>
        <p:txBody>
          <a:bodyPr/>
          <a:lstStyle/>
          <a:p>
            <a:pPr marL="114300" lvl="1" indent="-114300">
              <a:spcBef>
                <a:spcPts val="200"/>
              </a:spcBef>
              <a:buFont typeface="Wingdings" pitchFamily="2" charset="2"/>
              <a:buChar char="§"/>
            </a:pPr>
            <a:endParaRPr lang="en-US" sz="1000" dirty="0"/>
          </a:p>
        </p:txBody>
      </p:sp>
      <p:sp>
        <p:nvSpPr>
          <p:cNvPr id="18" name="Text Placeholder 24"/>
          <p:cNvSpPr txBox="1">
            <a:spLocks/>
          </p:cNvSpPr>
          <p:nvPr/>
        </p:nvSpPr>
        <p:spPr bwMode="auto">
          <a:xfrm>
            <a:off x="4724400" y="4343400"/>
            <a:ext cx="3949700" cy="1524000"/>
          </a:xfrm>
          <a:prstGeom prst="rect">
            <a:avLst/>
          </a:prstGeom>
          <a:noFill/>
          <a:ln w="9525">
            <a:noFill/>
            <a:miter lim="800000"/>
            <a:headEnd/>
            <a:tailEnd/>
          </a:ln>
        </p:spPr>
        <p:txBody>
          <a:bodyPr/>
          <a:lstStyle/>
          <a:p>
            <a:pPr marL="114300" lvl="1" indent="-114300">
              <a:spcBef>
                <a:spcPts val="200"/>
              </a:spcBef>
              <a:buFont typeface="Wingdings" pitchFamily="2" charset="2"/>
              <a:buChar char="§"/>
            </a:pPr>
            <a:endParaRPr lang="en-US" sz="1000" dirty="0" smtClean="0"/>
          </a:p>
          <a:p>
            <a:pPr marL="114300" lvl="1" indent="-114300">
              <a:spcBef>
                <a:spcPts val="200"/>
              </a:spcBef>
              <a:buFont typeface="Wingdings" pitchFamily="2" charset="2"/>
              <a:buChar char="§"/>
            </a:pPr>
            <a:endParaRPr lang="en-US" sz="1000" dirty="0"/>
          </a:p>
        </p:txBody>
      </p:sp>
      <p:sp>
        <p:nvSpPr>
          <p:cNvPr id="19" name="Title 18"/>
          <p:cNvSpPr>
            <a:spLocks noGrp="1"/>
          </p:cNvSpPr>
          <p:nvPr>
            <p:ph type="title"/>
          </p:nvPr>
        </p:nvSpPr>
        <p:spPr>
          <a:xfrm>
            <a:off x="421481" y="28575"/>
            <a:ext cx="8229600" cy="639762"/>
          </a:xfrm>
        </p:spPr>
        <p:txBody>
          <a:bodyPr/>
          <a:lstStyle/>
          <a:p>
            <a:pPr marL="171450" marR="0" indent="-171450">
              <a:spcBef>
                <a:spcPts val="0"/>
              </a:spcBef>
              <a:spcAft>
                <a:spcPts val="300"/>
              </a:spcAft>
            </a:pPr>
            <a:r>
              <a:rPr lang="en-US" dirty="0" smtClean="0">
                <a:ea typeface="Times New Roman"/>
              </a:rPr>
              <a:t>Defect Tracking and inclusion of Defect Fixes in Builds</a:t>
            </a:r>
            <a:endParaRPr lang="en-US" dirty="0">
              <a:ea typeface="Times New Roman"/>
            </a:endParaRPr>
          </a:p>
        </p:txBody>
      </p:sp>
      <p:sp>
        <p:nvSpPr>
          <p:cNvPr id="6" name="TextBox 5"/>
          <p:cNvSpPr txBox="1"/>
          <p:nvPr/>
        </p:nvSpPr>
        <p:spPr>
          <a:xfrm>
            <a:off x="333375" y="609600"/>
            <a:ext cx="8405812" cy="6894195"/>
          </a:xfrm>
          <a:prstGeom prst="rect">
            <a:avLst/>
          </a:prstGeom>
          <a:noFill/>
        </p:spPr>
        <p:txBody>
          <a:bodyPr wrap="square" rtlCol="0">
            <a:spAutoFit/>
          </a:bodyPr>
          <a:lstStyle/>
          <a:p>
            <a:pPr marL="285750" indent="-285750">
              <a:buFont typeface="Arial" pitchFamily="34" charset="0"/>
              <a:buChar char="•"/>
            </a:pPr>
            <a:r>
              <a:rPr lang="en-US" sz="2000" dirty="0" smtClean="0"/>
              <a:t>When defects are reported, the Defects Manager ensures each defect is assigned (in Quality Center) to the team responsible for the user story to which the defect is associated</a:t>
            </a:r>
          </a:p>
          <a:p>
            <a:endParaRPr lang="en-US" sz="1000" dirty="0" smtClean="0"/>
          </a:p>
          <a:p>
            <a:pPr marL="285750" indent="-285750">
              <a:buFont typeface="Arial" pitchFamily="34" charset="0"/>
              <a:buChar char="•"/>
            </a:pPr>
            <a:r>
              <a:rPr lang="en-US" sz="2000" dirty="0" smtClean="0"/>
              <a:t>Scrum Masters are responsible for ensuring that someone picks up the defect assignment, and for removing any impediments to defect resolution</a:t>
            </a:r>
          </a:p>
          <a:p>
            <a:endParaRPr lang="en-US" sz="1000" dirty="0" smtClean="0"/>
          </a:p>
          <a:p>
            <a:pPr marL="285750" indent="-285750">
              <a:buFont typeface="Arial" pitchFamily="34" charset="0"/>
              <a:buChar char="•"/>
            </a:pPr>
            <a:r>
              <a:rPr lang="en-US" sz="2000" dirty="0" smtClean="0"/>
              <a:t>Scrum Masters assess defects with assignees and determine the target fix date and build.  Defect owners update the QA Build tab on the Defect to set the “QA Build – Actual” value to the current Build when each defect correction has been checked in</a:t>
            </a:r>
          </a:p>
          <a:p>
            <a:endParaRPr lang="en-US" sz="1000" dirty="0" smtClean="0"/>
          </a:p>
          <a:p>
            <a:pPr marL="285750" indent="-285750">
              <a:buFont typeface="Arial" pitchFamily="34" charset="0"/>
              <a:buChar char="•"/>
            </a:pPr>
            <a:r>
              <a:rPr lang="en-US" sz="2000" dirty="0" smtClean="0"/>
              <a:t>Before each Build, Scrum Masters revisit defects assigned to their team members</a:t>
            </a:r>
            <a:endParaRPr lang="en-US" sz="2000" dirty="0"/>
          </a:p>
          <a:p>
            <a:pPr marL="742950" lvl="1" indent="-285750">
              <a:buFont typeface="Arial" pitchFamily="34" charset="0"/>
              <a:buChar char="•"/>
            </a:pPr>
            <a:r>
              <a:rPr lang="en-US" sz="2000" dirty="0" smtClean="0"/>
              <a:t>If the defect fix made it into the current Build, the “QA Build – Actual” value is set to the current Build</a:t>
            </a:r>
          </a:p>
          <a:p>
            <a:pPr marL="742950" lvl="1" indent="-285750">
              <a:buFont typeface="Arial" pitchFamily="34" charset="0"/>
              <a:buChar char="•"/>
            </a:pPr>
            <a:r>
              <a:rPr lang="en-US" sz="2000" dirty="0" smtClean="0"/>
              <a:t>If delivered in a prior build, the “QA Build – Actual” is left alone</a:t>
            </a:r>
          </a:p>
          <a:p>
            <a:pPr marL="742950" lvl="1" indent="-285750">
              <a:buFont typeface="Arial" pitchFamily="34" charset="0"/>
              <a:buChar char="•"/>
            </a:pPr>
            <a:r>
              <a:rPr lang="en-US" sz="2000" dirty="0" smtClean="0"/>
              <a:t>Defect Status must be set to “Fixed”  when ready for inclusion in a build</a:t>
            </a:r>
            <a:endParaRPr lang="en-US" dirty="0" smtClean="0"/>
          </a:p>
          <a:p>
            <a:pPr marL="285750" indent="-285750">
              <a:buFont typeface="Arial" pitchFamily="34" charset="0"/>
              <a:buChar char="•"/>
            </a:pPr>
            <a:endParaRPr lang="en-US" dirty="0" smtClean="0"/>
          </a:p>
          <a:p>
            <a:pPr marL="285750" indent="-285750">
              <a:buFont typeface="Arial" pitchFamily="34" charset="0"/>
              <a:buChar char="•"/>
            </a:pPr>
            <a:endParaRPr lang="en-US" dirty="0" smtClean="0"/>
          </a:p>
          <a:p>
            <a:pPr marL="742950" lvl="1" indent="-285750">
              <a:buFont typeface="Arial" pitchFamily="34" charset="0"/>
              <a:buChar char="•"/>
            </a:pPr>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16356229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gray">
          <a:xfrm>
            <a:off x="4433888" y="6477000"/>
            <a:ext cx="204787" cy="136525"/>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lnSpc>
                <a:spcPct val="106000"/>
              </a:lnSpc>
              <a:buClr>
                <a:srgbClr val="000000"/>
              </a:buClr>
              <a:buSzPct val="65000"/>
              <a:buFont typeface="Wingdings" pitchFamily="2" charset="2"/>
              <a:buNone/>
              <a:defRPr/>
            </a:pPr>
            <a:r>
              <a:rPr lang="en-US" sz="900" dirty="0">
                <a:solidFill>
                  <a:schemeClr val="accent1">
                    <a:lumMod val="50000"/>
                  </a:schemeClr>
                </a:solidFill>
                <a:latin typeface="Arial" pitchFamily="34" charset="0"/>
                <a:ea typeface="MS PGothic" pitchFamily="34" charset="-128"/>
                <a:cs typeface="Arial" pitchFamily="34" charset="0"/>
              </a:rPr>
              <a:t>- </a:t>
            </a:r>
            <a:fld id="{4B8436BF-3743-4002-8051-DF2F970F89EC}" type="slidenum">
              <a:rPr lang="en-US" sz="900">
                <a:solidFill>
                  <a:schemeClr val="accent1">
                    <a:lumMod val="50000"/>
                  </a:schemeClr>
                </a:solidFill>
                <a:latin typeface="Arial" pitchFamily="34" charset="0"/>
                <a:ea typeface="MS PGothic" pitchFamily="34" charset="-128"/>
                <a:cs typeface="Arial" pitchFamily="34" charset="0"/>
              </a:rPr>
              <a:pPr algn="ctr" eaLnBrk="0" hangingPunct="0">
                <a:lnSpc>
                  <a:spcPct val="106000"/>
                </a:lnSpc>
                <a:buClr>
                  <a:srgbClr val="000000"/>
                </a:buClr>
                <a:buSzPct val="65000"/>
                <a:buFont typeface="Wingdings" pitchFamily="2" charset="2"/>
                <a:buNone/>
                <a:defRPr/>
              </a:pPr>
              <a:t>14</a:t>
            </a:fld>
            <a:r>
              <a:rPr lang="en-US" sz="900" dirty="0">
                <a:solidFill>
                  <a:schemeClr val="accent1">
                    <a:lumMod val="50000"/>
                  </a:schemeClr>
                </a:solidFill>
                <a:latin typeface="Arial" pitchFamily="34" charset="0"/>
                <a:ea typeface="MS PGothic" pitchFamily="34" charset="-128"/>
                <a:cs typeface="Arial" pitchFamily="34" charset="0"/>
              </a:rPr>
              <a:t> -</a:t>
            </a:r>
          </a:p>
        </p:txBody>
      </p:sp>
      <p:sp>
        <p:nvSpPr>
          <p:cNvPr id="16" name="Text Placeholder 24"/>
          <p:cNvSpPr txBox="1">
            <a:spLocks/>
          </p:cNvSpPr>
          <p:nvPr/>
        </p:nvSpPr>
        <p:spPr bwMode="auto">
          <a:xfrm>
            <a:off x="4724400" y="4343400"/>
            <a:ext cx="3949700" cy="2203450"/>
          </a:xfrm>
          <a:prstGeom prst="rect">
            <a:avLst/>
          </a:prstGeom>
          <a:noFill/>
          <a:ln w="9525">
            <a:noFill/>
            <a:miter lim="800000"/>
            <a:headEnd/>
            <a:tailEnd/>
          </a:ln>
        </p:spPr>
        <p:txBody>
          <a:bodyPr/>
          <a:lstStyle/>
          <a:p>
            <a:pPr marL="114300" lvl="1" indent="-114300">
              <a:spcBef>
                <a:spcPts val="200"/>
              </a:spcBef>
              <a:buFont typeface="Wingdings" pitchFamily="2" charset="2"/>
              <a:buChar char="§"/>
            </a:pPr>
            <a:endParaRPr lang="en-US" sz="1000" dirty="0"/>
          </a:p>
        </p:txBody>
      </p:sp>
      <p:sp>
        <p:nvSpPr>
          <p:cNvPr id="18" name="Text Placeholder 24"/>
          <p:cNvSpPr txBox="1">
            <a:spLocks/>
          </p:cNvSpPr>
          <p:nvPr/>
        </p:nvSpPr>
        <p:spPr bwMode="auto">
          <a:xfrm>
            <a:off x="4724400" y="4343400"/>
            <a:ext cx="3949700" cy="1524000"/>
          </a:xfrm>
          <a:prstGeom prst="rect">
            <a:avLst/>
          </a:prstGeom>
          <a:noFill/>
          <a:ln w="9525">
            <a:noFill/>
            <a:miter lim="800000"/>
            <a:headEnd/>
            <a:tailEnd/>
          </a:ln>
        </p:spPr>
        <p:txBody>
          <a:bodyPr/>
          <a:lstStyle/>
          <a:p>
            <a:pPr marL="114300" lvl="1" indent="-114300">
              <a:spcBef>
                <a:spcPts val="200"/>
              </a:spcBef>
              <a:buFont typeface="Wingdings" pitchFamily="2" charset="2"/>
              <a:buChar char="§"/>
            </a:pPr>
            <a:endParaRPr lang="en-US" sz="1000" dirty="0" smtClean="0"/>
          </a:p>
          <a:p>
            <a:pPr marL="114300" lvl="1" indent="-114300">
              <a:spcBef>
                <a:spcPts val="200"/>
              </a:spcBef>
              <a:buFont typeface="Wingdings" pitchFamily="2" charset="2"/>
              <a:buChar char="§"/>
            </a:pPr>
            <a:endParaRPr lang="en-US" sz="1000" dirty="0"/>
          </a:p>
        </p:txBody>
      </p:sp>
      <p:sp>
        <p:nvSpPr>
          <p:cNvPr id="19" name="Title 18"/>
          <p:cNvSpPr>
            <a:spLocks noGrp="1"/>
          </p:cNvSpPr>
          <p:nvPr>
            <p:ph type="title"/>
          </p:nvPr>
        </p:nvSpPr>
        <p:spPr/>
        <p:txBody>
          <a:bodyPr/>
          <a:lstStyle/>
          <a:p>
            <a:pPr marL="171450" marR="0" indent="-171450">
              <a:spcBef>
                <a:spcPts val="0"/>
              </a:spcBef>
              <a:spcAft>
                <a:spcPts val="300"/>
              </a:spcAft>
            </a:pPr>
            <a:r>
              <a:rPr lang="en-US" dirty="0" smtClean="0">
                <a:ea typeface="Times New Roman"/>
              </a:rPr>
              <a:t>Sprint Review Meeting and Subsequent Activities	</a:t>
            </a:r>
            <a:endParaRPr lang="en-US" dirty="0">
              <a:ea typeface="Times New Roman"/>
            </a:endParaRPr>
          </a:p>
        </p:txBody>
      </p:sp>
      <p:sp>
        <p:nvSpPr>
          <p:cNvPr id="6" name="TextBox 5"/>
          <p:cNvSpPr txBox="1"/>
          <p:nvPr/>
        </p:nvSpPr>
        <p:spPr>
          <a:xfrm>
            <a:off x="609600" y="1009649"/>
            <a:ext cx="8405812" cy="5539978"/>
          </a:xfrm>
          <a:prstGeom prst="rect">
            <a:avLst/>
          </a:prstGeom>
          <a:noFill/>
        </p:spPr>
        <p:txBody>
          <a:bodyPr wrap="square" rtlCol="0">
            <a:spAutoFit/>
          </a:bodyPr>
          <a:lstStyle/>
          <a:p>
            <a:pPr lvl="0"/>
            <a:r>
              <a:rPr lang="en-US" b="1" dirty="0"/>
              <a:t>Sprint Review</a:t>
            </a:r>
            <a:r>
              <a:rPr lang="en-US" dirty="0"/>
              <a:t> </a:t>
            </a:r>
            <a:r>
              <a:rPr lang="en-US" b="1" dirty="0"/>
              <a:t>Meetings</a:t>
            </a:r>
            <a:r>
              <a:rPr lang="en-US" dirty="0"/>
              <a:t> occur on the </a:t>
            </a:r>
            <a:r>
              <a:rPr lang="en-US" dirty="0" smtClean="0"/>
              <a:t>afternoon of </a:t>
            </a:r>
            <a:r>
              <a:rPr lang="en-US" dirty="0"/>
              <a:t>the last day of a </a:t>
            </a:r>
            <a:r>
              <a:rPr lang="en-US" dirty="0" smtClean="0"/>
              <a:t>sprint</a:t>
            </a:r>
            <a:r>
              <a:rPr lang="en-US" dirty="0"/>
              <a:t>  </a:t>
            </a:r>
          </a:p>
          <a:p>
            <a:pPr marL="285750" indent="-285750">
              <a:buFont typeface="Arial" pitchFamily="34" charset="0"/>
              <a:buChar char="•"/>
            </a:pPr>
            <a:r>
              <a:rPr lang="en-US" dirty="0"/>
              <a:t>The </a:t>
            </a:r>
            <a:r>
              <a:rPr lang="en-US" dirty="0" smtClean="0"/>
              <a:t>scum team reviews each </a:t>
            </a:r>
            <a:r>
              <a:rPr lang="en-US" dirty="0"/>
              <a:t>User Story </a:t>
            </a:r>
            <a:r>
              <a:rPr lang="en-US" dirty="0" smtClean="0"/>
              <a:t>and then demonstrates the </a:t>
            </a:r>
            <a:r>
              <a:rPr lang="en-US" dirty="0"/>
              <a:t>functionality </a:t>
            </a:r>
            <a:r>
              <a:rPr lang="en-US" dirty="0" smtClean="0"/>
              <a:t>implemented</a:t>
            </a:r>
            <a:endParaRPr lang="en-US" dirty="0"/>
          </a:p>
          <a:p>
            <a:pPr marL="285750" indent="-285750">
              <a:buFont typeface="Arial" pitchFamily="34" charset="0"/>
              <a:buChar char="•"/>
            </a:pPr>
            <a:r>
              <a:rPr lang="en-US" dirty="0"/>
              <a:t>The </a:t>
            </a:r>
            <a:r>
              <a:rPr lang="en-US" dirty="0" smtClean="0"/>
              <a:t>scrum team discusses </a:t>
            </a:r>
            <a:r>
              <a:rPr lang="en-US" dirty="0"/>
              <a:t>any user stories that were not </a:t>
            </a:r>
            <a:r>
              <a:rPr lang="en-US" dirty="0" smtClean="0"/>
              <a:t>demonstrated</a:t>
            </a:r>
            <a:endParaRPr lang="en-US" dirty="0"/>
          </a:p>
          <a:p>
            <a:pPr marL="285750" indent="-285750">
              <a:buFont typeface="Arial" pitchFamily="34" charset="0"/>
              <a:buChar char="•"/>
            </a:pPr>
            <a:r>
              <a:rPr lang="en-US" dirty="0" smtClean="0"/>
              <a:t>The testing </a:t>
            </a:r>
            <a:r>
              <a:rPr lang="en-US" dirty="0"/>
              <a:t>team </a:t>
            </a:r>
            <a:r>
              <a:rPr lang="en-US" dirty="0" smtClean="0"/>
              <a:t>presents </a:t>
            </a:r>
            <a:r>
              <a:rPr lang="en-US" dirty="0"/>
              <a:t>test and quality </a:t>
            </a:r>
            <a:r>
              <a:rPr lang="en-US" dirty="0" smtClean="0"/>
              <a:t>metrics</a:t>
            </a:r>
          </a:p>
          <a:p>
            <a:pPr marL="285750" indent="-285750">
              <a:buFont typeface="Arial" pitchFamily="34" charset="0"/>
              <a:buChar char="•"/>
            </a:pPr>
            <a:r>
              <a:rPr lang="en-US" dirty="0" smtClean="0"/>
              <a:t>Attendees </a:t>
            </a:r>
            <a:r>
              <a:rPr lang="en-US" dirty="0"/>
              <a:t>include Product Owners, Scrum Master, Scrum Team and Testing Team </a:t>
            </a:r>
            <a:r>
              <a:rPr lang="en-US" dirty="0" smtClean="0"/>
              <a:t>members</a:t>
            </a:r>
          </a:p>
          <a:p>
            <a:endParaRPr lang="en-US" sz="1200" dirty="0" smtClean="0"/>
          </a:p>
          <a:p>
            <a:r>
              <a:rPr lang="en-US" dirty="0" smtClean="0"/>
              <a:t>The Sprint Review sets the stage for the </a:t>
            </a:r>
            <a:r>
              <a:rPr lang="en-US" b="1" dirty="0" smtClean="0"/>
              <a:t>Business Review meeting  </a:t>
            </a:r>
          </a:p>
          <a:p>
            <a:pPr marL="285750" indent="-285750">
              <a:buFont typeface="Arial" pitchFamily="34" charset="0"/>
              <a:buChar char="•"/>
            </a:pPr>
            <a:r>
              <a:rPr lang="en-US" dirty="0" smtClean="0"/>
              <a:t>Functionality demonstrated by the Scrum team is </a:t>
            </a:r>
          </a:p>
          <a:p>
            <a:r>
              <a:rPr lang="en-US" dirty="0"/>
              <a:t> </a:t>
            </a:r>
            <a:r>
              <a:rPr lang="en-US" dirty="0" smtClean="0"/>
              <a:t>   deployed to the Model Office environment if possible</a:t>
            </a:r>
          </a:p>
          <a:p>
            <a:pPr marL="285750" indent="-285750">
              <a:buFont typeface="Arial" pitchFamily="34" charset="0"/>
              <a:buChar char="•"/>
            </a:pPr>
            <a:r>
              <a:rPr lang="en-US" dirty="0" smtClean="0"/>
              <a:t>During </a:t>
            </a:r>
            <a:r>
              <a:rPr lang="en-US" dirty="0"/>
              <a:t>the Business </a:t>
            </a:r>
            <a:r>
              <a:rPr lang="en-US" dirty="0" smtClean="0"/>
              <a:t>Review, business representatives </a:t>
            </a:r>
          </a:p>
          <a:p>
            <a:r>
              <a:rPr lang="en-US" dirty="0" smtClean="0"/>
              <a:t>    use the PAS application to experience first-hand the </a:t>
            </a:r>
          </a:p>
          <a:p>
            <a:r>
              <a:rPr lang="en-US" dirty="0" smtClean="0"/>
              <a:t>    functionalities demonstrated in the Sprint Review  </a:t>
            </a:r>
          </a:p>
          <a:p>
            <a:pPr marL="285750" indent="-285750">
              <a:buFont typeface="Arial" pitchFamily="34" charset="0"/>
              <a:buChar char="•"/>
            </a:pPr>
            <a:r>
              <a:rPr lang="en-US" dirty="0" smtClean="0"/>
              <a:t>The Business Review takes place during the week </a:t>
            </a:r>
          </a:p>
          <a:p>
            <a:r>
              <a:rPr lang="en-US" dirty="0" smtClean="0"/>
              <a:t>     following the Sprint Review and is facilitated by the </a:t>
            </a:r>
          </a:p>
          <a:p>
            <a:r>
              <a:rPr lang="en-US" dirty="0" smtClean="0"/>
              <a:t>     testing team </a:t>
            </a:r>
            <a:endParaRPr lang="en-US" b="1" dirty="0" smtClean="0"/>
          </a:p>
          <a:p>
            <a:endParaRPr lang="en-US" b="1" dirty="0"/>
          </a:p>
          <a:p>
            <a:endParaRPr lang="en-US" b="1" dirty="0" smtClean="0"/>
          </a:p>
          <a:p>
            <a:endParaRPr lang="en-US" dirty="0"/>
          </a:p>
        </p:txBody>
      </p:sp>
      <p:pic>
        <p:nvPicPr>
          <p:cNvPr id="7" name="Picture 6"/>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569" t="31888" r="36071" b="9863"/>
          <a:stretch/>
        </p:blipFill>
        <p:spPr bwMode="auto">
          <a:xfrm>
            <a:off x="6927388" y="4571999"/>
            <a:ext cx="1710233" cy="1154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31635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gray">
          <a:xfrm>
            <a:off x="4433888" y="6477000"/>
            <a:ext cx="204787" cy="136525"/>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lnSpc>
                <a:spcPct val="106000"/>
              </a:lnSpc>
              <a:buClr>
                <a:srgbClr val="000000"/>
              </a:buClr>
              <a:buSzPct val="65000"/>
              <a:buFont typeface="Wingdings" pitchFamily="2" charset="2"/>
              <a:buNone/>
              <a:defRPr/>
            </a:pPr>
            <a:r>
              <a:rPr lang="en-US" sz="900" dirty="0">
                <a:solidFill>
                  <a:schemeClr val="accent1">
                    <a:lumMod val="50000"/>
                  </a:schemeClr>
                </a:solidFill>
                <a:latin typeface="Arial" pitchFamily="34" charset="0"/>
                <a:ea typeface="MS PGothic" pitchFamily="34" charset="-128"/>
                <a:cs typeface="Arial" pitchFamily="34" charset="0"/>
              </a:rPr>
              <a:t>- </a:t>
            </a:r>
            <a:fld id="{4B8436BF-3743-4002-8051-DF2F970F89EC}" type="slidenum">
              <a:rPr lang="en-US" sz="900">
                <a:solidFill>
                  <a:schemeClr val="accent1">
                    <a:lumMod val="50000"/>
                  </a:schemeClr>
                </a:solidFill>
                <a:latin typeface="Arial" pitchFamily="34" charset="0"/>
                <a:ea typeface="MS PGothic" pitchFamily="34" charset="-128"/>
                <a:cs typeface="Arial" pitchFamily="34" charset="0"/>
              </a:rPr>
              <a:pPr algn="ctr" eaLnBrk="0" hangingPunct="0">
                <a:lnSpc>
                  <a:spcPct val="106000"/>
                </a:lnSpc>
                <a:buClr>
                  <a:srgbClr val="000000"/>
                </a:buClr>
                <a:buSzPct val="65000"/>
                <a:buFont typeface="Wingdings" pitchFamily="2" charset="2"/>
                <a:buNone/>
                <a:defRPr/>
              </a:pPr>
              <a:t>15</a:t>
            </a:fld>
            <a:r>
              <a:rPr lang="en-US" sz="900" dirty="0">
                <a:solidFill>
                  <a:schemeClr val="accent1">
                    <a:lumMod val="50000"/>
                  </a:schemeClr>
                </a:solidFill>
                <a:latin typeface="Arial" pitchFamily="34" charset="0"/>
                <a:ea typeface="MS PGothic" pitchFamily="34" charset="-128"/>
                <a:cs typeface="Arial" pitchFamily="34" charset="0"/>
              </a:rPr>
              <a:t> -</a:t>
            </a:r>
          </a:p>
        </p:txBody>
      </p:sp>
      <p:sp>
        <p:nvSpPr>
          <p:cNvPr id="16" name="Text Placeholder 24"/>
          <p:cNvSpPr txBox="1">
            <a:spLocks/>
          </p:cNvSpPr>
          <p:nvPr/>
        </p:nvSpPr>
        <p:spPr bwMode="auto">
          <a:xfrm>
            <a:off x="4724400" y="4343400"/>
            <a:ext cx="3949700" cy="2203450"/>
          </a:xfrm>
          <a:prstGeom prst="rect">
            <a:avLst/>
          </a:prstGeom>
          <a:noFill/>
          <a:ln w="9525">
            <a:noFill/>
            <a:miter lim="800000"/>
            <a:headEnd/>
            <a:tailEnd/>
          </a:ln>
        </p:spPr>
        <p:txBody>
          <a:bodyPr/>
          <a:lstStyle/>
          <a:p>
            <a:pPr marL="114300" lvl="1" indent="-114300">
              <a:spcBef>
                <a:spcPts val="200"/>
              </a:spcBef>
              <a:buFont typeface="Wingdings" pitchFamily="2" charset="2"/>
              <a:buChar char="§"/>
            </a:pPr>
            <a:endParaRPr lang="en-US" sz="1000" dirty="0"/>
          </a:p>
        </p:txBody>
      </p:sp>
      <p:sp>
        <p:nvSpPr>
          <p:cNvPr id="18" name="Text Placeholder 24"/>
          <p:cNvSpPr txBox="1">
            <a:spLocks/>
          </p:cNvSpPr>
          <p:nvPr/>
        </p:nvSpPr>
        <p:spPr bwMode="auto">
          <a:xfrm>
            <a:off x="4724400" y="4343400"/>
            <a:ext cx="3949700" cy="1524000"/>
          </a:xfrm>
          <a:prstGeom prst="rect">
            <a:avLst/>
          </a:prstGeom>
          <a:noFill/>
          <a:ln w="9525">
            <a:noFill/>
            <a:miter lim="800000"/>
            <a:headEnd/>
            <a:tailEnd/>
          </a:ln>
        </p:spPr>
        <p:txBody>
          <a:bodyPr/>
          <a:lstStyle/>
          <a:p>
            <a:pPr marL="114300" lvl="1" indent="-114300">
              <a:spcBef>
                <a:spcPts val="200"/>
              </a:spcBef>
              <a:buFont typeface="Wingdings" pitchFamily="2" charset="2"/>
              <a:buChar char="§"/>
            </a:pPr>
            <a:endParaRPr lang="en-US" sz="1000" dirty="0" smtClean="0"/>
          </a:p>
          <a:p>
            <a:pPr marL="114300" lvl="1" indent="-114300">
              <a:spcBef>
                <a:spcPts val="200"/>
              </a:spcBef>
              <a:buFont typeface="Wingdings" pitchFamily="2" charset="2"/>
              <a:buChar char="§"/>
            </a:pPr>
            <a:endParaRPr lang="en-US" sz="1000" dirty="0"/>
          </a:p>
        </p:txBody>
      </p:sp>
      <p:sp>
        <p:nvSpPr>
          <p:cNvPr id="19" name="Title 18"/>
          <p:cNvSpPr>
            <a:spLocks noGrp="1"/>
          </p:cNvSpPr>
          <p:nvPr>
            <p:ph type="title"/>
          </p:nvPr>
        </p:nvSpPr>
        <p:spPr/>
        <p:txBody>
          <a:bodyPr/>
          <a:lstStyle/>
          <a:p>
            <a:pPr marL="171450" marR="0" indent="-171450">
              <a:spcBef>
                <a:spcPts val="0"/>
              </a:spcBef>
              <a:spcAft>
                <a:spcPts val="300"/>
              </a:spcAft>
            </a:pPr>
            <a:r>
              <a:rPr lang="en-US" dirty="0" smtClean="0">
                <a:ea typeface="Times New Roman"/>
              </a:rPr>
              <a:t>Sprint Retrospective Meeting and Subsequent Activities</a:t>
            </a:r>
            <a:endParaRPr lang="en-US" dirty="0">
              <a:ea typeface="Times New Roman"/>
            </a:endParaRPr>
          </a:p>
        </p:txBody>
      </p:sp>
      <p:sp>
        <p:nvSpPr>
          <p:cNvPr id="6" name="TextBox 5"/>
          <p:cNvSpPr txBox="1"/>
          <p:nvPr/>
        </p:nvSpPr>
        <p:spPr>
          <a:xfrm>
            <a:off x="533400" y="838201"/>
            <a:ext cx="8382000" cy="7017306"/>
          </a:xfrm>
          <a:prstGeom prst="rect">
            <a:avLst/>
          </a:prstGeom>
          <a:noFill/>
        </p:spPr>
        <p:txBody>
          <a:bodyPr wrap="square" rtlCol="0">
            <a:spAutoFit/>
          </a:bodyPr>
          <a:lstStyle/>
          <a:p>
            <a:pPr lvl="0"/>
            <a:r>
              <a:rPr lang="en-US" b="1" dirty="0"/>
              <a:t>Sprint Retrospective Meetings</a:t>
            </a:r>
            <a:r>
              <a:rPr lang="en-US" dirty="0"/>
              <a:t> </a:t>
            </a:r>
            <a:r>
              <a:rPr lang="en-US" dirty="0" smtClean="0"/>
              <a:t>start on </a:t>
            </a:r>
            <a:r>
              <a:rPr lang="en-US" dirty="0"/>
              <a:t>the afternoon of the </a:t>
            </a:r>
            <a:endParaRPr lang="en-US" dirty="0" smtClean="0"/>
          </a:p>
          <a:p>
            <a:pPr lvl="0"/>
            <a:r>
              <a:rPr lang="en-US" dirty="0" smtClean="0"/>
              <a:t>last </a:t>
            </a:r>
            <a:r>
              <a:rPr lang="en-US" dirty="0"/>
              <a:t>day of a </a:t>
            </a:r>
            <a:r>
              <a:rPr lang="en-US" dirty="0" smtClean="0"/>
              <a:t>sprint</a:t>
            </a:r>
            <a:endParaRPr lang="en-US" dirty="0"/>
          </a:p>
          <a:p>
            <a:pPr marL="285750" indent="-285750">
              <a:buFont typeface="Arial" pitchFamily="34" charset="0"/>
              <a:buChar char="•"/>
            </a:pPr>
            <a:r>
              <a:rPr lang="en-US" dirty="0" smtClean="0"/>
              <a:t>Each scrum team discusses what it wants to do more and</a:t>
            </a:r>
          </a:p>
          <a:p>
            <a:pPr marL="285750" indent="-285750"/>
            <a:r>
              <a:rPr lang="en-US" dirty="0" smtClean="0"/>
              <a:t>	what it wants to do less, what it wants to start and stop</a:t>
            </a:r>
          </a:p>
          <a:p>
            <a:pPr marL="285750" indent="-285750">
              <a:buFont typeface="Arial" pitchFamily="34" charset="0"/>
              <a:buChar char="•"/>
            </a:pPr>
            <a:r>
              <a:rPr lang="en-US" dirty="0" smtClean="0"/>
              <a:t>Scrum team members complete a survey about scrum behaviors</a:t>
            </a:r>
            <a:endParaRPr lang="en-US" dirty="0"/>
          </a:p>
          <a:p>
            <a:pPr marL="285750" indent="-285750">
              <a:buFont typeface="Arial" pitchFamily="34" charset="0"/>
              <a:buChar char="•"/>
            </a:pPr>
            <a:r>
              <a:rPr lang="en-US" dirty="0" smtClean="0"/>
              <a:t>Scrum Masters publish </a:t>
            </a:r>
            <a:r>
              <a:rPr lang="en-US" dirty="0"/>
              <a:t>action </a:t>
            </a:r>
            <a:r>
              <a:rPr lang="en-US" dirty="0" smtClean="0"/>
              <a:t>items and ensure they are completed</a:t>
            </a:r>
            <a:endParaRPr lang="en-US" dirty="0"/>
          </a:p>
          <a:p>
            <a:pPr marL="285750" indent="-285750">
              <a:buFont typeface="Arial" pitchFamily="34" charset="0"/>
              <a:buChar char="•"/>
            </a:pPr>
            <a:r>
              <a:rPr lang="en-US" dirty="0" smtClean="0"/>
              <a:t>Attendees </a:t>
            </a:r>
            <a:r>
              <a:rPr lang="en-US" dirty="0"/>
              <a:t>include Product Owners, Scrum Master and Scrum Team </a:t>
            </a:r>
            <a:r>
              <a:rPr lang="en-US" dirty="0" smtClean="0"/>
              <a:t>Members </a:t>
            </a:r>
          </a:p>
          <a:p>
            <a:pPr lvl="1"/>
            <a:endParaRPr lang="en-US" dirty="0"/>
          </a:p>
          <a:p>
            <a:pPr lvl="0"/>
            <a:r>
              <a:rPr lang="en-US" b="1" dirty="0" smtClean="0"/>
              <a:t>Subsequent Activities</a:t>
            </a:r>
          </a:p>
          <a:p>
            <a:pPr marL="285750" indent="-285750">
              <a:buFont typeface="Arial" pitchFamily="34" charset="0"/>
              <a:buChar char="•"/>
            </a:pPr>
            <a:r>
              <a:rPr lang="en-US" dirty="0" smtClean="0"/>
              <a:t>User stories that were not picked up during the Sprint are returned to the product backlog</a:t>
            </a:r>
          </a:p>
          <a:p>
            <a:pPr marL="285750" indent="-285750">
              <a:buFont typeface="Arial" pitchFamily="34" charset="0"/>
              <a:buChar char="•"/>
            </a:pPr>
            <a:r>
              <a:rPr lang="en-US" dirty="0" smtClean="0"/>
              <a:t>User stories that were worked but not completed are returned to the product backlog (with Returned from Sprint = Sprint number) and repointed  </a:t>
            </a:r>
          </a:p>
          <a:p>
            <a:pPr marL="285750" indent="-285750">
              <a:buFont typeface="Arial" pitchFamily="34" charset="0"/>
              <a:buChar char="•"/>
            </a:pPr>
            <a:r>
              <a:rPr lang="en-US" dirty="0" smtClean="0"/>
              <a:t>Pre-sprint Review Tasks </a:t>
            </a:r>
            <a:r>
              <a:rPr lang="en-US" dirty="0"/>
              <a:t>with no effort expended on them </a:t>
            </a:r>
            <a:r>
              <a:rPr lang="en-US" dirty="0" smtClean="0"/>
              <a:t>move </a:t>
            </a:r>
            <a:r>
              <a:rPr lang="en-US" dirty="0"/>
              <a:t>directly to the </a:t>
            </a:r>
            <a:r>
              <a:rPr lang="en-US" dirty="0" smtClean="0"/>
              <a:t>next Sprint Backlog</a:t>
            </a:r>
          </a:p>
          <a:p>
            <a:pPr marL="285750" indent="-285750">
              <a:buFont typeface="Arial" pitchFamily="34" charset="0"/>
              <a:buChar char="•"/>
            </a:pPr>
            <a:r>
              <a:rPr lang="en-US" dirty="0" smtClean="0"/>
              <a:t>Incomplete tasks </a:t>
            </a:r>
            <a:r>
              <a:rPr lang="en-US" dirty="0"/>
              <a:t>for user stories that have returned to the Product Backlog </a:t>
            </a:r>
            <a:r>
              <a:rPr lang="en-US" dirty="0" smtClean="0"/>
              <a:t>also </a:t>
            </a:r>
            <a:r>
              <a:rPr lang="en-US" dirty="0"/>
              <a:t>go back to the product </a:t>
            </a:r>
            <a:r>
              <a:rPr lang="en-US" dirty="0" smtClean="0"/>
              <a:t>backlog</a:t>
            </a:r>
            <a:r>
              <a:rPr lang="en-US" dirty="0"/>
              <a:t> </a:t>
            </a:r>
            <a:r>
              <a:rPr lang="en-US" dirty="0" smtClean="0"/>
              <a:t> (These </a:t>
            </a:r>
            <a:r>
              <a:rPr lang="en-US" dirty="0"/>
              <a:t>can be picked up when the user story comes back into a </a:t>
            </a:r>
            <a:r>
              <a:rPr lang="en-US" dirty="0" smtClean="0"/>
              <a:t>sprint)</a:t>
            </a:r>
            <a:r>
              <a:rPr lang="en-US" dirty="0"/>
              <a:t>  </a:t>
            </a:r>
            <a:endParaRPr lang="en-US" dirty="0" smtClean="0"/>
          </a:p>
          <a:p>
            <a:pPr marL="285750" indent="-285750">
              <a:buFont typeface="Arial" pitchFamily="34" charset="0"/>
              <a:buChar char="•"/>
            </a:pPr>
            <a:r>
              <a:rPr lang="en-US" dirty="0"/>
              <a:t>I</a:t>
            </a:r>
            <a:r>
              <a:rPr lang="en-US" dirty="0" smtClean="0"/>
              <a:t>f </a:t>
            </a:r>
            <a:r>
              <a:rPr lang="en-US" dirty="0"/>
              <a:t>any hours were spent in the closed </a:t>
            </a:r>
            <a:r>
              <a:rPr lang="en-US" dirty="0" smtClean="0"/>
              <a:t>sprint,</a:t>
            </a:r>
            <a:r>
              <a:rPr lang="en-US" dirty="0"/>
              <a:t>  a (closed) task </a:t>
            </a:r>
            <a:r>
              <a:rPr lang="en-US" dirty="0" smtClean="0"/>
              <a:t>is </a:t>
            </a:r>
          </a:p>
          <a:p>
            <a:pPr marL="285750" indent="-285750"/>
            <a:r>
              <a:rPr lang="en-US" dirty="0" smtClean="0"/>
              <a:t>	left in the Sprint backlog </a:t>
            </a:r>
            <a:r>
              <a:rPr lang="en-US" dirty="0"/>
              <a:t>to represent the effort </a:t>
            </a:r>
            <a:r>
              <a:rPr lang="en-US" dirty="0" smtClean="0"/>
              <a:t>expended</a:t>
            </a:r>
            <a:r>
              <a:rPr lang="en-US" dirty="0"/>
              <a:t> </a:t>
            </a:r>
          </a:p>
          <a:p>
            <a:pPr marL="285750" indent="-285750">
              <a:buFont typeface="Arial" pitchFamily="34" charset="0"/>
              <a:buChar char="•"/>
            </a:pPr>
            <a:r>
              <a:rPr lang="en-US" dirty="0" smtClean="0"/>
              <a:t>Product Owners reprioritize the product backlog</a:t>
            </a:r>
          </a:p>
          <a:p>
            <a:pPr marL="285750" indent="-285750">
              <a:buFont typeface="Arial" pitchFamily="34" charset="0"/>
              <a:buChar char="•"/>
            </a:pPr>
            <a:endParaRPr lang="en-US" dirty="0" smtClean="0"/>
          </a:p>
          <a:p>
            <a:pPr marL="285750" indent="-285750">
              <a:buFont typeface="Arial" pitchFamily="34" charset="0"/>
              <a:buChar char="•"/>
            </a:pPr>
            <a:endParaRPr lang="en-US" dirty="0" smtClean="0"/>
          </a:p>
          <a:p>
            <a:pPr marL="742950" lvl="1" indent="-285750">
              <a:buFont typeface="Arial" pitchFamily="34" charset="0"/>
              <a:buChar char="•"/>
            </a:pPr>
            <a:endParaRPr lang="en-US" dirty="0" smtClean="0"/>
          </a:p>
          <a:p>
            <a:pPr marL="285750" indent="-285750">
              <a:buFont typeface="Arial" pitchFamily="34" charset="0"/>
              <a:buChar char="•"/>
            </a:pPr>
            <a:endParaRPr lang="en-US" dirty="0"/>
          </a:p>
        </p:txBody>
      </p:sp>
      <p:pic>
        <p:nvPicPr>
          <p:cNvPr id="4098" name="Picture 2" descr="C:\Users\g9ahein\AppData\Local\Microsoft\Windows\Temporary Internet Files\Content.IE5\GV05FZHQ\MP900439383[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6600" y="762000"/>
            <a:ext cx="1823378" cy="1198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8187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Considerations</a:t>
            </a:r>
            <a:endParaRPr lang="en-US" dirty="0"/>
          </a:p>
        </p:txBody>
      </p:sp>
      <p:sp>
        <p:nvSpPr>
          <p:cNvPr id="3" name="Content Placeholder 2"/>
          <p:cNvSpPr>
            <a:spLocks noGrp="1"/>
          </p:cNvSpPr>
          <p:nvPr>
            <p:ph idx="1"/>
          </p:nvPr>
        </p:nvSpPr>
        <p:spPr>
          <a:xfrm>
            <a:off x="457200" y="685800"/>
            <a:ext cx="7010400" cy="5440363"/>
          </a:xfrm>
        </p:spPr>
        <p:txBody>
          <a:bodyPr/>
          <a:lstStyle/>
          <a:p>
            <a:pPr>
              <a:buNone/>
            </a:pPr>
            <a:r>
              <a:rPr lang="en-US" dirty="0" smtClean="0"/>
              <a:t>Every story that will be tested by QA will have a test package available once the story is in Team Review status.  At the beginning of every sprint, each developer should review the test packages associated with his or her stories.  </a:t>
            </a:r>
            <a:r>
              <a:rPr lang="en-US" b="1" dirty="0" smtClean="0"/>
              <a:t>Developers should ensure that every test can be satisfied within the first two days of the sprint.</a:t>
            </a:r>
            <a:r>
              <a:rPr lang="en-US" dirty="0" smtClean="0"/>
              <a:t>  If not, developers must work with BSA Design and Testing team members and Scrum Master to resolve the situation.  </a:t>
            </a:r>
          </a:p>
          <a:p>
            <a:pPr>
              <a:buNone/>
            </a:pPr>
            <a:r>
              <a:rPr lang="en-US" dirty="0" smtClean="0"/>
              <a:t>Developers should proactively communicate  with Product Owners about any and all Exigen departures from user story expected behaviors.  Variances should be documented in:</a:t>
            </a:r>
            <a:br>
              <a:rPr lang="en-US" dirty="0" smtClean="0"/>
            </a:br>
            <a:r>
              <a:rPr lang="en-US" dirty="0" smtClean="0"/>
              <a:t>- Design notes</a:t>
            </a:r>
            <a:br>
              <a:rPr lang="en-US" dirty="0" smtClean="0"/>
            </a:br>
            <a:r>
              <a:rPr lang="en-US" dirty="0" smtClean="0"/>
              <a:t>- Release notes</a:t>
            </a:r>
            <a:br>
              <a:rPr lang="en-US" dirty="0" smtClean="0"/>
            </a:br>
            <a:r>
              <a:rPr lang="en-US" dirty="0" smtClean="0"/>
              <a:t>- Clarifications </a:t>
            </a:r>
            <a:br>
              <a:rPr lang="en-US" dirty="0" smtClean="0"/>
            </a:br>
            <a:r>
              <a:rPr lang="en-US" dirty="0" smtClean="0"/>
              <a:t>- Test Packages and Acceptance Criteria should be updated  </a:t>
            </a:r>
          </a:p>
          <a:p>
            <a:pPr>
              <a:buNone/>
            </a:pPr>
            <a:r>
              <a:rPr lang="en-US" dirty="0" smtClean="0"/>
              <a:t>Stories should be estimated without "extra padding.”  If the estimates are high or low, team credibility is negatively affected.  A contingency is added to the estimate to buffer financials.  </a:t>
            </a:r>
            <a:r>
              <a:rPr lang="en-US" b="1" dirty="0" smtClean="0"/>
              <a:t>Do not over-estimate the stories.</a:t>
            </a:r>
            <a:r>
              <a:rPr lang="en-US" dirty="0" smtClean="0"/>
              <a:t>  </a:t>
            </a:r>
          </a:p>
          <a:p>
            <a:pPr>
              <a:buNone/>
            </a:pPr>
            <a:r>
              <a:rPr lang="en-US" dirty="0" smtClean="0"/>
              <a:t>Work collaboratively within and across teams to find the most efficient way to group, code and test stories.   </a:t>
            </a:r>
            <a:br>
              <a:rPr lang="en-US" dirty="0" smtClean="0"/>
            </a:br>
            <a:r>
              <a:rPr lang="en-US" dirty="0" smtClean="0"/>
              <a:t/>
            </a:r>
            <a:br>
              <a:rPr lang="en-US" dirty="0" smtClean="0"/>
            </a:br>
            <a:r>
              <a:rPr lang="en-US" dirty="0" smtClean="0"/>
              <a:t>.</a:t>
            </a:r>
            <a:endParaRPr lang="en-US" dirty="0"/>
          </a:p>
        </p:txBody>
      </p:sp>
      <p:pic>
        <p:nvPicPr>
          <p:cNvPr id="1026" name="Picture 2" descr="C:\Documents and Settings\g9ahein\Local Settings\Temporary Internet Files\Content.IE5\81SQEHYB\MP910220915[1].jpg"/>
          <p:cNvPicPr>
            <a:picLocks noChangeAspect="1" noChangeArrowheads="1"/>
          </p:cNvPicPr>
          <p:nvPr/>
        </p:nvPicPr>
        <p:blipFill>
          <a:blip r:embed="rId2" cstate="print"/>
          <a:srcRect/>
          <a:stretch>
            <a:fillRect/>
          </a:stretch>
        </p:blipFill>
        <p:spPr bwMode="auto">
          <a:xfrm>
            <a:off x="7467600" y="457199"/>
            <a:ext cx="1347338" cy="2018627"/>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Considerations, continued</a:t>
            </a:r>
            <a:endParaRPr lang="en-US" dirty="0"/>
          </a:p>
        </p:txBody>
      </p:sp>
      <p:sp>
        <p:nvSpPr>
          <p:cNvPr id="3" name="Content Placeholder 2"/>
          <p:cNvSpPr>
            <a:spLocks noGrp="1"/>
          </p:cNvSpPr>
          <p:nvPr>
            <p:ph idx="1"/>
          </p:nvPr>
        </p:nvSpPr>
        <p:spPr>
          <a:xfrm>
            <a:off x="457200" y="1066800"/>
            <a:ext cx="8229600" cy="4906963"/>
          </a:xfrm>
        </p:spPr>
        <p:txBody>
          <a:bodyPr/>
          <a:lstStyle/>
          <a:p>
            <a:pPr>
              <a:buNone/>
            </a:pPr>
            <a:r>
              <a:rPr lang="en-US" dirty="0" smtClean="0"/>
              <a:t>Developers should not develop off the wireframe exclusively; if there are conflicts with the user story, the user story trumps the wireframe. In the future, a clickable prototype approach will start to be utilized. The clickable prototype may not look like Exigen will display the desired functionality and should function like Exigen.</a:t>
            </a:r>
            <a:br>
              <a:rPr lang="en-US" dirty="0" smtClean="0"/>
            </a:br>
            <a:endParaRPr lang="en-US" dirty="0" smtClean="0"/>
          </a:p>
          <a:p>
            <a:pPr>
              <a:buNone/>
            </a:pPr>
            <a:r>
              <a:rPr lang="en-US" dirty="0" smtClean="0"/>
              <a:t>Sprints are time-boxed.  Effort after the official end of a sprint is counted toward the next sprint. </a:t>
            </a:r>
          </a:p>
          <a:p>
            <a:pPr>
              <a:buNone/>
            </a:pPr>
            <a:endParaRPr lang="en-US" dirty="0" smtClean="0"/>
          </a:p>
          <a:p>
            <a:pPr>
              <a:buNone/>
            </a:pPr>
            <a:r>
              <a:rPr lang="en-US" dirty="0" smtClean="0"/>
              <a:t>Each sprint’s point commitment (Sprint Velocity Target) is based on resource allocation to the project for the first three weeks of a sprint, and reflect ramp-up time for new resources.  This leaves two weeks at the end of the sprint to catch up for any unexpected dependencies and defects.  </a:t>
            </a:r>
          </a:p>
          <a:p>
            <a:pPr>
              <a:buNone/>
            </a:pPr>
            <a:endParaRPr lang="en-US" dirty="0" smtClean="0"/>
          </a:p>
          <a:p>
            <a:pPr>
              <a:buNone/>
            </a:pPr>
            <a:r>
              <a:rPr lang="en-US" dirty="0" smtClean="0"/>
              <a:t>Development team members should work side by side with testers to confirm understanding of the story and any defects.   If the tester is not co-located, work through the Test Manager and Defects Manager ensure understanding.  </a:t>
            </a:r>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143000"/>
            <a:ext cx="79693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ctrTitle"/>
          </p:nvPr>
        </p:nvSpPr>
        <p:spPr/>
        <p:txBody>
          <a:bodyPr/>
          <a:lstStyle/>
          <a:p>
            <a:endParaRPr lang="en-US"/>
          </a:p>
        </p:txBody>
      </p:sp>
      <p:sp>
        <p:nvSpPr>
          <p:cNvPr id="7" name="Title 1"/>
          <p:cNvSpPr txBox="1">
            <a:spLocks/>
          </p:cNvSpPr>
          <p:nvPr/>
        </p:nvSpPr>
        <p:spPr bwMode="auto">
          <a:xfrm>
            <a:off x="457200" y="219075"/>
            <a:ext cx="8229600" cy="6397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2000" b="1">
                <a:solidFill>
                  <a:schemeClr val="tx1"/>
                </a:solidFill>
                <a:latin typeface="Arial" charset="0"/>
                <a:cs typeface="Arial" charset="0"/>
              </a:defRPr>
            </a:lvl2pPr>
            <a:lvl3pPr algn="l" rtl="0" eaLnBrk="0" fontAlgn="base" hangingPunct="0">
              <a:spcBef>
                <a:spcPct val="0"/>
              </a:spcBef>
              <a:spcAft>
                <a:spcPct val="0"/>
              </a:spcAft>
              <a:defRPr sz="2000" b="1">
                <a:solidFill>
                  <a:schemeClr val="tx1"/>
                </a:solidFill>
                <a:latin typeface="Arial" charset="0"/>
                <a:cs typeface="Arial" charset="0"/>
              </a:defRPr>
            </a:lvl3pPr>
            <a:lvl4pPr algn="l" rtl="0" eaLnBrk="0" fontAlgn="base" hangingPunct="0">
              <a:spcBef>
                <a:spcPct val="0"/>
              </a:spcBef>
              <a:spcAft>
                <a:spcPct val="0"/>
              </a:spcAft>
              <a:defRPr sz="2000" b="1">
                <a:solidFill>
                  <a:schemeClr val="tx1"/>
                </a:solidFill>
                <a:latin typeface="Arial" charset="0"/>
                <a:cs typeface="Arial" charset="0"/>
              </a:defRPr>
            </a:lvl4pPr>
            <a:lvl5pPr algn="l" rtl="0" eaLnBrk="0" fontAlgn="base" hangingPunct="0">
              <a:spcBef>
                <a:spcPct val="0"/>
              </a:spcBef>
              <a:spcAft>
                <a:spcPct val="0"/>
              </a:spcAft>
              <a:defRPr sz="2000" b="1">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dirty="0" smtClean="0">
                <a:ea typeface="ＭＳ Ｐゴシック" pitchFamily="34" charset="-128"/>
              </a:rPr>
              <a:t>Requirements Links in RRC</a:t>
            </a:r>
          </a:p>
        </p:txBody>
      </p:sp>
    </p:spTree>
    <p:extLst>
      <p:ext uri="{BB962C8B-B14F-4D97-AF65-F5344CB8AC3E}">
        <p14:creationId xmlns:p14="http://schemas.microsoft.com/office/powerpoint/2010/main" val="18516592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004455" y="1136027"/>
            <a:ext cx="1981200" cy="533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Not Started</a:t>
            </a:r>
            <a:endParaRPr lang="en-US" dirty="0"/>
          </a:p>
        </p:txBody>
      </p:sp>
      <p:sp>
        <p:nvSpPr>
          <p:cNvPr id="5" name="Rounded Rectangle 4"/>
          <p:cNvSpPr/>
          <p:nvPr/>
        </p:nvSpPr>
        <p:spPr>
          <a:xfrm>
            <a:off x="1004455" y="1898027"/>
            <a:ext cx="1981200" cy="533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BSA Design In Progress</a:t>
            </a:r>
            <a:endParaRPr lang="en-US" dirty="0"/>
          </a:p>
        </p:txBody>
      </p:sp>
      <p:sp>
        <p:nvSpPr>
          <p:cNvPr id="6" name="Rounded Rectangle 5"/>
          <p:cNvSpPr/>
          <p:nvPr/>
        </p:nvSpPr>
        <p:spPr>
          <a:xfrm>
            <a:off x="1004455" y="2708518"/>
            <a:ext cx="1981200" cy="4849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BSA Design Ready for Review</a:t>
            </a:r>
            <a:endParaRPr lang="en-US" dirty="0"/>
          </a:p>
        </p:txBody>
      </p:sp>
      <p:sp>
        <p:nvSpPr>
          <p:cNvPr id="8" name="Rounded Rectangle 7"/>
          <p:cNvSpPr/>
          <p:nvPr/>
        </p:nvSpPr>
        <p:spPr>
          <a:xfrm>
            <a:off x="5839596" y="1468808"/>
            <a:ext cx="1981200" cy="4892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On Hold: Design </a:t>
            </a:r>
            <a:r>
              <a:rPr lang="en-US" dirty="0" smtClean="0"/>
              <a:t>Pending UX</a:t>
            </a:r>
            <a:endParaRPr lang="en-US" dirty="0"/>
          </a:p>
        </p:txBody>
      </p:sp>
      <p:sp>
        <p:nvSpPr>
          <p:cNvPr id="9" name="Rounded Rectangle 8"/>
          <p:cNvSpPr/>
          <p:nvPr/>
        </p:nvSpPr>
        <p:spPr>
          <a:xfrm>
            <a:off x="3620686" y="1468808"/>
            <a:ext cx="1981200" cy="4892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On Hold: Design </a:t>
            </a:r>
            <a:r>
              <a:rPr lang="en-US" dirty="0" smtClean="0"/>
              <a:t>Pending CR</a:t>
            </a:r>
            <a:endParaRPr lang="en-US" dirty="0"/>
          </a:p>
        </p:txBody>
      </p:sp>
      <p:sp>
        <p:nvSpPr>
          <p:cNvPr id="10" name="Rounded Rectangle 9"/>
          <p:cNvSpPr/>
          <p:nvPr/>
        </p:nvSpPr>
        <p:spPr>
          <a:xfrm>
            <a:off x="3620686" y="2238885"/>
            <a:ext cx="1981200" cy="4892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On Hold: Design </a:t>
            </a:r>
            <a:r>
              <a:rPr lang="en-US" dirty="0" smtClean="0"/>
              <a:t>Pending </a:t>
            </a:r>
            <a:r>
              <a:rPr lang="en-US" dirty="0" err="1" smtClean="0"/>
              <a:t>Dev</a:t>
            </a:r>
            <a:r>
              <a:rPr lang="en-US" dirty="0" smtClean="0"/>
              <a:t> Input</a:t>
            </a:r>
            <a:endParaRPr lang="en-US" dirty="0"/>
          </a:p>
        </p:txBody>
      </p:sp>
      <p:sp>
        <p:nvSpPr>
          <p:cNvPr id="11" name="Rounded Rectangle 10"/>
          <p:cNvSpPr/>
          <p:nvPr/>
        </p:nvSpPr>
        <p:spPr>
          <a:xfrm>
            <a:off x="1004455" y="4260227"/>
            <a:ext cx="1981200" cy="533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BSA Design Review Complete</a:t>
            </a:r>
            <a:endParaRPr lang="en-US" dirty="0"/>
          </a:p>
        </p:txBody>
      </p:sp>
      <p:sp>
        <p:nvSpPr>
          <p:cNvPr id="12" name="Rounded Rectangle 11"/>
          <p:cNvSpPr/>
          <p:nvPr/>
        </p:nvSpPr>
        <p:spPr>
          <a:xfrm>
            <a:off x="1004455" y="5486400"/>
            <a:ext cx="1981200" cy="533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In TA Review</a:t>
            </a:r>
            <a:endParaRPr lang="en-US" dirty="0"/>
          </a:p>
        </p:txBody>
      </p:sp>
      <p:cxnSp>
        <p:nvCxnSpPr>
          <p:cNvPr id="14" name="Straight Arrow Connector 13"/>
          <p:cNvCxnSpPr>
            <a:stCxn id="4" idx="2"/>
            <a:endCxn id="5" idx="0"/>
          </p:cNvCxnSpPr>
          <p:nvPr/>
        </p:nvCxnSpPr>
        <p:spPr>
          <a:xfrm>
            <a:off x="1995055" y="1669427"/>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2"/>
            <a:endCxn id="6" idx="0"/>
          </p:cNvCxnSpPr>
          <p:nvPr/>
        </p:nvCxnSpPr>
        <p:spPr>
          <a:xfrm>
            <a:off x="1995055" y="2431427"/>
            <a:ext cx="0" cy="2770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33" idx="2"/>
            <a:endCxn id="11" idx="0"/>
          </p:cNvCxnSpPr>
          <p:nvPr/>
        </p:nvCxnSpPr>
        <p:spPr>
          <a:xfrm>
            <a:off x="1995055" y="3960933"/>
            <a:ext cx="0" cy="2992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3449593" y="1438786"/>
            <a:ext cx="4780007" cy="1451882"/>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533400" y="1136027"/>
            <a:ext cx="7924800" cy="38862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Wave 25"/>
          <p:cNvSpPr/>
          <p:nvPr/>
        </p:nvSpPr>
        <p:spPr>
          <a:xfrm>
            <a:off x="6374183" y="602627"/>
            <a:ext cx="2514600" cy="838200"/>
          </a:xfrm>
          <a:prstGeom prst="wav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BSA DESIGN BACKLOG</a:t>
            </a:r>
            <a:endParaRPr lang="en-US" dirty="0"/>
          </a:p>
        </p:txBody>
      </p:sp>
      <p:sp>
        <p:nvSpPr>
          <p:cNvPr id="28" name="Wave 27"/>
          <p:cNvSpPr/>
          <p:nvPr/>
        </p:nvSpPr>
        <p:spPr>
          <a:xfrm>
            <a:off x="2743200" y="5067300"/>
            <a:ext cx="2514600" cy="838200"/>
          </a:xfrm>
          <a:prstGeom prst="wav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PRODUCT BACKLOG</a:t>
            </a:r>
            <a:endParaRPr lang="en-US" dirty="0"/>
          </a:p>
        </p:txBody>
      </p:sp>
      <p:cxnSp>
        <p:nvCxnSpPr>
          <p:cNvPr id="22" name="Straight Arrow Connector 21"/>
          <p:cNvCxnSpPr>
            <a:stCxn id="5" idx="3"/>
            <a:endCxn id="23" idx="1"/>
          </p:cNvCxnSpPr>
          <p:nvPr/>
        </p:nvCxnSpPr>
        <p:spPr>
          <a:xfrm>
            <a:off x="2985655" y="2164727"/>
            <a:ext cx="46393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1004455" y="3427533"/>
            <a:ext cx="1981200" cy="533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BSA Design In  Review</a:t>
            </a:r>
            <a:endParaRPr lang="en-US" dirty="0"/>
          </a:p>
        </p:txBody>
      </p:sp>
      <p:cxnSp>
        <p:nvCxnSpPr>
          <p:cNvPr id="34" name="Straight Arrow Connector 33"/>
          <p:cNvCxnSpPr>
            <a:stCxn id="6" idx="2"/>
            <a:endCxn id="33" idx="0"/>
          </p:cNvCxnSpPr>
          <p:nvPr/>
        </p:nvCxnSpPr>
        <p:spPr>
          <a:xfrm>
            <a:off x="1995055" y="3193427"/>
            <a:ext cx="0" cy="2341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3620686" y="3422027"/>
            <a:ext cx="2218910" cy="59132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On Hold: BSA Design Pending Clarification</a:t>
            </a:r>
            <a:endParaRPr lang="en-US" dirty="0"/>
          </a:p>
        </p:txBody>
      </p:sp>
      <p:sp>
        <p:nvSpPr>
          <p:cNvPr id="48" name="Rounded Rectangle 47"/>
          <p:cNvSpPr/>
          <p:nvPr/>
        </p:nvSpPr>
        <p:spPr>
          <a:xfrm>
            <a:off x="3449593" y="3247951"/>
            <a:ext cx="2556637" cy="892564"/>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a:stCxn id="33" idx="3"/>
            <a:endCxn id="48" idx="1"/>
          </p:cNvCxnSpPr>
          <p:nvPr/>
        </p:nvCxnSpPr>
        <p:spPr>
          <a:xfrm>
            <a:off x="2985655" y="3694233"/>
            <a:ext cx="46393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itle 1"/>
          <p:cNvSpPr txBox="1">
            <a:spLocks/>
          </p:cNvSpPr>
          <p:nvPr/>
        </p:nvSpPr>
        <p:spPr bwMode="auto">
          <a:xfrm>
            <a:off x="381000" y="304800"/>
            <a:ext cx="8229600" cy="44708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2000" b="1">
                <a:solidFill>
                  <a:schemeClr val="tx1"/>
                </a:solidFill>
                <a:latin typeface="Arial" charset="0"/>
                <a:cs typeface="Arial" charset="0"/>
              </a:defRPr>
            </a:lvl2pPr>
            <a:lvl3pPr algn="l" rtl="0" eaLnBrk="0" fontAlgn="base" hangingPunct="0">
              <a:spcBef>
                <a:spcPct val="0"/>
              </a:spcBef>
              <a:spcAft>
                <a:spcPct val="0"/>
              </a:spcAft>
              <a:defRPr sz="2000" b="1">
                <a:solidFill>
                  <a:schemeClr val="tx1"/>
                </a:solidFill>
                <a:latin typeface="Arial" charset="0"/>
                <a:cs typeface="Arial" charset="0"/>
              </a:defRPr>
            </a:lvl3pPr>
            <a:lvl4pPr algn="l" rtl="0" eaLnBrk="0" fontAlgn="base" hangingPunct="0">
              <a:spcBef>
                <a:spcPct val="0"/>
              </a:spcBef>
              <a:spcAft>
                <a:spcPct val="0"/>
              </a:spcAft>
              <a:defRPr sz="2000" b="1">
                <a:solidFill>
                  <a:schemeClr val="tx1"/>
                </a:solidFill>
                <a:latin typeface="Arial" charset="0"/>
                <a:cs typeface="Arial" charset="0"/>
              </a:defRPr>
            </a:lvl4pPr>
            <a:lvl5pPr algn="l" rtl="0" eaLnBrk="0" fontAlgn="base" hangingPunct="0">
              <a:spcBef>
                <a:spcPct val="0"/>
              </a:spcBef>
              <a:spcAft>
                <a:spcPct val="0"/>
              </a:spcAft>
              <a:defRPr sz="2000" b="1">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dirty="0" smtClean="0">
                <a:ea typeface="ＭＳ Ｐゴシック" pitchFamily="34" charset="-128"/>
              </a:rPr>
              <a:t>Status Flow: User Stories in RTC Design Backlog</a:t>
            </a:r>
          </a:p>
        </p:txBody>
      </p:sp>
      <p:cxnSp>
        <p:nvCxnSpPr>
          <p:cNvPr id="38" name="Straight Arrow Connector 37"/>
          <p:cNvCxnSpPr>
            <a:stCxn id="11" idx="2"/>
            <a:endCxn id="12" idx="0"/>
          </p:cNvCxnSpPr>
          <p:nvPr/>
        </p:nvCxnSpPr>
        <p:spPr>
          <a:xfrm>
            <a:off x="1995055" y="4793627"/>
            <a:ext cx="0" cy="692773"/>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1580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0"/>
            <a:ext cx="8229600" cy="639763"/>
          </a:xfrm>
        </p:spPr>
        <p:txBody>
          <a:bodyPr/>
          <a:lstStyle/>
          <a:p>
            <a:pPr eaLnBrk="1" hangingPunct="1"/>
            <a:r>
              <a:rPr lang="en-US" dirty="0" smtClean="0">
                <a:latin typeface="Arial" charset="0"/>
                <a:cs typeface="Arial" charset="0"/>
              </a:rPr>
              <a:t>Contents</a:t>
            </a:r>
          </a:p>
        </p:txBody>
      </p:sp>
      <p:graphicFrame>
        <p:nvGraphicFramePr>
          <p:cNvPr id="5" name="Table 4"/>
          <p:cNvGraphicFramePr>
            <a:graphicFrameLocks noGrp="1"/>
          </p:cNvGraphicFramePr>
          <p:nvPr>
            <p:extLst>
              <p:ext uri="{D42A27DB-BD31-4B8C-83A1-F6EECF244321}">
                <p14:modId xmlns:p14="http://schemas.microsoft.com/office/powerpoint/2010/main" val="3854399629"/>
              </p:ext>
            </p:extLst>
          </p:nvPr>
        </p:nvGraphicFramePr>
        <p:xfrm>
          <a:off x="609600" y="533399"/>
          <a:ext cx="7924800" cy="5940540"/>
        </p:xfrm>
        <a:graphic>
          <a:graphicData uri="http://schemas.openxmlformats.org/drawingml/2006/table">
            <a:tbl>
              <a:tblPr/>
              <a:tblGrid>
                <a:gridCol w="7924800"/>
              </a:tblGrid>
              <a:tr h="262168">
                <a:tc>
                  <a:txBody>
                    <a:bodyPr/>
                    <a:lstStyle/>
                    <a:p>
                      <a:pPr marL="0" marR="0" algn="l">
                        <a:spcBef>
                          <a:spcPts val="0"/>
                        </a:spcBef>
                        <a:spcAft>
                          <a:spcPts val="300"/>
                        </a:spcAft>
                      </a:pPr>
                      <a:r>
                        <a:rPr lang="en-US" sz="1200" b="1" dirty="0">
                          <a:solidFill>
                            <a:schemeClr val="bg1"/>
                          </a:solidFill>
                          <a:latin typeface="Arial" pitchFamily="34" charset="0"/>
                          <a:ea typeface="Times New Roman"/>
                          <a:cs typeface="Arial" pitchFamily="34" charset="0"/>
                        </a:rPr>
                        <a:t>Topic</a:t>
                      </a:r>
                      <a:endParaRPr lang="en-US" sz="1200" dirty="0">
                        <a:solidFill>
                          <a:schemeClr val="bg1"/>
                        </a:solidFill>
                        <a:latin typeface="Arial" pitchFamily="34" charset="0"/>
                        <a:ea typeface="Times New Roman"/>
                        <a:cs typeface="Arial" pitchFamily="34" charset="0"/>
                      </a:endParaRPr>
                    </a:p>
                  </a:txBody>
                  <a:tcPr marL="74772" marR="74772" marT="37386" marB="5971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chemeClr val="accent1">
                        <a:lumMod val="50000"/>
                      </a:schemeClr>
                    </a:solidFill>
                  </a:tcPr>
                </a:tc>
              </a:tr>
              <a:tr h="290708">
                <a:tc>
                  <a:txBody>
                    <a:bodyPr/>
                    <a:lstStyle/>
                    <a:p>
                      <a:pPr marL="0" marR="0" algn="l">
                        <a:spcBef>
                          <a:spcPts val="0"/>
                        </a:spcBef>
                        <a:spcAft>
                          <a:spcPts val="300"/>
                        </a:spcAft>
                      </a:pPr>
                      <a:r>
                        <a:rPr lang="en-US" sz="1400" dirty="0" smtClean="0">
                          <a:solidFill>
                            <a:schemeClr val="tx1"/>
                          </a:solidFill>
                          <a:latin typeface="Arial" pitchFamily="34" charset="0"/>
                          <a:ea typeface="Times New Roman"/>
                          <a:cs typeface="Arial" pitchFamily="34" charset="0"/>
                        </a:rPr>
                        <a:t>Property PAS Sprint Process</a:t>
                      </a:r>
                      <a:r>
                        <a:rPr lang="en-US" sz="1400" baseline="0" dirty="0" smtClean="0">
                          <a:solidFill>
                            <a:schemeClr val="tx1"/>
                          </a:solidFill>
                          <a:latin typeface="Arial" pitchFamily="34" charset="0"/>
                          <a:ea typeface="Times New Roman"/>
                          <a:cs typeface="Arial" pitchFamily="34" charset="0"/>
                        </a:rPr>
                        <a:t> Overview</a:t>
                      </a:r>
                      <a:endParaRPr lang="en-US" sz="1200" i="1" dirty="0">
                        <a:solidFill>
                          <a:srgbClr val="FF0000"/>
                        </a:solidFill>
                        <a:latin typeface="Arial" pitchFamily="34" charset="0"/>
                        <a:ea typeface="Times New Roman"/>
                        <a:cs typeface="Arial" pitchFamily="34" charset="0"/>
                      </a:endParaRPr>
                    </a:p>
                  </a:txBody>
                  <a:tcPr marL="74772" marR="74772" marT="37386" marB="59714" anchor="ctr">
                    <a:lnL>
                      <a:noFill/>
                    </a:lnL>
                    <a:lnR>
                      <a:noFill/>
                    </a:lnR>
                    <a:lnT w="12700" cap="flat" cmpd="sng" algn="ctr">
                      <a:solidFill>
                        <a:srgbClr val="FFFFFF"/>
                      </a:solidFill>
                      <a:prstDash val="solid"/>
                      <a:round/>
                      <a:headEnd type="none" w="med" len="med"/>
                      <a:tailEnd type="none" w="med" len="med"/>
                    </a:lnT>
                    <a:lnB w="12700" cap="flat" cmpd="sng" algn="ctr">
                      <a:solidFill>
                        <a:srgbClr val="1B5596"/>
                      </a:solidFill>
                      <a:prstDash val="solid"/>
                      <a:round/>
                      <a:headEnd type="none" w="med" len="med"/>
                      <a:tailEnd type="none" w="med" len="med"/>
                    </a:lnB>
                    <a:solidFill>
                      <a:schemeClr val="accent1">
                        <a:lumMod val="20000"/>
                        <a:lumOff val="80000"/>
                      </a:schemeClr>
                    </a:solidFill>
                  </a:tcPr>
                </a:tc>
              </a:tr>
              <a:tr h="262168">
                <a:tc>
                  <a:txBody>
                    <a:bodyPr/>
                    <a:lstStyle/>
                    <a:p>
                      <a:pPr marL="171450" marR="0" indent="-171450" algn="l">
                        <a:spcBef>
                          <a:spcPts val="0"/>
                        </a:spcBef>
                        <a:spcAft>
                          <a:spcPts val="300"/>
                        </a:spcAft>
                        <a:buFont typeface="Arial" pitchFamily="34" charset="0"/>
                        <a:buChar char="•"/>
                      </a:pPr>
                      <a:r>
                        <a:rPr lang="en-US" sz="1200" dirty="0" smtClean="0">
                          <a:solidFill>
                            <a:schemeClr val="tx1"/>
                          </a:solidFill>
                          <a:latin typeface="Arial" pitchFamily="34" charset="0"/>
                          <a:ea typeface="Times New Roman"/>
                          <a:cs typeface="Arial" pitchFamily="34" charset="0"/>
                        </a:rPr>
                        <a:t>Development Sprint Cycle</a:t>
                      </a:r>
                      <a:r>
                        <a:rPr lang="en-US" sz="1200" baseline="0" dirty="0" smtClean="0">
                          <a:solidFill>
                            <a:schemeClr val="tx1"/>
                          </a:solidFill>
                          <a:latin typeface="Arial" pitchFamily="34" charset="0"/>
                          <a:ea typeface="Times New Roman"/>
                          <a:cs typeface="Arial" pitchFamily="34" charset="0"/>
                        </a:rPr>
                        <a:t> and </a:t>
                      </a:r>
                      <a:r>
                        <a:rPr lang="en-US" sz="1200" dirty="0" smtClean="0">
                          <a:solidFill>
                            <a:schemeClr val="tx1"/>
                          </a:solidFill>
                          <a:latin typeface="Arial" pitchFamily="34" charset="0"/>
                          <a:ea typeface="Times New Roman"/>
                          <a:cs typeface="Arial" pitchFamily="34" charset="0"/>
                        </a:rPr>
                        <a:t>Property PAS Teams                                                                               3</a:t>
                      </a:r>
                    </a:p>
                  </a:txBody>
                  <a:tcPr marL="74772" marR="74772" marT="37386" marB="59714" anchor="ctr">
                    <a:lnL>
                      <a:noFill/>
                    </a:lnL>
                    <a:lnR>
                      <a:noFill/>
                    </a:lnR>
                    <a:lnT w="12700" cap="flat" cmpd="sng" algn="ctr">
                      <a:solidFill>
                        <a:srgbClr val="1B5596"/>
                      </a:solidFill>
                      <a:prstDash val="solid"/>
                      <a:round/>
                      <a:headEnd type="none" w="med" len="med"/>
                      <a:tailEnd type="none" w="med" len="med"/>
                    </a:lnT>
                    <a:lnB w="12700" cap="flat" cmpd="sng" algn="ctr">
                      <a:solidFill>
                        <a:srgbClr val="1B5596"/>
                      </a:solidFill>
                      <a:prstDash val="solid"/>
                      <a:round/>
                      <a:headEnd type="none" w="med" len="med"/>
                      <a:tailEnd type="none" w="med" len="med"/>
                    </a:lnB>
                    <a:noFill/>
                  </a:tcPr>
                </a:tc>
              </a:tr>
              <a:tr h="262168">
                <a:tc>
                  <a:txBody>
                    <a:bodyPr/>
                    <a:lstStyle/>
                    <a:p>
                      <a:pPr marL="171450" marR="0" indent="-171450" algn="l" defTabSz="914400" rtl="0" eaLnBrk="1" fontAlgn="auto" latinLnBrk="0" hangingPunct="1">
                        <a:lnSpc>
                          <a:spcPct val="100000"/>
                        </a:lnSpc>
                        <a:spcBef>
                          <a:spcPts val="0"/>
                        </a:spcBef>
                        <a:spcAft>
                          <a:spcPts val="300"/>
                        </a:spcAft>
                        <a:buClrTx/>
                        <a:buSzTx/>
                        <a:buFont typeface="Arial" pitchFamily="34" charset="0"/>
                        <a:buChar char="•"/>
                        <a:tabLst/>
                        <a:defRPr/>
                      </a:pPr>
                      <a:r>
                        <a:rPr lang="en-US" sz="1200" dirty="0" smtClean="0">
                          <a:solidFill>
                            <a:schemeClr val="tx1"/>
                          </a:solidFill>
                          <a:latin typeface="Arial" pitchFamily="34" charset="0"/>
                          <a:ea typeface="Times New Roman"/>
                          <a:cs typeface="Arial" pitchFamily="34" charset="0"/>
                        </a:rPr>
                        <a:t>Primary</a:t>
                      </a:r>
                      <a:r>
                        <a:rPr lang="en-US" sz="1200" baseline="0" dirty="0" smtClean="0">
                          <a:solidFill>
                            <a:schemeClr val="tx1"/>
                          </a:solidFill>
                          <a:latin typeface="Arial" pitchFamily="34" charset="0"/>
                          <a:ea typeface="Times New Roman"/>
                          <a:cs typeface="Arial" pitchFamily="34" charset="0"/>
                        </a:rPr>
                        <a:t> Tools by Team                                                                                                                             4</a:t>
                      </a:r>
                      <a:endParaRPr lang="en-US" sz="1200" dirty="0" smtClean="0">
                        <a:solidFill>
                          <a:schemeClr val="tx1"/>
                        </a:solidFill>
                        <a:latin typeface="Arial" pitchFamily="34" charset="0"/>
                        <a:ea typeface="Times New Roman"/>
                        <a:cs typeface="Arial" pitchFamily="34" charset="0"/>
                      </a:endParaRPr>
                    </a:p>
                  </a:txBody>
                  <a:tcPr marL="74772" marR="74772" marT="37386" marB="59714" anchor="ctr">
                    <a:lnL>
                      <a:noFill/>
                    </a:lnL>
                    <a:lnR>
                      <a:noFill/>
                    </a:lnR>
                    <a:lnT w="12700" cap="flat" cmpd="sng" algn="ctr">
                      <a:solidFill>
                        <a:srgbClr val="1B5596"/>
                      </a:solidFill>
                      <a:prstDash val="solid"/>
                      <a:round/>
                      <a:headEnd type="none" w="med" len="med"/>
                      <a:tailEnd type="none" w="med" len="med"/>
                    </a:lnT>
                    <a:lnB w="12700" cap="flat" cmpd="sng" algn="ctr">
                      <a:solidFill>
                        <a:srgbClr val="1B5596"/>
                      </a:solidFill>
                      <a:prstDash val="solid"/>
                      <a:round/>
                      <a:headEnd type="none" w="med" len="med"/>
                      <a:tailEnd type="none" w="med" len="med"/>
                    </a:lnB>
                    <a:noFill/>
                  </a:tcPr>
                </a:tc>
              </a:tr>
              <a:tr h="262168">
                <a:tc>
                  <a:txBody>
                    <a:bodyPr/>
                    <a:lstStyle/>
                    <a:p>
                      <a:pPr marL="171450" marR="0" indent="-171450" algn="l" defTabSz="914400" rtl="0" eaLnBrk="1" fontAlgn="auto" latinLnBrk="0" hangingPunct="1">
                        <a:lnSpc>
                          <a:spcPct val="100000"/>
                        </a:lnSpc>
                        <a:spcBef>
                          <a:spcPts val="0"/>
                        </a:spcBef>
                        <a:spcAft>
                          <a:spcPts val="300"/>
                        </a:spcAft>
                        <a:buClrTx/>
                        <a:buSzTx/>
                        <a:buFont typeface="Arial" pitchFamily="34" charset="0"/>
                        <a:buChar char="•"/>
                        <a:tabLst/>
                        <a:defRPr/>
                      </a:pPr>
                      <a:r>
                        <a:rPr lang="en-US" sz="1200" dirty="0" smtClean="0">
                          <a:solidFill>
                            <a:schemeClr val="tx1"/>
                          </a:solidFill>
                          <a:latin typeface="Arial" pitchFamily="34" charset="0"/>
                          <a:ea typeface="Times New Roman"/>
                          <a:cs typeface="Arial" pitchFamily="34" charset="0"/>
                        </a:rPr>
                        <a:t>High Level </a:t>
                      </a:r>
                      <a:r>
                        <a:rPr lang="en-US" sz="1200" baseline="0" dirty="0" smtClean="0">
                          <a:solidFill>
                            <a:schemeClr val="tx1"/>
                          </a:solidFill>
                          <a:latin typeface="Arial" pitchFamily="34" charset="0"/>
                          <a:ea typeface="Times New Roman"/>
                          <a:cs typeface="Arial" pitchFamily="34" charset="0"/>
                        </a:rPr>
                        <a:t>Working Agreements (Deliverables and Hand-offs)                                                                5</a:t>
                      </a:r>
                      <a:endParaRPr lang="en-US" sz="1200" dirty="0" smtClean="0">
                        <a:solidFill>
                          <a:schemeClr val="tx1"/>
                        </a:solidFill>
                        <a:latin typeface="Arial" pitchFamily="34" charset="0"/>
                        <a:ea typeface="Times New Roman"/>
                        <a:cs typeface="Arial" pitchFamily="34" charset="0"/>
                      </a:endParaRPr>
                    </a:p>
                  </a:txBody>
                  <a:tcPr marL="74772" marR="74772" marT="37386" marB="59714" anchor="ctr">
                    <a:lnL>
                      <a:noFill/>
                    </a:lnL>
                    <a:lnR>
                      <a:noFill/>
                    </a:lnR>
                    <a:lnT w="12700" cap="flat" cmpd="sng" algn="ctr">
                      <a:solidFill>
                        <a:srgbClr val="1B5596"/>
                      </a:solidFill>
                      <a:prstDash val="solid"/>
                      <a:round/>
                      <a:headEnd type="none" w="med" len="med"/>
                      <a:tailEnd type="none" w="med" len="med"/>
                    </a:lnT>
                    <a:lnB w="12700" cap="flat" cmpd="sng" algn="ctr">
                      <a:solidFill>
                        <a:srgbClr val="1B5596"/>
                      </a:solidFill>
                      <a:prstDash val="solid"/>
                      <a:round/>
                      <a:headEnd type="none" w="med" len="med"/>
                      <a:tailEnd type="none" w="med" len="med"/>
                    </a:lnB>
                    <a:noFill/>
                  </a:tcPr>
                </a:tc>
              </a:tr>
              <a:tr h="262168">
                <a:tc>
                  <a:txBody>
                    <a:bodyPr/>
                    <a:lstStyle/>
                    <a:p>
                      <a:pPr marL="171450" marR="0" indent="-171450" algn="l" defTabSz="914400" rtl="0" eaLnBrk="1" fontAlgn="auto" latinLnBrk="0" hangingPunct="1">
                        <a:lnSpc>
                          <a:spcPct val="100000"/>
                        </a:lnSpc>
                        <a:spcBef>
                          <a:spcPts val="0"/>
                        </a:spcBef>
                        <a:spcAft>
                          <a:spcPts val="300"/>
                        </a:spcAft>
                        <a:buClrTx/>
                        <a:buSzTx/>
                        <a:buFont typeface="Arial" pitchFamily="34" charset="0"/>
                        <a:buChar char="•"/>
                        <a:tabLst/>
                        <a:defRPr/>
                      </a:pPr>
                      <a:r>
                        <a:rPr lang="en-US" sz="1200" dirty="0" smtClean="0">
                          <a:solidFill>
                            <a:schemeClr val="tx1"/>
                          </a:solidFill>
                          <a:latin typeface="Arial" pitchFamily="34" charset="0"/>
                          <a:ea typeface="Times New Roman"/>
                          <a:cs typeface="Arial" pitchFamily="34" charset="0"/>
                        </a:rPr>
                        <a:t>Pre-Sprint</a:t>
                      </a:r>
                      <a:r>
                        <a:rPr lang="en-US" sz="1200" baseline="0" dirty="0" smtClean="0">
                          <a:solidFill>
                            <a:schemeClr val="tx1"/>
                          </a:solidFill>
                          <a:latin typeface="Arial" pitchFamily="34" charset="0"/>
                          <a:ea typeface="Times New Roman"/>
                          <a:cs typeface="Arial" pitchFamily="34" charset="0"/>
                        </a:rPr>
                        <a:t> Activities that Occur Throughout Each Sprint (Product Backlog Refinement)                          6</a:t>
                      </a:r>
                      <a:endParaRPr lang="en-US" sz="1200" dirty="0" smtClean="0">
                        <a:solidFill>
                          <a:schemeClr val="tx1"/>
                        </a:solidFill>
                        <a:latin typeface="Arial" pitchFamily="34" charset="0"/>
                        <a:ea typeface="Times New Roman"/>
                        <a:cs typeface="Arial" pitchFamily="34" charset="0"/>
                      </a:endParaRPr>
                    </a:p>
                  </a:txBody>
                  <a:tcPr marL="74772" marR="74772" marT="37386" marB="59714" anchor="ctr">
                    <a:lnL>
                      <a:noFill/>
                    </a:lnL>
                    <a:lnR>
                      <a:noFill/>
                    </a:lnR>
                    <a:lnT w="12700" cap="flat" cmpd="sng" algn="ctr">
                      <a:solidFill>
                        <a:srgbClr val="1B5596"/>
                      </a:solidFill>
                      <a:prstDash val="solid"/>
                      <a:round/>
                      <a:headEnd type="none" w="med" len="med"/>
                      <a:tailEnd type="none" w="med" len="med"/>
                    </a:lnT>
                    <a:lnB w="12700" cap="flat" cmpd="sng" algn="ctr">
                      <a:solidFill>
                        <a:srgbClr val="1B5596"/>
                      </a:solidFill>
                      <a:prstDash val="solid"/>
                      <a:round/>
                      <a:headEnd type="none" w="med" len="med"/>
                      <a:tailEnd type="none" w="med" len="med"/>
                    </a:lnB>
                    <a:noFill/>
                  </a:tcPr>
                </a:tc>
              </a:tr>
              <a:tr h="262168">
                <a:tc>
                  <a:txBody>
                    <a:bodyPr/>
                    <a:lstStyle/>
                    <a:p>
                      <a:pPr marL="171450" marR="0" indent="-171450" algn="l">
                        <a:spcBef>
                          <a:spcPts val="0"/>
                        </a:spcBef>
                        <a:spcAft>
                          <a:spcPts val="300"/>
                        </a:spcAft>
                        <a:buFont typeface="Arial" pitchFamily="34" charset="0"/>
                        <a:buChar char="•"/>
                      </a:pPr>
                      <a:r>
                        <a:rPr lang="en-US" sz="1200" dirty="0" smtClean="0">
                          <a:solidFill>
                            <a:schemeClr val="tx1"/>
                          </a:solidFill>
                          <a:latin typeface="Arial" pitchFamily="34" charset="0"/>
                          <a:ea typeface="Times New Roman"/>
                          <a:cs typeface="Arial" pitchFamily="34" charset="0"/>
                        </a:rPr>
                        <a:t>Sprint</a:t>
                      </a:r>
                      <a:r>
                        <a:rPr lang="en-US" sz="1200" baseline="0" dirty="0" smtClean="0">
                          <a:solidFill>
                            <a:schemeClr val="tx1"/>
                          </a:solidFill>
                          <a:latin typeface="Arial" pitchFamily="34" charset="0"/>
                          <a:ea typeface="Times New Roman"/>
                          <a:cs typeface="Arial" pitchFamily="34" charset="0"/>
                        </a:rPr>
                        <a:t> Planning  Meeting  and Subsequent Activities  (Story Confirmation and Build Planning)               9</a:t>
                      </a:r>
                      <a:endParaRPr lang="en-US" sz="1200" dirty="0" smtClean="0">
                        <a:solidFill>
                          <a:schemeClr val="tx1"/>
                        </a:solidFill>
                        <a:latin typeface="Arial" pitchFamily="34" charset="0"/>
                        <a:ea typeface="Times New Roman"/>
                        <a:cs typeface="Arial" pitchFamily="34" charset="0"/>
                      </a:endParaRPr>
                    </a:p>
                  </a:txBody>
                  <a:tcPr marL="74772" marR="74772" marT="37386" marB="59714" anchor="ctr">
                    <a:lnL>
                      <a:noFill/>
                    </a:lnL>
                    <a:lnR>
                      <a:noFill/>
                    </a:lnR>
                    <a:lnT w="12700" cap="flat" cmpd="sng" algn="ctr">
                      <a:solidFill>
                        <a:srgbClr val="1B5596"/>
                      </a:solidFill>
                      <a:prstDash val="solid"/>
                      <a:round/>
                      <a:headEnd type="none" w="med" len="med"/>
                      <a:tailEnd type="none" w="med" len="med"/>
                    </a:lnT>
                    <a:lnB w="12700" cap="flat" cmpd="sng" algn="ctr">
                      <a:solidFill>
                        <a:srgbClr val="1B5596"/>
                      </a:solidFill>
                      <a:prstDash val="solid"/>
                      <a:round/>
                      <a:headEnd type="none" w="med" len="med"/>
                      <a:tailEnd type="none" w="med" len="med"/>
                    </a:lnB>
                    <a:solidFill>
                      <a:schemeClr val="bg1"/>
                    </a:solidFill>
                  </a:tcPr>
                </a:tc>
              </a:tr>
              <a:tr h="262168">
                <a:tc>
                  <a:txBody>
                    <a:bodyPr/>
                    <a:lstStyle/>
                    <a:p>
                      <a:pPr marL="171450" marR="0" indent="-171450" algn="l" defTabSz="914400" rtl="0" eaLnBrk="1" fontAlgn="auto" latinLnBrk="0" hangingPunct="1">
                        <a:lnSpc>
                          <a:spcPct val="100000"/>
                        </a:lnSpc>
                        <a:spcBef>
                          <a:spcPts val="0"/>
                        </a:spcBef>
                        <a:spcAft>
                          <a:spcPts val="300"/>
                        </a:spcAft>
                        <a:buClrTx/>
                        <a:buSzTx/>
                        <a:buFont typeface="Arial" pitchFamily="34" charset="0"/>
                        <a:buChar char="•"/>
                        <a:tabLst/>
                        <a:defRPr/>
                      </a:pPr>
                      <a:r>
                        <a:rPr lang="en-US" sz="1200" dirty="0" smtClean="0">
                          <a:solidFill>
                            <a:schemeClr val="tx1"/>
                          </a:solidFill>
                          <a:latin typeface="Arial" pitchFamily="34" charset="0"/>
                          <a:ea typeface="Times New Roman"/>
                          <a:cs typeface="Arial" pitchFamily="34" charset="0"/>
                        </a:rPr>
                        <a:t>Daily</a:t>
                      </a:r>
                      <a:r>
                        <a:rPr lang="en-US" sz="1200" baseline="0" dirty="0" smtClean="0">
                          <a:solidFill>
                            <a:schemeClr val="tx1"/>
                          </a:solidFill>
                          <a:latin typeface="Arial" pitchFamily="34" charset="0"/>
                          <a:ea typeface="Times New Roman"/>
                          <a:cs typeface="Arial" pitchFamily="34" charset="0"/>
                        </a:rPr>
                        <a:t> Scrum Meeting and Daily Activities, Build Tracking and Defect Tracking                                       11</a:t>
                      </a:r>
                      <a:endParaRPr lang="en-US" sz="1200" dirty="0" smtClean="0">
                        <a:solidFill>
                          <a:schemeClr val="tx1"/>
                        </a:solidFill>
                        <a:latin typeface="Arial" pitchFamily="34" charset="0"/>
                        <a:ea typeface="Times New Roman"/>
                        <a:cs typeface="Arial" pitchFamily="34" charset="0"/>
                      </a:endParaRPr>
                    </a:p>
                  </a:txBody>
                  <a:tcPr marL="74772" marR="74772" marT="37386" marB="59714" anchor="ctr">
                    <a:lnL>
                      <a:noFill/>
                    </a:lnL>
                    <a:lnR>
                      <a:noFill/>
                    </a:lnR>
                    <a:lnT w="12700" cap="flat" cmpd="sng" algn="ctr">
                      <a:solidFill>
                        <a:srgbClr val="1B5596"/>
                      </a:solidFill>
                      <a:prstDash val="solid"/>
                      <a:round/>
                      <a:headEnd type="none" w="med" len="med"/>
                      <a:tailEnd type="none" w="med" len="med"/>
                    </a:lnT>
                    <a:lnB w="12700" cap="flat" cmpd="sng" algn="ctr">
                      <a:solidFill>
                        <a:srgbClr val="1B5596"/>
                      </a:solidFill>
                      <a:prstDash val="solid"/>
                      <a:round/>
                      <a:headEnd type="none" w="med" len="med"/>
                      <a:tailEnd type="none" w="med" len="med"/>
                    </a:lnB>
                    <a:solidFill>
                      <a:schemeClr val="bg1"/>
                    </a:solidFill>
                  </a:tcPr>
                </a:tc>
              </a:tr>
              <a:tr h="262168">
                <a:tc>
                  <a:txBody>
                    <a:bodyPr/>
                    <a:lstStyle/>
                    <a:p>
                      <a:pPr marL="171450" marR="0" indent="-171450" algn="l" defTabSz="914400" rtl="0" eaLnBrk="1" fontAlgn="auto" latinLnBrk="0" hangingPunct="1">
                        <a:lnSpc>
                          <a:spcPct val="100000"/>
                        </a:lnSpc>
                        <a:spcBef>
                          <a:spcPts val="0"/>
                        </a:spcBef>
                        <a:spcAft>
                          <a:spcPts val="300"/>
                        </a:spcAft>
                        <a:buClrTx/>
                        <a:buSzTx/>
                        <a:buFont typeface="Arial" pitchFamily="34" charset="0"/>
                        <a:buChar char="•"/>
                        <a:tabLst/>
                        <a:defRPr/>
                      </a:pPr>
                      <a:r>
                        <a:rPr lang="en-US" sz="1200" dirty="0" smtClean="0">
                          <a:solidFill>
                            <a:schemeClr val="tx1"/>
                          </a:solidFill>
                          <a:latin typeface="Arial" pitchFamily="34" charset="0"/>
                          <a:ea typeface="Times New Roman"/>
                          <a:cs typeface="Arial" pitchFamily="34" charset="0"/>
                        </a:rPr>
                        <a:t>Sprint Review Meeting and Subsequent</a:t>
                      </a:r>
                      <a:r>
                        <a:rPr lang="en-US" sz="1200" baseline="0" dirty="0" smtClean="0">
                          <a:solidFill>
                            <a:schemeClr val="tx1"/>
                          </a:solidFill>
                          <a:latin typeface="Arial" pitchFamily="34" charset="0"/>
                          <a:ea typeface="Times New Roman"/>
                          <a:cs typeface="Arial" pitchFamily="34" charset="0"/>
                        </a:rPr>
                        <a:t> Activities                                                                                  14</a:t>
                      </a:r>
                      <a:endParaRPr lang="en-US" sz="1200" dirty="0" smtClean="0">
                        <a:solidFill>
                          <a:schemeClr val="tx1"/>
                        </a:solidFill>
                        <a:latin typeface="Arial" pitchFamily="34" charset="0"/>
                        <a:ea typeface="Times New Roman"/>
                        <a:cs typeface="Arial" pitchFamily="34" charset="0"/>
                      </a:endParaRPr>
                    </a:p>
                  </a:txBody>
                  <a:tcPr marL="74772" marR="74772" marT="37386" marB="59714" anchor="ctr">
                    <a:lnL>
                      <a:noFill/>
                    </a:lnL>
                    <a:lnR>
                      <a:noFill/>
                    </a:lnR>
                    <a:lnT w="12700" cap="flat" cmpd="sng" algn="ctr">
                      <a:solidFill>
                        <a:srgbClr val="1B5596"/>
                      </a:solidFill>
                      <a:prstDash val="solid"/>
                      <a:round/>
                      <a:headEnd type="none" w="med" len="med"/>
                      <a:tailEnd type="none" w="med" len="med"/>
                    </a:lnT>
                    <a:lnB w="12700" cap="flat" cmpd="sng" algn="ctr">
                      <a:solidFill>
                        <a:srgbClr val="1B5596"/>
                      </a:solidFill>
                      <a:prstDash val="solid"/>
                      <a:round/>
                      <a:headEnd type="none" w="med" len="med"/>
                      <a:tailEnd type="none" w="med" len="med"/>
                    </a:lnB>
                    <a:solidFill>
                      <a:schemeClr val="bg1"/>
                    </a:solidFill>
                  </a:tcPr>
                </a:tc>
              </a:tr>
              <a:tr h="262168">
                <a:tc>
                  <a:txBody>
                    <a:bodyPr/>
                    <a:lstStyle/>
                    <a:p>
                      <a:pPr marL="171450" marR="0" lvl="0" indent="-171450" algn="l" defTabSz="914400" rtl="0" eaLnBrk="1" fontAlgn="auto" latinLnBrk="0" hangingPunct="1">
                        <a:lnSpc>
                          <a:spcPct val="100000"/>
                        </a:lnSpc>
                        <a:spcBef>
                          <a:spcPts val="0"/>
                        </a:spcBef>
                        <a:spcAft>
                          <a:spcPts val="300"/>
                        </a:spcAft>
                        <a:buClrTx/>
                        <a:buSzTx/>
                        <a:buFont typeface="Arial" pitchFamily="34" charset="0"/>
                        <a:buChar char="•"/>
                        <a:tabLst/>
                        <a:defRPr/>
                      </a:pPr>
                      <a:r>
                        <a:rPr lang="en-US" sz="1200" dirty="0" smtClean="0">
                          <a:solidFill>
                            <a:schemeClr val="tx1"/>
                          </a:solidFill>
                          <a:latin typeface="Arial" pitchFamily="34" charset="0"/>
                          <a:ea typeface="Times New Roman"/>
                          <a:cs typeface="Arial" pitchFamily="34" charset="0"/>
                        </a:rPr>
                        <a:t>Sprint Retrospective Meeting and Subsequent</a:t>
                      </a:r>
                      <a:r>
                        <a:rPr lang="en-US" sz="1200" baseline="0" dirty="0" smtClean="0">
                          <a:solidFill>
                            <a:schemeClr val="tx1"/>
                          </a:solidFill>
                          <a:latin typeface="Arial" pitchFamily="34" charset="0"/>
                          <a:ea typeface="Times New Roman"/>
                          <a:cs typeface="Arial" pitchFamily="34" charset="0"/>
                        </a:rPr>
                        <a:t> Activities                                                                        15</a:t>
                      </a:r>
                      <a:endParaRPr lang="en-US" sz="1200" dirty="0" smtClean="0">
                        <a:solidFill>
                          <a:schemeClr val="tx1"/>
                        </a:solidFill>
                        <a:latin typeface="Arial" pitchFamily="34" charset="0"/>
                        <a:ea typeface="Times New Roman"/>
                        <a:cs typeface="Arial" pitchFamily="34" charset="0"/>
                      </a:endParaRPr>
                    </a:p>
                  </a:txBody>
                  <a:tcPr marL="74772" marR="74772" marT="37386" marB="59714" anchor="ctr">
                    <a:lnL>
                      <a:noFill/>
                    </a:lnL>
                    <a:lnR>
                      <a:noFill/>
                    </a:lnR>
                    <a:lnT w="12700" cap="flat" cmpd="sng" algn="ctr">
                      <a:solidFill>
                        <a:srgbClr val="1B5596"/>
                      </a:solidFill>
                      <a:prstDash val="solid"/>
                      <a:round/>
                      <a:headEnd type="none" w="med" len="med"/>
                      <a:tailEnd type="none" w="med" len="med"/>
                    </a:lnT>
                    <a:lnB w="12700" cap="flat" cmpd="sng" algn="ctr">
                      <a:solidFill>
                        <a:srgbClr val="1B5596"/>
                      </a:solidFill>
                      <a:prstDash val="solid"/>
                      <a:round/>
                      <a:headEnd type="none" w="med" len="med"/>
                      <a:tailEnd type="none" w="med" len="med"/>
                    </a:lnB>
                    <a:solidFill>
                      <a:schemeClr val="bg1"/>
                    </a:solidFill>
                  </a:tcPr>
                </a:tc>
              </a:tr>
              <a:tr h="262168">
                <a:tc>
                  <a:txBody>
                    <a:bodyPr/>
                    <a:lstStyle/>
                    <a:p>
                      <a:pPr marL="171450" marR="0" lvl="0" indent="-171450" algn="l" defTabSz="914400" rtl="0" eaLnBrk="1" fontAlgn="auto" latinLnBrk="0" hangingPunct="1">
                        <a:lnSpc>
                          <a:spcPct val="100000"/>
                        </a:lnSpc>
                        <a:spcBef>
                          <a:spcPts val="0"/>
                        </a:spcBef>
                        <a:spcAft>
                          <a:spcPts val="300"/>
                        </a:spcAft>
                        <a:buClrTx/>
                        <a:buSzTx/>
                        <a:buFont typeface="Arial" pitchFamily="34" charset="0"/>
                        <a:buChar char="•"/>
                        <a:tabLst/>
                        <a:defRPr/>
                      </a:pPr>
                      <a:r>
                        <a:rPr lang="en-US" sz="1200" dirty="0" smtClean="0">
                          <a:solidFill>
                            <a:schemeClr val="tx1"/>
                          </a:solidFill>
                          <a:latin typeface="Arial" pitchFamily="34" charset="0"/>
                          <a:ea typeface="Times New Roman"/>
                          <a:cs typeface="Arial" pitchFamily="34" charset="0"/>
                        </a:rPr>
                        <a:t>Additional Process Considerations</a:t>
                      </a:r>
                      <a:r>
                        <a:rPr lang="en-US" sz="1200" baseline="0" dirty="0" smtClean="0">
                          <a:solidFill>
                            <a:schemeClr val="tx1"/>
                          </a:solidFill>
                          <a:latin typeface="Arial" pitchFamily="34" charset="0"/>
                          <a:ea typeface="Times New Roman"/>
                          <a:cs typeface="Arial" pitchFamily="34" charset="0"/>
                        </a:rPr>
                        <a:t>                                                                                                         16</a:t>
                      </a:r>
                      <a:endParaRPr lang="en-US" sz="1200" dirty="0" smtClean="0">
                        <a:solidFill>
                          <a:schemeClr val="tx1"/>
                        </a:solidFill>
                        <a:latin typeface="Arial" pitchFamily="34" charset="0"/>
                        <a:ea typeface="Times New Roman"/>
                        <a:cs typeface="Arial" pitchFamily="34" charset="0"/>
                      </a:endParaRPr>
                    </a:p>
                  </a:txBody>
                  <a:tcPr marL="74772" marR="74772" marT="37386" marB="59714" anchor="ctr">
                    <a:lnL>
                      <a:noFill/>
                    </a:lnL>
                    <a:lnR>
                      <a:noFill/>
                    </a:lnR>
                    <a:lnT w="12700" cap="flat" cmpd="sng" algn="ctr">
                      <a:solidFill>
                        <a:srgbClr val="1B5596"/>
                      </a:solidFill>
                      <a:prstDash val="solid"/>
                      <a:round/>
                      <a:headEnd type="none" w="med" len="med"/>
                      <a:tailEnd type="none" w="med" len="med"/>
                    </a:lnT>
                    <a:lnB w="12700" cap="flat" cmpd="sng" algn="ctr">
                      <a:solidFill>
                        <a:srgbClr val="1B5596"/>
                      </a:solidFill>
                      <a:prstDash val="solid"/>
                      <a:round/>
                      <a:headEnd type="none" w="med" len="med"/>
                      <a:tailEnd type="none" w="med" len="med"/>
                    </a:lnB>
                    <a:solidFill>
                      <a:schemeClr val="bg1"/>
                    </a:solidFill>
                  </a:tcPr>
                </a:tc>
              </a:tr>
              <a:tr h="290708">
                <a:tc>
                  <a:txBody>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lang="en-US" sz="1400" dirty="0" smtClean="0">
                          <a:solidFill>
                            <a:schemeClr val="tx1"/>
                          </a:solidFill>
                          <a:latin typeface="Arial" pitchFamily="34" charset="0"/>
                          <a:ea typeface="Times New Roman"/>
                          <a:cs typeface="Arial" pitchFamily="34" charset="0"/>
                        </a:rPr>
                        <a:t>Property PAS Tool Workflows </a:t>
                      </a:r>
                      <a:endParaRPr lang="en-US" sz="1200" i="1" dirty="0" smtClean="0">
                        <a:solidFill>
                          <a:srgbClr val="FF0000"/>
                        </a:solidFill>
                        <a:latin typeface="Arial" pitchFamily="34" charset="0"/>
                        <a:ea typeface="Times New Roman"/>
                        <a:cs typeface="Arial" pitchFamily="34" charset="0"/>
                      </a:endParaRPr>
                    </a:p>
                  </a:txBody>
                  <a:tcPr marL="74772" marR="74772" marT="37386" marB="59714" anchor="ctr">
                    <a:lnL>
                      <a:noFill/>
                    </a:lnL>
                    <a:lnR>
                      <a:noFill/>
                    </a:lnR>
                    <a:lnT w="12700" cap="flat" cmpd="sng" algn="ctr">
                      <a:solidFill>
                        <a:srgbClr val="1B5596"/>
                      </a:solidFill>
                      <a:prstDash val="solid"/>
                      <a:round/>
                      <a:headEnd type="none" w="med" len="med"/>
                      <a:tailEnd type="none" w="med" len="med"/>
                    </a:lnT>
                    <a:lnB w="12700" cap="flat" cmpd="sng" algn="ctr">
                      <a:solidFill>
                        <a:srgbClr val="1B5596"/>
                      </a:solidFill>
                      <a:prstDash val="solid"/>
                      <a:round/>
                      <a:headEnd type="none" w="med" len="med"/>
                      <a:tailEnd type="none" w="med" len="med"/>
                    </a:lnB>
                    <a:solidFill>
                      <a:schemeClr val="accent1">
                        <a:lumMod val="20000"/>
                        <a:lumOff val="80000"/>
                      </a:schemeClr>
                    </a:solidFill>
                  </a:tcPr>
                </a:tc>
              </a:tr>
              <a:tr h="262168">
                <a:tc>
                  <a:txBody>
                    <a:bodyPr/>
                    <a:lstStyle/>
                    <a:p>
                      <a:pPr marL="171450" marR="0" lvl="0" indent="-171450" algn="l" defTabSz="914400" rtl="0" eaLnBrk="1" fontAlgn="auto" latinLnBrk="0" hangingPunct="1">
                        <a:lnSpc>
                          <a:spcPct val="100000"/>
                        </a:lnSpc>
                        <a:spcBef>
                          <a:spcPts val="0"/>
                        </a:spcBef>
                        <a:spcAft>
                          <a:spcPts val="300"/>
                        </a:spcAft>
                        <a:buClrTx/>
                        <a:buSzTx/>
                        <a:buFont typeface="Arial" pitchFamily="34" charset="0"/>
                        <a:buChar char="•"/>
                        <a:tabLst/>
                        <a:defRPr/>
                      </a:pPr>
                      <a:r>
                        <a:rPr lang="en-US" sz="1200" kern="1200" dirty="0" smtClean="0">
                          <a:solidFill>
                            <a:schemeClr val="tx1"/>
                          </a:solidFill>
                          <a:latin typeface="Arial" pitchFamily="34" charset="0"/>
                          <a:ea typeface="Times New Roman"/>
                          <a:cs typeface="Arial" pitchFamily="34" charset="0"/>
                        </a:rPr>
                        <a:t>Business Requirement s</a:t>
                      </a:r>
                      <a:r>
                        <a:rPr lang="en-US" sz="1200" kern="1200" baseline="0" dirty="0" smtClean="0">
                          <a:solidFill>
                            <a:schemeClr val="tx1"/>
                          </a:solidFill>
                          <a:latin typeface="Arial" pitchFamily="34" charset="0"/>
                          <a:ea typeface="Times New Roman"/>
                          <a:cs typeface="Arial" pitchFamily="34" charset="0"/>
                        </a:rPr>
                        <a:t> Links  in  </a:t>
                      </a:r>
                      <a:r>
                        <a:rPr lang="en-US" sz="1200" kern="1200" dirty="0" smtClean="0">
                          <a:solidFill>
                            <a:schemeClr val="tx1"/>
                          </a:solidFill>
                          <a:latin typeface="Arial" pitchFamily="34" charset="0"/>
                          <a:ea typeface="Times New Roman"/>
                          <a:cs typeface="Arial" pitchFamily="34" charset="0"/>
                        </a:rPr>
                        <a:t>RRC                                                                                                 18</a:t>
                      </a:r>
                    </a:p>
                  </a:txBody>
                  <a:tcPr marL="74772" marR="74772" marT="37386" marB="59714" anchor="ctr">
                    <a:lnL>
                      <a:noFill/>
                    </a:lnL>
                    <a:lnR>
                      <a:noFill/>
                    </a:lnR>
                    <a:lnT w="12700" cap="flat" cmpd="sng" algn="ctr">
                      <a:solidFill>
                        <a:srgbClr val="1B5596"/>
                      </a:solidFill>
                      <a:prstDash val="solid"/>
                      <a:round/>
                      <a:headEnd type="none" w="med" len="med"/>
                      <a:tailEnd type="none" w="med" len="med"/>
                    </a:lnT>
                    <a:lnB w="12700" cap="flat" cmpd="sng" algn="ctr">
                      <a:solidFill>
                        <a:srgbClr val="1B5596"/>
                      </a:solidFill>
                      <a:prstDash val="solid"/>
                      <a:round/>
                      <a:headEnd type="none" w="med" len="med"/>
                      <a:tailEnd type="none" w="med" len="med"/>
                    </a:lnB>
                    <a:solidFill>
                      <a:schemeClr val="bg1"/>
                    </a:solidFill>
                  </a:tcPr>
                </a:tc>
              </a:tr>
              <a:tr h="262168">
                <a:tc>
                  <a:txBody>
                    <a:bodyPr/>
                    <a:lstStyle/>
                    <a:p>
                      <a:pPr marL="171450" marR="0" lvl="0" indent="-171450" algn="l" defTabSz="914400" rtl="0" eaLnBrk="1" fontAlgn="auto" latinLnBrk="0" hangingPunct="1">
                        <a:lnSpc>
                          <a:spcPct val="100000"/>
                        </a:lnSpc>
                        <a:spcBef>
                          <a:spcPts val="0"/>
                        </a:spcBef>
                        <a:spcAft>
                          <a:spcPts val="300"/>
                        </a:spcAft>
                        <a:buClrTx/>
                        <a:buSzTx/>
                        <a:buFont typeface="Arial" pitchFamily="34" charset="0"/>
                        <a:buChar char="•"/>
                        <a:tabLst/>
                        <a:defRPr/>
                      </a:pPr>
                      <a:r>
                        <a:rPr lang="en-US" sz="1200" kern="1200" dirty="0" smtClean="0">
                          <a:solidFill>
                            <a:schemeClr val="tx1"/>
                          </a:solidFill>
                          <a:latin typeface="Arial" pitchFamily="34" charset="0"/>
                          <a:ea typeface="Times New Roman"/>
                          <a:cs typeface="Arial" pitchFamily="34" charset="0"/>
                        </a:rPr>
                        <a:t>Status Flow: User</a:t>
                      </a:r>
                      <a:r>
                        <a:rPr lang="en-US" sz="1200" kern="1200" baseline="0" dirty="0" smtClean="0">
                          <a:solidFill>
                            <a:schemeClr val="tx1"/>
                          </a:solidFill>
                          <a:latin typeface="Arial" pitchFamily="34" charset="0"/>
                          <a:ea typeface="Times New Roman"/>
                          <a:cs typeface="Arial" pitchFamily="34" charset="0"/>
                        </a:rPr>
                        <a:t> Stories in </a:t>
                      </a:r>
                      <a:r>
                        <a:rPr lang="en-US" sz="1200" kern="1200" dirty="0" smtClean="0">
                          <a:solidFill>
                            <a:schemeClr val="tx1"/>
                          </a:solidFill>
                          <a:latin typeface="Arial" pitchFamily="34" charset="0"/>
                          <a:ea typeface="Times New Roman"/>
                          <a:cs typeface="Arial" pitchFamily="34" charset="0"/>
                        </a:rPr>
                        <a:t>RTC BSA</a:t>
                      </a:r>
                      <a:r>
                        <a:rPr lang="en-US" sz="1200" kern="1200" baseline="0" dirty="0" smtClean="0">
                          <a:solidFill>
                            <a:schemeClr val="tx1"/>
                          </a:solidFill>
                          <a:latin typeface="Arial" pitchFamily="34" charset="0"/>
                          <a:ea typeface="Times New Roman"/>
                          <a:cs typeface="Arial" pitchFamily="34" charset="0"/>
                        </a:rPr>
                        <a:t> Design Backlog                                                                          19</a:t>
                      </a:r>
                      <a:endParaRPr lang="en-US" sz="1200" kern="1200" dirty="0" smtClean="0">
                        <a:solidFill>
                          <a:schemeClr val="tx1"/>
                        </a:solidFill>
                        <a:latin typeface="Arial" pitchFamily="34" charset="0"/>
                        <a:ea typeface="Times New Roman"/>
                        <a:cs typeface="Arial" pitchFamily="34" charset="0"/>
                      </a:endParaRPr>
                    </a:p>
                  </a:txBody>
                  <a:tcPr marL="74772" marR="74772" marT="37386" marB="59714" anchor="ctr">
                    <a:lnL>
                      <a:noFill/>
                    </a:lnL>
                    <a:lnR>
                      <a:noFill/>
                    </a:lnR>
                    <a:lnT w="12700" cap="flat" cmpd="sng" algn="ctr">
                      <a:solidFill>
                        <a:srgbClr val="1B5596"/>
                      </a:solidFill>
                      <a:prstDash val="solid"/>
                      <a:round/>
                      <a:headEnd type="none" w="med" len="med"/>
                      <a:tailEnd type="none" w="med" len="med"/>
                    </a:lnT>
                    <a:lnB w="12700" cap="flat" cmpd="sng" algn="ctr">
                      <a:solidFill>
                        <a:srgbClr val="1B5596"/>
                      </a:solidFill>
                      <a:prstDash val="solid"/>
                      <a:round/>
                      <a:headEnd type="none" w="med" len="med"/>
                      <a:tailEnd type="none" w="med" len="med"/>
                    </a:lnB>
                    <a:solidFill>
                      <a:schemeClr val="bg1"/>
                    </a:solidFill>
                  </a:tcPr>
                </a:tc>
              </a:tr>
              <a:tr h="262168">
                <a:tc>
                  <a:txBody>
                    <a:bodyPr/>
                    <a:lstStyle/>
                    <a:p>
                      <a:pPr marL="171450" marR="0" lvl="0" indent="-171450" algn="l" defTabSz="914400" rtl="0" eaLnBrk="1" fontAlgn="auto" latinLnBrk="0" hangingPunct="1">
                        <a:lnSpc>
                          <a:spcPct val="100000"/>
                        </a:lnSpc>
                        <a:spcBef>
                          <a:spcPts val="0"/>
                        </a:spcBef>
                        <a:spcAft>
                          <a:spcPts val="300"/>
                        </a:spcAft>
                        <a:buClrTx/>
                        <a:buSzTx/>
                        <a:buFont typeface="Arial" pitchFamily="34" charset="0"/>
                        <a:buChar char="•"/>
                        <a:tabLst/>
                        <a:defRPr/>
                      </a:pPr>
                      <a:r>
                        <a:rPr lang="en-US" sz="1200" kern="1200" dirty="0" smtClean="0">
                          <a:solidFill>
                            <a:schemeClr val="tx1"/>
                          </a:solidFill>
                          <a:latin typeface="Arial" pitchFamily="34" charset="0"/>
                          <a:ea typeface="Times New Roman"/>
                          <a:cs typeface="Arial" pitchFamily="34" charset="0"/>
                        </a:rPr>
                        <a:t>Status Flow: User Stories in RTC </a:t>
                      </a:r>
                      <a:r>
                        <a:rPr lang="en-US" sz="1200" kern="1200" baseline="0" dirty="0" smtClean="0">
                          <a:solidFill>
                            <a:schemeClr val="tx1"/>
                          </a:solidFill>
                          <a:latin typeface="Arial" pitchFamily="34" charset="0"/>
                          <a:ea typeface="Times New Roman"/>
                          <a:cs typeface="Arial" pitchFamily="34" charset="0"/>
                        </a:rPr>
                        <a:t>Product Backlog</a:t>
                      </a:r>
                      <a:r>
                        <a:rPr lang="en-US" sz="1200" kern="1200" dirty="0" smtClean="0">
                          <a:solidFill>
                            <a:schemeClr val="tx1"/>
                          </a:solidFill>
                          <a:latin typeface="Arial" pitchFamily="34" charset="0"/>
                          <a:ea typeface="Times New Roman"/>
                          <a:cs typeface="Arial" pitchFamily="34" charset="0"/>
                        </a:rPr>
                        <a:t>                                                                                 20</a:t>
                      </a:r>
                      <a:endParaRPr lang="en-US" sz="1200" kern="1200" dirty="0">
                        <a:solidFill>
                          <a:schemeClr val="tx1"/>
                        </a:solidFill>
                        <a:latin typeface="Arial" pitchFamily="34" charset="0"/>
                        <a:ea typeface="Times New Roman"/>
                        <a:cs typeface="Arial" pitchFamily="34" charset="0"/>
                      </a:endParaRPr>
                    </a:p>
                  </a:txBody>
                  <a:tcPr marL="74772" marR="74772" marT="37386" marB="59714" anchor="ctr">
                    <a:lnL>
                      <a:noFill/>
                    </a:lnL>
                    <a:lnR>
                      <a:noFill/>
                    </a:lnR>
                    <a:lnT w="12700" cap="flat" cmpd="sng" algn="ctr">
                      <a:solidFill>
                        <a:srgbClr val="1B5596"/>
                      </a:solidFill>
                      <a:prstDash val="solid"/>
                      <a:round/>
                      <a:headEnd type="none" w="med" len="med"/>
                      <a:tailEnd type="none" w="med" len="med"/>
                    </a:lnT>
                    <a:lnB w="12700" cap="flat" cmpd="sng" algn="ctr">
                      <a:solidFill>
                        <a:srgbClr val="1B5596"/>
                      </a:solidFill>
                      <a:prstDash val="solid"/>
                      <a:round/>
                      <a:headEnd type="none" w="med" len="med"/>
                      <a:tailEnd type="none" w="med" len="med"/>
                    </a:lnB>
                    <a:solidFill>
                      <a:schemeClr val="bg1"/>
                    </a:solidFill>
                  </a:tcPr>
                </a:tc>
              </a:tr>
              <a:tr h="262168">
                <a:tc>
                  <a:txBody>
                    <a:bodyPr/>
                    <a:lstStyle/>
                    <a:p>
                      <a:pPr marL="171450" marR="0" lvl="0" indent="-171450" algn="l" defTabSz="914400" rtl="0" eaLnBrk="1" fontAlgn="auto" latinLnBrk="0" hangingPunct="1">
                        <a:lnSpc>
                          <a:spcPct val="100000"/>
                        </a:lnSpc>
                        <a:spcBef>
                          <a:spcPts val="0"/>
                        </a:spcBef>
                        <a:spcAft>
                          <a:spcPts val="300"/>
                        </a:spcAft>
                        <a:buClrTx/>
                        <a:buSzTx/>
                        <a:buFont typeface="Arial" pitchFamily="34" charset="0"/>
                        <a:buChar char="•"/>
                        <a:tabLst/>
                        <a:defRPr/>
                      </a:pPr>
                      <a:r>
                        <a:rPr lang="en-US" sz="1200" kern="1200" dirty="0" smtClean="0">
                          <a:solidFill>
                            <a:schemeClr val="tx1"/>
                          </a:solidFill>
                          <a:latin typeface="Arial" pitchFamily="34" charset="0"/>
                          <a:ea typeface="Times New Roman"/>
                          <a:cs typeface="Arial" pitchFamily="34" charset="0"/>
                        </a:rPr>
                        <a:t>Status Flow: Test</a:t>
                      </a:r>
                      <a:r>
                        <a:rPr lang="en-US" sz="1200" kern="1200" baseline="0" dirty="0" smtClean="0">
                          <a:solidFill>
                            <a:schemeClr val="tx1"/>
                          </a:solidFill>
                          <a:latin typeface="Arial" pitchFamily="34" charset="0"/>
                          <a:ea typeface="Times New Roman"/>
                          <a:cs typeface="Arial" pitchFamily="34" charset="0"/>
                        </a:rPr>
                        <a:t> Packages in RTC                          </a:t>
                      </a:r>
                      <a:r>
                        <a:rPr lang="en-US" sz="1200" kern="1200" dirty="0" smtClean="0">
                          <a:solidFill>
                            <a:schemeClr val="tx1"/>
                          </a:solidFill>
                          <a:latin typeface="Arial" pitchFamily="34" charset="0"/>
                          <a:ea typeface="Times New Roman"/>
                          <a:cs typeface="Arial" pitchFamily="34" charset="0"/>
                        </a:rPr>
                        <a:t>                                                                              21</a:t>
                      </a:r>
                      <a:endParaRPr lang="en-US" sz="1200" kern="1200" dirty="0">
                        <a:solidFill>
                          <a:schemeClr val="tx1"/>
                        </a:solidFill>
                        <a:latin typeface="Arial" pitchFamily="34" charset="0"/>
                        <a:ea typeface="Times New Roman"/>
                        <a:cs typeface="Arial" pitchFamily="34" charset="0"/>
                      </a:endParaRPr>
                    </a:p>
                  </a:txBody>
                  <a:tcPr marL="74772" marR="74772" marT="37386" marB="59714" anchor="ctr">
                    <a:lnL>
                      <a:noFill/>
                    </a:lnL>
                    <a:lnR>
                      <a:noFill/>
                    </a:lnR>
                    <a:lnT w="12700" cap="flat" cmpd="sng" algn="ctr">
                      <a:solidFill>
                        <a:srgbClr val="1B5596"/>
                      </a:solidFill>
                      <a:prstDash val="solid"/>
                      <a:round/>
                      <a:headEnd type="none" w="med" len="med"/>
                      <a:tailEnd type="none" w="med" len="med"/>
                    </a:lnT>
                    <a:lnB w="12700" cap="flat" cmpd="sng" algn="ctr">
                      <a:solidFill>
                        <a:srgbClr val="1B5596"/>
                      </a:solidFill>
                      <a:prstDash val="solid"/>
                      <a:round/>
                      <a:headEnd type="none" w="med" len="med"/>
                      <a:tailEnd type="none" w="med" len="med"/>
                    </a:lnB>
                    <a:solidFill>
                      <a:schemeClr val="bg1"/>
                    </a:solidFill>
                  </a:tcPr>
                </a:tc>
              </a:tr>
              <a:tr h="262168">
                <a:tc>
                  <a:txBody>
                    <a:bodyPr/>
                    <a:lstStyle/>
                    <a:p>
                      <a:pPr marL="171450" marR="0" lvl="0" indent="-171450" algn="l" defTabSz="914400" rtl="0" eaLnBrk="1" fontAlgn="auto" latinLnBrk="0" hangingPunct="1">
                        <a:lnSpc>
                          <a:spcPct val="100000"/>
                        </a:lnSpc>
                        <a:spcBef>
                          <a:spcPts val="0"/>
                        </a:spcBef>
                        <a:spcAft>
                          <a:spcPts val="300"/>
                        </a:spcAft>
                        <a:buClrTx/>
                        <a:buSzTx/>
                        <a:buFont typeface="Arial" pitchFamily="34" charset="0"/>
                        <a:buChar char="•"/>
                        <a:tabLst/>
                        <a:defRPr/>
                      </a:pPr>
                      <a:r>
                        <a:rPr lang="en-US" sz="1200" kern="1200" dirty="0" smtClean="0">
                          <a:solidFill>
                            <a:schemeClr val="tx1"/>
                          </a:solidFill>
                          <a:latin typeface="Arial" pitchFamily="34" charset="0"/>
                          <a:ea typeface="Times New Roman"/>
                          <a:cs typeface="Arial" pitchFamily="34" charset="0"/>
                        </a:rPr>
                        <a:t>Status Flow:  Review Tasks in RTC                                                                                                        22</a:t>
                      </a:r>
                      <a:endParaRPr lang="en-US" sz="1200" kern="1200" dirty="0">
                        <a:solidFill>
                          <a:schemeClr val="tx1"/>
                        </a:solidFill>
                        <a:latin typeface="Arial" pitchFamily="34" charset="0"/>
                        <a:ea typeface="Times New Roman"/>
                        <a:cs typeface="Arial" pitchFamily="34" charset="0"/>
                      </a:endParaRPr>
                    </a:p>
                  </a:txBody>
                  <a:tcPr marL="74772" marR="74772" marT="37386" marB="59714" anchor="ctr">
                    <a:lnL>
                      <a:noFill/>
                    </a:lnL>
                    <a:lnR>
                      <a:noFill/>
                    </a:lnR>
                    <a:lnT w="12700" cap="flat" cmpd="sng" algn="ctr">
                      <a:solidFill>
                        <a:srgbClr val="1B5596"/>
                      </a:solidFill>
                      <a:prstDash val="solid"/>
                      <a:round/>
                      <a:headEnd type="none" w="med" len="med"/>
                      <a:tailEnd type="none" w="med" len="med"/>
                    </a:lnT>
                    <a:lnB w="12700" cap="flat" cmpd="sng" algn="ctr">
                      <a:solidFill>
                        <a:srgbClr val="1B5596"/>
                      </a:solidFill>
                      <a:prstDash val="solid"/>
                      <a:round/>
                      <a:headEnd type="none" w="med" len="med"/>
                      <a:tailEnd type="none" w="med" len="med"/>
                    </a:lnB>
                    <a:solidFill>
                      <a:schemeClr val="bg1"/>
                    </a:solidFill>
                  </a:tcPr>
                </a:tc>
              </a:tr>
              <a:tr h="262168">
                <a:tc>
                  <a:txBody>
                    <a:bodyPr/>
                    <a:lstStyle/>
                    <a:p>
                      <a:pPr marL="171450" marR="0" lvl="0" indent="-171450" algn="l" defTabSz="914400" rtl="0" eaLnBrk="1" fontAlgn="auto" latinLnBrk="0" hangingPunct="1">
                        <a:lnSpc>
                          <a:spcPct val="100000"/>
                        </a:lnSpc>
                        <a:spcBef>
                          <a:spcPts val="0"/>
                        </a:spcBef>
                        <a:spcAft>
                          <a:spcPts val="300"/>
                        </a:spcAft>
                        <a:buClrTx/>
                        <a:buSzTx/>
                        <a:buFont typeface="Arial" pitchFamily="34" charset="0"/>
                        <a:buChar char="•"/>
                        <a:tabLst/>
                        <a:defRPr/>
                      </a:pPr>
                      <a:r>
                        <a:rPr lang="en-US" sz="1200" kern="1200" dirty="0" smtClean="0">
                          <a:solidFill>
                            <a:schemeClr val="tx1"/>
                          </a:solidFill>
                          <a:latin typeface="Arial" pitchFamily="34" charset="0"/>
                          <a:ea typeface="Times New Roman"/>
                          <a:cs typeface="Arial" pitchFamily="34" charset="0"/>
                        </a:rPr>
                        <a:t>Status Flow: Implementation Tasks in RTC                                                                                            23</a:t>
                      </a:r>
                      <a:endParaRPr lang="en-US" sz="1200" kern="1200" dirty="0">
                        <a:solidFill>
                          <a:schemeClr val="tx1"/>
                        </a:solidFill>
                        <a:latin typeface="Arial" pitchFamily="34" charset="0"/>
                        <a:ea typeface="Times New Roman"/>
                        <a:cs typeface="Arial" pitchFamily="34" charset="0"/>
                      </a:endParaRPr>
                    </a:p>
                  </a:txBody>
                  <a:tcPr marL="74772" marR="74772" marT="37386" marB="59714" anchor="ctr">
                    <a:lnL>
                      <a:noFill/>
                    </a:lnL>
                    <a:lnR>
                      <a:noFill/>
                    </a:lnR>
                    <a:lnT w="12700" cap="flat" cmpd="sng" algn="ctr">
                      <a:solidFill>
                        <a:srgbClr val="1B5596"/>
                      </a:solidFill>
                      <a:prstDash val="solid"/>
                      <a:round/>
                      <a:headEnd type="none" w="med" len="med"/>
                      <a:tailEnd type="none" w="med" len="med"/>
                    </a:lnT>
                    <a:lnB w="12700" cap="flat" cmpd="sng" algn="ctr">
                      <a:solidFill>
                        <a:srgbClr val="1B5596"/>
                      </a:solidFill>
                      <a:prstDash val="solid"/>
                      <a:round/>
                      <a:headEnd type="none" w="med" len="med"/>
                      <a:tailEnd type="none" w="med" len="med"/>
                    </a:lnB>
                    <a:noFill/>
                  </a:tcPr>
                </a:tc>
              </a:tr>
              <a:tr h="262168">
                <a:tc>
                  <a:txBody>
                    <a:bodyPr/>
                    <a:lstStyle/>
                    <a:p>
                      <a:pPr marL="171450" marR="0" lvl="0" indent="-171450" algn="l" defTabSz="914400" rtl="0" eaLnBrk="1" fontAlgn="auto" latinLnBrk="0" hangingPunct="1">
                        <a:lnSpc>
                          <a:spcPct val="100000"/>
                        </a:lnSpc>
                        <a:spcBef>
                          <a:spcPts val="0"/>
                        </a:spcBef>
                        <a:spcAft>
                          <a:spcPts val="300"/>
                        </a:spcAft>
                        <a:buClrTx/>
                        <a:buSzTx/>
                        <a:buFont typeface="Arial" pitchFamily="34" charset="0"/>
                        <a:buChar char="•"/>
                        <a:tabLst/>
                        <a:defRPr/>
                      </a:pPr>
                      <a:r>
                        <a:rPr lang="en-US" sz="1200" kern="1200" dirty="0" smtClean="0">
                          <a:solidFill>
                            <a:schemeClr val="tx1"/>
                          </a:solidFill>
                          <a:latin typeface="Arial" pitchFamily="34" charset="0"/>
                          <a:ea typeface="Times New Roman"/>
                          <a:cs typeface="Arial" pitchFamily="34" charset="0"/>
                        </a:rPr>
                        <a:t>Status Flow: Defects in</a:t>
                      </a:r>
                      <a:r>
                        <a:rPr lang="en-US" sz="1200" kern="1200" baseline="0" dirty="0" smtClean="0">
                          <a:solidFill>
                            <a:schemeClr val="tx1"/>
                          </a:solidFill>
                          <a:latin typeface="Arial" pitchFamily="34" charset="0"/>
                          <a:ea typeface="Times New Roman"/>
                          <a:cs typeface="Arial" pitchFamily="34" charset="0"/>
                        </a:rPr>
                        <a:t> </a:t>
                      </a:r>
                      <a:r>
                        <a:rPr lang="en-US" sz="1200" kern="1200" dirty="0" smtClean="0">
                          <a:solidFill>
                            <a:schemeClr val="tx1"/>
                          </a:solidFill>
                          <a:latin typeface="Arial" pitchFamily="34" charset="0"/>
                          <a:ea typeface="Times New Roman"/>
                          <a:cs typeface="Arial" pitchFamily="34" charset="0"/>
                        </a:rPr>
                        <a:t>QC and RTC                                                                                                     24</a:t>
                      </a:r>
                    </a:p>
                  </a:txBody>
                  <a:tcPr marL="74772" marR="74772" marT="37386" marB="59714" anchor="ctr">
                    <a:lnL>
                      <a:noFill/>
                    </a:lnL>
                    <a:lnR>
                      <a:noFill/>
                    </a:lnR>
                    <a:lnT w="12700" cap="flat" cmpd="sng" algn="ctr">
                      <a:solidFill>
                        <a:srgbClr val="1B5596"/>
                      </a:solidFill>
                      <a:prstDash val="solid"/>
                      <a:round/>
                      <a:headEnd type="none" w="med" len="med"/>
                      <a:tailEnd type="none" w="med" len="med"/>
                    </a:lnT>
                    <a:lnB w="12700" cap="flat" cmpd="sng" algn="ctr">
                      <a:solidFill>
                        <a:srgbClr val="1B5596"/>
                      </a:solidFill>
                      <a:prstDash val="solid"/>
                      <a:round/>
                      <a:headEnd type="none" w="med" len="med"/>
                      <a:tailEnd type="none" w="med" len="med"/>
                    </a:lnB>
                    <a:noFill/>
                  </a:tcPr>
                </a:tc>
              </a:tr>
              <a:tr h="262168">
                <a:tc>
                  <a:txBody>
                    <a:bodyPr/>
                    <a:lstStyle/>
                    <a:p>
                      <a:pPr marL="171450" marR="0" lvl="0" indent="-171450" algn="l" defTabSz="914400" rtl="0" eaLnBrk="1" fontAlgn="auto" latinLnBrk="0" hangingPunct="1">
                        <a:lnSpc>
                          <a:spcPct val="100000"/>
                        </a:lnSpc>
                        <a:spcBef>
                          <a:spcPts val="0"/>
                        </a:spcBef>
                        <a:spcAft>
                          <a:spcPts val="300"/>
                        </a:spcAft>
                        <a:buClrTx/>
                        <a:buSzTx/>
                        <a:buFont typeface="Arial" pitchFamily="34" charset="0"/>
                        <a:buChar char="•"/>
                        <a:tabLst/>
                        <a:defRPr/>
                      </a:pPr>
                      <a:r>
                        <a:rPr lang="en-US" sz="1200" kern="1200" dirty="0" smtClean="0">
                          <a:solidFill>
                            <a:schemeClr val="tx1"/>
                          </a:solidFill>
                          <a:latin typeface="Arial" pitchFamily="34" charset="0"/>
                          <a:ea typeface="Times New Roman"/>
                          <a:cs typeface="Arial" pitchFamily="34" charset="0"/>
                        </a:rPr>
                        <a:t>Standard RTC Queries                                                                                                                           25</a:t>
                      </a:r>
                    </a:p>
                  </a:txBody>
                  <a:tcPr marL="74772" marR="74772" marT="37386" marB="59714" anchor="ctr">
                    <a:lnL>
                      <a:noFill/>
                    </a:lnL>
                    <a:lnR>
                      <a:noFill/>
                    </a:lnR>
                    <a:lnT w="12700" cap="flat" cmpd="sng" algn="ctr">
                      <a:solidFill>
                        <a:srgbClr val="1B5596"/>
                      </a:solidFill>
                      <a:prstDash val="solid"/>
                      <a:round/>
                      <a:headEnd type="none" w="med" len="med"/>
                      <a:tailEnd type="none" w="med" len="med"/>
                    </a:lnT>
                    <a:lnB w="12700" cap="flat" cmpd="sng" algn="ctr">
                      <a:solidFill>
                        <a:srgbClr val="1B5596"/>
                      </a:solidFill>
                      <a:prstDash val="solid"/>
                      <a:round/>
                      <a:headEnd type="none" w="med" len="med"/>
                      <a:tailEnd type="none" w="med" len="med"/>
                    </a:lnB>
                    <a:noFill/>
                  </a:tcPr>
                </a:tc>
              </a:tr>
              <a:tr h="262168">
                <a:tc>
                  <a:txBody>
                    <a:bodyPr/>
                    <a:lstStyle/>
                    <a:p>
                      <a:pPr marL="171450" marR="0" lvl="0" indent="-171450" algn="l" defTabSz="914400" rtl="0" eaLnBrk="1" fontAlgn="auto" latinLnBrk="0" hangingPunct="1">
                        <a:lnSpc>
                          <a:spcPct val="100000"/>
                        </a:lnSpc>
                        <a:spcBef>
                          <a:spcPts val="0"/>
                        </a:spcBef>
                        <a:spcAft>
                          <a:spcPts val="300"/>
                        </a:spcAft>
                        <a:buClrTx/>
                        <a:buSzTx/>
                        <a:buFont typeface="Arial" pitchFamily="34" charset="0"/>
                        <a:buChar char="•"/>
                        <a:tabLst/>
                        <a:defRPr/>
                      </a:pPr>
                      <a:r>
                        <a:rPr lang="en-US" sz="1200" kern="1200" dirty="0" smtClean="0">
                          <a:solidFill>
                            <a:schemeClr val="tx1"/>
                          </a:solidFill>
                          <a:latin typeface="Arial" pitchFamily="34" charset="0"/>
                          <a:ea typeface="Times New Roman"/>
                          <a:cs typeface="Arial" pitchFamily="34" charset="0"/>
                        </a:rPr>
                        <a:t>Tool Links                                                                                                                                                26</a:t>
                      </a:r>
                    </a:p>
                  </a:txBody>
                  <a:tcPr marL="74772" marR="74772" marT="37386" marB="59714" anchor="ctr">
                    <a:lnL>
                      <a:noFill/>
                    </a:lnL>
                    <a:lnR>
                      <a:noFill/>
                    </a:lnR>
                    <a:lnT w="12700" cap="flat" cmpd="sng" algn="ctr">
                      <a:solidFill>
                        <a:srgbClr val="1B5596"/>
                      </a:solidFill>
                      <a:prstDash val="solid"/>
                      <a:round/>
                      <a:headEnd type="none" w="med" len="med"/>
                      <a:tailEnd type="none" w="med" len="med"/>
                    </a:lnT>
                    <a:lnB w="12700" cap="flat" cmpd="sng" algn="ctr">
                      <a:solidFill>
                        <a:srgbClr val="1B5596"/>
                      </a:solidFill>
                      <a:prstDash val="solid"/>
                      <a:round/>
                      <a:headEnd type="none" w="med" len="med"/>
                      <a:tailEnd type="none" w="med" len="med"/>
                    </a:lnB>
                    <a:noFill/>
                  </a:tcPr>
                </a:tc>
              </a:tr>
            </a:tbl>
          </a:graphicData>
        </a:graphic>
      </p:graphicFrame>
      <p:sp>
        <p:nvSpPr>
          <p:cNvPr id="6" name="Text Box 5"/>
          <p:cNvSpPr txBox="1">
            <a:spLocks noChangeArrowheads="1"/>
          </p:cNvSpPr>
          <p:nvPr/>
        </p:nvSpPr>
        <p:spPr bwMode="gray">
          <a:xfrm>
            <a:off x="4433888" y="6477000"/>
            <a:ext cx="204787" cy="136525"/>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lnSpc>
                <a:spcPct val="106000"/>
              </a:lnSpc>
              <a:buClr>
                <a:srgbClr val="000000"/>
              </a:buClr>
              <a:buSzPct val="65000"/>
              <a:buFont typeface="Wingdings" pitchFamily="2" charset="2"/>
              <a:buNone/>
              <a:defRPr/>
            </a:pPr>
            <a:r>
              <a:rPr lang="en-US" sz="900" dirty="0">
                <a:solidFill>
                  <a:schemeClr val="accent1">
                    <a:lumMod val="50000"/>
                  </a:schemeClr>
                </a:solidFill>
                <a:latin typeface="Arial" pitchFamily="34" charset="0"/>
                <a:ea typeface="MS PGothic" pitchFamily="34" charset="-128"/>
                <a:cs typeface="Arial" pitchFamily="34" charset="0"/>
              </a:rPr>
              <a:t>- </a:t>
            </a:r>
            <a:fld id="{1026EE36-81F7-4CA2-94C8-005B8BB037CC}" type="slidenum">
              <a:rPr lang="en-US" sz="900">
                <a:solidFill>
                  <a:schemeClr val="accent1">
                    <a:lumMod val="50000"/>
                  </a:schemeClr>
                </a:solidFill>
                <a:latin typeface="Arial" pitchFamily="34" charset="0"/>
                <a:ea typeface="MS PGothic" pitchFamily="34" charset="-128"/>
                <a:cs typeface="Arial" pitchFamily="34" charset="0"/>
              </a:rPr>
              <a:pPr algn="ctr" eaLnBrk="0" hangingPunct="0">
                <a:lnSpc>
                  <a:spcPct val="106000"/>
                </a:lnSpc>
                <a:buClr>
                  <a:srgbClr val="000000"/>
                </a:buClr>
                <a:buSzPct val="65000"/>
                <a:buFont typeface="Wingdings" pitchFamily="2" charset="2"/>
                <a:buNone/>
                <a:defRPr/>
              </a:pPr>
              <a:t>2</a:t>
            </a:fld>
            <a:r>
              <a:rPr lang="en-US" sz="900" dirty="0">
                <a:solidFill>
                  <a:schemeClr val="accent1">
                    <a:lumMod val="50000"/>
                  </a:schemeClr>
                </a:solidFill>
                <a:latin typeface="Arial" pitchFamily="34" charset="0"/>
                <a:ea typeface="MS PGothic" pitchFamily="34" charset="-128"/>
                <a:cs typeface="Arial" pitchFamily="34" charset="0"/>
              </a:rPr>
              <a:t> -</a:t>
            </a:r>
          </a:p>
        </p:txBody>
      </p:sp>
    </p:spTree>
    <p:extLst>
      <p:ext uri="{BB962C8B-B14F-4D97-AF65-F5344CB8AC3E}">
        <p14:creationId xmlns:p14="http://schemas.microsoft.com/office/powerpoint/2010/main" val="3989882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457200" y="219075"/>
            <a:ext cx="8229600" cy="639763"/>
          </a:xfrm>
        </p:spPr>
        <p:txBody>
          <a:bodyPr/>
          <a:lstStyle/>
          <a:p>
            <a:pPr eaLnBrk="1" hangingPunct="1"/>
            <a:r>
              <a:rPr lang="en-US" dirty="0" smtClean="0">
                <a:ea typeface="ＭＳ Ｐゴシック" pitchFamily="34" charset="-128"/>
              </a:rPr>
              <a:t>Status Flow: User Stories in RTC Product Backlog</a:t>
            </a:r>
          </a:p>
        </p:txBody>
      </p:sp>
      <p:sp>
        <p:nvSpPr>
          <p:cNvPr id="2" name="TextBox 1"/>
          <p:cNvSpPr txBox="1"/>
          <p:nvPr/>
        </p:nvSpPr>
        <p:spPr>
          <a:xfrm>
            <a:off x="313386" y="3457039"/>
            <a:ext cx="2133600" cy="1323439"/>
          </a:xfrm>
          <a:prstGeom prst="rect">
            <a:avLst/>
          </a:prstGeom>
          <a:noFill/>
        </p:spPr>
        <p:txBody>
          <a:bodyPr wrap="square" rtlCol="0">
            <a:spAutoFit/>
          </a:bodyPr>
          <a:lstStyle/>
          <a:p>
            <a:r>
              <a:rPr lang="en-US" sz="1600" dirty="0" smtClean="0"/>
              <a:t>Reminder: only Design Team members should set a user story into “In Revision” status</a:t>
            </a:r>
            <a:endParaRPr lang="en-US" sz="1600" dirty="0"/>
          </a:p>
        </p:txBody>
      </p:sp>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6986" y="999589"/>
            <a:ext cx="4010579" cy="5298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457200" y="219075"/>
            <a:ext cx="8229600" cy="639763"/>
          </a:xfrm>
        </p:spPr>
        <p:txBody>
          <a:bodyPr/>
          <a:lstStyle/>
          <a:p>
            <a:pPr eaLnBrk="1" hangingPunct="1"/>
            <a:r>
              <a:rPr lang="en-US" dirty="0">
                <a:ea typeface="ＭＳ Ｐゴシック" pitchFamily="34" charset="-128"/>
              </a:rPr>
              <a:t>Status Flow: </a:t>
            </a:r>
            <a:r>
              <a:rPr lang="en-US" dirty="0" smtClean="0">
                <a:ea typeface="ＭＳ Ｐゴシック" pitchFamily="34" charset="-128"/>
              </a:rPr>
              <a:t>Test Packages in </a:t>
            </a:r>
            <a:r>
              <a:rPr lang="en-US" dirty="0">
                <a:ea typeface="ＭＳ Ｐゴシック" pitchFamily="34" charset="-128"/>
              </a:rPr>
              <a:t>RTC</a:t>
            </a:r>
            <a:endParaRPr lang="en-US" dirty="0" smtClean="0">
              <a:ea typeface="ＭＳ Ｐゴシック" pitchFamily="34" charset="-128"/>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0" y="1006697"/>
            <a:ext cx="4876800" cy="5053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457200" y="219075"/>
            <a:ext cx="8229600" cy="639763"/>
          </a:xfrm>
        </p:spPr>
        <p:txBody>
          <a:bodyPr/>
          <a:lstStyle/>
          <a:p>
            <a:pPr eaLnBrk="1" hangingPunct="1"/>
            <a:r>
              <a:rPr lang="en-US" dirty="0">
                <a:ea typeface="ＭＳ Ｐゴシック" pitchFamily="34" charset="-128"/>
              </a:rPr>
              <a:t>Status Flow: </a:t>
            </a:r>
            <a:r>
              <a:rPr lang="en-US" dirty="0" smtClean="0">
                <a:ea typeface="ＭＳ Ｐゴシック" pitchFamily="34" charset="-128"/>
              </a:rPr>
              <a:t>Review Tasks </a:t>
            </a:r>
            <a:r>
              <a:rPr lang="en-US" dirty="0">
                <a:ea typeface="ＭＳ Ｐゴシック" pitchFamily="34" charset="-128"/>
              </a:rPr>
              <a:t>in RTC</a:t>
            </a:r>
            <a:endParaRPr lang="en-US" dirty="0" smtClean="0">
              <a:ea typeface="ＭＳ Ｐゴシック" pitchFamily="34" charset="-128"/>
            </a:endParaRP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914400"/>
            <a:ext cx="7443787" cy="5201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457200" y="219075"/>
            <a:ext cx="8229600" cy="639763"/>
          </a:xfrm>
        </p:spPr>
        <p:txBody>
          <a:bodyPr/>
          <a:lstStyle/>
          <a:p>
            <a:pPr eaLnBrk="1" hangingPunct="1"/>
            <a:r>
              <a:rPr lang="en-US" dirty="0">
                <a:ea typeface="ＭＳ Ｐゴシック" pitchFamily="34" charset="-128"/>
              </a:rPr>
              <a:t>Status Flow: </a:t>
            </a:r>
            <a:r>
              <a:rPr lang="en-US" dirty="0" smtClean="0">
                <a:ea typeface="ＭＳ Ｐゴシック" pitchFamily="34" charset="-128"/>
              </a:rPr>
              <a:t>Implementation Tasks </a:t>
            </a:r>
            <a:r>
              <a:rPr lang="en-US" dirty="0">
                <a:ea typeface="ＭＳ Ｐゴシック" pitchFamily="34" charset="-128"/>
              </a:rPr>
              <a:t>in RTC</a:t>
            </a:r>
            <a:endParaRPr lang="en-US" dirty="0" smtClean="0">
              <a:ea typeface="ＭＳ Ｐゴシック" pitchFamily="34" charset="-128"/>
            </a:endParaRP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75028" y="1161627"/>
            <a:ext cx="4378171" cy="5010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56295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457200" y="219075"/>
            <a:ext cx="8229600" cy="639763"/>
          </a:xfrm>
        </p:spPr>
        <p:txBody>
          <a:bodyPr/>
          <a:lstStyle/>
          <a:p>
            <a:pPr eaLnBrk="1" hangingPunct="1"/>
            <a:r>
              <a:rPr lang="en-US" dirty="0" smtClean="0">
                <a:ea typeface="ＭＳ Ｐゴシック" pitchFamily="34" charset="-128"/>
              </a:rPr>
              <a:t>Status Flow: Defect Workflows in QC and RTC</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0" y="1066800"/>
            <a:ext cx="4724400" cy="5250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RTC Queries</a:t>
            </a:r>
            <a:endParaRPr lang="en-US" dirty="0"/>
          </a:p>
        </p:txBody>
      </p:sp>
      <p:sp>
        <p:nvSpPr>
          <p:cNvPr id="3" name="Content Placeholder 2"/>
          <p:cNvSpPr>
            <a:spLocks noGrp="1"/>
          </p:cNvSpPr>
          <p:nvPr>
            <p:ph sz="half" idx="1"/>
          </p:nvPr>
        </p:nvSpPr>
        <p:spPr>
          <a:xfrm>
            <a:off x="381000" y="1066800"/>
            <a:ext cx="8610600" cy="5059363"/>
          </a:xfrm>
        </p:spPr>
        <p:txBody>
          <a:bodyPr/>
          <a:lstStyle/>
          <a:p>
            <a:r>
              <a:rPr lang="en-US" sz="1600" dirty="0" smtClean="0"/>
              <a:t>Open assigned to me</a:t>
            </a:r>
          </a:p>
          <a:p>
            <a:r>
              <a:rPr lang="en-US" sz="1600" dirty="0" smtClean="0"/>
              <a:t>Defects – Includes all defects, listed by newest first </a:t>
            </a:r>
          </a:p>
          <a:p>
            <a:r>
              <a:rPr lang="en-US" sz="1600" dirty="0" smtClean="0"/>
              <a:t>Team * Backlog</a:t>
            </a:r>
          </a:p>
          <a:p>
            <a:r>
              <a:rPr lang="en-US" sz="1600" dirty="0" smtClean="0"/>
              <a:t>Team * Total Tasks </a:t>
            </a:r>
          </a:p>
          <a:p>
            <a:r>
              <a:rPr lang="en-US" sz="1600" dirty="0" smtClean="0"/>
              <a:t>Team * Impediments</a:t>
            </a:r>
          </a:p>
          <a:p>
            <a:r>
              <a:rPr lang="en-US" sz="1600" dirty="0" smtClean="0"/>
              <a:t>Stories in the Product Backlog </a:t>
            </a:r>
          </a:p>
          <a:p>
            <a:pPr lvl="1"/>
            <a:r>
              <a:rPr lang="en-US" sz="1400" dirty="0" smtClean="0"/>
              <a:t>Listed in ranked order, includes story points</a:t>
            </a:r>
          </a:p>
          <a:p>
            <a:pPr lvl="1"/>
            <a:r>
              <a:rPr lang="en-US" sz="1400" dirty="0" smtClean="0"/>
              <a:t>Used for determining readiness of stories for inclusion in next Sprint</a:t>
            </a:r>
          </a:p>
          <a:p>
            <a:r>
              <a:rPr lang="en-US" sz="1600" dirty="0" smtClean="0"/>
              <a:t>Stories in the Current Sprint Backlog </a:t>
            </a:r>
          </a:p>
          <a:p>
            <a:pPr lvl="1"/>
            <a:r>
              <a:rPr lang="en-US" sz="1400" dirty="0" smtClean="0"/>
              <a:t>Listed by Status and Summary</a:t>
            </a:r>
          </a:p>
          <a:p>
            <a:pPr lvl="1"/>
            <a:r>
              <a:rPr lang="en-US" sz="1400" dirty="0" smtClean="0"/>
              <a:t>Used to review status information for stories in the current sprint</a:t>
            </a:r>
          </a:p>
          <a:p>
            <a:r>
              <a:rPr lang="en-US" sz="1600" dirty="0" smtClean="0"/>
              <a:t>“Build Info” – lists the actual build contents (used for release notes)</a:t>
            </a:r>
          </a:p>
          <a:p>
            <a:r>
              <a:rPr lang="en-US" sz="1600" dirty="0" smtClean="0"/>
              <a:t>“Build Info - Planned” lists the Build Plan</a:t>
            </a:r>
          </a:p>
          <a:p>
            <a:r>
              <a:rPr lang="en-US" sz="1600" dirty="0" smtClean="0"/>
              <a:t>Open Impediments</a:t>
            </a:r>
          </a:p>
          <a:p>
            <a:r>
              <a:rPr lang="en-US" sz="1600" dirty="0" smtClean="0"/>
              <a:t>Open Clarifications</a:t>
            </a:r>
          </a:p>
          <a:p>
            <a:r>
              <a:rPr lang="en-US" sz="1600" dirty="0" smtClean="0"/>
              <a:t>Aging Report – Clarifications</a:t>
            </a:r>
          </a:p>
          <a:p>
            <a:r>
              <a:rPr lang="en-US" sz="1600" dirty="0" smtClean="0"/>
              <a:t>Aging Report – Defects</a:t>
            </a:r>
          </a:p>
          <a:p>
            <a:r>
              <a:rPr lang="en-US" sz="1600" dirty="0" smtClean="0"/>
              <a:t>Current Sprint Total Tasks – lists all tasks by owners with time estimated and expended</a:t>
            </a:r>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Links</a:t>
            </a:r>
            <a:endParaRPr lang="en-US" dirty="0"/>
          </a:p>
        </p:txBody>
      </p:sp>
      <p:sp>
        <p:nvSpPr>
          <p:cNvPr id="3" name="Content Placeholder 2"/>
          <p:cNvSpPr>
            <a:spLocks noGrp="1"/>
          </p:cNvSpPr>
          <p:nvPr>
            <p:ph sz="half" idx="1"/>
          </p:nvPr>
        </p:nvSpPr>
        <p:spPr>
          <a:xfrm>
            <a:off x="457200" y="1066800"/>
            <a:ext cx="7772400" cy="4906963"/>
          </a:xfrm>
        </p:spPr>
        <p:txBody>
          <a:bodyPr/>
          <a:lstStyle/>
          <a:p>
            <a:r>
              <a:rPr lang="en-US" sz="1600" dirty="0" smtClean="0">
                <a:hlinkClick r:id="rId2"/>
              </a:rPr>
              <a:t>SharePoint – Overall Program Site</a:t>
            </a:r>
            <a:endParaRPr lang="en-US" sz="1600" dirty="0" smtClean="0"/>
          </a:p>
          <a:p>
            <a:r>
              <a:rPr lang="en-US" sz="1600" dirty="0" smtClean="0">
                <a:hlinkClick r:id="rId3"/>
              </a:rPr>
              <a:t>SharePoint – Core Development Site</a:t>
            </a:r>
            <a:endParaRPr lang="en-US" sz="1600" dirty="0" smtClean="0"/>
          </a:p>
          <a:p>
            <a:r>
              <a:rPr lang="en-US" sz="1600" dirty="0" smtClean="0">
                <a:hlinkClick r:id="rId4"/>
              </a:rPr>
              <a:t>SharePoint – Architecture Site</a:t>
            </a:r>
            <a:endParaRPr lang="en-US" sz="1600" dirty="0" smtClean="0"/>
          </a:p>
          <a:p>
            <a:r>
              <a:rPr lang="en-US" sz="1600" dirty="0" smtClean="0">
                <a:hlinkClick r:id="rId5"/>
              </a:rPr>
              <a:t>RTC Eclipse Client Installation Instructions</a:t>
            </a:r>
            <a:endParaRPr lang="en-US" sz="1600" dirty="0" smtClean="0"/>
          </a:p>
          <a:p>
            <a:r>
              <a:rPr lang="en-US" sz="1600" dirty="0" smtClean="0">
                <a:hlinkClick r:id="rId6"/>
              </a:rPr>
              <a:t>RTC Web Client  / PAS Property Dashboards</a:t>
            </a:r>
            <a:endParaRPr lang="en-US" sz="1600" dirty="0" smtClean="0"/>
          </a:p>
          <a:p>
            <a:r>
              <a:rPr lang="en-US" sz="1600" dirty="0" smtClean="0">
                <a:hlinkClick r:id="rId7"/>
              </a:rPr>
              <a:t>Quality Center</a:t>
            </a:r>
            <a:endParaRPr lang="en-US" sz="1600" dirty="0" smtClean="0"/>
          </a:p>
          <a:p>
            <a:r>
              <a:rPr lang="en-US" sz="1600" dirty="0" smtClean="0">
                <a:hlinkClick r:id="rId8"/>
              </a:rPr>
              <a:t>Property PAS Exigen training materials </a:t>
            </a:r>
            <a:endParaRPr lang="en-US" sz="1600" dirty="0" smtClean="0"/>
          </a:p>
          <a:p>
            <a:r>
              <a:rPr lang="en-US" sz="1600" dirty="0" smtClean="0">
                <a:hlinkClick r:id="rId9"/>
              </a:rPr>
              <a:t>Developer’s Guide</a:t>
            </a:r>
            <a:endParaRPr lang="en-US" sz="1600" dirty="0" smtClean="0"/>
          </a:p>
          <a:p>
            <a:r>
              <a:rPr lang="en-US" sz="1600" dirty="0" smtClean="0">
                <a:hlinkClick r:id="rId10"/>
              </a:rPr>
              <a:t>This document</a:t>
            </a:r>
            <a:endParaRPr lang="en-US" sz="1600" dirty="0" smtClean="0"/>
          </a:p>
          <a:p>
            <a:r>
              <a:rPr lang="en-US" sz="1600" dirty="0" smtClean="0">
                <a:hlinkClick r:id="rId11"/>
              </a:rPr>
              <a:t>WTS (Timesheets) </a:t>
            </a:r>
            <a:endParaRPr lang="en-US" sz="1600" dirty="0" smtClean="0"/>
          </a:p>
          <a:p>
            <a:r>
              <a:rPr lang="en-US" sz="1600" dirty="0" smtClean="0">
                <a:hlinkClick r:id="rId12"/>
              </a:rPr>
              <a:t>ProWAND (Timesheets)</a:t>
            </a:r>
            <a:endParaRPr lang="en-US" sz="1600" dirty="0" smtClean="0"/>
          </a:p>
          <a:p>
            <a:r>
              <a:rPr lang="en-US" sz="1600" dirty="0" smtClean="0">
                <a:hlinkClick r:id="rId13"/>
              </a:rPr>
              <a:t>AAA </a:t>
            </a:r>
            <a:r>
              <a:rPr lang="en-US" sz="1600" dirty="0" err="1" smtClean="0">
                <a:hlinkClick r:id="rId13"/>
              </a:rPr>
              <a:t>PassPort</a:t>
            </a:r>
            <a:r>
              <a:rPr lang="en-US" sz="1600" dirty="0" smtClean="0">
                <a:hlinkClick r:id="rId13"/>
              </a:rPr>
              <a:t> (Intranet site for AAA)</a:t>
            </a:r>
            <a:endParaRPr lang="en-US" sz="1600" dirty="0" smtClean="0"/>
          </a:p>
          <a:p>
            <a:r>
              <a:rPr lang="en-US" sz="1600" dirty="0" smtClean="0">
                <a:hlinkClick r:id="rId14"/>
              </a:rPr>
              <a:t>IT Service Catalog (Report problems, order software)</a:t>
            </a:r>
            <a:endParaRPr lang="en-US" sz="1600" dirty="0" smtClean="0"/>
          </a:p>
          <a:p>
            <a:r>
              <a:rPr lang="en-US" sz="1600" dirty="0" smtClean="0">
                <a:hlinkClick r:id="rId15"/>
              </a:rPr>
              <a:t>SAM Reset (Password Reset)</a:t>
            </a:r>
            <a:endParaRPr lang="en-US" sz="1600" dirty="0" smtClean="0"/>
          </a:p>
          <a:p>
            <a:r>
              <a:rPr lang="en-US" sz="1600" dirty="0" smtClean="0">
                <a:hlinkClick r:id="rId16"/>
              </a:rPr>
              <a:t>EKM Wiki – PAS Auto</a:t>
            </a:r>
            <a:endParaRPr lang="en-US" sz="1600" dirty="0" smtClean="0"/>
          </a:p>
          <a:p>
            <a:r>
              <a:rPr lang="en-US" sz="1600" dirty="0" smtClean="0">
                <a:hlinkClick r:id="rId17"/>
              </a:rPr>
              <a:t>Org Chart</a:t>
            </a:r>
            <a:endParaRPr lang="en-US" sz="1600"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about accessing </a:t>
            </a:r>
            <a:r>
              <a:rPr lang="en-US" dirty="0" err="1" smtClean="0"/>
              <a:t>Sharepoint</a:t>
            </a:r>
            <a:r>
              <a:rPr lang="en-US" dirty="0" smtClean="0"/>
              <a:t> and other links from VMs</a:t>
            </a:r>
            <a:endParaRPr lang="en-US" dirty="0"/>
          </a:p>
        </p:txBody>
      </p:sp>
      <p:sp>
        <p:nvSpPr>
          <p:cNvPr id="3" name="Content Placeholder 2"/>
          <p:cNvSpPr>
            <a:spLocks noGrp="1"/>
          </p:cNvSpPr>
          <p:nvPr>
            <p:ph sz="half" idx="1"/>
          </p:nvPr>
        </p:nvSpPr>
        <p:spPr>
          <a:xfrm>
            <a:off x="457200" y="1219200"/>
            <a:ext cx="8077200" cy="4906963"/>
          </a:xfrm>
        </p:spPr>
        <p:txBody>
          <a:bodyPr/>
          <a:lstStyle/>
          <a:p>
            <a:r>
              <a:rPr lang="en-US" dirty="0" smtClean="0"/>
              <a:t>Links from PowerPoint decks to not work directly.  You will need to cut and past links from the previous slide into your browser.</a:t>
            </a:r>
          </a:p>
          <a:p>
            <a:endParaRPr lang="en-US" dirty="0" smtClean="0"/>
          </a:p>
          <a:p>
            <a:r>
              <a:rPr lang="en-US" dirty="0" smtClean="0"/>
              <a:t>You will need to add “.</a:t>
            </a:r>
            <a:r>
              <a:rPr lang="en-US" dirty="0" err="1" smtClean="0"/>
              <a:t>ent.rt.csaa.com</a:t>
            </a:r>
            <a:r>
              <a:rPr lang="en-US" dirty="0" smtClean="0"/>
              <a:t>” to any URL when it is accessed from the VMs. The link will prompt you to enter credentials. Make sure to use your ENT credentials when prompted. </a:t>
            </a:r>
          </a:p>
          <a:p>
            <a:pPr lvl="1">
              <a:buNone/>
            </a:pPr>
            <a:endParaRPr lang="en-US" dirty="0" smtClean="0"/>
          </a:p>
          <a:p>
            <a:pPr lvl="1">
              <a:buNone/>
            </a:pPr>
            <a:r>
              <a:rPr lang="en-US" dirty="0" smtClean="0"/>
              <a:t>For example, instead of </a:t>
            </a:r>
            <a:r>
              <a:rPr lang="en-US" u="sng" dirty="0" smtClean="0">
                <a:hlinkClick r:id="rId2"/>
              </a:rPr>
              <a:t>http://aaagateway/sites/PDR/Property/Wiki%20Pages/Home.aspx</a:t>
            </a:r>
            <a:r>
              <a:rPr lang="en-US" dirty="0" smtClean="0"/>
              <a:t>, use </a:t>
            </a:r>
            <a:r>
              <a:rPr lang="en-US" u="sng" dirty="0" smtClean="0">
                <a:hlinkClick r:id="rId3"/>
              </a:rPr>
              <a:t>http://aaagateway</a:t>
            </a:r>
            <a:r>
              <a:rPr lang="en-US" b="1" u="sng" dirty="0" smtClean="0">
                <a:hlinkClick r:id="rId3"/>
              </a:rPr>
              <a:t>.ent.rt.csaa.com</a:t>
            </a:r>
            <a:r>
              <a:rPr lang="en-US" u="sng" dirty="0" smtClean="0">
                <a:hlinkClick r:id="rId3"/>
              </a:rPr>
              <a:t>/sites/PDR/Property/Wiki%20Pages/Home.aspx</a:t>
            </a:r>
            <a:r>
              <a:rPr lang="en-US" dirty="0" smtClean="0"/>
              <a:t>. When it prompts for credentials, use ENT\</a:t>
            </a:r>
            <a:r>
              <a:rPr lang="en-US" dirty="0" err="1" smtClean="0"/>
              <a:t>gidHere</a:t>
            </a:r>
            <a:r>
              <a:rPr lang="en-US" dirty="0" smtClean="0"/>
              <a:t> for User ID and ENT domain password.</a:t>
            </a:r>
          </a:p>
          <a:p>
            <a:pPr lvl="1">
              <a:buNone/>
            </a:pPr>
            <a:endParaRPr lang="en-US" dirty="0" smtClean="0"/>
          </a:p>
          <a:p>
            <a:r>
              <a:rPr lang="en-US" dirty="0" smtClean="0"/>
              <a:t>Use the same technique for other links that do not have fully qualified path. Ex: instead of </a:t>
            </a:r>
            <a:r>
              <a:rPr lang="en-US" u="sng" dirty="0" smtClean="0">
                <a:hlinkClick r:id="rId4"/>
              </a:rPr>
              <a:t>http://passport/</a:t>
            </a:r>
            <a:r>
              <a:rPr lang="en-US" dirty="0" smtClean="0"/>
              <a:t> use </a:t>
            </a:r>
            <a:r>
              <a:rPr lang="en-US" u="sng" dirty="0" smtClean="0">
                <a:hlinkClick r:id="rId5"/>
              </a:rPr>
              <a:t>http://passport.ent.rt.csaa.com/</a:t>
            </a:r>
            <a:r>
              <a:rPr lang="en-US" dirty="0" smtClean="0"/>
              <a:t> </a:t>
            </a:r>
          </a:p>
          <a:p>
            <a:pPr>
              <a:buNone/>
            </a:pPr>
            <a:endParaRPr lang="en-US" dirty="0" smtClean="0"/>
          </a:p>
          <a:p>
            <a:r>
              <a:rPr lang="en-US" dirty="0" smtClean="0"/>
              <a:t>Instant messaging does not work on the VMs.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gray">
          <a:xfrm>
            <a:off x="4433888" y="6477000"/>
            <a:ext cx="204787" cy="136525"/>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lnSpc>
                <a:spcPct val="106000"/>
              </a:lnSpc>
              <a:buClr>
                <a:srgbClr val="000000"/>
              </a:buClr>
              <a:buSzPct val="65000"/>
              <a:buFont typeface="Wingdings" pitchFamily="2" charset="2"/>
              <a:buNone/>
              <a:defRPr/>
            </a:pPr>
            <a:r>
              <a:rPr lang="en-US" sz="900" dirty="0">
                <a:solidFill>
                  <a:schemeClr val="accent1">
                    <a:lumMod val="50000"/>
                  </a:schemeClr>
                </a:solidFill>
                <a:latin typeface="Arial" pitchFamily="34" charset="0"/>
                <a:ea typeface="MS PGothic" pitchFamily="34" charset="-128"/>
                <a:cs typeface="Arial" pitchFamily="34" charset="0"/>
              </a:rPr>
              <a:t>- </a:t>
            </a:r>
            <a:fld id="{4B8436BF-3743-4002-8051-DF2F970F89EC}" type="slidenum">
              <a:rPr lang="en-US" sz="900">
                <a:solidFill>
                  <a:schemeClr val="accent1">
                    <a:lumMod val="50000"/>
                  </a:schemeClr>
                </a:solidFill>
                <a:latin typeface="Arial" pitchFamily="34" charset="0"/>
                <a:ea typeface="MS PGothic" pitchFamily="34" charset="-128"/>
                <a:cs typeface="Arial" pitchFamily="34" charset="0"/>
              </a:rPr>
              <a:pPr algn="ctr" eaLnBrk="0" hangingPunct="0">
                <a:lnSpc>
                  <a:spcPct val="106000"/>
                </a:lnSpc>
                <a:buClr>
                  <a:srgbClr val="000000"/>
                </a:buClr>
                <a:buSzPct val="65000"/>
                <a:buFont typeface="Wingdings" pitchFamily="2" charset="2"/>
                <a:buNone/>
                <a:defRPr/>
              </a:pPr>
              <a:t>3</a:t>
            </a:fld>
            <a:r>
              <a:rPr lang="en-US" sz="900" dirty="0">
                <a:solidFill>
                  <a:schemeClr val="accent1">
                    <a:lumMod val="50000"/>
                  </a:schemeClr>
                </a:solidFill>
                <a:latin typeface="Arial" pitchFamily="34" charset="0"/>
                <a:ea typeface="MS PGothic" pitchFamily="34" charset="-128"/>
                <a:cs typeface="Arial" pitchFamily="34" charset="0"/>
              </a:rPr>
              <a:t> -</a:t>
            </a:r>
          </a:p>
        </p:txBody>
      </p:sp>
      <p:sp>
        <p:nvSpPr>
          <p:cNvPr id="16" name="Text Placeholder 24"/>
          <p:cNvSpPr txBox="1">
            <a:spLocks/>
          </p:cNvSpPr>
          <p:nvPr/>
        </p:nvSpPr>
        <p:spPr bwMode="auto">
          <a:xfrm>
            <a:off x="4724400" y="4343400"/>
            <a:ext cx="3949700" cy="2203450"/>
          </a:xfrm>
          <a:prstGeom prst="rect">
            <a:avLst/>
          </a:prstGeom>
          <a:noFill/>
          <a:ln w="9525">
            <a:noFill/>
            <a:miter lim="800000"/>
            <a:headEnd/>
            <a:tailEnd/>
          </a:ln>
        </p:spPr>
        <p:txBody>
          <a:bodyPr/>
          <a:lstStyle/>
          <a:p>
            <a:pPr marL="114300" lvl="1" indent="-114300">
              <a:spcBef>
                <a:spcPts val="200"/>
              </a:spcBef>
              <a:buFont typeface="Wingdings" pitchFamily="2" charset="2"/>
              <a:buChar char="§"/>
            </a:pPr>
            <a:endParaRPr lang="en-US" sz="1000" dirty="0"/>
          </a:p>
        </p:txBody>
      </p:sp>
      <p:sp>
        <p:nvSpPr>
          <p:cNvPr id="18" name="Text Placeholder 24"/>
          <p:cNvSpPr txBox="1">
            <a:spLocks/>
          </p:cNvSpPr>
          <p:nvPr/>
        </p:nvSpPr>
        <p:spPr bwMode="auto">
          <a:xfrm>
            <a:off x="4724400" y="4343400"/>
            <a:ext cx="3949700" cy="1524000"/>
          </a:xfrm>
          <a:prstGeom prst="rect">
            <a:avLst/>
          </a:prstGeom>
          <a:noFill/>
          <a:ln w="9525">
            <a:noFill/>
            <a:miter lim="800000"/>
            <a:headEnd/>
            <a:tailEnd/>
          </a:ln>
        </p:spPr>
        <p:txBody>
          <a:bodyPr/>
          <a:lstStyle/>
          <a:p>
            <a:pPr marL="114300" lvl="1" indent="-114300">
              <a:spcBef>
                <a:spcPts val="200"/>
              </a:spcBef>
              <a:buFont typeface="Wingdings" pitchFamily="2" charset="2"/>
              <a:buChar char="§"/>
            </a:pPr>
            <a:endParaRPr lang="en-US" sz="1000" dirty="0" smtClean="0"/>
          </a:p>
          <a:p>
            <a:pPr marL="114300" lvl="1" indent="-114300">
              <a:spcBef>
                <a:spcPts val="200"/>
              </a:spcBef>
              <a:buFont typeface="Wingdings" pitchFamily="2" charset="2"/>
              <a:buChar char="§"/>
            </a:pPr>
            <a:endParaRPr lang="en-US" sz="1000" dirty="0"/>
          </a:p>
        </p:txBody>
      </p:sp>
      <p:sp>
        <p:nvSpPr>
          <p:cNvPr id="19" name="Title 18"/>
          <p:cNvSpPr>
            <a:spLocks noGrp="1"/>
          </p:cNvSpPr>
          <p:nvPr>
            <p:ph type="title"/>
          </p:nvPr>
        </p:nvSpPr>
        <p:spPr>
          <a:xfrm>
            <a:off x="304800" y="219456"/>
            <a:ext cx="8382000" cy="639762"/>
          </a:xfrm>
        </p:spPr>
        <p:txBody>
          <a:bodyPr/>
          <a:lstStyle/>
          <a:p>
            <a:pPr marL="171450" marR="0" indent="-171450">
              <a:spcBef>
                <a:spcPts val="0"/>
              </a:spcBef>
              <a:spcAft>
                <a:spcPts val="300"/>
              </a:spcAft>
            </a:pPr>
            <a:r>
              <a:rPr lang="en-US" dirty="0" err="1" smtClean="0">
                <a:ea typeface="Times New Roman"/>
              </a:rPr>
              <a:t>Dev</a:t>
            </a:r>
            <a:r>
              <a:rPr lang="en-US" dirty="0" smtClean="0">
                <a:ea typeface="Times New Roman"/>
              </a:rPr>
              <a:t> Sprint Cycle and Property PAS Teams</a:t>
            </a:r>
            <a:endParaRPr lang="en-US" dirty="0">
              <a:ea typeface="Times New Roman"/>
            </a:endParaRPr>
          </a:p>
        </p:txBody>
      </p:sp>
      <p:pic>
        <p:nvPicPr>
          <p:cNvPr id="2050" name="Picture 2" descr="http://javamaster.files.wordpress.com/2009/07/scrum1.png?w=460&amp;h=29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335" y="1371600"/>
            <a:ext cx="7089757" cy="4572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738577" y="3503711"/>
            <a:ext cx="838200" cy="307777"/>
          </a:xfrm>
          <a:prstGeom prst="rect">
            <a:avLst/>
          </a:prstGeom>
          <a:solidFill>
            <a:schemeClr val="bg1"/>
          </a:solidFill>
        </p:spPr>
        <p:txBody>
          <a:bodyPr wrap="square" rtlCol="0">
            <a:spAutoFit/>
          </a:bodyPr>
          <a:lstStyle/>
          <a:p>
            <a:r>
              <a:rPr lang="en-US" sz="1400" dirty="0" smtClean="0"/>
              <a:t>5 weeks</a:t>
            </a:r>
            <a:endParaRPr lang="en-US" sz="1400" dirty="0"/>
          </a:p>
        </p:txBody>
      </p:sp>
      <p:sp>
        <p:nvSpPr>
          <p:cNvPr id="3" name="Rectangle 2"/>
          <p:cNvSpPr/>
          <p:nvPr/>
        </p:nvSpPr>
        <p:spPr>
          <a:xfrm rot="10800000" flipH="1" flipV="1">
            <a:off x="658334" y="1410586"/>
            <a:ext cx="2008666" cy="4609214"/>
          </a:xfrm>
          <a:prstGeom prst="rect">
            <a:avLst/>
          </a:prstGeom>
          <a:solidFill>
            <a:srgbClr val="4F81BD">
              <a:alpha val="1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 Product Owners and  Design Team</a:t>
            </a:r>
            <a:endParaRPr lang="en-US" dirty="0">
              <a:solidFill>
                <a:schemeClr val="tx1"/>
              </a:solidFill>
            </a:endParaRPr>
          </a:p>
        </p:txBody>
      </p:sp>
      <p:sp>
        <p:nvSpPr>
          <p:cNvPr id="4" name="Rounded Rectangle 3"/>
          <p:cNvSpPr/>
          <p:nvPr/>
        </p:nvSpPr>
        <p:spPr>
          <a:xfrm>
            <a:off x="6489700" y="685800"/>
            <a:ext cx="1641844" cy="762000"/>
          </a:xfrm>
          <a:prstGeom prst="roundRect">
            <a:avLst/>
          </a:prstGeom>
          <a:solidFill>
            <a:schemeClr val="accent6">
              <a:lumMod val="60000"/>
              <a:lumOff val="40000"/>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Test Execution Team</a:t>
            </a:r>
            <a:endParaRPr lang="en-US" dirty="0">
              <a:solidFill>
                <a:schemeClr val="tx1"/>
              </a:solidFill>
            </a:endParaRPr>
          </a:p>
        </p:txBody>
      </p:sp>
      <p:sp>
        <p:nvSpPr>
          <p:cNvPr id="5" name="Oval 4"/>
          <p:cNvSpPr/>
          <p:nvPr/>
        </p:nvSpPr>
        <p:spPr>
          <a:xfrm>
            <a:off x="5576777" y="264042"/>
            <a:ext cx="990600" cy="914400"/>
          </a:xfrm>
          <a:prstGeom prst="ellipse">
            <a:avLst/>
          </a:prstGeom>
          <a:solidFill>
            <a:schemeClr val="accent6">
              <a:lumMod val="60000"/>
              <a:lumOff val="40000"/>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Build Team</a:t>
            </a:r>
            <a:endParaRPr lang="en-US" dirty="0">
              <a:solidFill>
                <a:schemeClr val="tx1"/>
              </a:solidFill>
            </a:endParaRPr>
          </a:p>
        </p:txBody>
      </p:sp>
      <p:sp>
        <p:nvSpPr>
          <p:cNvPr id="13" name="Rounded Rectangle 12"/>
          <p:cNvSpPr/>
          <p:nvPr/>
        </p:nvSpPr>
        <p:spPr>
          <a:xfrm>
            <a:off x="7271488" y="1410586"/>
            <a:ext cx="1872512" cy="609600"/>
          </a:xfrm>
          <a:prstGeom prst="roundRect">
            <a:avLst/>
          </a:prstGeom>
          <a:solidFill>
            <a:schemeClr val="accent6">
              <a:lumMod val="60000"/>
              <a:lumOff val="40000"/>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Test Automation Team</a:t>
            </a:r>
            <a:endParaRPr lang="en-US" dirty="0">
              <a:solidFill>
                <a:schemeClr val="tx1"/>
              </a:solidFill>
            </a:endParaRPr>
          </a:p>
        </p:txBody>
      </p:sp>
      <p:sp>
        <p:nvSpPr>
          <p:cNvPr id="6" name="Oval 5"/>
          <p:cNvSpPr/>
          <p:nvPr/>
        </p:nvSpPr>
        <p:spPr>
          <a:xfrm>
            <a:off x="2667001" y="1028700"/>
            <a:ext cx="5464544" cy="5372100"/>
          </a:xfrm>
          <a:prstGeom prst="ellipse">
            <a:avLst/>
          </a:prstGeom>
          <a:solidFill>
            <a:schemeClr val="accent2">
              <a:lumMod val="20000"/>
              <a:lumOff val="80000"/>
              <a:alpha val="1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590800" y="1143000"/>
            <a:ext cx="990600" cy="914400"/>
          </a:xfrm>
          <a:prstGeom prst="ellipse">
            <a:avLst/>
          </a:prstGeom>
          <a:solidFill>
            <a:schemeClr val="accent5">
              <a:lumMod val="60000"/>
              <a:lumOff val="40000"/>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 Team</a:t>
            </a:r>
            <a:endParaRPr lang="en-US" dirty="0">
              <a:solidFill>
                <a:schemeClr val="tx1"/>
              </a:solidFill>
            </a:endParaRPr>
          </a:p>
        </p:txBody>
      </p:sp>
      <p:sp>
        <p:nvSpPr>
          <p:cNvPr id="17" name="Oval 16"/>
          <p:cNvSpPr/>
          <p:nvPr/>
        </p:nvSpPr>
        <p:spPr>
          <a:xfrm>
            <a:off x="7772400" y="1981200"/>
            <a:ext cx="1240760" cy="1104014"/>
          </a:xfrm>
          <a:prstGeom prst="ellipse">
            <a:avLst/>
          </a:prstGeom>
          <a:solidFill>
            <a:schemeClr val="accent2">
              <a:lumMod val="60000"/>
              <a:lumOff val="40000"/>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Defects Team</a:t>
            </a:r>
            <a:endParaRPr lang="en-US" dirty="0">
              <a:solidFill>
                <a:schemeClr val="tx1"/>
              </a:solidFill>
            </a:endParaRPr>
          </a:p>
        </p:txBody>
      </p:sp>
      <p:sp>
        <p:nvSpPr>
          <p:cNvPr id="20" name="Oval 19"/>
          <p:cNvSpPr/>
          <p:nvPr/>
        </p:nvSpPr>
        <p:spPr>
          <a:xfrm>
            <a:off x="2344176" y="5775325"/>
            <a:ext cx="1859037" cy="838200"/>
          </a:xfrm>
          <a:prstGeom prst="ellipse">
            <a:avLst/>
          </a:prstGeom>
          <a:solidFill>
            <a:schemeClr val="accent3">
              <a:lumMod val="60000"/>
              <a:lumOff val="40000"/>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Integrations Team</a:t>
            </a:r>
            <a:endParaRPr lang="en-US" dirty="0">
              <a:solidFill>
                <a:schemeClr val="tx1"/>
              </a:solidFill>
            </a:endParaRPr>
          </a:p>
        </p:txBody>
      </p:sp>
      <p:sp>
        <p:nvSpPr>
          <p:cNvPr id="21" name="Oval 20"/>
          <p:cNvSpPr/>
          <p:nvPr/>
        </p:nvSpPr>
        <p:spPr>
          <a:xfrm>
            <a:off x="7596963" y="4595111"/>
            <a:ext cx="1393160" cy="1180214"/>
          </a:xfrm>
          <a:prstGeom prst="ellipse">
            <a:avLst/>
          </a:prstGeom>
          <a:solidFill>
            <a:schemeClr val="tx2">
              <a:lumMod val="60000"/>
              <a:lumOff val="40000"/>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Review  Team</a:t>
            </a:r>
            <a:endParaRPr lang="en-US" dirty="0">
              <a:solidFill>
                <a:schemeClr val="tx1"/>
              </a:solidFill>
            </a:endParaRPr>
          </a:p>
        </p:txBody>
      </p:sp>
    </p:spTree>
    <p:extLst>
      <p:ext uri="{BB962C8B-B14F-4D97-AF65-F5344CB8AC3E}">
        <p14:creationId xmlns:p14="http://schemas.microsoft.com/office/powerpoint/2010/main" val="165238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2667001" y="1028700"/>
            <a:ext cx="5464544" cy="5372100"/>
          </a:xfrm>
          <a:prstGeom prst="ellipse">
            <a:avLst/>
          </a:prstGeom>
          <a:solidFill>
            <a:schemeClr val="accent2">
              <a:lumMod val="20000"/>
              <a:lumOff val="80000"/>
              <a:alpha val="1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Box 5"/>
          <p:cNvSpPr txBox="1">
            <a:spLocks noChangeArrowheads="1"/>
          </p:cNvSpPr>
          <p:nvPr/>
        </p:nvSpPr>
        <p:spPr bwMode="gray">
          <a:xfrm>
            <a:off x="4433888" y="6477000"/>
            <a:ext cx="204787" cy="136525"/>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lnSpc>
                <a:spcPct val="106000"/>
              </a:lnSpc>
              <a:buClr>
                <a:srgbClr val="000000"/>
              </a:buClr>
              <a:buSzPct val="65000"/>
              <a:buFont typeface="Wingdings" pitchFamily="2" charset="2"/>
              <a:buNone/>
              <a:defRPr/>
            </a:pPr>
            <a:r>
              <a:rPr lang="en-US" sz="900" dirty="0">
                <a:solidFill>
                  <a:schemeClr val="accent1">
                    <a:lumMod val="50000"/>
                  </a:schemeClr>
                </a:solidFill>
                <a:latin typeface="Arial" pitchFamily="34" charset="0"/>
                <a:ea typeface="MS PGothic" pitchFamily="34" charset="-128"/>
                <a:cs typeface="Arial" pitchFamily="34" charset="0"/>
              </a:rPr>
              <a:t>- </a:t>
            </a:r>
            <a:fld id="{4B8436BF-3743-4002-8051-DF2F970F89EC}" type="slidenum">
              <a:rPr lang="en-US" sz="900">
                <a:solidFill>
                  <a:schemeClr val="accent1">
                    <a:lumMod val="50000"/>
                  </a:schemeClr>
                </a:solidFill>
                <a:latin typeface="Arial" pitchFamily="34" charset="0"/>
                <a:ea typeface="MS PGothic" pitchFamily="34" charset="-128"/>
                <a:cs typeface="Arial" pitchFamily="34" charset="0"/>
              </a:rPr>
              <a:pPr algn="ctr" eaLnBrk="0" hangingPunct="0">
                <a:lnSpc>
                  <a:spcPct val="106000"/>
                </a:lnSpc>
                <a:buClr>
                  <a:srgbClr val="000000"/>
                </a:buClr>
                <a:buSzPct val="65000"/>
                <a:buFont typeface="Wingdings" pitchFamily="2" charset="2"/>
                <a:buNone/>
                <a:defRPr/>
              </a:pPr>
              <a:t>4</a:t>
            </a:fld>
            <a:r>
              <a:rPr lang="en-US" sz="900" dirty="0">
                <a:solidFill>
                  <a:schemeClr val="accent1">
                    <a:lumMod val="50000"/>
                  </a:schemeClr>
                </a:solidFill>
                <a:latin typeface="Arial" pitchFamily="34" charset="0"/>
                <a:ea typeface="MS PGothic" pitchFamily="34" charset="-128"/>
                <a:cs typeface="Arial" pitchFamily="34" charset="0"/>
              </a:rPr>
              <a:t> -</a:t>
            </a:r>
          </a:p>
        </p:txBody>
      </p:sp>
      <p:sp>
        <p:nvSpPr>
          <p:cNvPr id="16" name="Text Placeholder 24"/>
          <p:cNvSpPr txBox="1">
            <a:spLocks/>
          </p:cNvSpPr>
          <p:nvPr/>
        </p:nvSpPr>
        <p:spPr bwMode="auto">
          <a:xfrm>
            <a:off x="4724400" y="4343400"/>
            <a:ext cx="3949700" cy="2203450"/>
          </a:xfrm>
          <a:prstGeom prst="rect">
            <a:avLst/>
          </a:prstGeom>
          <a:noFill/>
          <a:ln w="9525">
            <a:noFill/>
            <a:miter lim="800000"/>
            <a:headEnd/>
            <a:tailEnd/>
          </a:ln>
        </p:spPr>
        <p:txBody>
          <a:bodyPr/>
          <a:lstStyle/>
          <a:p>
            <a:pPr marL="114300" lvl="1" indent="-114300">
              <a:spcBef>
                <a:spcPts val="200"/>
              </a:spcBef>
              <a:buFont typeface="Wingdings" pitchFamily="2" charset="2"/>
              <a:buChar char="§"/>
            </a:pPr>
            <a:endParaRPr lang="en-US" sz="1000" dirty="0"/>
          </a:p>
        </p:txBody>
      </p:sp>
      <p:sp>
        <p:nvSpPr>
          <p:cNvPr id="18" name="Text Placeholder 24"/>
          <p:cNvSpPr txBox="1">
            <a:spLocks/>
          </p:cNvSpPr>
          <p:nvPr/>
        </p:nvSpPr>
        <p:spPr bwMode="auto">
          <a:xfrm>
            <a:off x="4724400" y="4343400"/>
            <a:ext cx="3949700" cy="1524000"/>
          </a:xfrm>
          <a:prstGeom prst="rect">
            <a:avLst/>
          </a:prstGeom>
          <a:noFill/>
          <a:ln w="9525">
            <a:noFill/>
            <a:miter lim="800000"/>
            <a:headEnd/>
            <a:tailEnd/>
          </a:ln>
        </p:spPr>
        <p:txBody>
          <a:bodyPr/>
          <a:lstStyle/>
          <a:p>
            <a:pPr marL="114300" lvl="1" indent="-114300">
              <a:spcBef>
                <a:spcPts val="200"/>
              </a:spcBef>
              <a:buFont typeface="Wingdings" pitchFamily="2" charset="2"/>
              <a:buChar char="§"/>
            </a:pPr>
            <a:endParaRPr lang="en-US" sz="1000" dirty="0" smtClean="0"/>
          </a:p>
          <a:p>
            <a:pPr marL="114300" lvl="1" indent="-114300">
              <a:spcBef>
                <a:spcPts val="200"/>
              </a:spcBef>
              <a:buFont typeface="Wingdings" pitchFamily="2" charset="2"/>
              <a:buChar char="§"/>
            </a:pPr>
            <a:endParaRPr lang="en-US" sz="1000" dirty="0"/>
          </a:p>
        </p:txBody>
      </p:sp>
      <p:sp>
        <p:nvSpPr>
          <p:cNvPr id="19" name="Title 18"/>
          <p:cNvSpPr>
            <a:spLocks noGrp="1"/>
          </p:cNvSpPr>
          <p:nvPr>
            <p:ph type="title"/>
          </p:nvPr>
        </p:nvSpPr>
        <p:spPr>
          <a:xfrm>
            <a:off x="304800" y="219456"/>
            <a:ext cx="8382000" cy="639762"/>
          </a:xfrm>
        </p:spPr>
        <p:txBody>
          <a:bodyPr/>
          <a:lstStyle/>
          <a:p>
            <a:pPr marL="171450" marR="0" indent="-171450">
              <a:spcBef>
                <a:spcPts val="0"/>
              </a:spcBef>
              <a:spcAft>
                <a:spcPts val="300"/>
              </a:spcAft>
            </a:pPr>
            <a:r>
              <a:rPr lang="en-US" dirty="0" smtClean="0">
                <a:ea typeface="Times New Roman"/>
              </a:rPr>
              <a:t>Primary Tools by Team</a:t>
            </a:r>
            <a:endParaRPr lang="en-US" dirty="0">
              <a:ea typeface="Times New Roman"/>
            </a:endParaRPr>
          </a:p>
        </p:txBody>
      </p:sp>
      <p:sp>
        <p:nvSpPr>
          <p:cNvPr id="3" name="Rectangle 2"/>
          <p:cNvSpPr/>
          <p:nvPr/>
        </p:nvSpPr>
        <p:spPr>
          <a:xfrm rot="10800000" flipH="1" flipV="1">
            <a:off x="658334" y="1410586"/>
            <a:ext cx="2008666" cy="4609214"/>
          </a:xfrm>
          <a:prstGeom prst="rect">
            <a:avLst/>
          </a:prstGeom>
          <a:solidFill>
            <a:srgbClr val="4F81BD">
              <a:alpha val="1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smtClean="0">
                <a:solidFill>
                  <a:schemeClr val="tx1"/>
                </a:solidFill>
              </a:rPr>
              <a:t> Product Owners, Design Team and Test Analyst Team</a:t>
            </a:r>
          </a:p>
          <a:p>
            <a:pPr algn="ctr"/>
            <a:endParaRPr lang="en-US" dirty="0" smtClean="0">
              <a:solidFill>
                <a:schemeClr val="tx1"/>
              </a:solidFill>
            </a:endParaRPr>
          </a:p>
          <a:p>
            <a:pPr marL="285750" indent="-285750">
              <a:buFont typeface="Arial" pitchFamily="34" charset="0"/>
              <a:buChar char="•"/>
            </a:pPr>
            <a:r>
              <a:rPr lang="en-US" dirty="0" smtClean="0">
                <a:solidFill>
                  <a:schemeClr val="tx1"/>
                </a:solidFill>
              </a:rPr>
              <a:t>SharePoint</a:t>
            </a:r>
          </a:p>
          <a:p>
            <a:pPr marL="285750" indent="-285750">
              <a:buFont typeface="Arial" pitchFamily="34" charset="0"/>
              <a:buChar char="•"/>
            </a:pPr>
            <a:r>
              <a:rPr lang="en-US" dirty="0" smtClean="0">
                <a:solidFill>
                  <a:schemeClr val="tx1"/>
                </a:solidFill>
              </a:rPr>
              <a:t>RRC – define </a:t>
            </a:r>
          </a:p>
          <a:p>
            <a:pPr marL="285750" indent="-285750">
              <a:buFont typeface="Arial" pitchFamily="34" charset="0"/>
              <a:buChar char="•"/>
            </a:pPr>
            <a:r>
              <a:rPr lang="en-US" dirty="0" smtClean="0">
                <a:solidFill>
                  <a:schemeClr val="tx1"/>
                </a:solidFill>
              </a:rPr>
              <a:t>RTC – manage </a:t>
            </a:r>
            <a:endParaRPr lang="en-US" dirty="0">
              <a:solidFill>
                <a:schemeClr val="tx1"/>
              </a:solidFill>
            </a:endParaRPr>
          </a:p>
        </p:txBody>
      </p:sp>
      <p:sp>
        <p:nvSpPr>
          <p:cNvPr id="4" name="Rounded Rectangle 3"/>
          <p:cNvSpPr/>
          <p:nvPr/>
        </p:nvSpPr>
        <p:spPr>
          <a:xfrm>
            <a:off x="6489700" y="838200"/>
            <a:ext cx="2425700" cy="1143000"/>
          </a:xfrm>
          <a:prstGeom prst="roundRect">
            <a:avLst/>
          </a:prstGeom>
          <a:solidFill>
            <a:schemeClr val="accent6">
              <a:lumMod val="60000"/>
              <a:lumOff val="40000"/>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Test Execution and Automation Teams  </a:t>
            </a:r>
            <a:r>
              <a:rPr lang="en-US" sz="1600" dirty="0" smtClean="0">
                <a:solidFill>
                  <a:schemeClr val="tx1"/>
                </a:solidFill>
              </a:rPr>
              <a:t>QC, QA </a:t>
            </a:r>
            <a:r>
              <a:rPr lang="en-US" sz="1600" dirty="0">
                <a:solidFill>
                  <a:schemeClr val="tx1"/>
                </a:solidFill>
              </a:rPr>
              <a:t>Inspect, Load runner, QTP, </a:t>
            </a:r>
            <a:r>
              <a:rPr lang="en-US" sz="1600" dirty="0" smtClean="0">
                <a:solidFill>
                  <a:schemeClr val="tx1"/>
                </a:solidFill>
              </a:rPr>
              <a:t>Fortify</a:t>
            </a:r>
            <a:endParaRPr lang="en-US" sz="1600" dirty="0">
              <a:solidFill>
                <a:schemeClr val="tx1"/>
              </a:solidFill>
            </a:endParaRPr>
          </a:p>
        </p:txBody>
      </p:sp>
      <p:sp>
        <p:nvSpPr>
          <p:cNvPr id="5" name="Oval 4"/>
          <p:cNvSpPr/>
          <p:nvPr/>
        </p:nvSpPr>
        <p:spPr>
          <a:xfrm>
            <a:off x="5576777" y="264042"/>
            <a:ext cx="990600" cy="914400"/>
          </a:xfrm>
          <a:prstGeom prst="ellipse">
            <a:avLst/>
          </a:prstGeom>
          <a:solidFill>
            <a:schemeClr val="accent6">
              <a:lumMod val="60000"/>
              <a:lumOff val="40000"/>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Build Team  </a:t>
            </a:r>
            <a:r>
              <a:rPr lang="en-US" sz="1400" dirty="0" smtClean="0">
                <a:solidFill>
                  <a:schemeClr val="tx1"/>
                </a:solidFill>
              </a:rPr>
              <a:t>  Maven</a:t>
            </a:r>
            <a:endParaRPr lang="en-US" dirty="0">
              <a:solidFill>
                <a:schemeClr val="tx1"/>
              </a:solidFill>
            </a:endParaRPr>
          </a:p>
        </p:txBody>
      </p:sp>
      <p:sp>
        <p:nvSpPr>
          <p:cNvPr id="17" name="Oval 16"/>
          <p:cNvSpPr/>
          <p:nvPr/>
        </p:nvSpPr>
        <p:spPr>
          <a:xfrm>
            <a:off x="7772400" y="1981200"/>
            <a:ext cx="1240760" cy="1104014"/>
          </a:xfrm>
          <a:prstGeom prst="ellipse">
            <a:avLst/>
          </a:prstGeom>
          <a:solidFill>
            <a:schemeClr val="accent5">
              <a:lumMod val="60000"/>
              <a:lumOff val="40000"/>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b="1" dirty="0" smtClean="0">
                <a:solidFill>
                  <a:schemeClr val="tx1"/>
                </a:solidFill>
              </a:rPr>
              <a:t>Defects Team</a:t>
            </a:r>
          </a:p>
          <a:p>
            <a:pPr algn="ctr"/>
            <a:r>
              <a:rPr lang="en-US" sz="1700" dirty="0" smtClean="0">
                <a:solidFill>
                  <a:schemeClr val="tx1"/>
                </a:solidFill>
              </a:rPr>
              <a:t>QC</a:t>
            </a:r>
            <a:endParaRPr lang="en-US" sz="1700" dirty="0">
              <a:solidFill>
                <a:schemeClr val="tx1"/>
              </a:solidFill>
            </a:endParaRPr>
          </a:p>
        </p:txBody>
      </p:sp>
      <p:sp>
        <p:nvSpPr>
          <p:cNvPr id="7" name="TextBox 6"/>
          <p:cNvSpPr txBox="1"/>
          <p:nvPr/>
        </p:nvSpPr>
        <p:spPr>
          <a:xfrm>
            <a:off x="4191000" y="2561031"/>
            <a:ext cx="3581400" cy="2585323"/>
          </a:xfrm>
          <a:prstGeom prst="rect">
            <a:avLst/>
          </a:prstGeom>
          <a:noFill/>
        </p:spPr>
        <p:txBody>
          <a:bodyPr wrap="square" rtlCol="0">
            <a:spAutoFit/>
          </a:bodyPr>
          <a:lstStyle/>
          <a:p>
            <a:r>
              <a:rPr lang="en-US" b="1" dirty="0" smtClean="0"/>
              <a:t>Scrum Team</a:t>
            </a:r>
          </a:p>
          <a:p>
            <a:pPr marL="285750" indent="-285750">
              <a:buFont typeface="Arial" pitchFamily="34" charset="0"/>
              <a:buChar char="•"/>
            </a:pPr>
            <a:r>
              <a:rPr lang="en-US" dirty="0" smtClean="0"/>
              <a:t>RTC – manage tasks</a:t>
            </a:r>
          </a:p>
          <a:p>
            <a:pPr marL="285750" indent="-285750">
              <a:buFont typeface="Arial" pitchFamily="34" charset="0"/>
              <a:buChar char="•"/>
            </a:pPr>
            <a:r>
              <a:rPr lang="en-US" dirty="0" smtClean="0"/>
              <a:t>SVN – source control</a:t>
            </a:r>
          </a:p>
          <a:p>
            <a:pPr marL="285750" indent="-285750">
              <a:buFont typeface="Arial" pitchFamily="34" charset="0"/>
              <a:buChar char="•"/>
            </a:pPr>
            <a:r>
              <a:rPr lang="en-US" dirty="0" smtClean="0"/>
              <a:t>Java/J2EE – code</a:t>
            </a:r>
          </a:p>
          <a:p>
            <a:pPr marL="285750" indent="-285750">
              <a:buFont typeface="Arial" pitchFamily="34" charset="0"/>
              <a:buChar char="•"/>
            </a:pPr>
            <a:r>
              <a:rPr lang="en-US" dirty="0" err="1" smtClean="0"/>
              <a:t>Liquibase</a:t>
            </a:r>
            <a:r>
              <a:rPr lang="en-US" dirty="0" smtClean="0"/>
              <a:t> – integration to DB</a:t>
            </a:r>
          </a:p>
          <a:p>
            <a:pPr marL="285750" indent="-285750">
              <a:buFont typeface="Arial" pitchFamily="34" charset="0"/>
              <a:buChar char="•"/>
            </a:pPr>
            <a:r>
              <a:rPr lang="en-US" dirty="0" smtClean="0"/>
              <a:t>Oracle - database</a:t>
            </a:r>
          </a:p>
          <a:p>
            <a:pPr marL="285750" indent="-285750">
              <a:buFont typeface="Arial" pitchFamily="34" charset="0"/>
              <a:buChar char="•"/>
            </a:pPr>
            <a:r>
              <a:rPr lang="en-US" dirty="0" smtClean="0"/>
              <a:t>VMware – manage </a:t>
            </a:r>
            <a:r>
              <a:rPr lang="en-US" dirty="0" err="1" smtClean="0"/>
              <a:t>dev</a:t>
            </a:r>
            <a:r>
              <a:rPr lang="en-US" dirty="0" smtClean="0"/>
              <a:t> </a:t>
            </a:r>
            <a:r>
              <a:rPr lang="en-US" dirty="0" err="1" smtClean="0"/>
              <a:t>env</a:t>
            </a:r>
            <a:endParaRPr lang="en-US" dirty="0" smtClean="0"/>
          </a:p>
          <a:p>
            <a:pPr marL="285750" indent="-285750">
              <a:buFont typeface="Arial" pitchFamily="34" charset="0"/>
              <a:buChar char="•"/>
            </a:pPr>
            <a:r>
              <a:rPr lang="en-US" dirty="0" smtClean="0"/>
              <a:t>Maven – build tool</a:t>
            </a:r>
          </a:p>
          <a:p>
            <a:pPr marL="285750" indent="-285750">
              <a:buFont typeface="Arial" pitchFamily="34" charset="0"/>
              <a:buChar char="•"/>
            </a:pPr>
            <a:r>
              <a:rPr lang="en-US" dirty="0" smtClean="0"/>
              <a:t>Sonar – </a:t>
            </a:r>
            <a:r>
              <a:rPr lang="en-US" sz="1600" dirty="0" smtClean="0"/>
              <a:t>check code compliance</a:t>
            </a:r>
            <a:endParaRPr lang="en-US" dirty="0"/>
          </a:p>
        </p:txBody>
      </p:sp>
      <p:sp>
        <p:nvSpPr>
          <p:cNvPr id="20" name="Oval 19"/>
          <p:cNvSpPr/>
          <p:nvPr/>
        </p:nvSpPr>
        <p:spPr>
          <a:xfrm>
            <a:off x="2344176" y="5807075"/>
            <a:ext cx="2089712" cy="974725"/>
          </a:xfrm>
          <a:prstGeom prst="ellipse">
            <a:avLst/>
          </a:prstGeom>
          <a:solidFill>
            <a:schemeClr val="accent3">
              <a:lumMod val="60000"/>
              <a:lumOff val="40000"/>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Integrations </a:t>
            </a:r>
            <a:r>
              <a:rPr lang="en-US" sz="1600" dirty="0" err="1" smtClean="0">
                <a:solidFill>
                  <a:schemeClr val="tx1"/>
                </a:solidFill>
              </a:rPr>
              <a:t>Informatica</a:t>
            </a:r>
            <a:r>
              <a:rPr lang="en-US" sz="1600" dirty="0" smtClean="0">
                <a:solidFill>
                  <a:schemeClr val="tx1"/>
                </a:solidFill>
              </a:rPr>
              <a:t>, Scripts</a:t>
            </a:r>
            <a:endParaRPr lang="en-US" sz="1600" dirty="0">
              <a:solidFill>
                <a:schemeClr val="tx1"/>
              </a:solidFill>
            </a:endParaRPr>
          </a:p>
        </p:txBody>
      </p:sp>
      <p:sp>
        <p:nvSpPr>
          <p:cNvPr id="21" name="Oval 20"/>
          <p:cNvSpPr/>
          <p:nvPr/>
        </p:nvSpPr>
        <p:spPr>
          <a:xfrm>
            <a:off x="7467599" y="4670953"/>
            <a:ext cx="1522523" cy="1348490"/>
          </a:xfrm>
          <a:prstGeom prst="ellipse">
            <a:avLst/>
          </a:prstGeom>
          <a:solidFill>
            <a:schemeClr val="tx2">
              <a:lumMod val="60000"/>
              <a:lumOff val="40000"/>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BR Team</a:t>
            </a:r>
          </a:p>
          <a:p>
            <a:pPr algn="ctr"/>
            <a:r>
              <a:rPr lang="en-US" sz="1600" dirty="0" smtClean="0">
                <a:solidFill>
                  <a:schemeClr val="tx1"/>
                </a:solidFill>
              </a:rPr>
              <a:t>Model Office, PAS</a:t>
            </a:r>
            <a:endParaRPr lang="en-US" dirty="0">
              <a:solidFill>
                <a:schemeClr val="tx1"/>
              </a:solidFill>
            </a:endParaRPr>
          </a:p>
        </p:txBody>
      </p:sp>
    </p:spTree>
    <p:extLst>
      <p:ext uri="{BB962C8B-B14F-4D97-AF65-F5344CB8AC3E}">
        <p14:creationId xmlns:p14="http://schemas.microsoft.com/office/powerpoint/2010/main" val="498906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457200" y="219075"/>
            <a:ext cx="8229600" cy="639763"/>
          </a:xfrm>
        </p:spPr>
        <p:txBody>
          <a:bodyPr/>
          <a:lstStyle/>
          <a:p>
            <a:pPr eaLnBrk="1" hangingPunct="1"/>
            <a:r>
              <a:rPr lang="en-US" dirty="0" smtClean="0">
                <a:ea typeface="ＭＳ Ｐゴシック" pitchFamily="34" charset="-128"/>
              </a:rPr>
              <a:t>High Level Working Agreements – Deliverables and Hand-offs</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298" y="914400"/>
            <a:ext cx="9033702"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gray">
          <a:xfrm>
            <a:off x="4433888" y="6477000"/>
            <a:ext cx="204787" cy="136525"/>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lnSpc>
                <a:spcPct val="106000"/>
              </a:lnSpc>
              <a:buClr>
                <a:srgbClr val="000000"/>
              </a:buClr>
              <a:buSzPct val="65000"/>
              <a:buFont typeface="Wingdings" pitchFamily="2" charset="2"/>
              <a:buNone/>
              <a:defRPr/>
            </a:pPr>
            <a:r>
              <a:rPr lang="en-US" sz="900" dirty="0">
                <a:solidFill>
                  <a:schemeClr val="accent1">
                    <a:lumMod val="50000"/>
                  </a:schemeClr>
                </a:solidFill>
                <a:latin typeface="Arial" pitchFamily="34" charset="0"/>
                <a:ea typeface="MS PGothic" pitchFamily="34" charset="-128"/>
                <a:cs typeface="Arial" pitchFamily="34" charset="0"/>
              </a:rPr>
              <a:t>- </a:t>
            </a:r>
            <a:fld id="{4B8436BF-3743-4002-8051-DF2F970F89EC}" type="slidenum">
              <a:rPr lang="en-US" sz="900">
                <a:solidFill>
                  <a:schemeClr val="accent1">
                    <a:lumMod val="50000"/>
                  </a:schemeClr>
                </a:solidFill>
                <a:latin typeface="Arial" pitchFamily="34" charset="0"/>
                <a:ea typeface="MS PGothic" pitchFamily="34" charset="-128"/>
                <a:cs typeface="Arial" pitchFamily="34" charset="0"/>
              </a:rPr>
              <a:pPr algn="ctr" eaLnBrk="0" hangingPunct="0">
                <a:lnSpc>
                  <a:spcPct val="106000"/>
                </a:lnSpc>
                <a:buClr>
                  <a:srgbClr val="000000"/>
                </a:buClr>
                <a:buSzPct val="65000"/>
                <a:buFont typeface="Wingdings" pitchFamily="2" charset="2"/>
                <a:buNone/>
                <a:defRPr/>
              </a:pPr>
              <a:t>6</a:t>
            </a:fld>
            <a:r>
              <a:rPr lang="en-US" sz="900" dirty="0">
                <a:solidFill>
                  <a:schemeClr val="accent1">
                    <a:lumMod val="50000"/>
                  </a:schemeClr>
                </a:solidFill>
                <a:latin typeface="Arial" pitchFamily="34" charset="0"/>
                <a:ea typeface="MS PGothic" pitchFamily="34" charset="-128"/>
                <a:cs typeface="Arial" pitchFamily="34" charset="0"/>
              </a:rPr>
              <a:t> -</a:t>
            </a:r>
          </a:p>
        </p:txBody>
      </p:sp>
      <p:sp>
        <p:nvSpPr>
          <p:cNvPr id="16" name="Text Placeholder 24"/>
          <p:cNvSpPr txBox="1">
            <a:spLocks/>
          </p:cNvSpPr>
          <p:nvPr/>
        </p:nvSpPr>
        <p:spPr bwMode="auto">
          <a:xfrm>
            <a:off x="4724400" y="4343400"/>
            <a:ext cx="3949700" cy="2203450"/>
          </a:xfrm>
          <a:prstGeom prst="rect">
            <a:avLst/>
          </a:prstGeom>
          <a:noFill/>
          <a:ln w="9525">
            <a:noFill/>
            <a:miter lim="800000"/>
            <a:headEnd/>
            <a:tailEnd/>
          </a:ln>
        </p:spPr>
        <p:txBody>
          <a:bodyPr/>
          <a:lstStyle/>
          <a:p>
            <a:pPr marL="114300" lvl="1" indent="-114300">
              <a:spcBef>
                <a:spcPts val="200"/>
              </a:spcBef>
              <a:buFont typeface="Wingdings" pitchFamily="2" charset="2"/>
              <a:buChar char="§"/>
            </a:pPr>
            <a:endParaRPr lang="en-US" sz="1000" dirty="0"/>
          </a:p>
        </p:txBody>
      </p:sp>
      <p:sp>
        <p:nvSpPr>
          <p:cNvPr id="18" name="Text Placeholder 24"/>
          <p:cNvSpPr txBox="1">
            <a:spLocks/>
          </p:cNvSpPr>
          <p:nvPr/>
        </p:nvSpPr>
        <p:spPr bwMode="auto">
          <a:xfrm>
            <a:off x="4724400" y="4343400"/>
            <a:ext cx="3949700" cy="1524000"/>
          </a:xfrm>
          <a:prstGeom prst="rect">
            <a:avLst/>
          </a:prstGeom>
          <a:noFill/>
          <a:ln w="9525">
            <a:noFill/>
            <a:miter lim="800000"/>
            <a:headEnd/>
            <a:tailEnd/>
          </a:ln>
        </p:spPr>
        <p:txBody>
          <a:bodyPr/>
          <a:lstStyle/>
          <a:p>
            <a:pPr marL="114300" lvl="1" indent="-114300">
              <a:spcBef>
                <a:spcPts val="200"/>
              </a:spcBef>
              <a:buFont typeface="Wingdings" pitchFamily="2" charset="2"/>
              <a:buChar char="§"/>
            </a:pPr>
            <a:endParaRPr lang="en-US" sz="1000" dirty="0" smtClean="0"/>
          </a:p>
          <a:p>
            <a:pPr marL="114300" lvl="1" indent="-114300">
              <a:spcBef>
                <a:spcPts val="200"/>
              </a:spcBef>
              <a:buFont typeface="Wingdings" pitchFamily="2" charset="2"/>
              <a:buChar char="§"/>
            </a:pPr>
            <a:endParaRPr lang="en-US" sz="1000" dirty="0"/>
          </a:p>
        </p:txBody>
      </p:sp>
      <p:sp>
        <p:nvSpPr>
          <p:cNvPr id="19" name="Title 18"/>
          <p:cNvSpPr>
            <a:spLocks noGrp="1"/>
          </p:cNvSpPr>
          <p:nvPr>
            <p:ph type="title"/>
          </p:nvPr>
        </p:nvSpPr>
        <p:spPr/>
        <p:txBody>
          <a:bodyPr/>
          <a:lstStyle/>
          <a:p>
            <a:pPr marL="171450" marR="0" indent="-171450">
              <a:spcBef>
                <a:spcPts val="0"/>
              </a:spcBef>
              <a:spcAft>
                <a:spcPts val="300"/>
              </a:spcAft>
            </a:pPr>
            <a:r>
              <a:rPr lang="en-US" dirty="0" smtClean="0">
                <a:ea typeface="Times New Roman"/>
              </a:rPr>
              <a:t>Pre-Sprint Activities that Occur Throughout Each Sprint	</a:t>
            </a:r>
            <a:endParaRPr lang="en-US" dirty="0">
              <a:ea typeface="Times New Roman"/>
            </a:endParaRPr>
          </a:p>
        </p:txBody>
      </p:sp>
      <p:sp>
        <p:nvSpPr>
          <p:cNvPr id="2" name="TextBox 1"/>
          <p:cNvSpPr txBox="1"/>
          <p:nvPr/>
        </p:nvSpPr>
        <p:spPr>
          <a:xfrm>
            <a:off x="533400" y="838200"/>
            <a:ext cx="8458200" cy="7169705"/>
          </a:xfrm>
          <a:prstGeom prst="rect">
            <a:avLst/>
          </a:prstGeom>
          <a:noFill/>
        </p:spPr>
        <p:txBody>
          <a:bodyPr wrap="square" rtlCol="0">
            <a:spAutoFit/>
          </a:bodyPr>
          <a:lstStyle/>
          <a:p>
            <a:pPr marL="285750" indent="-285750">
              <a:buFont typeface="Arial" pitchFamily="34" charset="0"/>
              <a:buChar char="•"/>
            </a:pPr>
            <a:r>
              <a:rPr lang="en-US" sz="2000" dirty="0" smtClean="0"/>
              <a:t>Design (BSA) team creates user stories in RRC and updates statuses in the RTC Design Backlog</a:t>
            </a:r>
          </a:p>
          <a:p>
            <a:pPr marL="285750" indent="-285750">
              <a:buFont typeface="Arial" pitchFamily="34" charset="0"/>
              <a:buChar char="•"/>
            </a:pPr>
            <a:r>
              <a:rPr lang="en-US" sz="2000" dirty="0" smtClean="0"/>
              <a:t>The BSA team moves internally reviewed stories to Product Backlog</a:t>
            </a:r>
          </a:p>
          <a:p>
            <a:pPr marL="285750" indent="-285750">
              <a:buFont typeface="Arial" pitchFamily="34" charset="0"/>
              <a:buChar char="•"/>
            </a:pPr>
            <a:r>
              <a:rPr lang="en-US" sz="2000" dirty="0" smtClean="0"/>
              <a:t>Test Analysts create test packages for stories in the Product Backlog</a:t>
            </a:r>
          </a:p>
          <a:p>
            <a:pPr marL="285750" indent="-285750">
              <a:buFont typeface="Arial" pitchFamily="34" charset="0"/>
              <a:buChar char="•"/>
            </a:pPr>
            <a:r>
              <a:rPr lang="en-US" sz="2000" dirty="0" smtClean="0"/>
              <a:t>Development scrum teams: </a:t>
            </a:r>
          </a:p>
          <a:p>
            <a:pPr marL="742950" lvl="1" indent="-285750">
              <a:buFont typeface="Arial" pitchFamily="34" charset="0"/>
              <a:buChar char="•"/>
            </a:pPr>
            <a:r>
              <a:rPr lang="en-US" sz="2000" dirty="0" smtClean="0"/>
              <a:t>Review stories in the Product Backlog</a:t>
            </a:r>
          </a:p>
          <a:p>
            <a:pPr marL="742950" lvl="1" indent="-285750">
              <a:buFont typeface="Arial" pitchFamily="34" charset="0"/>
              <a:buChar char="•"/>
            </a:pPr>
            <a:r>
              <a:rPr lang="en-US" sz="2000" dirty="0" smtClean="0"/>
              <a:t>Create implementation design artifacts </a:t>
            </a:r>
          </a:p>
          <a:p>
            <a:pPr marL="742950" lvl="1" indent="-285750">
              <a:buFont typeface="Arial" pitchFamily="34" charset="0"/>
              <a:buChar char="•"/>
            </a:pPr>
            <a:r>
              <a:rPr lang="en-US" sz="2000" dirty="0" smtClean="0"/>
              <a:t>Fill out the Dev Review tab and link dependencies on the story</a:t>
            </a:r>
          </a:p>
          <a:p>
            <a:pPr marL="285750" indent="-285750">
              <a:buFont typeface="Arial" pitchFamily="34" charset="0"/>
              <a:buChar char="•"/>
            </a:pPr>
            <a:r>
              <a:rPr lang="en-US" sz="2000" dirty="0" smtClean="0"/>
              <a:t>Architecture Team members review user stories once the </a:t>
            </a:r>
            <a:r>
              <a:rPr lang="en-US" sz="2000" dirty="0" err="1" smtClean="0"/>
              <a:t>Dev</a:t>
            </a:r>
            <a:r>
              <a:rPr lang="en-US" sz="2000" dirty="0" smtClean="0"/>
              <a:t> Review tab is complete</a:t>
            </a:r>
          </a:p>
          <a:p>
            <a:pPr marL="285750" indent="-285750">
              <a:buFont typeface="Arial" pitchFamily="34" charset="0"/>
              <a:buChar char="•"/>
            </a:pPr>
            <a:r>
              <a:rPr lang="en-US" sz="2000" dirty="0" smtClean="0"/>
              <a:t>The integrations team develops integration specifications and designs</a:t>
            </a:r>
          </a:p>
          <a:p>
            <a:pPr marL="742950" lvl="1" indent="-285750">
              <a:buFont typeface="Arial" pitchFamily="34" charset="0"/>
              <a:buChar char="•"/>
            </a:pPr>
            <a:r>
              <a:rPr lang="en-US" sz="2000" dirty="0" smtClean="0"/>
              <a:t>Architecture, Test and </a:t>
            </a:r>
            <a:r>
              <a:rPr lang="en-US" sz="2000" dirty="0" err="1" smtClean="0"/>
              <a:t>Dev</a:t>
            </a:r>
            <a:r>
              <a:rPr lang="en-US" sz="2000" dirty="0" smtClean="0"/>
              <a:t> teams review integration designs</a:t>
            </a:r>
          </a:p>
          <a:p>
            <a:pPr marL="285750" indent="-285750">
              <a:buFont typeface="Arial" pitchFamily="34" charset="0"/>
              <a:buChar char="•"/>
            </a:pPr>
            <a:r>
              <a:rPr lang="en-US" sz="2000" dirty="0" smtClean="0"/>
              <a:t>SOA teams build services </a:t>
            </a:r>
          </a:p>
          <a:p>
            <a:pPr marL="285750" indent="-285750">
              <a:buFont typeface="Arial" pitchFamily="34" charset="0"/>
              <a:buChar char="•"/>
            </a:pPr>
            <a:r>
              <a:rPr lang="en-US" sz="2000" dirty="0" smtClean="0"/>
              <a:t>DCS team builds forms</a:t>
            </a:r>
          </a:p>
          <a:p>
            <a:pPr marL="285750" indent="-285750">
              <a:buFont typeface="Arial" pitchFamily="34" charset="0"/>
              <a:buChar char="•"/>
            </a:pPr>
            <a:r>
              <a:rPr lang="en-US" sz="2000" dirty="0" smtClean="0"/>
              <a:t>Stories are given baseline, </a:t>
            </a:r>
          </a:p>
          <a:p>
            <a:r>
              <a:rPr lang="en-US" sz="2000" dirty="0"/>
              <a:t> </a:t>
            </a:r>
            <a:r>
              <a:rPr lang="en-US" sz="2000" dirty="0" smtClean="0"/>
              <a:t>   pre-poker and Planning</a:t>
            </a:r>
          </a:p>
          <a:p>
            <a:r>
              <a:rPr lang="en-US" sz="2000" dirty="0" smtClean="0"/>
              <a:t>    Poker estimations in story </a:t>
            </a:r>
          </a:p>
          <a:p>
            <a:r>
              <a:rPr lang="en-US" sz="2000" dirty="0"/>
              <a:t> </a:t>
            </a:r>
            <a:r>
              <a:rPr lang="en-US" sz="2000" dirty="0" smtClean="0"/>
              <a:t>   points</a:t>
            </a:r>
          </a:p>
          <a:p>
            <a:endParaRPr lang="en-US" dirty="0" smtClean="0"/>
          </a:p>
          <a:p>
            <a:pPr marL="285750" indent="-285750">
              <a:buFont typeface="Arial" pitchFamily="34" charset="0"/>
              <a:buChar char="•"/>
            </a:pPr>
            <a:endParaRPr lang="en-US" dirty="0" smtClean="0"/>
          </a:p>
          <a:p>
            <a:pPr marL="285750" indent="-285750">
              <a:buFont typeface="Arial" pitchFamily="34" charset="0"/>
              <a:buChar char="•"/>
            </a:pPr>
            <a:endParaRPr lang="en-US" dirty="0" smtClean="0"/>
          </a:p>
          <a:p>
            <a:pPr marL="742950" lvl="1" indent="-285750">
              <a:buFont typeface="Arial" pitchFamily="34" charset="0"/>
              <a:buChar char="•"/>
            </a:pPr>
            <a:endParaRPr lang="en-US" dirty="0" smtClean="0"/>
          </a:p>
          <a:p>
            <a:pPr marL="285750" indent="-285750">
              <a:buFont typeface="Arial" pitchFamily="34" charset="0"/>
              <a:buChar char="•"/>
            </a:pPr>
            <a:endParaRPr lang="en-US" dirty="0"/>
          </a:p>
        </p:txBody>
      </p:sp>
      <p:pic>
        <p:nvPicPr>
          <p:cNvPr id="9" name="Picture 8" descr="http://www.racinginfocus.com/rif/gallery/f1-2011/championship-f1-2011/R11Eur-F1/R11Eur-F1-0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5800" y="4757488"/>
            <a:ext cx="2457696" cy="1643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0913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gray">
          <a:xfrm>
            <a:off x="4433888" y="6477000"/>
            <a:ext cx="204787" cy="136525"/>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lnSpc>
                <a:spcPct val="106000"/>
              </a:lnSpc>
              <a:buClr>
                <a:srgbClr val="000000"/>
              </a:buClr>
              <a:buSzPct val="65000"/>
              <a:buFont typeface="Wingdings" pitchFamily="2" charset="2"/>
              <a:buNone/>
              <a:defRPr/>
            </a:pPr>
            <a:r>
              <a:rPr lang="en-US" sz="900" dirty="0">
                <a:solidFill>
                  <a:schemeClr val="accent1">
                    <a:lumMod val="50000"/>
                  </a:schemeClr>
                </a:solidFill>
                <a:latin typeface="Arial" pitchFamily="34" charset="0"/>
                <a:ea typeface="MS PGothic" pitchFamily="34" charset="-128"/>
                <a:cs typeface="Arial" pitchFamily="34" charset="0"/>
              </a:rPr>
              <a:t>- </a:t>
            </a:r>
            <a:fld id="{4B8436BF-3743-4002-8051-DF2F970F89EC}" type="slidenum">
              <a:rPr lang="en-US" sz="900">
                <a:solidFill>
                  <a:schemeClr val="accent1">
                    <a:lumMod val="50000"/>
                  </a:schemeClr>
                </a:solidFill>
                <a:latin typeface="Arial" pitchFamily="34" charset="0"/>
                <a:ea typeface="MS PGothic" pitchFamily="34" charset="-128"/>
                <a:cs typeface="Arial" pitchFamily="34" charset="0"/>
              </a:rPr>
              <a:pPr algn="ctr" eaLnBrk="0" hangingPunct="0">
                <a:lnSpc>
                  <a:spcPct val="106000"/>
                </a:lnSpc>
                <a:buClr>
                  <a:srgbClr val="000000"/>
                </a:buClr>
                <a:buSzPct val="65000"/>
                <a:buFont typeface="Wingdings" pitchFamily="2" charset="2"/>
                <a:buNone/>
                <a:defRPr/>
              </a:pPr>
              <a:t>7</a:t>
            </a:fld>
            <a:r>
              <a:rPr lang="en-US" sz="900" dirty="0">
                <a:solidFill>
                  <a:schemeClr val="accent1">
                    <a:lumMod val="50000"/>
                  </a:schemeClr>
                </a:solidFill>
                <a:latin typeface="Arial" pitchFamily="34" charset="0"/>
                <a:ea typeface="MS PGothic" pitchFamily="34" charset="-128"/>
                <a:cs typeface="Arial" pitchFamily="34" charset="0"/>
              </a:rPr>
              <a:t> -</a:t>
            </a:r>
          </a:p>
        </p:txBody>
      </p:sp>
      <p:sp>
        <p:nvSpPr>
          <p:cNvPr id="16" name="Text Placeholder 24"/>
          <p:cNvSpPr txBox="1">
            <a:spLocks/>
          </p:cNvSpPr>
          <p:nvPr/>
        </p:nvSpPr>
        <p:spPr bwMode="auto">
          <a:xfrm>
            <a:off x="4724400" y="4343400"/>
            <a:ext cx="3949700" cy="2203450"/>
          </a:xfrm>
          <a:prstGeom prst="rect">
            <a:avLst/>
          </a:prstGeom>
          <a:noFill/>
          <a:ln w="9525">
            <a:noFill/>
            <a:miter lim="800000"/>
            <a:headEnd/>
            <a:tailEnd/>
          </a:ln>
        </p:spPr>
        <p:txBody>
          <a:bodyPr/>
          <a:lstStyle/>
          <a:p>
            <a:pPr marL="114300" lvl="1" indent="-114300">
              <a:spcBef>
                <a:spcPts val="200"/>
              </a:spcBef>
              <a:buFont typeface="Wingdings" pitchFamily="2" charset="2"/>
              <a:buChar char="§"/>
            </a:pPr>
            <a:endParaRPr lang="en-US" sz="1000" dirty="0"/>
          </a:p>
        </p:txBody>
      </p:sp>
      <p:sp>
        <p:nvSpPr>
          <p:cNvPr id="18" name="Text Placeholder 24"/>
          <p:cNvSpPr txBox="1">
            <a:spLocks/>
          </p:cNvSpPr>
          <p:nvPr/>
        </p:nvSpPr>
        <p:spPr bwMode="auto">
          <a:xfrm>
            <a:off x="381000" y="990600"/>
            <a:ext cx="8293100" cy="4876800"/>
          </a:xfrm>
          <a:prstGeom prst="rect">
            <a:avLst/>
          </a:prstGeom>
          <a:noFill/>
          <a:ln w="9525">
            <a:noFill/>
            <a:miter lim="800000"/>
            <a:headEnd/>
            <a:tailEnd/>
          </a:ln>
        </p:spPr>
        <p:txBody>
          <a:bodyPr/>
          <a:lstStyle/>
          <a:p>
            <a:pPr marL="114300" lvl="1" indent="-114300">
              <a:spcBef>
                <a:spcPts val="200"/>
              </a:spcBef>
              <a:buFont typeface="Wingdings" pitchFamily="2" charset="2"/>
              <a:buChar char="§"/>
            </a:pPr>
            <a:endParaRPr lang="en-US" sz="1000" dirty="0" smtClean="0"/>
          </a:p>
          <a:p>
            <a:pPr marL="114300" lvl="1" indent="-114300">
              <a:spcBef>
                <a:spcPts val="200"/>
              </a:spcBef>
              <a:buFont typeface="Wingdings" pitchFamily="2" charset="2"/>
              <a:buChar char="§"/>
            </a:pPr>
            <a:endParaRPr lang="en-US" sz="1000" dirty="0"/>
          </a:p>
        </p:txBody>
      </p:sp>
      <p:sp>
        <p:nvSpPr>
          <p:cNvPr id="19" name="Title 18"/>
          <p:cNvSpPr>
            <a:spLocks noGrp="1"/>
          </p:cNvSpPr>
          <p:nvPr>
            <p:ph type="title"/>
          </p:nvPr>
        </p:nvSpPr>
        <p:spPr/>
        <p:txBody>
          <a:bodyPr/>
          <a:lstStyle/>
          <a:p>
            <a:pPr marL="171450" marR="0" indent="-171450">
              <a:spcBef>
                <a:spcPts val="0"/>
              </a:spcBef>
              <a:spcAft>
                <a:spcPts val="300"/>
              </a:spcAft>
            </a:pPr>
            <a:r>
              <a:rPr lang="en-US" dirty="0" smtClean="0">
                <a:ea typeface="Times New Roman"/>
              </a:rPr>
              <a:t>More about Team and Dev Reviews</a:t>
            </a:r>
            <a:endParaRPr lang="en-US" dirty="0">
              <a:ea typeface="Times New Roman"/>
            </a:endParaRPr>
          </a:p>
        </p:txBody>
      </p:sp>
      <p:sp>
        <p:nvSpPr>
          <p:cNvPr id="2" name="TextBox 1"/>
          <p:cNvSpPr txBox="1"/>
          <p:nvPr/>
        </p:nvSpPr>
        <p:spPr>
          <a:xfrm>
            <a:off x="509588" y="990599"/>
            <a:ext cx="8482012" cy="1477328"/>
          </a:xfrm>
          <a:prstGeom prst="rect">
            <a:avLst/>
          </a:prstGeom>
          <a:noFill/>
        </p:spPr>
        <p:txBody>
          <a:bodyPr wrap="square" rtlCol="0">
            <a:spAutoFit/>
          </a:bodyPr>
          <a:lstStyle/>
          <a:p>
            <a:endParaRPr lang="en-US" dirty="0" smtClean="0"/>
          </a:p>
          <a:p>
            <a:pPr marL="285750" indent="-285750">
              <a:buFont typeface="Arial" pitchFamily="34" charset="0"/>
              <a:buChar char="•"/>
            </a:pPr>
            <a:endParaRPr lang="en-US" dirty="0" smtClean="0"/>
          </a:p>
          <a:p>
            <a:pPr marL="285750" indent="-285750">
              <a:buFont typeface="Arial" pitchFamily="34" charset="0"/>
              <a:buChar char="•"/>
            </a:pPr>
            <a:endParaRPr lang="en-US" dirty="0" smtClean="0"/>
          </a:p>
          <a:p>
            <a:pPr marL="742950" lvl="1" indent="-285750">
              <a:buFont typeface="Arial" pitchFamily="34" charset="0"/>
              <a:buChar char="•"/>
            </a:pPr>
            <a:endParaRPr lang="en-US" dirty="0" smtClean="0"/>
          </a:p>
          <a:p>
            <a:pPr marL="285750" indent="-285750">
              <a:buFont typeface="Arial" pitchFamily="34" charset="0"/>
              <a:buChar char="•"/>
            </a:pPr>
            <a:endParaRPr lang="en-US" dirty="0"/>
          </a:p>
        </p:txBody>
      </p:sp>
      <p:sp>
        <p:nvSpPr>
          <p:cNvPr id="10" name="TextBox 9"/>
          <p:cNvSpPr txBox="1"/>
          <p:nvPr/>
        </p:nvSpPr>
        <p:spPr>
          <a:xfrm>
            <a:off x="228600" y="762000"/>
            <a:ext cx="8610600" cy="6217087"/>
          </a:xfrm>
          <a:prstGeom prst="rect">
            <a:avLst/>
          </a:prstGeom>
          <a:noFill/>
        </p:spPr>
        <p:txBody>
          <a:bodyPr wrap="square" rtlCol="0">
            <a:spAutoFit/>
          </a:bodyPr>
          <a:lstStyle/>
          <a:p>
            <a:pPr marL="225425" lvl="0" indent="-225425">
              <a:spcAft>
                <a:spcPts val="600"/>
              </a:spcAft>
              <a:buFont typeface="Arial" pitchFamily="34" charset="0"/>
              <a:buChar char="•"/>
            </a:pPr>
            <a:r>
              <a:rPr lang="en-US" sz="2000" dirty="0" smtClean="0">
                <a:latin typeface="Calibri" pitchFamily="34" charset="0"/>
                <a:ea typeface="Times New Roman" pitchFamily="18" charset="0"/>
                <a:cs typeface="Times New Roman" pitchFamily="18" charset="0"/>
              </a:rPr>
              <a:t>Once stories go into Team Review status, review tasks are created for the Dev Teams, Test Team and Architect  </a:t>
            </a:r>
          </a:p>
          <a:p>
            <a:pPr marL="225425" lvl="0" indent="-225425">
              <a:spcAft>
                <a:spcPts val="600"/>
              </a:spcAft>
              <a:buFont typeface="Arial" pitchFamily="34" charset="0"/>
              <a:buChar char="•"/>
            </a:pPr>
            <a:r>
              <a:rPr lang="en-US" sz="2000" dirty="0" smtClean="0">
                <a:latin typeface="Calibri" pitchFamily="34" charset="0"/>
                <a:ea typeface="Times New Roman" pitchFamily="18" charset="0"/>
                <a:cs typeface="Times New Roman" pitchFamily="18" charset="0"/>
              </a:rPr>
              <a:t>Tech Leads and Scrum Masters discuss story groupings and dependencies together before story selections for dev reviews commence</a:t>
            </a:r>
          </a:p>
          <a:p>
            <a:pPr marL="682625" lvl="1" indent="-225425">
              <a:spcAft>
                <a:spcPts val="600"/>
              </a:spcAft>
              <a:buFont typeface="Arial" pitchFamily="34" charset="0"/>
              <a:buChar char="•"/>
            </a:pPr>
            <a:r>
              <a:rPr lang="en-US" sz="2000" dirty="0" smtClean="0">
                <a:latin typeface="Calibri" pitchFamily="34" charset="0"/>
                <a:cs typeface="Times New Roman" pitchFamily="18" charset="0"/>
              </a:rPr>
              <a:t>A team that does the dev review for a story is more likely to get to develop it, but there are no guarantees</a:t>
            </a:r>
          </a:p>
          <a:p>
            <a:pPr marL="682625" lvl="1" indent="-225425">
              <a:spcAft>
                <a:spcPts val="600"/>
              </a:spcAft>
              <a:buFont typeface="Arial" pitchFamily="34" charset="0"/>
              <a:buChar char="•"/>
            </a:pPr>
            <a:r>
              <a:rPr lang="en-US" sz="2000" dirty="0" smtClean="0">
                <a:latin typeface="Calibri" pitchFamily="34" charset="0"/>
                <a:ea typeface="Times New Roman" pitchFamily="18" charset="0"/>
                <a:cs typeface="Times New Roman" pitchFamily="18" charset="0"/>
              </a:rPr>
              <a:t>Each team selects a set of stories for review that it thinks it can deliver quickly,  including stories where it has special expertise and a few stories that are “outside the comfort zone”   </a:t>
            </a:r>
          </a:p>
          <a:p>
            <a:pPr marL="225425" indent="-225425">
              <a:spcAft>
                <a:spcPts val="600"/>
              </a:spcAft>
              <a:buFont typeface="Arial" pitchFamily="34" charset="0"/>
              <a:buChar char="•"/>
            </a:pPr>
            <a:r>
              <a:rPr lang="en-US" sz="2000" dirty="0" smtClean="0">
                <a:latin typeface="Calibri" pitchFamily="34" charset="0"/>
                <a:ea typeface="Times New Roman" pitchFamily="18" charset="0"/>
                <a:cs typeface="Times New Roman" pitchFamily="18" charset="0"/>
              </a:rPr>
              <a:t>After discussion, Scrum Masters and Tech Leads guide team members to take dev reviews by assigning stories to each team’s Scrum Master</a:t>
            </a:r>
          </a:p>
          <a:p>
            <a:pPr marL="225425" lvl="0" indent="-225425" eaLnBrk="0" hangingPunct="0">
              <a:spcAft>
                <a:spcPts val="600"/>
              </a:spcAft>
              <a:buFont typeface="Arial" pitchFamily="34" charset="0"/>
              <a:buChar char="•"/>
            </a:pPr>
            <a:r>
              <a:rPr lang="en-US" sz="2000" dirty="0" smtClean="0">
                <a:latin typeface="Calibri" pitchFamily="34" charset="0"/>
                <a:ea typeface="Times New Roman" pitchFamily="18" charset="0"/>
                <a:cs typeface="Times New Roman" pitchFamily="18" charset="0"/>
              </a:rPr>
              <a:t>Going after stories that the tech leads and Scrum Masters have identified, developers assign at least 5 dev reviews to themselves each sprint </a:t>
            </a:r>
          </a:p>
          <a:p>
            <a:pPr marL="225425" lvl="0" indent="-225425" eaLnBrk="0" hangingPunct="0">
              <a:spcAft>
                <a:spcPts val="600"/>
              </a:spcAft>
              <a:buFont typeface="Arial" pitchFamily="34" charset="0"/>
              <a:buChar char="•"/>
            </a:pPr>
            <a:r>
              <a:rPr lang="en-US" sz="2000" dirty="0" smtClean="0">
                <a:latin typeface="Calibri" pitchFamily="34" charset="0"/>
                <a:ea typeface="Times New Roman" pitchFamily="18" charset="0"/>
                <a:cs typeface="Times New Roman" pitchFamily="18" charset="0"/>
              </a:rPr>
              <a:t>For each dev review, developers fill in the dev review tab, link dependencies and enter a pre-poker estimate for development in story points  </a:t>
            </a:r>
          </a:p>
          <a:p>
            <a:pPr marL="225425" lvl="0" indent="-225425" eaLnBrk="0" hangingPunct="0">
              <a:spcAft>
                <a:spcPts val="600"/>
              </a:spcAft>
              <a:buFont typeface="Arial" pitchFamily="34" charset="0"/>
              <a:buChar char="•"/>
            </a:pPr>
            <a:r>
              <a:rPr lang="en-US" sz="2000" dirty="0" smtClean="0">
                <a:latin typeface="Calibri" pitchFamily="34" charset="0"/>
                <a:ea typeface="Times New Roman" pitchFamily="18" charset="0"/>
                <a:cs typeface="Times New Roman" pitchFamily="18" charset="0"/>
              </a:rPr>
              <a:t>Dev and test reviews are completed during 4th week of Sprint to enable Architect reviews and planning poker sessions to occur in week 5</a:t>
            </a:r>
            <a:endParaRPr lang="en-US" sz="3200" dirty="0" smtClean="0">
              <a:latin typeface="Arial" pitchFamily="34" charset="0"/>
              <a:cs typeface="Arial" pitchFamily="34" charset="0"/>
            </a:endParaRPr>
          </a:p>
          <a:p>
            <a:endParaRPr lang="en-US" dirty="0"/>
          </a:p>
        </p:txBody>
      </p:sp>
    </p:spTree>
    <p:extLst>
      <p:ext uri="{BB962C8B-B14F-4D97-AF65-F5344CB8AC3E}">
        <p14:creationId xmlns:p14="http://schemas.microsoft.com/office/powerpoint/2010/main" val="26720913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gray">
          <a:xfrm>
            <a:off x="4433888" y="6477000"/>
            <a:ext cx="204787" cy="136525"/>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lnSpc>
                <a:spcPct val="106000"/>
              </a:lnSpc>
              <a:buClr>
                <a:srgbClr val="000000"/>
              </a:buClr>
              <a:buSzPct val="65000"/>
              <a:buFont typeface="Wingdings" pitchFamily="2" charset="2"/>
              <a:buNone/>
              <a:defRPr/>
            </a:pPr>
            <a:r>
              <a:rPr lang="en-US" sz="900" dirty="0">
                <a:solidFill>
                  <a:schemeClr val="accent1">
                    <a:lumMod val="50000"/>
                  </a:schemeClr>
                </a:solidFill>
                <a:latin typeface="Arial" pitchFamily="34" charset="0"/>
                <a:ea typeface="MS PGothic" pitchFamily="34" charset="-128"/>
                <a:cs typeface="Arial" pitchFamily="34" charset="0"/>
              </a:rPr>
              <a:t>- </a:t>
            </a:r>
            <a:fld id="{4B8436BF-3743-4002-8051-DF2F970F89EC}" type="slidenum">
              <a:rPr lang="en-US" sz="900">
                <a:solidFill>
                  <a:schemeClr val="accent1">
                    <a:lumMod val="50000"/>
                  </a:schemeClr>
                </a:solidFill>
                <a:latin typeface="Arial" pitchFamily="34" charset="0"/>
                <a:ea typeface="MS PGothic" pitchFamily="34" charset="-128"/>
                <a:cs typeface="Arial" pitchFamily="34" charset="0"/>
              </a:rPr>
              <a:pPr algn="ctr" eaLnBrk="0" hangingPunct="0">
                <a:lnSpc>
                  <a:spcPct val="106000"/>
                </a:lnSpc>
                <a:buClr>
                  <a:srgbClr val="000000"/>
                </a:buClr>
                <a:buSzPct val="65000"/>
                <a:buFont typeface="Wingdings" pitchFamily="2" charset="2"/>
                <a:buNone/>
                <a:defRPr/>
              </a:pPr>
              <a:t>8</a:t>
            </a:fld>
            <a:r>
              <a:rPr lang="en-US" sz="900" dirty="0">
                <a:solidFill>
                  <a:schemeClr val="accent1">
                    <a:lumMod val="50000"/>
                  </a:schemeClr>
                </a:solidFill>
                <a:latin typeface="Arial" pitchFamily="34" charset="0"/>
                <a:ea typeface="MS PGothic" pitchFamily="34" charset="-128"/>
                <a:cs typeface="Arial" pitchFamily="34" charset="0"/>
              </a:rPr>
              <a:t> -</a:t>
            </a:r>
          </a:p>
        </p:txBody>
      </p:sp>
      <p:sp>
        <p:nvSpPr>
          <p:cNvPr id="16" name="Text Placeholder 24"/>
          <p:cNvSpPr txBox="1">
            <a:spLocks/>
          </p:cNvSpPr>
          <p:nvPr/>
        </p:nvSpPr>
        <p:spPr bwMode="auto">
          <a:xfrm>
            <a:off x="4724400" y="4343400"/>
            <a:ext cx="3949700" cy="2203450"/>
          </a:xfrm>
          <a:prstGeom prst="rect">
            <a:avLst/>
          </a:prstGeom>
          <a:noFill/>
          <a:ln w="9525">
            <a:noFill/>
            <a:miter lim="800000"/>
            <a:headEnd/>
            <a:tailEnd/>
          </a:ln>
        </p:spPr>
        <p:txBody>
          <a:bodyPr/>
          <a:lstStyle/>
          <a:p>
            <a:pPr marL="114300" lvl="1" indent="-114300">
              <a:spcBef>
                <a:spcPts val="200"/>
              </a:spcBef>
              <a:buFont typeface="Wingdings" pitchFamily="2" charset="2"/>
              <a:buChar char="§"/>
            </a:pPr>
            <a:endParaRPr lang="en-US" sz="1000" dirty="0"/>
          </a:p>
        </p:txBody>
      </p:sp>
      <p:sp>
        <p:nvSpPr>
          <p:cNvPr id="18" name="Text Placeholder 24"/>
          <p:cNvSpPr txBox="1">
            <a:spLocks/>
          </p:cNvSpPr>
          <p:nvPr/>
        </p:nvSpPr>
        <p:spPr bwMode="auto">
          <a:xfrm>
            <a:off x="381000" y="990600"/>
            <a:ext cx="8293100" cy="4876800"/>
          </a:xfrm>
          <a:prstGeom prst="rect">
            <a:avLst/>
          </a:prstGeom>
          <a:noFill/>
          <a:ln w="9525">
            <a:noFill/>
            <a:miter lim="800000"/>
            <a:headEnd/>
            <a:tailEnd/>
          </a:ln>
        </p:spPr>
        <p:txBody>
          <a:bodyPr/>
          <a:lstStyle/>
          <a:p>
            <a:pPr marL="114300" lvl="1" indent="-114300">
              <a:spcBef>
                <a:spcPts val="200"/>
              </a:spcBef>
              <a:buFont typeface="Wingdings" pitchFamily="2" charset="2"/>
              <a:buChar char="§"/>
            </a:pPr>
            <a:endParaRPr lang="en-US" sz="1000" dirty="0" smtClean="0"/>
          </a:p>
          <a:p>
            <a:pPr marL="114300" lvl="1" indent="-114300">
              <a:spcBef>
                <a:spcPts val="200"/>
              </a:spcBef>
              <a:buFont typeface="Wingdings" pitchFamily="2" charset="2"/>
              <a:buChar char="§"/>
            </a:pPr>
            <a:endParaRPr lang="en-US" sz="1000" dirty="0"/>
          </a:p>
        </p:txBody>
      </p:sp>
      <p:sp>
        <p:nvSpPr>
          <p:cNvPr id="19" name="Title 18"/>
          <p:cNvSpPr>
            <a:spLocks noGrp="1"/>
          </p:cNvSpPr>
          <p:nvPr>
            <p:ph type="title"/>
          </p:nvPr>
        </p:nvSpPr>
        <p:spPr/>
        <p:txBody>
          <a:bodyPr/>
          <a:lstStyle/>
          <a:p>
            <a:pPr marL="171450" marR="0" indent="-171450">
              <a:spcBef>
                <a:spcPts val="0"/>
              </a:spcBef>
              <a:spcAft>
                <a:spcPts val="300"/>
              </a:spcAft>
            </a:pPr>
            <a:r>
              <a:rPr lang="en-US" dirty="0" smtClean="0">
                <a:ea typeface="Times New Roman"/>
              </a:rPr>
              <a:t>More about Estimating and Preparing Stories for Sprint Planning</a:t>
            </a:r>
            <a:endParaRPr lang="en-US" dirty="0">
              <a:ea typeface="Times New Roman"/>
            </a:endParaRPr>
          </a:p>
        </p:txBody>
      </p:sp>
      <p:sp>
        <p:nvSpPr>
          <p:cNvPr id="2" name="TextBox 1"/>
          <p:cNvSpPr txBox="1"/>
          <p:nvPr/>
        </p:nvSpPr>
        <p:spPr>
          <a:xfrm>
            <a:off x="509588" y="990599"/>
            <a:ext cx="8482012" cy="1477328"/>
          </a:xfrm>
          <a:prstGeom prst="rect">
            <a:avLst/>
          </a:prstGeom>
          <a:noFill/>
        </p:spPr>
        <p:txBody>
          <a:bodyPr wrap="square" rtlCol="0">
            <a:spAutoFit/>
          </a:bodyPr>
          <a:lstStyle/>
          <a:p>
            <a:endParaRPr lang="en-US" dirty="0" smtClean="0"/>
          </a:p>
          <a:p>
            <a:pPr marL="285750" indent="-285750">
              <a:buFont typeface="Arial" pitchFamily="34" charset="0"/>
              <a:buChar char="•"/>
            </a:pPr>
            <a:endParaRPr lang="en-US" dirty="0" smtClean="0"/>
          </a:p>
          <a:p>
            <a:pPr marL="285750" indent="-285750">
              <a:buFont typeface="Arial" pitchFamily="34" charset="0"/>
              <a:buChar char="•"/>
            </a:pPr>
            <a:endParaRPr lang="en-US" dirty="0" smtClean="0"/>
          </a:p>
          <a:p>
            <a:pPr marL="742950" lvl="1" indent="-285750">
              <a:buFont typeface="Arial" pitchFamily="34" charset="0"/>
              <a:buChar char="•"/>
            </a:pPr>
            <a:endParaRPr lang="en-US" dirty="0" smtClean="0"/>
          </a:p>
          <a:p>
            <a:pPr marL="285750" indent="-285750">
              <a:buFont typeface="Arial" pitchFamily="34" charset="0"/>
              <a:buChar char="•"/>
            </a:pPr>
            <a:endParaRPr lang="en-US" dirty="0"/>
          </a:p>
        </p:txBody>
      </p:sp>
      <p:sp>
        <p:nvSpPr>
          <p:cNvPr id="10" name="TextBox 9"/>
          <p:cNvSpPr txBox="1"/>
          <p:nvPr/>
        </p:nvSpPr>
        <p:spPr>
          <a:xfrm>
            <a:off x="304800" y="914400"/>
            <a:ext cx="8382000" cy="5324535"/>
          </a:xfrm>
          <a:prstGeom prst="rect">
            <a:avLst/>
          </a:prstGeom>
          <a:noFill/>
        </p:spPr>
        <p:txBody>
          <a:bodyPr wrap="square" rtlCol="0">
            <a:spAutoFit/>
          </a:bodyPr>
          <a:lstStyle/>
          <a:p>
            <a:pPr marL="338138" lvl="0" indent="-338138" eaLnBrk="0" hangingPunct="0">
              <a:buFontTx/>
              <a:buChar char="•"/>
            </a:pPr>
            <a:r>
              <a:rPr lang="en-US" sz="2000" dirty="0" smtClean="0">
                <a:latin typeface="Calibri" pitchFamily="34" charset="0"/>
                <a:ea typeface="Times New Roman" pitchFamily="18" charset="0"/>
                <a:cs typeface="Times New Roman" pitchFamily="18" charset="0"/>
              </a:rPr>
              <a:t>When all reviews for a story are complete, Scrum Masters approve them</a:t>
            </a:r>
          </a:p>
          <a:p>
            <a:pPr marL="338138" lvl="0" indent="-338138" eaLnBrk="0" hangingPunct="0">
              <a:buFontTx/>
              <a:buChar char="•"/>
            </a:pPr>
            <a:r>
              <a:rPr lang="en-US" sz="2000" dirty="0" smtClean="0">
                <a:latin typeface="Calibri" pitchFamily="34" charset="0"/>
                <a:ea typeface="Times New Roman" pitchFamily="18" charset="0"/>
                <a:cs typeface="Times New Roman" pitchFamily="18" charset="0"/>
              </a:rPr>
              <a:t>Weekly, scrum teams will estimate and provide story points for the approved stories on which they have completed dev reviews.  These meetings should be attended by a SME and/or Tech Lead.    Scrum Masters schedule these Planning Poker sessions at times convenient to the team and accessible to the SME/Tech Lead. </a:t>
            </a:r>
            <a:endParaRPr lang="en-US" sz="1200" dirty="0" smtClean="0">
              <a:latin typeface="Arial" pitchFamily="34" charset="0"/>
              <a:cs typeface="Arial" pitchFamily="34" charset="0"/>
            </a:endParaRPr>
          </a:p>
          <a:p>
            <a:pPr marL="338138" lvl="0" indent="-338138" eaLnBrk="0" hangingPunct="0">
              <a:buFontTx/>
              <a:buChar char="•"/>
            </a:pPr>
            <a:r>
              <a:rPr lang="en-US" sz="2000" dirty="0" smtClean="0">
                <a:latin typeface="Calibri" pitchFamily="34" charset="0"/>
                <a:ea typeface="Times New Roman" pitchFamily="18" charset="0"/>
                <a:cs typeface="Times New Roman" pitchFamily="18" charset="0"/>
              </a:rPr>
              <a:t>All team-level Planning Poker sessions should complete by Wednesday of the last week of the sprint.</a:t>
            </a:r>
            <a:endParaRPr lang="en-US" sz="1200" dirty="0" smtClean="0">
              <a:latin typeface="Arial" pitchFamily="34" charset="0"/>
              <a:cs typeface="Arial" pitchFamily="34" charset="0"/>
            </a:endParaRPr>
          </a:p>
          <a:p>
            <a:pPr marL="338138" lvl="0" indent="-338138" eaLnBrk="0" hangingPunct="0">
              <a:buFontTx/>
              <a:buChar char="•"/>
            </a:pPr>
            <a:r>
              <a:rPr lang="en-US" sz="2000" dirty="0" smtClean="0">
                <a:latin typeface="Calibri" pitchFamily="34" charset="0"/>
                <a:ea typeface="Times New Roman" pitchFamily="18" charset="0"/>
                <a:cs typeface="Times New Roman" pitchFamily="18" charset="0"/>
              </a:rPr>
              <a:t>On Thursday of the last week of the sprint, a “pre-Sprint pre-Planning” meeting is held with all teams.  </a:t>
            </a:r>
          </a:p>
          <a:p>
            <a:pPr marL="795338" lvl="1" indent="-338138" eaLnBrk="0" hangingPunct="0">
              <a:buFontTx/>
              <a:buChar char="•"/>
            </a:pPr>
            <a:r>
              <a:rPr lang="en-US" sz="2000" dirty="0" smtClean="0">
                <a:latin typeface="Calibri" pitchFamily="34" charset="0"/>
                <a:ea typeface="Times New Roman" pitchFamily="18" charset="0"/>
                <a:cs typeface="Times New Roman" pitchFamily="18" charset="0"/>
              </a:rPr>
              <a:t>Spikes, as well as approved and pointed stories, are discussed </a:t>
            </a:r>
          </a:p>
          <a:p>
            <a:pPr marL="795338" lvl="1" indent="-338138" eaLnBrk="0" hangingPunct="0">
              <a:buFontTx/>
              <a:buChar char="•"/>
            </a:pPr>
            <a:r>
              <a:rPr lang="en-US" sz="2000" dirty="0" smtClean="0">
                <a:latin typeface="Calibri" pitchFamily="34" charset="0"/>
                <a:ea typeface="Times New Roman" pitchFamily="18" charset="0"/>
                <a:cs typeface="Times New Roman" pitchFamily="18" charset="0"/>
              </a:rPr>
              <a:t>Dependencies are identified and reviewed</a:t>
            </a:r>
          </a:p>
          <a:p>
            <a:pPr marL="795338" lvl="1" indent="-338138" eaLnBrk="0" hangingPunct="0">
              <a:buFontTx/>
              <a:buChar char="•"/>
            </a:pPr>
            <a:r>
              <a:rPr lang="en-US" sz="2000" dirty="0" smtClean="0">
                <a:latin typeface="Calibri" pitchFamily="34" charset="0"/>
                <a:ea typeface="Times New Roman" pitchFamily="18" charset="0"/>
                <a:cs typeface="Times New Roman" pitchFamily="18" charset="0"/>
              </a:rPr>
              <a:t>Stories are "pre-partitioned" by setting the Planned Sprint attribute to team backlogs based on common agreement.  This sets the stage for what happens after the Planning Meeting; stories will generally be routed to the pre-staged team backlogs after joint review of all items added or subtracted by the Product Owner during Sprint Planning   </a:t>
            </a:r>
            <a:endParaRPr lang="en-US" sz="1200" dirty="0" smtClean="0">
              <a:latin typeface="Arial" pitchFamily="34" charset="0"/>
              <a:cs typeface="Arial" pitchFamily="34" charset="0"/>
            </a:endParaRPr>
          </a:p>
        </p:txBody>
      </p:sp>
    </p:spTree>
    <p:extLst>
      <p:ext uri="{BB962C8B-B14F-4D97-AF65-F5344CB8AC3E}">
        <p14:creationId xmlns:p14="http://schemas.microsoft.com/office/powerpoint/2010/main" val="26720913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gray">
          <a:xfrm>
            <a:off x="4433888" y="6477000"/>
            <a:ext cx="204787" cy="136525"/>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lnSpc>
                <a:spcPct val="106000"/>
              </a:lnSpc>
              <a:buClr>
                <a:srgbClr val="000000"/>
              </a:buClr>
              <a:buSzPct val="65000"/>
              <a:buFont typeface="Wingdings" pitchFamily="2" charset="2"/>
              <a:buNone/>
              <a:defRPr/>
            </a:pPr>
            <a:r>
              <a:rPr lang="en-US" sz="900" dirty="0">
                <a:solidFill>
                  <a:schemeClr val="accent1">
                    <a:lumMod val="50000"/>
                  </a:schemeClr>
                </a:solidFill>
                <a:latin typeface="Arial" pitchFamily="34" charset="0"/>
                <a:ea typeface="MS PGothic" pitchFamily="34" charset="-128"/>
                <a:cs typeface="Arial" pitchFamily="34" charset="0"/>
              </a:rPr>
              <a:t>- </a:t>
            </a:r>
            <a:fld id="{4B8436BF-3743-4002-8051-DF2F970F89EC}" type="slidenum">
              <a:rPr lang="en-US" sz="900">
                <a:solidFill>
                  <a:schemeClr val="accent1">
                    <a:lumMod val="50000"/>
                  </a:schemeClr>
                </a:solidFill>
                <a:latin typeface="Arial" pitchFamily="34" charset="0"/>
                <a:ea typeface="MS PGothic" pitchFamily="34" charset="-128"/>
                <a:cs typeface="Arial" pitchFamily="34" charset="0"/>
              </a:rPr>
              <a:pPr algn="ctr" eaLnBrk="0" hangingPunct="0">
                <a:lnSpc>
                  <a:spcPct val="106000"/>
                </a:lnSpc>
                <a:buClr>
                  <a:srgbClr val="000000"/>
                </a:buClr>
                <a:buSzPct val="65000"/>
                <a:buFont typeface="Wingdings" pitchFamily="2" charset="2"/>
                <a:buNone/>
                <a:defRPr/>
              </a:pPr>
              <a:t>9</a:t>
            </a:fld>
            <a:r>
              <a:rPr lang="en-US" sz="900" dirty="0">
                <a:solidFill>
                  <a:schemeClr val="accent1">
                    <a:lumMod val="50000"/>
                  </a:schemeClr>
                </a:solidFill>
                <a:latin typeface="Arial" pitchFamily="34" charset="0"/>
                <a:ea typeface="MS PGothic" pitchFamily="34" charset="-128"/>
                <a:cs typeface="Arial" pitchFamily="34" charset="0"/>
              </a:rPr>
              <a:t> -</a:t>
            </a:r>
          </a:p>
        </p:txBody>
      </p:sp>
      <p:sp>
        <p:nvSpPr>
          <p:cNvPr id="16" name="Text Placeholder 24"/>
          <p:cNvSpPr txBox="1">
            <a:spLocks/>
          </p:cNvSpPr>
          <p:nvPr/>
        </p:nvSpPr>
        <p:spPr bwMode="auto">
          <a:xfrm>
            <a:off x="4724400" y="4343400"/>
            <a:ext cx="3949700" cy="2203450"/>
          </a:xfrm>
          <a:prstGeom prst="rect">
            <a:avLst/>
          </a:prstGeom>
          <a:noFill/>
          <a:ln w="9525">
            <a:noFill/>
            <a:miter lim="800000"/>
            <a:headEnd/>
            <a:tailEnd/>
          </a:ln>
        </p:spPr>
        <p:txBody>
          <a:bodyPr/>
          <a:lstStyle/>
          <a:p>
            <a:pPr marL="114300" lvl="1" indent="-114300">
              <a:spcBef>
                <a:spcPts val="200"/>
              </a:spcBef>
              <a:buFont typeface="Wingdings" pitchFamily="2" charset="2"/>
              <a:buChar char="§"/>
            </a:pPr>
            <a:endParaRPr lang="en-US" sz="1000" dirty="0"/>
          </a:p>
        </p:txBody>
      </p:sp>
      <p:sp>
        <p:nvSpPr>
          <p:cNvPr id="18" name="Text Placeholder 24"/>
          <p:cNvSpPr txBox="1">
            <a:spLocks/>
          </p:cNvSpPr>
          <p:nvPr/>
        </p:nvSpPr>
        <p:spPr bwMode="auto">
          <a:xfrm>
            <a:off x="4724400" y="4343400"/>
            <a:ext cx="3949700" cy="1524000"/>
          </a:xfrm>
          <a:prstGeom prst="rect">
            <a:avLst/>
          </a:prstGeom>
          <a:noFill/>
          <a:ln w="9525">
            <a:noFill/>
            <a:miter lim="800000"/>
            <a:headEnd/>
            <a:tailEnd/>
          </a:ln>
        </p:spPr>
        <p:txBody>
          <a:bodyPr/>
          <a:lstStyle/>
          <a:p>
            <a:pPr marL="114300" lvl="1" indent="-114300">
              <a:spcBef>
                <a:spcPts val="200"/>
              </a:spcBef>
              <a:buFont typeface="Wingdings" pitchFamily="2" charset="2"/>
              <a:buChar char="§"/>
            </a:pPr>
            <a:endParaRPr lang="en-US" sz="1000" dirty="0" smtClean="0"/>
          </a:p>
          <a:p>
            <a:pPr marL="114300" lvl="1" indent="-114300">
              <a:spcBef>
                <a:spcPts val="200"/>
              </a:spcBef>
              <a:buFont typeface="Wingdings" pitchFamily="2" charset="2"/>
              <a:buChar char="§"/>
            </a:pPr>
            <a:endParaRPr lang="en-US" sz="1000" dirty="0"/>
          </a:p>
        </p:txBody>
      </p:sp>
      <p:sp>
        <p:nvSpPr>
          <p:cNvPr id="19" name="Title 18"/>
          <p:cNvSpPr>
            <a:spLocks noGrp="1"/>
          </p:cNvSpPr>
          <p:nvPr>
            <p:ph type="title"/>
          </p:nvPr>
        </p:nvSpPr>
        <p:spPr/>
        <p:txBody>
          <a:bodyPr/>
          <a:lstStyle/>
          <a:p>
            <a:pPr marL="171450" marR="0" indent="-171450">
              <a:spcBef>
                <a:spcPts val="0"/>
              </a:spcBef>
              <a:spcAft>
                <a:spcPts val="300"/>
              </a:spcAft>
            </a:pPr>
            <a:r>
              <a:rPr lang="en-US" dirty="0" smtClean="0">
                <a:ea typeface="Times New Roman"/>
              </a:rPr>
              <a:t>Sprint Planning Meetings</a:t>
            </a:r>
            <a:endParaRPr lang="en-US" dirty="0">
              <a:ea typeface="Times New Roman"/>
            </a:endParaRPr>
          </a:p>
        </p:txBody>
      </p:sp>
      <p:sp>
        <p:nvSpPr>
          <p:cNvPr id="10" name="TextBox 9"/>
          <p:cNvSpPr txBox="1"/>
          <p:nvPr/>
        </p:nvSpPr>
        <p:spPr>
          <a:xfrm>
            <a:off x="457200" y="914401"/>
            <a:ext cx="8458200" cy="4323516"/>
          </a:xfrm>
          <a:prstGeom prst="rect">
            <a:avLst/>
          </a:prstGeom>
          <a:noFill/>
        </p:spPr>
        <p:txBody>
          <a:bodyPr wrap="square" rtlCol="0">
            <a:spAutoFit/>
          </a:bodyPr>
          <a:lstStyle/>
          <a:p>
            <a:pPr lvl="0"/>
            <a:r>
              <a:rPr lang="en-US" b="1" dirty="0" smtClean="0"/>
              <a:t>Sprint Planning Meetings</a:t>
            </a:r>
            <a:r>
              <a:rPr lang="en-US" dirty="0" smtClean="0"/>
              <a:t> occur </a:t>
            </a:r>
            <a:r>
              <a:rPr lang="en-US" dirty="0"/>
              <a:t>on the morning of the first day of a </a:t>
            </a:r>
            <a:r>
              <a:rPr lang="en-US" dirty="0" smtClean="0"/>
              <a:t>sprint</a:t>
            </a:r>
            <a:endParaRPr lang="en-US" dirty="0"/>
          </a:p>
          <a:p>
            <a:pPr marL="742950" lvl="1" indent="-285750">
              <a:buFont typeface="Arial" pitchFamily="34" charset="0"/>
              <a:buChar char="•"/>
            </a:pPr>
            <a:r>
              <a:rPr lang="en-US" dirty="0" smtClean="0"/>
              <a:t>The </a:t>
            </a:r>
            <a:r>
              <a:rPr lang="en-US" dirty="0"/>
              <a:t>Product Owner </a:t>
            </a:r>
            <a:r>
              <a:rPr lang="en-US" dirty="0" smtClean="0"/>
              <a:t>works </a:t>
            </a:r>
            <a:r>
              <a:rPr lang="en-US" dirty="0"/>
              <a:t>with </a:t>
            </a:r>
            <a:r>
              <a:rPr lang="en-US" dirty="0" smtClean="0"/>
              <a:t>the scrum teams </a:t>
            </a:r>
            <a:r>
              <a:rPr lang="en-US" dirty="0"/>
              <a:t>using </a:t>
            </a:r>
            <a:r>
              <a:rPr lang="en-US" dirty="0" smtClean="0"/>
              <a:t>the (already </a:t>
            </a:r>
            <a:r>
              <a:rPr lang="en-US" dirty="0"/>
              <a:t>prioritized/ranked) product backlog to identify the (already pointed) user stories that will be included in the sprint, to review dependencies, and to assign </a:t>
            </a:r>
            <a:r>
              <a:rPr lang="en-US" dirty="0" smtClean="0"/>
              <a:t>appropriate </a:t>
            </a:r>
            <a:r>
              <a:rPr lang="en-US" dirty="0"/>
              <a:t>stories to each scrum </a:t>
            </a:r>
            <a:r>
              <a:rPr lang="en-US" dirty="0" smtClean="0"/>
              <a:t>team</a:t>
            </a:r>
          </a:p>
          <a:p>
            <a:pPr marL="742950" lvl="1" indent="-285750">
              <a:buFont typeface="Arial" pitchFamily="34" charset="0"/>
              <a:buChar char="•"/>
            </a:pPr>
            <a:r>
              <a:rPr lang="en-US" dirty="0"/>
              <a:t>Attendees include Product Owners and Scrum Team </a:t>
            </a:r>
            <a:r>
              <a:rPr lang="en-US" dirty="0" smtClean="0"/>
              <a:t>Members</a:t>
            </a:r>
          </a:p>
          <a:p>
            <a:pPr marL="742950" lvl="1" indent="-285750">
              <a:buFont typeface="Arial" pitchFamily="34" charset="0"/>
              <a:buChar char="•"/>
            </a:pPr>
            <a:r>
              <a:rPr lang="en-US" dirty="0" smtClean="0"/>
              <a:t>All teams have representation</a:t>
            </a:r>
          </a:p>
          <a:p>
            <a:pPr marL="742950" lvl="1" indent="-285750">
              <a:buFont typeface="Arial" pitchFamily="34" charset="0"/>
              <a:buChar char="•"/>
            </a:pPr>
            <a:r>
              <a:rPr lang="en-US" dirty="0" smtClean="0"/>
              <a:t>Dependencies (linked stories in RTC) are published ahead of time</a:t>
            </a:r>
          </a:p>
          <a:p>
            <a:pPr marL="742950" lvl="1" indent="-285750">
              <a:buFont typeface="Arial" pitchFamily="34" charset="0"/>
              <a:buChar char="•"/>
            </a:pPr>
            <a:r>
              <a:rPr lang="en-US" dirty="0" smtClean="0"/>
              <a:t>Risks are discussed openly with the Product Owner</a:t>
            </a:r>
          </a:p>
          <a:p>
            <a:pPr marL="742950" lvl="1" indent="-285750">
              <a:buFont typeface="Arial" pitchFamily="34" charset="0"/>
              <a:buChar char="•"/>
            </a:pPr>
            <a:endParaRPr lang="en-US" dirty="0"/>
          </a:p>
          <a:p>
            <a:endParaRPr lang="en-US" dirty="0" smtClean="0"/>
          </a:p>
          <a:p>
            <a:pPr marL="285750" indent="-285750">
              <a:buFont typeface="Arial" pitchFamily="34" charset="0"/>
              <a:buChar char="•"/>
            </a:pPr>
            <a:endParaRPr lang="en-US" dirty="0" smtClean="0"/>
          </a:p>
          <a:p>
            <a:pPr marL="285750" indent="-285750">
              <a:buFont typeface="Arial" pitchFamily="34" charset="0"/>
              <a:buChar char="•"/>
            </a:pPr>
            <a:endParaRPr lang="en-US" dirty="0" smtClean="0"/>
          </a:p>
          <a:p>
            <a:pPr marL="742950" lvl="1" indent="-285750">
              <a:buFont typeface="Arial" pitchFamily="34" charset="0"/>
              <a:buChar char="•"/>
            </a:pPr>
            <a:endParaRPr lang="en-US" dirty="0" smtClean="0"/>
          </a:p>
          <a:p>
            <a:pPr marL="285750" indent="-285750">
              <a:buFont typeface="Arial" pitchFamily="34" charset="0"/>
              <a:buChar char="•"/>
            </a:pPr>
            <a:endParaRPr lang="en-US" dirty="0"/>
          </a:p>
        </p:txBody>
      </p:sp>
      <p:pic>
        <p:nvPicPr>
          <p:cNvPr id="3074" name="Picture 2" descr="C:\Users\g9ahein\AppData\Local\Microsoft\Windows\Temporary Internet Files\Content.IE5\2HG193HT\MP900442559[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3810000"/>
            <a:ext cx="3663218"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987969"/>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perty Powerpoint Template V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89278443D6DF14B8BFFFDF2A38B0215" ma:contentTypeVersion="0" ma:contentTypeDescription="Create a new document." ma:contentTypeScope="" ma:versionID="689e7f3e4428240950e9b55097c7213d">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E092E3-48CF-4FD9-85C9-D999BD989927}"/>
</file>

<file path=customXml/itemProps2.xml><?xml version="1.0" encoding="utf-8"?>
<ds:datastoreItem xmlns:ds="http://schemas.openxmlformats.org/officeDocument/2006/customXml" ds:itemID="{32FF458D-8BE1-4114-A90B-99C6A7846992}"/>
</file>

<file path=customXml/itemProps3.xml><?xml version="1.0" encoding="utf-8"?>
<ds:datastoreItem xmlns:ds="http://schemas.openxmlformats.org/officeDocument/2006/customXml" ds:itemID="{D464457B-5AF5-45EF-A674-C94971B3D302}"/>
</file>

<file path=docProps/app.xml><?xml version="1.0" encoding="utf-8"?>
<Properties xmlns="http://schemas.openxmlformats.org/officeDocument/2006/extended-properties" xmlns:vt="http://schemas.openxmlformats.org/officeDocument/2006/docPropsVTypes">
  <Template>Property Powerpoint Template V3</Template>
  <TotalTime>5211</TotalTime>
  <Words>2236</Words>
  <Application>Microsoft Office PowerPoint</Application>
  <PresentationFormat>On-screen Show (4:3)</PresentationFormat>
  <Paragraphs>301</Paragraphs>
  <Slides>27</Slides>
  <Notes>7</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Property Powerpoint Template V3</vt:lpstr>
      <vt:lpstr>Custom Design</vt:lpstr>
      <vt:lpstr>PowerPoint Presentation</vt:lpstr>
      <vt:lpstr>Contents</vt:lpstr>
      <vt:lpstr>Dev Sprint Cycle and Property PAS Teams</vt:lpstr>
      <vt:lpstr>Primary Tools by Team</vt:lpstr>
      <vt:lpstr>High Level Working Agreements – Deliverables and Hand-offs</vt:lpstr>
      <vt:lpstr>Pre-Sprint Activities that Occur Throughout Each Sprint </vt:lpstr>
      <vt:lpstr>More about Team and Dev Reviews</vt:lpstr>
      <vt:lpstr>More about Estimating and Preparing Stories for Sprint Planning</vt:lpstr>
      <vt:lpstr>Sprint Planning Meetings</vt:lpstr>
      <vt:lpstr>Post Sprint Planning Meeting</vt:lpstr>
      <vt:lpstr>Daily Scrum and Daily Activities</vt:lpstr>
      <vt:lpstr>Build Tracking and Story inclusion in Builds</vt:lpstr>
      <vt:lpstr>Defect Tracking and inclusion of Defect Fixes in Builds</vt:lpstr>
      <vt:lpstr>Sprint Review Meeting and Subsequent Activities </vt:lpstr>
      <vt:lpstr>Sprint Retrospective Meeting and Subsequent Activities</vt:lpstr>
      <vt:lpstr>Additional Considerations</vt:lpstr>
      <vt:lpstr>Additional Considerations, continued</vt:lpstr>
      <vt:lpstr>PowerPoint Presentation</vt:lpstr>
      <vt:lpstr>PowerPoint Presentation</vt:lpstr>
      <vt:lpstr>Status Flow: User Stories in RTC Product Backlog</vt:lpstr>
      <vt:lpstr>Status Flow: Test Packages in RTC</vt:lpstr>
      <vt:lpstr>Status Flow: Review Tasks in RTC</vt:lpstr>
      <vt:lpstr>Status Flow: Implementation Tasks in RTC</vt:lpstr>
      <vt:lpstr>Status Flow: Defect Workflows in QC and RTC</vt:lpstr>
      <vt:lpstr>Standard RTC Queries</vt:lpstr>
      <vt:lpstr>Tool Links</vt:lpstr>
      <vt:lpstr>Notes about accessing Sharepoint and other links from VMs</vt:lpstr>
    </vt:vector>
  </TitlesOfParts>
  <Company>AAA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gg4ytam</dc:creator>
  <cp:lastModifiedBy>Madison, Renee</cp:lastModifiedBy>
  <cp:revision>266</cp:revision>
  <dcterms:created xsi:type="dcterms:W3CDTF">2011-08-31T22:09:54Z</dcterms:created>
  <dcterms:modified xsi:type="dcterms:W3CDTF">2013-05-15T22:42:13Z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0x010100E89278443D6DF14B8BFFFDF2A38B0215</vt:lpwstr>
  </property>
</Properties>
</file>