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0.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1.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29.xml" ContentType="application/vnd.openxmlformats-officedocument.presentationml.slideLayout+xml"/>
  <Override PartName="/ppt/slideLayouts/slideLayout26.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5" r:id="rId1"/>
  </p:sldMasterIdLst>
  <p:notesMasterIdLst>
    <p:notesMasterId r:id="rId8"/>
  </p:notesMasterIdLst>
  <p:handoutMasterIdLst>
    <p:handoutMasterId r:id="rId9"/>
  </p:handoutMasterIdLst>
  <p:sldIdLst>
    <p:sldId id="859" r:id="rId2"/>
    <p:sldId id="862" r:id="rId3"/>
    <p:sldId id="865" r:id="rId4"/>
    <p:sldId id="866" r:id="rId5"/>
    <p:sldId id="864" r:id="rId6"/>
    <p:sldId id="858" r:id="rId7"/>
  </p:sldIdLst>
  <p:sldSz cx="9144000" cy="6858000" type="screen4x3"/>
  <p:notesSz cx="7315200" cy="9601200"/>
  <p:defaultTextStyle>
    <a:defPPr>
      <a:defRPr lang="en-US"/>
    </a:defPPr>
    <a:lvl1pPr algn="l" defTabSz="912813" rtl="0" fontAlgn="base">
      <a:spcBef>
        <a:spcPct val="0"/>
      </a:spcBef>
      <a:spcAft>
        <a:spcPct val="0"/>
      </a:spcAft>
      <a:defRPr kern="1200">
        <a:solidFill>
          <a:schemeClr val="tx1"/>
        </a:solidFill>
        <a:latin typeface="Arial" charset="0"/>
        <a:ea typeface="+mn-ea"/>
        <a:cs typeface="Arial" charset="0"/>
      </a:defRPr>
    </a:lvl1pPr>
    <a:lvl2pPr marL="455613" indent="1588" algn="l" defTabSz="912813" rtl="0" fontAlgn="base">
      <a:spcBef>
        <a:spcPct val="0"/>
      </a:spcBef>
      <a:spcAft>
        <a:spcPct val="0"/>
      </a:spcAft>
      <a:defRPr kern="1200">
        <a:solidFill>
          <a:schemeClr val="tx1"/>
        </a:solidFill>
        <a:latin typeface="Arial" charset="0"/>
        <a:ea typeface="+mn-ea"/>
        <a:cs typeface="Arial" charset="0"/>
      </a:defRPr>
    </a:lvl2pPr>
    <a:lvl3pPr marL="912813" indent="1588" algn="l" defTabSz="912813" rtl="0" fontAlgn="base">
      <a:spcBef>
        <a:spcPct val="0"/>
      </a:spcBef>
      <a:spcAft>
        <a:spcPct val="0"/>
      </a:spcAft>
      <a:defRPr kern="1200">
        <a:solidFill>
          <a:schemeClr val="tx1"/>
        </a:solidFill>
        <a:latin typeface="Arial" charset="0"/>
        <a:ea typeface="+mn-ea"/>
        <a:cs typeface="Arial" charset="0"/>
      </a:defRPr>
    </a:lvl3pPr>
    <a:lvl4pPr marL="1370013" indent="1588" algn="l" defTabSz="912813" rtl="0" fontAlgn="base">
      <a:spcBef>
        <a:spcPct val="0"/>
      </a:spcBef>
      <a:spcAft>
        <a:spcPct val="0"/>
      </a:spcAft>
      <a:defRPr kern="1200">
        <a:solidFill>
          <a:schemeClr val="tx1"/>
        </a:solidFill>
        <a:latin typeface="Arial" charset="0"/>
        <a:ea typeface="+mn-ea"/>
        <a:cs typeface="Arial" charset="0"/>
      </a:defRPr>
    </a:lvl4pPr>
    <a:lvl5pPr marL="1827213" indent="1588" algn="l" defTabSz="912813"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CCC"/>
    <a:srgbClr val="4066B2"/>
    <a:srgbClr val="000000"/>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91" autoAdjust="0"/>
    <p:restoredTop sz="77975" autoAdjust="0"/>
  </p:normalViewPr>
  <p:slideViewPr>
    <p:cSldViewPr snapToGrid="0" showGuides="1">
      <p:cViewPr>
        <p:scale>
          <a:sx n="80" d="100"/>
          <a:sy n="80" d="100"/>
        </p:scale>
        <p:origin x="-1314" y="216"/>
      </p:cViewPr>
      <p:guideLst>
        <p:guide orient="horz" pos="154"/>
        <p:guide orient="horz" pos="4277"/>
        <p:guide orient="horz" pos="491"/>
        <p:guide orient="horz" pos="724"/>
        <p:guide orient="horz" pos="881"/>
        <p:guide orient="horz" pos="4163"/>
        <p:guide orient="horz" pos="3962"/>
        <p:guide pos="5505"/>
        <p:guide pos="368"/>
        <p:guide pos="251"/>
        <p:guide pos="5391"/>
        <p:guide pos="2775"/>
        <p:guide pos="2878"/>
        <p:guide pos="2981"/>
      </p:guideLst>
    </p:cSldViewPr>
  </p:slideViewPr>
  <p:notesTextViewPr>
    <p:cViewPr>
      <p:scale>
        <a:sx n="1" d="1"/>
        <a:sy n="1" d="1"/>
      </p:scale>
      <p:origin x="0" y="0"/>
    </p:cViewPr>
  </p:notesTextViewPr>
  <p:sorterViewPr>
    <p:cViewPr>
      <p:scale>
        <a:sx n="100" d="100"/>
        <a:sy n="100" d="100"/>
      </p:scale>
      <p:origin x="0" y="4854"/>
    </p:cViewPr>
  </p:sorterViewPr>
  <p:notesViewPr>
    <p:cSldViewPr snapToGrid="0" showGuides="1">
      <p:cViewPr varScale="1">
        <p:scale>
          <a:sx n="52" d="100"/>
          <a:sy n="52" d="100"/>
        </p:scale>
        <p:origin x="-2868" y="-108"/>
      </p:cViewPr>
      <p:guideLst>
        <p:guide orient="horz" pos="3024"/>
        <p:guide pos="2304"/>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29" tIns="45714" rIns="91429" bIns="45714" rtlCol="0"/>
          <a:lstStyle>
            <a:lvl1pPr algn="l" defTabSz="914139"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4143375" y="0"/>
            <a:ext cx="3170238" cy="481013"/>
          </a:xfrm>
          <a:prstGeom prst="rect">
            <a:avLst/>
          </a:prstGeom>
        </p:spPr>
        <p:txBody>
          <a:bodyPr vert="horz" lIns="91429" tIns="45714" rIns="91429" bIns="45714" rtlCol="0"/>
          <a:lstStyle>
            <a:lvl1pPr algn="r" defTabSz="914139" fontAlgn="auto">
              <a:spcBef>
                <a:spcPts val="0"/>
              </a:spcBef>
              <a:spcAft>
                <a:spcPts val="0"/>
              </a:spcAft>
              <a:defRPr sz="1200">
                <a:latin typeface="+mn-lt"/>
                <a:cs typeface="+mn-cs"/>
              </a:defRPr>
            </a:lvl1pPr>
          </a:lstStyle>
          <a:p>
            <a:pPr>
              <a:defRPr/>
            </a:pPr>
            <a:fld id="{26A12A45-7FE5-4B95-8878-B580F8B0FA9A}" type="datetimeFigureOut">
              <a:rPr lang="en-US"/>
              <a:pPr>
                <a:defRPr/>
              </a:pPr>
              <a:t>7/2/2013</a:t>
            </a:fld>
            <a:endParaRPr lang="en-US" dirty="0"/>
          </a:p>
        </p:txBody>
      </p:sp>
      <p:sp>
        <p:nvSpPr>
          <p:cNvPr id="4" name="Footer Placeholder 3"/>
          <p:cNvSpPr>
            <a:spLocks noGrp="1"/>
          </p:cNvSpPr>
          <p:nvPr>
            <p:ph type="ftr" sz="quarter" idx="2"/>
          </p:nvPr>
        </p:nvSpPr>
        <p:spPr>
          <a:xfrm>
            <a:off x="0" y="9118600"/>
            <a:ext cx="3170238" cy="481013"/>
          </a:xfrm>
          <a:prstGeom prst="rect">
            <a:avLst/>
          </a:prstGeom>
        </p:spPr>
        <p:txBody>
          <a:bodyPr vert="horz" lIns="91429" tIns="45714" rIns="91429" bIns="45714" rtlCol="0" anchor="b"/>
          <a:lstStyle>
            <a:lvl1pPr algn="l" defTabSz="914139"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lIns="91429" tIns="45714" rIns="91429" bIns="45714" rtlCol="0" anchor="b"/>
          <a:lstStyle>
            <a:lvl1pPr algn="r" defTabSz="914139" fontAlgn="auto">
              <a:spcBef>
                <a:spcPts val="0"/>
              </a:spcBef>
              <a:spcAft>
                <a:spcPts val="0"/>
              </a:spcAft>
              <a:defRPr sz="1200">
                <a:latin typeface="+mn-lt"/>
                <a:cs typeface="+mn-cs"/>
              </a:defRPr>
            </a:lvl1pPr>
          </a:lstStyle>
          <a:p>
            <a:pPr>
              <a:defRPr/>
            </a:pPr>
            <a:fld id="{82CA1880-0F57-4423-901E-2EFA5BBD881E}" type="slidenum">
              <a:rPr lang="en-US"/>
              <a:pPr>
                <a:defRPr/>
              </a:pPr>
              <a:t>‹#›</a:t>
            </a:fld>
            <a:endParaRPr lang="en-US" dirty="0"/>
          </a:p>
        </p:txBody>
      </p:sp>
    </p:spTree>
    <p:extLst>
      <p:ext uri="{BB962C8B-B14F-4D97-AF65-F5344CB8AC3E}">
        <p14:creationId xmlns:p14="http://schemas.microsoft.com/office/powerpoint/2010/main" val="1355898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2818" tIns="46410" rIns="92818" bIns="46410" rtlCol="0"/>
          <a:lstStyle>
            <a:lvl1pPr algn="l" defTabSz="914139"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2818" tIns="46410" rIns="92818" bIns="46410" rtlCol="0"/>
          <a:lstStyle>
            <a:lvl1pPr algn="r" defTabSz="914139" fontAlgn="auto">
              <a:spcBef>
                <a:spcPts val="0"/>
              </a:spcBef>
              <a:spcAft>
                <a:spcPts val="0"/>
              </a:spcAft>
              <a:defRPr sz="1200">
                <a:latin typeface="+mn-lt"/>
                <a:cs typeface="+mn-cs"/>
              </a:defRPr>
            </a:lvl1pPr>
          </a:lstStyle>
          <a:p>
            <a:pPr>
              <a:defRPr/>
            </a:pPr>
            <a:fld id="{A0E3525E-8B25-4BD0-99CD-0B496C19A7AB}" type="datetimeFigureOut">
              <a:rPr lang="en-US"/>
              <a:pPr>
                <a:defRPr/>
              </a:pPr>
              <a:t>7/2/2013</a:t>
            </a:fld>
            <a:endParaRPr lang="en-US" dirty="0"/>
          </a:p>
        </p:txBody>
      </p:sp>
      <p:sp>
        <p:nvSpPr>
          <p:cNvPr id="4" name="Slide Image Placeholder 3"/>
          <p:cNvSpPr>
            <a:spLocks noGrp="1" noRot="1" noChangeAspect="1"/>
          </p:cNvSpPr>
          <p:nvPr>
            <p:ph type="sldImg" idx="2"/>
          </p:nvPr>
        </p:nvSpPr>
        <p:spPr>
          <a:xfrm>
            <a:off x="1257300" y="720725"/>
            <a:ext cx="4802188" cy="3600450"/>
          </a:xfrm>
          <a:prstGeom prst="rect">
            <a:avLst/>
          </a:prstGeom>
          <a:noFill/>
          <a:ln w="12700">
            <a:solidFill>
              <a:prstClr val="black"/>
            </a:solidFill>
          </a:ln>
        </p:spPr>
        <p:txBody>
          <a:bodyPr vert="horz" lIns="92818" tIns="46410" rIns="92818" bIns="46410"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2818" tIns="46410" rIns="92818" bIns="4641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2818" tIns="46410" rIns="92818" bIns="46410" rtlCol="0" anchor="b"/>
          <a:lstStyle>
            <a:lvl1pPr algn="l" defTabSz="914139"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2818" tIns="46410" rIns="92818" bIns="46410" rtlCol="0" anchor="b"/>
          <a:lstStyle>
            <a:lvl1pPr algn="r" defTabSz="914139" fontAlgn="auto">
              <a:spcBef>
                <a:spcPts val="0"/>
              </a:spcBef>
              <a:spcAft>
                <a:spcPts val="0"/>
              </a:spcAft>
              <a:defRPr sz="1200">
                <a:latin typeface="+mn-lt"/>
                <a:cs typeface="+mn-cs"/>
              </a:defRPr>
            </a:lvl1pPr>
          </a:lstStyle>
          <a:p>
            <a:pPr>
              <a:defRPr/>
            </a:pPr>
            <a:fld id="{4031972B-BD21-4DE1-9354-CC1792C5C4A3}" type="slidenum">
              <a:rPr lang="en-US"/>
              <a:pPr>
                <a:defRPr/>
              </a:pPr>
              <a:t>‹#›</a:t>
            </a:fld>
            <a:endParaRPr lang="en-US" dirty="0"/>
          </a:p>
        </p:txBody>
      </p:sp>
    </p:spTree>
    <p:extLst>
      <p:ext uri="{BB962C8B-B14F-4D97-AF65-F5344CB8AC3E}">
        <p14:creationId xmlns:p14="http://schemas.microsoft.com/office/powerpoint/2010/main" val="3828179893"/>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56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858" indent="-285715">
              <a:defRPr>
                <a:solidFill>
                  <a:schemeClr val="tx1"/>
                </a:solidFill>
                <a:latin typeface="Arial" charset="0"/>
              </a:defRPr>
            </a:lvl2pPr>
            <a:lvl3pPr marL="1142858" indent="-228571">
              <a:defRPr>
                <a:solidFill>
                  <a:schemeClr val="tx1"/>
                </a:solidFill>
                <a:latin typeface="Arial" charset="0"/>
              </a:defRPr>
            </a:lvl3pPr>
            <a:lvl4pPr marL="1600001" indent="-228571">
              <a:defRPr>
                <a:solidFill>
                  <a:schemeClr val="tx1"/>
                </a:solidFill>
                <a:latin typeface="Arial" charset="0"/>
              </a:defRPr>
            </a:lvl4pPr>
            <a:lvl5pPr marL="2057144" indent="-228571">
              <a:defRPr>
                <a:solidFill>
                  <a:schemeClr val="tx1"/>
                </a:solidFill>
                <a:latin typeface="Arial" charset="0"/>
              </a:defRPr>
            </a:lvl5pPr>
            <a:lvl6pPr marL="2514288" indent="-228571" defTabSz="912699" fontAlgn="base">
              <a:spcBef>
                <a:spcPct val="0"/>
              </a:spcBef>
              <a:spcAft>
                <a:spcPct val="0"/>
              </a:spcAft>
              <a:defRPr>
                <a:solidFill>
                  <a:schemeClr val="tx1"/>
                </a:solidFill>
                <a:latin typeface="Arial" charset="0"/>
              </a:defRPr>
            </a:lvl6pPr>
            <a:lvl7pPr marL="2971431" indent="-228571" defTabSz="912699" fontAlgn="base">
              <a:spcBef>
                <a:spcPct val="0"/>
              </a:spcBef>
              <a:spcAft>
                <a:spcPct val="0"/>
              </a:spcAft>
              <a:defRPr>
                <a:solidFill>
                  <a:schemeClr val="tx1"/>
                </a:solidFill>
                <a:latin typeface="Arial" charset="0"/>
              </a:defRPr>
            </a:lvl7pPr>
            <a:lvl8pPr marL="3428574" indent="-228571" defTabSz="912699" fontAlgn="base">
              <a:spcBef>
                <a:spcPct val="0"/>
              </a:spcBef>
              <a:spcAft>
                <a:spcPct val="0"/>
              </a:spcAft>
              <a:defRPr>
                <a:solidFill>
                  <a:schemeClr val="tx1"/>
                </a:solidFill>
                <a:latin typeface="Arial" charset="0"/>
              </a:defRPr>
            </a:lvl8pPr>
            <a:lvl9pPr marL="3885717" indent="-228571" defTabSz="912699" fontAlgn="base">
              <a:spcBef>
                <a:spcPct val="0"/>
              </a:spcBef>
              <a:spcAft>
                <a:spcPct val="0"/>
              </a:spcAft>
              <a:defRPr>
                <a:solidFill>
                  <a:schemeClr val="tx1"/>
                </a:solidFill>
                <a:latin typeface="Arial" charset="0"/>
              </a:defRPr>
            </a:lvl9pPr>
          </a:lstStyle>
          <a:p>
            <a:pPr defTabSz="912699" fontAlgn="base">
              <a:spcBef>
                <a:spcPct val="0"/>
              </a:spcBef>
              <a:spcAft>
                <a:spcPct val="0"/>
              </a:spcAft>
              <a:defRPr/>
            </a:pPr>
            <a:fld id="{00A61C28-41F7-4D56-A89D-8FEA8760E59D}" type="slidenum">
              <a:rPr lang="en-US" smtClean="0">
                <a:latin typeface="Calibri" pitchFamily="34" charset="0"/>
              </a:rPr>
              <a:pPr defTabSz="912699" fontAlgn="base">
                <a:spcBef>
                  <a:spcPct val="0"/>
                </a:spcBef>
                <a:spcAft>
                  <a:spcPct val="0"/>
                </a:spcAft>
                <a:defRPr/>
              </a:pPr>
              <a:t>1</a:t>
            </a:fld>
            <a:endParaRPr lang="en-US" dirty="0"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858" indent="-285715">
              <a:defRPr>
                <a:solidFill>
                  <a:schemeClr val="tx1"/>
                </a:solidFill>
                <a:latin typeface="Arial" charset="0"/>
              </a:defRPr>
            </a:lvl2pPr>
            <a:lvl3pPr marL="1142858" indent="-228571">
              <a:defRPr>
                <a:solidFill>
                  <a:schemeClr val="tx1"/>
                </a:solidFill>
                <a:latin typeface="Arial" charset="0"/>
              </a:defRPr>
            </a:lvl3pPr>
            <a:lvl4pPr marL="1600001" indent="-228571">
              <a:defRPr>
                <a:solidFill>
                  <a:schemeClr val="tx1"/>
                </a:solidFill>
                <a:latin typeface="Arial" charset="0"/>
              </a:defRPr>
            </a:lvl4pPr>
            <a:lvl5pPr marL="2057144" indent="-228571">
              <a:defRPr>
                <a:solidFill>
                  <a:schemeClr val="tx1"/>
                </a:solidFill>
                <a:latin typeface="Arial" charset="0"/>
              </a:defRPr>
            </a:lvl5pPr>
            <a:lvl6pPr marL="2514288" indent="-228571" defTabSz="912699" fontAlgn="base">
              <a:spcBef>
                <a:spcPct val="0"/>
              </a:spcBef>
              <a:spcAft>
                <a:spcPct val="0"/>
              </a:spcAft>
              <a:defRPr>
                <a:solidFill>
                  <a:schemeClr val="tx1"/>
                </a:solidFill>
                <a:latin typeface="Arial" charset="0"/>
              </a:defRPr>
            </a:lvl6pPr>
            <a:lvl7pPr marL="2971431" indent="-228571" defTabSz="912699" fontAlgn="base">
              <a:spcBef>
                <a:spcPct val="0"/>
              </a:spcBef>
              <a:spcAft>
                <a:spcPct val="0"/>
              </a:spcAft>
              <a:defRPr>
                <a:solidFill>
                  <a:schemeClr val="tx1"/>
                </a:solidFill>
                <a:latin typeface="Arial" charset="0"/>
              </a:defRPr>
            </a:lvl7pPr>
            <a:lvl8pPr marL="3428574" indent="-228571" defTabSz="912699" fontAlgn="base">
              <a:spcBef>
                <a:spcPct val="0"/>
              </a:spcBef>
              <a:spcAft>
                <a:spcPct val="0"/>
              </a:spcAft>
              <a:defRPr>
                <a:solidFill>
                  <a:schemeClr val="tx1"/>
                </a:solidFill>
                <a:latin typeface="Arial" charset="0"/>
              </a:defRPr>
            </a:lvl8pPr>
            <a:lvl9pPr marL="3885717" indent="-228571" defTabSz="912699" fontAlgn="base">
              <a:spcBef>
                <a:spcPct val="0"/>
              </a:spcBef>
              <a:spcAft>
                <a:spcPct val="0"/>
              </a:spcAft>
              <a:defRPr>
                <a:solidFill>
                  <a:schemeClr val="tx1"/>
                </a:solidFill>
                <a:latin typeface="Arial" charset="0"/>
              </a:defRPr>
            </a:lvl9pPr>
          </a:lstStyle>
          <a:p>
            <a:pPr defTabSz="912699" fontAlgn="base">
              <a:spcBef>
                <a:spcPct val="0"/>
              </a:spcBef>
              <a:spcAft>
                <a:spcPct val="0"/>
              </a:spcAft>
              <a:defRPr/>
            </a:pPr>
            <a:fld id="{3647DB07-85C7-404F-B4A5-3C0205A428DB}" type="slidenum">
              <a:rPr lang="en-US" smtClean="0">
                <a:solidFill>
                  <a:srgbClr val="000000"/>
                </a:solidFill>
                <a:latin typeface="Calibri" pitchFamily="34" charset="0"/>
              </a:rPr>
              <a:pPr defTabSz="912699" fontAlgn="base">
                <a:spcBef>
                  <a:spcPct val="0"/>
                </a:spcBef>
                <a:spcAft>
                  <a:spcPct val="0"/>
                </a:spcAft>
                <a:defRPr/>
              </a:pPr>
              <a:t>2</a:t>
            </a:fld>
            <a:endParaRPr lang="en-US" dirty="0" smtClean="0">
              <a:solidFill>
                <a:srgbClr val="000000"/>
              </a:solidFill>
              <a:latin typeface="Calibri" pitchFamily="34" charset="0"/>
            </a:endParaRPr>
          </a:p>
        </p:txBody>
      </p:sp>
      <p:sp>
        <p:nvSpPr>
          <p:cNvPr id="26627" name="Rectangle 2"/>
          <p:cNvSpPr>
            <a:spLocks noGrp="1" noRot="1" noChangeAspect="1" noChangeArrowheads="1" noTextEdit="1"/>
          </p:cNvSpPr>
          <p:nvPr>
            <p:ph type="sldImg"/>
          </p:nvPr>
        </p:nvSpPr>
        <p:spPr bwMode="auto">
          <a:xfrm>
            <a:off x="1276350" y="723900"/>
            <a:ext cx="4795838" cy="3595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xfrm>
            <a:off x="979488" y="4564063"/>
            <a:ext cx="5356225" cy="4313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defTabSz="914400" eaLnBrk="0" hangingPunct="0">
              <a:spcBef>
                <a:spcPct val="50000"/>
              </a:spcBef>
            </a:pPr>
            <a:endParaRPr lang="en-GB" sz="1100" b="1" dirty="0">
              <a:solidFill>
                <a:srgbClr val="000000"/>
              </a:solidFill>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defTabSz="914400">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392579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861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7860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4721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5230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276103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85901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82512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48809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54660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1500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defTabSz="914400"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2253586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39968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73064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82609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48454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459277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33331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089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717983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46790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82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defTabSz="914400">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40605852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charset="0"/>
                <a:cs typeface="Arial" charset="0"/>
              </a:defRPr>
            </a:lvl1pPr>
            <a:lvl2pPr marL="169863" indent="-168275"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lvl="1" defTabSz="914400"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991988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265567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8218127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9091702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439684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9003316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90690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648413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02336" y="1152525"/>
            <a:ext cx="8331200" cy="5137150"/>
          </a:xfrm>
        </p:spPr>
        <p:txBody>
          <a:bodyPr/>
          <a:lstStyle>
            <a:lvl2pPr>
              <a:defRPr lang="en-US" sz="1100" dirty="0" smtClean="0">
                <a:solidFill>
                  <a:schemeClr val="tx1"/>
                </a:solidFill>
                <a:latin typeface="+mn-lt"/>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059359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19" descr="DEL_PRI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2844800" y="3032125"/>
            <a:ext cx="34512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5"/>
          <p:cNvSpPr>
            <a:spLocks noGrp="1"/>
          </p:cNvSpPr>
          <p:nvPr>
            <p:ph type="body" sz="quarter" idx="10"/>
          </p:nvPr>
        </p:nvSpPr>
        <p:spPr bwMode="gray">
          <a:xfrm>
            <a:off x="402336" y="5458968"/>
            <a:ext cx="4937760" cy="1152144"/>
          </a:xfrm>
        </p:spPr>
        <p:txBody>
          <a:bodyPr anchor="b">
            <a:noAutofit/>
          </a:bodyPr>
          <a:lstStyle>
            <a:lvl1pPr>
              <a:lnSpc>
                <a:spcPts val="800"/>
              </a:lnSpc>
              <a:spcBef>
                <a:spcPts val="400"/>
              </a:spcBef>
              <a:spcAft>
                <a:spcPts val="400"/>
              </a:spcAft>
              <a:defRPr sz="700"/>
            </a:lvl1pPr>
          </a:lstStyle>
          <a:p>
            <a:pPr lvl="0"/>
            <a:r>
              <a:rPr lang="en-US" smtClean="0"/>
              <a:t>Click to edit Master text styles</a:t>
            </a:r>
          </a:p>
        </p:txBody>
      </p:sp>
    </p:spTree>
    <p:extLst>
      <p:ext uri="{BB962C8B-B14F-4D97-AF65-F5344CB8AC3E}">
        <p14:creationId xmlns:p14="http://schemas.microsoft.com/office/powerpoint/2010/main" val="1777715526"/>
      </p:ext>
    </p:extLst>
  </p:cSld>
  <p:clrMapOvr>
    <a:masterClrMapping/>
  </p:clrMapOvr>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3281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defTabSz="914400"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9"/>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defTabSz="914400" eaLnBrk="0" hangingPunct="0">
              <a:lnSpc>
                <a:spcPct val="106000"/>
              </a:lnSpc>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31391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defTabSz="914400">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pic>
        <p:nvPicPr>
          <p:cNvPr id="6" name="Picture 2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7747000" y="292100"/>
            <a:ext cx="10001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11539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8"/>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defTabSz="914400">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pic>
        <p:nvPicPr>
          <p:cNvPr id="6" name="Picture 2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7747000" y="292100"/>
            <a:ext cx="10001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47760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defTabSz="914400">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pic>
        <p:nvPicPr>
          <p:cNvPr id="5" name="Picture 2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7747000" y="292100"/>
            <a:ext cx="10001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6320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6491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gn="ctr" defTabSz="914400">
              <a:lnSpc>
                <a:spcPct val="106000"/>
              </a:lnSpc>
              <a:buClr>
                <a:srgbClr val="000000"/>
              </a:buClr>
              <a:buSzPct val="65000"/>
              <a:buFont typeface="Wingdings" pitchFamily="2" charset="2"/>
              <a:buNone/>
              <a:defRPr/>
            </a:pPr>
            <a:r>
              <a:rPr lang="en-US" sz="900" dirty="0" smtClean="0">
                <a:solidFill>
                  <a:srgbClr val="000000"/>
                </a:solidFill>
              </a:rPr>
              <a:t>- </a:t>
            </a:r>
            <a:fld id="{415D6703-0564-4C8D-9426-8F192C504B50}" type="slidenum">
              <a:rPr lang="en-US" sz="900" smtClean="0">
                <a:solidFill>
                  <a:srgbClr val="000000"/>
                </a:solidFill>
              </a:rPr>
              <a:pPr algn="ctr" defTabSz="914400">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1031" name="Picture 9" descr="501px-AAA_logo.svg.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8313738" y="6545263"/>
            <a:ext cx="4445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6" r:id="rId1"/>
    <p:sldLayoutId id="2147484457" r:id="rId2"/>
    <p:sldLayoutId id="2147484458" r:id="rId3"/>
    <p:sldLayoutId id="2147484459" r:id="rId4"/>
    <p:sldLayoutId id="2147484460" r:id="rId5"/>
    <p:sldLayoutId id="2147484461" r:id="rId6"/>
    <p:sldLayoutId id="2147484462" r:id="rId7"/>
    <p:sldLayoutId id="2147484463" r:id="rId8"/>
    <p:sldLayoutId id="2147484426" r:id="rId9"/>
    <p:sldLayoutId id="2147484427" r:id="rId10"/>
    <p:sldLayoutId id="2147484428" r:id="rId11"/>
    <p:sldLayoutId id="2147484429" r:id="rId12"/>
    <p:sldLayoutId id="2147484430" r:id="rId13"/>
    <p:sldLayoutId id="2147484431" r:id="rId14"/>
    <p:sldLayoutId id="2147484432" r:id="rId15"/>
    <p:sldLayoutId id="2147484433" r:id="rId16"/>
    <p:sldLayoutId id="2147484434" r:id="rId17"/>
    <p:sldLayoutId id="2147484435" r:id="rId18"/>
    <p:sldLayoutId id="2147484436" r:id="rId19"/>
    <p:sldLayoutId id="2147484437" r:id="rId20"/>
    <p:sldLayoutId id="2147484438" r:id="rId21"/>
    <p:sldLayoutId id="2147484439" r:id="rId22"/>
    <p:sldLayoutId id="2147484440" r:id="rId23"/>
    <p:sldLayoutId id="2147484441" r:id="rId24"/>
    <p:sldLayoutId id="2147484442" r:id="rId25"/>
    <p:sldLayoutId id="2147484443" r:id="rId26"/>
    <p:sldLayoutId id="2147484444" r:id="rId27"/>
    <p:sldLayoutId id="2147484445" r:id="rId28"/>
    <p:sldLayoutId id="2147484446" r:id="rId29"/>
    <p:sldLayoutId id="2147484464" r:id="rId30"/>
    <p:sldLayoutId id="2147484447" r:id="rId31"/>
    <p:sldLayoutId id="2147484448" r:id="rId32"/>
    <p:sldLayoutId id="2147484449" r:id="rId33"/>
    <p:sldLayoutId id="2147484450" r:id="rId34"/>
    <p:sldLayoutId id="2147484451" r:id="rId35"/>
    <p:sldLayoutId id="2147484452" r:id="rId36"/>
    <p:sldLayoutId id="2147484453" r:id="rId37"/>
    <p:sldLayoutId id="2147484455" r:id="rId38"/>
    <p:sldLayoutId id="2147484465" r:id="rId39"/>
  </p:sldLayoutIdLst>
  <p:timing>
    <p:tnLst>
      <p:par>
        <p:cTn id="1" dur="indefinite" restart="never" nodeType="tmRoot"/>
      </p:par>
    </p:tnLst>
  </p:timing>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oleObject" Target="../embeddings/Microsoft_PowerPoint_97-2003_Presentation1.ppt"/></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oleObject" Target="../embeddings/Microsoft_PowerPoint_97-2003_Presentation2.ppt"/></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oleObject" Target="../embeddings/Microsoft_PowerPoint_97-2003_Presentation3.ppt"/></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3" descr="501px-AAA_logo.sv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389063"/>
            <a:ext cx="1549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noChangeArrowheads="1"/>
          </p:cNvSpPr>
          <p:nvPr>
            <p:ph type="ctrTitle" sz="quarter"/>
          </p:nvPr>
        </p:nvSpPr>
        <p:spPr>
          <a:xfrm>
            <a:off x="892175" y="2867025"/>
            <a:ext cx="7634288" cy="263525"/>
          </a:xfrm>
        </p:spPr>
        <p:txBody>
          <a:bodyPr/>
          <a:lstStyle/>
          <a:p>
            <a:pPr eaLnBrk="1" hangingPunct="1">
              <a:spcBef>
                <a:spcPts val="1725"/>
              </a:spcBef>
            </a:pPr>
            <a:r>
              <a:rPr lang="en-US" dirty="0" smtClean="0"/>
              <a:t>PAS Auto Project</a:t>
            </a:r>
          </a:p>
        </p:txBody>
      </p:sp>
      <p:sp>
        <p:nvSpPr>
          <p:cNvPr id="12292" name="Rectangle 3"/>
          <p:cNvSpPr>
            <a:spLocks noGrp="1" noChangeArrowheads="1"/>
          </p:cNvSpPr>
          <p:nvPr>
            <p:ph type="subTitle" sz="quarter" idx="1"/>
          </p:nvPr>
        </p:nvSpPr>
        <p:spPr/>
        <p:txBody>
          <a:bodyPr/>
          <a:lstStyle/>
          <a:p>
            <a:pPr marL="0" indent="0" eaLnBrk="1" hangingPunct="1">
              <a:buFont typeface="Wingdings" pitchFamily="2" charset="2"/>
              <a:buNone/>
            </a:pPr>
            <a:r>
              <a:rPr lang="en-US" dirty="0" smtClean="0"/>
              <a:t>Forms Experts</a:t>
            </a:r>
          </a:p>
        </p:txBody>
      </p:sp>
      <p:sp>
        <p:nvSpPr>
          <p:cNvPr id="12293" name="Rectangle 4"/>
          <p:cNvSpPr>
            <a:spLocks noChangeArrowheads="1"/>
          </p:cNvSpPr>
          <p:nvPr/>
        </p:nvSpPr>
        <p:spPr bwMode="gray">
          <a:xfrm>
            <a:off x="892175" y="5186363"/>
            <a:ext cx="883255" cy="20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ts val="1600"/>
              </a:lnSpc>
              <a:spcBef>
                <a:spcPct val="15000"/>
              </a:spcBef>
              <a:buSzPct val="80000"/>
            </a:pPr>
            <a:r>
              <a:rPr lang="en-US" sz="1100" dirty="0" smtClean="0">
                <a:solidFill>
                  <a:srgbClr val="000000"/>
                </a:solidFill>
              </a:rPr>
              <a:t>July </a:t>
            </a:r>
            <a:r>
              <a:rPr lang="en-US" sz="1100" dirty="0" smtClean="0">
                <a:solidFill>
                  <a:srgbClr val="000000"/>
                </a:solidFill>
              </a:rPr>
              <a:t>3</a:t>
            </a:r>
            <a:r>
              <a:rPr lang="en-US" sz="1100" baseline="30000" dirty="0" smtClean="0">
                <a:solidFill>
                  <a:srgbClr val="000000"/>
                </a:solidFill>
              </a:rPr>
              <a:t>rd</a:t>
            </a:r>
            <a:r>
              <a:rPr lang="en-US" sz="1100" dirty="0" smtClean="0">
                <a:solidFill>
                  <a:srgbClr val="000000"/>
                </a:solidFill>
              </a:rPr>
              <a:t> </a:t>
            </a:r>
            <a:r>
              <a:rPr lang="en-US" sz="1100" dirty="0" smtClean="0">
                <a:solidFill>
                  <a:srgbClr val="000000"/>
                </a:solidFill>
              </a:rPr>
              <a:t>, </a:t>
            </a:r>
            <a:r>
              <a:rPr lang="en-US" sz="1100" dirty="0">
                <a:solidFill>
                  <a:srgbClr val="000000"/>
                </a:solidFill>
              </a:rPr>
              <a:t>2013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5"/>
          <p:cNvSpPr>
            <a:spLocks noGrp="1" noChangeArrowheads="1"/>
          </p:cNvSpPr>
          <p:nvPr>
            <p:ph type="title"/>
          </p:nvPr>
        </p:nvSpPr>
        <p:spPr>
          <a:xfrm>
            <a:off x="401638" y="530674"/>
            <a:ext cx="8345487" cy="242439"/>
          </a:xfrm>
        </p:spPr>
        <p:txBody>
          <a:bodyPr/>
          <a:lstStyle/>
          <a:p>
            <a:r>
              <a:rPr lang="en-US" dirty="0" smtClean="0"/>
              <a:t>Introducing the Forms Expert Program</a:t>
            </a:r>
          </a:p>
        </p:txBody>
      </p:sp>
      <p:sp>
        <p:nvSpPr>
          <p:cNvPr id="15363" name="Rectangle 16"/>
          <p:cNvSpPr>
            <a:spLocks noGrp="1" noChangeArrowheads="1"/>
          </p:cNvSpPr>
          <p:nvPr>
            <p:ph idx="1"/>
          </p:nvPr>
        </p:nvSpPr>
        <p:spPr>
          <a:xfrm>
            <a:off x="401638" y="893763"/>
            <a:ext cx="8342313" cy="463550"/>
          </a:xfrm>
        </p:spPr>
        <p:txBody>
          <a:bodyPr/>
          <a:lstStyle/>
          <a:p>
            <a:pPr marL="0" indent="0"/>
            <a:r>
              <a:rPr lang="en-US" dirty="0" smtClean="0"/>
              <a:t>The Forms Expert Program seeks to develop each form team member into an expert regarding a single forms domain.  The expert will become the go-to person for questions within their domain and they will spearhead outreach to AAA SMEs when external input is required.</a:t>
            </a:r>
          </a:p>
        </p:txBody>
      </p:sp>
      <p:grpSp>
        <p:nvGrpSpPr>
          <p:cNvPr id="13" name="Group 12"/>
          <p:cNvGrpSpPr/>
          <p:nvPr/>
        </p:nvGrpSpPr>
        <p:grpSpPr>
          <a:xfrm>
            <a:off x="401638" y="1617373"/>
            <a:ext cx="4011614" cy="3287136"/>
            <a:chOff x="393700" y="1209656"/>
            <a:chExt cx="4011614" cy="3003072"/>
          </a:xfrm>
        </p:grpSpPr>
        <p:sp>
          <p:nvSpPr>
            <p:cNvPr id="14" name="Text Placeholder 27"/>
            <p:cNvSpPr txBox="1">
              <a:spLocks/>
            </p:cNvSpPr>
            <p:nvPr/>
          </p:nvSpPr>
          <p:spPr>
            <a:xfrm>
              <a:off x="393700" y="1466829"/>
              <a:ext cx="4011613" cy="2745899"/>
            </a:xfrm>
            <a:prstGeom prst="rect">
              <a:avLst/>
            </a:prstGeom>
          </p:spPr>
          <p:txBody>
            <a:bodyPr lIns="0" tIns="0" rIns="0" bIns="0"/>
            <a:lst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dirty="0" smtClean="0">
                  <a:solidFill>
                    <a:srgbClr val="000000"/>
                  </a:solidFill>
                </a:rPr>
                <a:t>Become the expert and go-to point of contact for questions within the domain arising from delta analysis, assessment/story writing, QA or developer clarifications</a:t>
              </a:r>
            </a:p>
            <a:p>
              <a:pPr lvl="1">
                <a:buClr>
                  <a:srgbClr val="000000"/>
                </a:buClr>
                <a:defRPr/>
              </a:pPr>
              <a:r>
                <a:rPr lang="en-US" dirty="0" smtClean="0">
                  <a:solidFill>
                    <a:srgbClr val="000000"/>
                  </a:solidFill>
                </a:rPr>
                <a:t>Draft communication when SME outreach is needed.  Eventually the goal is to interface directly with Form SMEs</a:t>
              </a:r>
            </a:p>
            <a:p>
              <a:pPr lvl="1">
                <a:buClr>
                  <a:srgbClr val="000000"/>
                </a:buClr>
                <a:defRPr/>
              </a:pPr>
              <a:r>
                <a:rPr lang="en-US" dirty="0" smtClean="0">
                  <a:solidFill>
                    <a:srgbClr val="000000"/>
                  </a:solidFill>
                </a:rPr>
                <a:t>Assist with peer reviews of assessments </a:t>
              </a:r>
              <a:r>
                <a:rPr lang="en-US" dirty="0">
                  <a:solidFill>
                    <a:srgbClr val="000000"/>
                  </a:solidFill>
                </a:rPr>
                <a:t> </a:t>
              </a:r>
              <a:r>
                <a:rPr lang="en-US" dirty="0" smtClean="0">
                  <a:solidFill>
                    <a:srgbClr val="000000"/>
                  </a:solidFill>
                </a:rPr>
                <a:t>and stories related to their domain</a:t>
              </a:r>
            </a:p>
            <a:p>
              <a:pPr lvl="1">
                <a:buClr>
                  <a:srgbClr val="000000"/>
                </a:buClr>
                <a:defRPr/>
              </a:pPr>
              <a:r>
                <a:rPr lang="en-US" dirty="0" smtClean="0">
                  <a:solidFill>
                    <a:srgbClr val="000000"/>
                  </a:solidFill>
                </a:rPr>
                <a:t>Share domain knowledge with team</a:t>
              </a:r>
            </a:p>
            <a:p>
              <a:pPr lvl="1">
                <a:buClr>
                  <a:srgbClr val="000000"/>
                </a:buClr>
                <a:defRPr/>
              </a:pPr>
              <a:r>
                <a:rPr lang="en-US" dirty="0" smtClean="0">
                  <a:solidFill>
                    <a:srgbClr val="000000"/>
                  </a:solidFill>
                </a:rPr>
                <a:t>Note: the expert is not intended to write all the assessments and US/VCs </a:t>
              </a:r>
              <a:r>
                <a:rPr lang="en-US" dirty="0" smtClean="0"/>
                <a:t>for their domain, but they should understand the business rationale of each delta</a:t>
              </a:r>
            </a:p>
            <a:p>
              <a:pPr lvl="1">
                <a:buClr>
                  <a:srgbClr val="000000"/>
                </a:buClr>
                <a:defRPr/>
              </a:pPr>
              <a:r>
                <a:rPr lang="en-US" dirty="0" smtClean="0"/>
                <a:t>Ensure that a good quality work product is delivered in their domain</a:t>
              </a:r>
            </a:p>
            <a:p>
              <a:pPr lvl="1">
                <a:buClr>
                  <a:srgbClr val="000000"/>
                </a:buClr>
                <a:defRPr/>
              </a:pPr>
              <a:r>
                <a:rPr lang="en-US" dirty="0" smtClean="0"/>
                <a:t>Ensure quality clarifications are sent to the client to build a better brand for Deloitte team as the domain experts</a:t>
              </a:r>
            </a:p>
            <a:p>
              <a:pPr marL="1588" lvl="1" indent="0">
                <a:buClr>
                  <a:srgbClr val="000000"/>
                </a:buClr>
                <a:buNone/>
                <a:defRPr/>
              </a:pPr>
              <a:endParaRPr lang="en-US" dirty="0"/>
            </a:p>
          </p:txBody>
        </p:sp>
        <p:grpSp>
          <p:nvGrpSpPr>
            <p:cNvPr id="15" name="Group 4"/>
            <p:cNvGrpSpPr>
              <a:grpSpLocks/>
            </p:cNvGrpSpPr>
            <p:nvPr/>
          </p:nvGrpSpPr>
          <p:grpSpPr bwMode="auto">
            <a:xfrm>
              <a:off x="396876" y="1209656"/>
              <a:ext cx="4008438" cy="160338"/>
              <a:chOff x="250" y="719"/>
              <a:chExt cx="2525" cy="101"/>
            </a:xfrm>
          </p:grpSpPr>
          <p:sp>
            <p:nvSpPr>
              <p:cNvPr id="16" name="Line 5"/>
              <p:cNvSpPr>
                <a:spLocks noChangeShapeType="1"/>
              </p:cNvSpPr>
              <p:nvPr/>
            </p:nvSpPr>
            <p:spPr bwMode="gray">
              <a:xfrm>
                <a:off x="250" y="774"/>
                <a:ext cx="2525" cy="0"/>
              </a:xfrm>
              <a:prstGeom prst="line">
                <a:avLst/>
              </a:prstGeom>
              <a:noFill/>
              <a:ln w="12700" cap="rnd">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100" dirty="0">
                  <a:solidFill>
                    <a:srgbClr val="000000"/>
                  </a:solidFill>
                  <a:cs typeface="Arial" pitchFamily="34" charset="0"/>
                </a:endParaRPr>
              </a:p>
            </p:txBody>
          </p:sp>
          <p:sp>
            <p:nvSpPr>
              <p:cNvPr id="17" name="Rectangle 6"/>
              <p:cNvSpPr>
                <a:spLocks noChangeArrowheads="1"/>
              </p:cNvSpPr>
              <p:nvPr/>
            </p:nvSpPr>
            <p:spPr bwMode="gray">
              <a:xfrm>
                <a:off x="842" y="719"/>
                <a:ext cx="1339" cy="101"/>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spAutoFit/>
              </a:bodyPr>
              <a:lstStyle/>
              <a:p>
                <a:pPr algn="ctr" fontAlgn="base">
                  <a:lnSpc>
                    <a:spcPct val="95000"/>
                  </a:lnSpc>
                  <a:spcBef>
                    <a:spcPct val="0"/>
                  </a:spcBef>
                  <a:spcAft>
                    <a:spcPct val="0"/>
                  </a:spcAft>
                </a:pPr>
                <a:r>
                  <a:rPr lang="en-US" sz="1100" b="1" dirty="0" smtClean="0">
                    <a:solidFill>
                      <a:srgbClr val="000000"/>
                    </a:solidFill>
                    <a:cs typeface="Arial" pitchFamily="34" charset="0"/>
                  </a:rPr>
                  <a:t>Responsibilities of the Expert</a:t>
                </a:r>
                <a:endParaRPr lang="en-US" sz="1100" b="1" dirty="0">
                  <a:solidFill>
                    <a:srgbClr val="000000"/>
                  </a:solidFill>
                  <a:cs typeface="Arial" pitchFamily="34" charset="0"/>
                </a:endParaRPr>
              </a:p>
            </p:txBody>
          </p:sp>
        </p:grpSp>
      </p:grpSp>
      <p:grpSp>
        <p:nvGrpSpPr>
          <p:cNvPr id="18" name="Group 17"/>
          <p:cNvGrpSpPr/>
          <p:nvPr/>
        </p:nvGrpSpPr>
        <p:grpSpPr>
          <a:xfrm>
            <a:off x="4727574" y="1615799"/>
            <a:ext cx="4011614" cy="2985596"/>
            <a:chOff x="393700" y="1208072"/>
            <a:chExt cx="4011614" cy="3004656"/>
          </a:xfrm>
        </p:grpSpPr>
        <p:sp>
          <p:nvSpPr>
            <p:cNvPr id="19" name="Text Placeholder 27"/>
            <p:cNvSpPr txBox="1">
              <a:spLocks/>
            </p:cNvSpPr>
            <p:nvPr/>
          </p:nvSpPr>
          <p:spPr>
            <a:xfrm>
              <a:off x="393700" y="1466829"/>
              <a:ext cx="4011613" cy="2745899"/>
            </a:xfrm>
            <a:prstGeom prst="rect">
              <a:avLst/>
            </a:prstGeom>
          </p:spPr>
          <p:txBody>
            <a:bodyPr lIns="0" tIns="0" rIns="0" bIns="0"/>
            <a:lst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dirty="0" smtClean="0">
                  <a:solidFill>
                    <a:srgbClr val="000000"/>
                  </a:solidFill>
                </a:rPr>
                <a:t>Every team member will develop depth in a functional domain with the goal of becoming the Deloitte expert on the domain</a:t>
              </a:r>
            </a:p>
            <a:p>
              <a:pPr lvl="1">
                <a:buClr>
                  <a:srgbClr val="000000"/>
                </a:buClr>
                <a:defRPr/>
              </a:pPr>
              <a:r>
                <a:rPr lang="en-US" dirty="0" smtClean="0">
                  <a:solidFill>
                    <a:srgbClr val="000000"/>
                  </a:solidFill>
                </a:rPr>
                <a:t>Reduced clarification cycle times and SME outreach</a:t>
              </a:r>
            </a:p>
            <a:p>
              <a:pPr lvl="1">
                <a:buClr>
                  <a:srgbClr val="000000"/>
                </a:buClr>
                <a:defRPr/>
              </a:pPr>
              <a:r>
                <a:rPr lang="en-US" dirty="0" smtClean="0">
                  <a:solidFill>
                    <a:srgbClr val="000000"/>
                  </a:solidFill>
                </a:rPr>
                <a:t>Improved design quality arising from an understanding of the business requirements, regulatory requirements and existing development work for CL and partner states</a:t>
              </a:r>
            </a:p>
            <a:p>
              <a:pPr lvl="1">
                <a:buClr>
                  <a:srgbClr val="000000"/>
                </a:buClr>
                <a:defRPr/>
              </a:pPr>
              <a:r>
                <a:rPr lang="en-US" dirty="0" smtClean="0">
                  <a:solidFill>
                    <a:srgbClr val="000000"/>
                  </a:solidFill>
                </a:rPr>
                <a:t>Increased individual responsibilities within team as all team members will become subject matter advisors for their domain</a:t>
              </a:r>
              <a:endParaRPr lang="en-US" dirty="0">
                <a:solidFill>
                  <a:srgbClr val="000000"/>
                </a:solidFill>
              </a:endParaRPr>
            </a:p>
            <a:p>
              <a:pPr lvl="1">
                <a:buClr>
                  <a:srgbClr val="000000"/>
                </a:buClr>
                <a:defRPr/>
              </a:pPr>
              <a:r>
                <a:rPr lang="en-US" dirty="0" smtClean="0">
                  <a:solidFill>
                    <a:srgbClr val="000000"/>
                  </a:solidFill>
                </a:rPr>
                <a:t>Communication to practice regarding the expertise of each team member within their domain</a:t>
              </a:r>
            </a:p>
          </p:txBody>
        </p:sp>
        <p:grpSp>
          <p:nvGrpSpPr>
            <p:cNvPr id="20" name="Group 4"/>
            <p:cNvGrpSpPr>
              <a:grpSpLocks/>
            </p:cNvGrpSpPr>
            <p:nvPr/>
          </p:nvGrpSpPr>
          <p:grpSpPr bwMode="auto">
            <a:xfrm>
              <a:off x="396876" y="1208072"/>
              <a:ext cx="4008438" cy="161926"/>
              <a:chOff x="250" y="718"/>
              <a:chExt cx="2525" cy="102"/>
            </a:xfrm>
          </p:grpSpPr>
          <p:sp>
            <p:nvSpPr>
              <p:cNvPr id="21" name="Line 5"/>
              <p:cNvSpPr>
                <a:spLocks noChangeShapeType="1"/>
              </p:cNvSpPr>
              <p:nvPr/>
            </p:nvSpPr>
            <p:spPr bwMode="gray">
              <a:xfrm>
                <a:off x="250" y="774"/>
                <a:ext cx="2525" cy="0"/>
              </a:xfrm>
              <a:prstGeom prst="line">
                <a:avLst/>
              </a:prstGeom>
              <a:noFill/>
              <a:ln w="12700" cap="rnd">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100" dirty="0">
                  <a:solidFill>
                    <a:srgbClr val="000000"/>
                  </a:solidFill>
                  <a:cs typeface="Arial" pitchFamily="34" charset="0"/>
                </a:endParaRPr>
              </a:p>
            </p:txBody>
          </p:sp>
          <p:sp>
            <p:nvSpPr>
              <p:cNvPr id="22" name="Rectangle 6"/>
              <p:cNvSpPr>
                <a:spLocks noChangeArrowheads="1"/>
              </p:cNvSpPr>
              <p:nvPr/>
            </p:nvSpPr>
            <p:spPr bwMode="gray">
              <a:xfrm>
                <a:off x="1040" y="718"/>
                <a:ext cx="946" cy="102"/>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spAutoFit/>
              </a:bodyPr>
              <a:lstStyle/>
              <a:p>
                <a:pPr algn="ctr" fontAlgn="base">
                  <a:lnSpc>
                    <a:spcPct val="95000"/>
                  </a:lnSpc>
                  <a:spcBef>
                    <a:spcPct val="0"/>
                  </a:spcBef>
                  <a:spcAft>
                    <a:spcPct val="0"/>
                  </a:spcAft>
                </a:pPr>
                <a:r>
                  <a:rPr lang="en-US" sz="1100" b="1" dirty="0" smtClean="0">
                    <a:solidFill>
                      <a:srgbClr val="000000"/>
                    </a:solidFill>
                    <a:cs typeface="Arial" pitchFamily="34" charset="0"/>
                  </a:rPr>
                  <a:t>Expected Outcomes</a:t>
                </a:r>
                <a:endParaRPr lang="en-US" sz="1100" b="1" dirty="0">
                  <a:solidFill>
                    <a:srgbClr val="000000"/>
                  </a:solidFill>
                  <a:cs typeface="Arial" pitchFamily="34"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Base" hidden="1"/>
          <p:cNvGraphicFramePr>
            <a:graphicFrameLocks/>
          </p:cNvGraphicFramePr>
          <p:nvPr/>
        </p:nvGraphicFramePr>
        <p:xfrm>
          <a:off x="1122363" y="1397000"/>
          <a:ext cx="3921125" cy="4064000"/>
        </p:xfrm>
        <a:graphic>
          <a:graphicData uri="http://schemas.openxmlformats.org/presentationml/2006/ole">
            <mc:AlternateContent xmlns:mc="http://schemas.openxmlformats.org/markup-compatibility/2006">
              <mc:Choice xmlns:v="urn:schemas-microsoft-com:vml" Requires="v">
                <p:oleObj spid="_x0000_s22588" r:id="rId4" imgW="0" imgH="0" progId="PowerPoint.Show.8">
                  <p:embed/>
                </p:oleObj>
              </mc:Choice>
              <mc:Fallback>
                <p:oleObj r:id="rId4" imgW="0" imgH="0" progId="PowerPoint.Show.8">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122363" y="1397000"/>
                        <a:ext cx="3921125" cy="40640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7411" name="Title 25"/>
          <p:cNvSpPr>
            <a:spLocks noGrp="1"/>
          </p:cNvSpPr>
          <p:nvPr>
            <p:ph type="title"/>
          </p:nvPr>
        </p:nvSpPr>
        <p:spPr>
          <a:xfrm>
            <a:off x="401638" y="512144"/>
            <a:ext cx="8345487" cy="260969"/>
          </a:xfrm>
        </p:spPr>
        <p:txBody>
          <a:bodyPr/>
          <a:lstStyle/>
          <a:p>
            <a:r>
              <a:rPr lang="en-US" dirty="0" smtClean="0"/>
              <a:t>How to Become the Expert</a:t>
            </a:r>
          </a:p>
        </p:txBody>
      </p:sp>
      <p:sp>
        <p:nvSpPr>
          <p:cNvPr id="17412" name="Rectangle 1"/>
          <p:cNvSpPr>
            <a:spLocks noChangeArrowheads="1"/>
          </p:cNvSpPr>
          <p:nvPr/>
        </p:nvSpPr>
        <p:spPr bwMode="auto">
          <a:xfrm>
            <a:off x="387350" y="919163"/>
            <a:ext cx="83708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914400"/>
            <a:r>
              <a:rPr lang="en-US" sz="1100" dirty="0" smtClean="0">
                <a:solidFill>
                  <a:srgbClr val="000000"/>
                </a:solidFill>
              </a:rPr>
              <a:t>Over the next 3 weeks each team member should set aside time to become an expert in their domain.  The best way to do this is to understand the business requirements and process and then learn how those requirements have been satisfied with AAA’s Exigen solution.</a:t>
            </a:r>
            <a:endParaRPr lang="en-US" sz="1100" dirty="0">
              <a:solidFill>
                <a:srgbClr val="000000"/>
              </a:solidFill>
            </a:endParaRPr>
          </a:p>
        </p:txBody>
      </p:sp>
      <p:graphicFrame>
        <p:nvGraphicFramePr>
          <p:cNvPr id="16" name="Group 8"/>
          <p:cNvGraphicFramePr>
            <a:graphicFrameLocks/>
          </p:cNvGraphicFramePr>
          <p:nvPr>
            <p:extLst>
              <p:ext uri="{D42A27DB-BD31-4B8C-83A1-F6EECF244321}">
                <p14:modId xmlns:p14="http://schemas.microsoft.com/office/powerpoint/2010/main" val="4036844264"/>
              </p:ext>
            </p:extLst>
          </p:nvPr>
        </p:nvGraphicFramePr>
        <p:xfrm>
          <a:off x="323850" y="1994850"/>
          <a:ext cx="8415338" cy="4308244"/>
        </p:xfrm>
        <a:graphic>
          <a:graphicData uri="http://schemas.openxmlformats.org/drawingml/2006/table">
            <a:tbl>
              <a:tblPr/>
              <a:tblGrid>
                <a:gridCol w="309530"/>
                <a:gridCol w="2026452"/>
                <a:gridCol w="2026452"/>
                <a:gridCol w="2026452"/>
                <a:gridCol w="2026452"/>
              </a:tblGrid>
              <a:tr h="2838409">
                <a:tc>
                  <a:txBody>
                    <a:bodyPr/>
                    <a:lstStyle/>
                    <a:p>
                      <a:pPr marL="0" marR="0" lvl="1" indent="0" algn="ctr" defTabSz="914400" rtl="0" eaLnBrk="1" fontAlgn="auto" latinLnBrk="0" hangingPunct="1">
                        <a:lnSpc>
                          <a:spcPct val="100000"/>
                        </a:lnSpc>
                        <a:spcBef>
                          <a:spcPts val="400"/>
                        </a:spcBef>
                        <a:spcAft>
                          <a:spcPts val="0"/>
                        </a:spcAft>
                        <a:buClrTx/>
                        <a:buSzTx/>
                        <a:buFont typeface="Wingdings" pitchFamily="2" charset="2"/>
                        <a:buNone/>
                        <a:tabLst/>
                        <a:defRPr/>
                      </a:pPr>
                      <a:r>
                        <a:rPr lang="en-US" sz="1100" b="1" dirty="0" smtClean="0">
                          <a:solidFill>
                            <a:schemeClr val="bg1"/>
                          </a:solidFill>
                        </a:rPr>
                        <a:t>Activities</a:t>
                      </a:r>
                    </a:p>
                  </a:txBody>
                  <a:tcPr marL="67298" marR="67298" marT="65887" marB="65887" vert="vert270" anchor="ctr"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28575" cap="flat" cmpd="sng" algn="ctr">
                      <a:solidFill>
                        <a:schemeClr val="tx2">
                          <a:lumMod val="20000"/>
                          <a:lumOff val="80000"/>
                        </a:schemeClr>
                      </a:solidFill>
                      <a:prstDash val="solid"/>
                      <a:round/>
                      <a:headEnd type="none" w="med" len="med"/>
                      <a:tailEnd type="none" w="med" len="med"/>
                    </a:lnB>
                    <a:lnTlToBr>
                      <a:noFill/>
                    </a:lnTlToBr>
                    <a:lnBlToTr>
                      <a:noFill/>
                    </a:lnBlToTr>
                    <a:solidFill>
                      <a:srgbClr val="002060"/>
                    </a:solidFill>
                  </a:tcPr>
                </a:tc>
                <a:tc>
                  <a:txBody>
                    <a:bodyPr/>
                    <a:lstStyle>
                      <a:lvl1pPr marL="0" algn="l" defTabSz="987223" rtl="0" eaLnBrk="1" latinLnBrk="0" hangingPunct="1">
                        <a:defRPr sz="1900" kern="1200">
                          <a:solidFill>
                            <a:schemeClr val="tx1"/>
                          </a:solidFill>
                          <a:latin typeface="Arial"/>
                        </a:defRPr>
                      </a:lvl1pPr>
                      <a:lvl2pPr marL="493611" algn="l" defTabSz="987223" rtl="0" eaLnBrk="1" latinLnBrk="0" hangingPunct="1">
                        <a:defRPr sz="1900" kern="1200">
                          <a:solidFill>
                            <a:schemeClr val="tx1"/>
                          </a:solidFill>
                          <a:latin typeface="Arial"/>
                        </a:defRPr>
                      </a:lvl2pPr>
                      <a:lvl3pPr marL="987223" algn="l" defTabSz="987223" rtl="0" eaLnBrk="1" latinLnBrk="0" hangingPunct="1">
                        <a:defRPr sz="1900" kern="1200">
                          <a:solidFill>
                            <a:schemeClr val="tx1"/>
                          </a:solidFill>
                          <a:latin typeface="Arial"/>
                        </a:defRPr>
                      </a:lvl3pPr>
                      <a:lvl4pPr marL="1480834" algn="l" defTabSz="987223" rtl="0" eaLnBrk="1" latinLnBrk="0" hangingPunct="1">
                        <a:defRPr sz="1900" kern="1200">
                          <a:solidFill>
                            <a:schemeClr val="tx1"/>
                          </a:solidFill>
                          <a:latin typeface="Arial"/>
                        </a:defRPr>
                      </a:lvl4pPr>
                      <a:lvl5pPr marL="1974444" algn="l" defTabSz="987223" rtl="0" eaLnBrk="1" latinLnBrk="0" hangingPunct="1">
                        <a:defRPr sz="1900" kern="1200">
                          <a:solidFill>
                            <a:schemeClr val="tx1"/>
                          </a:solidFill>
                          <a:latin typeface="Arial"/>
                        </a:defRPr>
                      </a:lvl5pPr>
                      <a:lvl6pPr marL="2468055" algn="l" defTabSz="987223" rtl="0" eaLnBrk="1" latinLnBrk="0" hangingPunct="1">
                        <a:defRPr sz="1900" kern="1200">
                          <a:solidFill>
                            <a:schemeClr val="tx1"/>
                          </a:solidFill>
                          <a:latin typeface="Arial"/>
                        </a:defRPr>
                      </a:lvl6pPr>
                      <a:lvl7pPr marL="2961667" algn="l" defTabSz="987223" rtl="0" eaLnBrk="1" latinLnBrk="0" hangingPunct="1">
                        <a:defRPr sz="1900" kern="1200">
                          <a:solidFill>
                            <a:schemeClr val="tx1"/>
                          </a:solidFill>
                          <a:latin typeface="Arial"/>
                        </a:defRPr>
                      </a:lvl7pPr>
                      <a:lvl8pPr marL="3455278" algn="l" defTabSz="987223" rtl="0" eaLnBrk="1" latinLnBrk="0" hangingPunct="1">
                        <a:defRPr sz="1900" kern="1200">
                          <a:solidFill>
                            <a:schemeClr val="tx1"/>
                          </a:solidFill>
                          <a:latin typeface="Arial"/>
                        </a:defRPr>
                      </a:lvl8pPr>
                      <a:lvl9pPr marL="3948890" algn="l" defTabSz="987223" rtl="0" eaLnBrk="1" latinLnBrk="0" hangingPunct="1">
                        <a:defRPr sz="1900" kern="1200">
                          <a:solidFill>
                            <a:schemeClr val="tx1"/>
                          </a:solidFill>
                          <a:latin typeface="Arial"/>
                        </a:defRPr>
                      </a:lvl9pPr>
                    </a:lstStyle>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Review existing business requirement documentation</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Review regulations and bulletins where appropriate</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Understand the business processes and market segment goals of Signature Series and how they impact the domain</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Understand the driver for each change from CL (cost avoidance, regulations, technical limitations, etc.)</a:t>
                      </a:r>
                    </a:p>
                  </a:txBody>
                  <a:tcPr marL="67298" marR="67298" marT="65887" marB="65887"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28575" cap="flat" cmpd="sng" algn="ctr">
                      <a:solidFill>
                        <a:schemeClr val="tx2">
                          <a:lumMod val="20000"/>
                          <a:lumOff val="80000"/>
                        </a:schemeClr>
                      </a:solidFill>
                      <a:prstDash val="solid"/>
                      <a:round/>
                      <a:headEnd type="none" w="med" len="med"/>
                      <a:tailEnd type="none" w="med" len="med"/>
                    </a:lnB>
                    <a:lnTlToBr>
                      <a:noFill/>
                    </a:lnTlToBr>
                    <a:lnBlToTr>
                      <a:noFill/>
                    </a:lnBlToTr>
                    <a:noFill/>
                  </a:tcPr>
                </a:tc>
                <a:tc>
                  <a:txBody>
                    <a:bodyPr/>
                    <a:lstStyle>
                      <a:lvl1pPr marL="0" algn="l" defTabSz="987223" rtl="0" eaLnBrk="1" latinLnBrk="0" hangingPunct="1">
                        <a:defRPr sz="1900" kern="1200">
                          <a:solidFill>
                            <a:schemeClr val="tx1"/>
                          </a:solidFill>
                          <a:latin typeface="Arial"/>
                        </a:defRPr>
                      </a:lvl1pPr>
                      <a:lvl2pPr marL="493611" algn="l" defTabSz="987223" rtl="0" eaLnBrk="1" latinLnBrk="0" hangingPunct="1">
                        <a:defRPr sz="1900" kern="1200">
                          <a:solidFill>
                            <a:schemeClr val="tx1"/>
                          </a:solidFill>
                          <a:latin typeface="Arial"/>
                        </a:defRPr>
                      </a:lvl2pPr>
                      <a:lvl3pPr marL="987223" algn="l" defTabSz="987223" rtl="0" eaLnBrk="1" latinLnBrk="0" hangingPunct="1">
                        <a:defRPr sz="1900" kern="1200">
                          <a:solidFill>
                            <a:schemeClr val="tx1"/>
                          </a:solidFill>
                          <a:latin typeface="Arial"/>
                        </a:defRPr>
                      </a:lvl3pPr>
                      <a:lvl4pPr marL="1480834" algn="l" defTabSz="987223" rtl="0" eaLnBrk="1" latinLnBrk="0" hangingPunct="1">
                        <a:defRPr sz="1900" kern="1200">
                          <a:solidFill>
                            <a:schemeClr val="tx1"/>
                          </a:solidFill>
                          <a:latin typeface="Arial"/>
                        </a:defRPr>
                      </a:lvl4pPr>
                      <a:lvl5pPr marL="1974444" algn="l" defTabSz="987223" rtl="0" eaLnBrk="1" latinLnBrk="0" hangingPunct="1">
                        <a:defRPr sz="1900" kern="1200">
                          <a:solidFill>
                            <a:schemeClr val="tx1"/>
                          </a:solidFill>
                          <a:latin typeface="Arial"/>
                        </a:defRPr>
                      </a:lvl5pPr>
                      <a:lvl6pPr marL="2468055" algn="l" defTabSz="987223" rtl="0" eaLnBrk="1" latinLnBrk="0" hangingPunct="1">
                        <a:defRPr sz="1900" kern="1200">
                          <a:solidFill>
                            <a:schemeClr val="tx1"/>
                          </a:solidFill>
                          <a:latin typeface="Arial"/>
                        </a:defRPr>
                      </a:lvl6pPr>
                      <a:lvl7pPr marL="2961667" algn="l" defTabSz="987223" rtl="0" eaLnBrk="1" latinLnBrk="0" hangingPunct="1">
                        <a:defRPr sz="1900" kern="1200">
                          <a:solidFill>
                            <a:schemeClr val="tx1"/>
                          </a:solidFill>
                          <a:latin typeface="Arial"/>
                        </a:defRPr>
                      </a:lvl7pPr>
                      <a:lvl8pPr marL="3455278" algn="l" defTabSz="987223" rtl="0" eaLnBrk="1" latinLnBrk="0" hangingPunct="1">
                        <a:defRPr sz="1900" kern="1200">
                          <a:solidFill>
                            <a:schemeClr val="tx1"/>
                          </a:solidFill>
                          <a:latin typeface="Arial"/>
                        </a:defRPr>
                      </a:lvl8pPr>
                      <a:lvl9pPr marL="3948890" algn="l" defTabSz="987223" rtl="0" eaLnBrk="1" latinLnBrk="0" hangingPunct="1">
                        <a:defRPr sz="1900" kern="1200">
                          <a:solidFill>
                            <a:schemeClr val="tx1"/>
                          </a:solidFill>
                          <a:latin typeface="Arial"/>
                        </a:defRPr>
                      </a:lvl9pPr>
                    </a:lstStyle>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Review existing Assessments related to domain</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Review US/VCs related to domain for CL and partner states (include FR stories as much of that functionality became CL without a story)</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Read Forms and their US/VCs to understand how forms impact the front end</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Set up time with team members to ask questions and get brain dumps</a:t>
                      </a:r>
                    </a:p>
                  </a:txBody>
                  <a:tcPr marL="67298" marR="67298" marT="65887" marB="65887"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28575" cap="flat" cmpd="sng" algn="ctr">
                      <a:solidFill>
                        <a:schemeClr val="tx2">
                          <a:lumMod val="20000"/>
                          <a:lumOff val="80000"/>
                        </a:schemeClr>
                      </a:solidFill>
                      <a:prstDash val="solid"/>
                      <a:round/>
                      <a:headEnd type="none" w="med" len="med"/>
                      <a:tailEnd type="none" w="med" len="med"/>
                    </a:lnB>
                    <a:lnTlToBr>
                      <a:noFill/>
                    </a:lnTlToBr>
                    <a:lnBlToTr>
                      <a:noFill/>
                    </a:lnBlToTr>
                    <a:noFill/>
                  </a:tcPr>
                </a:tc>
                <a:tc>
                  <a:txBody>
                    <a:bodyPr/>
                    <a:lstStyle/>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Review base Exigen documentation for the PAS platform</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Use test environment to see how CL and other partner states are developed</a:t>
                      </a:r>
                    </a:p>
                  </a:txBody>
                  <a:tcPr marL="67298" marR="67298" marT="65887" marB="65887"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28575" cap="flat" cmpd="sng" algn="ctr">
                      <a:solidFill>
                        <a:schemeClr val="tx2">
                          <a:lumMod val="20000"/>
                          <a:lumOff val="80000"/>
                        </a:schemeClr>
                      </a:solidFill>
                      <a:prstDash val="solid"/>
                      <a:round/>
                      <a:headEnd type="none" w="med" len="med"/>
                      <a:tailEnd type="none" w="med" len="med"/>
                    </a:lnB>
                    <a:lnTlToBr>
                      <a:noFill/>
                    </a:lnTlToBr>
                    <a:lnBlToTr>
                      <a:noFill/>
                    </a:lnBlToTr>
                    <a:noFill/>
                  </a:tcPr>
                </a:tc>
                <a:tc>
                  <a:txBody>
                    <a:bodyPr/>
                    <a:lstStyle/>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Be the point of contact for questions and draft SME outreach</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Get to know the SMEs that own your domain via Bryon and Casey</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Keep abreast of CR and BSS changes impacting your domain</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Review assessments, US/VCs and CRs related to your domain and provide feedback</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defRPr/>
                      </a:pPr>
                      <a:r>
                        <a:rPr kumimoji="0" lang="en-US" sz="1000" b="0" i="0" u="none" strike="noStrike" kern="1200" cap="none" normalizeH="0" baseline="0" dirty="0" smtClean="0">
                          <a:ln>
                            <a:noFill/>
                          </a:ln>
                          <a:solidFill>
                            <a:schemeClr val="tx1"/>
                          </a:solidFill>
                          <a:effectLst/>
                          <a:latin typeface="+mn-lt"/>
                          <a:ea typeface="+mn-ea"/>
                          <a:cs typeface="+mn-cs"/>
                        </a:rPr>
                        <a:t>Help other team members understand  your domain</a:t>
                      </a:r>
                    </a:p>
                  </a:txBody>
                  <a:tcPr marL="67298" marR="67298" marT="65887" marB="65887"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12700" cap="flat" cmpd="sng" algn="ctr">
                      <a:noFill/>
                      <a:prstDash val="solid"/>
                      <a:round/>
                      <a:headEnd type="none" w="med" len="med"/>
                      <a:tailEnd type="none" w="med" len="med"/>
                    </a:lnT>
                    <a:lnB w="28575" cap="flat" cmpd="sng" algn="ctr">
                      <a:solidFill>
                        <a:schemeClr val="tx2">
                          <a:lumMod val="20000"/>
                          <a:lumOff val="80000"/>
                        </a:schemeClr>
                      </a:solidFill>
                      <a:prstDash val="solid"/>
                      <a:round/>
                      <a:headEnd type="none" w="med" len="med"/>
                      <a:tailEnd type="none" w="med" len="med"/>
                    </a:lnB>
                    <a:lnTlToBr>
                      <a:noFill/>
                    </a:lnTlToBr>
                    <a:lnBlToTr>
                      <a:noFill/>
                    </a:lnBlToTr>
                    <a:noFill/>
                  </a:tcPr>
                </a:tc>
              </a:tr>
              <a:tr h="1143604">
                <a:tc>
                  <a:txBody>
                    <a:bodyPr/>
                    <a:lstStyle/>
                    <a:p>
                      <a:pPr marL="0" marR="0" lvl="1" indent="0" algn="ctr" defTabSz="914400" rtl="0" eaLnBrk="1" fontAlgn="auto" latinLnBrk="0" hangingPunct="1">
                        <a:lnSpc>
                          <a:spcPct val="100000"/>
                        </a:lnSpc>
                        <a:spcBef>
                          <a:spcPts val="400"/>
                        </a:spcBef>
                        <a:spcAft>
                          <a:spcPts val="0"/>
                        </a:spcAft>
                        <a:buClrTx/>
                        <a:buSzTx/>
                        <a:buFont typeface="Wingdings" pitchFamily="2" charset="2"/>
                        <a:buNone/>
                        <a:tabLst/>
                        <a:defRPr/>
                      </a:pPr>
                      <a:r>
                        <a:rPr lang="en-US" sz="1100" b="1" kern="1200" dirty="0" smtClean="0">
                          <a:solidFill>
                            <a:schemeClr val="bg1"/>
                          </a:solidFill>
                          <a:latin typeface="+mn-lt"/>
                          <a:ea typeface="+mn-ea"/>
                          <a:cs typeface="+mn-cs"/>
                        </a:rPr>
                        <a:t>Resources</a:t>
                      </a:r>
                      <a:endParaRPr lang="en-US" sz="1100" dirty="0" smtClean="0">
                        <a:solidFill>
                          <a:srgbClr val="FF0000"/>
                        </a:solidFill>
                      </a:endParaRPr>
                    </a:p>
                  </a:txBody>
                  <a:tcPr marL="67298" marR="67298" marT="65887" marB="65887" vert="vert270" anchor="ctr"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28575" cap="flat" cmpd="sng" algn="ctr">
                      <a:solidFill>
                        <a:schemeClr val="tx2">
                          <a:lumMod val="20000"/>
                          <a:lumOff val="80000"/>
                        </a:schemeClr>
                      </a:solidFill>
                      <a:prstDash val="solid"/>
                      <a:round/>
                      <a:headEnd type="none" w="med" len="med"/>
                      <a:tailEnd type="none" w="med" len="med"/>
                    </a:lnT>
                    <a:lnB w="6350" cap="flat" cmpd="sng" algn="ctr">
                      <a:noFill/>
                      <a:prstDash val="sysDot"/>
                      <a:round/>
                      <a:headEnd type="none" w="med" len="med"/>
                      <a:tailEnd type="none" w="med" len="med"/>
                    </a:lnB>
                    <a:lnTlToBr>
                      <a:noFill/>
                    </a:lnTlToBr>
                    <a:lnBlToTr>
                      <a:noFill/>
                    </a:lnBlToTr>
                    <a:solidFill>
                      <a:srgbClr val="002060"/>
                    </a:solidFill>
                  </a:tcPr>
                </a:tc>
                <a:tc>
                  <a:txBody>
                    <a:bodyPr/>
                    <a:lstStyle/>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kumimoji="0" lang="en-US" sz="1000" b="0" i="0" u="none" strike="noStrike" kern="1200" cap="none" normalizeH="0" baseline="0" dirty="0" smtClean="0">
                          <a:ln>
                            <a:noFill/>
                          </a:ln>
                          <a:solidFill>
                            <a:schemeClr val="tx1"/>
                          </a:solidFill>
                          <a:effectLst/>
                          <a:latin typeface="+mn-lt"/>
                          <a:ea typeface="+mn-ea"/>
                          <a:cs typeface="+mn-cs"/>
                        </a:rPr>
                        <a:t>Form Requirement Templates and specifications</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kumimoji="0" lang="en-US" sz="1000" b="0" i="0" u="none" strike="noStrike" kern="1200" cap="none" normalizeH="0" baseline="0" dirty="0" smtClean="0">
                          <a:ln>
                            <a:noFill/>
                          </a:ln>
                          <a:solidFill>
                            <a:schemeClr val="tx1"/>
                          </a:solidFill>
                          <a:effectLst/>
                          <a:latin typeface="+mn-lt"/>
                          <a:ea typeface="+mn-ea"/>
                          <a:cs typeface="+mn-cs"/>
                        </a:rPr>
                        <a:t>Product Lookups</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kumimoji="0" lang="en-US" sz="1000" b="0" i="0" u="none" strike="noStrike" kern="1200" cap="none" normalizeH="0" baseline="0" dirty="0" smtClean="0">
                          <a:ln>
                            <a:noFill/>
                          </a:ln>
                          <a:solidFill>
                            <a:schemeClr val="tx1"/>
                          </a:solidFill>
                          <a:effectLst/>
                          <a:latin typeface="+mn-lt"/>
                          <a:ea typeface="+mn-ea"/>
                          <a:cs typeface="+mn-cs"/>
                        </a:rPr>
                        <a:t>Product Rules</a:t>
                      </a:r>
                    </a:p>
                  </a:txBody>
                  <a:tcPr marL="67298" marR="67298" marT="65887" marB="65887"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28575" cap="flat" cmpd="sng" algn="ctr">
                      <a:solidFill>
                        <a:schemeClr val="tx2">
                          <a:lumMod val="20000"/>
                          <a:lumOff val="80000"/>
                        </a:schemeClr>
                      </a:solidFill>
                      <a:prstDash val="solid"/>
                      <a:round/>
                      <a:headEnd type="none" w="med" len="med"/>
                      <a:tailEnd type="none" w="med" len="med"/>
                    </a:lnT>
                    <a:lnB w="6350" cap="flat" cmpd="sng" algn="ctr">
                      <a:noFill/>
                      <a:prstDash val="sysDot"/>
                      <a:round/>
                      <a:headEnd type="none" w="med" len="med"/>
                      <a:tailEnd type="none" w="med" len="med"/>
                    </a:lnB>
                    <a:lnTlToBr>
                      <a:noFill/>
                    </a:lnTlToBr>
                    <a:lnBlToTr>
                      <a:noFill/>
                    </a:lnBlToTr>
                    <a:noFill/>
                  </a:tcPr>
                </a:tc>
                <a:tc>
                  <a:txBody>
                    <a:bodyPr/>
                    <a:lstStyle/>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kumimoji="0" lang="en-US" sz="1000" b="0" i="0" u="none" strike="noStrike" kern="1200" cap="none" normalizeH="0" baseline="0" dirty="0" smtClean="0">
                          <a:ln>
                            <a:noFill/>
                          </a:ln>
                          <a:solidFill>
                            <a:schemeClr val="tx1"/>
                          </a:solidFill>
                          <a:effectLst/>
                          <a:latin typeface="+mn-lt"/>
                          <a:ea typeface="+mn-ea"/>
                          <a:cs typeface="+mn-cs"/>
                        </a:rPr>
                        <a:t>Assessments</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kumimoji="0" lang="en-US" sz="1000" b="0" i="0" u="none" strike="noStrike" kern="1200" cap="none" normalizeH="0" baseline="0" dirty="0" smtClean="0">
                          <a:ln>
                            <a:noFill/>
                          </a:ln>
                          <a:solidFill>
                            <a:schemeClr val="tx1"/>
                          </a:solidFill>
                          <a:effectLst/>
                          <a:latin typeface="+mn-lt"/>
                          <a:ea typeface="+mn-ea"/>
                          <a:cs typeface="+mn-cs"/>
                        </a:rPr>
                        <a:t>US/VCs</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lang="en-US" sz="1000" kern="1200" dirty="0" smtClean="0">
                          <a:solidFill>
                            <a:schemeClr val="tx1"/>
                          </a:solidFill>
                          <a:latin typeface="+mn-lt"/>
                          <a:ea typeface="+mn-ea"/>
                          <a:cs typeface="Arial" pitchFamily="34" charset="0"/>
                        </a:rPr>
                        <a:t>CRs</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lang="en-US" sz="1000" kern="1200" dirty="0" smtClean="0">
                          <a:solidFill>
                            <a:schemeClr val="tx1"/>
                          </a:solidFill>
                          <a:latin typeface="+mn-lt"/>
                          <a:ea typeface="+mn-ea"/>
                          <a:cs typeface="Arial" pitchFamily="34" charset="0"/>
                        </a:rPr>
                        <a:t>Forms</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lang="en-US" sz="1000" kern="1200" dirty="0" smtClean="0">
                          <a:solidFill>
                            <a:schemeClr val="tx1"/>
                          </a:solidFill>
                          <a:latin typeface="+mn-lt"/>
                          <a:ea typeface="+mn-ea"/>
                          <a:cs typeface="Arial" pitchFamily="34" charset="0"/>
                        </a:rPr>
                        <a:t>Wireframes</a:t>
                      </a:r>
                    </a:p>
                  </a:txBody>
                  <a:tcPr marL="67298" marR="67298" marT="65887" marB="65887"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28575" cap="flat" cmpd="sng" algn="ctr">
                      <a:solidFill>
                        <a:schemeClr val="tx2">
                          <a:lumMod val="20000"/>
                          <a:lumOff val="80000"/>
                        </a:schemeClr>
                      </a:solidFill>
                      <a:prstDash val="solid"/>
                      <a:round/>
                      <a:headEnd type="none" w="med" len="med"/>
                      <a:tailEnd type="none" w="med" len="med"/>
                    </a:lnT>
                    <a:lnB w="6350" cap="flat" cmpd="sng" algn="ctr">
                      <a:noFill/>
                      <a:prstDash val="sysDot"/>
                      <a:round/>
                      <a:headEnd type="none" w="med" len="med"/>
                      <a:tailEnd type="none" w="med" len="med"/>
                    </a:lnB>
                    <a:lnTlToBr>
                      <a:noFill/>
                    </a:lnTlToBr>
                    <a:lnBlToTr>
                      <a:noFill/>
                    </a:lnBlToTr>
                    <a:noFill/>
                  </a:tcPr>
                </a:tc>
                <a:tc>
                  <a:txBody>
                    <a:bodyPr/>
                    <a:lstStyle/>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lang="en-US" sz="1000" kern="1200" baseline="0" dirty="0" smtClean="0">
                          <a:solidFill>
                            <a:schemeClr val="tx1"/>
                          </a:solidFill>
                          <a:latin typeface="+mn-lt"/>
                          <a:ea typeface="+mn-ea"/>
                          <a:cs typeface="Arial" pitchFamily="34" charset="0"/>
                        </a:rPr>
                        <a:t>Base Documentation</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lang="en-US" sz="1000" kern="1200" baseline="0" dirty="0" smtClean="0">
                          <a:solidFill>
                            <a:schemeClr val="tx1"/>
                          </a:solidFill>
                          <a:latin typeface="+mn-lt"/>
                          <a:ea typeface="+mn-ea"/>
                          <a:cs typeface="Arial" pitchFamily="34" charset="0"/>
                        </a:rPr>
                        <a:t>Test Environments</a:t>
                      </a:r>
                    </a:p>
                  </a:txBody>
                  <a:tcPr marL="67298" marR="67298" marT="65887" marB="65887"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28575" cap="flat" cmpd="sng" algn="ctr">
                      <a:solidFill>
                        <a:schemeClr val="tx2">
                          <a:lumMod val="20000"/>
                          <a:lumOff val="80000"/>
                        </a:schemeClr>
                      </a:solidFill>
                      <a:prstDash val="solid"/>
                      <a:round/>
                      <a:headEnd type="none" w="med" len="med"/>
                      <a:tailEnd type="none" w="med" len="med"/>
                    </a:lnT>
                    <a:lnB w="6350" cap="flat" cmpd="sng" algn="ctr">
                      <a:noFill/>
                      <a:prstDash val="sysDot"/>
                      <a:round/>
                      <a:headEnd type="none" w="med" len="med"/>
                      <a:tailEnd type="none" w="med" len="med"/>
                    </a:lnB>
                    <a:lnTlToBr>
                      <a:noFill/>
                    </a:lnTlToBr>
                    <a:lnBlToTr>
                      <a:noFill/>
                    </a:lnBlToTr>
                    <a:noFill/>
                  </a:tcPr>
                </a:tc>
                <a:tc>
                  <a:txBody>
                    <a:bodyPr/>
                    <a:lstStyle/>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lang="en-US" sz="1000" kern="1200" baseline="0" dirty="0" smtClean="0">
                          <a:solidFill>
                            <a:schemeClr val="tx1"/>
                          </a:solidFill>
                          <a:latin typeface="+mn-lt"/>
                          <a:ea typeface="+mn-ea"/>
                          <a:cs typeface="Arial" pitchFamily="34" charset="0"/>
                        </a:rPr>
                        <a:t>Internet</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lang="en-US" sz="1000" kern="1200" baseline="0" dirty="0" smtClean="0">
                          <a:solidFill>
                            <a:schemeClr val="tx1"/>
                          </a:solidFill>
                          <a:latin typeface="+mn-lt"/>
                          <a:ea typeface="+mn-ea"/>
                          <a:cs typeface="Arial" pitchFamily="34" charset="0"/>
                        </a:rPr>
                        <a:t>Content Leads</a:t>
                      </a:r>
                    </a:p>
                    <a:p>
                      <a:pPr marL="173038" marR="0" lvl="1" indent="-171450" algn="l" defTabSz="914400" rtl="0" eaLnBrk="1" fontAlgn="base" latinLnBrk="0" hangingPunct="1">
                        <a:lnSpc>
                          <a:spcPct val="106000"/>
                        </a:lnSpc>
                        <a:spcBef>
                          <a:spcPct val="80000"/>
                        </a:spcBef>
                        <a:spcAft>
                          <a:spcPct val="0"/>
                        </a:spcAft>
                        <a:buClr>
                          <a:schemeClr val="tx1"/>
                        </a:buClr>
                        <a:buSzTx/>
                        <a:buFont typeface="Wingdings" pitchFamily="2" charset="2"/>
                        <a:buChar char="§"/>
                        <a:tabLst/>
                      </a:pPr>
                      <a:r>
                        <a:rPr lang="en-US" sz="1000" kern="1200" baseline="0" dirty="0" smtClean="0">
                          <a:solidFill>
                            <a:schemeClr val="tx1"/>
                          </a:solidFill>
                          <a:latin typeface="+mn-lt"/>
                          <a:ea typeface="+mn-ea"/>
                          <a:cs typeface="Arial" pitchFamily="34" charset="0"/>
                        </a:rPr>
                        <a:t>SMEs</a:t>
                      </a:r>
                    </a:p>
                  </a:txBody>
                  <a:tcPr marL="67298" marR="67298" marT="65887" marB="65887" horzOverflow="overflow">
                    <a:lnL w="6350" cap="flat" cmpd="sng" algn="ctr">
                      <a:noFill/>
                      <a:prstDash val="sysDot"/>
                      <a:round/>
                      <a:headEnd type="none" w="med" len="med"/>
                      <a:tailEnd type="none" w="med" len="med"/>
                    </a:lnL>
                    <a:lnR w="6350" cap="flat" cmpd="sng" algn="ctr">
                      <a:noFill/>
                      <a:prstDash val="sysDot"/>
                      <a:round/>
                      <a:headEnd type="none" w="med" len="med"/>
                      <a:tailEnd type="none" w="med" len="med"/>
                    </a:lnR>
                    <a:lnT w="28575" cap="flat" cmpd="sng" algn="ctr">
                      <a:solidFill>
                        <a:schemeClr val="tx2">
                          <a:lumMod val="20000"/>
                          <a:lumOff val="80000"/>
                        </a:schemeClr>
                      </a:solidFill>
                      <a:prstDash val="solid"/>
                      <a:round/>
                      <a:headEnd type="none" w="med" len="med"/>
                      <a:tailEnd type="none" w="med" len="med"/>
                    </a:lnT>
                    <a:lnB w="6350" cap="flat" cmpd="sng" algn="ctr">
                      <a:noFill/>
                      <a:prstDash val="sysDot"/>
                      <a:round/>
                      <a:headEnd type="none" w="med" len="med"/>
                      <a:tailEnd type="none" w="med" len="med"/>
                    </a:lnB>
                    <a:lnTlToBr>
                      <a:noFill/>
                    </a:lnTlToBr>
                    <a:lnBlToTr>
                      <a:noFill/>
                    </a:lnBlToTr>
                    <a:noFill/>
                  </a:tcPr>
                </a:tc>
              </a:tr>
            </a:tbl>
          </a:graphicData>
        </a:graphic>
      </p:graphicFrame>
      <p:grpSp>
        <p:nvGrpSpPr>
          <p:cNvPr id="17425" name="Group 1"/>
          <p:cNvGrpSpPr>
            <a:grpSpLocks/>
          </p:cNvGrpSpPr>
          <p:nvPr/>
        </p:nvGrpSpPr>
        <p:grpSpPr bwMode="auto">
          <a:xfrm>
            <a:off x="608013" y="1475738"/>
            <a:ext cx="8172450" cy="520700"/>
            <a:chOff x="474136" y="1590612"/>
            <a:chExt cx="8172256" cy="417885"/>
          </a:xfrm>
          <a:solidFill>
            <a:srgbClr val="002060"/>
          </a:solidFill>
        </p:grpSpPr>
        <p:grpSp>
          <p:nvGrpSpPr>
            <p:cNvPr id="19" name="Group 10"/>
            <p:cNvGrpSpPr>
              <a:grpSpLocks/>
            </p:cNvGrpSpPr>
            <p:nvPr/>
          </p:nvGrpSpPr>
          <p:grpSpPr bwMode="auto">
            <a:xfrm>
              <a:off x="474136" y="1590612"/>
              <a:ext cx="6136432" cy="415613"/>
              <a:chOff x="2402948" y="1152525"/>
              <a:chExt cx="6304255" cy="584200"/>
            </a:xfrm>
            <a:grpFill/>
          </p:grpSpPr>
          <p:sp>
            <p:nvSpPr>
              <p:cNvPr id="21" name="AutoShape 9"/>
              <p:cNvSpPr>
                <a:spLocks noChangeArrowheads="1"/>
              </p:cNvSpPr>
              <p:nvPr/>
            </p:nvSpPr>
            <p:spPr bwMode="gray">
              <a:xfrm>
                <a:off x="2402948" y="1152525"/>
                <a:ext cx="2134498" cy="584200"/>
              </a:xfrm>
              <a:prstGeom prst="chevron">
                <a:avLst>
                  <a:gd name="adj" fmla="val 32234"/>
                </a:avLst>
              </a:prstGeom>
              <a:grpFill/>
              <a:ln w="12700" cap="rnd" algn="ctr">
                <a:noFill/>
                <a:miter lim="800000"/>
                <a:headEnd/>
                <a:tailEnd/>
              </a:ln>
            </p:spPr>
            <p:txBody>
              <a:bodyPr lIns="182880" anchor="ctr" anchorCtr="1"/>
              <a:lstStyle/>
              <a:p>
                <a:pPr algn="ctr" defTabSz="846643" eaLnBrk="0" fontAlgn="auto" hangingPunct="0">
                  <a:lnSpc>
                    <a:spcPct val="106000"/>
                  </a:lnSpc>
                  <a:spcBef>
                    <a:spcPts val="0"/>
                  </a:spcBef>
                  <a:spcAft>
                    <a:spcPts val="0"/>
                  </a:spcAft>
                  <a:defRPr/>
                </a:pPr>
                <a:r>
                  <a:rPr lang="en-US" sz="1100" b="1" kern="0" dirty="0" smtClean="0">
                    <a:solidFill>
                      <a:srgbClr val="FFFFFF"/>
                    </a:solidFill>
                  </a:rPr>
                  <a:t>Review Business Requirements</a:t>
                </a:r>
                <a:endParaRPr lang="en-US" sz="1100" b="1" kern="0" dirty="0">
                  <a:solidFill>
                    <a:srgbClr val="FFFFFF"/>
                  </a:solidFill>
                </a:endParaRPr>
              </a:p>
            </p:txBody>
          </p:sp>
          <p:sp>
            <p:nvSpPr>
              <p:cNvPr id="22" name="AutoShape 11"/>
              <p:cNvSpPr>
                <a:spLocks noChangeArrowheads="1"/>
              </p:cNvSpPr>
              <p:nvPr/>
            </p:nvSpPr>
            <p:spPr bwMode="gray">
              <a:xfrm>
                <a:off x="4487827" y="1152525"/>
                <a:ext cx="2134498" cy="584200"/>
              </a:xfrm>
              <a:prstGeom prst="chevron">
                <a:avLst>
                  <a:gd name="adj" fmla="val 32234"/>
                </a:avLst>
              </a:prstGeom>
              <a:grpFill/>
              <a:ln w="12700" cap="rnd" algn="ctr">
                <a:noFill/>
                <a:miter lim="800000"/>
                <a:headEnd/>
                <a:tailEnd/>
              </a:ln>
            </p:spPr>
            <p:txBody>
              <a:bodyPr lIns="182880" anchor="ctr" anchorCtr="1"/>
              <a:lstStyle/>
              <a:p>
                <a:pPr algn="ctr" defTabSz="846643" eaLnBrk="0" fontAlgn="auto" hangingPunct="0">
                  <a:lnSpc>
                    <a:spcPct val="106000"/>
                  </a:lnSpc>
                  <a:spcBef>
                    <a:spcPts val="0"/>
                  </a:spcBef>
                  <a:spcAft>
                    <a:spcPts val="0"/>
                  </a:spcAft>
                  <a:defRPr/>
                </a:pPr>
                <a:r>
                  <a:rPr lang="en-US" sz="1100" b="1" kern="0" dirty="0" smtClean="0">
                    <a:solidFill>
                      <a:srgbClr val="FFFFFF"/>
                    </a:solidFill>
                  </a:rPr>
                  <a:t>Review Design Documents</a:t>
                </a:r>
                <a:endParaRPr lang="en-US" sz="1100" b="1" kern="0" dirty="0">
                  <a:solidFill>
                    <a:srgbClr val="FFFFFF"/>
                  </a:solidFill>
                </a:endParaRPr>
              </a:p>
            </p:txBody>
          </p:sp>
          <p:sp>
            <p:nvSpPr>
              <p:cNvPr id="23" name="AutoShape 12"/>
              <p:cNvSpPr>
                <a:spLocks noChangeArrowheads="1"/>
              </p:cNvSpPr>
              <p:nvPr/>
            </p:nvSpPr>
            <p:spPr bwMode="gray">
              <a:xfrm>
                <a:off x="6572705" y="1152525"/>
                <a:ext cx="2134498" cy="584200"/>
              </a:xfrm>
              <a:prstGeom prst="chevron">
                <a:avLst>
                  <a:gd name="adj" fmla="val 32234"/>
                </a:avLst>
              </a:prstGeom>
              <a:grpFill/>
              <a:ln w="12700" cap="rnd" algn="ctr">
                <a:noFill/>
                <a:miter lim="800000"/>
                <a:headEnd/>
                <a:tailEnd/>
              </a:ln>
            </p:spPr>
            <p:txBody>
              <a:bodyPr lIns="182880" anchor="ctr" anchorCtr="1"/>
              <a:lstStyle/>
              <a:p>
                <a:pPr algn="ctr" defTabSz="846643" eaLnBrk="0" fontAlgn="auto" hangingPunct="0">
                  <a:lnSpc>
                    <a:spcPct val="106000"/>
                  </a:lnSpc>
                  <a:spcBef>
                    <a:spcPts val="0"/>
                  </a:spcBef>
                  <a:spcAft>
                    <a:spcPts val="0"/>
                  </a:spcAft>
                  <a:defRPr/>
                </a:pPr>
                <a:r>
                  <a:rPr lang="en-US" sz="1100" b="1" kern="0" dirty="0" smtClean="0">
                    <a:solidFill>
                      <a:srgbClr val="FFFFFF"/>
                    </a:solidFill>
                  </a:rPr>
                  <a:t>Review Exigen Capabilities</a:t>
                </a:r>
                <a:endParaRPr lang="en-US" sz="1100" b="1" kern="0" dirty="0">
                  <a:solidFill>
                    <a:srgbClr val="FFFFFF"/>
                  </a:solidFill>
                </a:endParaRPr>
              </a:p>
            </p:txBody>
          </p:sp>
        </p:grpSp>
        <p:sp>
          <p:nvSpPr>
            <p:cNvPr id="20" name="AutoShape 12"/>
            <p:cNvSpPr>
              <a:spLocks noChangeArrowheads="1"/>
            </p:cNvSpPr>
            <p:nvPr/>
          </p:nvSpPr>
          <p:spPr bwMode="gray">
            <a:xfrm>
              <a:off x="6568403" y="1591886"/>
              <a:ext cx="2077989" cy="416611"/>
            </a:xfrm>
            <a:prstGeom prst="chevron">
              <a:avLst>
                <a:gd name="adj" fmla="val 32234"/>
              </a:avLst>
            </a:prstGeom>
            <a:grpFill/>
            <a:ln w="12700" cap="rnd" algn="ctr">
              <a:noFill/>
              <a:miter lim="800000"/>
              <a:headEnd/>
              <a:tailEnd/>
            </a:ln>
          </p:spPr>
          <p:txBody>
            <a:bodyPr lIns="182880" anchor="ctr" anchorCtr="1"/>
            <a:lstStyle/>
            <a:p>
              <a:pPr algn="ctr" defTabSz="846643" eaLnBrk="0" fontAlgn="auto" hangingPunct="0">
                <a:lnSpc>
                  <a:spcPct val="106000"/>
                </a:lnSpc>
                <a:spcBef>
                  <a:spcPts val="0"/>
                </a:spcBef>
                <a:spcAft>
                  <a:spcPts val="0"/>
                </a:spcAft>
                <a:defRPr/>
              </a:pPr>
              <a:r>
                <a:rPr lang="en-US" sz="1100" b="1" kern="0" dirty="0" smtClean="0">
                  <a:solidFill>
                    <a:srgbClr val="FFFFFF"/>
                  </a:solidFill>
                  <a:latin typeface="+mn-lt"/>
                </a:rPr>
                <a:t>Be the Expert</a:t>
              </a:r>
              <a:endParaRPr lang="en-US" sz="1100" b="1" kern="0" dirty="0">
                <a:solidFill>
                  <a:srgbClr val="FFFFFF"/>
                </a:solidFill>
                <a:latin typeface="+mn-lt"/>
              </a:endParaRPr>
            </a:p>
          </p:txBody>
        </p:sp>
      </p:grpSp>
    </p:spTree>
    <p:extLst>
      <p:ext uri="{BB962C8B-B14F-4D97-AF65-F5344CB8AC3E}">
        <p14:creationId xmlns:p14="http://schemas.microsoft.com/office/powerpoint/2010/main" val="761213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Base" hidden="1"/>
          <p:cNvGraphicFramePr>
            <a:graphicFrameLocks/>
          </p:cNvGraphicFramePr>
          <p:nvPr/>
        </p:nvGraphicFramePr>
        <p:xfrm>
          <a:off x="1122363" y="1397000"/>
          <a:ext cx="3921125" cy="4064000"/>
        </p:xfrm>
        <a:graphic>
          <a:graphicData uri="http://schemas.openxmlformats.org/presentationml/2006/ole">
            <mc:AlternateContent xmlns:mc="http://schemas.openxmlformats.org/markup-compatibility/2006">
              <mc:Choice xmlns:v="urn:schemas-microsoft-com:vml" Requires="v">
                <p:oleObj spid="_x0000_s23601" r:id="rId4" imgW="0" imgH="0" progId="PowerPoint.Show.8">
                  <p:embed/>
                </p:oleObj>
              </mc:Choice>
              <mc:Fallback>
                <p:oleObj r:id="rId4" imgW="0" imgH="0" progId="PowerPoint.Show.8">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122363" y="1397000"/>
                        <a:ext cx="3921125" cy="40640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7411" name="Title 25"/>
          <p:cNvSpPr>
            <a:spLocks noGrp="1"/>
          </p:cNvSpPr>
          <p:nvPr>
            <p:ph type="title"/>
          </p:nvPr>
        </p:nvSpPr>
        <p:spPr>
          <a:xfrm>
            <a:off x="401638" y="530674"/>
            <a:ext cx="8345487" cy="242439"/>
          </a:xfrm>
        </p:spPr>
        <p:txBody>
          <a:bodyPr/>
          <a:lstStyle/>
          <a:p>
            <a:r>
              <a:rPr lang="en-US" dirty="0" smtClean="0"/>
              <a:t>Forms Domain Assignments</a:t>
            </a:r>
          </a:p>
        </p:txBody>
      </p:sp>
      <p:sp>
        <p:nvSpPr>
          <p:cNvPr id="17412" name="Rectangle 1"/>
          <p:cNvSpPr>
            <a:spLocks noChangeArrowheads="1"/>
          </p:cNvSpPr>
          <p:nvPr/>
        </p:nvSpPr>
        <p:spPr bwMode="auto">
          <a:xfrm>
            <a:off x="387350" y="919163"/>
            <a:ext cx="83708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914400"/>
            <a:r>
              <a:rPr lang="en-US" sz="1100" dirty="0" smtClean="0">
                <a:solidFill>
                  <a:srgbClr val="000000"/>
                </a:solidFill>
              </a:rPr>
              <a:t>Each team member has been assigned a domain for which they will become the expert.  There will be some overlap with these domains, so make sure to work together to obtain a common understanding of the overlaps. Additionally, B_PAS_DCS Forms List will be referred to understand the scope of the domain.</a:t>
            </a:r>
            <a:endParaRPr lang="en-US" sz="1100"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998649505"/>
              </p:ext>
            </p:extLst>
          </p:nvPr>
        </p:nvGraphicFramePr>
        <p:xfrm>
          <a:off x="886100" y="1753250"/>
          <a:ext cx="7232650" cy="3561080"/>
        </p:xfrm>
        <a:graphic>
          <a:graphicData uri="http://schemas.openxmlformats.org/drawingml/2006/table">
            <a:tbl>
              <a:tblPr firstRow="1" bandRow="1">
                <a:tableStyleId>{5C22544A-7EE6-4342-B048-85BDC9FD1C3A}</a:tableStyleId>
              </a:tblPr>
              <a:tblGrid>
                <a:gridCol w="5051549"/>
                <a:gridCol w="2181101"/>
              </a:tblGrid>
              <a:tr h="370840">
                <a:tc>
                  <a:txBody>
                    <a:bodyPr/>
                    <a:lstStyle/>
                    <a:p>
                      <a:pPr algn="ctr"/>
                      <a:r>
                        <a:rPr lang="en-US" sz="1400" dirty="0" smtClean="0"/>
                        <a:t>Domain</a:t>
                      </a:r>
                      <a:endParaRPr lang="en-US" sz="1400" dirty="0"/>
                    </a:p>
                  </a:txBody>
                  <a:tcPr anchor="ctr">
                    <a:solidFill>
                      <a:srgbClr val="002060"/>
                    </a:solidFill>
                  </a:tcPr>
                </a:tc>
                <a:tc>
                  <a:txBody>
                    <a:bodyPr/>
                    <a:lstStyle/>
                    <a:p>
                      <a:pPr algn="ctr"/>
                      <a:r>
                        <a:rPr lang="en-US" sz="1400" dirty="0" smtClean="0"/>
                        <a:t>Future</a:t>
                      </a:r>
                      <a:r>
                        <a:rPr lang="en-US" sz="1400" baseline="0" dirty="0" smtClean="0"/>
                        <a:t> Expert</a:t>
                      </a:r>
                      <a:endParaRPr lang="en-US" sz="1400" dirty="0"/>
                    </a:p>
                  </a:txBody>
                  <a:tcPr anchor="ctr">
                    <a:solidFill>
                      <a:srgbClr val="002060"/>
                    </a:solidFill>
                  </a:tcPr>
                </a:tc>
              </a:tr>
              <a:tr h="370840">
                <a:tc>
                  <a:txBody>
                    <a:bodyPr/>
                    <a:lstStyle/>
                    <a:p>
                      <a:pPr marL="166688" indent="-166688" algn="l" defTabSz="914400" rtl="0" eaLnBrk="1" latinLnBrk="0" hangingPunct="1"/>
                      <a:r>
                        <a:rPr lang="en-US" sz="1100" kern="1200" dirty="0" smtClean="0">
                          <a:solidFill>
                            <a:schemeClr val="tx1"/>
                          </a:solidFill>
                          <a:latin typeface="+mn-lt"/>
                          <a:ea typeface="+mn-ea"/>
                          <a:cs typeface="+mn-cs"/>
                        </a:rPr>
                        <a:t>Declaration Document (AA02), Renewal</a:t>
                      </a:r>
                      <a:r>
                        <a:rPr lang="en-US" sz="1100" kern="1200" baseline="0" dirty="0" smtClean="0">
                          <a:solidFill>
                            <a:schemeClr val="tx1"/>
                          </a:solidFill>
                          <a:latin typeface="+mn-lt"/>
                          <a:ea typeface="+mn-ea"/>
                          <a:cs typeface="+mn-cs"/>
                        </a:rPr>
                        <a:t> Offers (AAR1 &amp; AARE), BFC, DCS Mapping</a:t>
                      </a:r>
                      <a:endParaRPr lang="en-US" sz="1100" kern="1200" dirty="0" smtClean="0">
                        <a:solidFill>
                          <a:schemeClr val="tx1"/>
                        </a:solidFill>
                        <a:latin typeface="+mn-lt"/>
                        <a:ea typeface="+mn-ea"/>
                        <a:cs typeface="+mn-cs"/>
                      </a:endParaRPr>
                    </a:p>
                  </a:txBody>
                  <a:tcPr anchor="ctr">
                    <a:lnB w="12700" cap="flat" cmpd="sng" algn="ctr">
                      <a:solidFill>
                        <a:srgbClr val="002060"/>
                      </a:solidFill>
                      <a:prstDash val="solid"/>
                      <a:round/>
                      <a:headEnd type="none" w="med" len="med"/>
                      <a:tailEnd type="none" w="med" len="med"/>
                    </a:lnB>
                    <a:noFill/>
                  </a:tcPr>
                </a:tc>
                <a:tc>
                  <a:txBody>
                    <a:bodyPr/>
                    <a:lstStyle/>
                    <a:p>
                      <a:pPr algn="ctr"/>
                      <a:r>
                        <a:rPr lang="en-US" sz="1100" dirty="0" smtClean="0">
                          <a:solidFill>
                            <a:schemeClr val="tx1"/>
                          </a:solidFill>
                        </a:rPr>
                        <a:t>Prashant Karande</a:t>
                      </a:r>
                      <a:endParaRPr lang="en-US" sz="1100" dirty="0">
                        <a:solidFill>
                          <a:schemeClr val="tx1"/>
                        </a:solidFill>
                      </a:endParaRPr>
                    </a:p>
                  </a:txBody>
                  <a:tcPr anchor="ctr">
                    <a:lnB w="12700" cap="flat" cmpd="sng" algn="ctr">
                      <a:solidFill>
                        <a:srgbClr val="002060"/>
                      </a:solidFill>
                      <a:prstDash val="solid"/>
                      <a:round/>
                      <a:headEnd type="none" w="med" len="med"/>
                      <a:tailEnd type="none" w="med" len="med"/>
                    </a:lnB>
                    <a:noFill/>
                  </a:tcPr>
                </a:tc>
              </a:tr>
              <a:tr h="370840">
                <a:tc>
                  <a:txBody>
                    <a:bodyPr/>
                    <a:lstStyle/>
                    <a:p>
                      <a:pPr marL="166688" indent="-166688" algn="l" defTabSz="914400" rtl="0" eaLnBrk="1" latinLnBrk="0" hangingPunct="1"/>
                      <a:r>
                        <a:rPr lang="en-US" sz="1100" kern="1200" dirty="0" smtClean="0">
                          <a:solidFill>
                            <a:schemeClr val="dk1"/>
                          </a:solidFill>
                          <a:latin typeface="+mn-lt"/>
                          <a:ea typeface="+mn-ea"/>
                          <a:cs typeface="+mn-cs"/>
                        </a:rPr>
                        <a:t>Quote Document (AAIQ), Insurance Identification Card</a:t>
                      </a:r>
                      <a:endParaRPr lang="en-US" sz="1100" kern="1200" dirty="0">
                        <a:solidFill>
                          <a:schemeClr val="dk1"/>
                        </a:solidFill>
                        <a:latin typeface="+mn-lt"/>
                        <a:ea typeface="+mn-ea"/>
                        <a:cs typeface="+mn-cs"/>
                      </a:endParaRPr>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algn="ctr"/>
                      <a:r>
                        <a:rPr lang="en-US" sz="1100" dirty="0" smtClean="0"/>
                        <a:t>Neha</a:t>
                      </a:r>
                      <a:endParaRPr lang="en-US" sz="1100" dirty="0"/>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r>
              <a:tr h="370840">
                <a:tc>
                  <a:txBody>
                    <a:bodyPr/>
                    <a:lstStyle/>
                    <a:p>
                      <a:pPr marL="166688" indent="-166688" algn="l" defTabSz="914400" rtl="0" eaLnBrk="1" latinLnBrk="0" hangingPunct="1"/>
                      <a:r>
                        <a:rPr lang="en-US" sz="1100" kern="1200" dirty="0" smtClean="0">
                          <a:solidFill>
                            <a:schemeClr val="dk1"/>
                          </a:solidFill>
                          <a:latin typeface="+mn-lt"/>
                          <a:ea typeface="+mn-ea"/>
                          <a:cs typeface="+mn-cs"/>
                        </a:rPr>
                        <a:t>Endorsements/Coverage</a:t>
                      </a:r>
                      <a:r>
                        <a:rPr lang="en-US" sz="1100" kern="1200" baseline="0" dirty="0" smtClean="0">
                          <a:solidFill>
                            <a:schemeClr val="dk1"/>
                          </a:solidFill>
                          <a:latin typeface="+mn-lt"/>
                          <a:ea typeface="+mn-ea"/>
                          <a:cs typeface="+mn-cs"/>
                        </a:rPr>
                        <a:t> documents - AA43, AA41, Vehicle Inspection Documents, Premiums/Surcharges related documents</a:t>
                      </a:r>
                      <a:endParaRPr lang="en-US" sz="1100" kern="1200" dirty="0">
                        <a:solidFill>
                          <a:schemeClr val="dk1"/>
                        </a:solidFill>
                        <a:latin typeface="+mn-lt"/>
                        <a:ea typeface="+mn-ea"/>
                        <a:cs typeface="+mn-cs"/>
                      </a:endParaRPr>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algn="ctr"/>
                      <a:r>
                        <a:rPr lang="en-US" sz="1100" dirty="0" smtClean="0"/>
                        <a:t>Saurabh</a:t>
                      </a:r>
                      <a:endParaRPr lang="en-US" sz="1100" dirty="0"/>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r>
              <a:tr h="370840">
                <a:tc>
                  <a:txBody>
                    <a:bodyPr/>
                    <a:lstStyle/>
                    <a:p>
                      <a:pPr marL="166688" indent="-166688" algn="l" defTabSz="914400" rtl="0" eaLnBrk="1" latinLnBrk="0" hangingPunct="1"/>
                      <a:r>
                        <a:rPr lang="en-US" sz="1100" kern="1200" baseline="0" dirty="0" smtClean="0">
                          <a:solidFill>
                            <a:schemeClr val="dk1"/>
                          </a:solidFill>
                          <a:latin typeface="+mn-lt"/>
                          <a:ea typeface="+mn-ea"/>
                          <a:cs typeface="+mn-cs"/>
                        </a:rPr>
                        <a:t>Endorsements/Coverage documents – UM/UIM (AA52), PIP (AA21), First Party Benefit (AAFP), No Physical Forms etc.</a:t>
                      </a:r>
                      <a:endParaRPr lang="en-US" sz="1100" kern="1200" dirty="0">
                        <a:solidFill>
                          <a:schemeClr val="dk1"/>
                        </a:solidFill>
                        <a:latin typeface="+mn-lt"/>
                        <a:ea typeface="+mn-ea"/>
                        <a:cs typeface="+mn-cs"/>
                      </a:endParaRPr>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algn="ctr"/>
                      <a:r>
                        <a:rPr lang="en-US" sz="1100" dirty="0" smtClean="0"/>
                        <a:t>Anand</a:t>
                      </a:r>
                      <a:endParaRPr lang="en-US" sz="1100" dirty="0"/>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r>
              <a:tr h="370840">
                <a:tc>
                  <a:txBody>
                    <a:bodyPr/>
                    <a:lstStyle/>
                    <a:p>
                      <a:pPr marL="166688" indent="-166688" algn="l" defTabSz="914400" rtl="0" eaLnBrk="1" latinLnBrk="0" hangingPunct="1"/>
                      <a:r>
                        <a:rPr lang="en-US" sz="1100" kern="1200" dirty="0" smtClean="0">
                          <a:solidFill>
                            <a:schemeClr val="dk1"/>
                          </a:solidFill>
                          <a:latin typeface="+mn-lt"/>
                          <a:ea typeface="+mn-ea"/>
                          <a:cs typeface="+mn-cs"/>
                        </a:rPr>
                        <a:t>UI Combos – Documents and Forms Page, Application Document (AA11)</a:t>
                      </a:r>
                      <a:endParaRPr lang="en-US" sz="1100" kern="1200" dirty="0">
                        <a:solidFill>
                          <a:schemeClr val="dk1"/>
                        </a:solidFill>
                        <a:latin typeface="+mn-lt"/>
                        <a:ea typeface="+mn-ea"/>
                        <a:cs typeface="+mn-cs"/>
                      </a:endParaRPr>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algn="ctr"/>
                      <a:r>
                        <a:rPr lang="en-US" sz="1100" dirty="0" smtClean="0"/>
                        <a:t>Ankita</a:t>
                      </a:r>
                      <a:endParaRPr lang="en-US" sz="1100" dirty="0"/>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r>
              <a:tr h="370840">
                <a:tc>
                  <a:txBody>
                    <a:bodyPr/>
                    <a:lstStyle/>
                    <a:p>
                      <a:pPr marL="166688" indent="-166688" algn="l" defTabSz="914400" rtl="0" eaLnBrk="1" latinLnBrk="0" hangingPunct="1"/>
                      <a:r>
                        <a:rPr lang="en-US" sz="1100" kern="1200" dirty="0" smtClean="0">
                          <a:solidFill>
                            <a:schemeClr val="dk1"/>
                          </a:solidFill>
                          <a:latin typeface="+mn-lt"/>
                          <a:ea typeface="+mn-ea"/>
                          <a:cs typeface="+mn-cs"/>
                        </a:rPr>
                        <a:t>UI Combo – GODD, Financial</a:t>
                      </a:r>
                      <a:r>
                        <a:rPr lang="en-US" sz="1100" kern="1200" baseline="0" dirty="0" smtClean="0">
                          <a:solidFill>
                            <a:schemeClr val="dk1"/>
                          </a:solidFill>
                          <a:latin typeface="+mn-lt"/>
                          <a:ea typeface="+mn-ea"/>
                          <a:cs typeface="+mn-cs"/>
                        </a:rPr>
                        <a:t> Responsibility – SR22/SR26, Rating Information (AARI)</a:t>
                      </a:r>
                      <a:endParaRPr lang="en-US" sz="1100" kern="1200" dirty="0">
                        <a:solidFill>
                          <a:schemeClr val="dk1"/>
                        </a:solidFill>
                        <a:latin typeface="+mn-lt"/>
                        <a:ea typeface="+mn-ea"/>
                        <a:cs typeface="+mn-cs"/>
                      </a:endParaRPr>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algn="ctr"/>
                      <a:r>
                        <a:rPr lang="en-US" sz="1100" dirty="0" smtClean="0"/>
                        <a:t>Anupam</a:t>
                      </a:r>
                      <a:endParaRPr lang="en-US" sz="1100" dirty="0"/>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r>
              <a:tr h="370840">
                <a:tc>
                  <a:txBody>
                    <a:bodyPr/>
                    <a:lstStyle/>
                    <a:p>
                      <a:pPr marL="166688" indent="-166688" algn="l" defTabSz="914400" rtl="0" eaLnBrk="1" latinLnBrk="0" hangingPunct="1"/>
                      <a:r>
                        <a:rPr lang="en-US" sz="1100" kern="1200" dirty="0" smtClean="0">
                          <a:solidFill>
                            <a:schemeClr val="dk1"/>
                          </a:solidFill>
                          <a:latin typeface="+mn-lt"/>
                          <a:ea typeface="+mn-ea"/>
                          <a:cs typeface="+mn-cs"/>
                        </a:rPr>
                        <a:t>Cancellation/Rescission/Nonrenewal/Expiration/Reinstatement Notices</a:t>
                      </a:r>
                      <a:endParaRPr lang="en-US" sz="1100" kern="1200" dirty="0">
                        <a:solidFill>
                          <a:schemeClr val="dk1"/>
                        </a:solidFill>
                        <a:latin typeface="+mn-lt"/>
                        <a:ea typeface="+mn-ea"/>
                        <a:cs typeface="+mn-cs"/>
                      </a:endParaRPr>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algn="ctr"/>
                      <a:r>
                        <a:rPr lang="en-US" sz="1100" dirty="0" smtClean="0"/>
                        <a:t>Anukriti</a:t>
                      </a:r>
                      <a:endParaRPr lang="en-US" sz="1100" dirty="0"/>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r>
              <a:tr h="370840">
                <a:tc>
                  <a:txBody>
                    <a:bodyPr/>
                    <a:lstStyle/>
                    <a:p>
                      <a:pPr marL="166688" indent="-166688" algn="l" defTabSz="914400" rtl="0" eaLnBrk="1" latinLnBrk="0" hangingPunct="1"/>
                      <a:r>
                        <a:rPr lang="en-US" sz="1100" kern="1200" dirty="0" smtClean="0">
                          <a:solidFill>
                            <a:schemeClr val="dk1"/>
                          </a:solidFill>
                          <a:latin typeface="+mn-lt"/>
                          <a:ea typeface="+mn-ea"/>
                          <a:cs typeface="+mn-cs"/>
                        </a:rPr>
                        <a:t>State Notices/Informational Documents, UI </a:t>
                      </a:r>
                      <a:r>
                        <a:rPr lang="en-US" sz="1100" kern="1200" smtClean="0">
                          <a:solidFill>
                            <a:schemeClr val="dk1"/>
                          </a:solidFill>
                          <a:latin typeface="+mn-lt"/>
                          <a:ea typeface="+mn-ea"/>
                          <a:cs typeface="+mn-cs"/>
                        </a:rPr>
                        <a:t>Combos – Packet and RFI</a:t>
                      </a:r>
                      <a:endParaRPr lang="en-US" sz="1100" kern="1200" dirty="0">
                        <a:solidFill>
                          <a:schemeClr val="dk1"/>
                        </a:solidFill>
                        <a:latin typeface="+mn-lt"/>
                        <a:ea typeface="+mn-ea"/>
                        <a:cs typeface="+mn-cs"/>
                      </a:endParaRPr>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c>
                  <a:txBody>
                    <a:bodyPr/>
                    <a:lstStyle/>
                    <a:p>
                      <a:pPr algn="ctr"/>
                      <a:r>
                        <a:rPr lang="en-US" sz="1100" dirty="0" smtClean="0"/>
                        <a:t>Robin</a:t>
                      </a:r>
                      <a:endParaRPr lang="en-US" sz="1100" dirty="0"/>
                    </a:p>
                  </a:txBody>
                  <a:tcPr anchor="ct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10611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Base" hidden="1"/>
          <p:cNvGraphicFramePr>
            <a:graphicFrameLocks/>
          </p:cNvGraphicFramePr>
          <p:nvPr/>
        </p:nvGraphicFramePr>
        <p:xfrm>
          <a:off x="1122363" y="1397000"/>
          <a:ext cx="3921125" cy="4064000"/>
        </p:xfrm>
        <a:graphic>
          <a:graphicData uri="http://schemas.openxmlformats.org/presentationml/2006/ole">
            <mc:AlternateContent xmlns:mc="http://schemas.openxmlformats.org/markup-compatibility/2006">
              <mc:Choice xmlns:v="urn:schemas-microsoft-com:vml" Requires="v">
                <p:oleObj spid="_x0000_s17496" r:id="rId4" imgW="0" imgH="0" progId="PowerPoint.Show.8">
                  <p:embed/>
                </p:oleObj>
              </mc:Choice>
              <mc:Fallback>
                <p:oleObj r:id="rId4" imgW="0" imgH="0" progId="PowerPoint.Show.8">
                  <p:embed/>
                  <p:pic>
                    <p:nvPicPr>
                      <p:cNvPr id="0" name="Base"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122363" y="1397000"/>
                        <a:ext cx="3921125" cy="40640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7411" name="Title 25"/>
          <p:cNvSpPr>
            <a:spLocks noGrp="1"/>
          </p:cNvSpPr>
          <p:nvPr>
            <p:ph type="title"/>
          </p:nvPr>
        </p:nvSpPr>
        <p:spPr>
          <a:xfrm>
            <a:off x="401638" y="530674"/>
            <a:ext cx="8345487" cy="242439"/>
          </a:xfrm>
        </p:spPr>
        <p:txBody>
          <a:bodyPr/>
          <a:lstStyle/>
          <a:p>
            <a:r>
              <a:rPr lang="en-US" dirty="0" smtClean="0"/>
              <a:t>Next Steps</a:t>
            </a:r>
          </a:p>
        </p:txBody>
      </p:sp>
      <p:sp>
        <p:nvSpPr>
          <p:cNvPr id="17412" name="Rectangle 1"/>
          <p:cNvSpPr>
            <a:spLocks noChangeArrowheads="1"/>
          </p:cNvSpPr>
          <p:nvPr/>
        </p:nvSpPr>
        <p:spPr bwMode="auto">
          <a:xfrm>
            <a:off x="387350" y="919163"/>
            <a:ext cx="83708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914400"/>
            <a:r>
              <a:rPr lang="en-US" sz="1100" dirty="0" smtClean="0">
                <a:solidFill>
                  <a:srgbClr val="000000"/>
                </a:solidFill>
              </a:rPr>
              <a:t>Below is a timeline of how one should progress on becoming a forms domain expert.  Utilize any downtime you have to review documentation and set up sessions with other team members to pick their brains. </a:t>
            </a:r>
            <a:endParaRPr lang="en-US" sz="1100" dirty="0">
              <a:solidFill>
                <a:srgbClr val="000000"/>
              </a:solidFill>
            </a:endParaRPr>
          </a:p>
        </p:txBody>
      </p:sp>
      <p:sp>
        <p:nvSpPr>
          <p:cNvPr id="15" name="Text Placeholder 27"/>
          <p:cNvSpPr txBox="1">
            <a:spLocks/>
          </p:cNvSpPr>
          <p:nvPr/>
        </p:nvSpPr>
        <p:spPr>
          <a:xfrm>
            <a:off x="401638" y="1423296"/>
            <a:ext cx="8337550" cy="2745899"/>
          </a:xfrm>
          <a:prstGeom prst="rect">
            <a:avLst/>
          </a:prstGeom>
        </p:spPr>
        <p:txBody>
          <a:bodyPr lIns="0" tIns="0" rIns="0" bIns="0"/>
          <a:lst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1">
              <a:buClr>
                <a:srgbClr val="000000"/>
              </a:buClr>
              <a:defRPr/>
            </a:pPr>
            <a:r>
              <a:rPr lang="en-US" dirty="0" smtClean="0">
                <a:solidFill>
                  <a:srgbClr val="000000"/>
                </a:solidFill>
              </a:rPr>
              <a:t>Complete initial review of Business Requirements </a:t>
            </a:r>
            <a:r>
              <a:rPr lang="en-US" b="1" dirty="0" smtClean="0">
                <a:solidFill>
                  <a:srgbClr val="000000"/>
                </a:solidFill>
              </a:rPr>
              <a:t>Target 7/12</a:t>
            </a:r>
          </a:p>
          <a:p>
            <a:pPr lvl="1">
              <a:buClr>
                <a:srgbClr val="000000"/>
              </a:buClr>
              <a:defRPr/>
            </a:pPr>
            <a:r>
              <a:rPr lang="en-US" dirty="0" smtClean="0">
                <a:solidFill>
                  <a:srgbClr val="000000"/>
                </a:solidFill>
              </a:rPr>
              <a:t>Complete initial review of design documents and Exigen capabilities impacting your domain </a:t>
            </a:r>
            <a:r>
              <a:rPr lang="en-US" b="1" dirty="0">
                <a:solidFill>
                  <a:srgbClr val="000000"/>
                </a:solidFill>
              </a:rPr>
              <a:t>Target </a:t>
            </a:r>
            <a:r>
              <a:rPr lang="en-US" b="1" dirty="0" smtClean="0">
                <a:solidFill>
                  <a:srgbClr val="000000"/>
                </a:solidFill>
              </a:rPr>
              <a:t>7/19</a:t>
            </a:r>
            <a:endParaRPr lang="en-US" b="1" dirty="0">
              <a:solidFill>
                <a:srgbClr val="000000"/>
              </a:solidFill>
            </a:endParaRPr>
          </a:p>
          <a:p>
            <a:pPr lvl="1">
              <a:buClr>
                <a:srgbClr val="000000"/>
              </a:buClr>
              <a:defRPr/>
            </a:pPr>
            <a:r>
              <a:rPr lang="en-US" dirty="0" smtClean="0">
                <a:solidFill>
                  <a:srgbClr val="000000"/>
                </a:solidFill>
              </a:rPr>
              <a:t>Start sending direct correspondence to SMEs </a:t>
            </a:r>
            <a:r>
              <a:rPr lang="en-US" b="1" dirty="0" smtClean="0">
                <a:solidFill>
                  <a:srgbClr val="000000"/>
                </a:solidFill>
              </a:rPr>
              <a:t>Target 7/26</a:t>
            </a:r>
            <a:endParaRPr lang="en-US" dirty="0" smtClean="0">
              <a:solidFill>
                <a:srgbClr val="000000"/>
              </a:solidFill>
            </a:endParaRPr>
          </a:p>
          <a:p>
            <a:pPr marL="1588" lvl="1" indent="0">
              <a:buClr>
                <a:srgbClr val="000000"/>
              </a:buClr>
              <a:buNone/>
              <a:defRPr/>
            </a:pPr>
            <a:endParaRPr lang="en-US" dirty="0" smtClean="0">
              <a:solidFill>
                <a:srgbClr val="000000"/>
              </a:solidFill>
            </a:endParaRPr>
          </a:p>
          <a:p>
            <a:pPr marL="1588" lvl="1" indent="0">
              <a:buClr>
                <a:srgbClr val="000000"/>
              </a:buClr>
              <a:buNone/>
              <a:defRPr/>
            </a:pPr>
            <a:endParaRPr lang="en-US" dirty="0">
              <a:solidFill>
                <a:srgbClr val="000000"/>
              </a:solidFill>
            </a:endParaRPr>
          </a:p>
        </p:txBody>
      </p:sp>
      <p:sp>
        <p:nvSpPr>
          <p:cNvPr id="3" name="TextBox 2"/>
          <p:cNvSpPr txBox="1"/>
          <p:nvPr/>
        </p:nvSpPr>
        <p:spPr>
          <a:xfrm>
            <a:off x="1504950" y="5121275"/>
            <a:ext cx="6086475" cy="460375"/>
          </a:xfrm>
          <a:prstGeom prst="rect">
            <a:avLst/>
          </a:prstGeom>
          <a:ln w="25400">
            <a:solidFill>
              <a:schemeClr val="accent1"/>
            </a:solidFill>
          </a:ln>
        </p:spPr>
        <p:txBody>
          <a:bodyPr vert="horz" lIns="49530" tIns="49530" rIns="1270" bIns="1270" rtlCol="0" anchor="ctr" anchorCtr="1">
            <a:noAutofit/>
          </a:bodyPr>
          <a:lstStyle/>
          <a:p>
            <a:pPr marL="169863" indent="-168275" algn="ctr" fontAlgn="ctr">
              <a:lnSpc>
                <a:spcPct val="106000"/>
              </a:lnSpc>
              <a:spcBef>
                <a:spcPct val="80000"/>
              </a:spcBef>
              <a:buClr>
                <a:srgbClr val="000000"/>
              </a:buClr>
            </a:pPr>
            <a:r>
              <a:rPr lang="en-US" sz="1100" b="1" kern="1200" dirty="0" smtClean="0">
                <a:solidFill>
                  <a:srgbClr val="000000"/>
                </a:solidFill>
                <a:latin typeface="Arial"/>
                <a:ea typeface="+mn-ea"/>
                <a:cs typeface="Arial" charset="0"/>
              </a:rPr>
              <a:t>Phase 2 will consist of Experts sharing their domain knowledge with the rest of the team.</a:t>
            </a:r>
            <a:endParaRPr lang="en-US" sz="1100" b="1" kern="1200" dirty="0">
              <a:solidFill>
                <a:srgbClr val="000000"/>
              </a:solidFill>
              <a:latin typeface="Arial"/>
              <a:ea typeface="+mn-ea"/>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BoilerplateCopyright"/>
          <p:cNvSpPr txBox="1">
            <a:spLocks noChangeArrowheads="1"/>
          </p:cNvSpPr>
          <p:nvPr/>
        </p:nvSpPr>
        <p:spPr bwMode="gray">
          <a:xfrm>
            <a:off x="585788" y="6511925"/>
            <a:ext cx="3005137"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a:lnSpc>
                <a:spcPct val="106000"/>
              </a:lnSpc>
              <a:spcBef>
                <a:spcPct val="50000"/>
              </a:spcBef>
              <a:buFont typeface="Wingdings 2" pitchFamily="18" charset="2"/>
              <a:buNone/>
            </a:pPr>
            <a:r>
              <a:rPr lang="en-US" sz="800" dirty="0">
                <a:solidFill>
                  <a:srgbClr val="000066"/>
                </a:solidFill>
              </a:rPr>
              <a:t>Copyright © 2013 Deloitte Development LLC. All rights reserved.</a:t>
            </a:r>
          </a:p>
        </p:txBody>
      </p:sp>
      <p:pic>
        <p:nvPicPr>
          <p:cNvPr id="23555" name="Picture 3" descr="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0088" y="6376988"/>
            <a:ext cx="15049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Blank">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9278443D6DF14B8BFFFDF2A38B0215" ma:contentTypeVersion="0" ma:contentTypeDescription="Create a new document." ma:contentTypeScope="" ma:versionID="689e7f3e4428240950e9b55097c7213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63D353-F75D-4373-BC80-6682E4C3AAFC}"/>
</file>

<file path=customXml/itemProps2.xml><?xml version="1.0" encoding="utf-8"?>
<ds:datastoreItem xmlns:ds="http://schemas.openxmlformats.org/officeDocument/2006/customXml" ds:itemID="{3C3C24BB-7729-4A82-B015-8D5ED636B07B}"/>
</file>

<file path=customXml/itemProps3.xml><?xml version="1.0" encoding="utf-8"?>
<ds:datastoreItem xmlns:ds="http://schemas.openxmlformats.org/officeDocument/2006/customXml" ds:itemID="{E5149C05-C64F-4186-997D-6FC7FBFD4682}"/>
</file>

<file path=docProps/app.xml><?xml version="1.0" encoding="utf-8"?>
<Properties xmlns="http://schemas.openxmlformats.org/officeDocument/2006/extended-properties" xmlns:vt="http://schemas.openxmlformats.org/officeDocument/2006/docPropsVTypes">
  <TotalTime>30868</TotalTime>
  <Words>805</Words>
  <Application>Microsoft Office PowerPoint</Application>
  <PresentationFormat>On-screen Show (4:3)</PresentationFormat>
  <Paragraphs>84</Paragraphs>
  <Slides>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1_Blank</vt:lpstr>
      <vt:lpstr>Microsoft PowerPoint 97-2003 Presentation</vt:lpstr>
      <vt:lpstr>PAS Auto Project</vt:lpstr>
      <vt:lpstr>Introducing the Forms Expert Program</vt:lpstr>
      <vt:lpstr>How to Become the Expert</vt:lpstr>
      <vt:lpstr>Forms Domain Assignments</vt:lpstr>
      <vt:lpstr>Next Steps</vt:lpstr>
      <vt:lpstr>PowerPoint Presentation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Financial</dc:title>
  <dc:creator>Deloitte</dc:creator>
  <cp:lastModifiedBy>Pass, Bryon</cp:lastModifiedBy>
  <cp:revision>1030</cp:revision>
  <cp:lastPrinted>2013-02-06T21:37:43Z</cp:lastPrinted>
  <dcterms:created xsi:type="dcterms:W3CDTF">2012-07-21T02:43:05Z</dcterms:created>
  <dcterms:modified xsi:type="dcterms:W3CDTF">2013-07-03T04:37:41Z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0x010100E89278443D6DF14B8BFFFDF2A38B0215</vt:lpwstr>
  </property>
</Properties>
</file>