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430" r:id="rId2"/>
  </p:sldIdLst>
  <p:sldSz cx="9144000" cy="6858000" type="screen4x3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008">
          <p15:clr>
            <a:srgbClr val="A4A3A4"/>
          </p15:clr>
        </p15:guide>
        <p15:guide id="13" orient="horz" pos="549">
          <p15:clr>
            <a:srgbClr val="A4A3A4"/>
          </p15:clr>
        </p15:guide>
        <p15:guide id="14" orient="horz" pos="1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3087"/>
    <a:srgbClr val="7CB2B2"/>
    <a:srgbClr val="BFBFBF"/>
    <a:srgbClr val="FFC72C"/>
    <a:srgbClr val="DA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8413" autoAdjust="0"/>
  </p:normalViewPr>
  <p:slideViewPr>
    <p:cSldViewPr snapToGrid="0" showGuides="1">
      <p:cViewPr varScale="1">
        <p:scale>
          <a:sx n="70" d="100"/>
          <a:sy n="70" d="100"/>
        </p:scale>
        <p:origin x="1224" y="84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2880"/>
        <p:guide pos="230"/>
        <p:guide pos="5530"/>
        <p:guide pos="2824"/>
        <p:guide pos="2936"/>
        <p:guide pos="395"/>
        <p:guide orient="horz" pos="1008"/>
        <p:guide orient="horz" pos="549"/>
        <p:guide orient="horz" pos="1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10/11/2016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1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257800" y="5166360"/>
            <a:ext cx="320198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8007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190009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60031" y="900113"/>
            <a:ext cx="3652837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40080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2" y="6349457"/>
            <a:ext cx="58521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/>
              <a:t>Homeowners Conversion Illustrative </a:t>
            </a:r>
            <a:r>
              <a:rPr lang="en-US" sz="2200" dirty="0" smtClean="0"/>
              <a:t>Test Scenario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41400" y="4134825"/>
            <a:ext cx="1186816" cy="201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24"/>
          <p:cNvSpPr/>
          <p:nvPr/>
        </p:nvSpPr>
        <p:spPr>
          <a:xfrm>
            <a:off x="7532699" y="4088604"/>
            <a:ext cx="1119087" cy="1934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7249477" y="1418906"/>
            <a:ext cx="285676" cy="248266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760729" y="2168779"/>
            <a:ext cx="2284224" cy="2896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Conversions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Specific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Validations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2805193" y="-68488"/>
            <a:ext cx="296030" cy="546780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6254979" y="2224380"/>
            <a:ext cx="2113493" cy="2340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Generic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PAS </a:t>
            </a:r>
            <a:r>
              <a:rPr lang="en-US" sz="1000" b="1" kern="0" dirty="0" smtClean="0">
                <a:solidFill>
                  <a:schemeClr val="accent4"/>
                </a:solidFill>
                <a:latin typeface="Arial"/>
              </a:rPr>
              <a:t>Validations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19307" y="3730718"/>
            <a:ext cx="8472787" cy="146648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700" b="1" kern="0" dirty="0" smtClean="0">
                <a:solidFill>
                  <a:schemeClr val="tx2">
                    <a:lumMod val="50000"/>
                  </a:schemeClr>
                </a:solidFill>
              </a:rPr>
              <a:t>Billing</a:t>
            </a:r>
            <a:endParaRPr lang="en-US" sz="700" b="1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219307" y="3902586"/>
            <a:ext cx="8472787" cy="146648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700" b="1" kern="0" noProof="0" dirty="0" smtClean="0">
                <a:solidFill>
                  <a:schemeClr val="tx2">
                    <a:lumMod val="50000"/>
                  </a:schemeClr>
                </a:solidFill>
                <a:latin typeface="Arial"/>
              </a:rPr>
              <a:t>Privilege and Task Management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1" y="1058878"/>
            <a:ext cx="7975206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CA Homeowners scenarios will cover various functionalities from the initial conversion timeline (R-58 to R) through the second renewal of the policy in PAS (2R).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The following diagram depicts a sample scenario which covers conversion specific functionalities during the conversion timeline, followed by generic functionalities once the policy is converted into PAS.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66393" y="4242950"/>
            <a:ext cx="910139" cy="161674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</p:txBody>
      </p:sp>
      <p:sp>
        <p:nvSpPr>
          <p:cNvPr id="17" name="Rounded Rectangle 8"/>
          <p:cNvSpPr/>
          <p:nvPr/>
        </p:nvSpPr>
        <p:spPr>
          <a:xfrm>
            <a:off x="4636843" y="3872935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117630" y="3895706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Rounded Rectangle 8"/>
          <p:cNvSpPr/>
          <p:nvPr/>
        </p:nvSpPr>
        <p:spPr>
          <a:xfrm>
            <a:off x="418157" y="4508965"/>
            <a:ext cx="722215" cy="661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/>
              <a:t>Renewal </a:t>
            </a:r>
            <a:r>
              <a:rPr lang="en-US" sz="1000" dirty="0"/>
              <a:t>Offer Cover Letter Mortgagee Bill 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270371" y="528463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0137" y="4059715"/>
            <a:ext cx="980483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" name="Rounded Rectangle 21"/>
          <p:cNvSpPr/>
          <p:nvPr/>
        </p:nvSpPr>
        <p:spPr>
          <a:xfrm>
            <a:off x="1660741" y="4049237"/>
            <a:ext cx="1033353" cy="22233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4" name="Rounded Rectangle 23"/>
          <p:cNvSpPr/>
          <p:nvPr/>
        </p:nvSpPr>
        <p:spPr>
          <a:xfrm>
            <a:off x="3179864" y="4056114"/>
            <a:ext cx="1008724" cy="2223381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5" name="Rounded Rectangle 24"/>
          <p:cNvSpPr/>
          <p:nvPr/>
        </p:nvSpPr>
        <p:spPr>
          <a:xfrm>
            <a:off x="4687291" y="4049234"/>
            <a:ext cx="1024853" cy="2216499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6" name="Rounded Rectangle 25"/>
          <p:cNvSpPr/>
          <p:nvPr/>
        </p:nvSpPr>
        <p:spPr>
          <a:xfrm>
            <a:off x="6158002" y="4052835"/>
            <a:ext cx="1013951" cy="2219782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7" name="Rounded Rectangle 26"/>
          <p:cNvSpPr/>
          <p:nvPr/>
        </p:nvSpPr>
        <p:spPr>
          <a:xfrm>
            <a:off x="7628469" y="4049234"/>
            <a:ext cx="1063625" cy="2223383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8" name="Rectangle 27"/>
          <p:cNvSpPr/>
          <p:nvPr/>
        </p:nvSpPr>
        <p:spPr bwMode="gray">
          <a:xfrm>
            <a:off x="241273" y="2886910"/>
            <a:ext cx="958593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(R-58)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1663747" y="2886817"/>
            <a:ext cx="1037271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(R-48)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3164899" y="2889921"/>
            <a:ext cx="1033472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(R-10)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687291" y="2879017"/>
            <a:ext cx="999814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(R+1)</a:t>
            </a:r>
          </a:p>
        </p:txBody>
      </p:sp>
      <p:sp>
        <p:nvSpPr>
          <p:cNvPr id="32" name="Rectangle 31"/>
          <p:cNvSpPr/>
          <p:nvPr/>
        </p:nvSpPr>
        <p:spPr bwMode="gray">
          <a:xfrm>
            <a:off x="6163404" y="2871040"/>
            <a:ext cx="1001184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800" b="1" kern="0" dirty="0">
                <a:solidFill>
                  <a:prstClr val="white"/>
                </a:solidFill>
              </a:rPr>
              <a:t>Midterm Changes/Cancellation/Reinstatement/Rewrite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628469" y="2849681"/>
            <a:ext cx="1005177" cy="702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1000" b="1" kern="0" dirty="0">
                <a:solidFill>
                  <a:prstClr val="white"/>
                </a:solidFill>
              </a:rPr>
              <a:t>Renewal</a:t>
            </a:r>
          </a:p>
          <a:p>
            <a:pPr lvl="0" algn="ctr">
              <a:lnSpc>
                <a:spcPct val="106000"/>
              </a:lnSpc>
              <a:defRPr/>
            </a:pPr>
            <a:r>
              <a:rPr lang="en-US" sz="1000" b="1" kern="0" dirty="0">
                <a:solidFill>
                  <a:prstClr val="white"/>
                </a:solidFill>
              </a:rPr>
              <a:t>(2R)</a:t>
            </a:r>
          </a:p>
        </p:txBody>
      </p:sp>
      <p:sp>
        <p:nvSpPr>
          <p:cNvPr id="34" name="Rounded Rectangle 8"/>
          <p:cNvSpPr/>
          <p:nvPr/>
        </p:nvSpPr>
        <p:spPr>
          <a:xfrm>
            <a:off x="1720280" y="4257148"/>
            <a:ext cx="874203" cy="890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offer cover letter for converted policy –Insured / Mortgagee Bill</a:t>
            </a:r>
          </a:p>
        </p:txBody>
      </p:sp>
      <p:sp>
        <p:nvSpPr>
          <p:cNvPr id="35" name="Rounded Rectangle 8"/>
          <p:cNvSpPr/>
          <p:nvPr/>
        </p:nvSpPr>
        <p:spPr>
          <a:xfrm>
            <a:off x="3248524" y="4242949"/>
            <a:ext cx="887004" cy="1105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</a:t>
            </a: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Reminder (Home Banking) form 61 0069 for converted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policy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4677922" y="4119528"/>
            <a:ext cx="959805" cy="634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Converted policy Active in PAS</a:t>
            </a: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8"/>
          <p:cNvSpPr/>
          <p:nvPr/>
        </p:nvSpPr>
        <p:spPr>
          <a:xfrm>
            <a:off x="6181076" y="4095182"/>
            <a:ext cx="1013950" cy="1335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Cancellation Notice 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Non Pay Cancel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Lapse Notice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Reinstatement W/O Lapse</a:t>
            </a:r>
          </a:p>
        </p:txBody>
      </p:sp>
      <p:sp>
        <p:nvSpPr>
          <p:cNvPr id="38" name="Rounded Rectangle 8"/>
          <p:cNvSpPr/>
          <p:nvPr/>
        </p:nvSpPr>
        <p:spPr>
          <a:xfrm>
            <a:off x="7646609" y="4381517"/>
            <a:ext cx="1005177" cy="1574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Status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Membership validation at renewal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Change payment on current term of policy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Bill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Automatic renewal with lapse</a:t>
            </a: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279361" y="4139016"/>
            <a:ext cx="874203" cy="876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Policy is imported from HDES legacy to PAS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51780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1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3" name="Group 42"/>
          <p:cNvGrpSpPr/>
          <p:nvPr/>
        </p:nvGrpSpPr>
        <p:grpSpPr>
          <a:xfrm>
            <a:off x="2754624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4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6" name="Group 45"/>
          <p:cNvGrpSpPr/>
          <p:nvPr/>
        </p:nvGrpSpPr>
        <p:grpSpPr>
          <a:xfrm>
            <a:off x="4265595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7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9" name="Group 48"/>
          <p:cNvGrpSpPr/>
          <p:nvPr/>
        </p:nvGrpSpPr>
        <p:grpSpPr>
          <a:xfrm>
            <a:off x="5755930" y="305874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50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227093" y="305874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53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5" name="Group 54"/>
          <p:cNvGrpSpPr/>
          <p:nvPr/>
        </p:nvGrpSpPr>
        <p:grpSpPr>
          <a:xfrm>
            <a:off x="1255050" y="4889175"/>
            <a:ext cx="269351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56" name="Right Arrow 55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53633" y="4879875"/>
            <a:ext cx="277254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59" name="Right Arrow 58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39036" y="4889175"/>
            <a:ext cx="287263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2" name="Right Arrow 61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23499" y="4889175"/>
            <a:ext cx="272339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5" name="Right Arrow 64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45772" y="4889175"/>
            <a:ext cx="272553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8" name="Right Arrow 67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66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13626</TotalTime>
  <Words>173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Ariel</vt:lpstr>
      <vt:lpstr>Times New Roman</vt:lpstr>
      <vt:lpstr>Wingdings</vt:lpstr>
      <vt:lpstr>Wingdings 2</vt:lpstr>
      <vt:lpstr>AAA_Template_rev121812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Gurpreet</dc:creator>
  <cp:lastModifiedBy>Konchada, Anusha</cp:lastModifiedBy>
  <cp:revision>753</cp:revision>
  <cp:lastPrinted>2014-06-25T02:16:22Z</cp:lastPrinted>
  <dcterms:created xsi:type="dcterms:W3CDTF">2015-06-30T02:03:29Z</dcterms:created>
  <dcterms:modified xsi:type="dcterms:W3CDTF">2016-10-11T23:54:51Z</dcterms:modified>
</cp:coreProperties>
</file>