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1"/>
  </p:sldMasterIdLst>
  <p:notesMasterIdLst>
    <p:notesMasterId r:id="rId13"/>
  </p:notesMasterIdLst>
  <p:handoutMasterIdLst>
    <p:handoutMasterId r:id="rId14"/>
  </p:handoutMasterIdLst>
  <p:sldIdLst>
    <p:sldId id="434" r:id="rId2"/>
    <p:sldId id="420" r:id="rId3"/>
    <p:sldId id="422" r:id="rId4"/>
    <p:sldId id="435" r:id="rId5"/>
    <p:sldId id="433" r:id="rId6"/>
    <p:sldId id="430" r:id="rId7"/>
    <p:sldId id="426" r:id="rId8"/>
    <p:sldId id="427" r:id="rId9"/>
    <p:sldId id="428" r:id="rId10"/>
    <p:sldId id="429" r:id="rId11"/>
    <p:sldId id="431" r:id="rId12"/>
  </p:sldIdLst>
  <p:sldSz cx="9144000" cy="6858000" type="screen4x3"/>
  <p:notesSz cx="7315200" cy="96012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
          <p15:clr>
            <a:srgbClr val="A4A3A4"/>
          </p15:clr>
        </p15:guide>
        <p15:guide id="2" orient="horz" pos="1021">
          <p15:clr>
            <a:srgbClr val="A4A3A4"/>
          </p15:clr>
        </p15:guide>
        <p15:guide id="3" orient="horz" pos="4005">
          <p15:clr>
            <a:srgbClr val="A4A3A4"/>
          </p15:clr>
        </p15:guide>
        <p15:guide id="4" orient="horz" pos="531">
          <p15:clr>
            <a:srgbClr val="A4A3A4"/>
          </p15:clr>
        </p15:guide>
        <p15:guide id="5" orient="horz" pos="1248" userDrawn="1">
          <p15:clr>
            <a:srgbClr val="A4A3A4"/>
          </p15:clr>
        </p15:guide>
        <p15:guide id="6" pos="2880">
          <p15:clr>
            <a:srgbClr val="A4A3A4"/>
          </p15:clr>
        </p15:guide>
        <p15:guide id="7" pos="230">
          <p15:clr>
            <a:srgbClr val="A4A3A4"/>
          </p15:clr>
        </p15:guide>
        <p15:guide id="8" pos="5530">
          <p15:clr>
            <a:srgbClr val="A4A3A4"/>
          </p15:clr>
        </p15:guide>
        <p15:guide id="9" pos="2824">
          <p15:clr>
            <a:srgbClr val="A4A3A4"/>
          </p15:clr>
        </p15:guide>
        <p15:guide id="10" pos="2936">
          <p15:clr>
            <a:srgbClr val="A4A3A4"/>
          </p15:clr>
        </p15:guide>
        <p15:guide id="11" pos="395">
          <p15:clr>
            <a:srgbClr val="A4A3A4"/>
          </p15:clr>
        </p15:guide>
        <p15:guide id="12" orient="horz" pos="1008">
          <p15:clr>
            <a:srgbClr val="A4A3A4"/>
          </p15:clr>
        </p15:guide>
        <p15:guide id="13" orient="horz" pos="549">
          <p15:clr>
            <a:srgbClr val="A4A3A4"/>
          </p15:clr>
        </p15:guide>
        <p15:guide id="14" orient="horz" pos="123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rad, Tushar" initials="TS" lastIdx="1" clrIdx="0"/>
  <p:cmAuthor id="1" name="Prashanth Ajjampur" initials="" lastIdx="8" clrIdx="1"/>
  <p:cmAuthor id="2" name="Allen, Amy C." initials="AA" lastIdx="1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003087"/>
    <a:srgbClr val="7CB2B2"/>
    <a:srgbClr val="BFBFBF"/>
    <a:srgbClr val="FFC72C"/>
    <a:srgbClr val="DA291C"/>
    <a:srgbClr val="FF9900"/>
    <a:srgbClr val="C00000"/>
    <a:srgbClr val="3C8A2E"/>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7" autoAdjust="0"/>
    <p:restoredTop sz="98413" autoAdjust="0"/>
  </p:normalViewPr>
  <p:slideViewPr>
    <p:cSldViewPr snapToGrid="0" showGuides="1">
      <p:cViewPr varScale="1">
        <p:scale>
          <a:sx n="70" d="100"/>
          <a:sy n="70" d="100"/>
        </p:scale>
        <p:origin x="1224" y="84"/>
      </p:cViewPr>
      <p:guideLst>
        <p:guide orient="horz" pos="244"/>
        <p:guide orient="horz" pos="1021"/>
        <p:guide orient="horz" pos="4005"/>
        <p:guide orient="horz" pos="531"/>
        <p:guide orient="horz" pos="1248"/>
        <p:guide pos="2880"/>
        <p:guide pos="230"/>
        <p:guide pos="5530"/>
        <p:guide pos="2824"/>
        <p:guide pos="2936"/>
        <p:guide pos="395"/>
        <p:guide orient="horz" pos="1008"/>
        <p:guide orient="horz" pos="549"/>
        <p:guide orient="horz" pos="1237"/>
      </p:guideLst>
    </p:cSldViewPr>
  </p:slideViewPr>
  <p:notesTextViewPr>
    <p:cViewPr>
      <p:scale>
        <a:sx n="100" d="100"/>
        <a:sy n="100" d="100"/>
      </p:scale>
      <p:origin x="0" y="0"/>
    </p:cViewPr>
  </p:notesTextViewPr>
  <p:sorterViewPr>
    <p:cViewPr>
      <p:scale>
        <a:sx n="66" d="100"/>
        <a:sy n="66" d="100"/>
      </p:scale>
      <p:origin x="0" y="936"/>
    </p:cViewPr>
  </p:sorterViewPr>
  <p:notesViewPr>
    <p:cSldViewPr snapToGrid="0" showGuides="1">
      <p:cViewPr varScale="1">
        <p:scale>
          <a:sx n="63" d="100"/>
          <a:sy n="63" d="100"/>
        </p:scale>
        <p:origin x="-3264" y="-12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10/10/2016</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10/10/2016</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CC5365-9B72-4325-903B-5A6692F7DC36}" type="slidenum">
              <a:rPr lang="en-US" smtClean="0"/>
              <a:pPr/>
              <a:t>1</a:t>
            </a:fld>
            <a:endParaRPr lang="en-US" dirty="0"/>
          </a:p>
        </p:txBody>
      </p:sp>
    </p:spTree>
    <p:extLst>
      <p:ext uri="{BB962C8B-B14F-4D97-AF65-F5344CB8AC3E}">
        <p14:creationId xmlns:p14="http://schemas.microsoft.com/office/powerpoint/2010/main" val="2888820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4212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61625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53365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34014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2523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400708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659411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2812823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2490659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2468203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0" y="-1048"/>
            <a:ext cx="9144000" cy="6859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7"/>
          </p:nvPr>
        </p:nvSpPr>
        <p:spPr>
          <a:xfrm>
            <a:off x="5259388" y="5781996"/>
            <a:ext cx="3198812" cy="1076004"/>
          </a:xfrm>
          <a:solidFill>
            <a:schemeClr val="bg1"/>
          </a:solidFill>
        </p:spPr>
        <p:txBody>
          <a:bodyPr/>
          <a:lstStyle/>
          <a:p>
            <a:r>
              <a:rPr lang="en-US" dirty="0" smtClean="0"/>
              <a:t>Click icon to add picture</a:t>
            </a:r>
            <a:endParaRPr lang="en-US" dirty="0"/>
          </a:p>
        </p:txBody>
      </p:sp>
      <p:sp>
        <p:nvSpPr>
          <p:cNvPr id="9" name="Picture Placeholder 8"/>
          <p:cNvSpPr>
            <a:spLocks noGrp="1"/>
          </p:cNvSpPr>
          <p:nvPr>
            <p:ph type="pic" sz="quarter" idx="16"/>
          </p:nvPr>
        </p:nvSpPr>
        <p:spPr>
          <a:xfrm>
            <a:off x="5257800" y="1051560"/>
            <a:ext cx="3200400" cy="4059936"/>
          </a:xfrm>
          <a:solidFill>
            <a:schemeClr val="bg1"/>
          </a:solidFill>
        </p:spPr>
        <p:txBody>
          <a:bodyPr/>
          <a:lstStyle/>
          <a:p>
            <a:r>
              <a:rPr lang="en-US" dirty="0" smtClean="0"/>
              <a:t>Click icon to add picture</a:t>
            </a:r>
            <a:endParaRPr lang="en-US" dirty="0"/>
          </a:p>
        </p:txBody>
      </p:sp>
      <p:sp>
        <p:nvSpPr>
          <p:cNvPr id="7" name="Picture Placeholder 6"/>
          <p:cNvSpPr>
            <a:spLocks noGrp="1"/>
          </p:cNvSpPr>
          <p:nvPr>
            <p:ph type="pic" sz="quarter" idx="15"/>
          </p:nvPr>
        </p:nvSpPr>
        <p:spPr>
          <a:xfrm>
            <a:off x="5257800" y="0"/>
            <a:ext cx="3200400" cy="843593"/>
          </a:xfrm>
          <a:solidFill>
            <a:schemeClr val="bg1"/>
          </a:solidFill>
        </p:spPr>
        <p:txBody>
          <a:bodyPr/>
          <a:lstStyle/>
          <a:p>
            <a:r>
              <a:rPr lang="en-US" dirty="0" smtClean="0"/>
              <a:t>Click icon to add picture</a:t>
            </a:r>
            <a:endParaRPr lang="en-US" dirty="0"/>
          </a:p>
        </p:txBody>
      </p:sp>
      <p:sp>
        <p:nvSpPr>
          <p:cNvPr id="15" name="Text Placeholder 19"/>
          <p:cNvSpPr>
            <a:spLocks noGrp="1"/>
          </p:cNvSpPr>
          <p:nvPr>
            <p:ph type="body" sz="quarter" idx="14" hasCustomPrompt="1"/>
          </p:nvPr>
        </p:nvSpPr>
        <p:spPr>
          <a:xfrm>
            <a:off x="685800" y="5541264"/>
            <a:ext cx="3787775" cy="295275"/>
          </a:xfrm>
        </p:spPr>
        <p:txBody>
          <a:bodyPr lIns="91440" tIns="45720" rIns="91440" bIns="45720">
            <a:noAutofit/>
          </a:bodyPr>
          <a:lstStyle>
            <a:lvl1pPr marL="0" indent="0">
              <a:spcBef>
                <a:spcPts val="300"/>
              </a:spcBef>
              <a:buFont typeface="Arial"/>
              <a:buNone/>
              <a:defRPr sz="1200">
                <a:solidFill>
                  <a:schemeClr val="tx1"/>
                </a:solidFill>
              </a:defRPr>
            </a:lvl1pPr>
          </a:lstStyle>
          <a:p>
            <a:pPr lvl="0"/>
            <a:r>
              <a:rPr lang="en-US" dirty="0" smtClean="0"/>
              <a:t>Date</a:t>
            </a:r>
            <a:endParaRPr lang="en-US" dirty="0"/>
          </a:p>
        </p:txBody>
      </p:sp>
      <p:sp>
        <p:nvSpPr>
          <p:cNvPr id="2" name="Title 1"/>
          <p:cNvSpPr>
            <a:spLocks noGrp="1"/>
          </p:cNvSpPr>
          <p:nvPr>
            <p:ph type="title"/>
          </p:nvPr>
        </p:nvSpPr>
        <p:spPr>
          <a:xfrm>
            <a:off x="685800" y="1530791"/>
            <a:ext cx="4417600" cy="978729"/>
          </a:xfrm>
        </p:spPr>
        <p:txBody>
          <a:bodyPr anchor="b" anchorCtr="0">
            <a:noAutofit/>
          </a:bodyPr>
          <a:lstStyle>
            <a:lvl1pPr>
              <a:lnSpc>
                <a:spcPct val="90000"/>
              </a:lnSpc>
              <a:defRPr sz="3200"/>
            </a:lvl1pPr>
          </a:lstStyle>
          <a:p>
            <a:r>
              <a:rPr lang="en-US" smtClean="0"/>
              <a:t>Click to edit Master title style</a:t>
            </a:r>
            <a:endParaRPr lang="en-US" dirty="0"/>
          </a:p>
        </p:txBody>
      </p:sp>
      <p:sp>
        <p:nvSpPr>
          <p:cNvPr id="13" name="Subtitle 2"/>
          <p:cNvSpPr>
            <a:spLocks noGrp="1"/>
          </p:cNvSpPr>
          <p:nvPr>
            <p:ph type="subTitle" idx="1" hasCustomPrompt="1"/>
          </p:nvPr>
        </p:nvSpPr>
        <p:spPr>
          <a:xfrm>
            <a:off x="685800" y="2555696"/>
            <a:ext cx="4417600" cy="834083"/>
          </a:xfrm>
        </p:spPr>
        <p:txBody>
          <a:bodyPr lIns="91440" tIns="45720" rIns="91440" bIns="45720" anchor="t">
            <a:noAutofit/>
          </a:bodyPr>
          <a:lstStyle>
            <a:lvl1pPr marL="0" indent="0" algn="l">
              <a:lnSpc>
                <a:spcPct val="105000"/>
              </a:lnSpc>
              <a:buNone/>
              <a:defRPr sz="18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17"/>
          <p:cNvSpPr>
            <a:spLocks noGrp="1"/>
          </p:cNvSpPr>
          <p:nvPr>
            <p:ph type="body" sz="quarter" idx="13" hasCustomPrompt="1"/>
          </p:nvPr>
        </p:nvSpPr>
        <p:spPr>
          <a:xfrm>
            <a:off x="685800" y="5312664"/>
            <a:ext cx="3787775" cy="267194"/>
          </a:xfrm>
        </p:spPr>
        <p:txBody>
          <a:bodyPr lIns="91440" tIns="45720" rIns="91440" bIns="45720">
            <a:noAutofit/>
          </a:bodyPr>
          <a:lstStyle>
            <a:lvl1pPr>
              <a:spcBef>
                <a:spcPts val="300"/>
              </a:spcBef>
              <a:buNone/>
              <a:tabLst/>
              <a:defRPr sz="1200" baseline="0">
                <a:solidFill>
                  <a:schemeClr val="tx1"/>
                </a:solidFill>
              </a:defRPr>
            </a:lvl1pPr>
          </a:lstStyle>
          <a:p>
            <a:pPr lvl="0"/>
            <a:r>
              <a:rPr lang="en-US" dirty="0" smtClean="0"/>
              <a:t>Department Name</a:t>
            </a:r>
          </a:p>
        </p:txBody>
      </p:sp>
      <p:pic>
        <p:nvPicPr>
          <p:cNvPr id="2050" name="Picture 2" descr="C:\Users\FREELA~1\AppData\Local\Temp\VMwareDnD\623fb718\Orbit_4C-PP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0664" y="182880"/>
            <a:ext cx="877824"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0" y="905256"/>
            <a:ext cx="9144000" cy="8985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5"/>
              </a:solidFill>
            </a:endParaRPr>
          </a:p>
        </p:txBody>
      </p:sp>
      <p:sp>
        <p:nvSpPr>
          <p:cNvPr id="4" name="Rectangle 3"/>
          <p:cNvSpPr/>
          <p:nvPr userDrawn="1"/>
        </p:nvSpPr>
        <p:spPr>
          <a:xfrm>
            <a:off x="5257800" y="5166360"/>
            <a:ext cx="3201988" cy="5486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685800" y="6444344"/>
            <a:ext cx="3624943" cy="251607"/>
          </a:xfrm>
          <a:prstGeom prst="rect">
            <a:avLst/>
          </a:prstGeom>
          <a:noFill/>
        </p:spPr>
        <p:txBody>
          <a:bodyPr wrap="square" rtlCol="0">
            <a:spAutoFit/>
          </a:bodyPr>
          <a:lstStyle/>
          <a:p>
            <a:pPr marL="0" marR="0">
              <a:lnSpc>
                <a:spcPct val="115000"/>
              </a:lnSpc>
              <a:spcBef>
                <a:spcPts val="0"/>
              </a:spcBef>
              <a:spcAft>
                <a:spcPts val="0"/>
              </a:spcAft>
            </a:pPr>
            <a:r>
              <a:rPr lang="en-US" sz="900" dirty="0" smtClean="0">
                <a:solidFill>
                  <a:schemeClr val="tx1">
                    <a:lumMod val="60000"/>
                    <a:lumOff val="40000"/>
                  </a:schemeClr>
                </a:solidFill>
                <a:latin typeface="Arial" pitchFamily="34" charset="0"/>
                <a:cs typeface="Arial" pitchFamily="34" charset="0"/>
              </a:rPr>
              <a:t>© 2014 </a:t>
            </a:r>
            <a:r>
              <a:rPr lang="en-US" sz="900" dirty="0" smtClean="0">
                <a:solidFill>
                  <a:schemeClr val="tx1">
                    <a:lumMod val="60000"/>
                    <a:lumOff val="40000"/>
                  </a:schemeClr>
                </a:solidFill>
                <a:effectLst/>
                <a:latin typeface="Arial" pitchFamily="34" charset="0"/>
                <a:ea typeface="Times New Roman"/>
                <a:cs typeface="Arial" pitchFamily="34" charset="0"/>
              </a:rPr>
              <a:t>CSAA Insurance Group.</a:t>
            </a:r>
            <a:r>
              <a:rPr lang="en-US" sz="900" baseline="0" dirty="0" smtClean="0">
                <a:solidFill>
                  <a:schemeClr val="tx1">
                    <a:lumMod val="60000"/>
                    <a:lumOff val="40000"/>
                  </a:schemeClr>
                </a:solidFill>
                <a:effectLst/>
                <a:latin typeface="Arial" pitchFamily="34" charset="0"/>
                <a:ea typeface="Times New Roman"/>
                <a:cs typeface="Arial" pitchFamily="34" charset="0"/>
              </a:rPr>
              <a:t> </a:t>
            </a:r>
            <a:r>
              <a:rPr lang="en-US" sz="900" dirty="0" smtClean="0">
                <a:solidFill>
                  <a:schemeClr val="tx1">
                    <a:lumMod val="60000"/>
                    <a:lumOff val="40000"/>
                  </a:schemeClr>
                </a:solidFill>
                <a:effectLst/>
                <a:latin typeface="Arial" pitchFamily="34" charset="0"/>
                <a:ea typeface="Times New Roman"/>
                <a:cs typeface="Arial" pitchFamily="34" charset="0"/>
              </a:rPr>
              <a:t>Confidential and proprietary.</a:t>
            </a:r>
          </a:p>
        </p:txBody>
      </p:sp>
    </p:spTree>
    <p:extLst>
      <p:ext uri="{BB962C8B-B14F-4D97-AF65-F5344CB8AC3E}">
        <p14:creationId xmlns:p14="http://schemas.microsoft.com/office/powerpoint/2010/main" val="249471992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748"/>
            <a:ext cx="7773988" cy="889228"/>
          </a:xfrm>
        </p:spPr>
        <p:txBody>
          <a:bodyPr/>
          <a:lstStyle>
            <a:lvl1pPr>
              <a:lnSpc>
                <a:spcPct val="90000"/>
              </a:lnSpc>
              <a:defRPr/>
            </a:lvl1pPr>
          </a:lstStyle>
          <a:p>
            <a:r>
              <a:rPr lang="en-US" smtClean="0"/>
              <a:t>Click to edit Master title style</a:t>
            </a:r>
            <a:endParaRPr lang="en-US" dirty="0"/>
          </a:p>
        </p:txBody>
      </p:sp>
      <p:sp>
        <p:nvSpPr>
          <p:cNvPr id="4" name="Picture Placeholder 6"/>
          <p:cNvSpPr>
            <a:spLocks noGrp="1"/>
          </p:cNvSpPr>
          <p:nvPr>
            <p:ph type="pic" sz="quarter" idx="10"/>
          </p:nvPr>
        </p:nvSpPr>
        <p:spPr>
          <a:xfrm>
            <a:off x="0" y="1002562"/>
            <a:ext cx="9144000" cy="5855439"/>
          </a:xfrm>
        </p:spPr>
        <p:txBody>
          <a:bodyPr/>
          <a:lstStyle>
            <a:lvl1pPr>
              <a:buFontTx/>
              <a:buNone/>
              <a:defRPr/>
            </a:lvl1pPr>
          </a:lstStyle>
          <a:p>
            <a:r>
              <a:rPr lang="en-US" dirty="0" smtClean="0"/>
              <a:t>Click icon to add picture</a:t>
            </a:r>
            <a:endParaRPr lang="en-US" dirty="0"/>
          </a:p>
        </p:txBody>
      </p:sp>
      <p:sp>
        <p:nvSpPr>
          <p:cNvPr id="5" name="Text Placeholder 7"/>
          <p:cNvSpPr>
            <a:spLocks noGrp="1"/>
          </p:cNvSpPr>
          <p:nvPr>
            <p:ph type="body" sz="quarter" idx="11"/>
          </p:nvPr>
        </p:nvSpPr>
        <p:spPr>
          <a:xfrm>
            <a:off x="685800" y="565424"/>
            <a:ext cx="8229600" cy="301752"/>
          </a:xfrm>
        </p:spPr>
        <p:txBody>
          <a:bodyPr anchor="ctr" anchorCtr="0">
            <a:noAutofit/>
          </a:bodyPr>
          <a:lstStyle>
            <a:lvl1pPr>
              <a:defRPr sz="1600"/>
            </a:lvl1pPr>
          </a:lstStyle>
          <a:p>
            <a:pPr lvl="0"/>
            <a:r>
              <a:rPr lang="en-US" smtClean="0"/>
              <a:t>Click to edit Master text styles</a:t>
            </a:r>
          </a:p>
        </p:txBody>
      </p:sp>
    </p:spTree>
    <p:extLst>
      <p:ext uri="{BB962C8B-B14F-4D97-AF65-F5344CB8AC3E}">
        <p14:creationId xmlns:p14="http://schemas.microsoft.com/office/powerpoint/2010/main" val="299470016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9144000" cy="61452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931831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aphicFrame>
        <p:nvGraphicFramePr>
          <p:cNvPr id="5" name="Draft Stamp"/>
          <p:cNvGraphicFramePr>
            <a:graphicFrameLocks noGrp="1"/>
          </p:cNvGraphicFramePr>
          <p:nvPr userDrawn="1">
            <p:extLst>
              <p:ext uri="{D42A27DB-BD31-4B8C-83A1-F6EECF244321}">
                <p14:modId xmlns:p14="http://schemas.microsoft.com/office/powerpoint/2010/main" val="1820298732"/>
              </p:ext>
            </p:extLst>
          </p:nvPr>
        </p:nvGraphicFramePr>
        <p:xfrm>
          <a:off x="8007350" y="6350"/>
          <a:ext cx="1136650" cy="482600"/>
        </p:xfrm>
        <a:graphic>
          <a:graphicData uri="http://schemas.openxmlformats.org/drawingml/2006/table">
            <a:tbl>
              <a:tblPr firstRow="1" bandRow="1">
                <a:tableStyleId>{5C22544A-7EE6-4342-B048-85BDC9FD1C3A}</a:tableStyleId>
              </a:tblPr>
              <a:tblGrid>
                <a:gridCol w="1136650"/>
              </a:tblGrid>
              <a:tr h="482600">
                <a:tc>
                  <a:txBody>
                    <a:bodyPr/>
                    <a:lstStyle/>
                    <a:p>
                      <a:r>
                        <a:rPr lang="en-US" sz="2600" b="1" dirty="0" smtClean="0">
                          <a:solidFill>
                            <a:srgbClr val="C00000"/>
                          </a:solidFill>
                          <a:latin typeface="Ariel"/>
                        </a:rPr>
                        <a:t>DRAFT</a:t>
                      </a:r>
                      <a:endParaRPr lang="en-US" sz="2600" b="1" dirty="0">
                        <a:solidFill>
                          <a:srgbClr val="C00000"/>
                        </a:solidFill>
                        <a:latin typeface="Ariel"/>
                      </a:endParaRPr>
                    </a:p>
                  </a:txBody>
                  <a:tcPr marL="0" marR="0" marT="0" marB="0" anchor="ctr" anchorCtr="1">
                    <a:lnT w="38100" cmpd="sng">
                      <a:solidFill>
                        <a:srgbClr val="C00000"/>
                      </a:solidFill>
                    </a:lnT>
                    <a:lnB w="38100" cmpd="sng">
                      <a:solidFill>
                        <a:srgbClr val="C00000"/>
                      </a:solidFill>
                    </a:lnB>
                    <a:solidFill>
                      <a:srgbClr val="FFFFFF"/>
                    </a:solidFill>
                  </a:tcPr>
                </a:tc>
              </a:tr>
            </a:tbl>
          </a:graphicData>
        </a:graphic>
      </p:graphicFrame>
    </p:spTree>
    <p:extLst>
      <p:ext uri="{BB962C8B-B14F-4D97-AF65-F5344CB8AC3E}">
        <p14:creationId xmlns:p14="http://schemas.microsoft.com/office/powerpoint/2010/main" val="368993145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685800" y="3488778"/>
            <a:ext cx="7639367" cy="1500187"/>
          </a:xfrm>
        </p:spPr>
        <p:txBody>
          <a:bodyPr anchor="t">
            <a:no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itle 1"/>
          <p:cNvSpPr>
            <a:spLocks noGrp="1"/>
          </p:cNvSpPr>
          <p:nvPr>
            <p:ph type="ctrTitle" hasCustomPrompt="1"/>
          </p:nvPr>
        </p:nvSpPr>
        <p:spPr>
          <a:xfrm>
            <a:off x="685800" y="2898648"/>
            <a:ext cx="7644384" cy="594360"/>
          </a:xfrm>
        </p:spPr>
        <p:txBody>
          <a:bodyPr anchor="b" anchorCtr="0">
            <a:normAutofit/>
          </a:bodyPr>
          <a:lstStyle>
            <a:lvl1pPr algn="l">
              <a:defRPr sz="3600" b="0" cap="none"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107494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690880" y="1143000"/>
            <a:ext cx="7741920" cy="4525963"/>
          </a:xfrm>
          <a:prstGeom prst="rect">
            <a:avLst/>
          </a:prstGeom>
        </p:spPr>
        <p:txBody>
          <a:bodyPr vert="horz" lIns="91440" tIns="45720" rIns="91440" bIns="45720" rtlCol="0">
            <a:normAutofit/>
          </a:bodyPr>
          <a:lstStyle>
            <a:lvl1pPr>
              <a:defRPr sz="1600"/>
            </a:lvl1pPr>
            <a:lvl2pPr>
              <a:defRPr sz="1400"/>
            </a:lvl2pPr>
            <a:lvl3pPr>
              <a:buSzPct val="110000"/>
              <a:defRPr sz="1400"/>
            </a:lvl3pPr>
            <a:lvl4pPr>
              <a:buSzPct val="110000"/>
              <a:defRPr sz="1400"/>
            </a:lvl4pPr>
            <a:lvl5pPr>
              <a:buSzPct val="1100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6230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Long Copy">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normAutofit/>
          </a:bodyPr>
          <a:lstStyle>
            <a:lvl1pPr>
              <a:lnSpc>
                <a:spcPct val="90000"/>
              </a:lnSpc>
              <a:spcBef>
                <a:spcPts val="0"/>
              </a:spcBef>
              <a:defRPr sz="2400"/>
            </a:lvl1pPr>
          </a:lstStyle>
          <a:p>
            <a:r>
              <a:rPr lang="en-US" smtClean="0"/>
              <a:t>Click to edit Master title style</a:t>
            </a:r>
            <a:endParaRPr lang="en-US" dirty="0"/>
          </a:p>
        </p:txBody>
      </p:sp>
      <p:sp>
        <p:nvSpPr>
          <p:cNvPr id="3" name="Text Placeholder 2"/>
          <p:cNvSpPr>
            <a:spLocks noGrp="1"/>
          </p:cNvSpPr>
          <p:nvPr>
            <p:ph idx="1"/>
          </p:nvPr>
        </p:nvSpPr>
        <p:spPr>
          <a:xfrm>
            <a:off x="685800" y="1143000"/>
            <a:ext cx="7741920" cy="4525963"/>
          </a:xfrm>
          <a:prstGeom prst="rect">
            <a:avLst/>
          </a:prstGeom>
        </p:spPr>
        <p:txBody>
          <a:bodyPr vert="horz" lIns="91440" tIns="45720" rIns="91440" bIns="45720" rtlCol="0">
            <a:normAutofit/>
          </a:bodyPr>
          <a:lstStyle>
            <a:lvl1pPr>
              <a:buFontTx/>
              <a:buNone/>
              <a:defRPr sz="1600"/>
            </a:lvl1pPr>
            <a:lvl2pPr marL="227012" indent="0">
              <a:buFontTx/>
              <a:buNone/>
              <a:defRPr sz="1800"/>
            </a:lvl2pPr>
            <a:lvl3pPr marL="454025" indent="0">
              <a:buFontTx/>
              <a:buNone/>
              <a:defRPr sz="1800"/>
            </a:lvl3pPr>
            <a:lvl4pPr marL="682625" indent="0">
              <a:buFontTx/>
              <a:buNone/>
              <a:defRPr sz="1800"/>
            </a:lvl4pPr>
            <a:lvl5pPr marL="917575"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01602710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econdary Heading">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690880" y="1600200"/>
            <a:ext cx="7741920" cy="4525963"/>
          </a:xfrm>
          <a:prstGeom prst="rect">
            <a:avLst/>
          </a:prstGeom>
        </p:spPr>
        <p:txBody>
          <a:bodyPr vert="horz" lIns="91440" tIns="45720" rIns="91440" bIns="45720" rtlCol="0">
            <a:normAutofit/>
          </a:bodyPr>
          <a:lstStyle>
            <a:lvl1pPr>
              <a:lnSpc>
                <a:spcPct val="105000"/>
              </a:lnSpc>
              <a:defRPr/>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0" hasCustomPrompt="1"/>
          </p:nvPr>
        </p:nvSpPr>
        <p:spPr>
          <a:xfrm>
            <a:off x="685800" y="1143000"/>
            <a:ext cx="7742237"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14118322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Bullets">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685800" y="1143000"/>
            <a:ext cx="374904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4625" y="1143000"/>
            <a:ext cx="374904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4561841" y="1143000"/>
            <a:ext cx="0" cy="5002213"/>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54277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Bullets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685800" y="1143000"/>
            <a:ext cx="3190009"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p:cNvSpPr>
            <a:spLocks noGrp="1"/>
          </p:cNvSpPr>
          <p:nvPr>
            <p:ph type="pic" sz="quarter" idx="10"/>
          </p:nvPr>
        </p:nvSpPr>
        <p:spPr>
          <a:xfrm>
            <a:off x="4060031" y="900113"/>
            <a:ext cx="3652837" cy="5245100"/>
          </a:xfrm>
        </p:spPr>
        <p:txBody>
          <a:bodyPr/>
          <a:lstStyle/>
          <a:p>
            <a:r>
              <a:rPr lang="en-US" dirty="0" smtClean="0"/>
              <a:t>Click icon to add picture</a:t>
            </a:r>
            <a:endParaRPr lang="en-US" dirty="0"/>
          </a:p>
        </p:txBody>
      </p:sp>
    </p:spTree>
    <p:extLst>
      <p:ext uri="{BB962C8B-B14F-4D97-AF65-F5344CB8AC3E}">
        <p14:creationId xmlns:p14="http://schemas.microsoft.com/office/powerpoint/2010/main" val="23050391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Charts">
    <p:spTree>
      <p:nvGrpSpPr>
        <p:cNvPr id="1" name=""/>
        <p:cNvGrpSpPr/>
        <p:nvPr/>
      </p:nvGrpSpPr>
      <p:grpSpPr>
        <a:xfrm>
          <a:off x="0" y="0"/>
          <a:ext cx="0" cy="0"/>
          <a:chOff x="0" y="0"/>
          <a:chExt cx="0" cy="0"/>
        </a:xfrm>
      </p:grpSpPr>
      <p:sp>
        <p:nvSpPr>
          <p:cNvPr id="2" name="Title 1"/>
          <p:cNvSpPr>
            <a:spLocks noGrp="1"/>
          </p:cNvSpPr>
          <p:nvPr>
            <p:ph type="title"/>
          </p:nvPr>
        </p:nvSpPr>
        <p:spPr>
          <a:xfrm>
            <a:off x="685800" y="748"/>
            <a:ext cx="7773988" cy="889228"/>
          </a:xfrm>
        </p:spPr>
        <p:txBody>
          <a:bodyPr/>
          <a:lstStyle>
            <a:lvl1pPr>
              <a:lnSpc>
                <a:spcPct val="90000"/>
              </a:lnSpc>
              <a:defRPr/>
            </a:lvl1pPr>
          </a:lstStyle>
          <a:p>
            <a:r>
              <a:rPr lang="en-US" smtClean="0"/>
              <a:t>Click to edit Master title style</a:t>
            </a:r>
            <a:endParaRPr lang="en-US" dirty="0"/>
          </a:p>
        </p:txBody>
      </p:sp>
      <p:sp>
        <p:nvSpPr>
          <p:cNvPr id="3" name="Content Placeholder 3"/>
          <p:cNvSpPr>
            <a:spLocks noGrp="1"/>
          </p:cNvSpPr>
          <p:nvPr>
            <p:ph sz="half" idx="2" hasCustomPrompt="1"/>
          </p:nvPr>
        </p:nvSpPr>
        <p:spPr>
          <a:xfrm>
            <a:off x="685800" y="4414005"/>
            <a:ext cx="3736849" cy="1731207"/>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4" name="Content Placeholder 5"/>
          <p:cNvSpPr>
            <a:spLocks noGrp="1"/>
          </p:cNvSpPr>
          <p:nvPr>
            <p:ph sz="quarter" idx="4" hasCustomPrompt="1"/>
          </p:nvPr>
        </p:nvSpPr>
        <p:spPr>
          <a:xfrm>
            <a:off x="4800600" y="4414006"/>
            <a:ext cx="3737293" cy="1731206"/>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5" name="Chart Placeholder 12"/>
          <p:cNvSpPr>
            <a:spLocks noGrp="1"/>
          </p:cNvSpPr>
          <p:nvPr>
            <p:ph type="chart" sz="quarter" idx="10"/>
          </p:nvPr>
        </p:nvSpPr>
        <p:spPr>
          <a:xfrm>
            <a:off x="685800" y="1598612"/>
            <a:ext cx="3737292" cy="2277427"/>
          </a:xfrm>
        </p:spPr>
        <p:txBody>
          <a:bodyPr/>
          <a:lstStyle>
            <a:lvl1pPr>
              <a:buFontTx/>
              <a:buNone/>
              <a:defRPr/>
            </a:lvl1pPr>
          </a:lstStyle>
          <a:p>
            <a:r>
              <a:rPr lang="en-US" dirty="0" smtClean="0"/>
              <a:t>Click icon to add chart</a:t>
            </a:r>
            <a:endParaRPr lang="en-US" dirty="0"/>
          </a:p>
        </p:txBody>
      </p:sp>
      <p:sp>
        <p:nvSpPr>
          <p:cNvPr id="6" name="Chart Placeholder 12"/>
          <p:cNvSpPr>
            <a:spLocks noGrp="1"/>
          </p:cNvSpPr>
          <p:nvPr>
            <p:ph type="chart" sz="quarter" idx="11"/>
          </p:nvPr>
        </p:nvSpPr>
        <p:spPr>
          <a:xfrm>
            <a:off x="4800600" y="1598612"/>
            <a:ext cx="3737293" cy="2277427"/>
          </a:xfrm>
        </p:spPr>
        <p:txBody>
          <a:bodyPr/>
          <a:lstStyle>
            <a:lvl1pPr>
              <a:buFontTx/>
              <a:buNone/>
              <a:defRPr/>
            </a:lvl1pPr>
          </a:lstStyle>
          <a:p>
            <a:r>
              <a:rPr lang="en-US" dirty="0" smtClean="0"/>
              <a:t>Click icon to add chart</a:t>
            </a:r>
            <a:endParaRPr lang="en-US" dirty="0"/>
          </a:p>
        </p:txBody>
      </p:sp>
      <p:sp>
        <p:nvSpPr>
          <p:cNvPr id="7" name="Text Placeholder 21"/>
          <p:cNvSpPr>
            <a:spLocks noGrp="1"/>
          </p:cNvSpPr>
          <p:nvPr>
            <p:ph type="body" sz="quarter" idx="12" hasCustomPrompt="1"/>
          </p:nvPr>
        </p:nvSpPr>
        <p:spPr>
          <a:xfrm>
            <a:off x="685800" y="3997129"/>
            <a:ext cx="3736975" cy="282575"/>
          </a:xfrm>
        </p:spPr>
        <p:txBody>
          <a:bodyPr>
            <a:noAutofit/>
          </a:bodyPr>
          <a:lstStyle>
            <a:lvl1pPr>
              <a:buNone/>
              <a:defRPr sz="1400" b="0">
                <a:solidFill>
                  <a:schemeClr val="tx2"/>
                </a:solidFill>
              </a:defRPr>
            </a:lvl1pPr>
          </a:lstStyle>
          <a:p>
            <a:pPr lvl="0"/>
            <a:r>
              <a:rPr lang="en-US" dirty="0" smtClean="0"/>
              <a:t>Observations/Implications</a:t>
            </a:r>
            <a:endParaRPr lang="en-US" dirty="0"/>
          </a:p>
        </p:txBody>
      </p:sp>
      <p:sp>
        <p:nvSpPr>
          <p:cNvPr id="8" name="Text Placeholder 14"/>
          <p:cNvSpPr>
            <a:spLocks noGrp="1"/>
          </p:cNvSpPr>
          <p:nvPr>
            <p:ph type="body" sz="quarter" idx="14" hasCustomPrompt="1"/>
          </p:nvPr>
        </p:nvSpPr>
        <p:spPr>
          <a:xfrm>
            <a:off x="4800600" y="3997129"/>
            <a:ext cx="3717925" cy="261937"/>
          </a:xfrm>
        </p:spPr>
        <p:txBody>
          <a:bodyPr>
            <a:noAutofit/>
          </a:bodyPr>
          <a:lstStyle>
            <a:lvl1pPr algn="l">
              <a:buFontTx/>
              <a:buNone/>
              <a:defRPr sz="1400">
                <a:solidFill>
                  <a:schemeClr val="tx2"/>
                </a:solidFill>
              </a:defRPr>
            </a:lvl1pPr>
          </a:lstStyle>
          <a:p>
            <a:pPr lvl="0"/>
            <a:r>
              <a:rPr lang="en-US" dirty="0" smtClean="0"/>
              <a:t>Observations/Implications</a:t>
            </a:r>
            <a:endParaRPr lang="en-US" dirty="0"/>
          </a:p>
        </p:txBody>
      </p:sp>
      <p:sp>
        <p:nvSpPr>
          <p:cNvPr id="9" name="Text Placeholder 3"/>
          <p:cNvSpPr>
            <a:spLocks noGrp="1"/>
          </p:cNvSpPr>
          <p:nvPr>
            <p:ph type="body" sz="quarter" idx="15" hasCustomPrompt="1"/>
          </p:nvPr>
        </p:nvSpPr>
        <p:spPr>
          <a:xfrm>
            <a:off x="685800" y="1143000"/>
            <a:ext cx="7742237"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399781316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48"/>
            <a:ext cx="7773988" cy="889228"/>
          </a:xfrm>
        </p:spPr>
        <p:txBody>
          <a:bodyPr/>
          <a:lstStyle>
            <a:lvl1pPr>
              <a:lnSpc>
                <a:spcPct val="90000"/>
              </a:lnSpc>
              <a:defRPr/>
            </a:lvl1pPr>
          </a:lstStyle>
          <a:p>
            <a:r>
              <a:rPr lang="en-US" smtClean="0"/>
              <a:t>Click to edit Master title style</a:t>
            </a:r>
            <a:endParaRPr lang="en-US" dirty="0"/>
          </a:p>
        </p:txBody>
      </p:sp>
      <p:sp>
        <p:nvSpPr>
          <p:cNvPr id="3" name="Chart Placeholder 12"/>
          <p:cNvSpPr>
            <a:spLocks noGrp="1"/>
          </p:cNvSpPr>
          <p:nvPr>
            <p:ph type="chart" sz="quarter" idx="10"/>
          </p:nvPr>
        </p:nvSpPr>
        <p:spPr>
          <a:xfrm>
            <a:off x="685800" y="1598613"/>
            <a:ext cx="7720011" cy="4546599"/>
          </a:xfrm>
        </p:spPr>
        <p:txBody>
          <a:bodyPr/>
          <a:lstStyle>
            <a:lvl1pPr>
              <a:buFontTx/>
              <a:buNone/>
              <a:defRPr/>
            </a:lvl1pPr>
          </a:lstStyle>
          <a:p>
            <a:r>
              <a:rPr lang="en-US" dirty="0" smtClean="0"/>
              <a:t>Click icon to add chart</a:t>
            </a:r>
            <a:endParaRPr lang="en-US" dirty="0"/>
          </a:p>
        </p:txBody>
      </p:sp>
      <p:sp>
        <p:nvSpPr>
          <p:cNvPr id="4" name="Text Placeholder 3"/>
          <p:cNvSpPr>
            <a:spLocks noGrp="1"/>
          </p:cNvSpPr>
          <p:nvPr>
            <p:ph type="body" sz="quarter" idx="11" hasCustomPrompt="1"/>
          </p:nvPr>
        </p:nvSpPr>
        <p:spPr>
          <a:xfrm>
            <a:off x="685800" y="1143000"/>
            <a:ext cx="7742237"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28887393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748"/>
            <a:ext cx="8229600" cy="889228"/>
          </a:xfrm>
          <a:prstGeom prst="rect">
            <a:avLst/>
          </a:prstGeom>
        </p:spPr>
        <p:txBody>
          <a:bodyPr vert="horz" lIns="91440" tIns="45720" rIns="91440" bIns="45720" rtlCol="0" anchor="ctr"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0880" y="1143000"/>
            <a:ext cx="77419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14"/>
          <p:cNvSpPr txBox="1">
            <a:spLocks/>
          </p:cNvSpPr>
          <p:nvPr/>
        </p:nvSpPr>
        <p:spPr>
          <a:xfrm>
            <a:off x="3505200" y="6400800"/>
            <a:ext cx="21336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ED83D84-46EA-4AC6-AB27-7F034B713A09}" type="slidenum">
              <a:rPr kumimoji="0" lang="en-US" sz="800" b="0" i="0" u="none" strike="noStrike" kern="1200" cap="none" spc="0" normalizeH="0" baseline="0" noProof="0" smtClean="0">
                <a:ln>
                  <a:noFill/>
                </a:ln>
                <a:solidFill>
                  <a:schemeClr val="tx1">
                    <a:lumMod val="60000"/>
                    <a:lumOff val="40000"/>
                  </a:schemeClr>
                </a:solidFill>
                <a:effectLst/>
                <a:uLnTx/>
                <a:uFillTx/>
                <a:latin typeface="Arial"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lumMod val="60000"/>
                  <a:lumOff val="40000"/>
                </a:schemeClr>
              </a:solidFill>
              <a:effectLst/>
              <a:uLnTx/>
              <a:uFillTx/>
              <a:latin typeface="Arial" pitchFamily="34" charset="0"/>
              <a:ea typeface="+mn-ea"/>
              <a:cs typeface="+mn-cs"/>
            </a:endParaRPr>
          </a:p>
        </p:txBody>
      </p:sp>
      <p:sp>
        <p:nvSpPr>
          <p:cNvPr id="17" name="TextBox 16"/>
          <p:cNvSpPr txBox="1"/>
          <p:nvPr/>
        </p:nvSpPr>
        <p:spPr>
          <a:xfrm>
            <a:off x="685800" y="6444344"/>
            <a:ext cx="3624943" cy="251607"/>
          </a:xfrm>
          <a:prstGeom prst="rect">
            <a:avLst/>
          </a:prstGeom>
          <a:noFill/>
        </p:spPr>
        <p:txBody>
          <a:bodyPr wrap="square" rtlCol="0">
            <a:spAutoFit/>
          </a:bodyPr>
          <a:lstStyle/>
          <a:p>
            <a:pPr marL="0" marR="0">
              <a:lnSpc>
                <a:spcPct val="115000"/>
              </a:lnSpc>
              <a:spcBef>
                <a:spcPts val="0"/>
              </a:spcBef>
              <a:spcAft>
                <a:spcPts val="0"/>
              </a:spcAft>
            </a:pPr>
            <a:r>
              <a:rPr lang="en-US" sz="900" dirty="0" smtClean="0">
                <a:solidFill>
                  <a:schemeClr val="tx1">
                    <a:lumMod val="60000"/>
                    <a:lumOff val="40000"/>
                  </a:schemeClr>
                </a:solidFill>
                <a:latin typeface="Arial" pitchFamily="34" charset="0"/>
                <a:cs typeface="Arial" pitchFamily="34" charset="0"/>
              </a:rPr>
              <a:t>© 2015 </a:t>
            </a:r>
            <a:r>
              <a:rPr lang="en-US" sz="900" dirty="0" smtClean="0">
                <a:solidFill>
                  <a:schemeClr val="tx1">
                    <a:lumMod val="60000"/>
                    <a:lumOff val="40000"/>
                  </a:schemeClr>
                </a:solidFill>
                <a:effectLst/>
                <a:latin typeface="Arial" pitchFamily="34" charset="0"/>
                <a:ea typeface="Times New Roman"/>
                <a:cs typeface="Arial" pitchFamily="34" charset="0"/>
              </a:rPr>
              <a:t>CSAA Insurance Group.</a:t>
            </a:r>
            <a:r>
              <a:rPr lang="en-US" sz="900" baseline="0" dirty="0" smtClean="0">
                <a:solidFill>
                  <a:schemeClr val="tx1">
                    <a:lumMod val="60000"/>
                    <a:lumOff val="40000"/>
                  </a:schemeClr>
                </a:solidFill>
                <a:effectLst/>
                <a:latin typeface="Arial" pitchFamily="34" charset="0"/>
                <a:ea typeface="Times New Roman"/>
                <a:cs typeface="Arial" pitchFamily="34" charset="0"/>
              </a:rPr>
              <a:t> </a:t>
            </a:r>
            <a:r>
              <a:rPr lang="en-US" sz="900" dirty="0" smtClean="0">
                <a:solidFill>
                  <a:schemeClr val="tx1">
                    <a:lumMod val="60000"/>
                    <a:lumOff val="40000"/>
                  </a:schemeClr>
                </a:solidFill>
                <a:effectLst/>
                <a:latin typeface="Arial" pitchFamily="34" charset="0"/>
                <a:ea typeface="Times New Roman"/>
                <a:cs typeface="Arial" pitchFamily="34" charset="0"/>
              </a:rPr>
              <a:t>Confidential and proprietary.</a:t>
            </a:r>
          </a:p>
        </p:txBody>
      </p:sp>
      <p:grpSp>
        <p:nvGrpSpPr>
          <p:cNvPr id="8" name="Group 7"/>
          <p:cNvGrpSpPr/>
          <p:nvPr/>
        </p:nvGrpSpPr>
        <p:grpSpPr>
          <a:xfrm>
            <a:off x="0" y="899502"/>
            <a:ext cx="9144000" cy="91440"/>
            <a:chOff x="0" y="1280160"/>
            <a:chExt cx="9144000" cy="91440"/>
          </a:xfrm>
        </p:grpSpPr>
        <p:sp>
          <p:nvSpPr>
            <p:cNvPr id="11" name="Rectangle 10"/>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endParaRPr>
            </a:p>
          </p:txBody>
        </p:sp>
        <p:sp>
          <p:nvSpPr>
            <p:cNvPr id="13" name="Rectangle 12"/>
            <p:cNvSpPr/>
            <p:nvPr userDrawn="1"/>
          </p:nvSpPr>
          <p:spPr>
            <a:xfrm>
              <a:off x="2304288" y="1280160"/>
              <a:ext cx="1737360"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endParaRPr>
            </a:p>
          </p:txBody>
        </p:sp>
        <p:sp>
          <p:nvSpPr>
            <p:cNvPr id="14" name="Rectangle 13"/>
            <p:cNvSpPr/>
            <p:nvPr userDrawn="1"/>
          </p:nvSpPr>
          <p:spPr>
            <a:xfrm>
              <a:off x="4059827"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endParaRPr>
            </a:p>
          </p:txBody>
        </p:sp>
        <p:sp>
          <p:nvSpPr>
            <p:cNvPr id="15" name="Rectangle 14"/>
            <p:cNvSpPr/>
            <p:nvPr userDrawn="1"/>
          </p:nvSpPr>
          <p:spPr>
            <a:xfrm>
              <a:off x="7736648" y="1280160"/>
              <a:ext cx="140735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endParaRPr>
            </a:p>
          </p:txBody>
        </p:sp>
      </p:grpSp>
      <p:pic>
        <p:nvPicPr>
          <p:cNvPr id="1026" name="Picture 2" descr="C:\Users\FREELA~1\AppData\Local\Temp\VMwareDnD\7b1fd4e4\Orbit_4C-PPT2.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74572" y="6349457"/>
            <a:ext cx="585216"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0765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3" r:id="rId12"/>
  </p:sldLayoutIdLst>
  <p:transition>
    <p:fade/>
  </p:transition>
  <p:timing>
    <p:tnLst>
      <p:par>
        <p:cTn id="1" dur="indefinite" restart="never" nodeType="tmRoot"/>
      </p:par>
    </p:tnLst>
  </p:timing>
  <p:txStyles>
    <p:titleStyle>
      <a:lvl1pPr algn="l" defTabSz="457200" rtl="0" eaLnBrk="1" latinLnBrk="0" hangingPunct="1">
        <a:lnSpc>
          <a:spcPct val="90000"/>
        </a:lnSpc>
        <a:spcBef>
          <a:spcPts val="600"/>
        </a:spcBef>
        <a:buNone/>
        <a:defRPr sz="2400" kern="1200">
          <a:solidFill>
            <a:schemeClr val="tx2"/>
          </a:solidFill>
          <a:latin typeface="Arial" pitchFamily="34" charset="0"/>
          <a:ea typeface="+mj-ea"/>
          <a:cs typeface="Arial" pitchFamily="34" charset="0"/>
        </a:defRPr>
      </a:lvl1pPr>
    </p:titleStyle>
    <p:bodyStyle>
      <a:lvl1pPr marL="0" indent="0" algn="l" defTabSz="457200" rtl="0" eaLnBrk="1" latinLnBrk="0" hangingPunct="1">
        <a:lnSpc>
          <a:spcPct val="105000"/>
        </a:lnSpc>
        <a:spcBef>
          <a:spcPts val="600"/>
        </a:spcBef>
        <a:buClr>
          <a:schemeClr val="accent1"/>
        </a:buClr>
        <a:buFontTx/>
        <a:buNone/>
        <a:defRPr sz="1600" kern="1200">
          <a:solidFill>
            <a:schemeClr val="tx1"/>
          </a:solidFill>
          <a:latin typeface="Arial" pitchFamily="34" charset="0"/>
          <a:ea typeface="+mn-ea"/>
          <a:cs typeface="Arial" pitchFamily="34" charset="0"/>
        </a:defRPr>
      </a:lvl1pPr>
      <a:lvl2pPr marL="454025" indent="-227013" algn="l" defTabSz="457200" rtl="0" eaLnBrk="1" latinLnBrk="0" hangingPunct="1">
        <a:lnSpc>
          <a:spcPct val="105000"/>
        </a:lnSpc>
        <a:spcBef>
          <a:spcPts val="600"/>
        </a:spcBef>
        <a:buClr>
          <a:schemeClr val="tx2"/>
        </a:buClr>
        <a:buFont typeface="Wingdings" charset="2"/>
        <a:buChar char="§"/>
        <a:defRPr sz="1400" kern="1200">
          <a:solidFill>
            <a:schemeClr val="tx1"/>
          </a:solidFill>
          <a:latin typeface="Arial" pitchFamily="34" charset="0"/>
          <a:ea typeface="+mn-ea"/>
          <a:cs typeface="Arial" pitchFamily="34" charset="0"/>
        </a:defRPr>
      </a:lvl2pPr>
      <a:lvl3pPr marL="682625" indent="-228600" algn="l" defTabSz="457200" rtl="0" eaLnBrk="1" latinLnBrk="0" hangingPunct="1">
        <a:lnSpc>
          <a:spcPct val="105000"/>
        </a:lnSpc>
        <a:spcBef>
          <a:spcPts val="600"/>
        </a:spcBef>
        <a:buClr>
          <a:schemeClr val="accent1"/>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917575" indent="-234950" algn="l" defTabSz="457200" rtl="0" eaLnBrk="1" latinLnBrk="0" hangingPunct="1">
        <a:lnSpc>
          <a:spcPct val="105000"/>
        </a:lnSpc>
        <a:spcBef>
          <a:spcPts val="600"/>
        </a:spcBef>
        <a:buClr>
          <a:schemeClr val="accent5"/>
        </a:buClr>
        <a:buSzPct val="100000"/>
        <a:buFont typeface="Arial" pitchFamily="34" charset="0"/>
        <a:buChar char="•"/>
        <a:defRPr sz="1400" kern="1200">
          <a:solidFill>
            <a:schemeClr val="tx1"/>
          </a:solidFill>
          <a:latin typeface="Arial" pitchFamily="34" charset="0"/>
          <a:ea typeface="+mn-ea"/>
          <a:cs typeface="Arial" pitchFamily="34" charset="0"/>
        </a:defRPr>
      </a:lvl4pPr>
      <a:lvl5pPr marL="1144588" indent="-227013" algn="l" defTabSz="457200" rtl="0" eaLnBrk="1" latinLnBrk="0" hangingPunct="1">
        <a:lnSpc>
          <a:spcPct val="105000"/>
        </a:lnSpc>
        <a:spcBef>
          <a:spcPts val="600"/>
        </a:spcBef>
        <a:buClr>
          <a:schemeClr val="accent3"/>
        </a:buClr>
        <a:buSzPct val="10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2.xlsx"/><Relationship Id="rId5" Type="http://schemas.openxmlformats.org/officeDocument/2006/relationships/image" Target="../media/image10.wmf"/><Relationship Id="rId4" Type="http://schemas.openxmlformats.org/officeDocument/2006/relationships/package" Target="../embeddings/Microsoft_Excel_Worksheet1.xls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p:cNvPicPr>
            <a:picLocks noGrp="1" noChangeAspect="1"/>
          </p:cNvPicPr>
          <p:nvPr>
            <p:ph type="pic" sz="quarter" idx="17"/>
          </p:nvPr>
        </p:nvPicPr>
        <p:blipFill>
          <a:blip r:embed="rId3"/>
          <a:srcRect t="99" b="99"/>
          <a:stretch>
            <a:fillRect/>
          </a:stretch>
        </p:blipFill>
        <p:spPr/>
      </p:pic>
      <p:pic>
        <p:nvPicPr>
          <p:cNvPr id="22" name="Picture Placeholder 21"/>
          <p:cNvPicPr>
            <a:picLocks noGrp="1" noChangeAspect="1"/>
          </p:cNvPicPr>
          <p:nvPr>
            <p:ph type="pic" sz="quarter" idx="16"/>
          </p:nvPr>
        </p:nvPicPr>
        <p:blipFill>
          <a:blip r:embed="rId4"/>
          <a:srcRect l="11" r="11"/>
          <a:stretch>
            <a:fillRect/>
          </a:stretch>
        </p:blipFill>
        <p:spPr/>
      </p:pic>
      <p:pic>
        <p:nvPicPr>
          <p:cNvPr id="21" name="Picture Placeholder 20"/>
          <p:cNvPicPr>
            <a:picLocks noGrp="1" noChangeAspect="1"/>
          </p:cNvPicPr>
          <p:nvPr>
            <p:ph type="pic" sz="quarter" idx="15"/>
          </p:nvPr>
        </p:nvPicPr>
        <p:blipFill>
          <a:blip r:embed="rId5"/>
          <a:srcRect l="102" r="102"/>
          <a:stretch>
            <a:fillRect/>
          </a:stretch>
        </p:blipFill>
        <p:spPr/>
      </p:pic>
      <p:sp>
        <p:nvSpPr>
          <p:cNvPr id="36" name="Text Placeholder 35"/>
          <p:cNvSpPr>
            <a:spLocks noGrp="1"/>
          </p:cNvSpPr>
          <p:nvPr>
            <p:ph type="body" sz="quarter" idx="14"/>
          </p:nvPr>
        </p:nvSpPr>
        <p:spPr>
          <a:xfrm>
            <a:off x="768095" y="2467586"/>
            <a:ext cx="3787775" cy="295275"/>
          </a:xfrm>
        </p:spPr>
        <p:txBody>
          <a:bodyPr/>
          <a:lstStyle/>
          <a:p>
            <a:r>
              <a:rPr lang="en-US" dirty="0" smtClean="0"/>
              <a:t>October 10, 2016</a:t>
            </a:r>
            <a:endParaRPr lang="en-US" dirty="0"/>
          </a:p>
        </p:txBody>
      </p:sp>
      <p:sp>
        <p:nvSpPr>
          <p:cNvPr id="37" name="Title 36"/>
          <p:cNvSpPr>
            <a:spLocks noGrp="1"/>
          </p:cNvSpPr>
          <p:nvPr>
            <p:ph type="title"/>
          </p:nvPr>
        </p:nvSpPr>
        <p:spPr>
          <a:xfrm>
            <a:off x="685799" y="1347911"/>
            <a:ext cx="4417600" cy="978729"/>
          </a:xfrm>
        </p:spPr>
        <p:txBody>
          <a:bodyPr/>
          <a:lstStyle/>
          <a:p>
            <a:r>
              <a:rPr lang="en-US" sz="2200" dirty="0"/>
              <a:t>PAS10 CA Property Conversions</a:t>
            </a:r>
            <a:br>
              <a:rPr lang="en-US" sz="2200" dirty="0"/>
            </a:br>
            <a:r>
              <a:rPr lang="en-US" sz="2200" dirty="0"/>
              <a:t>Regression Test Approach</a:t>
            </a:r>
          </a:p>
        </p:txBody>
      </p:sp>
      <p:sp>
        <p:nvSpPr>
          <p:cNvPr id="2" name="Rectangle 1"/>
          <p:cNvSpPr/>
          <p:nvPr/>
        </p:nvSpPr>
        <p:spPr>
          <a:xfrm>
            <a:off x="5257800" y="5166360"/>
            <a:ext cx="3200400" cy="5577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3"/>
          </p:nvPr>
        </p:nvSpPr>
        <p:spPr>
          <a:xfrm>
            <a:off x="685799" y="5311655"/>
            <a:ext cx="3787775" cy="267194"/>
          </a:xfrm>
        </p:spPr>
        <p:txBody>
          <a:bodyPr/>
          <a:lstStyle/>
          <a:p>
            <a:r>
              <a:rPr lang="en-US" dirty="0" smtClean="0"/>
              <a:t>Quality Assurance</a:t>
            </a:r>
            <a:endParaRPr lang="en-US" dirty="0"/>
          </a:p>
        </p:txBody>
      </p:sp>
    </p:spTree>
    <p:extLst>
      <p:ext uri="{BB962C8B-B14F-4D97-AF65-F5344CB8AC3E}">
        <p14:creationId xmlns:p14="http://schemas.microsoft.com/office/powerpoint/2010/main" val="290593414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4" y="338673"/>
            <a:ext cx="850392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200" dirty="0">
                <a:solidFill>
                  <a:schemeClr val="tx2"/>
                </a:solidFill>
              </a:rPr>
              <a:t>Packet </a:t>
            </a:r>
            <a:r>
              <a:rPr lang="en-US" sz="2200" dirty="0" smtClean="0">
                <a:solidFill>
                  <a:schemeClr val="tx2"/>
                </a:solidFill>
              </a:rPr>
              <a:t>Print </a:t>
            </a:r>
            <a:r>
              <a:rPr lang="en-US" sz="2200" dirty="0">
                <a:solidFill>
                  <a:schemeClr val="tx2"/>
                </a:solidFill>
              </a:rPr>
              <a:t>Regression Testing Summary - CA Conversions</a:t>
            </a: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9" name="TextBox 8"/>
          <p:cNvSpPr txBox="1"/>
          <p:nvPr/>
        </p:nvSpPr>
        <p:spPr bwMode="gray">
          <a:xfrm>
            <a:off x="213943" y="1234440"/>
            <a:ext cx="8300340" cy="1810512"/>
          </a:xfrm>
          <a:prstGeom prst="rect">
            <a:avLst/>
          </a:prstGeom>
        </p:spPr>
        <p:txBody>
          <a:bodyPr vert="horz" wrap="square" lIns="91440" tIns="45720" rIns="91440" bIns="45720" rtlCol="0">
            <a:noAutofit/>
          </a:bodyPr>
          <a:lstStyle/>
          <a:p>
            <a:pPr marL="285750" indent="-285750">
              <a:buFont typeface="Wingdings" panose="05000000000000000000" pitchFamily="2" charset="2"/>
              <a:buChar char="q"/>
            </a:pPr>
            <a:r>
              <a:rPr lang="en-US" sz="1400" dirty="0">
                <a:solidFill>
                  <a:schemeClr val="tx2"/>
                </a:solidFill>
              </a:rPr>
              <a:t>For Packet Print Conversion testing, renewal packets would be generated for all three legacy system sources and submitted for review. </a:t>
            </a:r>
          </a:p>
          <a:p>
            <a:pPr marL="285750" indent="-285750">
              <a:buFont typeface="Wingdings" panose="05000000000000000000" pitchFamily="2" charset="2"/>
              <a:buChar char="q"/>
            </a:pPr>
            <a:r>
              <a:rPr lang="en-US" sz="1400" dirty="0">
                <a:solidFill>
                  <a:schemeClr val="tx2"/>
                </a:solidFill>
              </a:rPr>
              <a:t>Each packet would comprise of 4 policies. </a:t>
            </a:r>
          </a:p>
          <a:p>
            <a:pPr marL="285750" indent="-285750">
              <a:buFont typeface="Wingdings" panose="05000000000000000000" pitchFamily="2" charset="2"/>
              <a:buChar char="q"/>
            </a:pPr>
            <a:r>
              <a:rPr lang="en-US" sz="1400" dirty="0">
                <a:solidFill>
                  <a:schemeClr val="tx2"/>
                </a:solidFill>
              </a:rPr>
              <a:t>For CA </a:t>
            </a:r>
            <a:r>
              <a:rPr lang="en-US" sz="1400" dirty="0" smtClean="0">
                <a:solidFill>
                  <a:schemeClr val="tx2"/>
                </a:solidFill>
              </a:rPr>
              <a:t>Homeowners, </a:t>
            </a:r>
            <a:r>
              <a:rPr lang="en-US" sz="1400" dirty="0">
                <a:solidFill>
                  <a:schemeClr val="tx2"/>
                </a:solidFill>
              </a:rPr>
              <a:t>once the policy is imported and a part of PAS, we would be generating packets for billing and cancellation on the policy as well, each packet comprising of 4 policies. </a:t>
            </a:r>
          </a:p>
          <a:p>
            <a:pPr marL="285750" indent="-285750">
              <a:buFont typeface="Wingdings" panose="05000000000000000000" pitchFamily="2" charset="2"/>
              <a:buChar char="q"/>
            </a:pPr>
            <a:r>
              <a:rPr lang="en-US" sz="1400" dirty="0">
                <a:solidFill>
                  <a:schemeClr val="tx2"/>
                </a:solidFill>
              </a:rPr>
              <a:t>New Business packets are not in scope for conversion.</a:t>
            </a:r>
          </a:p>
        </p:txBody>
      </p:sp>
      <p:graphicFrame>
        <p:nvGraphicFramePr>
          <p:cNvPr id="7" name="Table 6"/>
          <p:cNvGraphicFramePr>
            <a:graphicFrameLocks noGrp="1"/>
          </p:cNvGraphicFramePr>
          <p:nvPr>
            <p:extLst>
              <p:ext uri="{D42A27DB-BD31-4B8C-83A1-F6EECF244321}">
                <p14:modId xmlns:p14="http://schemas.microsoft.com/office/powerpoint/2010/main" val="1033335762"/>
              </p:ext>
            </p:extLst>
          </p:nvPr>
        </p:nvGraphicFramePr>
        <p:xfrm>
          <a:off x="489395" y="3191256"/>
          <a:ext cx="8300340" cy="1854200"/>
        </p:xfrm>
        <a:graphic>
          <a:graphicData uri="http://schemas.openxmlformats.org/drawingml/2006/table">
            <a:tbl>
              <a:tblPr firstRow="1" bandRow="1">
                <a:tableStyleId>{5940675A-B579-460E-94D1-54222C63F5DA}</a:tableStyleId>
              </a:tblPr>
              <a:tblGrid>
                <a:gridCol w="1952053"/>
                <a:gridCol w="1655954"/>
                <a:gridCol w="975043"/>
                <a:gridCol w="1657667"/>
                <a:gridCol w="1230630"/>
                <a:gridCol w="828993"/>
              </a:tblGrid>
              <a:tr h="370840">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Product</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New Business</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Billing</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Cancellation</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Renewal</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c>
                  <a:txBody>
                    <a:bodyPr/>
                    <a:lstStyle/>
                    <a:p>
                      <a:pPr marL="0" algn="ctr" defTabSz="457200" rtl="0" eaLnBrk="1" fontAlgn="ctr" latinLnBrk="0" hangingPunct="1"/>
                      <a:r>
                        <a:rPr lang="en-US" sz="900" b="1" i="0" u="none" strike="noStrike" kern="1200" dirty="0" smtClean="0">
                          <a:solidFill>
                            <a:srgbClr val="FFFFFF"/>
                          </a:solidFill>
                          <a:effectLst/>
                          <a:latin typeface="Arial" panose="020B0604020202020204" pitchFamily="34" charset="0"/>
                          <a:ea typeface="+mn-ea"/>
                          <a:cs typeface="Arial" panose="020B0604020202020204" pitchFamily="34" charset="0"/>
                        </a:rPr>
                        <a:t>Total</a:t>
                      </a:r>
                      <a:endParaRPr lang="en-US" sz="900" b="1" i="0" u="none" strike="noStrike" kern="1200" dirty="0">
                        <a:solidFill>
                          <a:srgbClr val="FFFFFF"/>
                        </a:solidFill>
                        <a:effectLst/>
                        <a:latin typeface="Arial" panose="020B0604020202020204" pitchFamily="34" charset="0"/>
                        <a:ea typeface="+mn-ea"/>
                        <a:cs typeface="Arial" panose="020B0604020202020204" pitchFamily="34" charset="0"/>
                      </a:endParaRPr>
                    </a:p>
                  </a:txBody>
                  <a:tcPr anchor="ctr">
                    <a:solidFill>
                      <a:srgbClr val="00B0F0"/>
                    </a:solidFill>
                  </a:tcPr>
                </a:tc>
              </a:tr>
              <a:tr h="370840">
                <a:tc>
                  <a:txBody>
                    <a:bodyPr/>
                    <a:lstStyle/>
                    <a:p>
                      <a:pPr algn="ctr"/>
                      <a:r>
                        <a:rPr lang="en-US" sz="900" dirty="0" smtClean="0"/>
                        <a:t>CA Homeowners</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12</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r>
              <a:tr h="370840">
                <a:tc>
                  <a:txBody>
                    <a:bodyPr/>
                    <a:lstStyle/>
                    <a:p>
                      <a:pPr algn="ctr"/>
                      <a:r>
                        <a:rPr lang="en-US" sz="900" dirty="0" smtClean="0"/>
                        <a:t>CA</a:t>
                      </a:r>
                      <a:r>
                        <a:rPr lang="en-US" sz="900" baseline="0" dirty="0" smtClean="0"/>
                        <a:t> DP3</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r>
              <a:tr h="370840">
                <a:tc>
                  <a:txBody>
                    <a:bodyPr/>
                    <a:lstStyle/>
                    <a:p>
                      <a:pPr algn="ctr"/>
                      <a:r>
                        <a:rPr lang="en-US" sz="900" dirty="0" smtClean="0"/>
                        <a:t>CA PUP</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r>
              <a:tr h="370840">
                <a:tc>
                  <a:txBody>
                    <a:bodyPr/>
                    <a:lstStyle/>
                    <a:p>
                      <a:pPr algn="ctr"/>
                      <a:r>
                        <a:rPr lang="en-US" sz="900" dirty="0" smtClean="0"/>
                        <a:t>Total</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0</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4</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dirty="0" smtClean="0"/>
                        <a:t>12</a:t>
                      </a:r>
                      <a:endParaRPr lang="en-US" sz="9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900" u="sng" dirty="0" smtClean="0"/>
                        <a:t>20</a:t>
                      </a:r>
                      <a:endParaRPr lang="en-US" sz="900" b="1" u="sng"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Tree>
    <p:extLst>
      <p:ext uri="{BB962C8B-B14F-4D97-AF65-F5344CB8AC3E}">
        <p14:creationId xmlns:p14="http://schemas.microsoft.com/office/powerpoint/2010/main" val="11751009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4" y="338673"/>
            <a:ext cx="850392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200" dirty="0">
                <a:solidFill>
                  <a:schemeClr val="tx2"/>
                </a:solidFill>
              </a:rPr>
              <a:t>Appendix</a:t>
            </a: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81992052"/>
              </p:ext>
            </p:extLst>
          </p:nvPr>
        </p:nvGraphicFramePr>
        <p:xfrm>
          <a:off x="1691102" y="1561293"/>
          <a:ext cx="914400" cy="781050"/>
        </p:xfrm>
        <a:graphic>
          <a:graphicData uri="http://schemas.openxmlformats.org/presentationml/2006/ole">
            <mc:AlternateContent xmlns:mc="http://schemas.openxmlformats.org/markup-compatibility/2006">
              <mc:Choice xmlns:v="urn:schemas-microsoft-com:vml" Requires="v">
                <p:oleObj spid="_x0000_s2152" name="Worksheet" showAsIcon="1" r:id="rId4" imgW="914400" imgH="781200" progId="Excel.Sheet.12">
                  <p:embed/>
                </p:oleObj>
              </mc:Choice>
              <mc:Fallback>
                <p:oleObj name="Worksheet" showAsIcon="1" r:id="rId4" imgW="914400" imgH="781200" progId="Excel.Sheet.12">
                  <p:embed/>
                  <p:pic>
                    <p:nvPicPr>
                      <p:cNvPr id="0" name=""/>
                      <p:cNvPicPr/>
                      <p:nvPr/>
                    </p:nvPicPr>
                    <p:blipFill>
                      <a:blip r:embed="rId5"/>
                      <a:stretch>
                        <a:fillRect/>
                      </a:stretch>
                    </p:blipFill>
                    <p:spPr>
                      <a:xfrm>
                        <a:off x="1691102" y="1561293"/>
                        <a:ext cx="914400" cy="781050"/>
                      </a:xfrm>
                      <a:prstGeom prst="rect">
                        <a:avLst/>
                      </a:prstGeom>
                    </p:spPr>
                  </p:pic>
                </p:oleObj>
              </mc:Fallback>
            </mc:AlternateContent>
          </a:graphicData>
        </a:graphic>
      </p:graphicFrame>
      <p:sp>
        <p:nvSpPr>
          <p:cNvPr id="2" name="Rectangle 1"/>
          <p:cNvSpPr/>
          <p:nvPr/>
        </p:nvSpPr>
        <p:spPr>
          <a:xfrm>
            <a:off x="489395" y="2206758"/>
            <a:ext cx="3667131" cy="369332"/>
          </a:xfrm>
          <a:prstGeom prst="rect">
            <a:avLst/>
          </a:prstGeom>
        </p:spPr>
        <p:txBody>
          <a:bodyPr wrap="square">
            <a:spAutoFit/>
          </a:bodyPr>
          <a:lstStyle/>
          <a:p>
            <a:r>
              <a:rPr lang="en-US" dirty="0">
                <a:solidFill>
                  <a:schemeClr val="tx2"/>
                </a:solidFill>
              </a:rPr>
              <a:t>List of CA Regression Scenarios</a:t>
            </a:r>
          </a:p>
        </p:txBody>
      </p:sp>
      <p:graphicFrame>
        <p:nvGraphicFramePr>
          <p:cNvPr id="8" name="Object 7"/>
          <p:cNvGraphicFramePr>
            <a:graphicFrameLocks noChangeAspect="1"/>
          </p:cNvGraphicFramePr>
          <p:nvPr>
            <p:extLst>
              <p:ext uri="{D42A27DB-BD31-4B8C-83A1-F6EECF244321}">
                <p14:modId xmlns:p14="http://schemas.microsoft.com/office/powerpoint/2010/main" val="3877283191"/>
              </p:ext>
            </p:extLst>
          </p:nvPr>
        </p:nvGraphicFramePr>
        <p:xfrm>
          <a:off x="1784134" y="3307613"/>
          <a:ext cx="914400" cy="781050"/>
        </p:xfrm>
        <a:graphic>
          <a:graphicData uri="http://schemas.openxmlformats.org/presentationml/2006/ole">
            <mc:AlternateContent xmlns:mc="http://schemas.openxmlformats.org/markup-compatibility/2006">
              <mc:Choice xmlns:v="urn:schemas-microsoft-com:vml" Requires="v">
                <p:oleObj spid="_x0000_s2153" name="Worksheet" showAsIcon="1" r:id="rId6" imgW="914400" imgH="781200" progId="Excel.Sheet.12">
                  <p:embed/>
                </p:oleObj>
              </mc:Choice>
              <mc:Fallback>
                <p:oleObj name="Worksheet" showAsIcon="1" r:id="rId6" imgW="914400" imgH="781200" progId="Excel.Sheet.12">
                  <p:embed/>
                  <p:pic>
                    <p:nvPicPr>
                      <p:cNvPr id="0" name=""/>
                      <p:cNvPicPr/>
                      <p:nvPr/>
                    </p:nvPicPr>
                    <p:blipFill>
                      <a:blip r:embed="rId7"/>
                      <a:stretch>
                        <a:fillRect/>
                      </a:stretch>
                    </p:blipFill>
                    <p:spPr>
                      <a:xfrm>
                        <a:off x="1784134" y="3307613"/>
                        <a:ext cx="914400" cy="781050"/>
                      </a:xfrm>
                      <a:prstGeom prst="rect">
                        <a:avLst/>
                      </a:prstGeom>
                    </p:spPr>
                  </p:pic>
                </p:oleObj>
              </mc:Fallback>
            </mc:AlternateContent>
          </a:graphicData>
        </a:graphic>
      </p:graphicFrame>
      <p:sp>
        <p:nvSpPr>
          <p:cNvPr id="3" name="Rectangle 2"/>
          <p:cNvSpPr/>
          <p:nvPr/>
        </p:nvSpPr>
        <p:spPr>
          <a:xfrm>
            <a:off x="489395" y="4194009"/>
            <a:ext cx="4249887" cy="369332"/>
          </a:xfrm>
          <a:prstGeom prst="rect">
            <a:avLst/>
          </a:prstGeom>
        </p:spPr>
        <p:txBody>
          <a:bodyPr wrap="square">
            <a:spAutoFit/>
          </a:bodyPr>
          <a:lstStyle/>
          <a:p>
            <a:r>
              <a:rPr lang="en-US" dirty="0">
                <a:solidFill>
                  <a:schemeClr val="tx2"/>
                </a:solidFill>
              </a:rPr>
              <a:t>Sample Design – Standard Regression</a:t>
            </a:r>
          </a:p>
        </p:txBody>
      </p:sp>
    </p:spTree>
    <p:extLst>
      <p:ext uri="{BB962C8B-B14F-4D97-AF65-F5344CB8AC3E}">
        <p14:creationId xmlns:p14="http://schemas.microsoft.com/office/powerpoint/2010/main" val="142426211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4" y="338673"/>
            <a:ext cx="841248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defTabSz="914400" fontAlgn="base">
              <a:lnSpc>
                <a:spcPct val="106000"/>
              </a:lnSpc>
              <a:spcBef>
                <a:spcPct val="50000"/>
              </a:spcBef>
              <a:spcAft>
                <a:spcPct val="0"/>
              </a:spcAft>
              <a:buClr>
                <a:schemeClr val="tx1"/>
              </a:buClr>
            </a:pPr>
            <a:r>
              <a:rPr lang="en-US" sz="2200" dirty="0" smtClean="0">
                <a:solidFill>
                  <a:schemeClr val="tx2"/>
                </a:solidFill>
              </a:rPr>
              <a:t>Agenda</a:t>
            </a:r>
            <a:endParaRPr lang="en-US" sz="2200" dirty="0">
              <a:solidFill>
                <a:schemeClr val="tx2"/>
              </a:solidFill>
            </a:endParaRPr>
          </a:p>
          <a:p>
            <a:pPr lvl="0" defTabSz="914400" fontAlgn="base">
              <a:lnSpc>
                <a:spcPct val="106000"/>
              </a:lnSpc>
              <a:spcBef>
                <a:spcPct val="50000"/>
              </a:spcBef>
              <a:spcAft>
                <a:spcPct val="0"/>
              </a:spcAft>
              <a:buClr>
                <a:schemeClr val="tx1"/>
              </a:buClr>
            </a:pPr>
            <a:endParaRPr lang="en-US" sz="2400" dirty="0">
              <a:solidFill>
                <a:schemeClr val="tx2"/>
              </a:solidFill>
            </a:endParaRP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3" name="Rectangle 2"/>
          <p:cNvSpPr/>
          <p:nvPr/>
        </p:nvSpPr>
        <p:spPr>
          <a:xfrm>
            <a:off x="365125" y="1334737"/>
            <a:ext cx="8503067" cy="2534027"/>
          </a:xfrm>
          <a:prstGeom prst="rect">
            <a:avLst/>
          </a:prstGeom>
        </p:spPr>
        <p:txBody>
          <a:bodyPr wrap="square">
            <a:spAutoFit/>
          </a:bodyPr>
          <a:lstStyle/>
          <a:p>
            <a:pPr marL="285750" indent="-285750" fontAlgn="ctr">
              <a:spcBef>
                <a:spcPts val="800"/>
              </a:spcBef>
              <a:buSzPct val="100000"/>
              <a:buFont typeface="Wingdings" panose="05000000000000000000" pitchFamily="2" charset="2"/>
              <a:buChar char="q"/>
            </a:pPr>
            <a:r>
              <a:rPr lang="en-US" sz="1400" dirty="0" smtClean="0">
                <a:solidFill>
                  <a:schemeClr val="tx2"/>
                </a:solidFill>
              </a:rPr>
              <a:t>Regression </a:t>
            </a:r>
            <a:r>
              <a:rPr lang="en-US" sz="1400" dirty="0">
                <a:solidFill>
                  <a:schemeClr val="tx2"/>
                </a:solidFill>
              </a:rPr>
              <a:t>testing </a:t>
            </a:r>
            <a:r>
              <a:rPr lang="en-US" sz="1400" dirty="0" smtClean="0">
                <a:solidFill>
                  <a:schemeClr val="tx2"/>
                </a:solidFill>
              </a:rPr>
              <a:t>summary - CA Property Conversions (Homeowners, DP3,PUP)</a:t>
            </a:r>
          </a:p>
          <a:p>
            <a:pPr marL="285750" indent="-285750" fontAlgn="ctr">
              <a:spcBef>
                <a:spcPts val="800"/>
              </a:spcBef>
              <a:buSzPct val="100000"/>
              <a:buFont typeface="Wingdings" panose="05000000000000000000" pitchFamily="2" charset="2"/>
              <a:buChar char="q"/>
            </a:pPr>
            <a:r>
              <a:rPr lang="en-US" sz="1400" dirty="0">
                <a:solidFill>
                  <a:schemeClr val="tx2"/>
                </a:solidFill>
              </a:rPr>
              <a:t>Regression </a:t>
            </a:r>
            <a:r>
              <a:rPr lang="en-US" sz="1400" dirty="0" smtClean="0">
                <a:solidFill>
                  <a:schemeClr val="tx2"/>
                </a:solidFill>
              </a:rPr>
              <a:t>scope summary - CA </a:t>
            </a:r>
            <a:r>
              <a:rPr lang="en-US" sz="1400" dirty="0">
                <a:solidFill>
                  <a:schemeClr val="tx2"/>
                </a:solidFill>
              </a:rPr>
              <a:t>Property </a:t>
            </a:r>
            <a:r>
              <a:rPr lang="en-US" sz="1400" dirty="0" smtClean="0">
                <a:solidFill>
                  <a:schemeClr val="tx2"/>
                </a:solidFill>
              </a:rPr>
              <a:t>Conversions</a:t>
            </a:r>
          </a:p>
          <a:p>
            <a:pPr marL="285750" indent="-285750" fontAlgn="ctr">
              <a:spcBef>
                <a:spcPts val="800"/>
              </a:spcBef>
              <a:buSzPct val="100000"/>
              <a:buFont typeface="Wingdings" panose="05000000000000000000" pitchFamily="2" charset="2"/>
              <a:buChar char="q"/>
            </a:pPr>
            <a:r>
              <a:rPr lang="en-US" sz="1400" dirty="0" smtClean="0">
                <a:solidFill>
                  <a:schemeClr val="tx2"/>
                </a:solidFill>
              </a:rPr>
              <a:t>Integrations regression testing summary - CA Property Conversions</a:t>
            </a:r>
            <a:endParaRPr lang="en-US" sz="1400" dirty="0">
              <a:solidFill>
                <a:schemeClr val="tx2"/>
              </a:solidFill>
            </a:endParaRPr>
          </a:p>
          <a:p>
            <a:pPr marL="285750" indent="-285750" fontAlgn="ctr">
              <a:spcBef>
                <a:spcPts val="800"/>
              </a:spcBef>
              <a:buSzPct val="100000"/>
              <a:buFont typeface="Wingdings" panose="05000000000000000000" pitchFamily="2" charset="2"/>
              <a:buChar char="q"/>
            </a:pPr>
            <a:r>
              <a:rPr lang="en-US" sz="1400" dirty="0">
                <a:solidFill>
                  <a:schemeClr val="tx2"/>
                </a:solidFill>
              </a:rPr>
              <a:t>Packet </a:t>
            </a:r>
            <a:r>
              <a:rPr lang="en-US" sz="1400" dirty="0" smtClean="0">
                <a:solidFill>
                  <a:schemeClr val="tx2"/>
                </a:solidFill>
              </a:rPr>
              <a:t>Print regression testing </a:t>
            </a:r>
            <a:r>
              <a:rPr lang="en-US" sz="1400" dirty="0">
                <a:solidFill>
                  <a:schemeClr val="tx2"/>
                </a:solidFill>
              </a:rPr>
              <a:t>summary </a:t>
            </a:r>
            <a:r>
              <a:rPr lang="en-US" sz="1400" dirty="0" smtClean="0">
                <a:solidFill>
                  <a:schemeClr val="tx2"/>
                </a:solidFill>
              </a:rPr>
              <a:t>- </a:t>
            </a:r>
            <a:r>
              <a:rPr lang="en-US" sz="1400" dirty="0">
                <a:solidFill>
                  <a:schemeClr val="tx2"/>
                </a:solidFill>
              </a:rPr>
              <a:t>CA Property </a:t>
            </a:r>
            <a:r>
              <a:rPr lang="en-US" sz="1400" dirty="0" smtClean="0">
                <a:solidFill>
                  <a:schemeClr val="tx2"/>
                </a:solidFill>
              </a:rPr>
              <a:t>Conversions</a:t>
            </a:r>
            <a:endParaRPr lang="en-US" sz="1400" dirty="0">
              <a:solidFill>
                <a:schemeClr val="tx2"/>
              </a:solidFill>
            </a:endParaRPr>
          </a:p>
          <a:p>
            <a:pPr marL="285750" indent="-285750" fontAlgn="ctr">
              <a:spcBef>
                <a:spcPts val="800"/>
              </a:spcBef>
              <a:buSzPct val="100000"/>
              <a:buFont typeface="Wingdings" panose="05000000000000000000" pitchFamily="2" charset="2"/>
              <a:buChar char="q"/>
            </a:pPr>
            <a:endParaRPr lang="en-US" sz="1400" dirty="0" smtClean="0">
              <a:solidFill>
                <a:schemeClr val="tx2"/>
              </a:solidFill>
            </a:endParaRPr>
          </a:p>
          <a:p>
            <a:pPr lvl="1" fontAlgn="ctr">
              <a:spcBef>
                <a:spcPts val="800"/>
              </a:spcBef>
              <a:buSzPct val="100000"/>
            </a:pPr>
            <a:endParaRPr lang="en-US" sz="1400" dirty="0" smtClean="0">
              <a:solidFill>
                <a:schemeClr val="tx2"/>
              </a:solidFill>
            </a:endParaRPr>
          </a:p>
          <a:p>
            <a:pPr lvl="1" fontAlgn="ctr">
              <a:spcBef>
                <a:spcPts val="800"/>
              </a:spcBef>
              <a:buSzPct val="100000"/>
            </a:pPr>
            <a:endParaRPr lang="en-US" sz="1400" dirty="0" smtClean="0">
              <a:solidFill>
                <a:schemeClr val="tx2"/>
              </a:solidFill>
            </a:endParaRPr>
          </a:p>
          <a:p>
            <a:pPr lvl="1" fontAlgn="ctr">
              <a:spcBef>
                <a:spcPts val="800"/>
              </a:spcBef>
              <a:buSzPct val="100000"/>
            </a:pPr>
            <a:endParaRPr lang="en-US" sz="1400" dirty="0">
              <a:solidFill>
                <a:schemeClr val="tx2"/>
              </a:solidFill>
            </a:endParaRPr>
          </a:p>
        </p:txBody>
      </p:sp>
    </p:spTree>
    <p:extLst>
      <p:ext uri="{BB962C8B-B14F-4D97-AF65-F5344CB8AC3E}">
        <p14:creationId xmlns:p14="http://schemas.microsoft.com/office/powerpoint/2010/main" val="2434571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4" y="338673"/>
            <a:ext cx="850392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200" dirty="0">
                <a:solidFill>
                  <a:schemeClr val="tx2"/>
                </a:solidFill>
              </a:rPr>
              <a:t>Regression Testing Summary - CA </a:t>
            </a:r>
            <a:r>
              <a:rPr lang="en-US" sz="2200" dirty="0" smtClean="0">
                <a:solidFill>
                  <a:schemeClr val="tx2"/>
                </a:solidFill>
              </a:rPr>
              <a:t>Homeowners </a:t>
            </a:r>
            <a:r>
              <a:rPr lang="en-US" sz="2200" dirty="0">
                <a:solidFill>
                  <a:schemeClr val="tx2"/>
                </a:solidFill>
              </a:rPr>
              <a:t>Conversions</a:t>
            </a: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3" name="Rectangle 2"/>
          <p:cNvSpPr/>
          <p:nvPr/>
        </p:nvSpPr>
        <p:spPr>
          <a:xfrm>
            <a:off x="365125" y="1334737"/>
            <a:ext cx="8503067" cy="2964914"/>
          </a:xfrm>
          <a:prstGeom prst="rect">
            <a:avLst/>
          </a:prstGeom>
        </p:spPr>
        <p:txBody>
          <a:bodyPr wrap="square">
            <a:spAutoFit/>
          </a:bodyPr>
          <a:lstStyle/>
          <a:p>
            <a:pPr>
              <a:spcBef>
                <a:spcPts val="900"/>
              </a:spcBef>
              <a:buSzPct val="100000"/>
            </a:pPr>
            <a:r>
              <a:rPr lang="en-US" sz="1400" dirty="0">
                <a:solidFill>
                  <a:schemeClr val="tx2"/>
                </a:solidFill>
              </a:rPr>
              <a:t>As per PAS10 scope, below are the major </a:t>
            </a:r>
            <a:r>
              <a:rPr lang="en-US" sz="1400" dirty="0" smtClean="0">
                <a:solidFill>
                  <a:schemeClr val="tx2"/>
                </a:solidFill>
              </a:rPr>
              <a:t>additions </a:t>
            </a:r>
            <a:r>
              <a:rPr lang="en-US" sz="1400" dirty="0">
                <a:solidFill>
                  <a:schemeClr val="tx2"/>
                </a:solidFill>
              </a:rPr>
              <a:t>and </a:t>
            </a:r>
            <a:r>
              <a:rPr lang="en-US" sz="1400" dirty="0" smtClean="0">
                <a:solidFill>
                  <a:schemeClr val="tx2"/>
                </a:solidFill>
              </a:rPr>
              <a:t>enhancements </a:t>
            </a:r>
            <a:r>
              <a:rPr lang="en-US" sz="1400" dirty="0">
                <a:solidFill>
                  <a:schemeClr val="tx2"/>
                </a:solidFill>
              </a:rPr>
              <a:t>to CA Property conversions from HDES</a:t>
            </a:r>
            <a:r>
              <a:rPr lang="en-US" sz="1400" dirty="0" smtClean="0">
                <a:solidFill>
                  <a:schemeClr val="tx2"/>
                </a:solidFill>
              </a:rPr>
              <a:t> </a:t>
            </a:r>
            <a:r>
              <a:rPr lang="en-US" sz="1400" dirty="0">
                <a:solidFill>
                  <a:schemeClr val="tx2"/>
                </a:solidFill>
              </a:rPr>
              <a:t>which mainly contains HO3,HO4 and HO6 products</a:t>
            </a:r>
          </a:p>
          <a:p>
            <a:pPr lvl="2" fontAlgn="ctr">
              <a:spcBef>
                <a:spcPts val="800"/>
              </a:spcBef>
              <a:buSzPct val="100000"/>
            </a:pPr>
            <a:endParaRPr lang="en-US" sz="1400" dirty="0">
              <a:solidFill>
                <a:schemeClr val="tx2"/>
              </a:solidFill>
            </a:endParaRPr>
          </a:p>
          <a:p>
            <a:pPr marL="285750" indent="-285750" fontAlgn="ctr">
              <a:spcBef>
                <a:spcPts val="800"/>
              </a:spcBef>
              <a:buSzPct val="100000"/>
              <a:buFont typeface="Wingdings" panose="05000000000000000000" pitchFamily="2" charset="2"/>
              <a:buChar char="q"/>
            </a:pPr>
            <a:r>
              <a:rPr lang="en-US" sz="1400" dirty="0">
                <a:solidFill>
                  <a:schemeClr val="tx2"/>
                </a:solidFill>
              </a:rPr>
              <a:t>New Conversion </a:t>
            </a:r>
            <a:r>
              <a:rPr lang="en-US" sz="1400" dirty="0" smtClean="0">
                <a:solidFill>
                  <a:schemeClr val="tx2"/>
                </a:solidFill>
              </a:rPr>
              <a:t>specific </a:t>
            </a:r>
            <a:r>
              <a:rPr lang="en-US" sz="1400" dirty="0">
                <a:solidFill>
                  <a:schemeClr val="tx2"/>
                </a:solidFill>
              </a:rPr>
              <a:t>functionalities </a:t>
            </a:r>
            <a:r>
              <a:rPr lang="en-US" sz="1400" dirty="0" smtClean="0">
                <a:solidFill>
                  <a:schemeClr val="tx2"/>
                </a:solidFill>
              </a:rPr>
              <a:t>(applicable </a:t>
            </a:r>
            <a:r>
              <a:rPr lang="en-US" sz="1400" dirty="0">
                <a:solidFill>
                  <a:schemeClr val="tx2"/>
                </a:solidFill>
              </a:rPr>
              <a:t>to converted policies)</a:t>
            </a:r>
          </a:p>
          <a:p>
            <a:pPr marL="742950" lvl="1" indent="-285750" fontAlgn="ctr">
              <a:spcBef>
                <a:spcPts val="800"/>
              </a:spcBef>
              <a:buSzPct val="100000"/>
              <a:buFont typeface="Arial" panose="020B0604020202020204" pitchFamily="34" charset="0"/>
              <a:buChar char="•"/>
            </a:pPr>
            <a:r>
              <a:rPr lang="en-US" sz="1400" dirty="0">
                <a:solidFill>
                  <a:schemeClr val="tx2"/>
                </a:solidFill>
              </a:rPr>
              <a:t>Forms specific to converted policies implemented (Renewal Reminder - Home Banking, Pre renewal form etc.)</a:t>
            </a:r>
          </a:p>
          <a:p>
            <a:pPr marL="285750" indent="-285750" fontAlgn="ctr">
              <a:spcBef>
                <a:spcPts val="800"/>
              </a:spcBef>
              <a:buSzPct val="100000"/>
              <a:buFont typeface="Wingdings" panose="05000000000000000000" pitchFamily="2" charset="2"/>
              <a:buChar char="q"/>
            </a:pPr>
            <a:r>
              <a:rPr lang="en-US" sz="1400" dirty="0">
                <a:solidFill>
                  <a:schemeClr val="tx2"/>
                </a:solidFill>
              </a:rPr>
              <a:t>Enhancements to </a:t>
            </a:r>
            <a:r>
              <a:rPr lang="en-US" sz="1400" dirty="0" smtClean="0">
                <a:solidFill>
                  <a:schemeClr val="tx2"/>
                </a:solidFill>
              </a:rPr>
              <a:t>generic </a:t>
            </a:r>
            <a:r>
              <a:rPr lang="en-US" sz="1400" dirty="0">
                <a:solidFill>
                  <a:schemeClr val="tx2"/>
                </a:solidFill>
              </a:rPr>
              <a:t>functionalities </a:t>
            </a:r>
            <a:r>
              <a:rPr lang="en-US" sz="1400" dirty="0" smtClean="0">
                <a:solidFill>
                  <a:schemeClr val="tx2"/>
                </a:solidFill>
              </a:rPr>
              <a:t>(applicable </a:t>
            </a:r>
            <a:r>
              <a:rPr lang="en-US" sz="1400" dirty="0">
                <a:solidFill>
                  <a:schemeClr val="tx2"/>
                </a:solidFill>
              </a:rPr>
              <a:t>to both organic and converted policies)</a:t>
            </a:r>
          </a:p>
          <a:p>
            <a:pPr marL="742950" lvl="1" indent="-285750" fontAlgn="ctr">
              <a:spcBef>
                <a:spcPts val="800"/>
              </a:spcBef>
              <a:buSzPct val="100000"/>
              <a:buFont typeface="Arial" panose="020B0604020202020204" pitchFamily="34" charset="0"/>
              <a:buChar char="•"/>
            </a:pPr>
            <a:r>
              <a:rPr lang="en-US" sz="1400" dirty="0">
                <a:solidFill>
                  <a:schemeClr val="tx2"/>
                </a:solidFill>
              </a:rPr>
              <a:t>Existing CA eligibility rules modified</a:t>
            </a:r>
          </a:p>
          <a:p>
            <a:pPr marL="742950" lvl="1" indent="-285750" fontAlgn="ctr">
              <a:spcBef>
                <a:spcPts val="800"/>
              </a:spcBef>
              <a:buSzPct val="100000"/>
              <a:buFont typeface="Arial" panose="020B0604020202020204" pitchFamily="34" charset="0"/>
              <a:buChar char="•"/>
            </a:pPr>
            <a:r>
              <a:rPr lang="en-US" sz="1400" dirty="0">
                <a:solidFill>
                  <a:schemeClr val="tx2"/>
                </a:solidFill>
              </a:rPr>
              <a:t>Existing CA property forms retired and replaced with new forms</a:t>
            </a:r>
          </a:p>
          <a:p>
            <a:pPr marL="742950" lvl="1" indent="-285750" fontAlgn="ctr">
              <a:spcBef>
                <a:spcPts val="800"/>
              </a:spcBef>
              <a:buSzPct val="100000"/>
              <a:buFont typeface="Arial" panose="020B0604020202020204" pitchFamily="34" charset="0"/>
              <a:buChar char="•"/>
            </a:pPr>
            <a:r>
              <a:rPr lang="en-US" sz="1400" dirty="0">
                <a:solidFill>
                  <a:schemeClr val="tx2"/>
                </a:solidFill>
              </a:rPr>
              <a:t>Coverage limits are </a:t>
            </a:r>
            <a:r>
              <a:rPr lang="en-US" sz="1400" dirty="0" smtClean="0">
                <a:solidFill>
                  <a:schemeClr val="tx2"/>
                </a:solidFill>
              </a:rPr>
              <a:t>altered</a:t>
            </a:r>
            <a:endParaRPr lang="en-US" sz="1400" dirty="0">
              <a:solidFill>
                <a:schemeClr val="tx2"/>
              </a:solidFill>
            </a:endParaRPr>
          </a:p>
        </p:txBody>
      </p:sp>
    </p:spTree>
    <p:extLst>
      <p:ext uri="{BB962C8B-B14F-4D97-AF65-F5344CB8AC3E}">
        <p14:creationId xmlns:p14="http://schemas.microsoft.com/office/powerpoint/2010/main" val="16920962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4" y="338673"/>
            <a:ext cx="841248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sz="2200" dirty="0">
                <a:solidFill>
                  <a:schemeClr val="tx2"/>
                </a:solidFill>
              </a:rPr>
              <a:t>Regression Scope Summary - CA </a:t>
            </a:r>
            <a:r>
              <a:rPr lang="en-US" sz="2200" dirty="0" smtClean="0">
                <a:solidFill>
                  <a:schemeClr val="tx2"/>
                </a:solidFill>
              </a:rPr>
              <a:t>Homeowners Conversions (1/2)</a:t>
            </a:r>
            <a:endParaRPr lang="en-US" sz="2200" dirty="0">
              <a:solidFill>
                <a:schemeClr val="tx2"/>
              </a:solidFill>
            </a:endParaRP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pic>
        <p:nvPicPr>
          <p:cNvPr id="10" name="Picture 9"/>
          <p:cNvPicPr>
            <a:picLocks noChangeAspect="1"/>
          </p:cNvPicPr>
          <p:nvPr/>
        </p:nvPicPr>
        <p:blipFill>
          <a:blip r:embed="rId3"/>
          <a:stretch>
            <a:fillRect/>
          </a:stretch>
        </p:blipFill>
        <p:spPr>
          <a:xfrm>
            <a:off x="365125" y="1158245"/>
            <a:ext cx="8412480" cy="4571649"/>
          </a:xfrm>
          <a:prstGeom prst="rect">
            <a:avLst/>
          </a:prstGeom>
        </p:spPr>
      </p:pic>
    </p:spTree>
    <p:extLst>
      <p:ext uri="{BB962C8B-B14F-4D97-AF65-F5344CB8AC3E}">
        <p14:creationId xmlns:p14="http://schemas.microsoft.com/office/powerpoint/2010/main" val="143383035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3" y="338673"/>
            <a:ext cx="8745155"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sz="2200" dirty="0">
                <a:solidFill>
                  <a:schemeClr val="tx2"/>
                </a:solidFill>
              </a:rPr>
              <a:t>Regression Scope Summary - CA </a:t>
            </a:r>
            <a:r>
              <a:rPr lang="en-US" sz="2200" dirty="0" smtClean="0">
                <a:solidFill>
                  <a:schemeClr val="tx2"/>
                </a:solidFill>
              </a:rPr>
              <a:t>Homeowners Conversions (2/2)</a:t>
            </a:r>
            <a:endParaRPr lang="en-US" sz="2200" dirty="0">
              <a:solidFill>
                <a:schemeClr val="tx2"/>
              </a:solidFill>
            </a:endParaRP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pic>
        <p:nvPicPr>
          <p:cNvPr id="2" name="Picture 1"/>
          <p:cNvPicPr>
            <a:picLocks noChangeAspect="1"/>
          </p:cNvPicPr>
          <p:nvPr/>
        </p:nvPicPr>
        <p:blipFill>
          <a:blip r:embed="rId3"/>
          <a:stretch>
            <a:fillRect/>
          </a:stretch>
        </p:blipFill>
        <p:spPr>
          <a:xfrm>
            <a:off x="273203" y="1279932"/>
            <a:ext cx="8672172" cy="2816579"/>
          </a:xfrm>
          <a:prstGeom prst="rect">
            <a:avLst/>
          </a:prstGeom>
        </p:spPr>
      </p:pic>
    </p:spTree>
    <p:extLst>
      <p:ext uri="{BB962C8B-B14F-4D97-AF65-F5344CB8AC3E}">
        <p14:creationId xmlns:p14="http://schemas.microsoft.com/office/powerpoint/2010/main" val="43921852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4" y="338673"/>
            <a:ext cx="850392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200" dirty="0"/>
              <a:t>Homeowners Conversion Illustrative </a:t>
            </a:r>
            <a:r>
              <a:rPr lang="en-US" sz="2200" dirty="0" smtClean="0"/>
              <a:t>Test Scenario</a:t>
            </a:r>
            <a:endParaRPr lang="en-US" sz="2200" dirty="0">
              <a:solidFill>
                <a:schemeClr val="tx2"/>
              </a:solidFill>
            </a:endParaRP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6" name="Rounded Rectangle 4"/>
          <p:cNvSpPr/>
          <p:nvPr/>
        </p:nvSpPr>
        <p:spPr>
          <a:xfrm>
            <a:off x="241400" y="4134825"/>
            <a:ext cx="1186816" cy="2013439"/>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algn="ctr" defTabSz="400050">
              <a:lnSpc>
                <a:spcPct val="90000"/>
              </a:lnSpc>
              <a:spcBef>
                <a:spcPct val="0"/>
              </a:spcBef>
              <a:spcAft>
                <a:spcPct val="35000"/>
              </a:spcAft>
              <a:buFont typeface="Wingdings" panose="05000000000000000000" pitchFamily="2" charset="2"/>
              <a:buChar char="ü"/>
            </a:pPr>
            <a:endParaRPr lang="en-US" sz="800" kern="1200" dirty="0">
              <a:solidFill>
                <a:schemeClr val="tx1"/>
              </a:solidFill>
              <a:latin typeface="Arial" panose="020B0604020202020204" pitchFamily="34" charset="0"/>
              <a:cs typeface="Arial" panose="020B0604020202020204" pitchFamily="34" charset="0"/>
            </a:endParaRPr>
          </a:p>
        </p:txBody>
      </p:sp>
      <p:sp>
        <p:nvSpPr>
          <p:cNvPr id="7" name="Rounded Rectangle 24"/>
          <p:cNvSpPr/>
          <p:nvPr/>
        </p:nvSpPr>
        <p:spPr>
          <a:xfrm>
            <a:off x="7532699" y="4088604"/>
            <a:ext cx="1119087" cy="1934309"/>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endParaRPr lang="en-US" sz="800" kern="1200" dirty="0">
              <a:solidFill>
                <a:schemeClr val="tx1"/>
              </a:solidFill>
              <a:latin typeface="Arial" panose="020B0604020202020204" pitchFamily="34" charset="0"/>
              <a:cs typeface="Arial" panose="020B0604020202020204" pitchFamily="34" charset="0"/>
            </a:endParaRPr>
          </a:p>
        </p:txBody>
      </p:sp>
      <p:sp>
        <p:nvSpPr>
          <p:cNvPr id="8" name="Left Brace 7"/>
          <p:cNvSpPr/>
          <p:nvPr/>
        </p:nvSpPr>
        <p:spPr>
          <a:xfrm rot="5400000">
            <a:off x="7249477" y="1418906"/>
            <a:ext cx="285676" cy="248266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ectangle 8"/>
          <p:cNvSpPr/>
          <p:nvPr/>
        </p:nvSpPr>
        <p:spPr bwMode="gray">
          <a:xfrm>
            <a:off x="1760729" y="2168779"/>
            <a:ext cx="2284224" cy="28961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schemeClr val="accent4"/>
                </a:solidFill>
                <a:effectLst/>
                <a:uLnTx/>
                <a:uFillTx/>
                <a:latin typeface="Arial"/>
              </a:rPr>
              <a:t>Conversion Specific Functionality </a:t>
            </a:r>
          </a:p>
        </p:txBody>
      </p:sp>
      <p:sp>
        <p:nvSpPr>
          <p:cNvPr id="10" name="Left Brace 9"/>
          <p:cNvSpPr/>
          <p:nvPr/>
        </p:nvSpPr>
        <p:spPr>
          <a:xfrm rot="5400000">
            <a:off x="2805193" y="-68488"/>
            <a:ext cx="296030" cy="546780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ectangle 10"/>
          <p:cNvSpPr/>
          <p:nvPr/>
        </p:nvSpPr>
        <p:spPr bwMode="gray">
          <a:xfrm>
            <a:off x="6254979" y="2224380"/>
            <a:ext cx="2113493" cy="23401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schemeClr val="accent4"/>
                </a:solidFill>
                <a:effectLst/>
                <a:uLnTx/>
                <a:uFillTx/>
                <a:latin typeface="Arial"/>
              </a:rPr>
              <a:t>Generic Functionality</a:t>
            </a:r>
          </a:p>
        </p:txBody>
      </p:sp>
      <p:sp>
        <p:nvSpPr>
          <p:cNvPr id="12" name="Rectangle 11"/>
          <p:cNvSpPr/>
          <p:nvPr/>
        </p:nvSpPr>
        <p:spPr bwMode="gray">
          <a:xfrm>
            <a:off x="219307" y="3730718"/>
            <a:ext cx="8472787" cy="146648"/>
          </a:xfrm>
          <a:prstGeom prst="rect">
            <a:avLst/>
          </a:prstGeom>
          <a:solidFill>
            <a:schemeClr val="bg2"/>
          </a:solidFill>
          <a:ln w="19050" algn="ctr">
            <a:solidFill>
              <a:schemeClr val="tx1"/>
            </a:solidFill>
            <a:miter lim="800000"/>
            <a:headEnd/>
            <a:tailEnd/>
          </a:ln>
        </p:spPr>
        <p:txBody>
          <a:bodyPr wrap="square" lIns="88900" tIns="88900" rIns="88900" bIns="88900" rtlCol="0" anchor="ctr"/>
          <a:lstStyle/>
          <a:p>
            <a:pPr lvl="0" algn="ctr">
              <a:lnSpc>
                <a:spcPct val="106000"/>
              </a:lnSpc>
              <a:defRPr/>
            </a:pPr>
            <a:r>
              <a:rPr lang="en-US" sz="700" b="1" kern="0" dirty="0" smtClean="0">
                <a:solidFill>
                  <a:schemeClr val="tx2">
                    <a:lumMod val="50000"/>
                  </a:schemeClr>
                </a:solidFill>
              </a:rPr>
              <a:t>Billing</a:t>
            </a:r>
            <a:endParaRPr lang="en-US" sz="700" b="1" kern="0" dirty="0">
              <a:solidFill>
                <a:schemeClr val="tx2">
                  <a:lumMod val="50000"/>
                </a:schemeClr>
              </a:solidFill>
            </a:endParaRPr>
          </a:p>
        </p:txBody>
      </p:sp>
      <p:sp>
        <p:nvSpPr>
          <p:cNvPr id="14" name="Rectangle 13"/>
          <p:cNvSpPr/>
          <p:nvPr/>
        </p:nvSpPr>
        <p:spPr bwMode="gray">
          <a:xfrm>
            <a:off x="219307" y="3902586"/>
            <a:ext cx="8472787" cy="146648"/>
          </a:xfrm>
          <a:prstGeom prst="rect">
            <a:avLst/>
          </a:prstGeom>
          <a:solidFill>
            <a:schemeClr val="bg2"/>
          </a:solidFill>
          <a:ln w="19050" algn="ctr">
            <a:solidFill>
              <a:schemeClr val="tx1"/>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700" b="1" kern="0" noProof="0" dirty="0" smtClean="0">
                <a:solidFill>
                  <a:schemeClr val="tx2">
                    <a:lumMod val="50000"/>
                  </a:schemeClr>
                </a:solidFill>
                <a:latin typeface="Arial"/>
              </a:rPr>
              <a:t>Privilege and Task Management</a:t>
            </a:r>
            <a:endParaRPr kumimoji="0" lang="en-US" sz="700" b="1" i="0" u="none" strike="noStrike" kern="0" cap="none" spc="0" normalizeH="0" baseline="0" noProof="0" dirty="0" smtClean="0">
              <a:ln>
                <a:noFill/>
              </a:ln>
              <a:solidFill>
                <a:schemeClr val="tx2">
                  <a:lumMod val="50000"/>
                </a:schemeClr>
              </a:solidFill>
              <a:effectLst/>
              <a:uLnTx/>
              <a:uFillTx/>
              <a:latin typeface="Arial"/>
            </a:endParaRPr>
          </a:p>
        </p:txBody>
      </p:sp>
      <p:sp>
        <p:nvSpPr>
          <p:cNvPr id="15" name="Rectangle 14"/>
          <p:cNvSpPr/>
          <p:nvPr/>
        </p:nvSpPr>
        <p:spPr>
          <a:xfrm>
            <a:off x="365761" y="1058878"/>
            <a:ext cx="7975206" cy="946413"/>
          </a:xfrm>
          <a:prstGeom prst="rect">
            <a:avLst/>
          </a:prstGeom>
        </p:spPr>
        <p:txBody>
          <a:bodyPr wrap="square">
            <a:spAutoFit/>
          </a:bodyPr>
          <a:lstStyle/>
          <a:p>
            <a:pPr>
              <a:spcBef>
                <a:spcPts val="900"/>
              </a:spcBef>
              <a:buSzPct val="100000"/>
            </a:pPr>
            <a:r>
              <a:rPr lang="en-US" sz="1200" dirty="0" smtClean="0">
                <a:solidFill>
                  <a:schemeClr val="tx2"/>
                </a:solidFill>
                <a:latin typeface="+mj-lt"/>
              </a:rPr>
              <a:t>CA Homeowners scenario will cover various functionalities from conversion timeline (R-58 to R) till 2nd Renewal of policy in PAS (2R).</a:t>
            </a:r>
          </a:p>
          <a:p>
            <a:pPr>
              <a:spcBef>
                <a:spcPts val="900"/>
              </a:spcBef>
              <a:buSzPct val="100000"/>
            </a:pPr>
            <a:r>
              <a:rPr lang="en-US" sz="1200" dirty="0" smtClean="0">
                <a:solidFill>
                  <a:schemeClr val="tx2"/>
                </a:solidFill>
                <a:latin typeface="+mj-lt"/>
              </a:rPr>
              <a:t>Following diagram depicts a scenario which covers conversion specific functionalities during conversion timeline, followed by generic functionalities once policy is converted into PAS.</a:t>
            </a:r>
          </a:p>
        </p:txBody>
      </p:sp>
      <p:sp>
        <p:nvSpPr>
          <p:cNvPr id="16" name="TextBox 15"/>
          <p:cNvSpPr txBox="1"/>
          <p:nvPr/>
        </p:nvSpPr>
        <p:spPr bwMode="gray">
          <a:xfrm>
            <a:off x="466393" y="4242950"/>
            <a:ext cx="910139" cy="1616742"/>
          </a:xfrm>
          <a:prstGeom prst="rect">
            <a:avLst/>
          </a:prstGeom>
        </p:spPr>
        <p:txBody>
          <a:bodyPr vert="horz" wrap="none" lIns="91440" tIns="45720" rIns="91440" bIns="45720" rtlCol="0">
            <a:noAutofit/>
          </a:bodyPr>
          <a:lstStyle/>
          <a:p>
            <a:pPr marL="171450" indent="-171450">
              <a:buFont typeface="Wingdings" panose="05000000000000000000" pitchFamily="2" charset="2"/>
              <a:buChar char="ü"/>
            </a:pPr>
            <a:endParaRPr lang="en-US" sz="1000" dirty="0" smtClean="0"/>
          </a:p>
        </p:txBody>
      </p:sp>
      <p:sp>
        <p:nvSpPr>
          <p:cNvPr id="17" name="Rounded Rectangle 8"/>
          <p:cNvSpPr/>
          <p:nvPr/>
        </p:nvSpPr>
        <p:spPr>
          <a:xfrm>
            <a:off x="4636843" y="3872935"/>
            <a:ext cx="1119087" cy="1274390"/>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defTabSz="400050">
              <a:lnSpc>
                <a:spcPct val="90000"/>
              </a:lnSpc>
              <a:spcBef>
                <a:spcPct val="0"/>
              </a:spcBef>
              <a:spcAft>
                <a:spcPct val="35000"/>
              </a:spcAft>
            </a:pPr>
            <a:endParaRPr lang="en-US" sz="1000" dirty="0">
              <a:solidFill>
                <a:schemeClr val="tx1"/>
              </a:solidFill>
              <a:cs typeface="Arial" panose="020B0604020202020204" pitchFamily="34" charset="0"/>
            </a:endParaRPr>
          </a:p>
        </p:txBody>
      </p:sp>
      <p:sp>
        <p:nvSpPr>
          <p:cNvPr id="18" name="Rounded Rectangle 8"/>
          <p:cNvSpPr/>
          <p:nvPr/>
        </p:nvSpPr>
        <p:spPr>
          <a:xfrm>
            <a:off x="6117630" y="3895706"/>
            <a:ext cx="1119087" cy="1274390"/>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defTabSz="400050">
              <a:lnSpc>
                <a:spcPct val="90000"/>
              </a:lnSpc>
              <a:spcBef>
                <a:spcPct val="0"/>
              </a:spcBef>
              <a:spcAft>
                <a:spcPct val="35000"/>
              </a:spcAft>
            </a:pPr>
            <a:endParaRPr lang="en-US" sz="1000" dirty="0">
              <a:solidFill>
                <a:schemeClr val="tx1"/>
              </a:solidFill>
              <a:cs typeface="Arial" panose="020B0604020202020204" pitchFamily="34" charset="0"/>
            </a:endParaRPr>
          </a:p>
        </p:txBody>
      </p:sp>
      <p:sp>
        <p:nvSpPr>
          <p:cNvPr id="19" name="Rounded Rectangle 8"/>
          <p:cNvSpPr/>
          <p:nvPr/>
        </p:nvSpPr>
        <p:spPr>
          <a:xfrm>
            <a:off x="418157" y="4508965"/>
            <a:ext cx="722215" cy="661132"/>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indent="-171450" defTabSz="400050">
              <a:lnSpc>
                <a:spcPct val="90000"/>
              </a:lnSpc>
              <a:spcBef>
                <a:spcPct val="0"/>
              </a:spcBef>
              <a:spcAft>
                <a:spcPct val="35000"/>
              </a:spcAft>
              <a:buFont typeface="Wingdings" panose="05000000000000000000" pitchFamily="2" charset="2"/>
              <a:buChar char="ü"/>
            </a:pPr>
            <a:r>
              <a:rPr lang="en-US" sz="1000" dirty="0" smtClean="0"/>
              <a:t>Renewal </a:t>
            </a:r>
            <a:r>
              <a:rPr lang="en-US" sz="1000" dirty="0"/>
              <a:t>Offer Cover Letter Mortgagee Bill </a:t>
            </a:r>
          </a:p>
          <a:p>
            <a:pPr marL="171450" lvl="0" indent="-171450" defTabSz="400050">
              <a:lnSpc>
                <a:spcPct val="90000"/>
              </a:lnSpc>
              <a:spcBef>
                <a:spcPct val="0"/>
              </a:spcBef>
              <a:spcAft>
                <a:spcPct val="35000"/>
              </a:spcAft>
              <a:buFont typeface="Wingdings" panose="05000000000000000000" pitchFamily="2" charset="2"/>
              <a:buChar char="ü"/>
            </a:pPr>
            <a:endParaRPr lang="en-US" sz="1000" dirty="0">
              <a:solidFill>
                <a:schemeClr val="tx1"/>
              </a:solidFill>
              <a:cs typeface="Arial" panose="020B0604020202020204" pitchFamily="34" charset="0"/>
            </a:endParaRPr>
          </a:p>
        </p:txBody>
      </p:sp>
      <p:sp>
        <p:nvSpPr>
          <p:cNvPr id="20" name="TextBox 19"/>
          <p:cNvSpPr txBox="1"/>
          <p:nvPr/>
        </p:nvSpPr>
        <p:spPr bwMode="gray">
          <a:xfrm>
            <a:off x="2270371" y="5284631"/>
            <a:ext cx="914400" cy="914400"/>
          </a:xfrm>
          <a:prstGeom prst="rect">
            <a:avLst/>
          </a:prstGeom>
        </p:spPr>
        <p:txBody>
          <a:bodyPr vert="horz" wrap="none" lIns="91440" tIns="45720" rIns="91440" bIns="45720" rtlCol="0">
            <a:noAutofit/>
          </a:bodyPr>
          <a:lstStyle/>
          <a:p>
            <a:endParaRPr lang="en-US" dirty="0"/>
          </a:p>
        </p:txBody>
      </p:sp>
      <p:sp>
        <p:nvSpPr>
          <p:cNvPr id="21" name="Rounded Rectangle 20"/>
          <p:cNvSpPr/>
          <p:nvPr/>
        </p:nvSpPr>
        <p:spPr>
          <a:xfrm>
            <a:off x="240137" y="4059715"/>
            <a:ext cx="980483" cy="2219780"/>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22" name="Rounded Rectangle 21"/>
          <p:cNvSpPr/>
          <p:nvPr/>
        </p:nvSpPr>
        <p:spPr>
          <a:xfrm>
            <a:off x="1660741" y="4049237"/>
            <a:ext cx="1033353" cy="2223380"/>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24" name="Rounded Rectangle 23"/>
          <p:cNvSpPr/>
          <p:nvPr/>
        </p:nvSpPr>
        <p:spPr>
          <a:xfrm>
            <a:off x="3179864" y="4056114"/>
            <a:ext cx="1008724" cy="2223381"/>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25" name="Rounded Rectangle 24"/>
          <p:cNvSpPr/>
          <p:nvPr/>
        </p:nvSpPr>
        <p:spPr>
          <a:xfrm>
            <a:off x="4687291" y="4049234"/>
            <a:ext cx="1024853" cy="2216499"/>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26" name="Rounded Rectangle 25"/>
          <p:cNvSpPr/>
          <p:nvPr/>
        </p:nvSpPr>
        <p:spPr>
          <a:xfrm>
            <a:off x="6158002" y="4052835"/>
            <a:ext cx="1013951" cy="2219782"/>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27" name="Rounded Rectangle 26"/>
          <p:cNvSpPr/>
          <p:nvPr/>
        </p:nvSpPr>
        <p:spPr>
          <a:xfrm>
            <a:off x="7628469" y="4049234"/>
            <a:ext cx="1063625" cy="2223383"/>
          </a:xfrm>
          <a:prstGeom prst="roundRect">
            <a:avLst>
              <a:gd name="adj" fmla="val 10000"/>
            </a:avLst>
          </a:prstGeom>
          <a:ln/>
        </p:spPr>
        <p:style>
          <a:lnRef idx="2">
            <a:schemeClr val="accent1"/>
          </a:lnRef>
          <a:fillRef idx="1">
            <a:schemeClr val="lt1"/>
          </a:fillRef>
          <a:effectRef idx="0">
            <a:schemeClr val="accent1"/>
          </a:effectRef>
          <a:fontRef idx="minor">
            <a:schemeClr val="dk1"/>
          </a:fontRef>
        </p:style>
      </p:sp>
      <p:sp>
        <p:nvSpPr>
          <p:cNvPr id="28" name="Rectangle 27"/>
          <p:cNvSpPr/>
          <p:nvPr/>
        </p:nvSpPr>
        <p:spPr bwMode="gray">
          <a:xfrm>
            <a:off x="241273" y="2886910"/>
            <a:ext cx="958593"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Conversion Renewal </a:t>
            </a:r>
          </a:p>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(R-58)</a:t>
            </a:r>
          </a:p>
        </p:txBody>
      </p:sp>
      <p:sp>
        <p:nvSpPr>
          <p:cNvPr id="29" name="Rectangle 28"/>
          <p:cNvSpPr/>
          <p:nvPr/>
        </p:nvSpPr>
        <p:spPr bwMode="gray">
          <a:xfrm>
            <a:off x="1663747" y="2886817"/>
            <a:ext cx="1037271"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Conversion Renewal </a:t>
            </a:r>
          </a:p>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(R-48)</a:t>
            </a:r>
          </a:p>
        </p:txBody>
      </p:sp>
      <p:sp>
        <p:nvSpPr>
          <p:cNvPr id="30" name="Rectangle 29"/>
          <p:cNvSpPr/>
          <p:nvPr/>
        </p:nvSpPr>
        <p:spPr bwMode="gray">
          <a:xfrm>
            <a:off x="3164899" y="2889921"/>
            <a:ext cx="1033472"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Conversion Renewal </a:t>
            </a:r>
          </a:p>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(R-10)</a:t>
            </a:r>
          </a:p>
        </p:txBody>
      </p:sp>
      <p:sp>
        <p:nvSpPr>
          <p:cNvPr id="31" name="Rectangle 30"/>
          <p:cNvSpPr/>
          <p:nvPr/>
        </p:nvSpPr>
        <p:spPr bwMode="gray">
          <a:xfrm>
            <a:off x="4687291" y="2879017"/>
            <a:ext cx="999814"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Arial"/>
              </a:rPr>
              <a:t>Conversion Renewal (R+1)</a:t>
            </a:r>
          </a:p>
        </p:txBody>
      </p:sp>
      <p:sp>
        <p:nvSpPr>
          <p:cNvPr id="32" name="Rectangle 31"/>
          <p:cNvSpPr/>
          <p:nvPr/>
        </p:nvSpPr>
        <p:spPr bwMode="gray">
          <a:xfrm>
            <a:off x="6163404" y="2871040"/>
            <a:ext cx="1001184" cy="6603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lvl="0" algn="ctr">
              <a:lnSpc>
                <a:spcPct val="106000"/>
              </a:lnSpc>
              <a:defRPr/>
            </a:pPr>
            <a:r>
              <a:rPr lang="en-US" sz="800" b="1" kern="0" dirty="0">
                <a:solidFill>
                  <a:prstClr val="white"/>
                </a:solidFill>
              </a:rPr>
              <a:t>Midterm Changes/Cancellation/Reinstatement/Rewrite</a:t>
            </a:r>
          </a:p>
        </p:txBody>
      </p:sp>
      <p:sp>
        <p:nvSpPr>
          <p:cNvPr id="33" name="Rectangle 32"/>
          <p:cNvSpPr/>
          <p:nvPr/>
        </p:nvSpPr>
        <p:spPr bwMode="gray">
          <a:xfrm>
            <a:off x="7628469" y="2849681"/>
            <a:ext cx="1005177" cy="7020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lvl="0" algn="ctr">
              <a:lnSpc>
                <a:spcPct val="106000"/>
              </a:lnSpc>
              <a:defRPr/>
            </a:pPr>
            <a:r>
              <a:rPr lang="en-US" sz="1000" b="1" kern="0" dirty="0">
                <a:solidFill>
                  <a:prstClr val="white"/>
                </a:solidFill>
              </a:rPr>
              <a:t>Renewal</a:t>
            </a:r>
          </a:p>
          <a:p>
            <a:pPr lvl="0" algn="ctr">
              <a:lnSpc>
                <a:spcPct val="106000"/>
              </a:lnSpc>
              <a:defRPr/>
            </a:pPr>
            <a:r>
              <a:rPr lang="en-US" sz="1000" b="1" kern="0" dirty="0">
                <a:solidFill>
                  <a:prstClr val="white"/>
                </a:solidFill>
              </a:rPr>
              <a:t>(2R)</a:t>
            </a:r>
          </a:p>
        </p:txBody>
      </p:sp>
      <p:sp>
        <p:nvSpPr>
          <p:cNvPr id="34" name="Rounded Rectangle 8"/>
          <p:cNvSpPr/>
          <p:nvPr/>
        </p:nvSpPr>
        <p:spPr>
          <a:xfrm>
            <a:off x="1720280" y="4257148"/>
            <a:ext cx="874203" cy="890178"/>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Renewal offer cover letter for converted policy –Insured / Mortgagee Bill</a:t>
            </a:r>
          </a:p>
        </p:txBody>
      </p:sp>
      <p:sp>
        <p:nvSpPr>
          <p:cNvPr id="35" name="Rounded Rectangle 8"/>
          <p:cNvSpPr/>
          <p:nvPr/>
        </p:nvSpPr>
        <p:spPr>
          <a:xfrm>
            <a:off x="3248524" y="4242949"/>
            <a:ext cx="887004" cy="110514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Renewal </a:t>
            </a:r>
            <a:r>
              <a:rPr lang="en-US" sz="1000" dirty="0">
                <a:solidFill>
                  <a:schemeClr val="tx1"/>
                </a:solidFill>
                <a:cs typeface="Arial" panose="020B0604020202020204" pitchFamily="34" charset="0"/>
              </a:rPr>
              <a:t>Reminder (Home Banking) form 61 0069 for converted </a:t>
            </a:r>
            <a:r>
              <a:rPr lang="en-US" sz="1000" dirty="0" smtClean="0">
                <a:solidFill>
                  <a:schemeClr val="tx1"/>
                </a:solidFill>
                <a:cs typeface="Arial" panose="020B0604020202020204" pitchFamily="34" charset="0"/>
              </a:rPr>
              <a:t>policy</a:t>
            </a:r>
          </a:p>
          <a:p>
            <a:pPr lvl="0" defTabSz="400050">
              <a:lnSpc>
                <a:spcPct val="90000"/>
              </a:lnSpc>
              <a:spcBef>
                <a:spcPct val="0"/>
              </a:spcBef>
              <a:spcAft>
                <a:spcPct val="35000"/>
              </a:spcAft>
            </a:pPr>
            <a:endParaRPr lang="en-US" sz="1000" dirty="0">
              <a:solidFill>
                <a:schemeClr val="tx1"/>
              </a:solidFill>
              <a:cs typeface="Arial" panose="020B0604020202020204" pitchFamily="34" charset="0"/>
            </a:endParaRPr>
          </a:p>
        </p:txBody>
      </p:sp>
      <p:sp>
        <p:nvSpPr>
          <p:cNvPr id="36" name="Rounded Rectangle 8"/>
          <p:cNvSpPr/>
          <p:nvPr/>
        </p:nvSpPr>
        <p:spPr>
          <a:xfrm>
            <a:off x="4677922" y="4119528"/>
            <a:ext cx="959805" cy="634084"/>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Converted policy Active in PAS</a:t>
            </a:r>
            <a:endParaRPr lang="en-US" sz="1000" dirty="0">
              <a:solidFill>
                <a:schemeClr val="tx1"/>
              </a:solidFill>
              <a:cs typeface="Arial" panose="020B0604020202020204" pitchFamily="34" charset="0"/>
            </a:endParaRPr>
          </a:p>
        </p:txBody>
      </p:sp>
      <p:sp>
        <p:nvSpPr>
          <p:cNvPr id="37" name="Rounded Rectangle 8"/>
          <p:cNvSpPr/>
          <p:nvPr/>
        </p:nvSpPr>
        <p:spPr>
          <a:xfrm>
            <a:off x="6181076" y="4095182"/>
            <a:ext cx="1013950" cy="133578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indent="-171450" defTabSz="400050">
              <a:lnSpc>
                <a:spcPct val="90000"/>
              </a:lnSpc>
              <a:spcBef>
                <a:spcPct val="0"/>
              </a:spcBef>
              <a:spcAft>
                <a:spcPct val="35000"/>
              </a:spcAft>
              <a:buFont typeface="Wingdings" panose="05000000000000000000" pitchFamily="2" charset="2"/>
              <a:buChar char="ü"/>
            </a:pPr>
            <a:r>
              <a:rPr lang="en-US" sz="1000" dirty="0">
                <a:solidFill>
                  <a:schemeClr val="tx1"/>
                </a:solidFill>
                <a:cs typeface="Arial" panose="020B0604020202020204" pitchFamily="34" charset="0"/>
              </a:rPr>
              <a:t>Cancellation Notice </a:t>
            </a:r>
            <a:endParaRPr lang="en-US" sz="1000" dirty="0" smtClean="0">
              <a:solidFill>
                <a:schemeClr val="tx1"/>
              </a:solidFill>
              <a:cs typeface="Arial" panose="020B0604020202020204" pitchFamily="34" charset="0"/>
            </a:endParaRPr>
          </a:p>
          <a:p>
            <a:pPr marL="17145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Non Pay Cancel</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Lapse Notice</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Reinstatement W/O Lapse</a:t>
            </a:r>
          </a:p>
        </p:txBody>
      </p:sp>
      <p:sp>
        <p:nvSpPr>
          <p:cNvPr id="38" name="Rounded Rectangle 8"/>
          <p:cNvSpPr/>
          <p:nvPr/>
        </p:nvSpPr>
        <p:spPr>
          <a:xfrm>
            <a:off x="7646609" y="4381517"/>
            <a:ext cx="1005177" cy="1574890"/>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Renewal Status</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Membership validation at renewal</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Change payment on current term of policy</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Renewal Bill</a:t>
            </a:r>
          </a:p>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Automatic renewal with lapse</a:t>
            </a:r>
            <a:endParaRPr lang="en-US" sz="1000" dirty="0">
              <a:solidFill>
                <a:schemeClr val="tx1"/>
              </a:solidFill>
              <a:cs typeface="Arial" panose="020B0604020202020204" pitchFamily="34" charset="0"/>
            </a:endParaRPr>
          </a:p>
        </p:txBody>
      </p:sp>
      <p:sp>
        <p:nvSpPr>
          <p:cNvPr id="39" name="Rounded Rectangle 8"/>
          <p:cNvSpPr/>
          <p:nvPr/>
        </p:nvSpPr>
        <p:spPr>
          <a:xfrm>
            <a:off x="279361" y="4139016"/>
            <a:ext cx="874203" cy="876738"/>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171450" lvl="0" indent="-171450" defTabSz="400050">
              <a:lnSpc>
                <a:spcPct val="90000"/>
              </a:lnSpc>
              <a:spcBef>
                <a:spcPct val="0"/>
              </a:spcBef>
              <a:spcAft>
                <a:spcPct val="35000"/>
              </a:spcAft>
              <a:buFont typeface="Wingdings" panose="05000000000000000000" pitchFamily="2" charset="2"/>
              <a:buChar char="ü"/>
            </a:pPr>
            <a:r>
              <a:rPr lang="en-US" sz="1000" dirty="0" smtClean="0">
                <a:solidFill>
                  <a:schemeClr val="tx1"/>
                </a:solidFill>
                <a:cs typeface="Arial" panose="020B0604020202020204" pitchFamily="34" charset="0"/>
              </a:rPr>
              <a:t>Policy is imported from HDES legacy to PAS</a:t>
            </a:r>
          </a:p>
        </p:txBody>
      </p:sp>
      <p:grpSp>
        <p:nvGrpSpPr>
          <p:cNvPr id="40" name="Group 39"/>
          <p:cNvGrpSpPr/>
          <p:nvPr/>
        </p:nvGrpSpPr>
        <p:grpSpPr>
          <a:xfrm>
            <a:off x="1251780" y="3050950"/>
            <a:ext cx="268745" cy="257203"/>
            <a:chOff x="1020945" y="2051416"/>
            <a:chExt cx="196764" cy="230176"/>
          </a:xfrm>
          <a:solidFill>
            <a:schemeClr val="bg1"/>
          </a:solidFill>
        </p:grpSpPr>
        <p:sp>
          <p:nvSpPr>
            <p:cNvPr id="41"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42" name="Right Arrow 41"/>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43" name="Group 42"/>
          <p:cNvGrpSpPr/>
          <p:nvPr/>
        </p:nvGrpSpPr>
        <p:grpSpPr>
          <a:xfrm>
            <a:off x="2754624" y="3050950"/>
            <a:ext cx="268745" cy="257203"/>
            <a:chOff x="1020945" y="2051416"/>
            <a:chExt cx="196764" cy="230176"/>
          </a:xfrm>
          <a:solidFill>
            <a:schemeClr val="bg1"/>
          </a:solidFill>
        </p:grpSpPr>
        <p:sp>
          <p:nvSpPr>
            <p:cNvPr id="44"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45" name="Right Arrow 44"/>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46" name="Group 45"/>
          <p:cNvGrpSpPr/>
          <p:nvPr/>
        </p:nvGrpSpPr>
        <p:grpSpPr>
          <a:xfrm>
            <a:off x="4265595" y="3050950"/>
            <a:ext cx="268745" cy="257203"/>
            <a:chOff x="1020945" y="2051416"/>
            <a:chExt cx="196764" cy="230176"/>
          </a:xfrm>
          <a:solidFill>
            <a:schemeClr val="bg1"/>
          </a:solidFill>
        </p:grpSpPr>
        <p:sp>
          <p:nvSpPr>
            <p:cNvPr id="47"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48" name="Right Arrow 47"/>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49" name="Group 48"/>
          <p:cNvGrpSpPr/>
          <p:nvPr/>
        </p:nvGrpSpPr>
        <p:grpSpPr>
          <a:xfrm>
            <a:off x="5755930" y="3058740"/>
            <a:ext cx="268745" cy="257203"/>
            <a:chOff x="1020945" y="2051416"/>
            <a:chExt cx="196764" cy="230176"/>
          </a:xfrm>
          <a:solidFill>
            <a:schemeClr val="bg1"/>
          </a:solidFill>
        </p:grpSpPr>
        <p:sp>
          <p:nvSpPr>
            <p:cNvPr id="50"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51" name="Right Arrow 50"/>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52" name="Group 51"/>
          <p:cNvGrpSpPr/>
          <p:nvPr/>
        </p:nvGrpSpPr>
        <p:grpSpPr>
          <a:xfrm>
            <a:off x="7227093" y="3058740"/>
            <a:ext cx="268745" cy="257203"/>
            <a:chOff x="1020945" y="2051416"/>
            <a:chExt cx="196764" cy="230176"/>
          </a:xfrm>
          <a:solidFill>
            <a:schemeClr val="bg1"/>
          </a:solidFill>
        </p:grpSpPr>
        <p:sp>
          <p:nvSpPr>
            <p:cNvPr id="53" name="Right Arrow 4"/>
            <p:cNvSpPr/>
            <p:nvPr/>
          </p:nvSpPr>
          <p:spPr>
            <a:xfrm>
              <a:off x="1020945" y="2097451"/>
              <a:ext cx="137735" cy="138106"/>
            </a:xfrm>
            <a:prstGeom prst="rect">
              <a:avLst/>
            </a:prstGeom>
            <a:grp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p:txBody>
        </p:sp>
        <p:sp>
          <p:nvSpPr>
            <p:cNvPr id="54" name="Right Arrow 53"/>
            <p:cNvSpPr/>
            <p:nvPr/>
          </p:nvSpPr>
          <p:spPr>
            <a:xfrm>
              <a:off x="1020945" y="2051416"/>
              <a:ext cx="196764" cy="230176"/>
            </a:xfrm>
            <a:prstGeom prst="rightArrow">
              <a:avLst>
                <a:gd name="adj1" fmla="val 60000"/>
                <a:gd name="adj2" fmla="val 50000"/>
              </a:avLst>
            </a:prstGeom>
            <a:grpFill/>
            <a:ln>
              <a:solidFill>
                <a:schemeClr val="tx1"/>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grpSp>
      <p:grpSp>
        <p:nvGrpSpPr>
          <p:cNvPr id="55" name="Group 54"/>
          <p:cNvGrpSpPr/>
          <p:nvPr/>
        </p:nvGrpSpPr>
        <p:grpSpPr>
          <a:xfrm>
            <a:off x="1255050" y="4889175"/>
            <a:ext cx="269351" cy="299261"/>
            <a:chOff x="1020945" y="2051416"/>
            <a:chExt cx="196764" cy="230176"/>
          </a:xfrm>
          <a:solidFill>
            <a:schemeClr val="accent3"/>
          </a:solidFill>
        </p:grpSpPr>
        <p:sp>
          <p:nvSpPr>
            <p:cNvPr id="56" name="Right Arrow 55"/>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57"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grpSp>
        <p:nvGrpSpPr>
          <p:cNvPr id="58" name="Group 57"/>
          <p:cNvGrpSpPr/>
          <p:nvPr/>
        </p:nvGrpSpPr>
        <p:grpSpPr>
          <a:xfrm>
            <a:off x="2753633" y="4879875"/>
            <a:ext cx="277254" cy="299261"/>
            <a:chOff x="1020945" y="2051416"/>
            <a:chExt cx="196764" cy="230176"/>
          </a:xfrm>
          <a:solidFill>
            <a:schemeClr val="accent3"/>
          </a:solidFill>
        </p:grpSpPr>
        <p:sp>
          <p:nvSpPr>
            <p:cNvPr id="59" name="Right Arrow 58"/>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60"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grpSp>
        <p:nvGrpSpPr>
          <p:cNvPr id="61" name="Group 60"/>
          <p:cNvGrpSpPr/>
          <p:nvPr/>
        </p:nvGrpSpPr>
        <p:grpSpPr>
          <a:xfrm>
            <a:off x="4239036" y="4889175"/>
            <a:ext cx="287263" cy="299261"/>
            <a:chOff x="1020945" y="2051416"/>
            <a:chExt cx="196764" cy="230176"/>
          </a:xfrm>
          <a:solidFill>
            <a:schemeClr val="accent3"/>
          </a:solidFill>
        </p:grpSpPr>
        <p:sp>
          <p:nvSpPr>
            <p:cNvPr id="62" name="Right Arrow 61"/>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63"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grpSp>
        <p:nvGrpSpPr>
          <p:cNvPr id="64" name="Group 63"/>
          <p:cNvGrpSpPr/>
          <p:nvPr/>
        </p:nvGrpSpPr>
        <p:grpSpPr>
          <a:xfrm>
            <a:off x="7223499" y="4889175"/>
            <a:ext cx="272339" cy="299261"/>
            <a:chOff x="1020945" y="2051416"/>
            <a:chExt cx="196764" cy="230176"/>
          </a:xfrm>
          <a:solidFill>
            <a:schemeClr val="accent3"/>
          </a:solidFill>
        </p:grpSpPr>
        <p:sp>
          <p:nvSpPr>
            <p:cNvPr id="65" name="Right Arrow 64"/>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66"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grpSp>
        <p:nvGrpSpPr>
          <p:cNvPr id="67" name="Group 66"/>
          <p:cNvGrpSpPr/>
          <p:nvPr/>
        </p:nvGrpSpPr>
        <p:grpSpPr>
          <a:xfrm>
            <a:off x="5745772" y="4889175"/>
            <a:ext cx="272553" cy="299261"/>
            <a:chOff x="1020945" y="2051416"/>
            <a:chExt cx="196764" cy="230176"/>
          </a:xfrm>
          <a:solidFill>
            <a:schemeClr val="accent3"/>
          </a:solidFill>
        </p:grpSpPr>
        <p:sp>
          <p:nvSpPr>
            <p:cNvPr id="68" name="Right Arrow 67"/>
            <p:cNvSpPr/>
            <p:nvPr/>
          </p:nvSpPr>
          <p:spPr>
            <a:xfrm>
              <a:off x="1020945" y="2051416"/>
              <a:ext cx="196764" cy="230176"/>
            </a:xfrm>
            <a:prstGeom prst="rightArrow">
              <a:avLst>
                <a:gd name="adj1" fmla="val 60000"/>
                <a:gd name="adj2" fmla="val 50000"/>
              </a:avLst>
            </a:prstGeom>
            <a:grpFill/>
            <a:ln>
              <a:solidFill>
                <a:schemeClr val="accent3"/>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69" name="Right Arrow 4"/>
            <p:cNvSpPr/>
            <p:nvPr/>
          </p:nvSpPr>
          <p:spPr>
            <a:xfrm>
              <a:off x="1020945" y="2097451"/>
              <a:ext cx="137735" cy="138106"/>
            </a:xfrm>
            <a:prstGeom prst="rect">
              <a:avLst/>
            </a:prstGeom>
            <a:grpFill/>
            <a:ln>
              <a:solidFill>
                <a:schemeClr val="accent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800"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2136646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4" y="338673"/>
            <a:ext cx="850392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200" dirty="0">
                <a:solidFill>
                  <a:schemeClr val="tx2"/>
                </a:solidFill>
              </a:rPr>
              <a:t>Regression Testing Summary </a:t>
            </a:r>
            <a:r>
              <a:rPr lang="en-US" sz="2200" dirty="0" smtClean="0">
                <a:solidFill>
                  <a:schemeClr val="tx2"/>
                </a:solidFill>
              </a:rPr>
              <a:t>- CA </a:t>
            </a:r>
            <a:r>
              <a:rPr lang="en-US" sz="2200" dirty="0">
                <a:solidFill>
                  <a:schemeClr val="tx2"/>
                </a:solidFill>
              </a:rPr>
              <a:t>DP3/PUP Conversions</a:t>
            </a: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3" name="Rectangle 2"/>
          <p:cNvSpPr/>
          <p:nvPr/>
        </p:nvSpPr>
        <p:spPr>
          <a:xfrm>
            <a:off x="365125" y="1334737"/>
            <a:ext cx="8503067" cy="2749471"/>
          </a:xfrm>
          <a:prstGeom prst="rect">
            <a:avLst/>
          </a:prstGeom>
        </p:spPr>
        <p:txBody>
          <a:bodyPr wrap="square">
            <a:spAutoFit/>
          </a:bodyPr>
          <a:lstStyle/>
          <a:p>
            <a:pPr>
              <a:spcBef>
                <a:spcPts val="900"/>
              </a:spcBef>
              <a:buSzPct val="100000"/>
            </a:pPr>
            <a:r>
              <a:rPr lang="en-US" sz="1400" dirty="0">
                <a:solidFill>
                  <a:schemeClr val="tx2"/>
                </a:solidFill>
              </a:rPr>
              <a:t>Following major functionalities are implemented as part of CA Property conversions from SIS and </a:t>
            </a:r>
            <a:r>
              <a:rPr lang="en-US" sz="1400" dirty="0" err="1">
                <a:solidFill>
                  <a:schemeClr val="tx2"/>
                </a:solidFill>
              </a:rPr>
              <a:t>Foxpro</a:t>
            </a:r>
            <a:r>
              <a:rPr lang="en-US" sz="1400" dirty="0">
                <a:solidFill>
                  <a:schemeClr val="tx2"/>
                </a:solidFill>
              </a:rPr>
              <a:t>, which mainly contain DP3 and PUP products respectively.</a:t>
            </a:r>
          </a:p>
          <a:p>
            <a:pPr lvl="2" fontAlgn="ctr">
              <a:spcBef>
                <a:spcPts val="800"/>
              </a:spcBef>
              <a:buSzPct val="100000"/>
            </a:pPr>
            <a:endParaRPr lang="en-US" sz="1400" dirty="0">
              <a:solidFill>
                <a:schemeClr val="tx2"/>
              </a:solidFill>
            </a:endParaRPr>
          </a:p>
          <a:p>
            <a:pPr marL="285750" indent="-285750" fontAlgn="ctr">
              <a:spcBef>
                <a:spcPts val="800"/>
              </a:spcBef>
              <a:buSzPct val="100000"/>
              <a:buFont typeface="Wingdings" panose="05000000000000000000" pitchFamily="2" charset="2"/>
              <a:buChar char="q"/>
            </a:pPr>
            <a:r>
              <a:rPr lang="en-US" sz="1400" dirty="0">
                <a:solidFill>
                  <a:schemeClr val="tx2"/>
                </a:solidFill>
              </a:rPr>
              <a:t>New functionalities (Applicable to converted policies)</a:t>
            </a:r>
          </a:p>
          <a:p>
            <a:pPr marL="742950" lvl="1" indent="-285750" fontAlgn="ctr">
              <a:spcBef>
                <a:spcPts val="800"/>
              </a:spcBef>
              <a:buSzPct val="100000"/>
              <a:buFont typeface="Arial" panose="020B0604020202020204" pitchFamily="34" charset="0"/>
              <a:buChar char="•"/>
            </a:pPr>
            <a:r>
              <a:rPr lang="en-US" sz="1400" dirty="0">
                <a:solidFill>
                  <a:schemeClr val="tx2"/>
                </a:solidFill>
              </a:rPr>
              <a:t>Premium Variance rules</a:t>
            </a:r>
          </a:p>
          <a:p>
            <a:pPr marL="742950" lvl="1" indent="-285750" fontAlgn="ctr">
              <a:spcBef>
                <a:spcPts val="800"/>
              </a:spcBef>
              <a:buSzPct val="100000"/>
              <a:buFont typeface="Arial" panose="020B0604020202020204" pitchFamily="34" charset="0"/>
              <a:buChar char="•"/>
            </a:pPr>
            <a:r>
              <a:rPr lang="en-US" sz="1400" dirty="0">
                <a:solidFill>
                  <a:schemeClr val="tx2"/>
                </a:solidFill>
              </a:rPr>
              <a:t>Prior term balance transfer</a:t>
            </a:r>
          </a:p>
          <a:p>
            <a:pPr marL="742950" lvl="1" indent="-285750" fontAlgn="ctr">
              <a:spcBef>
                <a:spcPts val="800"/>
              </a:spcBef>
              <a:buSzPct val="100000"/>
              <a:buFont typeface="Arial" panose="020B0604020202020204" pitchFamily="34" charset="0"/>
              <a:buChar char="•"/>
            </a:pPr>
            <a:r>
              <a:rPr lang="en-US" sz="1400" dirty="0">
                <a:solidFill>
                  <a:schemeClr val="tx2"/>
                </a:solidFill>
              </a:rPr>
              <a:t>Operational reports</a:t>
            </a:r>
          </a:p>
          <a:p>
            <a:pPr marL="742950" lvl="1" indent="-285750" fontAlgn="ctr">
              <a:spcBef>
                <a:spcPts val="800"/>
              </a:spcBef>
              <a:buSzPct val="100000"/>
              <a:buFont typeface="Arial" panose="020B0604020202020204" pitchFamily="34" charset="0"/>
              <a:buChar char="•"/>
            </a:pPr>
            <a:r>
              <a:rPr lang="en-US" sz="1400" dirty="0">
                <a:solidFill>
                  <a:schemeClr val="tx2"/>
                </a:solidFill>
              </a:rPr>
              <a:t>Generation of forms for converted policies</a:t>
            </a:r>
          </a:p>
          <a:p>
            <a:pPr marL="742950" lvl="1" indent="-285750" fontAlgn="ctr">
              <a:spcBef>
                <a:spcPts val="800"/>
              </a:spcBef>
              <a:buSzPct val="100000"/>
              <a:buFont typeface="Arial" panose="020B0604020202020204" pitchFamily="34" charset="0"/>
              <a:buChar char="•"/>
            </a:pPr>
            <a:r>
              <a:rPr lang="en-US" sz="1400" dirty="0">
                <a:solidFill>
                  <a:schemeClr val="tx2"/>
                </a:solidFill>
              </a:rPr>
              <a:t>Suppression of forms for converted </a:t>
            </a:r>
            <a:r>
              <a:rPr lang="en-US" sz="1400" dirty="0" smtClean="0">
                <a:solidFill>
                  <a:schemeClr val="tx2"/>
                </a:solidFill>
              </a:rPr>
              <a:t>policies</a:t>
            </a:r>
            <a:endParaRPr lang="en-US" sz="1400" dirty="0">
              <a:solidFill>
                <a:schemeClr val="tx2"/>
              </a:solidFill>
            </a:endParaRPr>
          </a:p>
        </p:txBody>
      </p:sp>
    </p:spTree>
    <p:extLst>
      <p:ext uri="{BB962C8B-B14F-4D97-AF65-F5344CB8AC3E}">
        <p14:creationId xmlns:p14="http://schemas.microsoft.com/office/powerpoint/2010/main" val="5342427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4" y="338673"/>
            <a:ext cx="850392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sz="2200" dirty="0">
                <a:solidFill>
                  <a:schemeClr val="tx2"/>
                </a:solidFill>
              </a:rPr>
              <a:t>Regression Scope Summary - CA DP3/PUP Conversions</a:t>
            </a: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pic>
        <p:nvPicPr>
          <p:cNvPr id="5" name="Picture 4"/>
          <p:cNvPicPr>
            <a:picLocks noChangeAspect="1"/>
          </p:cNvPicPr>
          <p:nvPr/>
        </p:nvPicPr>
        <p:blipFill>
          <a:blip r:embed="rId3"/>
          <a:stretch>
            <a:fillRect/>
          </a:stretch>
        </p:blipFill>
        <p:spPr>
          <a:xfrm>
            <a:off x="152121" y="1116666"/>
            <a:ext cx="8749439" cy="5157090"/>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139971619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73204" y="338673"/>
            <a:ext cx="850392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lvl="0" defTabSz="914400" fontAlgn="base">
              <a:lnSpc>
                <a:spcPct val="106000"/>
              </a:lnSpc>
              <a:spcBef>
                <a:spcPct val="50000"/>
              </a:spcBef>
              <a:spcAft>
                <a:spcPct val="0"/>
              </a:spcAft>
              <a:buClr>
                <a:schemeClr val="tx1"/>
              </a:buClr>
            </a:pPr>
            <a:r>
              <a:rPr lang="en-US" sz="2200" dirty="0">
                <a:solidFill>
                  <a:schemeClr val="tx2"/>
                </a:solidFill>
              </a:rPr>
              <a:t>Integrations Regression Testing Summary - CA Conversions</a:t>
            </a:r>
          </a:p>
        </p:txBody>
      </p:sp>
      <p:sp>
        <p:nvSpPr>
          <p:cNvPr id="13" name="Line 6"/>
          <p:cNvSpPr>
            <a:spLocks noChangeShapeType="1"/>
          </p:cNvSpPr>
          <p:nvPr/>
        </p:nvSpPr>
        <p:spPr bwMode="gray">
          <a:xfrm flipV="1">
            <a:off x="365125" y="-302032"/>
            <a:ext cx="408947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nchor="ctr"/>
          <a:lstStyle/>
          <a:p>
            <a:pPr algn="ctr" defTabSz="914400" eaLnBrk="1" fontAlgn="auto" hangingPunct="1">
              <a:lnSpc>
                <a:spcPct val="106000"/>
              </a:lnSpc>
              <a:spcBef>
                <a:spcPts val="0"/>
              </a:spcBef>
              <a:spcAft>
                <a:spcPts val="0"/>
              </a:spcAft>
              <a:defRPr/>
            </a:pPr>
            <a:endParaRPr lang="en-US" sz="1100" b="1" kern="0" dirty="0">
              <a:solidFill>
                <a:srgbClr val="000000"/>
              </a:solidFill>
              <a:latin typeface="Arial" charset="0"/>
              <a:cs typeface="Arial" pitchFamily="34" charset="0"/>
            </a:endParaRPr>
          </a:p>
        </p:txBody>
      </p:sp>
      <p:sp>
        <p:nvSpPr>
          <p:cNvPr id="6" name="TextBox 5"/>
          <p:cNvSpPr txBox="1"/>
          <p:nvPr/>
        </p:nvSpPr>
        <p:spPr>
          <a:xfrm>
            <a:off x="262217" y="1003090"/>
            <a:ext cx="845820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tx2"/>
                </a:solidFill>
                <a:latin typeface="+mj-lt"/>
              </a:rPr>
              <a:t>Based on the priority of an interface, impact of conversion on it and current regression timelines, 13 interfaces have been categorized as ‘In Scope’ for PAS 10 regression testing for converted policies. </a:t>
            </a:r>
          </a:p>
          <a:p>
            <a:pPr marL="285750" indent="-285750">
              <a:buFont typeface="Wingdings" panose="05000000000000000000" pitchFamily="2" charset="2"/>
              <a:buChar char="q"/>
            </a:pPr>
            <a:r>
              <a:rPr lang="en-US" sz="1400" dirty="0" smtClean="0">
                <a:solidFill>
                  <a:schemeClr val="tx2"/>
                </a:solidFill>
                <a:latin typeface="+mj-lt"/>
              </a:rPr>
              <a:t>5 of 13 (in green) will be validated by system owners and </a:t>
            </a:r>
            <a:r>
              <a:rPr lang="en-US" sz="1400" dirty="0">
                <a:solidFill>
                  <a:schemeClr val="tx2"/>
                </a:solidFill>
                <a:latin typeface="+mj-lt"/>
              </a:rPr>
              <a:t>8</a:t>
            </a:r>
            <a:r>
              <a:rPr lang="en-US" sz="1400" dirty="0" smtClean="0">
                <a:solidFill>
                  <a:schemeClr val="tx2"/>
                </a:solidFill>
                <a:latin typeface="+mj-lt"/>
              </a:rPr>
              <a:t> (in grey) require file or system validations</a:t>
            </a:r>
            <a:r>
              <a:rPr lang="en-US" sz="1400" dirty="0" smtClean="0">
                <a:solidFill>
                  <a:srgbClr val="002060"/>
                </a:solidFill>
                <a:latin typeface="+mj-lt"/>
              </a:rPr>
              <a:t>. </a:t>
            </a:r>
          </a:p>
        </p:txBody>
      </p:sp>
      <p:pic>
        <p:nvPicPr>
          <p:cNvPr id="3" name="Picture 2"/>
          <p:cNvPicPr>
            <a:picLocks noChangeAspect="1"/>
          </p:cNvPicPr>
          <p:nvPr/>
        </p:nvPicPr>
        <p:blipFill>
          <a:blip r:embed="rId3"/>
          <a:stretch>
            <a:fillRect/>
          </a:stretch>
        </p:blipFill>
        <p:spPr>
          <a:xfrm>
            <a:off x="742579" y="1790950"/>
            <a:ext cx="7424039" cy="4515300"/>
          </a:xfrm>
          <a:prstGeom prst="rect">
            <a:avLst/>
          </a:prstGeom>
        </p:spPr>
      </p:pic>
    </p:spTree>
    <p:extLst>
      <p:ext uri="{BB962C8B-B14F-4D97-AF65-F5344CB8AC3E}">
        <p14:creationId xmlns:p14="http://schemas.microsoft.com/office/powerpoint/2010/main" val="201190796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AAA_Template_rev121812">
  <a:themeElements>
    <a:clrScheme name="AAA_2012_Custom_Colors">
      <a:dk1>
        <a:srgbClr val="54585A"/>
      </a:dk1>
      <a:lt1>
        <a:sysClr val="window" lastClr="FFFFFF"/>
      </a:lt1>
      <a:dk2>
        <a:srgbClr val="003087"/>
      </a:dk2>
      <a:lt2>
        <a:srgbClr val="FFFFFF"/>
      </a:lt2>
      <a:accent1>
        <a:srgbClr val="71B2C9"/>
      </a:accent1>
      <a:accent2>
        <a:srgbClr val="54585A"/>
      </a:accent2>
      <a:accent3>
        <a:srgbClr val="D0D3D4"/>
      </a:accent3>
      <a:accent4>
        <a:srgbClr val="003087"/>
      </a:accent4>
      <a:accent5>
        <a:srgbClr val="FFC72C"/>
      </a:accent5>
      <a:accent6>
        <a:srgbClr val="DA291C"/>
      </a:accent6>
      <a:hlink>
        <a:srgbClr val="009CDD"/>
      </a:hlink>
      <a:folHlink>
        <a:srgbClr val="71B2C9"/>
      </a:folHlink>
    </a:clrScheme>
    <a:fontScheme name="AA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prstDash val="sysDot"/>
        </a:ln>
        <a:effectLst/>
      </a:spPr>
      <a:bodyPr/>
      <a:lstStyle/>
      <a:style>
        <a:lnRef idx="2">
          <a:schemeClr val="accent1"/>
        </a:lnRef>
        <a:fillRef idx="0">
          <a:schemeClr val="accent1"/>
        </a:fillRef>
        <a:effectRef idx="1">
          <a:schemeClr val="accent1"/>
        </a:effectRef>
        <a:fontRef idx="minor">
          <a:schemeClr val="tx1"/>
        </a:fontRef>
      </a:style>
    </a:lnDef>
    <a:txDef>
      <a:spPr bwMode="gray"/>
      <a:bodyPr vert="horz" lIns="91440" tIns="45720" rIns="91440" bIns="4572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13403</TotalTime>
  <Words>600</Words>
  <Application>Microsoft Office PowerPoint</Application>
  <PresentationFormat>On-screen Show (4:3)</PresentationFormat>
  <Paragraphs>114</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Ariel</vt:lpstr>
      <vt:lpstr>Times New Roman</vt:lpstr>
      <vt:lpstr>Verdana</vt:lpstr>
      <vt:lpstr>Wingdings</vt:lpstr>
      <vt:lpstr>Wingdings 2</vt:lpstr>
      <vt:lpstr>AAA_Template_rev121812</vt:lpstr>
      <vt:lpstr>Worksheet</vt:lpstr>
      <vt:lpstr>PAS10 CA Property Conversions Regression Test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Kaur, Gurpreet</dc:creator>
  <cp:lastModifiedBy>Konchada, Anusha</cp:lastModifiedBy>
  <cp:revision>746</cp:revision>
  <cp:lastPrinted>2014-06-25T02:16:22Z</cp:lastPrinted>
  <dcterms:created xsi:type="dcterms:W3CDTF">2015-06-30T02:03:29Z</dcterms:created>
  <dcterms:modified xsi:type="dcterms:W3CDTF">2016-10-10T22:06:28Z</dcterms:modified>
</cp:coreProperties>
</file>