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</p:sldMasterIdLst>
  <p:notesMasterIdLst>
    <p:notesMasterId r:id="rId13"/>
  </p:notesMasterIdLst>
  <p:handoutMasterIdLst>
    <p:handoutMasterId r:id="rId14"/>
  </p:handoutMasterIdLst>
  <p:sldIdLst>
    <p:sldId id="434" r:id="rId2"/>
    <p:sldId id="420" r:id="rId3"/>
    <p:sldId id="422" r:id="rId4"/>
    <p:sldId id="435" r:id="rId5"/>
    <p:sldId id="433" r:id="rId6"/>
    <p:sldId id="430" r:id="rId7"/>
    <p:sldId id="426" r:id="rId8"/>
    <p:sldId id="427" r:id="rId9"/>
    <p:sldId id="428" r:id="rId10"/>
    <p:sldId id="429" r:id="rId11"/>
    <p:sldId id="431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95">
          <p15:clr>
            <a:srgbClr val="A4A3A4"/>
          </p15:clr>
        </p15:guide>
        <p15:guide id="12" orient="horz" pos="1008">
          <p15:clr>
            <a:srgbClr val="A4A3A4"/>
          </p15:clr>
        </p15:guide>
        <p15:guide id="13" orient="horz" pos="549">
          <p15:clr>
            <a:srgbClr val="A4A3A4"/>
          </p15:clr>
        </p15:guide>
        <p15:guide id="14" orient="horz" pos="12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ad, Tushar" initials="TS" lastIdx="1" clrIdx="0"/>
  <p:cmAuthor id="1" name="Prashanth Ajjampur" initials="" lastIdx="8" clrIdx="1"/>
  <p:cmAuthor id="2" name="Allen, Amy C." initials="AA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003087"/>
    <a:srgbClr val="7CB2B2"/>
    <a:srgbClr val="BFBFBF"/>
    <a:srgbClr val="FFC72C"/>
    <a:srgbClr val="DA291C"/>
    <a:srgbClr val="FF9900"/>
    <a:srgbClr val="C00000"/>
    <a:srgbClr val="3C8A2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8413" autoAdjust="0"/>
  </p:normalViewPr>
  <p:slideViewPr>
    <p:cSldViewPr snapToGrid="0" showGuides="1">
      <p:cViewPr varScale="1">
        <p:scale>
          <a:sx n="70" d="100"/>
          <a:sy n="70" d="100"/>
        </p:scale>
        <p:origin x="1224" y="84"/>
      </p:cViewPr>
      <p:guideLst>
        <p:guide orient="horz" pos="244"/>
        <p:guide orient="horz" pos="1021"/>
        <p:guide orient="horz" pos="4005"/>
        <p:guide orient="horz" pos="531"/>
        <p:guide orient="horz" pos="1248"/>
        <p:guide pos="2880"/>
        <p:guide pos="230"/>
        <p:guide pos="5530"/>
        <p:guide pos="2824"/>
        <p:guide pos="2936"/>
        <p:guide pos="395"/>
        <p:guide orient="horz" pos="1008"/>
        <p:guide orient="horz" pos="549"/>
        <p:guide orient="horz" pos="12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Grid="0" showGuides="1">
      <p:cViewPr varScale="1">
        <p:scale>
          <a:sx n="63" d="100"/>
          <a:sy n="63" d="100"/>
        </p:scale>
        <p:origin x="-3264" y="-12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10/11/2016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5365-9B72-4325-903B-5A6692F7DC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20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5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5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4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1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2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48"/>
            <a:ext cx="9144000" cy="6859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259388" y="5781996"/>
            <a:ext cx="3198812" cy="1076004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5257800" y="1051560"/>
            <a:ext cx="3200400" cy="405993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257800" y="0"/>
            <a:ext cx="3200400" cy="843593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541264"/>
            <a:ext cx="3787775" cy="295275"/>
          </a:xfr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300"/>
              </a:spcBef>
              <a:buFont typeface="Arial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30791"/>
            <a:ext cx="4417600" cy="978729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696"/>
            <a:ext cx="4417600" cy="834083"/>
          </a:xfr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05000"/>
              </a:lnSpc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312664"/>
            <a:ext cx="3787775" cy="267194"/>
          </a:xfrm>
        </p:spPr>
        <p:txBody>
          <a:bodyPr lIns="91440" tIns="45720" rIns="91440" bIns="45720">
            <a:noAutofit/>
          </a:bodyPr>
          <a:lstStyle>
            <a:lvl1pPr>
              <a:spcBef>
                <a:spcPts val="300"/>
              </a:spcBef>
              <a:buNone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Department Name</a:t>
            </a:r>
          </a:p>
        </p:txBody>
      </p:sp>
      <p:pic>
        <p:nvPicPr>
          <p:cNvPr id="2050" name="Picture 2" descr="C:\Users\FREELA~1\AppData\Local\Temp\VMwareDnD\623fb718\Orbit_4C-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182880"/>
            <a:ext cx="87782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0" y="905256"/>
            <a:ext cx="9144000" cy="8985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257800" y="5166360"/>
            <a:ext cx="3201988" cy="54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249471992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002562"/>
            <a:ext cx="9144000" cy="585543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565424"/>
            <a:ext cx="8229600" cy="301752"/>
          </a:xfrm>
        </p:spPr>
        <p:txBody>
          <a:bodyPr anchor="ctr" anchorCtr="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4700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145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831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5" name="Draft Stamp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298732"/>
              </p:ext>
            </p:extLst>
          </p:nvPr>
        </p:nvGraphicFramePr>
        <p:xfrm>
          <a:off x="8007350" y="6350"/>
          <a:ext cx="1136650" cy="48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65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Ariel"/>
                        </a:rPr>
                        <a:t>DRAFT</a:t>
                      </a:r>
                      <a:endParaRPr lang="en-US" sz="2600" b="1" dirty="0">
                        <a:solidFill>
                          <a:srgbClr val="C00000"/>
                        </a:solidFill>
                        <a:latin typeface="Ariel"/>
                      </a:endParaRPr>
                    </a:p>
                  </a:txBody>
                  <a:tcPr marL="0" marR="0" marT="0" marB="0" anchor="ctr" anchorCtr="1">
                    <a:lnT w="38100" cmpd="sng">
                      <a:solidFill>
                        <a:srgbClr val="C00000"/>
                      </a:solidFill>
                    </a:lnT>
                    <a:lnB w="38100" cmpd="sng">
                      <a:solidFill>
                        <a:srgbClr val="C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1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88778"/>
            <a:ext cx="7639367" cy="1500187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8648"/>
            <a:ext cx="7644384" cy="594360"/>
          </a:xfrm>
        </p:spPr>
        <p:txBody>
          <a:bodyPr anchor="b" anchorCtr="0">
            <a:normAutofit/>
          </a:bodyPr>
          <a:lstStyle>
            <a:lvl1pPr algn="l">
              <a:defRPr sz="36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494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30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sz="1600"/>
            </a:lvl1pPr>
            <a:lvl2pPr marL="227012" indent="0">
              <a:buFontTx/>
              <a:buNone/>
              <a:defRPr sz="1800"/>
            </a:lvl2pPr>
            <a:lvl3pPr marL="454025" indent="0">
              <a:buFontTx/>
              <a:buNone/>
              <a:defRPr sz="1800"/>
            </a:lvl3pPr>
            <a:lvl4pPr marL="682625" indent="0">
              <a:buFontTx/>
              <a:buNone/>
              <a:defRPr sz="1800"/>
            </a:lvl4pPr>
            <a:lvl5pPr marL="9175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6027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Secondar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6002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defRPr/>
            </a:lvl2pPr>
            <a:lvl3pPr>
              <a:lnSpc>
                <a:spcPct val="105000"/>
              </a:lnSpc>
              <a:defRPr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322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625" y="1143000"/>
            <a:ext cx="3749040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61841" y="1143000"/>
            <a:ext cx="0" cy="500221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42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--Bulle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190009" cy="5002213"/>
          </a:xfrm>
        </p:spPr>
        <p:txBody>
          <a:bodyPr>
            <a:normAutofit/>
          </a:bodyPr>
          <a:lstStyle>
            <a:lvl1pPr marL="3175" indent="635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600"/>
            </a:lvl1pPr>
            <a:lvl2pPr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defRPr sz="1400"/>
            </a:lvl2pPr>
            <a:lvl3pPr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defRPr sz="1400"/>
            </a:lvl3pPr>
            <a:lvl4pPr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defRPr sz="1400"/>
            </a:lvl4pPr>
            <a:lvl5pPr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60031" y="900113"/>
            <a:ext cx="3652837" cy="52451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391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-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4414005"/>
            <a:ext cx="3736849" cy="1731207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4414006"/>
            <a:ext cx="3737293" cy="1731206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rgbClr val="5F6163"/>
                </a:solidFill>
              </a:defRPr>
            </a:lvl2pPr>
            <a:lvl3pPr marL="0" indent="0">
              <a:buNone/>
              <a:defRPr sz="1800">
                <a:solidFill>
                  <a:srgbClr val="5F6163"/>
                </a:solidFill>
              </a:defRPr>
            </a:lvl3pPr>
            <a:lvl4pPr marL="0" indent="0">
              <a:buNone/>
              <a:defRPr sz="1800">
                <a:solidFill>
                  <a:srgbClr val="5F6163"/>
                </a:solidFill>
              </a:defRPr>
            </a:lvl4pPr>
            <a:lvl5pPr marL="0" indent="0">
              <a:buNone/>
              <a:defRPr sz="1800">
                <a:solidFill>
                  <a:srgbClr val="5F616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5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2"/>
            <a:ext cx="3737292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Chart Placeholder 12"/>
          <p:cNvSpPr>
            <a:spLocks noGrp="1"/>
          </p:cNvSpPr>
          <p:nvPr>
            <p:ph type="chart" sz="quarter" idx="11"/>
          </p:nvPr>
        </p:nvSpPr>
        <p:spPr>
          <a:xfrm>
            <a:off x="4800600" y="1598612"/>
            <a:ext cx="3737293" cy="227742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997129"/>
            <a:ext cx="3736975" cy="282575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3997129"/>
            <a:ext cx="3717925" cy="261937"/>
          </a:xfrm>
        </p:spPr>
        <p:txBody>
          <a:bodyPr>
            <a:noAutofit/>
          </a:bodyPr>
          <a:lstStyle>
            <a:lvl1pPr algn="l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Observations/Implications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316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8"/>
            <a:ext cx="7773988" cy="88922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685800" y="1598613"/>
            <a:ext cx="7720011" cy="4546599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143000"/>
            <a:ext cx="7742237" cy="360680"/>
          </a:xfrm>
        </p:spPr>
        <p:txBody>
          <a:bodyPr>
            <a:noAutofit/>
          </a:bodyPr>
          <a:lstStyle>
            <a:lvl1pPr marL="0" indent="0">
              <a:buFontTx/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Secondary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393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748"/>
            <a:ext cx="8229600" cy="889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14"/>
          <p:cNvSpPr txBox="1">
            <a:spLocks/>
          </p:cNvSpPr>
          <p:nvPr/>
        </p:nvSpPr>
        <p:spPr>
          <a:xfrm>
            <a:off x="3505200" y="640080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D83D84-46EA-4AC6-AB27-7F034B713A09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6444344"/>
            <a:ext cx="3624943" cy="25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© 2016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CSAA Insurance Group.</a:t>
            </a:r>
            <a:r>
              <a:rPr lang="en-US" sz="900" baseline="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/>
                <a:cs typeface="Arial" pitchFamily="34" charset="0"/>
              </a:rPr>
              <a:t>Confidential and proprietary.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899502"/>
            <a:ext cx="9144000" cy="91440"/>
            <a:chOff x="0" y="1280160"/>
            <a:chExt cx="9144000" cy="9144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280160"/>
              <a:ext cx="22860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304288" y="1280160"/>
              <a:ext cx="173736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59827" y="1280160"/>
              <a:ext cx="3657600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736648" y="1280160"/>
              <a:ext cx="1407352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1026" name="Picture 2" descr="C:\Users\FREELA~1\AppData\Local\Temp\VMwareDnD\7b1fd4e4\Orbit_4C-PPT2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72" y="6349457"/>
            <a:ext cx="58521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ts val="600"/>
        </a:spcBef>
        <a:buNone/>
        <a:defRPr sz="24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4025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2625" indent="-228600" algn="l" defTabSz="457200" rtl="0" eaLnBrk="1" latinLnBrk="0" hangingPunct="1">
        <a:lnSpc>
          <a:spcPct val="105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7575" indent="-234950" algn="l" defTabSz="4572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4588" indent="-227013" algn="l" defTabSz="457200" rtl="0" eaLnBrk="1" latinLnBrk="0" hangingPunct="1">
        <a:lnSpc>
          <a:spcPct val="105000"/>
        </a:lnSpc>
        <a:spcBef>
          <a:spcPts val="600"/>
        </a:spcBef>
        <a:buClr>
          <a:schemeClr val="accent3"/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10.w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/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99" b="99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1" r="11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102" r="102"/>
          <a:stretch>
            <a:fillRect/>
          </a:stretch>
        </p:blipFill>
        <p:spPr/>
      </p:pic>
      <p:sp>
        <p:nvSpPr>
          <p:cNvPr id="36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768095" y="2467586"/>
            <a:ext cx="3787775" cy="295275"/>
          </a:xfrm>
        </p:spPr>
        <p:txBody>
          <a:bodyPr/>
          <a:lstStyle/>
          <a:p>
            <a:r>
              <a:rPr lang="en-US" dirty="0" smtClean="0"/>
              <a:t>October 10, 2016</a:t>
            </a:r>
            <a:endParaRPr lang="en-US" dirty="0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685799" y="1347911"/>
            <a:ext cx="4417600" cy="978729"/>
          </a:xfrm>
        </p:spPr>
        <p:txBody>
          <a:bodyPr/>
          <a:lstStyle/>
          <a:p>
            <a:r>
              <a:rPr lang="en-US" sz="2200" dirty="0"/>
              <a:t>PAS10 CA Property Conversions</a:t>
            </a:r>
            <a:br>
              <a:rPr lang="en-US" sz="2200" dirty="0"/>
            </a:br>
            <a:r>
              <a:rPr lang="en-US" sz="2200" dirty="0"/>
              <a:t>Regression Test Approach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5166360"/>
            <a:ext cx="3200400" cy="5577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34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2"/>
                </a:solidFill>
              </a:rPr>
              <a:t>Packet </a:t>
            </a:r>
            <a:r>
              <a:rPr lang="en-US" sz="2200" dirty="0" smtClean="0">
                <a:solidFill>
                  <a:schemeClr val="tx2"/>
                </a:solidFill>
              </a:rPr>
              <a:t>Print </a:t>
            </a:r>
            <a:r>
              <a:rPr lang="en-US" sz="2200" dirty="0">
                <a:solidFill>
                  <a:schemeClr val="tx2"/>
                </a:solidFill>
              </a:rPr>
              <a:t>Regression Testing Summary - CA Conversions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213943" y="1234440"/>
            <a:ext cx="8300340" cy="18105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For Packet Print Conversion testing, renewal packets </a:t>
            </a:r>
            <a:r>
              <a:rPr lang="en-US" sz="1400" dirty="0" smtClean="0">
                <a:solidFill>
                  <a:schemeClr val="tx2"/>
                </a:solidFill>
              </a:rPr>
              <a:t>will be </a:t>
            </a:r>
            <a:r>
              <a:rPr lang="en-US" sz="1400" dirty="0">
                <a:solidFill>
                  <a:schemeClr val="tx2"/>
                </a:solidFill>
              </a:rPr>
              <a:t>generated </a:t>
            </a:r>
            <a:r>
              <a:rPr lang="en-US" sz="1400" dirty="0" smtClean="0">
                <a:solidFill>
                  <a:schemeClr val="tx2"/>
                </a:solidFill>
              </a:rPr>
              <a:t>for policies </a:t>
            </a:r>
            <a:r>
              <a:rPr lang="en-US" sz="1400" dirty="0">
                <a:solidFill>
                  <a:schemeClr val="tx2"/>
                </a:solidFill>
              </a:rPr>
              <a:t>all three </a:t>
            </a:r>
            <a:r>
              <a:rPr lang="en-US" sz="1400" dirty="0" smtClean="0">
                <a:solidFill>
                  <a:schemeClr val="tx2"/>
                </a:solidFill>
              </a:rPr>
              <a:t>California property legacy </a:t>
            </a:r>
            <a:r>
              <a:rPr lang="en-US" sz="1400" dirty="0">
                <a:solidFill>
                  <a:schemeClr val="tx2"/>
                </a:solidFill>
              </a:rPr>
              <a:t>system </a:t>
            </a:r>
            <a:r>
              <a:rPr lang="en-US" sz="1400" dirty="0" smtClean="0">
                <a:solidFill>
                  <a:schemeClr val="tx2"/>
                </a:solidFill>
              </a:rPr>
              <a:t>sources. 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Each packet </a:t>
            </a:r>
            <a:r>
              <a:rPr lang="en-US" sz="1400" dirty="0" smtClean="0">
                <a:solidFill>
                  <a:schemeClr val="tx2"/>
                </a:solidFill>
              </a:rPr>
              <a:t>comprises 4 policies.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For CA </a:t>
            </a:r>
            <a:r>
              <a:rPr lang="en-US" sz="1400" dirty="0" smtClean="0">
                <a:solidFill>
                  <a:schemeClr val="tx2"/>
                </a:solidFill>
              </a:rPr>
              <a:t>Homeowners, billing </a:t>
            </a:r>
            <a:r>
              <a:rPr lang="en-US" sz="1400" dirty="0">
                <a:solidFill>
                  <a:schemeClr val="tx2"/>
                </a:solidFill>
              </a:rPr>
              <a:t>and </a:t>
            </a:r>
            <a:r>
              <a:rPr lang="en-US" sz="1400" dirty="0" smtClean="0">
                <a:solidFill>
                  <a:schemeClr val="tx2"/>
                </a:solidFill>
              </a:rPr>
              <a:t>cancellation packets will be generated, </a:t>
            </a:r>
            <a:r>
              <a:rPr lang="en-US" sz="1400" dirty="0">
                <a:solidFill>
                  <a:schemeClr val="tx2"/>
                </a:solidFill>
              </a:rPr>
              <a:t>each packet comprising of 4 policies.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New Business packets are not </a:t>
            </a:r>
            <a:r>
              <a:rPr lang="en-US" sz="1400" dirty="0" smtClean="0">
                <a:solidFill>
                  <a:schemeClr val="tx2"/>
                </a:solidFill>
              </a:rPr>
              <a:t>applicable to California property conversions.</a:t>
            </a:r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35762"/>
              </p:ext>
            </p:extLst>
          </p:nvPr>
        </p:nvGraphicFramePr>
        <p:xfrm>
          <a:off x="489395" y="3191256"/>
          <a:ext cx="83003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053"/>
                <a:gridCol w="1655954"/>
                <a:gridCol w="975043"/>
                <a:gridCol w="1657667"/>
                <a:gridCol w="1230630"/>
                <a:gridCol w="828993"/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 Business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Billing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Cancellation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Renewal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9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</a:t>
                      </a:r>
                      <a:endParaRPr lang="en-US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CA Homeowners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CA</a:t>
                      </a:r>
                      <a:r>
                        <a:rPr lang="en-US" sz="900" baseline="0" dirty="0" smtClean="0"/>
                        <a:t> DP3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CA PUP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Total</a:t>
                      </a:r>
                      <a:endPara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</a:t>
                      </a:r>
                      <a:endPara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smtClean="0"/>
                        <a:t>20</a:t>
                      </a:r>
                      <a:endParaRPr lang="en-US" sz="900" b="1" u="sn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100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2"/>
                </a:solidFill>
              </a:rPr>
              <a:t>Appendix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61772"/>
              </p:ext>
            </p:extLst>
          </p:nvPr>
        </p:nvGraphicFramePr>
        <p:xfrm>
          <a:off x="1313340" y="1907052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Worksheet" showAsIcon="1" r:id="rId4" imgW="914400" imgH="781200" progId="Excel.Sheet.12">
                  <p:embed/>
                </p:oleObj>
              </mc:Choice>
              <mc:Fallback>
                <p:oleObj name="Worksheet" showAsIcon="1" r:id="rId4" imgW="914400" imgH="781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3340" y="1907052"/>
                        <a:ext cx="914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89395" y="1353085"/>
            <a:ext cx="3667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List of CA Regression Scenarios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496255"/>
              </p:ext>
            </p:extLst>
          </p:nvPr>
        </p:nvGraphicFramePr>
        <p:xfrm>
          <a:off x="1313340" y="4378675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Worksheet" showAsIcon="1" r:id="rId6" imgW="914400" imgH="781200" progId="Excel.Sheet.12">
                  <p:embed/>
                </p:oleObj>
              </mc:Choice>
              <mc:Fallback>
                <p:oleObj name="Worksheet" showAsIcon="1" r:id="rId6" imgW="914400" imgH="781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3340" y="4378675"/>
                        <a:ext cx="914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89395" y="3750125"/>
            <a:ext cx="4249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Sample Design – Standard Regression</a:t>
            </a:r>
          </a:p>
        </p:txBody>
      </p:sp>
    </p:spTree>
    <p:extLst>
      <p:ext uri="{BB962C8B-B14F-4D97-AF65-F5344CB8AC3E}">
        <p14:creationId xmlns:p14="http://schemas.microsoft.com/office/powerpoint/2010/main" val="1424262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41248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 smtClean="0">
                <a:solidFill>
                  <a:schemeClr val="tx2"/>
                </a:solidFill>
              </a:rPr>
              <a:t>Agenda</a:t>
            </a:r>
            <a:endParaRPr lang="en-US" sz="2200" dirty="0">
              <a:solidFill>
                <a:schemeClr val="tx2"/>
              </a:solidFill>
            </a:endParaRPr>
          </a:p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125" y="1334737"/>
            <a:ext cx="8503067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2"/>
                </a:solidFill>
              </a:rPr>
              <a:t>Regression </a:t>
            </a:r>
            <a:r>
              <a:rPr lang="en-US" sz="1400" dirty="0">
                <a:solidFill>
                  <a:schemeClr val="tx2"/>
                </a:solidFill>
              </a:rPr>
              <a:t>testing </a:t>
            </a:r>
            <a:r>
              <a:rPr lang="en-US" sz="1400" dirty="0" smtClean="0">
                <a:solidFill>
                  <a:schemeClr val="tx2"/>
                </a:solidFill>
              </a:rPr>
              <a:t>summary - CA Property Conversions (Homeowners, DP3,PUP)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Regression </a:t>
            </a:r>
            <a:r>
              <a:rPr lang="en-US" sz="1400" dirty="0" smtClean="0">
                <a:solidFill>
                  <a:schemeClr val="tx2"/>
                </a:solidFill>
              </a:rPr>
              <a:t>scope summary - CA </a:t>
            </a:r>
            <a:r>
              <a:rPr lang="en-US" sz="1400" dirty="0">
                <a:solidFill>
                  <a:schemeClr val="tx2"/>
                </a:solidFill>
              </a:rPr>
              <a:t>Property </a:t>
            </a:r>
            <a:r>
              <a:rPr lang="en-US" sz="1400" dirty="0" smtClean="0">
                <a:solidFill>
                  <a:schemeClr val="tx2"/>
                </a:solidFill>
              </a:rPr>
              <a:t>Conversions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2"/>
                </a:solidFill>
              </a:rPr>
              <a:t>Integrations regression testing summary - CA Property Conversions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Packet </a:t>
            </a:r>
            <a:r>
              <a:rPr lang="en-US" sz="1400" dirty="0" smtClean="0">
                <a:solidFill>
                  <a:schemeClr val="tx2"/>
                </a:solidFill>
              </a:rPr>
              <a:t>Print regression testing </a:t>
            </a:r>
            <a:r>
              <a:rPr lang="en-US" sz="1400" dirty="0">
                <a:solidFill>
                  <a:schemeClr val="tx2"/>
                </a:solidFill>
              </a:rPr>
              <a:t>summary </a:t>
            </a:r>
            <a:r>
              <a:rPr lang="en-US" sz="1400" dirty="0" smtClean="0">
                <a:solidFill>
                  <a:schemeClr val="tx2"/>
                </a:solidFill>
              </a:rPr>
              <a:t>- </a:t>
            </a:r>
            <a:r>
              <a:rPr lang="en-US" sz="1400" dirty="0">
                <a:solidFill>
                  <a:schemeClr val="tx2"/>
                </a:solidFill>
              </a:rPr>
              <a:t>CA Property </a:t>
            </a:r>
            <a:r>
              <a:rPr lang="en-US" sz="1400" dirty="0" smtClean="0">
                <a:solidFill>
                  <a:schemeClr val="tx2"/>
                </a:solidFill>
              </a:rPr>
              <a:t>Conversions</a:t>
            </a: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endParaRPr lang="en-US" sz="1400" dirty="0" smtClean="0">
              <a:solidFill>
                <a:schemeClr val="tx2"/>
              </a:solidFill>
            </a:endParaRP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 smtClean="0">
              <a:solidFill>
                <a:schemeClr val="tx2"/>
              </a:solidFill>
            </a:endParaRP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 smtClean="0">
              <a:solidFill>
                <a:schemeClr val="tx2"/>
              </a:solidFill>
            </a:endParaRPr>
          </a:p>
          <a:p>
            <a:pPr lvl="1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71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2"/>
                </a:solidFill>
              </a:rPr>
              <a:t>Regression Testing Summary - CA </a:t>
            </a:r>
            <a:r>
              <a:rPr lang="en-US" sz="2200" dirty="0" smtClean="0">
                <a:solidFill>
                  <a:schemeClr val="tx2"/>
                </a:solidFill>
              </a:rPr>
              <a:t>Homeowners </a:t>
            </a:r>
            <a:r>
              <a:rPr lang="en-US" sz="2200" dirty="0">
                <a:solidFill>
                  <a:schemeClr val="tx2"/>
                </a:solidFill>
              </a:rPr>
              <a:t>Conversions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125" y="1334737"/>
            <a:ext cx="8503067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SzPct val="100000"/>
            </a:pPr>
            <a:r>
              <a:rPr lang="en-US" sz="1400" dirty="0">
                <a:solidFill>
                  <a:schemeClr val="tx2"/>
                </a:solidFill>
              </a:rPr>
              <a:t>As per PAS10 scope, below are the major </a:t>
            </a:r>
            <a:r>
              <a:rPr lang="en-US" sz="1400" dirty="0" smtClean="0">
                <a:solidFill>
                  <a:schemeClr val="tx2"/>
                </a:solidFill>
              </a:rPr>
              <a:t>additions </a:t>
            </a:r>
            <a:r>
              <a:rPr lang="en-US" sz="1400" dirty="0">
                <a:solidFill>
                  <a:schemeClr val="tx2"/>
                </a:solidFill>
              </a:rPr>
              <a:t>and </a:t>
            </a:r>
            <a:r>
              <a:rPr lang="en-US" sz="1400" dirty="0" smtClean="0">
                <a:solidFill>
                  <a:schemeClr val="tx2"/>
                </a:solidFill>
              </a:rPr>
              <a:t>enhancements to regression testing for </a:t>
            </a:r>
            <a:r>
              <a:rPr lang="en-US" sz="1400" dirty="0">
                <a:solidFill>
                  <a:schemeClr val="tx2"/>
                </a:solidFill>
              </a:rPr>
              <a:t>CA Property conversions from HDES</a:t>
            </a:r>
            <a:r>
              <a:rPr lang="en-US" sz="1400" dirty="0" smtClean="0">
                <a:solidFill>
                  <a:schemeClr val="tx2"/>
                </a:solidFill>
              </a:rPr>
              <a:t> (HO3,HO4 </a:t>
            </a:r>
            <a:r>
              <a:rPr lang="en-US" sz="1400" dirty="0">
                <a:solidFill>
                  <a:schemeClr val="tx2"/>
                </a:solidFill>
              </a:rPr>
              <a:t>and HO6 </a:t>
            </a:r>
            <a:r>
              <a:rPr lang="en-US" sz="1400" dirty="0" smtClean="0">
                <a:solidFill>
                  <a:schemeClr val="tx2"/>
                </a:solidFill>
              </a:rPr>
              <a:t>products):</a:t>
            </a:r>
            <a:endParaRPr lang="en-US" sz="1400" dirty="0">
              <a:solidFill>
                <a:schemeClr val="tx2"/>
              </a:solidFill>
            </a:endParaRPr>
          </a:p>
          <a:p>
            <a:pPr lvl="2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New Conversion </a:t>
            </a:r>
            <a:r>
              <a:rPr lang="en-US" sz="1400" dirty="0" smtClean="0">
                <a:solidFill>
                  <a:schemeClr val="tx2"/>
                </a:solidFill>
              </a:rPr>
              <a:t>specific </a:t>
            </a:r>
            <a:r>
              <a:rPr lang="en-US" sz="1400" dirty="0">
                <a:solidFill>
                  <a:schemeClr val="tx2"/>
                </a:solidFill>
              </a:rPr>
              <a:t>functionalities </a:t>
            </a:r>
            <a:r>
              <a:rPr lang="en-US" sz="1400" dirty="0" smtClean="0">
                <a:solidFill>
                  <a:schemeClr val="tx2"/>
                </a:solidFill>
              </a:rPr>
              <a:t>(applicable </a:t>
            </a:r>
            <a:r>
              <a:rPr lang="en-US" sz="1400" dirty="0">
                <a:solidFill>
                  <a:schemeClr val="tx2"/>
                </a:solidFill>
              </a:rPr>
              <a:t>to converted policies)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Forms specific to converted policies implemented (Renewal Reminder - Home Banking, Pre renewal form etc.)</a:t>
            </a: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Enhancements to </a:t>
            </a:r>
            <a:r>
              <a:rPr lang="en-US" sz="1400" dirty="0" smtClean="0">
                <a:solidFill>
                  <a:schemeClr val="tx2"/>
                </a:solidFill>
              </a:rPr>
              <a:t>generic </a:t>
            </a:r>
            <a:r>
              <a:rPr lang="en-US" sz="1400" dirty="0">
                <a:solidFill>
                  <a:schemeClr val="tx2"/>
                </a:solidFill>
              </a:rPr>
              <a:t>functionalities </a:t>
            </a:r>
            <a:r>
              <a:rPr lang="en-US" sz="1400" dirty="0" smtClean="0">
                <a:solidFill>
                  <a:schemeClr val="tx2"/>
                </a:solidFill>
              </a:rPr>
              <a:t>(applicable </a:t>
            </a:r>
            <a:r>
              <a:rPr lang="en-US" sz="1400" dirty="0">
                <a:solidFill>
                  <a:schemeClr val="tx2"/>
                </a:solidFill>
              </a:rPr>
              <a:t>to both organic and converted policies)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Existing CA eligibility rules modified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Existing CA property forms retired and replaced with new forms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Coverage limits are </a:t>
            </a:r>
            <a:r>
              <a:rPr lang="en-US" sz="1400" dirty="0" smtClean="0">
                <a:solidFill>
                  <a:schemeClr val="tx2"/>
                </a:solidFill>
              </a:rPr>
              <a:t>altered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96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41248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- CA </a:t>
            </a:r>
            <a:r>
              <a:rPr lang="en-US" sz="2200" dirty="0" smtClean="0">
                <a:solidFill>
                  <a:schemeClr val="tx2"/>
                </a:solidFill>
              </a:rPr>
              <a:t>Homeowners Conversions (1/2)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1158245"/>
            <a:ext cx="8412480" cy="45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30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3" y="338673"/>
            <a:ext cx="8745155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- CA </a:t>
            </a:r>
            <a:r>
              <a:rPr lang="en-US" sz="2200" dirty="0" smtClean="0">
                <a:solidFill>
                  <a:schemeClr val="tx2"/>
                </a:solidFill>
              </a:rPr>
              <a:t>Homeowners Conversions (2/2)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3" y="1279932"/>
            <a:ext cx="8672172" cy="28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8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/>
              <a:t>Homeowners Conversion Illustrative </a:t>
            </a:r>
            <a:r>
              <a:rPr lang="en-US" sz="2200" dirty="0" smtClean="0"/>
              <a:t>Test Scenario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41400" y="4134825"/>
            <a:ext cx="1186816" cy="201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24"/>
          <p:cNvSpPr/>
          <p:nvPr/>
        </p:nvSpPr>
        <p:spPr>
          <a:xfrm>
            <a:off x="7532699" y="4088604"/>
            <a:ext cx="1119087" cy="1934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7249477" y="1418906"/>
            <a:ext cx="285676" cy="2482661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760729" y="2168779"/>
            <a:ext cx="2284224" cy="28961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</a:rPr>
              <a:t>Conversion Specific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</a:rPr>
              <a:t>Validations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2805193" y="-68488"/>
            <a:ext cx="296030" cy="5467802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6254979" y="2224380"/>
            <a:ext cx="2113493" cy="2340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</a:rPr>
              <a:t>Generic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</a:rPr>
              <a:t>PAS </a:t>
            </a:r>
            <a:r>
              <a:rPr lang="en-US" sz="1000" b="1" kern="0" dirty="0" smtClean="0">
                <a:solidFill>
                  <a:schemeClr val="accent4"/>
                </a:solidFill>
                <a:latin typeface="Arial"/>
              </a:rPr>
              <a:t>Validations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19307" y="3730718"/>
            <a:ext cx="8472787" cy="146648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defRPr/>
            </a:pPr>
            <a:r>
              <a:rPr lang="en-US" sz="700" b="1" kern="0" dirty="0" smtClean="0">
                <a:solidFill>
                  <a:schemeClr val="tx2">
                    <a:lumMod val="50000"/>
                  </a:schemeClr>
                </a:solidFill>
              </a:rPr>
              <a:t>Billing</a:t>
            </a:r>
            <a:endParaRPr lang="en-US" sz="700" b="1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219307" y="3902586"/>
            <a:ext cx="8472787" cy="146648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700" b="1" kern="0" noProof="0" dirty="0" smtClean="0">
                <a:solidFill>
                  <a:schemeClr val="tx2">
                    <a:lumMod val="50000"/>
                  </a:schemeClr>
                </a:solidFill>
                <a:latin typeface="Arial"/>
              </a:rPr>
              <a:t>Privilege and Task Management</a:t>
            </a:r>
            <a:endParaRPr kumimoji="0" lang="en-US" sz="7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1" y="1058878"/>
            <a:ext cx="7975206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SzPct val="100000"/>
            </a:pP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CA Homeowners scenarios will cover various functionalities from the initial conversion timeline (R-58 to R) through the second renewal of the policy in PAS (2R).</a:t>
            </a:r>
          </a:p>
          <a:p>
            <a:pPr>
              <a:spcBef>
                <a:spcPts val="900"/>
              </a:spcBef>
              <a:buSzPct val="100000"/>
            </a:pPr>
            <a:r>
              <a:rPr lang="en-US" sz="1200" dirty="0" smtClean="0">
                <a:solidFill>
                  <a:schemeClr val="tx2"/>
                </a:solidFill>
                <a:latin typeface="+mj-lt"/>
              </a:rPr>
              <a:t>The following diagram depicts a sample scenario which covers conversion specific functionalities during the conversion timeline, followed by generic functionalities once the policy is converted into PAS.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66393" y="4242950"/>
            <a:ext cx="910139" cy="161674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000" dirty="0" smtClean="0"/>
          </a:p>
        </p:txBody>
      </p:sp>
      <p:sp>
        <p:nvSpPr>
          <p:cNvPr id="17" name="Rounded Rectangle 8"/>
          <p:cNvSpPr/>
          <p:nvPr/>
        </p:nvSpPr>
        <p:spPr>
          <a:xfrm>
            <a:off x="4636843" y="3872935"/>
            <a:ext cx="1119087" cy="127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6117630" y="3895706"/>
            <a:ext cx="1119087" cy="12743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" name="Rounded Rectangle 8"/>
          <p:cNvSpPr/>
          <p:nvPr/>
        </p:nvSpPr>
        <p:spPr>
          <a:xfrm>
            <a:off x="418157" y="4508965"/>
            <a:ext cx="722215" cy="661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/>
              <a:t>Renewal </a:t>
            </a:r>
            <a:r>
              <a:rPr lang="en-US" sz="1000" dirty="0"/>
              <a:t>Offer Cover Letter Mortgagee Bill 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 bwMode="gray">
          <a:xfrm>
            <a:off x="2270371" y="528463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40137" y="4059715"/>
            <a:ext cx="980483" cy="221978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2" name="Rounded Rectangle 21"/>
          <p:cNvSpPr/>
          <p:nvPr/>
        </p:nvSpPr>
        <p:spPr>
          <a:xfrm>
            <a:off x="1660741" y="4049237"/>
            <a:ext cx="1033353" cy="222338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4" name="Rounded Rectangle 23"/>
          <p:cNvSpPr/>
          <p:nvPr/>
        </p:nvSpPr>
        <p:spPr>
          <a:xfrm>
            <a:off x="3179864" y="4056114"/>
            <a:ext cx="1008724" cy="2223381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5" name="Rounded Rectangle 24"/>
          <p:cNvSpPr/>
          <p:nvPr/>
        </p:nvSpPr>
        <p:spPr>
          <a:xfrm>
            <a:off x="4687291" y="4049234"/>
            <a:ext cx="1024853" cy="2216499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6" name="Rounded Rectangle 25"/>
          <p:cNvSpPr/>
          <p:nvPr/>
        </p:nvSpPr>
        <p:spPr>
          <a:xfrm>
            <a:off x="6158002" y="4052835"/>
            <a:ext cx="1013951" cy="2219782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7" name="Rounded Rectangle 26"/>
          <p:cNvSpPr/>
          <p:nvPr/>
        </p:nvSpPr>
        <p:spPr>
          <a:xfrm>
            <a:off x="7628469" y="4049234"/>
            <a:ext cx="1063625" cy="2223383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28" name="Rectangle 27"/>
          <p:cNvSpPr/>
          <p:nvPr/>
        </p:nvSpPr>
        <p:spPr bwMode="gray">
          <a:xfrm>
            <a:off x="241273" y="2886910"/>
            <a:ext cx="958593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Conversion Renewal </a:t>
            </a:r>
          </a:p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(R-58)</a:t>
            </a:r>
          </a:p>
        </p:txBody>
      </p:sp>
      <p:sp>
        <p:nvSpPr>
          <p:cNvPr id="29" name="Rectangle 28"/>
          <p:cNvSpPr/>
          <p:nvPr/>
        </p:nvSpPr>
        <p:spPr bwMode="gray">
          <a:xfrm>
            <a:off x="1663747" y="2886817"/>
            <a:ext cx="1037271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Conversion Renewal </a:t>
            </a:r>
          </a:p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(R-48)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3164899" y="2889921"/>
            <a:ext cx="1033472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Conversion Renewal </a:t>
            </a:r>
          </a:p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(R-10)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4687291" y="2879017"/>
            <a:ext cx="999814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Conversion Renewal (R+1)</a:t>
            </a:r>
          </a:p>
        </p:txBody>
      </p:sp>
      <p:sp>
        <p:nvSpPr>
          <p:cNvPr id="32" name="Rectangle 31"/>
          <p:cNvSpPr/>
          <p:nvPr/>
        </p:nvSpPr>
        <p:spPr bwMode="gray">
          <a:xfrm>
            <a:off x="6163404" y="2871040"/>
            <a:ext cx="1001184" cy="6603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defRPr/>
            </a:pPr>
            <a:r>
              <a:rPr lang="en-US" sz="800" b="1" kern="0" dirty="0">
                <a:solidFill>
                  <a:prstClr val="white"/>
                </a:solidFill>
              </a:rPr>
              <a:t>Midterm Changes/Cancellation/Reinstatement/Rewrite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7628469" y="2849681"/>
            <a:ext cx="1005177" cy="7020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8900" tIns="88900" rIns="88900" bIns="88900" rtlCol="0" anchor="ctr"/>
          <a:lstStyle/>
          <a:p>
            <a:pPr lvl="0" algn="ctr">
              <a:lnSpc>
                <a:spcPct val="106000"/>
              </a:lnSpc>
              <a:defRPr/>
            </a:pPr>
            <a:r>
              <a:rPr lang="en-US" sz="1000" b="1" kern="0" dirty="0">
                <a:solidFill>
                  <a:prstClr val="white"/>
                </a:solidFill>
              </a:rPr>
              <a:t>Renewal</a:t>
            </a:r>
          </a:p>
          <a:p>
            <a:pPr lvl="0" algn="ctr">
              <a:lnSpc>
                <a:spcPct val="106000"/>
              </a:lnSpc>
              <a:defRPr/>
            </a:pPr>
            <a:r>
              <a:rPr lang="en-US" sz="1000" b="1" kern="0" dirty="0">
                <a:solidFill>
                  <a:prstClr val="white"/>
                </a:solidFill>
              </a:rPr>
              <a:t>(2R)</a:t>
            </a:r>
          </a:p>
        </p:txBody>
      </p:sp>
      <p:sp>
        <p:nvSpPr>
          <p:cNvPr id="34" name="Rounded Rectangle 8"/>
          <p:cNvSpPr/>
          <p:nvPr/>
        </p:nvSpPr>
        <p:spPr>
          <a:xfrm>
            <a:off x="1720280" y="4257148"/>
            <a:ext cx="874203" cy="890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Renewal offer cover letter for converted policy –Insured / Mortgagee Bill</a:t>
            </a:r>
          </a:p>
        </p:txBody>
      </p:sp>
      <p:sp>
        <p:nvSpPr>
          <p:cNvPr id="35" name="Rounded Rectangle 8"/>
          <p:cNvSpPr/>
          <p:nvPr/>
        </p:nvSpPr>
        <p:spPr>
          <a:xfrm>
            <a:off x="3248524" y="4242949"/>
            <a:ext cx="887004" cy="1105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Renewal </a:t>
            </a: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Reminder (Home Banking) form 61 0069 for converted </a:t>
            </a: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policy</a:t>
            </a:r>
          </a:p>
          <a:p>
            <a:pPr lvl="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4677922" y="4119528"/>
            <a:ext cx="959805" cy="6340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Converted policy Active in PAS</a:t>
            </a: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7" name="Rounded Rectangle 8"/>
          <p:cNvSpPr/>
          <p:nvPr/>
        </p:nvSpPr>
        <p:spPr>
          <a:xfrm>
            <a:off x="6181076" y="4095182"/>
            <a:ext cx="1013950" cy="1335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Cancellation Notice </a:t>
            </a:r>
            <a:endParaRPr lang="en-US" sz="10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7145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Non Pay Cancel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Lapse Notice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Reinstatement W/O Lapse</a:t>
            </a:r>
          </a:p>
        </p:txBody>
      </p:sp>
      <p:sp>
        <p:nvSpPr>
          <p:cNvPr id="38" name="Rounded Rectangle 8"/>
          <p:cNvSpPr/>
          <p:nvPr/>
        </p:nvSpPr>
        <p:spPr>
          <a:xfrm>
            <a:off x="7646609" y="4381517"/>
            <a:ext cx="1005177" cy="15748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Renewal Status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Membership validation at renewal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Change payment on current term of policy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Renewal Bill</a:t>
            </a:r>
          </a:p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Automatic renewal with lapse</a:t>
            </a: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9" name="Rounded Rectangle 8"/>
          <p:cNvSpPr/>
          <p:nvPr/>
        </p:nvSpPr>
        <p:spPr>
          <a:xfrm>
            <a:off x="279361" y="4139016"/>
            <a:ext cx="874203" cy="876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4290" tIns="34290" rIns="34290" bIns="34290" numCol="1" spcCol="1270" anchor="ctr" anchorCtr="0">
            <a:noAutofit/>
          </a:bodyPr>
          <a:lstStyle/>
          <a:p>
            <a:pPr marL="171450" lvl="0" indent="-171450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 pitchFamily="34" charset="0"/>
              </a:rPr>
              <a:t>Policy is imported from HDES legacy to PAS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51780" y="3050950"/>
            <a:ext cx="268745" cy="257203"/>
            <a:chOff x="1020945" y="2051416"/>
            <a:chExt cx="196764" cy="230176"/>
          </a:xfrm>
          <a:solidFill>
            <a:schemeClr val="bg1"/>
          </a:solidFill>
        </p:grpSpPr>
        <p:sp>
          <p:nvSpPr>
            <p:cNvPr id="41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3" name="Group 42"/>
          <p:cNvGrpSpPr/>
          <p:nvPr/>
        </p:nvGrpSpPr>
        <p:grpSpPr>
          <a:xfrm>
            <a:off x="2754624" y="3050950"/>
            <a:ext cx="268745" cy="257203"/>
            <a:chOff x="1020945" y="2051416"/>
            <a:chExt cx="196764" cy="230176"/>
          </a:xfrm>
          <a:solidFill>
            <a:schemeClr val="bg1"/>
          </a:solidFill>
        </p:grpSpPr>
        <p:sp>
          <p:nvSpPr>
            <p:cNvPr id="44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6" name="Group 45"/>
          <p:cNvGrpSpPr/>
          <p:nvPr/>
        </p:nvGrpSpPr>
        <p:grpSpPr>
          <a:xfrm>
            <a:off x="4265595" y="3050950"/>
            <a:ext cx="268745" cy="257203"/>
            <a:chOff x="1020945" y="2051416"/>
            <a:chExt cx="196764" cy="230176"/>
          </a:xfrm>
          <a:solidFill>
            <a:schemeClr val="bg1"/>
          </a:solidFill>
        </p:grpSpPr>
        <p:sp>
          <p:nvSpPr>
            <p:cNvPr id="47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9" name="Group 48"/>
          <p:cNvGrpSpPr/>
          <p:nvPr/>
        </p:nvGrpSpPr>
        <p:grpSpPr>
          <a:xfrm>
            <a:off x="5755930" y="3058740"/>
            <a:ext cx="268745" cy="257203"/>
            <a:chOff x="1020945" y="2051416"/>
            <a:chExt cx="196764" cy="230176"/>
          </a:xfrm>
          <a:solidFill>
            <a:schemeClr val="bg1"/>
          </a:solidFill>
        </p:grpSpPr>
        <p:sp>
          <p:nvSpPr>
            <p:cNvPr id="50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2" name="Group 51"/>
          <p:cNvGrpSpPr/>
          <p:nvPr/>
        </p:nvGrpSpPr>
        <p:grpSpPr>
          <a:xfrm>
            <a:off x="7227093" y="3058740"/>
            <a:ext cx="268745" cy="257203"/>
            <a:chOff x="1020945" y="2051416"/>
            <a:chExt cx="196764" cy="230176"/>
          </a:xfrm>
          <a:solidFill>
            <a:schemeClr val="bg1"/>
          </a:solidFill>
        </p:grpSpPr>
        <p:sp>
          <p:nvSpPr>
            <p:cNvPr id="53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5" name="Group 54"/>
          <p:cNvGrpSpPr/>
          <p:nvPr/>
        </p:nvGrpSpPr>
        <p:grpSpPr>
          <a:xfrm>
            <a:off x="1255050" y="4889175"/>
            <a:ext cx="269351" cy="299261"/>
            <a:chOff x="1020945" y="2051416"/>
            <a:chExt cx="196764" cy="230176"/>
          </a:xfrm>
          <a:solidFill>
            <a:schemeClr val="accent3"/>
          </a:solidFill>
        </p:grpSpPr>
        <p:sp>
          <p:nvSpPr>
            <p:cNvPr id="56" name="Right Arrow 55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53633" y="4879875"/>
            <a:ext cx="277254" cy="299261"/>
            <a:chOff x="1020945" y="2051416"/>
            <a:chExt cx="196764" cy="230176"/>
          </a:xfrm>
          <a:solidFill>
            <a:schemeClr val="accent3"/>
          </a:solidFill>
        </p:grpSpPr>
        <p:sp>
          <p:nvSpPr>
            <p:cNvPr id="59" name="Right Arrow 58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239036" y="4889175"/>
            <a:ext cx="287263" cy="299261"/>
            <a:chOff x="1020945" y="2051416"/>
            <a:chExt cx="196764" cy="230176"/>
          </a:xfrm>
          <a:solidFill>
            <a:schemeClr val="accent3"/>
          </a:solidFill>
        </p:grpSpPr>
        <p:sp>
          <p:nvSpPr>
            <p:cNvPr id="62" name="Right Arrow 61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23499" y="4889175"/>
            <a:ext cx="272339" cy="299261"/>
            <a:chOff x="1020945" y="2051416"/>
            <a:chExt cx="196764" cy="230176"/>
          </a:xfrm>
          <a:solidFill>
            <a:schemeClr val="accent3"/>
          </a:solidFill>
        </p:grpSpPr>
        <p:sp>
          <p:nvSpPr>
            <p:cNvPr id="65" name="Right Arrow 64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45772" y="4889175"/>
            <a:ext cx="272553" cy="299261"/>
            <a:chOff x="1020945" y="2051416"/>
            <a:chExt cx="196764" cy="230176"/>
          </a:xfrm>
          <a:solidFill>
            <a:schemeClr val="accent3"/>
          </a:solidFill>
        </p:grpSpPr>
        <p:sp>
          <p:nvSpPr>
            <p:cNvPr id="68" name="Right Arrow 67"/>
            <p:cNvSpPr/>
            <p:nvPr/>
          </p:nvSpPr>
          <p:spPr>
            <a:xfrm>
              <a:off x="1020945" y="2051416"/>
              <a:ext cx="196764" cy="230176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ight Arrow 4"/>
            <p:cNvSpPr/>
            <p:nvPr/>
          </p:nvSpPr>
          <p:spPr>
            <a:xfrm>
              <a:off x="1020945" y="2097451"/>
              <a:ext cx="137735" cy="13810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66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2"/>
                </a:solidFill>
              </a:rPr>
              <a:t>Regression Testing Summary </a:t>
            </a:r>
            <a:r>
              <a:rPr lang="en-US" sz="2200" dirty="0" smtClean="0">
                <a:solidFill>
                  <a:schemeClr val="tx2"/>
                </a:solidFill>
              </a:rPr>
              <a:t>- CA </a:t>
            </a:r>
            <a:r>
              <a:rPr lang="en-US" sz="2200" dirty="0">
                <a:solidFill>
                  <a:schemeClr val="tx2"/>
                </a:solidFill>
              </a:rPr>
              <a:t>DP3/PUP Conversions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125" y="1334737"/>
            <a:ext cx="8503067" cy="274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buSzPct val="100000"/>
            </a:pPr>
            <a:r>
              <a:rPr lang="en-US" sz="1400" dirty="0" smtClean="0">
                <a:solidFill>
                  <a:schemeClr val="tx2"/>
                </a:solidFill>
              </a:rPr>
              <a:t>The following </a:t>
            </a:r>
            <a:r>
              <a:rPr lang="en-US" sz="1400" dirty="0">
                <a:solidFill>
                  <a:schemeClr val="tx2"/>
                </a:solidFill>
              </a:rPr>
              <a:t>major functionalities are implemented as part of CA Property conversions from SIS and </a:t>
            </a:r>
            <a:r>
              <a:rPr lang="en-US" sz="1400" dirty="0" smtClean="0">
                <a:solidFill>
                  <a:schemeClr val="tx2"/>
                </a:solidFill>
              </a:rPr>
              <a:t>FoxPro, (DP3 </a:t>
            </a:r>
            <a:r>
              <a:rPr lang="en-US" sz="1400" dirty="0">
                <a:solidFill>
                  <a:schemeClr val="tx2"/>
                </a:solidFill>
              </a:rPr>
              <a:t>and PUP </a:t>
            </a:r>
            <a:r>
              <a:rPr lang="en-US" sz="1400" dirty="0" smtClean="0">
                <a:solidFill>
                  <a:schemeClr val="tx2"/>
                </a:solidFill>
              </a:rPr>
              <a:t>products, respectively), and will be covered by regression testing.</a:t>
            </a:r>
            <a:endParaRPr lang="en-US" sz="1400" dirty="0">
              <a:solidFill>
                <a:schemeClr val="tx2"/>
              </a:solidFill>
            </a:endParaRPr>
          </a:p>
          <a:p>
            <a:pPr lvl="2" fontAlgn="ctr">
              <a:spcBef>
                <a:spcPts val="800"/>
              </a:spcBef>
              <a:buSzPct val="100000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 fontAlgn="ctr">
              <a:spcBef>
                <a:spcPts val="8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</a:rPr>
              <a:t>New functionalities (Applicable to converted policies)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Premium Variance rules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Prior term balance transfer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Operational reports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Generation of forms for converted policies</a:t>
            </a:r>
          </a:p>
          <a:p>
            <a:pPr marL="742950" lvl="1" indent="-285750" fontAlgn="ctr">
              <a:spcBef>
                <a:spcPts val="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Suppression of forms for converted </a:t>
            </a:r>
            <a:r>
              <a:rPr lang="en-US" sz="1400" dirty="0" smtClean="0">
                <a:solidFill>
                  <a:schemeClr val="tx2"/>
                </a:solidFill>
              </a:rPr>
              <a:t>policies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242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Regression Scope Summary - CA DP3/PUP Conversions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21" y="1116666"/>
            <a:ext cx="8749439" cy="51570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9716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 bwMode="gray">
          <a:xfrm>
            <a:off x="273204" y="338673"/>
            <a:ext cx="8503920" cy="37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defTabSz="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00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tx2"/>
              </a:buClr>
              <a:buFont typeface="Wingdings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 defTabSz="457200">
              <a:lnSpc>
                <a:spcPct val="105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14400" fontAlgn="base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200" dirty="0">
                <a:solidFill>
                  <a:schemeClr val="tx2"/>
                </a:solidFill>
              </a:rPr>
              <a:t>Integrations Regression Testing </a:t>
            </a:r>
            <a:r>
              <a:rPr lang="en-US" sz="2200" dirty="0" smtClean="0">
                <a:solidFill>
                  <a:schemeClr val="tx2"/>
                </a:solidFill>
              </a:rPr>
              <a:t>for CA Property </a:t>
            </a:r>
            <a:r>
              <a:rPr lang="en-US" sz="2200" dirty="0">
                <a:solidFill>
                  <a:schemeClr val="tx2"/>
                </a:solidFill>
              </a:rPr>
              <a:t>Conversions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 flipV="1">
            <a:off x="365125" y="-302032"/>
            <a:ext cx="4089474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914400" eaLnBrk="1" fontAlgn="auto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b="1" kern="0" dirty="0">
              <a:solidFill>
                <a:srgbClr val="000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17" y="1003090"/>
            <a:ext cx="845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Based on the priority of an interface and its conversion impact, 15 interfaces have been categorized as ‘In Scope’ for PAS 10 regression testing for California property converted policies.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6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of 15 (in green) will be validated by system owners and 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9</a:t>
            </a:r>
            <a:r>
              <a:rPr lang="en-US" sz="1400" dirty="0" smtClean="0">
                <a:solidFill>
                  <a:schemeClr val="tx2"/>
                </a:solidFill>
                <a:latin typeface="+mj-lt"/>
              </a:rPr>
              <a:t> (in grey) require file or system validations</a:t>
            </a:r>
            <a:r>
              <a:rPr lang="en-US" sz="1400" dirty="0" smtClean="0">
                <a:solidFill>
                  <a:srgbClr val="002060"/>
                </a:solidFill>
                <a:latin typeface="+mj-lt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9" y="1790950"/>
            <a:ext cx="7424039" cy="45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07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AAA_Template_rev121812">
  <a:themeElements>
    <a:clrScheme name="AAA_2012_Custom_Colors">
      <a:dk1>
        <a:srgbClr val="54585A"/>
      </a:dk1>
      <a:lt1>
        <a:sysClr val="window" lastClr="FFFFFF"/>
      </a:lt1>
      <a:dk2>
        <a:srgbClr val="003087"/>
      </a:dk2>
      <a:lt2>
        <a:srgbClr val="FFFFFF"/>
      </a:lt2>
      <a:accent1>
        <a:srgbClr val="71B2C9"/>
      </a:accent1>
      <a:accent2>
        <a:srgbClr val="54585A"/>
      </a:accent2>
      <a:accent3>
        <a:srgbClr val="D0D3D4"/>
      </a:accent3>
      <a:accent4>
        <a:srgbClr val="003087"/>
      </a:accent4>
      <a:accent5>
        <a:srgbClr val="FFC72C"/>
      </a:accent5>
      <a:accent6>
        <a:srgbClr val="DA291C"/>
      </a:accent6>
      <a:hlink>
        <a:srgbClr val="009CDD"/>
      </a:hlink>
      <a:folHlink>
        <a:srgbClr val="71B2C9"/>
      </a:folHlink>
    </a:clrScheme>
    <a:fontScheme name="AA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/>
      <a:bodyPr vert="horz" lIns="91440" tIns="45720" rIns="91440" bIns="4572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13610</TotalTime>
  <Words>593</Words>
  <Application>Microsoft Office PowerPoint</Application>
  <PresentationFormat>On-screen Show (4:3)</PresentationFormat>
  <Paragraphs>113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Ariel</vt:lpstr>
      <vt:lpstr>Times New Roman</vt:lpstr>
      <vt:lpstr>Verdana</vt:lpstr>
      <vt:lpstr>Wingdings</vt:lpstr>
      <vt:lpstr>Wingdings 2</vt:lpstr>
      <vt:lpstr>AAA_Template_rev121812</vt:lpstr>
      <vt:lpstr>Worksheet</vt:lpstr>
      <vt:lpstr>PAS10 CA Property Conversions Regression Test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Gurpreet</dc:creator>
  <cp:lastModifiedBy>Konchada, Anusha</cp:lastModifiedBy>
  <cp:revision>751</cp:revision>
  <cp:lastPrinted>2014-06-25T02:16:22Z</cp:lastPrinted>
  <dcterms:created xsi:type="dcterms:W3CDTF">2015-06-30T02:03:29Z</dcterms:created>
  <dcterms:modified xsi:type="dcterms:W3CDTF">2016-10-11T23:39:08Z</dcterms:modified>
</cp:coreProperties>
</file>