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notesMasterIdLst>
    <p:notesMasterId r:id="rId10"/>
  </p:notesMasterIdLst>
  <p:handoutMasterIdLst>
    <p:handoutMasterId r:id="rId11"/>
  </p:handoutMasterIdLst>
  <p:sldIdLst>
    <p:sldId id="588" r:id="rId5"/>
    <p:sldId id="767" r:id="rId6"/>
    <p:sldId id="773" r:id="rId7"/>
    <p:sldId id="774" r:id="rId8"/>
    <p:sldId id="766" r:id="rId9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719">
          <p15:clr>
            <a:srgbClr val="A4A3A4"/>
          </p15:clr>
        </p15:guide>
        <p15:guide id="3" orient="horz" pos="1007">
          <p15:clr>
            <a:srgbClr val="A4A3A4"/>
          </p15:clr>
        </p15:guide>
        <p15:guide id="4" orient="horz" pos="3624" userDrawn="1">
          <p15:clr>
            <a:srgbClr val="A4A3A4"/>
          </p15:clr>
        </p15:guide>
        <p15:guide id="5" pos="1722">
          <p15:clr>
            <a:srgbClr val="A4A3A4"/>
          </p15:clr>
        </p15:guide>
        <p15:guide id="6" pos="5410">
          <p15:clr>
            <a:srgbClr val="A4A3A4"/>
          </p15:clr>
        </p15:guide>
        <p15:guide id="7" pos="3313">
          <p15:clr>
            <a:srgbClr val="A4A3A4"/>
          </p15:clr>
        </p15:guide>
        <p15:guide id="8" pos="5329">
          <p15:clr>
            <a:srgbClr val="A4A3A4"/>
          </p15:clr>
        </p15:guide>
        <p15:guide id="9" orient="horz" pos="840" userDrawn="1">
          <p15:clr>
            <a:srgbClr val="A4A3A4"/>
          </p15:clr>
        </p15:guide>
        <p15:guide id="10" pos="228">
          <p15:clr>
            <a:srgbClr val="A4A3A4"/>
          </p15:clr>
        </p15:guide>
        <p15:guide id="11" pos="5530">
          <p15:clr>
            <a:srgbClr val="A4A3A4"/>
          </p15:clr>
        </p15:guide>
        <p15:guide id="12" pos="3109">
          <p15:clr>
            <a:srgbClr val="A4A3A4"/>
          </p15:clr>
        </p15:guide>
        <p15:guide id="13" pos="2887">
          <p15:clr>
            <a:srgbClr val="A4A3A4"/>
          </p15:clr>
        </p15:guide>
        <p15:guide id="14" pos="5418">
          <p15:clr>
            <a:srgbClr val="A4A3A4"/>
          </p15:clr>
        </p15:guide>
        <p15:guide id="15" pos="2653">
          <p15:clr>
            <a:srgbClr val="A4A3A4"/>
          </p15:clr>
        </p15:guide>
        <p15:guide id="16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71B2C9"/>
    <a:srgbClr val="C9C9C9"/>
    <a:srgbClr val="54585A"/>
    <a:srgbClr val="FFC72C"/>
    <a:srgbClr val="000000"/>
    <a:srgbClr val="92D000"/>
    <a:srgbClr val="00B0F0"/>
    <a:srgbClr val="D9D9D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7" autoAdjust="0"/>
    <p:restoredTop sz="89181" autoAdjust="0"/>
  </p:normalViewPr>
  <p:slideViewPr>
    <p:cSldViewPr snapToGrid="0" snapToObjects="1">
      <p:cViewPr varScale="1">
        <p:scale>
          <a:sx n="70" d="100"/>
          <a:sy n="70" d="100"/>
        </p:scale>
        <p:origin x="1244" y="68"/>
      </p:cViewPr>
      <p:guideLst>
        <p:guide orient="horz" pos="4320"/>
        <p:guide orient="horz" pos="719"/>
        <p:guide orient="horz" pos="1007"/>
        <p:guide orient="horz" pos="3624"/>
        <p:guide pos="1722"/>
        <p:guide pos="5410"/>
        <p:guide pos="3313"/>
        <p:guide pos="5329"/>
        <p:guide orient="horz" pos="840"/>
        <p:guide pos="228"/>
        <p:guide pos="5530"/>
        <p:guide pos="3109"/>
        <p:guide pos="2887"/>
        <p:guide pos="5418"/>
        <p:guide pos="2653"/>
        <p:guide pos="5347"/>
      </p:guideLst>
    </p:cSldViewPr>
  </p:slideViewPr>
  <p:outlineViewPr>
    <p:cViewPr>
      <p:scale>
        <a:sx n="33" d="100"/>
        <a:sy n="33" d="100"/>
      </p:scale>
      <p:origin x="0" y="19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150" d="100"/>
          <a:sy n="150" d="100"/>
        </p:scale>
        <p:origin x="1356" y="-152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1" y="1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r">
              <a:defRPr sz="1200"/>
            </a:lvl1pPr>
          </a:lstStyle>
          <a:p>
            <a:fld id="{CAA3DC6E-1AEB-4319-AC32-95FAF5A634C5}" type="datetimeFigureOut">
              <a:rPr lang="en-US" smtClean="0">
                <a:latin typeface="Arial" pitchFamily="34" charset="0"/>
              </a:rPr>
              <a:pPr/>
              <a:t>7/8/2016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r">
              <a:defRPr sz="1200"/>
            </a:lvl1pPr>
          </a:lstStyle>
          <a:p>
            <a:fld id="{BA07D18C-585B-4F30-880F-236AC0AF70DD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7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1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3FFEE2-3D94-4668-A036-8B3C1E3100CB}" type="datetimeFigureOut">
              <a:rPr lang="en-US" smtClean="0"/>
              <a:pPr/>
              <a:t>7/8/2016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8" tIns="46474" rIns="92948" bIns="4647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48" tIns="46474" rIns="92948" bIns="4647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5CC5365-9B72-4325-903B-5A6692F7DC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9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16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5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9144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259388" y="5781996"/>
            <a:ext cx="3198812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257800" y="1051560"/>
            <a:ext cx="32004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257800" y="0"/>
            <a:ext cx="32004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541264"/>
            <a:ext cx="3787775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30791"/>
            <a:ext cx="4417600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696"/>
            <a:ext cx="4417600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312664"/>
            <a:ext cx="3787775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82880"/>
            <a:ext cx="87782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6"/>
            <a:ext cx="9144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685800" y="6534800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659917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5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88778"/>
            <a:ext cx="7639367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8648"/>
            <a:ext cx="7644384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06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67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6002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09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25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61841" y="1143000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81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4414005"/>
            <a:ext cx="3736849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4414006"/>
            <a:ext cx="3737293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2"/>
            <a:ext cx="3737292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4800600" y="1598612"/>
            <a:ext cx="3737293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997129"/>
            <a:ext cx="3736975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3997129"/>
            <a:ext cx="3717925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72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3"/>
            <a:ext cx="7720011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13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2"/>
            <a:ext cx="9144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565424"/>
            <a:ext cx="82296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369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48"/>
            <a:ext cx="82296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43000"/>
            <a:ext cx="8260080" cy="518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3505200" y="6539125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83D84-46EA-4AC6-AB27-7F034B713A0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65449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655662"/>
            <a:ext cx="9144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721" y="6458042"/>
            <a:ext cx="41148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8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64" r:id="rId4"/>
    <p:sldLayoutId id="2147483758" r:id="rId5"/>
    <p:sldLayoutId id="2147483760" r:id="rId6"/>
    <p:sldLayoutId id="2147483761" r:id="rId7"/>
    <p:sldLayoutId id="2147483759" r:id="rId8"/>
    <p:sldLayoutId id="2147483754" r:id="rId9"/>
    <p:sldLayoutId id="2147483762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480834"/>
            <a:ext cx="3191537" cy="1076003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>
          <a:xfrm>
            <a:off x="5257800" y="1051561"/>
            <a:ext cx="3200399" cy="2221948"/>
          </a:xfrm>
        </p:spPr>
      </p:pic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685800" y="1545771"/>
            <a:ext cx="4417600" cy="1471749"/>
          </a:xfrm>
        </p:spPr>
        <p:txBody>
          <a:bodyPr/>
          <a:lstStyle/>
          <a:p>
            <a:r>
              <a:rPr lang="en-US" dirty="0" err="1"/>
              <a:t>Riskmeter</a:t>
            </a:r>
            <a:r>
              <a:rPr lang="en-US" dirty="0"/>
              <a:t> , ISO, LexisNexis, EARS, and IVANS Test Plan</a:t>
            </a:r>
          </a:p>
        </p:txBody>
      </p:sp>
      <p:sp>
        <p:nvSpPr>
          <p:cNvPr id="38" name="Subtitle 37"/>
          <p:cNvSpPr>
            <a:spLocks noGrp="1"/>
          </p:cNvSpPr>
          <p:nvPr>
            <p:ph type="subTitle" idx="1"/>
          </p:nvPr>
        </p:nvSpPr>
        <p:spPr>
          <a:xfrm>
            <a:off x="685800" y="3200608"/>
            <a:ext cx="4417600" cy="132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PAS9 Regression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June 7, 2016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Placeholder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73"/>
            <a:ext cx="3200400" cy="84124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Placeholder 5" descr="A19518x11D_PPT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53043"/>
            <a:ext cx="3200399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81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93" y="189185"/>
            <a:ext cx="7317655" cy="599769"/>
          </a:xfrm>
        </p:spPr>
        <p:txBody>
          <a:bodyPr>
            <a:normAutofit/>
          </a:bodyPr>
          <a:lstStyle/>
          <a:p>
            <a:r>
              <a:rPr lang="en-US" dirty="0" smtClean="0"/>
              <a:t>Test 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35890"/>
            <a:ext cx="7739824" cy="55908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Below is the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timeline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detailing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IVANS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est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execution plan for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PAS9 Regression testing: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6616" y="4207638"/>
            <a:ext cx="433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Signoff date. Validation by Sean (and </a:t>
            </a:r>
            <a:r>
              <a:rPr lang="en-US" sz="1100" dirty="0" err="1" smtClean="0">
                <a:solidFill>
                  <a:srgbClr val="000000"/>
                </a:solidFill>
              </a:rPr>
              <a:t>Kathir</a:t>
            </a:r>
            <a:r>
              <a:rPr lang="en-US" sz="1100" dirty="0" smtClean="0">
                <a:solidFill>
                  <a:srgbClr val="000000"/>
                </a:solidFill>
              </a:rPr>
              <a:t>) should be complete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39761" y="3943872"/>
            <a:ext cx="4548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Test execution completion date. Regression test results will be shared</a:t>
            </a:r>
            <a:endParaRPr lang="en-US" sz="1100" dirty="0">
              <a:solidFill>
                <a:srgbClr val="00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33207"/>
              </p:ext>
            </p:extLst>
          </p:nvPr>
        </p:nvGraphicFramePr>
        <p:xfrm>
          <a:off x="504958" y="1767499"/>
          <a:ext cx="7991480" cy="1397995"/>
        </p:xfrm>
        <a:graphic>
          <a:graphicData uri="http://schemas.openxmlformats.org/drawingml/2006/table">
            <a:tbl>
              <a:tblPr/>
              <a:tblGrid>
                <a:gridCol w="771526"/>
                <a:gridCol w="78104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  <a:gridCol w="402432"/>
              </a:tblGrid>
              <a:tr h="15223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2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3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4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5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6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7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8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9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10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11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12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13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14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15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16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3-Jun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10-Jun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17-Jun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24-Jun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1-Jul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15-Jul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8-Jul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22-Jul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29-Jul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5-Aug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12-Aug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19-Aug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26-Aug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2-Sep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9-Sep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16-Sep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</a:tr>
              <a:tr h="109588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IVANS Test Runs</a:t>
                      </a:r>
                    </a:p>
                  </a:txBody>
                  <a:tcPr marL="8664" marR="8664" marT="866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Initial PAS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4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Execution 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4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4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4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 PAS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4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 Execution  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664" marR="8664" marT="86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4" marR="8664" marT="86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4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46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64" marR="8664" marT="866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465"/>
                    </a:solidFill>
                  </a:tcPr>
                </a:tc>
              </a:tr>
            </a:tbl>
          </a:graphicData>
        </a:graphic>
      </p:graphicFrame>
      <p:sp>
        <p:nvSpPr>
          <p:cNvPr id="20" name="5-Point Star 19"/>
          <p:cNvSpPr/>
          <p:nvPr/>
        </p:nvSpPr>
        <p:spPr>
          <a:xfrm>
            <a:off x="3973824" y="2185121"/>
            <a:ext cx="188595" cy="248871"/>
          </a:xfrm>
          <a:prstGeom prst="star5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190521" y="2413504"/>
            <a:ext cx="162041" cy="275406"/>
          </a:xfrm>
          <a:prstGeom prst="star5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7215942" y="2744346"/>
            <a:ext cx="164523" cy="229595"/>
          </a:xfrm>
          <a:prstGeom prst="star5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8404831" y="2979349"/>
            <a:ext cx="173182" cy="220947"/>
          </a:xfrm>
          <a:prstGeom prst="star5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82567" y="3915008"/>
            <a:ext cx="222477" cy="247716"/>
          </a:xfrm>
          <a:prstGeom prst="star5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982567" y="4206399"/>
            <a:ext cx="234049" cy="242441"/>
          </a:xfrm>
          <a:prstGeom prst="star5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1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42" y="33389"/>
            <a:ext cx="3744686" cy="886968"/>
          </a:xfrm>
        </p:spPr>
        <p:txBody>
          <a:bodyPr/>
          <a:lstStyle/>
          <a:p>
            <a:r>
              <a:rPr lang="en-US" dirty="0" smtClean="0"/>
              <a:t>IVANS Test Run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7138" y="-2142"/>
            <a:ext cx="3984175" cy="8869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4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400" dirty="0" smtClean="0"/>
              <a:t>Initial Run Signoff Date: 7/22 </a:t>
            </a:r>
            <a:endParaRPr lang="en-US" sz="1400" dirty="0"/>
          </a:p>
          <a:p>
            <a:r>
              <a:rPr lang="en-US" sz="1400" dirty="0" smtClean="0"/>
              <a:t>Final Run Signoff Date: 9/16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611984"/>
              </p:ext>
            </p:extLst>
          </p:nvPr>
        </p:nvGraphicFramePr>
        <p:xfrm>
          <a:off x="4219690" y="819073"/>
          <a:ext cx="4679119" cy="2120448"/>
        </p:xfrm>
        <a:graphic>
          <a:graphicData uri="http://schemas.openxmlformats.org/drawingml/2006/table">
            <a:tbl>
              <a:tblPr/>
              <a:tblGrid>
                <a:gridCol w="274003"/>
                <a:gridCol w="383540"/>
                <a:gridCol w="315277"/>
                <a:gridCol w="281940"/>
                <a:gridCol w="281940"/>
                <a:gridCol w="316865"/>
                <a:gridCol w="281940"/>
                <a:gridCol w="303652"/>
                <a:gridCol w="253365"/>
                <a:gridCol w="200977"/>
                <a:gridCol w="320040"/>
                <a:gridCol w="197803"/>
                <a:gridCol w="218440"/>
                <a:gridCol w="202565"/>
                <a:gridCol w="197803"/>
                <a:gridCol w="188277"/>
                <a:gridCol w="234315"/>
                <a:gridCol w="226377"/>
              </a:tblGrid>
              <a:tr h="265056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7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Homeowners Policies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5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(A)***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(B)*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(C)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(A)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(C)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(A)**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(B)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5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(D)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(B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)**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(C)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5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(B)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(A)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(C)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(C)**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(D)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(C)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76224" y="2959450"/>
            <a:ext cx="3831523" cy="9997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4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000" b="1" dirty="0" smtClean="0">
                <a:solidFill>
                  <a:srgbClr val="000000"/>
                </a:solidFill>
              </a:rPr>
              <a:t>Example: </a:t>
            </a:r>
            <a:r>
              <a:rPr lang="en-US" sz="1000" dirty="0">
                <a:solidFill>
                  <a:srgbClr val="000000"/>
                </a:solidFill>
              </a:rPr>
              <a:t>Create a </a:t>
            </a:r>
            <a:r>
              <a:rPr lang="en-US" sz="1000" dirty="0" smtClean="0">
                <a:solidFill>
                  <a:srgbClr val="000000"/>
                </a:solidFill>
              </a:rPr>
              <a:t>CO </a:t>
            </a:r>
            <a:r>
              <a:rPr lang="en-US" sz="1000" dirty="0">
                <a:solidFill>
                  <a:srgbClr val="000000"/>
                </a:solidFill>
              </a:rPr>
              <a:t>Auto Signature Series policy under </a:t>
            </a:r>
            <a:r>
              <a:rPr lang="en-US" sz="1000" dirty="0" smtClean="0">
                <a:solidFill>
                  <a:srgbClr val="000000"/>
                </a:solidFill>
              </a:rPr>
              <a:t>Independent Agent channel </a:t>
            </a:r>
            <a:r>
              <a:rPr lang="en-US" sz="1000" dirty="0">
                <a:solidFill>
                  <a:srgbClr val="000000"/>
                </a:solidFill>
              </a:rPr>
              <a:t>and with coverages specified under option </a:t>
            </a:r>
            <a:r>
              <a:rPr lang="en-US" sz="1000" dirty="0" smtClean="0">
                <a:solidFill>
                  <a:srgbClr val="000000"/>
                </a:solidFill>
              </a:rPr>
              <a:t>D. </a:t>
            </a:r>
            <a:r>
              <a:rPr lang="en-US" sz="1000" dirty="0">
                <a:solidFill>
                  <a:srgbClr val="000000"/>
                </a:solidFill>
              </a:rPr>
              <a:t>Do not create any endorsements for this </a:t>
            </a:r>
            <a:r>
              <a:rPr lang="en-US" sz="1000" dirty="0" smtClean="0">
                <a:solidFill>
                  <a:srgbClr val="000000"/>
                </a:solidFill>
              </a:rPr>
              <a:t>policy. Have the </a:t>
            </a:r>
            <a:r>
              <a:rPr lang="en-US" sz="1000" dirty="0">
                <a:solidFill>
                  <a:srgbClr val="000000"/>
                </a:solidFill>
              </a:rPr>
              <a:t>5 mandatory transactions of New Business, Billing, Cancellation, Reinstatement and Renewal. </a:t>
            </a:r>
            <a:r>
              <a:rPr lang="en-US" sz="1000" dirty="0" smtClean="0">
                <a:solidFill>
                  <a:srgbClr val="000000"/>
                </a:solidFill>
              </a:rPr>
              <a:t>This policy’s garaging address should be different from the insured address.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4843342" y="2971723"/>
            <a:ext cx="3927655" cy="88560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4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000" b="1" dirty="0" smtClean="0">
                <a:solidFill>
                  <a:srgbClr val="000000"/>
                </a:solidFill>
              </a:rPr>
              <a:t>Example: </a:t>
            </a:r>
            <a:r>
              <a:rPr lang="en-US" sz="1000" dirty="0">
                <a:solidFill>
                  <a:srgbClr val="000000"/>
                </a:solidFill>
              </a:rPr>
              <a:t>Create an IN </a:t>
            </a:r>
            <a:r>
              <a:rPr lang="en-US" sz="1000" dirty="0" smtClean="0">
                <a:solidFill>
                  <a:srgbClr val="000000"/>
                </a:solidFill>
              </a:rPr>
              <a:t>HO6 </a:t>
            </a:r>
            <a:r>
              <a:rPr lang="en-US" sz="1000" dirty="0">
                <a:solidFill>
                  <a:srgbClr val="000000"/>
                </a:solidFill>
              </a:rPr>
              <a:t>policy under </a:t>
            </a:r>
            <a:r>
              <a:rPr lang="en-US" sz="1000" dirty="0" err="1">
                <a:solidFill>
                  <a:srgbClr val="000000"/>
                </a:solidFill>
              </a:rPr>
              <a:t>Subproducer</a:t>
            </a:r>
            <a:r>
              <a:rPr lang="en-US" sz="1000" dirty="0">
                <a:solidFill>
                  <a:srgbClr val="000000"/>
                </a:solidFill>
              </a:rPr>
              <a:t> channel and with coverages specified under option D. Create midterm endorsements for this policy, along with the 5 mandatory transactions of New Business, Billing, Cancellation, Reinstatement and Renewal.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5820" y="3866757"/>
            <a:ext cx="3944230" cy="1261009"/>
            <a:chOff x="351545" y="3804313"/>
            <a:chExt cx="3944230" cy="1261009"/>
          </a:xfrm>
        </p:grpSpPr>
        <p:grpSp>
          <p:nvGrpSpPr>
            <p:cNvPr id="7" name="Group 6"/>
            <p:cNvGrpSpPr/>
            <p:nvPr/>
          </p:nvGrpSpPr>
          <p:grpSpPr>
            <a:xfrm>
              <a:off x="351545" y="3919729"/>
              <a:ext cx="3944230" cy="1145593"/>
              <a:chOff x="351545" y="3919729"/>
              <a:chExt cx="3944230" cy="1145593"/>
            </a:xfrm>
          </p:grpSpPr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351546" y="3919729"/>
                <a:ext cx="1448680" cy="652271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4572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None/>
                  <a:defRPr sz="2400" kern="1200">
                    <a:solidFill>
                      <a:schemeClr val="tx2"/>
                    </a:solidFill>
                    <a:latin typeface="Arial" pitchFamily="34" charset="0"/>
                    <a:ea typeface="+mj-ea"/>
                    <a:cs typeface="Arial" pitchFamily="34" charset="0"/>
                  </a:defRPr>
                </a:lvl1pPr>
              </a:lstStyle>
              <a:p>
                <a:r>
                  <a:rPr lang="en-US" sz="900" b="1" dirty="0" smtClean="0">
                    <a:solidFill>
                      <a:srgbClr val="000000"/>
                    </a:solidFill>
                  </a:rPr>
                  <a:t>Option </a:t>
                </a:r>
                <a:r>
                  <a:rPr lang="en-US" sz="900" b="1" dirty="0">
                    <a:solidFill>
                      <a:srgbClr val="000000"/>
                    </a:solidFill>
                  </a:rPr>
                  <a:t>(A): </a:t>
                </a:r>
                <a:endParaRPr lang="en-US" sz="900" b="1" dirty="0" smtClean="0">
                  <a:solidFill>
                    <a:srgbClr val="000000"/>
                  </a:solidFill>
                </a:endParaRPr>
              </a:p>
              <a:p>
                <a:r>
                  <a:rPr lang="en-US" sz="900" dirty="0" smtClean="0">
                    <a:solidFill>
                      <a:srgbClr val="000000"/>
                    </a:solidFill>
                  </a:rPr>
                  <a:t>BI </a:t>
                </a:r>
                <a:r>
                  <a:rPr lang="en-US" sz="900" dirty="0">
                    <a:solidFill>
                      <a:srgbClr val="000000"/>
                    </a:solidFill>
                  </a:rPr>
                  <a:t>&gt; $100K/$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300K</a:t>
                </a:r>
                <a:br>
                  <a:rPr lang="en-US" sz="900" dirty="0" smtClean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UMBI </a:t>
                </a:r>
                <a:r>
                  <a:rPr lang="nn-NO" sz="900" dirty="0">
                    <a:solidFill>
                      <a:srgbClr val="000000"/>
                    </a:solidFill>
                  </a:rPr>
                  <a:t>&gt; $100K/$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300K</a:t>
                </a:r>
                <a:br>
                  <a:rPr lang="nn-NO" sz="900" dirty="0" smtClean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UIMBI </a:t>
                </a:r>
                <a:r>
                  <a:rPr lang="nn-NO" sz="900" dirty="0">
                    <a:solidFill>
                      <a:srgbClr val="000000"/>
                    </a:solidFill>
                  </a:rPr>
                  <a:t>&gt; $100K/$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300K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Title 1"/>
              <p:cNvSpPr txBox="1">
                <a:spLocks/>
              </p:cNvSpPr>
              <p:nvPr/>
            </p:nvSpPr>
            <p:spPr>
              <a:xfrm>
                <a:off x="2882109" y="3945655"/>
                <a:ext cx="1413666" cy="6004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4572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None/>
                  <a:defRPr sz="2400" kern="1200">
                    <a:solidFill>
                      <a:schemeClr val="tx2"/>
                    </a:solidFill>
                    <a:latin typeface="Arial" pitchFamily="34" charset="0"/>
                    <a:ea typeface="+mj-ea"/>
                    <a:cs typeface="Arial" pitchFamily="34" charset="0"/>
                  </a:defRPr>
                </a:lvl1pPr>
              </a:lstStyle>
              <a:p>
                <a:r>
                  <a:rPr lang="en-US" sz="900" b="1" dirty="0" smtClean="0">
                    <a:solidFill>
                      <a:srgbClr val="000000"/>
                    </a:solidFill>
                  </a:rPr>
                  <a:t>Option (B): </a:t>
                </a:r>
              </a:p>
              <a:p>
                <a:r>
                  <a:rPr lang="en-US" sz="900" dirty="0" smtClean="0">
                    <a:solidFill>
                      <a:srgbClr val="000000"/>
                    </a:solidFill>
                  </a:rPr>
                  <a:t>BI&gt; </a:t>
                </a:r>
                <a:r>
                  <a:rPr lang="en-US" sz="900" dirty="0">
                    <a:solidFill>
                      <a:srgbClr val="000000"/>
                    </a:solidFill>
                  </a:rPr>
                  <a:t>$100K/$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300K</a:t>
                </a:r>
                <a:br>
                  <a:rPr lang="en-US" sz="900" dirty="0" smtClean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UMBI </a:t>
                </a:r>
                <a:r>
                  <a:rPr lang="nn-NO" sz="900" dirty="0">
                    <a:solidFill>
                      <a:srgbClr val="000000"/>
                    </a:solidFill>
                  </a:rPr>
                  <a:t>&lt;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 </a:t>
                </a:r>
                <a:r>
                  <a:rPr lang="nn-NO" sz="900" dirty="0">
                    <a:solidFill>
                      <a:srgbClr val="000000"/>
                    </a:solidFill>
                  </a:rPr>
                  <a:t>$100K/$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300K</a:t>
                </a:r>
                <a:br>
                  <a:rPr lang="nn-NO" sz="900" dirty="0" smtClean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UIMBI </a:t>
                </a:r>
                <a:r>
                  <a:rPr lang="nn-NO" sz="900" dirty="0">
                    <a:solidFill>
                      <a:srgbClr val="000000"/>
                    </a:solidFill>
                  </a:rPr>
                  <a:t>&gt; $100K/$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300K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itle 1"/>
              <p:cNvSpPr txBox="1">
                <a:spLocks/>
              </p:cNvSpPr>
              <p:nvPr/>
            </p:nvSpPr>
            <p:spPr>
              <a:xfrm>
                <a:off x="351545" y="4457700"/>
                <a:ext cx="1448680" cy="6076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4572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None/>
                  <a:defRPr sz="2400" kern="1200">
                    <a:solidFill>
                      <a:schemeClr val="tx2"/>
                    </a:solidFill>
                    <a:latin typeface="Arial" pitchFamily="34" charset="0"/>
                    <a:ea typeface="+mj-ea"/>
                    <a:cs typeface="Arial" pitchFamily="34" charset="0"/>
                  </a:defRPr>
                </a:lvl1pPr>
              </a:lstStyle>
              <a:p>
                <a:r>
                  <a:rPr lang="en-US" sz="900" b="1" dirty="0" smtClean="0">
                    <a:solidFill>
                      <a:srgbClr val="000000"/>
                    </a:solidFill>
                  </a:rPr>
                  <a:t>Option (C): </a:t>
                </a:r>
              </a:p>
              <a:p>
                <a:r>
                  <a:rPr lang="en-US" sz="900" dirty="0" smtClean="0">
                    <a:solidFill>
                      <a:srgbClr val="000000"/>
                    </a:solidFill>
                  </a:rPr>
                  <a:t>BI &gt; </a:t>
                </a:r>
                <a:r>
                  <a:rPr lang="en-US" sz="900" dirty="0">
                    <a:solidFill>
                      <a:srgbClr val="000000"/>
                    </a:solidFill>
                  </a:rPr>
                  <a:t>$100K/$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300K</a:t>
                </a:r>
                <a:br>
                  <a:rPr lang="en-US" sz="900" dirty="0" smtClean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UMBI &lt; </a:t>
                </a:r>
                <a:r>
                  <a:rPr lang="nn-NO" sz="900" dirty="0">
                    <a:solidFill>
                      <a:srgbClr val="000000"/>
                    </a:solidFill>
                  </a:rPr>
                  <a:t>$100K/$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300K</a:t>
                </a:r>
                <a:br>
                  <a:rPr lang="nn-NO" sz="900" dirty="0" smtClean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UIMBI &lt; </a:t>
                </a:r>
                <a:r>
                  <a:rPr lang="nn-NO" sz="900" dirty="0">
                    <a:solidFill>
                      <a:srgbClr val="000000"/>
                    </a:solidFill>
                  </a:rPr>
                  <a:t>$100K/$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300K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itle 1"/>
              <p:cNvSpPr txBox="1">
                <a:spLocks/>
              </p:cNvSpPr>
              <p:nvPr/>
            </p:nvSpPr>
            <p:spPr>
              <a:xfrm>
                <a:off x="2882109" y="4457700"/>
                <a:ext cx="1413666" cy="6076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4572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None/>
                  <a:defRPr sz="2400" kern="1200">
                    <a:solidFill>
                      <a:schemeClr val="tx2"/>
                    </a:solidFill>
                    <a:latin typeface="Arial" pitchFamily="34" charset="0"/>
                    <a:ea typeface="+mj-ea"/>
                    <a:cs typeface="Arial" pitchFamily="34" charset="0"/>
                  </a:defRPr>
                </a:lvl1pPr>
              </a:lstStyle>
              <a:p>
                <a:r>
                  <a:rPr lang="en-US" sz="900" b="1" dirty="0" smtClean="0">
                    <a:solidFill>
                      <a:srgbClr val="000000"/>
                    </a:solidFill>
                  </a:rPr>
                  <a:t>Option (D): </a:t>
                </a:r>
              </a:p>
              <a:p>
                <a:r>
                  <a:rPr lang="en-US" sz="900" dirty="0" smtClean="0">
                    <a:solidFill>
                      <a:srgbClr val="000000"/>
                    </a:solidFill>
                  </a:rPr>
                  <a:t>BI &lt; </a:t>
                </a:r>
                <a:r>
                  <a:rPr lang="en-US" sz="900" dirty="0">
                    <a:solidFill>
                      <a:srgbClr val="000000"/>
                    </a:solidFill>
                  </a:rPr>
                  <a:t>$100K/$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300K</a:t>
                </a:r>
                <a:br>
                  <a:rPr lang="en-US" sz="900" dirty="0" smtClean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UMBI &lt; </a:t>
                </a:r>
                <a:r>
                  <a:rPr lang="nn-NO" sz="900" dirty="0">
                    <a:solidFill>
                      <a:srgbClr val="000000"/>
                    </a:solidFill>
                  </a:rPr>
                  <a:t>$100K/$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300K</a:t>
                </a:r>
                <a:br>
                  <a:rPr lang="nn-NO" sz="900" dirty="0" smtClean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UIMBI &lt; </a:t>
                </a:r>
                <a:r>
                  <a:rPr lang="nn-NO" sz="900" dirty="0">
                    <a:solidFill>
                      <a:srgbClr val="000000"/>
                    </a:solidFill>
                  </a:rPr>
                  <a:t>$100K/$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300K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769662" y="3804313"/>
              <a:ext cx="110799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u="sng" dirty="0">
                  <a:solidFill>
                    <a:srgbClr val="000000"/>
                  </a:solidFill>
                </a:rPr>
                <a:t>Auto </a:t>
              </a:r>
              <a:r>
                <a:rPr lang="en-US" sz="900" b="1" u="sng" dirty="0" smtClean="0">
                  <a:solidFill>
                    <a:srgbClr val="000000"/>
                  </a:solidFill>
                </a:rPr>
                <a:t>Coverages</a:t>
              </a:r>
              <a:endParaRPr lang="en-US" sz="900" b="1" u="sng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47244" y="3866757"/>
            <a:ext cx="3918168" cy="1133175"/>
            <a:chOff x="4847244" y="3680488"/>
            <a:chExt cx="3918168" cy="1133175"/>
          </a:xfrm>
        </p:grpSpPr>
        <p:grpSp>
          <p:nvGrpSpPr>
            <p:cNvPr id="29" name="Group 28"/>
            <p:cNvGrpSpPr/>
            <p:nvPr/>
          </p:nvGrpSpPr>
          <p:grpSpPr>
            <a:xfrm>
              <a:off x="4847244" y="3795904"/>
              <a:ext cx="3918168" cy="1017759"/>
              <a:chOff x="4847244" y="3795904"/>
              <a:chExt cx="3918168" cy="1017759"/>
            </a:xfrm>
          </p:grpSpPr>
          <p:sp>
            <p:nvSpPr>
              <p:cNvPr id="70" name="Title 1"/>
              <p:cNvSpPr txBox="1">
                <a:spLocks/>
              </p:cNvSpPr>
              <p:nvPr/>
            </p:nvSpPr>
            <p:spPr>
              <a:xfrm>
                <a:off x="4847244" y="3795904"/>
                <a:ext cx="1109215" cy="4891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4572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None/>
                  <a:defRPr sz="2400" kern="1200">
                    <a:solidFill>
                      <a:schemeClr val="tx2"/>
                    </a:solidFill>
                    <a:latin typeface="Arial" pitchFamily="34" charset="0"/>
                    <a:ea typeface="+mj-ea"/>
                    <a:cs typeface="Arial" pitchFamily="34" charset="0"/>
                  </a:defRPr>
                </a:lvl1pPr>
              </a:lstStyle>
              <a:p>
                <a:r>
                  <a:rPr lang="en-US" sz="900" b="1" dirty="0" smtClean="0">
                    <a:solidFill>
                      <a:srgbClr val="000000"/>
                    </a:solidFill>
                  </a:rPr>
                  <a:t>Option </a:t>
                </a:r>
                <a:r>
                  <a:rPr lang="en-US" sz="900" b="1" dirty="0">
                    <a:solidFill>
                      <a:srgbClr val="000000"/>
                    </a:solidFill>
                  </a:rPr>
                  <a:t>(A): </a:t>
                </a:r>
                <a:endParaRPr lang="en-US" sz="900" b="1" dirty="0" smtClean="0">
                  <a:solidFill>
                    <a:srgbClr val="000000"/>
                  </a:solidFill>
                </a:endParaRPr>
              </a:p>
              <a:p>
                <a:r>
                  <a:rPr lang="en-US" sz="900" dirty="0" err="1" smtClean="0">
                    <a:solidFill>
                      <a:srgbClr val="000000"/>
                    </a:solidFill>
                  </a:rPr>
                  <a:t>Cov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 A </a:t>
                </a:r>
                <a:r>
                  <a:rPr lang="en-US" sz="900" dirty="0">
                    <a:solidFill>
                      <a:srgbClr val="000000"/>
                    </a:solidFill>
                  </a:rPr>
                  <a:t>&gt; $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150K</a:t>
                </a:r>
                <a:br>
                  <a:rPr lang="en-US" sz="900" dirty="0" smtClean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Cov C </a:t>
                </a:r>
                <a:r>
                  <a:rPr lang="nn-NO" sz="900" dirty="0">
                    <a:solidFill>
                      <a:srgbClr val="000000"/>
                    </a:solidFill>
                  </a:rPr>
                  <a:t>&gt; 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100K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Title 1"/>
              <p:cNvSpPr txBox="1">
                <a:spLocks/>
              </p:cNvSpPr>
              <p:nvPr/>
            </p:nvSpPr>
            <p:spPr>
              <a:xfrm>
                <a:off x="7695431" y="3795904"/>
                <a:ext cx="1067591" cy="4891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4572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None/>
                  <a:defRPr sz="2400" kern="1200">
                    <a:solidFill>
                      <a:schemeClr val="tx2"/>
                    </a:solidFill>
                    <a:latin typeface="Arial" pitchFamily="34" charset="0"/>
                    <a:ea typeface="+mj-ea"/>
                    <a:cs typeface="Arial" pitchFamily="34" charset="0"/>
                  </a:defRPr>
                </a:lvl1pPr>
              </a:lstStyle>
              <a:p>
                <a:r>
                  <a:rPr lang="en-US" sz="900" b="1" dirty="0" smtClean="0">
                    <a:solidFill>
                      <a:srgbClr val="000000"/>
                    </a:solidFill>
                  </a:rPr>
                  <a:t>Option (B): </a:t>
                </a:r>
              </a:p>
              <a:p>
                <a:r>
                  <a:rPr lang="en-US" sz="900" dirty="0" err="1" smtClean="0">
                    <a:solidFill>
                      <a:srgbClr val="000000"/>
                    </a:solidFill>
                  </a:rPr>
                  <a:t>Cov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900" dirty="0">
                    <a:solidFill>
                      <a:srgbClr val="000000"/>
                    </a:solidFill>
                  </a:rPr>
                  <a:t>A &lt;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900" dirty="0">
                    <a:solidFill>
                      <a:srgbClr val="000000"/>
                    </a:solidFill>
                  </a:rPr>
                  <a:t>$150K</a:t>
                </a:r>
                <a:br>
                  <a:rPr lang="en-US" sz="900" dirty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Cov </a:t>
                </a:r>
                <a:r>
                  <a:rPr lang="nn-NO" sz="900" dirty="0">
                    <a:solidFill>
                      <a:srgbClr val="000000"/>
                    </a:solidFill>
                  </a:rPr>
                  <a:t>C 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&lt; </a:t>
                </a:r>
                <a:r>
                  <a:rPr lang="nn-NO" sz="900" dirty="0">
                    <a:solidFill>
                      <a:srgbClr val="000000"/>
                    </a:solidFill>
                  </a:rPr>
                  <a:t>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100K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Title 1"/>
              <p:cNvSpPr txBox="1">
                <a:spLocks/>
              </p:cNvSpPr>
              <p:nvPr/>
            </p:nvSpPr>
            <p:spPr>
              <a:xfrm>
                <a:off x="4847244" y="4285011"/>
                <a:ext cx="1127804" cy="5286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4572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None/>
                  <a:defRPr sz="2400" kern="1200">
                    <a:solidFill>
                      <a:schemeClr val="tx2"/>
                    </a:solidFill>
                    <a:latin typeface="Arial" pitchFamily="34" charset="0"/>
                    <a:ea typeface="+mj-ea"/>
                    <a:cs typeface="Arial" pitchFamily="34" charset="0"/>
                  </a:defRPr>
                </a:lvl1pPr>
              </a:lstStyle>
              <a:p>
                <a:r>
                  <a:rPr lang="en-US" sz="900" b="1" dirty="0" smtClean="0">
                    <a:solidFill>
                      <a:srgbClr val="000000"/>
                    </a:solidFill>
                  </a:rPr>
                  <a:t>Option (C): </a:t>
                </a:r>
              </a:p>
              <a:p>
                <a:r>
                  <a:rPr lang="en-US" sz="900" dirty="0" err="1" smtClean="0">
                    <a:solidFill>
                      <a:srgbClr val="000000"/>
                    </a:solidFill>
                  </a:rPr>
                  <a:t>Cov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900" dirty="0">
                    <a:solidFill>
                      <a:srgbClr val="000000"/>
                    </a:solidFill>
                  </a:rPr>
                  <a:t>A &gt; $150K</a:t>
                </a:r>
                <a:br>
                  <a:rPr lang="en-US" sz="900" dirty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Cov </a:t>
                </a:r>
                <a:r>
                  <a:rPr lang="nn-NO" sz="900" dirty="0">
                    <a:solidFill>
                      <a:srgbClr val="000000"/>
                    </a:solidFill>
                  </a:rPr>
                  <a:t>C 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&lt; </a:t>
                </a:r>
                <a:r>
                  <a:rPr lang="nn-NO" sz="900" dirty="0">
                    <a:solidFill>
                      <a:srgbClr val="000000"/>
                    </a:solidFill>
                  </a:rPr>
                  <a:t>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100K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Title 1"/>
              <p:cNvSpPr txBox="1">
                <a:spLocks/>
              </p:cNvSpPr>
              <p:nvPr/>
            </p:nvSpPr>
            <p:spPr>
              <a:xfrm>
                <a:off x="7695431" y="4285012"/>
                <a:ext cx="1069981" cy="5286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 anchorCtr="0">
                <a:normAutofit/>
              </a:bodyPr>
              <a:lstStyle>
                <a:lvl1pPr algn="l" defTabSz="4572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None/>
                  <a:defRPr sz="2400" kern="1200">
                    <a:solidFill>
                      <a:schemeClr val="tx2"/>
                    </a:solidFill>
                    <a:latin typeface="Arial" pitchFamily="34" charset="0"/>
                    <a:ea typeface="+mj-ea"/>
                    <a:cs typeface="Arial" pitchFamily="34" charset="0"/>
                  </a:defRPr>
                </a:lvl1pPr>
              </a:lstStyle>
              <a:p>
                <a:r>
                  <a:rPr lang="en-US" sz="900" b="1" dirty="0" smtClean="0">
                    <a:solidFill>
                      <a:srgbClr val="000000"/>
                    </a:solidFill>
                  </a:rPr>
                  <a:t>Option (D):</a:t>
                </a:r>
              </a:p>
              <a:p>
                <a:r>
                  <a:rPr lang="en-US" sz="900" dirty="0" err="1" smtClean="0">
                    <a:solidFill>
                      <a:srgbClr val="000000"/>
                    </a:solidFill>
                  </a:rPr>
                  <a:t>Cov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900" dirty="0">
                    <a:solidFill>
                      <a:srgbClr val="000000"/>
                    </a:solidFill>
                  </a:rPr>
                  <a:t>A </a:t>
                </a:r>
                <a:r>
                  <a:rPr lang="en-US" sz="900" dirty="0" smtClean="0">
                    <a:solidFill>
                      <a:srgbClr val="000000"/>
                    </a:solidFill>
                  </a:rPr>
                  <a:t>&lt; </a:t>
                </a:r>
                <a:r>
                  <a:rPr lang="en-US" sz="900" dirty="0">
                    <a:solidFill>
                      <a:srgbClr val="000000"/>
                    </a:solidFill>
                  </a:rPr>
                  <a:t>$150K</a:t>
                </a:r>
                <a:br>
                  <a:rPr lang="en-US" sz="900" dirty="0">
                    <a:solidFill>
                      <a:srgbClr val="000000"/>
                    </a:solidFill>
                  </a:rPr>
                </a:br>
                <a:r>
                  <a:rPr lang="nn-NO" sz="900" dirty="0" smtClean="0">
                    <a:solidFill>
                      <a:srgbClr val="000000"/>
                    </a:solidFill>
                  </a:rPr>
                  <a:t>Cov </a:t>
                </a:r>
                <a:r>
                  <a:rPr lang="nn-NO" sz="900" dirty="0">
                    <a:solidFill>
                      <a:srgbClr val="000000"/>
                    </a:solidFill>
                  </a:rPr>
                  <a:t>C &gt; $</a:t>
                </a:r>
                <a:r>
                  <a:rPr lang="nn-NO" sz="900" dirty="0" smtClean="0">
                    <a:solidFill>
                      <a:srgbClr val="000000"/>
                    </a:solidFill>
                  </a:rPr>
                  <a:t>100K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146532" y="3680488"/>
              <a:ext cx="13195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u="sng" dirty="0" smtClean="0">
                  <a:solidFill>
                    <a:srgbClr val="000000"/>
                  </a:solidFill>
                </a:rPr>
                <a:t>Property Coverages</a:t>
              </a:r>
              <a:endParaRPr lang="en-US" sz="900" b="1" u="sng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56817"/>
              </p:ext>
            </p:extLst>
          </p:nvPr>
        </p:nvGraphicFramePr>
        <p:xfrm>
          <a:off x="1007419" y="1299561"/>
          <a:ext cx="1889768" cy="1243130"/>
        </p:xfrm>
        <a:graphic>
          <a:graphicData uri="http://schemas.openxmlformats.org/drawingml/2006/table">
            <a:tbl>
              <a:tblPr/>
              <a:tblGrid>
                <a:gridCol w="944884"/>
                <a:gridCol w="944884"/>
              </a:tblGrid>
              <a:tr h="2486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Automobile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Policies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4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~(D)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(B)**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61950" y="6258479"/>
            <a:ext cx="8416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Footnote</a:t>
            </a:r>
            <a:r>
              <a:rPr lang="en-US" sz="800" dirty="0" smtClean="0">
                <a:solidFill>
                  <a:srgbClr val="000000"/>
                </a:solidFill>
              </a:rPr>
              <a:t>: Policies </a:t>
            </a:r>
            <a:r>
              <a:rPr lang="en-US" sz="800" dirty="0">
                <a:solidFill>
                  <a:srgbClr val="000000"/>
                </a:solidFill>
              </a:rPr>
              <a:t>planned to be created are depicted with each cell having a value representing a </a:t>
            </a:r>
            <a:r>
              <a:rPr lang="en-US" sz="800" dirty="0" smtClean="0">
                <a:solidFill>
                  <a:srgbClr val="000000"/>
                </a:solidFill>
              </a:rPr>
              <a:t>policy. Every </a:t>
            </a:r>
            <a:r>
              <a:rPr lang="en-US" sz="800" dirty="0">
                <a:solidFill>
                  <a:srgbClr val="000000"/>
                </a:solidFill>
              </a:rPr>
              <a:t>policy must have 5 transactions (New Business, Billing, Cancellation, Renewal, Reinstatement).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09623"/>
              </p:ext>
            </p:extLst>
          </p:nvPr>
        </p:nvGraphicFramePr>
        <p:xfrm>
          <a:off x="361071" y="5193863"/>
          <a:ext cx="4897439" cy="950063"/>
        </p:xfrm>
        <a:graphic>
          <a:graphicData uri="http://schemas.openxmlformats.org/drawingml/2006/table">
            <a:tbl>
              <a:tblPr/>
              <a:tblGrid>
                <a:gridCol w="779402"/>
                <a:gridCol w="558378"/>
                <a:gridCol w="558378"/>
                <a:gridCol w="767769"/>
                <a:gridCol w="558378"/>
                <a:gridCol w="558378"/>
                <a:gridCol w="558378"/>
                <a:gridCol w="558378"/>
              </a:tblGrid>
              <a:tr h="162091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Channel Types (Agents):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Endorsements: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4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AAA Partner Club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Has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endorsements </a:t>
                      </a:r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(See Appendix)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4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Subproducer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endorsements, additional interest or mortgage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0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Independent Agent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0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Direct Sales Unit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68322"/>
              </p:ext>
            </p:extLst>
          </p:nvPr>
        </p:nvGraphicFramePr>
        <p:xfrm>
          <a:off x="5264938" y="5199046"/>
          <a:ext cx="3519486" cy="1005840"/>
        </p:xfrm>
        <a:graphic>
          <a:graphicData uri="http://schemas.openxmlformats.org/drawingml/2006/table">
            <a:tbl>
              <a:tblPr/>
              <a:tblGrid>
                <a:gridCol w="218821"/>
                <a:gridCol w="3300665"/>
              </a:tblGrid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Has multiple drivers/vehicles(at least 2 PPAs and 1 Trailer); 1-2 state specific forms, Waive Liability=Yes (for auto policies)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**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Multiple violations; Payment Plan Variation, Multiple Surcharges and Discounts(driver related) for auto and PUP policies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***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Zip Code with leading zero; Prior Carrier variation for auto and property policies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~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Garaging address should be different than insured address 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52425" y="5180545"/>
            <a:ext cx="8422474" cy="1079529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06462" y="5026167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Legend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8885" y="5799833"/>
            <a:ext cx="32585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dirty="0" smtClean="0">
                <a:solidFill>
                  <a:srgbClr val="000000"/>
                </a:solidFill>
              </a:rPr>
              <a:t>Coverage terms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50" dirty="0" smtClean="0">
                <a:solidFill>
                  <a:srgbClr val="000000"/>
                </a:solidFill>
              </a:rPr>
              <a:t>BI – Bodily Injury Liability Limit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50" dirty="0" smtClean="0">
                <a:solidFill>
                  <a:srgbClr val="000000"/>
                </a:solidFill>
              </a:rPr>
              <a:t>UMBI – Uninsured Motorists Bodily Injury Limit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50" dirty="0" smtClean="0">
                <a:solidFill>
                  <a:srgbClr val="000000"/>
                </a:solidFill>
              </a:rPr>
              <a:t>UIMBI – Underinsured Motorists Bodily Injury Limit</a:t>
            </a:r>
            <a:endParaRPr lang="en-US" sz="6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3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41865" y="863557"/>
          <a:ext cx="3754040" cy="750269"/>
        </p:xfrm>
        <a:graphic>
          <a:graphicData uri="http://schemas.openxmlformats.org/drawingml/2006/table">
            <a:tbl>
              <a:tblPr/>
              <a:tblGrid>
                <a:gridCol w="750808"/>
                <a:gridCol w="750808"/>
                <a:gridCol w="750808"/>
                <a:gridCol w="750808"/>
                <a:gridCol w="750808"/>
              </a:tblGrid>
              <a:tr h="28256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MAIG Conversion Policies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NJ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</a:t>
                      </a:r>
                      <a:r>
                        <a:rPr lang="en-US" sz="10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lang="en-US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(C)**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~(D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(E)***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(A),(B),(C),(D)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(B)*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270509" y="-29251"/>
            <a:ext cx="8416926" cy="8869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4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IVANS Test Plan (2 of 2)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276224" y="1706118"/>
            <a:ext cx="3831523" cy="9997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4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800" b="1" dirty="0" smtClean="0">
                <a:solidFill>
                  <a:srgbClr val="000000"/>
                </a:solidFill>
              </a:rPr>
              <a:t>Example: </a:t>
            </a:r>
            <a:r>
              <a:rPr lang="en-US" sz="800" dirty="0" smtClean="0">
                <a:solidFill>
                  <a:srgbClr val="000000"/>
                </a:solidFill>
              </a:rPr>
              <a:t>Convert </a:t>
            </a:r>
            <a:r>
              <a:rPr lang="en-US" sz="800" dirty="0">
                <a:solidFill>
                  <a:srgbClr val="000000"/>
                </a:solidFill>
              </a:rPr>
              <a:t>a NJ </a:t>
            </a:r>
            <a:r>
              <a:rPr lang="en-US" sz="800" dirty="0" smtClean="0">
                <a:solidFill>
                  <a:srgbClr val="000000"/>
                </a:solidFill>
              </a:rPr>
              <a:t>MAIG policy into Auto Signature Series. It’s </a:t>
            </a:r>
            <a:r>
              <a:rPr lang="en-US" sz="800" dirty="0">
                <a:solidFill>
                  <a:srgbClr val="000000"/>
                </a:solidFill>
              </a:rPr>
              <a:t>under </a:t>
            </a:r>
            <a:r>
              <a:rPr lang="en-US" sz="800" dirty="0" smtClean="0">
                <a:solidFill>
                  <a:srgbClr val="000000"/>
                </a:solidFill>
              </a:rPr>
              <a:t>the AAA Partner Club channel </a:t>
            </a:r>
            <a:r>
              <a:rPr lang="en-US" sz="800" dirty="0">
                <a:solidFill>
                  <a:srgbClr val="000000"/>
                </a:solidFill>
              </a:rPr>
              <a:t>and with </a:t>
            </a:r>
            <a:r>
              <a:rPr lang="en-US" sz="800" dirty="0" smtClean="0">
                <a:solidFill>
                  <a:srgbClr val="000000"/>
                </a:solidFill>
              </a:rPr>
              <a:t>no grandfathered coverages as specified in option E. </a:t>
            </a:r>
            <a:r>
              <a:rPr lang="en-US" sz="800" dirty="0">
                <a:solidFill>
                  <a:srgbClr val="000000"/>
                </a:solidFill>
              </a:rPr>
              <a:t>C</a:t>
            </a:r>
            <a:r>
              <a:rPr lang="en-US" sz="800" dirty="0" smtClean="0">
                <a:solidFill>
                  <a:srgbClr val="000000"/>
                </a:solidFill>
              </a:rPr>
              <a:t>reate midterm endorsements </a:t>
            </a:r>
            <a:r>
              <a:rPr lang="en-US" sz="800" dirty="0">
                <a:solidFill>
                  <a:srgbClr val="000000"/>
                </a:solidFill>
              </a:rPr>
              <a:t>for this policy, along with the </a:t>
            </a:r>
            <a:r>
              <a:rPr lang="en-US" sz="800" dirty="0" smtClean="0">
                <a:solidFill>
                  <a:srgbClr val="000000"/>
                </a:solidFill>
              </a:rPr>
              <a:t>4 </a:t>
            </a:r>
            <a:r>
              <a:rPr lang="en-US" sz="800" dirty="0">
                <a:solidFill>
                  <a:srgbClr val="000000"/>
                </a:solidFill>
              </a:rPr>
              <a:t>mandatory transactions of </a:t>
            </a:r>
            <a:r>
              <a:rPr lang="en-US" sz="800" dirty="0" smtClean="0">
                <a:solidFill>
                  <a:srgbClr val="000000"/>
                </a:solidFill>
              </a:rPr>
              <a:t>Billing</a:t>
            </a:r>
            <a:r>
              <a:rPr lang="en-US" sz="800" dirty="0">
                <a:solidFill>
                  <a:srgbClr val="000000"/>
                </a:solidFill>
              </a:rPr>
              <a:t>, Cancellation, Reinstatement and Renewal. </a:t>
            </a:r>
            <a:r>
              <a:rPr lang="en-US" sz="800" dirty="0" smtClean="0">
                <a:solidFill>
                  <a:srgbClr val="000000"/>
                </a:solidFill>
              </a:rPr>
              <a:t>This policy’s garaging address should be different from the insured address.</a:t>
            </a:r>
            <a:endParaRPr lang="en-US" sz="8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41865" y="2573545"/>
          <a:ext cx="3754042" cy="1913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823"/>
                <a:gridCol w="1598499"/>
                <a:gridCol w="354944"/>
                <a:gridCol w="354944"/>
                <a:gridCol w="354944"/>
                <a:gridCol w="354944"/>
                <a:gridCol w="354944"/>
              </a:tblGrid>
              <a:tr h="184145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b="1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75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b="1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75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b="1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75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b="1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sz="75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b="1" dirty="0" smtClean="0">
                          <a:solidFill>
                            <a:srgbClr val="000000"/>
                          </a:solidFill>
                        </a:rPr>
                        <a:t>E</a:t>
                      </a:r>
                      <a:endParaRPr lang="en-US" sz="75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55">
                <a:tc rowSpan="8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Grandfathered Coverages</a:t>
                      </a:r>
                      <a:endParaRPr lang="en-US" sz="9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50" dirty="0" smtClean="0">
                          <a:solidFill>
                            <a:srgbClr val="000000"/>
                          </a:solidFill>
                        </a:rPr>
                        <a:t>First Party Benefits</a:t>
                      </a:r>
                      <a:endParaRPr lang="en-US" sz="7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55">
                <a:tc vMerge="1">
                  <a:txBody>
                    <a:bodyPr/>
                    <a:lstStyle/>
                    <a:p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50" dirty="0" smtClean="0">
                          <a:solidFill>
                            <a:srgbClr val="000000"/>
                          </a:solidFill>
                        </a:rPr>
                        <a:t>Comprehensive</a:t>
                      </a:r>
                      <a:endParaRPr lang="en-US" sz="7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55">
                <a:tc vMerge="1">
                  <a:txBody>
                    <a:bodyPr/>
                    <a:lstStyle/>
                    <a:p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50" dirty="0" smtClean="0">
                          <a:solidFill>
                            <a:srgbClr val="000000"/>
                          </a:solidFill>
                        </a:rPr>
                        <a:t>Towing</a:t>
                      </a:r>
                      <a:endParaRPr lang="en-US" sz="7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55">
                <a:tc vMerge="1">
                  <a:txBody>
                    <a:bodyPr/>
                    <a:lstStyle/>
                    <a:p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50" dirty="0" smtClean="0">
                          <a:solidFill>
                            <a:srgbClr val="000000"/>
                          </a:solidFill>
                        </a:rPr>
                        <a:t>AAA Mid-Atlantic Plus</a:t>
                      </a:r>
                      <a:endParaRPr lang="en-US" sz="7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55">
                <a:tc vMerge="1">
                  <a:txBody>
                    <a:bodyPr/>
                    <a:lstStyle/>
                    <a:p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50" dirty="0" smtClean="0">
                          <a:solidFill>
                            <a:srgbClr val="000000"/>
                          </a:solidFill>
                        </a:rPr>
                        <a:t>The Promise</a:t>
                      </a:r>
                      <a:endParaRPr lang="en-US" sz="7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89">
                <a:tc vMerge="1">
                  <a:txBody>
                    <a:bodyPr/>
                    <a:lstStyle/>
                    <a:p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50" dirty="0" smtClean="0">
                          <a:solidFill>
                            <a:srgbClr val="000000"/>
                          </a:solidFill>
                        </a:rPr>
                        <a:t>Travel Deductible Waiver</a:t>
                      </a:r>
                      <a:endParaRPr lang="en-US" sz="7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55">
                <a:tc vMerge="1">
                  <a:txBody>
                    <a:bodyPr/>
                    <a:lstStyle/>
                    <a:p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50" dirty="0" smtClean="0">
                          <a:solidFill>
                            <a:srgbClr val="000000"/>
                          </a:solidFill>
                        </a:rPr>
                        <a:t>Glass Deductible</a:t>
                      </a:r>
                      <a:endParaRPr lang="en-US" sz="7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55">
                <a:tc vMerge="1">
                  <a:txBody>
                    <a:bodyPr/>
                    <a:lstStyle/>
                    <a:p>
                      <a:endParaRPr lang="en-US" sz="8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50" dirty="0" smtClean="0">
                          <a:solidFill>
                            <a:srgbClr val="000000"/>
                          </a:solidFill>
                        </a:rPr>
                        <a:t>Trip Interruption</a:t>
                      </a:r>
                      <a:endParaRPr lang="en-US" sz="75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50" b="1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✔</a:t>
                      </a:r>
                      <a:endParaRPr lang="en-US" sz="750" b="1" kern="1200" dirty="0" smtClean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50" b="1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361950" y="5803685"/>
            <a:ext cx="84169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00"/>
                </a:solidFill>
              </a:rPr>
              <a:t>Footnote</a:t>
            </a:r>
            <a:r>
              <a:rPr lang="en-US" sz="700" dirty="0" smtClean="0">
                <a:solidFill>
                  <a:srgbClr val="000000"/>
                </a:solidFill>
              </a:rPr>
              <a:t>: Policies </a:t>
            </a:r>
            <a:r>
              <a:rPr lang="en-US" sz="700" dirty="0">
                <a:solidFill>
                  <a:srgbClr val="000000"/>
                </a:solidFill>
              </a:rPr>
              <a:t>planned to be created are depicted with each cell having a value representing a </a:t>
            </a:r>
            <a:r>
              <a:rPr lang="en-US" sz="700" dirty="0" smtClean="0">
                <a:solidFill>
                  <a:srgbClr val="000000"/>
                </a:solidFill>
              </a:rPr>
              <a:t>policy. Every </a:t>
            </a:r>
            <a:r>
              <a:rPr lang="en-US" sz="700" dirty="0">
                <a:solidFill>
                  <a:srgbClr val="000000"/>
                </a:solidFill>
              </a:rPr>
              <a:t>policy must have </a:t>
            </a:r>
            <a:r>
              <a:rPr lang="en-US" sz="700" dirty="0" smtClean="0">
                <a:solidFill>
                  <a:srgbClr val="000000"/>
                </a:solidFill>
              </a:rPr>
              <a:t>4 </a:t>
            </a:r>
            <a:r>
              <a:rPr lang="en-US" sz="700" dirty="0">
                <a:solidFill>
                  <a:srgbClr val="000000"/>
                </a:solidFill>
              </a:rPr>
              <a:t>transactions </a:t>
            </a:r>
            <a:r>
              <a:rPr lang="en-US" sz="700" dirty="0" smtClean="0">
                <a:solidFill>
                  <a:srgbClr val="000000"/>
                </a:solidFill>
              </a:rPr>
              <a:t>(Billing</a:t>
            </a:r>
            <a:r>
              <a:rPr lang="en-US" sz="700" dirty="0">
                <a:solidFill>
                  <a:srgbClr val="000000"/>
                </a:solidFill>
              </a:rPr>
              <a:t>, Cancellation, Renewal, Reinstatement).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61071" y="4739069"/>
          <a:ext cx="4897439" cy="950063"/>
        </p:xfrm>
        <a:graphic>
          <a:graphicData uri="http://schemas.openxmlformats.org/drawingml/2006/table">
            <a:tbl>
              <a:tblPr/>
              <a:tblGrid>
                <a:gridCol w="779402"/>
                <a:gridCol w="558378"/>
                <a:gridCol w="558378"/>
                <a:gridCol w="767769"/>
                <a:gridCol w="558378"/>
                <a:gridCol w="558378"/>
                <a:gridCol w="558378"/>
                <a:gridCol w="558378"/>
              </a:tblGrid>
              <a:tr h="162091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Channel Types (Agents):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Endorsements: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42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AAA Partner Club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Has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endorsements </a:t>
                      </a:r>
                      <a:r>
                        <a:rPr lang="en-US" sz="8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(See Appendix)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4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Subproducer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endorsements, additional interest or mortgage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0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Independent Agent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0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Direct Sales Unit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5264938" y="4744252"/>
          <a:ext cx="3519486" cy="1005840"/>
        </p:xfrm>
        <a:graphic>
          <a:graphicData uri="http://schemas.openxmlformats.org/drawingml/2006/table">
            <a:tbl>
              <a:tblPr/>
              <a:tblGrid>
                <a:gridCol w="218821"/>
                <a:gridCol w="3300665"/>
              </a:tblGrid>
              <a:tr h="2571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Has multiple drivers/vehicles(at least 2 PPAs and 1 Trailer); 1-2 state specific forms, Waive Liability=Yes (for auto policies)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**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Multiple violations; Payment Plan Variation, Multiple Surcharges and Discounts(driver related) for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auto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PUP policies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***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Zip Code with leading zero; Prior Carrier variation for auto and property policies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~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Garaging address should be different than insured address 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352425" y="4725751"/>
            <a:ext cx="8422474" cy="1079529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06462" y="4571373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Legend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18885" y="5345039"/>
            <a:ext cx="32585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dirty="0" smtClean="0">
                <a:solidFill>
                  <a:srgbClr val="000000"/>
                </a:solidFill>
              </a:rPr>
              <a:t>Coverage terms used: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50" dirty="0" smtClean="0">
                <a:solidFill>
                  <a:srgbClr val="000000"/>
                </a:solidFill>
              </a:rPr>
              <a:t>BI – Bodily Injury Liability Limit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50" dirty="0" smtClean="0">
                <a:solidFill>
                  <a:srgbClr val="000000"/>
                </a:solidFill>
              </a:rPr>
              <a:t>UMBI – Uninsured Motorists Bodily Injury Limit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50" dirty="0" smtClean="0">
                <a:solidFill>
                  <a:srgbClr val="000000"/>
                </a:solidFill>
              </a:rPr>
              <a:t>UIMBI – Underinsured Motorists Bodily Injury Limit</a:t>
            </a:r>
            <a:endParaRPr lang="en-US" sz="65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5189" y="6061307"/>
            <a:ext cx="8459235" cy="55399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Execution results/Updates:</a:t>
            </a:r>
          </a:p>
          <a:p>
            <a:r>
              <a:rPr lang="en-US" sz="1000" b="1" dirty="0">
                <a:solidFill>
                  <a:srgbClr val="000000"/>
                </a:solidFill>
              </a:rPr>
              <a:t>Open Defects</a:t>
            </a:r>
            <a:r>
              <a:rPr lang="en-US" sz="1000" b="1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1000" b="1" dirty="0" smtClean="0">
                <a:solidFill>
                  <a:srgbClr val="000000"/>
                </a:solidFill>
              </a:rPr>
              <a:t># 4 PA policies are created for </a:t>
            </a:r>
            <a:r>
              <a:rPr lang="en-US" sz="1000" b="1" smtClean="0">
                <a:solidFill>
                  <a:srgbClr val="000000"/>
                </a:solidFill>
              </a:rPr>
              <a:t>IVANS using </a:t>
            </a:r>
            <a:r>
              <a:rPr lang="en-US" sz="1000" b="1" dirty="0" smtClean="0">
                <a:solidFill>
                  <a:srgbClr val="000000"/>
                </a:solidFill>
              </a:rPr>
              <a:t>agencies with GA codes 063,064 and 065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6491605" y="192693"/>
            <a:ext cx="2652395" cy="6650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24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z="1400" dirty="0" smtClean="0">
                <a:solidFill>
                  <a:srgbClr val="003087"/>
                </a:solidFill>
              </a:rPr>
              <a:t>System Owner – Sean Lucero</a:t>
            </a:r>
            <a:endParaRPr lang="en-US" sz="1400" dirty="0">
              <a:solidFill>
                <a:srgbClr val="003087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35405" y="15576"/>
            <a:ext cx="3417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3087"/>
                </a:solidFill>
              </a:rPr>
              <a:t>Signoff Date – 5/20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4899" y="857227"/>
            <a:ext cx="3887871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Policies created for IVANS will also be used for additional test activities. The Regression team will share the following information with the respective team of each system:</a:t>
            </a:r>
          </a:p>
          <a:p>
            <a:endParaRPr lang="en-US" sz="1200" b="1" dirty="0">
              <a:solidFill>
                <a:srgbClr val="000000"/>
              </a:solidFill>
            </a:endParaRPr>
          </a:p>
          <a:p>
            <a:r>
              <a:rPr lang="en-US" sz="1200" b="1" u="sng" dirty="0" smtClean="0">
                <a:solidFill>
                  <a:srgbClr val="000000"/>
                </a:solidFill>
              </a:rPr>
              <a:t>BDW</a:t>
            </a:r>
          </a:p>
          <a:p>
            <a:pPr marL="0" lvl="1"/>
            <a:r>
              <a:rPr lang="en-US" sz="1200" dirty="0" smtClean="0">
                <a:solidFill>
                  <a:srgbClr val="000000"/>
                </a:solidFill>
              </a:rPr>
              <a:t>a) List of policy numbers, transactions, and corresponding time points.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0" lvl="1"/>
            <a:r>
              <a:rPr lang="en-US" sz="1200" b="1" u="sng" dirty="0" smtClean="0">
                <a:solidFill>
                  <a:srgbClr val="000000"/>
                </a:solidFill>
              </a:rPr>
              <a:t>MADW</a:t>
            </a:r>
          </a:p>
          <a:p>
            <a:pPr marL="0" lvl="1"/>
            <a:r>
              <a:rPr lang="en-US" sz="1200" dirty="0" smtClean="0">
                <a:solidFill>
                  <a:srgbClr val="000000"/>
                </a:solidFill>
              </a:rPr>
              <a:t>b) Policy cross reference feed file.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0" lvl="1"/>
            <a:r>
              <a:rPr lang="en-US" sz="1200" b="1" u="sng" dirty="0" smtClean="0">
                <a:solidFill>
                  <a:srgbClr val="000000"/>
                </a:solidFill>
              </a:rPr>
              <a:t>MDM</a:t>
            </a:r>
            <a:endParaRPr lang="en-US" sz="1200" dirty="0">
              <a:solidFill>
                <a:srgbClr val="000000"/>
              </a:solidFill>
            </a:endParaRPr>
          </a:p>
          <a:p>
            <a:pPr marL="0" lvl="1"/>
            <a:r>
              <a:rPr lang="en-US" sz="1200" dirty="0" smtClean="0">
                <a:solidFill>
                  <a:srgbClr val="000000"/>
                </a:solidFill>
              </a:rPr>
              <a:t>Both a) and b).</a:t>
            </a:r>
          </a:p>
          <a:p>
            <a:pPr marL="0" lvl="1"/>
            <a:r>
              <a:rPr lang="en-US" sz="1200" dirty="0" err="1">
                <a:solidFill>
                  <a:srgbClr val="000000"/>
                </a:solidFill>
              </a:rPr>
              <a:t>Abrobit</a:t>
            </a:r>
            <a:r>
              <a:rPr lang="en-US" sz="1200" dirty="0">
                <a:solidFill>
                  <a:srgbClr val="000000"/>
                </a:solidFill>
              </a:rPr>
              <a:t> Roy </a:t>
            </a:r>
            <a:r>
              <a:rPr lang="en-US" sz="1200" dirty="0" smtClean="0">
                <a:solidFill>
                  <a:srgbClr val="000000"/>
                </a:solidFill>
              </a:rPr>
              <a:t>from MDM </a:t>
            </a:r>
            <a:r>
              <a:rPr lang="en-US" sz="1200" dirty="0">
                <a:solidFill>
                  <a:srgbClr val="000000"/>
                </a:solidFill>
              </a:rPr>
              <a:t>team will be able to perform validations starting </a:t>
            </a:r>
            <a:r>
              <a:rPr lang="en-US" sz="1200" dirty="0" smtClean="0">
                <a:solidFill>
                  <a:srgbClr val="000000"/>
                </a:solidFill>
              </a:rPr>
              <a:t>4/14 </a:t>
            </a:r>
            <a:r>
              <a:rPr lang="en-US" sz="1200" dirty="0">
                <a:solidFill>
                  <a:srgbClr val="000000"/>
                </a:solidFill>
              </a:rPr>
              <a:t>for a week through 4/21</a:t>
            </a:r>
            <a:r>
              <a:rPr lang="en-US" sz="1200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28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IVANS Endorsement Notes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253271" y="1240971"/>
          <a:ext cx="6639046" cy="5053524"/>
        </p:xfrm>
        <a:graphic>
          <a:graphicData uri="http://schemas.openxmlformats.org/drawingml/2006/table">
            <a:tbl>
              <a:tblPr/>
              <a:tblGrid>
                <a:gridCol w="6639046"/>
              </a:tblGrid>
              <a:tr h="5053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Note: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Property,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 will include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endorsements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 each applicable policy from below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list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along with the following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Endorsement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"HO-61: Scheduled Personal Property"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Endorsements for CA: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HO-61: Scheduled Personal Property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HO-42: Office Occupancy - Described Premises Only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HO-43: Office Occupancy - Additional Premises 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HO-70: Additional Residence Premises - Rented to Others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HO-164: Snowmobile Liability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62 6501: Evidence of Liability Insurance - Special Event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HO-210: Jewelry, Watches and Furs (Increased Limits)   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HARI: Additional Residence Premises - Occupied by Insured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Endorsements for CL: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04 54: Earthquake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04 55: Identity Fraud Expense Coverage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04 61: Scheduled Personal Property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09 26: Fungi, wet or dry rot or bacteria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09 31: Open Peril Personal Property Coverage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05 46: Landlord’s Furnishings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09 06: Mortgagee Payment Protection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09 34: Rebuild to Green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09 88: Additional Insured-Special Event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 04 50: Personal Property at other Residences</a:t>
                      </a:r>
                    </a:p>
                  </a:txBody>
                  <a:tcPr marL="9787" marR="9787" marT="978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961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D14A93A-7F66-4727-B269-A012022C4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14D9BA8-6AFC-428C-9C06-4CD2EDFBC2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00BF9F-797E-41F1-8935-C77580015A7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AAA_Template_rev121812</Template>
  <TotalTime>48219</TotalTime>
  <Words>1036</Words>
  <Application>Microsoft Office PowerPoint</Application>
  <PresentationFormat>On-screen Show (4:3)</PresentationFormat>
  <Paragraphs>325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AAA_Template_rev121812</vt:lpstr>
      <vt:lpstr>Riskmeter , ISO, LexisNexis, EARS, and IVANS Test Plan</vt:lpstr>
      <vt:lpstr>Test Execution Plan</vt:lpstr>
      <vt:lpstr>IVANS Test Run</vt:lpstr>
      <vt:lpstr>PowerPoint Presentation</vt:lpstr>
      <vt:lpstr>Appendix: IVANS Endorsement Notes</vt:lpstr>
    </vt:vector>
  </TitlesOfParts>
  <Company>AAA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32 pt Arial,  Title Case.</dc:title>
  <dc:creator>guqwals</dc:creator>
  <cp:lastModifiedBy>Jetty, Vikramkrishna</cp:lastModifiedBy>
  <cp:revision>1473</cp:revision>
  <cp:lastPrinted>2014-12-15T19:51:57Z</cp:lastPrinted>
  <dcterms:created xsi:type="dcterms:W3CDTF">2012-12-24T16:52:47Z</dcterms:created>
  <dcterms:modified xsi:type="dcterms:W3CDTF">2016-07-08T13:51:50Z</dcterms:modified>
</cp:coreProperties>
</file>