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92491" r:id="rId1"/>
    <p:sldMasterId id="2147492535" r:id="rId2"/>
  </p:sldMasterIdLst>
  <p:notesMasterIdLst>
    <p:notesMasterId r:id="rId54"/>
  </p:notesMasterIdLst>
  <p:handoutMasterIdLst>
    <p:handoutMasterId r:id="rId55"/>
  </p:handoutMasterIdLst>
  <p:sldIdLst>
    <p:sldId id="2098" r:id="rId3"/>
    <p:sldId id="2268" r:id="rId4"/>
    <p:sldId id="2219" r:id="rId5"/>
    <p:sldId id="2220" r:id="rId6"/>
    <p:sldId id="2221" r:id="rId7"/>
    <p:sldId id="2222" r:id="rId8"/>
    <p:sldId id="2223" r:id="rId9"/>
    <p:sldId id="2224" r:id="rId10"/>
    <p:sldId id="2225" r:id="rId11"/>
    <p:sldId id="2226" r:id="rId12"/>
    <p:sldId id="2227" r:id="rId13"/>
    <p:sldId id="2228" r:id="rId14"/>
    <p:sldId id="2229" r:id="rId15"/>
    <p:sldId id="2262" r:id="rId16"/>
    <p:sldId id="2232" r:id="rId17"/>
    <p:sldId id="2261" r:id="rId18"/>
    <p:sldId id="2233" r:id="rId19"/>
    <p:sldId id="2263" r:id="rId20"/>
    <p:sldId id="2235" r:id="rId21"/>
    <p:sldId id="2236" r:id="rId22"/>
    <p:sldId id="2267" r:id="rId23"/>
    <p:sldId id="2264" r:id="rId24"/>
    <p:sldId id="2238" r:id="rId25"/>
    <p:sldId id="2239" r:id="rId26"/>
    <p:sldId id="2265" r:id="rId27"/>
    <p:sldId id="2241" r:id="rId28"/>
    <p:sldId id="2242" r:id="rId29"/>
    <p:sldId id="2266" r:id="rId30"/>
    <p:sldId id="2244" r:id="rId31"/>
    <p:sldId id="2245" r:id="rId32"/>
    <p:sldId id="2246" r:id="rId33"/>
    <p:sldId id="2247" r:id="rId34"/>
    <p:sldId id="2279" r:id="rId35"/>
    <p:sldId id="2249" r:id="rId36"/>
    <p:sldId id="2269" r:id="rId37"/>
    <p:sldId id="2270" r:id="rId38"/>
    <p:sldId id="2271" r:id="rId39"/>
    <p:sldId id="2280" r:id="rId40"/>
    <p:sldId id="2272" r:id="rId41"/>
    <p:sldId id="2273" r:id="rId42"/>
    <p:sldId id="2281" r:id="rId43"/>
    <p:sldId id="2274" r:id="rId44"/>
    <p:sldId id="2282" r:id="rId45"/>
    <p:sldId id="2275" r:id="rId46"/>
    <p:sldId id="2276" r:id="rId47"/>
    <p:sldId id="2283" r:id="rId48"/>
    <p:sldId id="2277" r:id="rId49"/>
    <p:sldId id="2278" r:id="rId50"/>
    <p:sldId id="2253" r:id="rId51"/>
    <p:sldId id="2254" r:id="rId52"/>
    <p:sldId id="2255" r:id="rId53"/>
  </p:sldIdLst>
  <p:sldSz cx="9144000" cy="6858000" type="screen4x3"/>
  <p:notesSz cx="7010400" cy="9236075"/>
  <p:defaultTextStyle>
    <a:defPPr>
      <a:defRPr lang="en-US"/>
    </a:defPPr>
    <a:lvl1pPr algn="l" rtl="0" fontAlgn="base">
      <a:spcBef>
        <a:spcPct val="0"/>
      </a:spcBef>
      <a:spcAft>
        <a:spcPct val="0"/>
      </a:spcAft>
      <a:defRPr sz="14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kern="1200">
        <a:solidFill>
          <a:schemeClr val="tx1"/>
        </a:solidFill>
        <a:latin typeface="Arial" pitchFamily="34" charset="0"/>
        <a:ea typeface="+mn-ea"/>
        <a:cs typeface="Arial" pitchFamily="34" charset="0"/>
      </a:defRPr>
    </a:lvl5pPr>
    <a:lvl6pPr marL="2286000" algn="l" defTabSz="914400" rtl="0" eaLnBrk="1" latinLnBrk="0" hangingPunct="1">
      <a:defRPr sz="1400" kern="1200">
        <a:solidFill>
          <a:schemeClr val="tx1"/>
        </a:solidFill>
        <a:latin typeface="Arial" pitchFamily="34" charset="0"/>
        <a:ea typeface="+mn-ea"/>
        <a:cs typeface="Arial" pitchFamily="34" charset="0"/>
      </a:defRPr>
    </a:lvl6pPr>
    <a:lvl7pPr marL="2743200" algn="l" defTabSz="914400" rtl="0" eaLnBrk="1" latinLnBrk="0" hangingPunct="1">
      <a:defRPr sz="1400" kern="1200">
        <a:solidFill>
          <a:schemeClr val="tx1"/>
        </a:solidFill>
        <a:latin typeface="Arial" pitchFamily="34" charset="0"/>
        <a:ea typeface="+mn-ea"/>
        <a:cs typeface="Arial" pitchFamily="34" charset="0"/>
      </a:defRPr>
    </a:lvl7pPr>
    <a:lvl8pPr marL="3200400" algn="l" defTabSz="914400" rtl="0" eaLnBrk="1" latinLnBrk="0" hangingPunct="1">
      <a:defRPr sz="1400" kern="1200">
        <a:solidFill>
          <a:schemeClr val="tx1"/>
        </a:solidFill>
        <a:latin typeface="Arial" pitchFamily="34" charset="0"/>
        <a:ea typeface="+mn-ea"/>
        <a:cs typeface="Arial" pitchFamily="34" charset="0"/>
      </a:defRPr>
    </a:lvl8pPr>
    <a:lvl9pPr marL="3657600" algn="l" defTabSz="914400" rtl="0" eaLnBrk="1" latinLnBrk="0" hangingPunct="1">
      <a:defRPr sz="1400"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no, Jim" initials="JM" lastIdx="43" clrIdx="0"/>
  <p:cmAuthor id="1" name="Kuder, David J" initials="DK" lastIdx="6" clrIdx="1"/>
  <p:cmAuthor id="2" name="Hanlon, Dean" initials="DH" lastIdx="69" clrIdx="2"/>
  <p:cmAuthor id="3" name="Masud, Mo" initials="MM"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1E2"/>
    <a:srgbClr val="C5D9F1"/>
    <a:srgbClr val="000000"/>
    <a:srgbClr val="000066"/>
    <a:srgbClr val="4066B2"/>
    <a:srgbClr val="8099CC"/>
    <a:srgbClr val="009999"/>
    <a:srgbClr val="16365C"/>
    <a:srgbClr val="C5F7F1"/>
    <a:srgbClr val="9C5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6" autoAdjust="0"/>
    <p:restoredTop sz="90776" autoAdjust="0"/>
  </p:normalViewPr>
  <p:slideViewPr>
    <p:cSldViewPr>
      <p:cViewPr>
        <p:scale>
          <a:sx n="90" d="100"/>
          <a:sy n="90" d="100"/>
        </p:scale>
        <p:origin x="-762" y="426"/>
      </p:cViewPr>
      <p:guideLst>
        <p:guide orient="horz" pos="539"/>
        <p:guide orient="horz" pos="4192"/>
        <p:guide orient="horz" pos="2257"/>
        <p:guide orient="horz" pos="950"/>
        <p:guide orient="horz" pos="4144"/>
        <p:guide orient="horz" pos="4319"/>
        <p:guide pos="2880"/>
        <p:guide pos="243"/>
        <p:guide pos="55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5" d="100"/>
        <a:sy n="35" d="100"/>
      </p:scale>
      <p:origin x="0" y="0"/>
    </p:cViewPr>
  </p:sorterViewPr>
  <p:notesViewPr>
    <p:cSldViewPr>
      <p:cViewPr varScale="1">
        <p:scale>
          <a:sx n="64" d="100"/>
          <a:sy n="64" d="100"/>
        </p:scale>
        <p:origin x="-2808" y="-120"/>
      </p:cViewPr>
      <p:guideLst>
        <p:guide orient="horz" pos="2909"/>
        <p:guide pos="2207"/>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Grp="1" noChangeArrowheads="1"/>
          </p:cNvSpPr>
          <p:nvPr>
            <p:ph type="hdr" sz="quarter"/>
          </p:nvPr>
        </p:nvSpPr>
        <p:spPr bwMode="auto">
          <a:xfrm>
            <a:off x="6" y="7"/>
            <a:ext cx="3038145" cy="461193"/>
          </a:xfrm>
          <a:prstGeom prst="rect">
            <a:avLst/>
          </a:prstGeom>
          <a:noFill/>
          <a:ln w="9525">
            <a:noFill/>
            <a:miter lim="800000"/>
            <a:headEnd/>
            <a:tailEnd/>
          </a:ln>
          <a:effectLst/>
        </p:spPr>
        <p:txBody>
          <a:bodyPr vert="horz" wrap="square" lIns="92430" tIns="46214" rIns="92430" bIns="46214" numCol="1" anchor="t" anchorCtr="0" compatLnSpc="1">
            <a:prstTxWarp prst="textNoShape">
              <a:avLst/>
            </a:prstTxWarp>
          </a:bodyPr>
          <a:lstStyle>
            <a:lvl1pPr algn="l" defTabSz="924299" eaLnBrk="1" hangingPunct="1">
              <a:lnSpc>
                <a:spcPct val="100000"/>
              </a:lnSpc>
              <a:buClrTx/>
              <a:defRPr sz="900" b="0">
                <a:latin typeface="Arial" charset="0"/>
                <a:cs typeface="+mn-cs"/>
              </a:defRPr>
            </a:lvl1pPr>
          </a:lstStyle>
          <a:p>
            <a:pPr>
              <a:defRPr/>
            </a:pPr>
            <a:endParaRPr lang="en-US" dirty="0"/>
          </a:p>
        </p:txBody>
      </p:sp>
      <p:sp>
        <p:nvSpPr>
          <p:cNvPr id="401411" name="Rectangle 3"/>
          <p:cNvSpPr>
            <a:spLocks noGrp="1" noChangeArrowheads="1"/>
          </p:cNvSpPr>
          <p:nvPr>
            <p:ph type="dt" sz="quarter" idx="1"/>
          </p:nvPr>
        </p:nvSpPr>
        <p:spPr bwMode="auto">
          <a:xfrm>
            <a:off x="3970735" y="7"/>
            <a:ext cx="3038145" cy="461193"/>
          </a:xfrm>
          <a:prstGeom prst="rect">
            <a:avLst/>
          </a:prstGeom>
          <a:noFill/>
          <a:ln w="9525">
            <a:noFill/>
            <a:miter lim="800000"/>
            <a:headEnd/>
            <a:tailEnd/>
          </a:ln>
          <a:effectLst/>
        </p:spPr>
        <p:txBody>
          <a:bodyPr vert="horz" wrap="square" lIns="92430" tIns="46214" rIns="92430" bIns="46214" numCol="1" anchor="t" anchorCtr="0" compatLnSpc="1">
            <a:prstTxWarp prst="textNoShape">
              <a:avLst/>
            </a:prstTxWarp>
          </a:bodyPr>
          <a:lstStyle>
            <a:lvl1pPr algn="r" defTabSz="924299" eaLnBrk="1" hangingPunct="1">
              <a:lnSpc>
                <a:spcPct val="100000"/>
              </a:lnSpc>
              <a:buClrTx/>
              <a:defRPr sz="900" b="0">
                <a:latin typeface="Arial" charset="0"/>
                <a:cs typeface="+mn-cs"/>
              </a:defRPr>
            </a:lvl1pPr>
          </a:lstStyle>
          <a:p>
            <a:pPr>
              <a:defRPr/>
            </a:pPr>
            <a:endParaRPr lang="en-US" dirty="0"/>
          </a:p>
        </p:txBody>
      </p:sp>
      <p:sp>
        <p:nvSpPr>
          <p:cNvPr id="401412" name="Rectangle 4"/>
          <p:cNvSpPr>
            <a:spLocks noGrp="1" noChangeArrowheads="1"/>
          </p:cNvSpPr>
          <p:nvPr>
            <p:ph type="ftr" sz="quarter" idx="2"/>
          </p:nvPr>
        </p:nvSpPr>
        <p:spPr bwMode="auto">
          <a:xfrm>
            <a:off x="6" y="8773363"/>
            <a:ext cx="3038145" cy="461193"/>
          </a:xfrm>
          <a:prstGeom prst="rect">
            <a:avLst/>
          </a:prstGeom>
          <a:noFill/>
          <a:ln w="9525">
            <a:noFill/>
            <a:miter lim="800000"/>
            <a:headEnd/>
            <a:tailEnd/>
          </a:ln>
          <a:effectLst/>
        </p:spPr>
        <p:txBody>
          <a:bodyPr vert="horz" wrap="square" lIns="92430" tIns="46214" rIns="92430" bIns="46214" numCol="1" anchor="b" anchorCtr="0" compatLnSpc="1">
            <a:prstTxWarp prst="textNoShape">
              <a:avLst/>
            </a:prstTxWarp>
          </a:bodyPr>
          <a:lstStyle>
            <a:lvl1pPr algn="l" defTabSz="924299" eaLnBrk="1" hangingPunct="1">
              <a:lnSpc>
                <a:spcPct val="100000"/>
              </a:lnSpc>
              <a:buClrTx/>
              <a:defRPr sz="900" b="0">
                <a:latin typeface="Arial" charset="0"/>
                <a:cs typeface="+mn-cs"/>
              </a:defRPr>
            </a:lvl1pPr>
          </a:lstStyle>
          <a:p>
            <a:pPr>
              <a:defRPr/>
            </a:pPr>
            <a:endParaRPr lang="en-US" dirty="0"/>
          </a:p>
        </p:txBody>
      </p:sp>
      <p:sp>
        <p:nvSpPr>
          <p:cNvPr id="401413" name="Rectangle 5"/>
          <p:cNvSpPr>
            <a:spLocks noGrp="1" noChangeArrowheads="1"/>
          </p:cNvSpPr>
          <p:nvPr>
            <p:ph type="sldNum" sz="quarter" idx="3"/>
          </p:nvPr>
        </p:nvSpPr>
        <p:spPr bwMode="auto">
          <a:xfrm>
            <a:off x="3970735" y="8773363"/>
            <a:ext cx="3038145" cy="461193"/>
          </a:xfrm>
          <a:prstGeom prst="rect">
            <a:avLst/>
          </a:prstGeom>
          <a:noFill/>
          <a:ln w="9525">
            <a:noFill/>
            <a:miter lim="800000"/>
            <a:headEnd/>
            <a:tailEnd/>
          </a:ln>
          <a:effectLst/>
        </p:spPr>
        <p:txBody>
          <a:bodyPr vert="horz" wrap="square" lIns="92430" tIns="46214" rIns="92430" bIns="46214" numCol="1" anchor="b" anchorCtr="0" compatLnSpc="1">
            <a:prstTxWarp prst="textNoShape">
              <a:avLst/>
            </a:prstTxWarp>
          </a:bodyPr>
          <a:lstStyle>
            <a:lvl1pPr algn="r" defTabSz="924299" eaLnBrk="1" hangingPunct="1">
              <a:lnSpc>
                <a:spcPct val="100000"/>
              </a:lnSpc>
              <a:buClrTx/>
              <a:defRPr sz="900" b="0">
                <a:latin typeface="Arial" charset="0"/>
                <a:cs typeface="+mn-cs"/>
              </a:defRPr>
            </a:lvl1pPr>
          </a:lstStyle>
          <a:p>
            <a:pPr>
              <a:defRPr/>
            </a:pPr>
            <a:fld id="{9C3443C0-1A9E-4CE0-9ED2-724FBD683356}" type="slidenum">
              <a:rPr lang="en-US"/>
              <a:pPr>
                <a:defRPr/>
              </a:pPr>
              <a:t>‹#›</a:t>
            </a:fld>
            <a:endParaRPr lang="en-US" dirty="0"/>
          </a:p>
        </p:txBody>
      </p:sp>
    </p:spTree>
    <p:extLst>
      <p:ext uri="{BB962C8B-B14F-4D97-AF65-F5344CB8AC3E}">
        <p14:creationId xmlns:p14="http://schemas.microsoft.com/office/powerpoint/2010/main" val="1211147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6" y="7"/>
            <a:ext cx="3038145" cy="461193"/>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l" defTabSz="932268" eaLnBrk="1" hangingPunct="1">
              <a:lnSpc>
                <a:spcPct val="100000"/>
              </a:lnSpc>
              <a:buClrTx/>
              <a:defRPr sz="900" b="0">
                <a:latin typeface="Arial" charset="0"/>
                <a:cs typeface="+mn-cs"/>
              </a:defRPr>
            </a:lvl1pPr>
          </a:lstStyle>
          <a:p>
            <a:pPr>
              <a:defRPr/>
            </a:pPr>
            <a:endParaRPr lang="en-US" dirty="0"/>
          </a:p>
        </p:txBody>
      </p:sp>
      <p:sp>
        <p:nvSpPr>
          <p:cNvPr id="48131" name="Rectangle 3"/>
          <p:cNvSpPr>
            <a:spLocks noGrp="1" noChangeArrowheads="1"/>
          </p:cNvSpPr>
          <p:nvPr>
            <p:ph type="dt" idx="1"/>
          </p:nvPr>
        </p:nvSpPr>
        <p:spPr bwMode="auto">
          <a:xfrm>
            <a:off x="3970735" y="7"/>
            <a:ext cx="3038145" cy="461193"/>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r" defTabSz="932268" eaLnBrk="1" hangingPunct="1">
              <a:lnSpc>
                <a:spcPct val="100000"/>
              </a:lnSpc>
              <a:buClrTx/>
              <a:defRPr sz="900" b="0">
                <a:latin typeface="Arial" charset="0"/>
                <a:cs typeface="+mn-cs"/>
              </a:defRPr>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gray">
          <a:xfrm>
            <a:off x="337748" y="4387449"/>
            <a:ext cx="6334919" cy="1041501"/>
          </a:xfrm>
          <a:prstGeom prst="rect">
            <a:avLst/>
          </a:prstGeom>
          <a:noFill/>
          <a:ln w="9525" algn="ctr">
            <a:noFill/>
            <a:miter lim="800000"/>
            <a:headEnd/>
            <a:tailEnd/>
          </a:ln>
          <a:effectLst/>
        </p:spPr>
        <p:txBody>
          <a:bodyPr vert="horz" wrap="square" lIns="45821" tIns="45821" rIns="45821" bIns="45821"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6" y="8773363"/>
            <a:ext cx="3038145" cy="461193"/>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l" defTabSz="932268" eaLnBrk="1" hangingPunct="1">
              <a:lnSpc>
                <a:spcPct val="100000"/>
              </a:lnSpc>
              <a:buClrTx/>
              <a:defRPr sz="900" b="0">
                <a:latin typeface="Arial" charset="0"/>
                <a:cs typeface="+mn-cs"/>
              </a:defRPr>
            </a:lvl1pPr>
          </a:lstStyle>
          <a:p>
            <a:pPr>
              <a:defRPr/>
            </a:pPr>
            <a:endParaRPr lang="en-US" dirty="0"/>
          </a:p>
        </p:txBody>
      </p:sp>
      <p:sp>
        <p:nvSpPr>
          <p:cNvPr id="48135" name="Rectangle 7"/>
          <p:cNvSpPr>
            <a:spLocks noGrp="1" noChangeArrowheads="1"/>
          </p:cNvSpPr>
          <p:nvPr>
            <p:ph type="sldNum" sz="quarter" idx="5"/>
          </p:nvPr>
        </p:nvSpPr>
        <p:spPr bwMode="auto">
          <a:xfrm>
            <a:off x="3970735" y="8773363"/>
            <a:ext cx="3038145" cy="461193"/>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r" defTabSz="932268" eaLnBrk="1" hangingPunct="1">
              <a:lnSpc>
                <a:spcPct val="100000"/>
              </a:lnSpc>
              <a:buClrTx/>
              <a:defRPr sz="900" b="0">
                <a:latin typeface="Arial" charset="0"/>
                <a:cs typeface="+mn-cs"/>
              </a:defRPr>
            </a:lvl1pPr>
          </a:lstStyle>
          <a:p>
            <a:pPr>
              <a:defRPr/>
            </a:pPr>
            <a:fld id="{38F454EE-6F9B-4D7D-ADA2-80691877BF45}" type="slidenum">
              <a:rPr lang="en-US"/>
              <a:pPr>
                <a:defRPr/>
              </a:pPr>
              <a:t>‹#›</a:t>
            </a:fld>
            <a:endParaRPr lang="en-US" dirty="0"/>
          </a:p>
        </p:txBody>
      </p:sp>
    </p:spTree>
    <p:extLst>
      <p:ext uri="{BB962C8B-B14F-4D97-AF65-F5344CB8AC3E}">
        <p14:creationId xmlns:p14="http://schemas.microsoft.com/office/powerpoint/2010/main" val="2416022407"/>
      </p:ext>
    </p:extLst>
  </p:cSld>
  <p:clrMap bg1="lt1" tx1="dk1" bg2="lt2" tx2="dk2" accent1="accent1" accent2="accent2" accent3="accent3" accent4="accent4" accent5="accent5" accent6="accent6" hlink="hlink" folHlink="folHlink"/>
  <p:notesStyle>
    <a:lvl1pPr algn="l" rtl="0" eaLnBrk="0" fontAlgn="base" hangingPunct="0">
      <a:lnSpc>
        <a:spcPct val="95000"/>
      </a:lnSpc>
      <a:spcBef>
        <a:spcPct val="0"/>
      </a:spcBef>
      <a:spcAft>
        <a:spcPts val="600"/>
      </a:spcAft>
      <a:buClr>
        <a:schemeClr val="tx1"/>
      </a:buClr>
      <a:defRPr sz="1200" kern="1200">
        <a:solidFill>
          <a:schemeClr val="tx1"/>
        </a:solidFill>
        <a:latin typeface="Arial" charset="0"/>
        <a:ea typeface="+mn-ea"/>
        <a:cs typeface="+mn-cs"/>
      </a:defRPr>
    </a:lvl1pPr>
    <a:lvl2pPr marL="228600" indent="-141288" algn="l" rtl="0" eaLnBrk="0" fontAlgn="base" hangingPunct="0">
      <a:spcBef>
        <a:spcPct val="0"/>
      </a:spcBef>
      <a:spcAft>
        <a:spcPct val="20000"/>
      </a:spcAft>
      <a:buClr>
        <a:schemeClr val="tx1"/>
      </a:buClr>
      <a:buChar char="•"/>
      <a:defRPr sz="1200" kern="1200">
        <a:solidFill>
          <a:schemeClr val="tx1"/>
        </a:solidFill>
        <a:latin typeface="Arial" charset="0"/>
        <a:ea typeface="+mn-ea"/>
        <a:cs typeface="+mn-cs"/>
      </a:defRPr>
    </a:lvl2pPr>
    <a:lvl3pPr marL="428625" indent="-131763" algn="l" rtl="0" eaLnBrk="0" fontAlgn="base" hangingPunct="0">
      <a:spcBef>
        <a:spcPct val="0"/>
      </a:spcBef>
      <a:spcAft>
        <a:spcPct val="20000"/>
      </a:spcAft>
      <a:buClr>
        <a:schemeClr val="tx1"/>
      </a:buClr>
      <a:buFont typeface="Arial" pitchFamily="34" charset="0"/>
      <a:buChar char="–"/>
      <a:defRPr sz="1000" kern="1200">
        <a:solidFill>
          <a:schemeClr val="tx1"/>
        </a:solidFill>
        <a:latin typeface="Arial" charset="0"/>
        <a:ea typeface="+mn-ea"/>
        <a:cs typeface="+mn-cs"/>
      </a:defRPr>
    </a:lvl3pPr>
    <a:lvl4pPr marL="647700" indent="-131763" algn="l" rtl="0" eaLnBrk="0" fontAlgn="base" hangingPunct="0">
      <a:spcBef>
        <a:spcPct val="0"/>
      </a:spcBef>
      <a:spcAft>
        <a:spcPct val="20000"/>
      </a:spcAft>
      <a:buClr>
        <a:schemeClr val="tx1"/>
      </a:buClr>
      <a:buChar char="•"/>
      <a:defRPr sz="900" kern="1200">
        <a:solidFill>
          <a:schemeClr val="tx1"/>
        </a:solidFill>
        <a:latin typeface="Arial" charset="0"/>
        <a:ea typeface="+mn-ea"/>
        <a:cs typeface="+mn-cs"/>
      </a:defRPr>
    </a:lvl4pPr>
    <a:lvl5pPr marL="866775" indent="-131763" algn="l" rtl="0" eaLnBrk="0" fontAlgn="base" hangingPunct="0">
      <a:spcBef>
        <a:spcPct val="0"/>
      </a:spcBef>
      <a:spcAft>
        <a:spcPct val="20000"/>
      </a:spcAft>
      <a:buClr>
        <a:schemeClr val="tx1"/>
      </a:buClr>
      <a:buFont typeface="Arial" pitchFamily="34" charset="0"/>
      <a:buChar char="–"/>
      <a:defRPr sz="8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4</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16</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7749" y="4387450"/>
            <a:ext cx="6334919" cy="266231"/>
          </a:xfrm>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F454EE-6F9B-4D7D-ADA2-80691877BF45}" type="slidenum">
              <a:rPr lang="en-US" smtClean="0"/>
              <a:pPr>
                <a:defRPr/>
              </a:pPr>
              <a:t>17</a:t>
            </a:fld>
            <a:endParaRPr lang="en-US" dirty="0"/>
          </a:p>
        </p:txBody>
      </p:sp>
    </p:spTree>
    <p:extLst>
      <p:ext uri="{BB962C8B-B14F-4D97-AF65-F5344CB8AC3E}">
        <p14:creationId xmlns:p14="http://schemas.microsoft.com/office/powerpoint/2010/main" val="339481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18</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19</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20</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7749" y="4387450"/>
            <a:ext cx="6334919" cy="266231"/>
          </a:xfrm>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F454EE-6F9B-4D7D-ADA2-80691877BF45}" type="slidenum">
              <a:rPr lang="en-US" smtClean="0"/>
              <a:pPr>
                <a:defRPr/>
              </a:pPr>
              <a:t>21</a:t>
            </a:fld>
            <a:endParaRPr lang="en-US" dirty="0"/>
          </a:p>
        </p:txBody>
      </p:sp>
    </p:spTree>
    <p:extLst>
      <p:ext uri="{BB962C8B-B14F-4D97-AF65-F5344CB8AC3E}">
        <p14:creationId xmlns:p14="http://schemas.microsoft.com/office/powerpoint/2010/main" val="3394811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22</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23</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7749" y="4387450"/>
            <a:ext cx="6334919" cy="266231"/>
          </a:xfrm>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F454EE-6F9B-4D7D-ADA2-80691877BF45}" type="slidenum">
              <a:rPr lang="en-US" smtClean="0"/>
              <a:pPr>
                <a:defRPr/>
              </a:pPr>
              <a:t>24</a:t>
            </a:fld>
            <a:endParaRPr lang="en-US" dirty="0"/>
          </a:p>
        </p:txBody>
      </p:sp>
    </p:spTree>
    <p:extLst>
      <p:ext uri="{BB962C8B-B14F-4D97-AF65-F5344CB8AC3E}">
        <p14:creationId xmlns:p14="http://schemas.microsoft.com/office/powerpoint/2010/main" val="3394811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25</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5</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26</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3"/>
            <a:ext cx="5111750" cy="693254"/>
          </a:xfrm>
          <a:noFill/>
        </p:spPr>
        <p:txBody>
          <a:bodyPr wrap="square" lIns="93621" tIns="46813" rIns="93621" bIns="46813" numCol="1" anchor="t" anchorCtr="0" compatLnSpc="1">
            <a:prstTxWarp prst="textNoShape">
              <a:avLst/>
            </a:prstTxWarp>
          </a:bodyPr>
          <a:lstStyle/>
          <a:p>
            <a:pPr eaLnBrk="1" hangingPunct="1"/>
            <a:r>
              <a:rPr lang="en-US" dirty="0" smtClean="0"/>
              <a:t> 4.4.3 - Marketing </a:t>
            </a:r>
            <a:r>
              <a:rPr lang="en-US" dirty="0" err="1" smtClean="0"/>
              <a:t>Impementation</a:t>
            </a:r>
            <a:r>
              <a:rPr lang="en-US" dirty="0" smtClean="0"/>
              <a:t> - Strategy, Plan, Build</a:t>
            </a:r>
          </a:p>
          <a:p>
            <a:pPr eaLnBrk="1" hangingPunct="1"/>
            <a:r>
              <a:rPr lang="en-US" dirty="0" smtClean="0"/>
              <a:t>	, Marketing, Distribution, Underwriting, Communication, Launch, Training, Systems Strategy and Plan,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7749" y="4387450"/>
            <a:ext cx="6334919" cy="266231"/>
          </a:xfrm>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F454EE-6F9B-4D7D-ADA2-80691877BF45}" type="slidenum">
              <a:rPr lang="en-US" smtClean="0"/>
              <a:pPr>
                <a:defRPr/>
              </a:pPr>
              <a:t>27</a:t>
            </a:fld>
            <a:endParaRPr lang="en-US" dirty="0"/>
          </a:p>
        </p:txBody>
      </p:sp>
    </p:spTree>
    <p:extLst>
      <p:ext uri="{BB962C8B-B14F-4D97-AF65-F5344CB8AC3E}">
        <p14:creationId xmlns:p14="http://schemas.microsoft.com/office/powerpoint/2010/main" val="3394811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28</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29</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30</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33</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34</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35</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36</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38</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6</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39</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41</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43</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44</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46</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699"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47</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3325"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2"/>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7</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8</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11</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7749" y="4387450"/>
            <a:ext cx="6334919" cy="266231"/>
          </a:xfrm>
        </p:spPr>
        <p:txBody>
          <a:bodyPr/>
          <a:lstStyle/>
          <a:p>
            <a:endParaRPr lang="en-US" dirty="0"/>
          </a:p>
        </p:txBody>
      </p:sp>
      <p:sp>
        <p:nvSpPr>
          <p:cNvPr id="4" name="Slide Number Placeholder 3"/>
          <p:cNvSpPr>
            <a:spLocks noGrp="1"/>
          </p:cNvSpPr>
          <p:nvPr>
            <p:ph type="sldNum" sz="quarter" idx="10"/>
          </p:nvPr>
        </p:nvSpPr>
        <p:spPr/>
        <p:txBody>
          <a:bodyPr/>
          <a:lstStyle/>
          <a:p>
            <a:pPr>
              <a:defRPr/>
            </a:pPr>
            <a:fld id="{38F454EE-6F9B-4D7D-ADA2-80691877BF45}" type="slidenum">
              <a:rPr lang="en-US" smtClean="0"/>
              <a:pPr>
                <a:defRPr/>
              </a:pPr>
              <a:t>13</a:t>
            </a:fld>
            <a:endParaRPr lang="en-US" dirty="0"/>
          </a:p>
        </p:txBody>
      </p:sp>
    </p:spTree>
    <p:extLst>
      <p:ext uri="{BB962C8B-B14F-4D97-AF65-F5344CB8AC3E}">
        <p14:creationId xmlns:p14="http://schemas.microsoft.com/office/powerpoint/2010/main" val="339481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14</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7701" y="8783419"/>
            <a:ext cx="3042707" cy="452656"/>
          </a:xfrm>
          <a:prstGeom prst="rect">
            <a:avLst/>
          </a:prstGeom>
          <a:noFill/>
          <a:ln w="9525">
            <a:noFill/>
            <a:miter lim="800000"/>
            <a:headEnd/>
            <a:tailEnd/>
          </a:ln>
        </p:spPr>
        <p:txBody>
          <a:bodyPr lIns="93621" tIns="46813" rIns="93621" bIns="46813" anchor="b"/>
          <a:lstStyle/>
          <a:p>
            <a:pPr algn="r" defTabSz="916998" eaLnBrk="0" hangingPunct="0">
              <a:defRPr/>
            </a:pPr>
            <a:fld id="{2E7A3DA4-AC7D-4AE3-93DE-6CDD90477856}" type="slidenum">
              <a:rPr lang="en-US" sz="1700">
                <a:solidFill>
                  <a:srgbClr val="000000"/>
                </a:solidFill>
              </a:rPr>
              <a:pPr algn="r" defTabSz="916998" eaLnBrk="0" hangingPunct="0">
                <a:defRPr/>
              </a:pPr>
              <a:t>15</a:t>
            </a:fld>
            <a:endParaRPr lang="en-US" sz="1700" dirty="0">
              <a:solidFill>
                <a:srgbClr val="000000"/>
              </a:solidFill>
            </a:endParaRPr>
          </a:p>
        </p:txBody>
      </p:sp>
      <p:sp>
        <p:nvSpPr>
          <p:cNvPr id="116739" name="Rectangle 2"/>
          <p:cNvSpPr>
            <a:spLocks noGrp="1" noRot="1" noChangeAspect="1" noChangeArrowheads="1" noTextEdit="1"/>
          </p:cNvSpPr>
          <p:nvPr>
            <p:ph type="sldImg"/>
          </p:nvPr>
        </p:nvSpPr>
        <p:spPr bwMode="auto">
          <a:xfrm>
            <a:off x="1204913" y="701675"/>
            <a:ext cx="4619625" cy="3463925"/>
          </a:xfrm>
          <a:noFill/>
          <a:ln>
            <a:solidFill>
              <a:srgbClr val="000000"/>
            </a:solidFill>
            <a:miter lim="800000"/>
            <a:headEnd/>
            <a:tailEnd/>
          </a:ln>
        </p:spPr>
      </p:sp>
      <p:sp>
        <p:nvSpPr>
          <p:cNvPr id="116740" name="Rectangle 3"/>
          <p:cNvSpPr>
            <a:spLocks noGrp="1" noChangeArrowheads="1"/>
          </p:cNvSpPr>
          <p:nvPr>
            <p:ph type="body" idx="1"/>
          </p:nvPr>
        </p:nvSpPr>
        <p:spPr bwMode="auto">
          <a:xfrm>
            <a:off x="949328" y="4394084"/>
            <a:ext cx="5111750" cy="268221"/>
          </a:xfrm>
          <a:noFill/>
        </p:spPr>
        <p:txBody>
          <a:bodyPr wrap="square" lIns="93621" tIns="46813" rIns="93621" bIns="46813"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GB" sz="1100" b="1" dirty="0">
              <a:solidFill>
                <a:srgbClr val="000000"/>
              </a:solidFill>
              <a:latin typeface="Arial" charset="0"/>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26150"/>
            <a:ext cx="1444625" cy="274638"/>
          </a:xfrm>
          <a:prstGeom prst="rect">
            <a:avLst/>
          </a:prstGeom>
          <a:noFill/>
          <a:ln w="9525">
            <a:noFill/>
            <a:miter lim="800000"/>
            <a:headEnd/>
            <a:tailEnd/>
          </a:ln>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hangingPunct="0">
              <a:lnSpc>
                <a:spcPct val="110000"/>
              </a:lnSpc>
              <a:defRPr/>
            </a:pPr>
            <a:r>
              <a:rPr lang="en-GB" sz="1200" dirty="0">
                <a:solidFill>
                  <a:srgbClr val="000000"/>
                </a:solidFill>
                <a:latin typeface="Arial" charset="0"/>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rgbClr val="000000"/>
              </a:buClr>
              <a:buSzPct val="80000"/>
              <a:buFont typeface="Wingdings" pitchFamily="2" charset="2"/>
              <a:buNone/>
              <a:defRPr/>
            </a:pPr>
            <a:endParaRPr lang="en-US" sz="1100" b="1" dirty="0">
              <a:solidFill>
                <a:srgbClr val="000000"/>
              </a:solidFill>
              <a:latin typeface="Arial" charset="0"/>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latin typeface="Arial" charset="0"/>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
        <p:nvSpPr>
          <p:cNvPr id="5" name="Title 1"/>
          <p:cNvSpPr txBox="1">
            <a:spLocks/>
          </p:cNvSpPr>
          <p:nvPr userDrawn="1"/>
        </p:nvSpPr>
        <p:spPr bwMode="invGray">
          <a:xfrm>
            <a:off x="5076670" y="6607853"/>
            <a:ext cx="3873500" cy="188912"/>
          </a:xfrm>
          <a:prstGeom prst="rect">
            <a:avLst/>
          </a:prstGeom>
          <a:noFill/>
          <a:ln w="9525">
            <a:noFill/>
            <a:miter lim="800000"/>
            <a:headEnd/>
            <a:tailEnd/>
          </a:ln>
        </p:spPr>
        <p:txBody>
          <a:bodyPr lIns="0" tIns="0" rIns="0" bIns="0" anchor="b"/>
          <a:lstStyle/>
          <a:p>
            <a:pPr eaLnBrk="0" hangingPunct="0">
              <a:defRPr/>
            </a:pPr>
            <a:r>
              <a:rPr lang="en-US" sz="800" b="1" dirty="0">
                <a:solidFill>
                  <a:srgbClr val="002060"/>
                </a:solidFill>
              </a:rPr>
              <a:t>Confidential and Proprietary – Copyright © </a:t>
            </a:r>
            <a:r>
              <a:rPr lang="en-US" sz="800" b="1" dirty="0" smtClean="0">
                <a:solidFill>
                  <a:srgbClr val="002060"/>
                </a:solidFill>
              </a:rPr>
              <a:t>2012 – </a:t>
            </a:r>
            <a:r>
              <a:rPr lang="en-US" sz="800" b="1" dirty="0">
                <a:solidFill>
                  <a:srgbClr val="002060"/>
                </a:solidFill>
              </a:rPr>
              <a:t>Deloitte Development LLC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a:xfrm>
            <a:off x="792163" y="1177925"/>
            <a:ext cx="4005262" cy="1023938"/>
          </a:xfrm>
          <a:prstGeom prst="rect">
            <a:avLst/>
          </a:prstGeom>
        </p:spPr>
        <p:txBody>
          <a:bodyPr/>
          <a:lstStyle/>
          <a:p>
            <a:pPr marL="169863" lvl="1" indent="-168275">
              <a:lnSpc>
                <a:spcPct val="106000"/>
              </a:lnSpc>
              <a:spcBef>
                <a:spcPct val="80000"/>
              </a:spcBef>
              <a:buClr>
                <a:srgbClr val="000000"/>
              </a:buClr>
              <a:buFont typeface="Wingdings 2" pitchFamily="18" charset="2"/>
              <a:buChar char="¡"/>
              <a:defRPr/>
            </a:pPr>
            <a:r>
              <a:rPr lang="en-US" sz="1100" dirty="0">
                <a:solidFill>
                  <a:srgbClr val="000000"/>
                </a:solidFill>
                <a:latin typeface="Arial"/>
                <a:cs typeface="Arial" charset="0"/>
              </a:rPr>
              <a:t>Bullet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 name="Text Box 9"/>
          <p:cNvSpPr txBox="1">
            <a:spLocks noChangeArrowheads="1"/>
          </p:cNvSpPr>
          <p:nvPr userDrawn="1"/>
        </p:nvSpPr>
        <p:spPr bwMode="black">
          <a:xfrm>
            <a:off x="2890838" y="6723063"/>
            <a:ext cx="6253162" cy="114198"/>
          </a:xfrm>
          <a:prstGeom prst="rect">
            <a:avLst/>
          </a:prstGeom>
          <a:noFill/>
          <a:ln w="9525" algn="ctr">
            <a:noFill/>
            <a:miter lim="800000"/>
            <a:headEnd/>
            <a:tailEnd/>
          </a:ln>
          <a:effectLst/>
        </p:spPr>
        <p:txBody>
          <a:bodyPr lIns="0" tIns="0" rIns="0" bIns="0">
            <a:spAutoFit/>
          </a:bodyPr>
          <a:lstStyle/>
          <a:p>
            <a:pPr algn="r" eaLnBrk="0" hangingPunct="0">
              <a:lnSpc>
                <a:spcPct val="106000"/>
              </a:lnSpc>
              <a:spcBef>
                <a:spcPct val="50000"/>
              </a:spcBef>
              <a:buClr>
                <a:srgbClr val="000000"/>
              </a:buClr>
              <a:buSzPct val="80000"/>
              <a:buFont typeface="Wingdings" pitchFamily="2" charset="2"/>
              <a:buNone/>
              <a:defRPr/>
            </a:pPr>
            <a:r>
              <a:rPr lang="en-US" sz="700" dirty="0">
                <a:solidFill>
                  <a:srgbClr val="003399"/>
                </a:solidFill>
                <a:latin typeface="Arial" charset="0"/>
                <a:cs typeface="Arial" charset="0"/>
              </a:rPr>
              <a:t>Copyright © 2010 Deloitte Development LLC</a:t>
            </a:r>
            <a:r>
              <a:rPr lang="en-US" sz="700" dirty="0" smtClean="0">
                <a:solidFill>
                  <a:srgbClr val="003399"/>
                </a:solidFill>
                <a:latin typeface="Arial" charset="0"/>
                <a:cs typeface="Arial" charset="0"/>
              </a:rPr>
              <a:t>. Proprietary </a:t>
            </a:r>
            <a:r>
              <a:rPr lang="en-US" sz="700" dirty="0">
                <a:solidFill>
                  <a:srgbClr val="003399"/>
                </a:solidFill>
                <a:latin typeface="Arial" charset="0"/>
                <a:cs typeface="Arial" charset="0"/>
              </a:rPr>
              <a:t>and Confidential</a:t>
            </a:r>
            <a:r>
              <a:rPr lang="en-US" sz="700" dirty="0" smtClean="0">
                <a:solidFill>
                  <a:srgbClr val="003399"/>
                </a:solidFill>
                <a:latin typeface="Arial" charset="0"/>
                <a:cs typeface="Arial" charset="0"/>
              </a:rPr>
              <a:t>. All </a:t>
            </a:r>
            <a:r>
              <a:rPr lang="en-US" sz="700" dirty="0">
                <a:solidFill>
                  <a:srgbClr val="003399"/>
                </a:solidFill>
                <a:latin typeface="Arial" charset="0"/>
                <a:cs typeface="Arial" charset="0"/>
              </a:rPr>
              <a:t>rights reserved.</a:t>
            </a:r>
            <a:endParaRPr lang="en-GB" sz="700" dirty="0">
              <a:solidFill>
                <a:srgbClr val="003399"/>
              </a:solidFill>
              <a:latin typeface="Arial" charset="0"/>
              <a:cs typeface="Arial" charset="0"/>
            </a:endParaRPr>
          </a:p>
        </p:txBody>
      </p:sp>
      <p:sp>
        <p:nvSpPr>
          <p:cNvPr id="6" name="Text Placeholder 5"/>
          <p:cNvSpPr>
            <a:spLocks noGrp="1"/>
          </p:cNvSpPr>
          <p:nvPr>
            <p:ph type="body" sz="quarter" idx="10"/>
          </p:nvPr>
        </p:nvSpPr>
        <p:spPr>
          <a:xfrm>
            <a:off x="1143000" y="2551176"/>
            <a:ext cx="6858000" cy="1344168"/>
          </a:xfrm>
        </p:spPr>
        <p:txBody>
          <a:bodyPr/>
          <a:lstStyle>
            <a:lvl1pPr>
              <a:spcBef>
                <a:spcPts val="200"/>
              </a:spcBef>
              <a:defRPr sz="3200"/>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hangingPunct="0">
              <a:spcBef>
                <a:spcPct val="50000"/>
              </a:spcBef>
              <a:defRPr/>
            </a:pPr>
            <a:endParaRPr lang="en-GB" sz="1100" b="1" dirty="0">
              <a:solidFill>
                <a:srgbClr val="000000"/>
              </a:solidFill>
              <a:latin typeface="Aria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895350" y="6026150"/>
            <a:ext cx="1444625" cy="274638"/>
          </a:xfrm>
          <a:prstGeom prst="rect">
            <a:avLst/>
          </a:prstGeom>
          <a:noFill/>
          <a:ln w="9525">
            <a:noFill/>
            <a:miter lim="800000"/>
            <a:headEnd/>
            <a:tailEnd/>
          </a:ln>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hangingPunct="0">
              <a:lnSpc>
                <a:spcPct val="110000"/>
              </a:lnSpc>
              <a:defRPr/>
            </a:pPr>
            <a:r>
              <a:rPr lang="en-GB" sz="1200" dirty="0">
                <a:solidFill>
                  <a:srgbClr val="000000"/>
                </a:solidFill>
                <a:latin typeface="Arial"/>
                <a:cs typeface="Arial" charset="0"/>
              </a:rPr>
              <a:t>Deloitte Consulting LLP</a:t>
            </a:r>
          </a:p>
        </p:txBody>
      </p:sp>
      <p:pic>
        <p:nvPicPr>
          <p:cNvPr id="7" name="Picture 9" descr="AIG"/>
          <p:cNvPicPr>
            <a:picLocks noChangeAspect="1" noChangeArrowheads="1"/>
          </p:cNvPicPr>
          <p:nvPr userDrawn="1"/>
        </p:nvPicPr>
        <p:blipFill>
          <a:blip r:embed="rId3" cstate="print"/>
          <a:srcRect/>
          <a:stretch>
            <a:fillRect/>
          </a:stretch>
        </p:blipFill>
        <p:spPr bwMode="auto">
          <a:xfrm>
            <a:off x="885825" y="1697038"/>
            <a:ext cx="895350" cy="454025"/>
          </a:xfrm>
          <a:prstGeom prst="rect">
            <a:avLst/>
          </a:prstGeom>
          <a:noFill/>
          <a:ln w="9525">
            <a:noFill/>
            <a:miter lim="800000"/>
            <a:headEnd/>
            <a:tailEnd/>
          </a:ln>
        </p:spPr>
      </p:pic>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216481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sz="1100" dirty="0">
              <a:solidFill>
                <a:srgbClr val="000000"/>
              </a:solidFill>
              <a:latin typeface="Arial" charset="0"/>
              <a:cs typeface="Arial"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5" name="Title 1"/>
          <p:cNvSpPr txBox="1">
            <a:spLocks/>
          </p:cNvSpPr>
          <p:nvPr userDrawn="1"/>
        </p:nvSpPr>
        <p:spPr bwMode="invGray">
          <a:xfrm>
            <a:off x="5076670" y="6607853"/>
            <a:ext cx="3873500" cy="188912"/>
          </a:xfrm>
          <a:prstGeom prst="rect">
            <a:avLst/>
          </a:prstGeom>
          <a:noFill/>
          <a:ln w="9525">
            <a:noFill/>
            <a:miter lim="800000"/>
            <a:headEnd/>
            <a:tailEnd/>
          </a:ln>
        </p:spPr>
        <p:txBody>
          <a:bodyPr lIns="0" tIns="0" rIns="0" bIns="0" anchor="b"/>
          <a:lstStyle/>
          <a:p>
            <a:pPr eaLnBrk="0" hangingPunct="0">
              <a:defRPr/>
            </a:pPr>
            <a:r>
              <a:rPr lang="en-US" sz="800" b="1" dirty="0">
                <a:solidFill>
                  <a:srgbClr val="002060"/>
                </a:solidFill>
              </a:rPr>
              <a:t>Confidential and Proprietary – Copyright © </a:t>
            </a:r>
            <a:r>
              <a:rPr lang="en-US" sz="800" b="1" dirty="0" smtClean="0">
                <a:solidFill>
                  <a:srgbClr val="002060"/>
                </a:solidFill>
              </a:rPr>
              <a:t>2012 – </a:t>
            </a:r>
            <a:r>
              <a:rPr lang="en-US" sz="800" b="1" dirty="0">
                <a:solidFill>
                  <a:srgbClr val="002060"/>
                </a:solidFill>
              </a:rPr>
              <a:t>Deloitte Development LLC </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sz="1100" dirty="0">
              <a:solidFill>
                <a:srgbClr val="000000"/>
              </a:solidFill>
              <a:latin typeface="Arial"/>
              <a:cs typeface="Arial" charset="0"/>
            </a:endParaRPr>
          </a:p>
        </p:txBody>
      </p:sp>
      <p:sp>
        <p:nvSpPr>
          <p:cNvPr id="6"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rgbClr val="000000"/>
                </a:solidFill>
                <a:latin typeface="Arial"/>
                <a:cs typeface="Arial" charset="0"/>
              </a:rPr>
              <a:t>- </a:t>
            </a:r>
            <a:fld id="{DE5BFB7B-59F3-488E-AAEB-F58FEA24CD97}" type="slidenum">
              <a:rPr lang="en-US" sz="900">
                <a:solidFill>
                  <a:srgbClr val="000000"/>
                </a:solidFill>
                <a:latin typeface="Arial"/>
                <a:cs typeface="Arial" charset="0"/>
              </a:rPr>
              <a:pPr algn="ctr" eaLnBrk="0" hangingPunct="0">
                <a:lnSpc>
                  <a:spcPct val="106000"/>
                </a:lnSpc>
                <a:buClr>
                  <a:srgbClr val="000000"/>
                </a:buClr>
                <a:buSzPct val="65000"/>
                <a:buFont typeface="Wingdings" pitchFamily="2" charset="2"/>
                <a:buNone/>
                <a:defRPr/>
              </a:pPr>
              <a:t>‹#›</a:t>
            </a:fld>
            <a:r>
              <a:rPr lang="en-US" sz="900" dirty="0">
                <a:solidFill>
                  <a:srgbClr val="000000"/>
                </a:solidFill>
                <a:latin typeface="Arial"/>
                <a:cs typeface="Arial" charset="0"/>
              </a:rPr>
              <a:t> -</a:t>
            </a: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7" name="Title 1"/>
          <p:cNvSpPr txBox="1">
            <a:spLocks/>
          </p:cNvSpPr>
          <p:nvPr userDrawn="1"/>
        </p:nvSpPr>
        <p:spPr bwMode="invGray">
          <a:xfrm>
            <a:off x="5076670" y="6607853"/>
            <a:ext cx="3873500" cy="188912"/>
          </a:xfrm>
          <a:prstGeom prst="rect">
            <a:avLst/>
          </a:prstGeom>
          <a:noFill/>
          <a:ln w="9525">
            <a:noFill/>
            <a:miter lim="800000"/>
            <a:headEnd/>
            <a:tailEnd/>
          </a:ln>
        </p:spPr>
        <p:txBody>
          <a:bodyPr lIns="0" tIns="0" rIns="0" bIns="0" anchor="b"/>
          <a:lstStyle/>
          <a:p>
            <a:pPr eaLnBrk="0" hangingPunct="0">
              <a:defRPr/>
            </a:pPr>
            <a:r>
              <a:rPr lang="en-US" sz="800" b="1" dirty="0">
                <a:solidFill>
                  <a:srgbClr val="002060"/>
                </a:solidFill>
              </a:rPr>
              <a:t>Confidential and Proprietary – Copyright © </a:t>
            </a:r>
            <a:r>
              <a:rPr lang="en-US" sz="800" b="1" dirty="0" smtClean="0">
                <a:solidFill>
                  <a:srgbClr val="002060"/>
                </a:solidFill>
              </a:rPr>
              <a:t>2012 – </a:t>
            </a:r>
            <a:r>
              <a:rPr lang="en-US" sz="800" b="1" dirty="0">
                <a:solidFill>
                  <a:srgbClr val="002060"/>
                </a:solidFill>
              </a:rPr>
              <a:t>Deloitte Development LLC </a:t>
            </a:r>
          </a:p>
        </p:txBody>
      </p:sp>
    </p:spTree>
    <p:extLst>
      <p:ext uri="{BB962C8B-B14F-4D97-AF65-F5344CB8AC3E}">
        <p14:creationId xmlns:p14="http://schemas.microsoft.com/office/powerpoint/2010/main" val="4600641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209557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78007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79659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156794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9350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87905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1260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90834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1672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a:lnSpc>
                <a:spcPct val="106000"/>
              </a:lnSpc>
              <a:spcBef>
                <a:spcPct val="80000"/>
              </a:spcBef>
              <a:buClr>
                <a:srgbClr val="000000"/>
              </a:buClr>
              <a:buSzPct val="80000"/>
              <a:buFont typeface="Wingdings" pitchFamily="2" charset="2"/>
              <a:buNone/>
              <a:defRPr/>
            </a:pPr>
            <a:endParaRPr lang="en-US" sz="1100" b="1" dirty="0">
              <a:solidFill>
                <a:srgbClr val="000000"/>
              </a:solidFill>
              <a:latin typeface="Arial" charset="0"/>
              <a:cs typeface="Arial" charset="0"/>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hangingPunct="0">
              <a:lnSpc>
                <a:spcPct val="106000"/>
              </a:lnSpc>
              <a:defRPr/>
            </a:pPr>
            <a:endParaRPr lang="en-US" b="1" dirty="0">
              <a:solidFill>
                <a:srgbClr val="000000"/>
              </a:solidFill>
              <a:latin typeface="Arial" charset="0"/>
              <a:cs typeface="Arial"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2586718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455117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514866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71584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559374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321305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709588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724176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657685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9288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latin typeface="Arial" charset="0"/>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2549453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2943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0246817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192303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636768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183286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25344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040570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46870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latin typeface="Arial" charset="0"/>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a:lnSpc>
                <a:spcPct val="106000"/>
              </a:lnSpc>
              <a:spcBef>
                <a:spcPct val="80000"/>
              </a:spcBef>
              <a:buClr>
                <a:srgbClr val="000000"/>
              </a:buClr>
              <a:buSzPct val="80000"/>
              <a:buFont typeface="Wingdings" pitchFamily="2" charset="2"/>
              <a:buNone/>
              <a:defRPr/>
            </a:pPr>
            <a:endParaRPr lang="en-US" sz="1000" dirty="0">
              <a:solidFill>
                <a:srgbClr val="000000"/>
              </a:solidFill>
              <a:latin typeface="Arial" charset="0"/>
              <a:cs typeface="Arial"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2.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dirty="0" smtClean="0"/>
              <a:t>Click to edit Master title style</a:t>
            </a:r>
          </a:p>
        </p:txBody>
      </p:sp>
      <p:sp>
        <p:nvSpPr>
          <p:cNvPr id="11267" name="Rectangle 3"/>
          <p:cNvSpPr>
            <a:spLocks noGrp="1" noChangeArrowheads="1"/>
          </p:cNvSpPr>
          <p:nvPr>
            <p:ph type="body" idx="1"/>
          </p:nvPr>
        </p:nvSpPr>
        <p:spPr bwMode="gray">
          <a:xfrm>
            <a:off x="396875" y="1154113"/>
            <a:ext cx="4014788"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rgbClr val="000000"/>
                </a:solidFill>
                <a:latin typeface="Arial" charset="0"/>
                <a:cs typeface="Arial" charset="0"/>
              </a:rPr>
              <a:t>- </a:t>
            </a:r>
            <a:fld id="{E36D5ED2-D5E3-414A-9F88-FA7B7B2AE225}" type="slidenum">
              <a:rPr lang="en-US" sz="900">
                <a:solidFill>
                  <a:srgbClr val="000000"/>
                </a:solidFill>
                <a:latin typeface="Arial" charset="0"/>
                <a:cs typeface="Arial" charset="0"/>
              </a:rPr>
              <a:pPr algn="ctr" eaLnBrk="0" hangingPunct="0">
                <a:lnSpc>
                  <a:spcPct val="106000"/>
                </a:lnSpc>
                <a:buClr>
                  <a:srgbClr val="000000"/>
                </a:buClr>
                <a:buSzPct val="65000"/>
                <a:buFont typeface="Wingdings" pitchFamily="2" charset="2"/>
                <a:buNone/>
                <a:defRPr/>
              </a:pPr>
              <a:t>‹#›</a:t>
            </a:fld>
            <a:r>
              <a:rPr lang="en-US" sz="900" dirty="0">
                <a:solidFill>
                  <a:srgbClr val="000000"/>
                </a:solidFill>
                <a:latin typeface="Arial" charset="0"/>
                <a:cs typeface="Arial" charset="0"/>
              </a:rPr>
              <a:t> -</a:t>
            </a:r>
          </a:p>
        </p:txBody>
      </p:sp>
      <p:pic>
        <p:nvPicPr>
          <p:cNvPr id="11269" name="Picture 6" descr="DEL_COL"/>
          <p:cNvPicPr>
            <a:picLocks noChangeAspect="1" noChangeArrowheads="1"/>
          </p:cNvPicPr>
          <p:nvPr/>
        </p:nvPicPr>
        <p:blipFill>
          <a:blip r:embed="rId40" cstate="print"/>
          <a:srcRect/>
          <a:stretch>
            <a:fillRect/>
          </a:stretch>
        </p:blipFill>
        <p:spPr bwMode="gray">
          <a:xfrm>
            <a:off x="395288" y="6644334"/>
            <a:ext cx="690562" cy="139700"/>
          </a:xfrm>
          <a:prstGeom prst="rect">
            <a:avLst/>
          </a:prstGeom>
          <a:noFill/>
          <a:ln w="9525">
            <a:noFill/>
            <a:miter lim="800000"/>
            <a:headEnd/>
            <a:tailEnd/>
          </a:ln>
        </p:spPr>
      </p:pic>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sz="1100" dirty="0">
              <a:solidFill>
                <a:srgbClr val="000000"/>
              </a:solidFill>
              <a:latin typeface="Arial" charset="0"/>
              <a:cs typeface="Arial" charset="0"/>
            </a:endParaRPr>
          </a:p>
        </p:txBody>
      </p:sp>
      <p:sp>
        <p:nvSpPr>
          <p:cNvPr id="12" name="Title 1"/>
          <p:cNvSpPr txBox="1">
            <a:spLocks/>
          </p:cNvSpPr>
          <p:nvPr/>
        </p:nvSpPr>
        <p:spPr bwMode="invGray">
          <a:xfrm>
            <a:off x="5076670" y="6607853"/>
            <a:ext cx="3873500" cy="188912"/>
          </a:xfrm>
          <a:prstGeom prst="rect">
            <a:avLst/>
          </a:prstGeom>
          <a:noFill/>
          <a:ln w="9525">
            <a:noFill/>
            <a:miter lim="800000"/>
            <a:headEnd/>
            <a:tailEnd/>
          </a:ln>
        </p:spPr>
        <p:txBody>
          <a:bodyPr lIns="0" tIns="0" rIns="0" bIns="0" anchor="b"/>
          <a:lstStyle/>
          <a:p>
            <a:pPr eaLnBrk="0" hangingPunct="0">
              <a:defRPr/>
            </a:pPr>
            <a:r>
              <a:rPr lang="en-US" sz="800" b="1" dirty="0">
                <a:solidFill>
                  <a:srgbClr val="002060"/>
                </a:solidFill>
              </a:rPr>
              <a:t>Confidential and Proprietary – Copyright © </a:t>
            </a:r>
            <a:r>
              <a:rPr lang="en-US" sz="800" b="1" dirty="0" smtClean="0">
                <a:solidFill>
                  <a:srgbClr val="002060"/>
                </a:solidFill>
              </a:rPr>
              <a:t>2012 – </a:t>
            </a:r>
            <a:r>
              <a:rPr lang="en-US" sz="800" b="1" dirty="0">
                <a:solidFill>
                  <a:srgbClr val="002060"/>
                </a:solidFill>
              </a:rPr>
              <a:t>Deloitte Development LLC </a:t>
            </a:r>
          </a:p>
        </p:txBody>
      </p:sp>
      <p:sp>
        <p:nvSpPr>
          <p:cNvPr id="8" name="Text Box 22"/>
          <p:cNvSpPr txBox="1">
            <a:spLocks noChangeArrowheads="1"/>
          </p:cNvSpPr>
          <p:nvPr userDrawn="1"/>
        </p:nvSpPr>
        <p:spPr bwMode="gray">
          <a:xfrm>
            <a:off x="8028450" y="164575"/>
            <a:ext cx="512961" cy="187424"/>
          </a:xfrm>
          <a:prstGeom prst="rect">
            <a:avLst/>
          </a:prstGeom>
          <a:noFill/>
          <a:ln w="12700" algn="ctr">
            <a:noFill/>
            <a:miter lim="800000"/>
            <a:headEnd/>
            <a:tailEnd/>
          </a:ln>
        </p:spPr>
        <p:txBody>
          <a:bodyPr wrap="none" lIns="0" tIns="0" rIns="0" bIns="0">
            <a:spAutoFit/>
          </a:bodyPr>
          <a:lstStyle/>
          <a:p>
            <a:pPr eaLnBrk="0" hangingPunct="0">
              <a:lnSpc>
                <a:spcPct val="110000"/>
              </a:lnSpc>
            </a:pPr>
            <a:r>
              <a:rPr lang="en-US" sz="1200" dirty="0">
                <a:solidFill>
                  <a:srgbClr val="FF0000"/>
                </a:solidFill>
              </a:rPr>
              <a:t>DRAFT</a:t>
            </a:r>
          </a:p>
        </p:txBody>
      </p:sp>
    </p:spTree>
  </p:cSld>
  <p:clrMap bg1="lt1" tx1="dk1" bg2="lt2" tx2="dk2" accent1="accent1" accent2="accent2" accent3="accent3" accent4="accent4" accent5="accent5" accent6="accent6" hlink="hlink" folHlink="folHlink"/>
  <p:sldLayoutIdLst>
    <p:sldLayoutId id="2147492492" r:id="rId1"/>
    <p:sldLayoutId id="2147492493" r:id="rId2"/>
    <p:sldLayoutId id="2147492494" r:id="rId3"/>
    <p:sldLayoutId id="2147492495" r:id="rId4"/>
    <p:sldLayoutId id="2147492496" r:id="rId5"/>
    <p:sldLayoutId id="2147492497" r:id="rId6"/>
    <p:sldLayoutId id="2147492498" r:id="rId7"/>
    <p:sldLayoutId id="2147492499" r:id="rId8"/>
    <p:sldLayoutId id="2147492500" r:id="rId9"/>
    <p:sldLayoutId id="2147492501" r:id="rId10"/>
    <p:sldLayoutId id="2147492502" r:id="rId11"/>
    <p:sldLayoutId id="2147492503" r:id="rId12"/>
    <p:sldLayoutId id="2147492504" r:id="rId13"/>
    <p:sldLayoutId id="2147492505" r:id="rId14"/>
    <p:sldLayoutId id="2147492506" r:id="rId15"/>
    <p:sldLayoutId id="2147492507" r:id="rId16"/>
    <p:sldLayoutId id="2147492508" r:id="rId17"/>
    <p:sldLayoutId id="2147492509" r:id="rId18"/>
    <p:sldLayoutId id="2147492510" r:id="rId19"/>
    <p:sldLayoutId id="2147492511" r:id="rId20"/>
    <p:sldLayoutId id="2147492512" r:id="rId21"/>
    <p:sldLayoutId id="2147492513" r:id="rId22"/>
    <p:sldLayoutId id="2147492514" r:id="rId23"/>
    <p:sldLayoutId id="2147492515" r:id="rId24"/>
    <p:sldLayoutId id="2147492516" r:id="rId25"/>
    <p:sldLayoutId id="2147492517" r:id="rId26"/>
    <p:sldLayoutId id="2147492518" r:id="rId27"/>
    <p:sldLayoutId id="2147492519" r:id="rId28"/>
    <p:sldLayoutId id="2147492520" r:id="rId29"/>
    <p:sldLayoutId id="2147492521" r:id="rId30"/>
    <p:sldLayoutId id="2147492522" r:id="rId31"/>
    <p:sldLayoutId id="2147492523" r:id="rId32"/>
    <p:sldLayoutId id="2147492524" r:id="rId33"/>
    <p:sldLayoutId id="2147492525" r:id="rId34"/>
    <p:sldLayoutId id="2147492526" r:id="rId35"/>
    <p:sldLayoutId id="2147492527" r:id="rId36"/>
    <p:sldLayoutId id="2147492528" r:id="rId37"/>
    <p:sldLayoutId id="2147492532" r:id="rId38"/>
  </p:sldLayoutIdLst>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6387" name="Rectangle 3"/>
          <p:cNvSpPr>
            <a:spLocks noGrp="1" noChangeArrowheads="1"/>
          </p:cNvSpPr>
          <p:nvPr>
            <p:ph type="body" idx="1"/>
          </p:nvPr>
        </p:nvSpPr>
        <p:spPr bwMode="gray">
          <a:xfrm>
            <a:off x="396875" y="1154113"/>
            <a:ext cx="4014788"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900" dirty="0">
                <a:solidFill>
                  <a:srgbClr val="000000"/>
                </a:solidFill>
                <a:latin typeface="Arial"/>
                <a:cs typeface="Arial" charset="0"/>
              </a:rPr>
              <a:t>- </a:t>
            </a:r>
            <a:fld id="{8182AD55-70AF-4017-8413-5DC41AE4FEE3}" type="slidenum">
              <a:rPr lang="en-US" sz="900">
                <a:solidFill>
                  <a:srgbClr val="000000"/>
                </a:solidFill>
                <a:latin typeface="Arial"/>
                <a:cs typeface="Arial" charset="0"/>
              </a:rPr>
              <a:pPr algn="ctr" eaLnBrk="0" hangingPunct="0">
                <a:lnSpc>
                  <a:spcPct val="106000"/>
                </a:lnSpc>
                <a:buClr>
                  <a:srgbClr val="000000"/>
                </a:buClr>
                <a:buSzPct val="65000"/>
                <a:buFont typeface="Wingdings" pitchFamily="2" charset="2"/>
                <a:buNone/>
                <a:defRPr/>
              </a:pPr>
              <a:t>‹#›</a:t>
            </a:fld>
            <a:r>
              <a:rPr lang="en-US" sz="900" dirty="0">
                <a:solidFill>
                  <a:srgbClr val="000000"/>
                </a:solidFill>
                <a:latin typeface="Arial"/>
                <a:cs typeface="Arial" charset="0"/>
              </a:rPr>
              <a:t> -</a:t>
            </a:r>
          </a:p>
        </p:txBody>
      </p:sp>
      <p:sp>
        <p:nvSpPr>
          <p:cNvPr id="3699747"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hangingPunct="0">
              <a:lnSpc>
                <a:spcPct val="106000"/>
              </a:lnSpc>
              <a:spcBef>
                <a:spcPct val="50000"/>
              </a:spcBef>
              <a:buSzPct val="100000"/>
              <a:buFont typeface="Wingdings 2" pitchFamily="18" charset="2"/>
              <a:buNone/>
              <a:defRPr/>
            </a:pPr>
            <a:endParaRPr lang="en-US" sz="1100" dirty="0">
              <a:solidFill>
                <a:srgbClr val="000000"/>
              </a:solidFill>
              <a:latin typeface="Arial"/>
              <a:cs typeface="Arial" charset="0"/>
            </a:endParaRPr>
          </a:p>
        </p:txBody>
      </p:sp>
      <p:sp>
        <p:nvSpPr>
          <p:cNvPr id="7" name="Title 1"/>
          <p:cNvSpPr txBox="1">
            <a:spLocks/>
          </p:cNvSpPr>
          <p:nvPr userDrawn="1"/>
        </p:nvSpPr>
        <p:spPr bwMode="invGray">
          <a:xfrm>
            <a:off x="5076670" y="6607853"/>
            <a:ext cx="3873500" cy="188912"/>
          </a:xfrm>
          <a:prstGeom prst="rect">
            <a:avLst/>
          </a:prstGeom>
          <a:noFill/>
          <a:ln w="9525">
            <a:noFill/>
            <a:miter lim="800000"/>
            <a:headEnd/>
            <a:tailEnd/>
          </a:ln>
        </p:spPr>
        <p:txBody>
          <a:bodyPr lIns="0" tIns="0" rIns="0" bIns="0" anchor="b"/>
          <a:lstStyle/>
          <a:p>
            <a:pPr eaLnBrk="0" hangingPunct="0">
              <a:defRPr/>
            </a:pPr>
            <a:r>
              <a:rPr lang="en-US" sz="800" b="1" dirty="0">
                <a:solidFill>
                  <a:srgbClr val="002060"/>
                </a:solidFill>
              </a:rPr>
              <a:t>Confidential and Proprietary – Copyright © </a:t>
            </a:r>
            <a:r>
              <a:rPr lang="en-US" sz="800" b="1" dirty="0" smtClean="0">
                <a:solidFill>
                  <a:srgbClr val="002060"/>
                </a:solidFill>
              </a:rPr>
              <a:t>2012 – </a:t>
            </a:r>
            <a:r>
              <a:rPr lang="en-US" sz="800" b="1" dirty="0">
                <a:solidFill>
                  <a:srgbClr val="002060"/>
                </a:solidFill>
              </a:rPr>
              <a:t>Deloitte Development LLC </a:t>
            </a:r>
          </a:p>
        </p:txBody>
      </p:sp>
    </p:spTree>
    <p:extLst>
      <p:ext uri="{BB962C8B-B14F-4D97-AF65-F5344CB8AC3E}">
        <p14:creationId xmlns:p14="http://schemas.microsoft.com/office/powerpoint/2010/main" val="2443745798"/>
      </p:ext>
    </p:extLst>
  </p:cSld>
  <p:clrMap bg1="lt1" tx1="dk1" bg2="lt2" tx2="dk2" accent1="accent1" accent2="accent2" accent3="accent3" accent4="accent4" accent5="accent5" accent6="accent6" hlink="hlink" folHlink="folHlink"/>
  <p:sldLayoutIdLst>
    <p:sldLayoutId id="2147492536" r:id="rId1"/>
    <p:sldLayoutId id="2147492537" r:id="rId2"/>
    <p:sldLayoutId id="2147492538" r:id="rId3"/>
    <p:sldLayoutId id="2147492539" r:id="rId4"/>
    <p:sldLayoutId id="2147492540" r:id="rId5"/>
    <p:sldLayoutId id="2147492541" r:id="rId6"/>
    <p:sldLayoutId id="2147492542" r:id="rId7"/>
    <p:sldLayoutId id="2147492543" r:id="rId8"/>
    <p:sldLayoutId id="2147492544" r:id="rId9"/>
    <p:sldLayoutId id="2147492545" r:id="rId10"/>
    <p:sldLayoutId id="2147492546" r:id="rId11"/>
    <p:sldLayoutId id="2147492547" r:id="rId12"/>
    <p:sldLayoutId id="2147492548" r:id="rId13"/>
    <p:sldLayoutId id="2147492549" r:id="rId14"/>
    <p:sldLayoutId id="2147492550" r:id="rId15"/>
    <p:sldLayoutId id="2147492551" r:id="rId16"/>
    <p:sldLayoutId id="2147492552" r:id="rId17"/>
    <p:sldLayoutId id="2147492553" r:id="rId18"/>
    <p:sldLayoutId id="2147492554" r:id="rId19"/>
    <p:sldLayoutId id="2147492555" r:id="rId20"/>
    <p:sldLayoutId id="2147492556" r:id="rId21"/>
    <p:sldLayoutId id="2147492557" r:id="rId22"/>
    <p:sldLayoutId id="2147492558" r:id="rId23"/>
    <p:sldLayoutId id="2147492559" r:id="rId24"/>
    <p:sldLayoutId id="2147492560" r:id="rId25"/>
    <p:sldLayoutId id="2147492561" r:id="rId26"/>
    <p:sldLayoutId id="2147492562" r:id="rId27"/>
    <p:sldLayoutId id="2147492563" r:id="rId28"/>
    <p:sldLayoutId id="2147492564" r:id="rId29"/>
    <p:sldLayoutId id="2147492565" r:id="rId30"/>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US" b="1" dirty="0"/>
          </a:p>
        </p:txBody>
      </p:sp>
      <p:sp>
        <p:nvSpPr>
          <p:cNvPr id="21507" name="Text Box 3"/>
          <p:cNvSpPr txBox="1">
            <a:spLocks noChangeArrowheads="1"/>
          </p:cNvSpPr>
          <p:nvPr/>
        </p:nvSpPr>
        <p:spPr bwMode="gray">
          <a:xfrm>
            <a:off x="892175" y="4756150"/>
            <a:ext cx="1581912" cy="201168"/>
          </a:xfrm>
          <a:prstGeom prst="rect">
            <a:avLst/>
          </a:prstGeom>
          <a:noFill/>
          <a:ln w="12700" cap="rnd" algn="ctr">
            <a:noFill/>
            <a:miter lim="800000"/>
            <a:headEnd/>
            <a:tailEnd/>
          </a:ln>
        </p:spPr>
        <p:txBody>
          <a:bodyPr wrap="none" lIns="0" tIns="0" rIns="0" bIns="0">
            <a:spAutoFit/>
          </a:bodyPr>
          <a:lstStyle/>
          <a:p>
            <a:pPr eaLnBrk="0" hangingPunct="0">
              <a:lnSpc>
                <a:spcPct val="110000"/>
              </a:lnSpc>
              <a:buNone/>
            </a:pPr>
            <a:r>
              <a:rPr lang="en-US" sz="1200" dirty="0"/>
              <a:t>Deloitte Consulting LLP</a:t>
            </a:r>
          </a:p>
        </p:txBody>
      </p:sp>
      <p:sp>
        <p:nvSpPr>
          <p:cNvPr id="21508" name="Rectangle 4"/>
          <p:cNvSpPr>
            <a:spLocks noChangeArrowheads="1"/>
          </p:cNvSpPr>
          <p:nvPr/>
        </p:nvSpPr>
        <p:spPr bwMode="gray">
          <a:xfrm>
            <a:off x="892175" y="5186363"/>
            <a:ext cx="892873" cy="205184"/>
          </a:xfrm>
          <a:prstGeom prst="rect">
            <a:avLst/>
          </a:prstGeom>
          <a:noFill/>
          <a:ln w="9525">
            <a:noFill/>
            <a:miter lim="800000"/>
            <a:headEnd/>
            <a:tailEnd/>
          </a:ln>
        </p:spPr>
        <p:txBody>
          <a:bodyPr wrap="none" lIns="0" tIns="0" rIns="0" bIns="0">
            <a:spAutoFit/>
          </a:bodyPr>
          <a:lstStyle/>
          <a:p>
            <a:pPr>
              <a:lnSpc>
                <a:spcPts val="1600"/>
              </a:lnSpc>
              <a:spcBef>
                <a:spcPct val="15000"/>
              </a:spcBef>
              <a:buSzPct val="80000"/>
              <a:buFont typeface="Wingdings" pitchFamily="2" charset="2"/>
              <a:buNone/>
            </a:pPr>
            <a:r>
              <a:rPr lang="en-US" sz="1100" dirty="0" smtClean="0"/>
              <a:t>June 15</a:t>
            </a:r>
            <a:r>
              <a:rPr lang="en-US" sz="1100" dirty="0" smtClean="0"/>
              <a:t>, </a:t>
            </a:r>
            <a:r>
              <a:rPr lang="en-US" sz="1100" dirty="0" smtClean="0"/>
              <a:t>2012</a:t>
            </a:r>
            <a:endParaRPr lang="en-US" sz="1100" dirty="0"/>
          </a:p>
        </p:txBody>
      </p:sp>
      <p:sp>
        <p:nvSpPr>
          <p:cNvPr id="21509" name="Rectangle 5"/>
          <p:cNvSpPr>
            <a:spLocks noGrp="1" noChangeArrowheads="1"/>
          </p:cNvSpPr>
          <p:nvPr>
            <p:ph type="ctrTitle" sz="quarter"/>
          </p:nvPr>
        </p:nvSpPr>
        <p:spPr>
          <a:xfrm>
            <a:off x="892175" y="2866375"/>
            <a:ext cx="6581775" cy="264175"/>
          </a:xfrm>
        </p:spPr>
        <p:txBody>
          <a:bodyPr/>
          <a:lstStyle/>
          <a:p>
            <a:r>
              <a:rPr lang="en-US" dirty="0" smtClean="0"/>
              <a:t>Capability Print</a:t>
            </a:r>
          </a:p>
        </p:txBody>
      </p:sp>
      <p:sp>
        <p:nvSpPr>
          <p:cNvPr id="21510" name="Rectangle 6"/>
          <p:cNvSpPr>
            <a:spLocks noGrp="1" noChangeArrowheads="1"/>
          </p:cNvSpPr>
          <p:nvPr>
            <p:ph type="subTitle" sz="quarter" idx="1"/>
          </p:nvPr>
        </p:nvSpPr>
        <p:spPr>
          <a:xfrm>
            <a:off x="892175" y="3402013"/>
            <a:ext cx="7558730" cy="439737"/>
          </a:xfrm>
        </p:spPr>
        <p:txBody>
          <a:bodyPr/>
          <a:lstStyle/>
          <a:p>
            <a:pPr marL="0" indent="0" eaLnBrk="1" hangingPunct="1">
              <a:buFont typeface="Wingdings" pitchFamily="2" charset="2"/>
              <a:buNone/>
            </a:pPr>
            <a:r>
              <a:rPr lang="en-US" i="1" dirty="0" smtClean="0"/>
              <a:t>Details of Capability Domains </a:t>
            </a:r>
          </a:p>
          <a:p>
            <a:pPr marL="0" indent="0" eaLnBrk="1" hangingPunct="1">
              <a:buFont typeface="Wingdings" pitchFamily="2" charset="2"/>
              <a:buNone/>
            </a:pPr>
            <a:r>
              <a:rPr lang="en-US" i="1" dirty="0" smtClean="0"/>
              <a:t>Applicable to Policy Administration System Implementation</a:t>
            </a:r>
          </a:p>
        </p:txBody>
      </p:sp>
      <p:pic>
        <p:nvPicPr>
          <p:cNvPr id="21511" name="Picture 7" descr="LLP logo with big space copy"/>
          <p:cNvPicPr>
            <a:picLocks noChangeAspect="1" noChangeArrowheads="1"/>
          </p:cNvPicPr>
          <p:nvPr/>
        </p:nvPicPr>
        <p:blipFill>
          <a:blip r:embed="rId2">
            <a:clrChange>
              <a:clrFrom>
                <a:srgbClr val="FFFFFF"/>
              </a:clrFrom>
              <a:clrTo>
                <a:srgbClr val="FFFFFF">
                  <a:alpha val="0"/>
                </a:srgbClr>
              </a:clrTo>
            </a:clrChange>
          </a:blip>
          <a:srcRect l="995" t="1778" b="59770"/>
          <a:stretch>
            <a:fillRect/>
          </a:stretch>
        </p:blipFill>
        <p:spPr bwMode="gray">
          <a:xfrm>
            <a:off x="892175" y="1997075"/>
            <a:ext cx="1444625" cy="274638"/>
          </a:xfrm>
          <a:prstGeom prst="rect">
            <a:avLst/>
          </a:prstGeom>
          <a:noFill/>
          <a:ln w="9525">
            <a:noFill/>
            <a:miter lim="800000"/>
            <a:headEnd/>
            <a:tailEnd/>
          </a:ln>
        </p:spPr>
      </p:pic>
    </p:spTree>
    <p:extLst>
      <p:ext uri="{BB962C8B-B14F-4D97-AF65-F5344CB8AC3E}">
        <p14:creationId xmlns:p14="http://schemas.microsoft.com/office/powerpoint/2010/main" val="3240200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gray">
          <a:xfrm>
            <a:off x="1527175" y="3209925"/>
            <a:ext cx="6080125" cy="0"/>
          </a:xfrm>
          <a:prstGeom prst="line">
            <a:avLst/>
          </a:prstGeom>
          <a:noFill/>
          <a:ln w="12700" cap="rnd">
            <a:solidFill>
              <a:schemeClr val="accent1"/>
            </a:solidFill>
            <a:round/>
            <a:headEnd/>
            <a:tailEnd/>
          </a:ln>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
        <p:nvSpPr>
          <p:cNvPr id="26627" name="Text Placeholder 9"/>
          <p:cNvSpPr>
            <a:spLocks noGrp="1"/>
          </p:cNvSpPr>
          <p:nvPr>
            <p:ph type="body" sz="quarter" idx="10"/>
          </p:nvPr>
        </p:nvSpPr>
        <p:spPr>
          <a:xfrm>
            <a:off x="3652837" y="3081528"/>
            <a:ext cx="1828800" cy="256032"/>
          </a:xfrm>
        </p:spPr>
        <p:txBody>
          <a:bodyPr wrap="none">
            <a:noAutofit/>
          </a:bodyPr>
          <a:lstStyle/>
          <a:p>
            <a:pPr marL="0" indent="0" eaLnBrk="1" hangingPunct="1"/>
            <a:r>
              <a:rPr lang="en-US" dirty="0" smtClean="0"/>
              <a:t>Contract Services</a:t>
            </a:r>
          </a:p>
        </p:txBody>
      </p:sp>
    </p:spTree>
    <p:extLst>
      <p:ext uri="{BB962C8B-B14F-4D97-AF65-F5344CB8AC3E}">
        <p14:creationId xmlns:p14="http://schemas.microsoft.com/office/powerpoint/2010/main" val="1843850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gray">
          <a:xfrm>
            <a:off x="1055971" y="3635648"/>
            <a:ext cx="3337560" cy="1536200"/>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Rectangle 92"/>
          <p:cNvSpPr/>
          <p:nvPr/>
        </p:nvSpPr>
        <p:spPr bwMode="gray">
          <a:xfrm>
            <a:off x="979069" y="3532023"/>
            <a:ext cx="7157443" cy="2738947"/>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Rectangle 93"/>
          <p:cNvSpPr/>
          <p:nvPr/>
        </p:nvSpPr>
        <p:spPr bwMode="gray">
          <a:xfrm>
            <a:off x="979069" y="3224783"/>
            <a:ext cx="7157443"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3 UNDERWRITING, POLICY &amp; CLAIMS OPERATIONS</a:t>
            </a:r>
            <a:endParaRPr lang="en-US" b="1" dirty="0">
              <a:solidFill>
                <a:schemeClr val="bg1"/>
              </a:solidFill>
            </a:endParaRPr>
          </a:p>
        </p:txBody>
      </p:sp>
      <p:sp>
        <p:nvSpPr>
          <p:cNvPr id="95" name="Rectangle 94"/>
          <p:cNvSpPr/>
          <p:nvPr/>
        </p:nvSpPr>
        <p:spPr bwMode="gray">
          <a:xfrm>
            <a:off x="1055971" y="3635648"/>
            <a:ext cx="3337560" cy="153620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6" name="Rectangle 95"/>
          <p:cNvSpPr/>
          <p:nvPr/>
        </p:nvSpPr>
        <p:spPr bwMode="gray">
          <a:xfrm rot="5400000">
            <a:off x="5801394" y="3961197"/>
            <a:ext cx="744321" cy="33375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7" name="TextBox 96"/>
          <p:cNvSpPr txBox="1"/>
          <p:nvPr/>
        </p:nvSpPr>
        <p:spPr>
          <a:xfrm>
            <a:off x="1415637" y="3630550"/>
            <a:ext cx="2707793" cy="246221"/>
          </a:xfrm>
          <a:prstGeom prst="rect">
            <a:avLst/>
          </a:prstGeom>
        </p:spPr>
        <p:txBody>
          <a:bodyPr wrap="none" rtlCol="0">
            <a:spAutoFit/>
          </a:bodyPr>
          <a:lstStyle/>
          <a:p>
            <a:r>
              <a:rPr lang="en-US" sz="1000" b="1" dirty="0" smtClean="0"/>
              <a:t>3.1 </a:t>
            </a:r>
            <a:r>
              <a:rPr lang="en-US" sz="1000" b="1" dirty="0"/>
              <a:t>Underwriting &amp; Policy Administration</a:t>
            </a:r>
          </a:p>
        </p:txBody>
      </p:sp>
      <p:sp>
        <p:nvSpPr>
          <p:cNvPr id="98" name="Rectangle 97"/>
          <p:cNvSpPr/>
          <p:nvPr/>
        </p:nvSpPr>
        <p:spPr bwMode="gray">
          <a:xfrm>
            <a:off x="1146802" y="387766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a:r>
              <a:rPr lang="en-US" sz="700" dirty="0" smtClean="0"/>
              <a:t>3.1.1</a:t>
            </a:r>
            <a:endParaRPr lang="en-US" sz="700" dirty="0"/>
          </a:p>
          <a:p>
            <a:pPr algn="ctr"/>
            <a:r>
              <a:rPr lang="en-US" sz="700" dirty="0"/>
              <a:t>Underwriting Strategy</a:t>
            </a:r>
          </a:p>
        </p:txBody>
      </p:sp>
      <p:sp>
        <p:nvSpPr>
          <p:cNvPr id="99" name="Rectangle 98"/>
          <p:cNvSpPr/>
          <p:nvPr/>
        </p:nvSpPr>
        <p:spPr bwMode="gray">
          <a:xfrm>
            <a:off x="1146802" y="431231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3.1.4</a:t>
            </a:r>
            <a:endParaRPr lang="en-US" sz="700" dirty="0"/>
          </a:p>
          <a:p>
            <a:pPr algn="ctr"/>
            <a:r>
              <a:rPr lang="en-US" sz="700" dirty="0"/>
              <a:t>Quoting</a:t>
            </a:r>
          </a:p>
        </p:txBody>
      </p:sp>
      <p:sp>
        <p:nvSpPr>
          <p:cNvPr id="100" name="Rectangle 99"/>
          <p:cNvSpPr/>
          <p:nvPr/>
        </p:nvSpPr>
        <p:spPr bwMode="gray">
          <a:xfrm>
            <a:off x="3328577" y="431231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3.1.6 </a:t>
            </a:r>
            <a:endParaRPr lang="en-US" sz="700" dirty="0"/>
          </a:p>
          <a:p>
            <a:pPr algn="ctr"/>
            <a:r>
              <a:rPr lang="en-US" sz="700" dirty="0"/>
              <a:t>Transaction Management</a:t>
            </a:r>
          </a:p>
        </p:txBody>
      </p:sp>
      <p:sp>
        <p:nvSpPr>
          <p:cNvPr id="101" name="Rectangle 100"/>
          <p:cNvSpPr/>
          <p:nvPr/>
        </p:nvSpPr>
        <p:spPr bwMode="gray">
          <a:xfrm>
            <a:off x="2237690" y="387766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3.1.2 </a:t>
            </a:r>
            <a:endParaRPr lang="en-US" sz="700" dirty="0"/>
          </a:p>
          <a:p>
            <a:pPr algn="ctr"/>
            <a:r>
              <a:rPr lang="en-US" sz="700" dirty="0"/>
              <a:t>Rating </a:t>
            </a:r>
          </a:p>
        </p:txBody>
      </p:sp>
      <p:sp>
        <p:nvSpPr>
          <p:cNvPr id="102" name="Rectangle 101"/>
          <p:cNvSpPr/>
          <p:nvPr/>
        </p:nvSpPr>
        <p:spPr bwMode="gray">
          <a:xfrm>
            <a:off x="3328577" y="387766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3.1.3</a:t>
            </a:r>
            <a:endParaRPr lang="en-US" sz="700" dirty="0"/>
          </a:p>
          <a:p>
            <a:pPr algn="ctr"/>
            <a:r>
              <a:rPr lang="en-US" sz="700" dirty="0"/>
              <a:t>Risk Assessment and Pricing</a:t>
            </a:r>
          </a:p>
        </p:txBody>
      </p:sp>
      <p:sp>
        <p:nvSpPr>
          <p:cNvPr id="103" name="Rectangle 102"/>
          <p:cNvSpPr/>
          <p:nvPr/>
        </p:nvSpPr>
        <p:spPr bwMode="gray">
          <a:xfrm>
            <a:off x="2241345" y="431231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3.1.5</a:t>
            </a:r>
            <a:endParaRPr lang="en-US" sz="700" dirty="0"/>
          </a:p>
          <a:p>
            <a:pPr algn="ctr"/>
            <a:r>
              <a:rPr lang="en-US" sz="700" dirty="0"/>
              <a:t> Issuance</a:t>
            </a:r>
          </a:p>
        </p:txBody>
      </p:sp>
      <p:sp>
        <p:nvSpPr>
          <p:cNvPr id="104" name="Rectangle 103"/>
          <p:cNvSpPr/>
          <p:nvPr/>
        </p:nvSpPr>
        <p:spPr bwMode="gray">
          <a:xfrm>
            <a:off x="4504775" y="3635656"/>
            <a:ext cx="3337560" cy="1536192"/>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05" name="TextBox 104"/>
          <p:cNvSpPr txBox="1"/>
          <p:nvPr/>
        </p:nvSpPr>
        <p:spPr>
          <a:xfrm>
            <a:off x="5356504" y="3630550"/>
            <a:ext cx="1634102"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3.2 Claims Management</a:t>
            </a:r>
            <a:endParaRPr lang="en-US" sz="1000" b="1" kern="1200" dirty="0">
              <a:solidFill>
                <a:srgbClr val="000000"/>
              </a:solidFill>
              <a:latin typeface="Arial"/>
              <a:ea typeface="+mn-ea"/>
              <a:cs typeface="Arial" charset="0"/>
            </a:endParaRPr>
          </a:p>
        </p:txBody>
      </p:sp>
      <p:sp>
        <p:nvSpPr>
          <p:cNvPr id="106" name="Rectangle 105"/>
          <p:cNvSpPr/>
          <p:nvPr/>
        </p:nvSpPr>
        <p:spPr bwMode="gray">
          <a:xfrm>
            <a:off x="4595606" y="3846959"/>
            <a:ext cx="7772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3.2.1</a:t>
            </a:r>
          </a:p>
          <a:p>
            <a:pPr algn="ctr" eaLnBrk="0" hangingPunct="0">
              <a:lnSpc>
                <a:spcPct val="106000"/>
              </a:lnSpc>
            </a:pPr>
            <a:r>
              <a:rPr lang="en-US" sz="700" dirty="0" smtClean="0"/>
              <a:t>Claims Strategy</a:t>
            </a:r>
          </a:p>
        </p:txBody>
      </p:sp>
      <p:sp>
        <p:nvSpPr>
          <p:cNvPr id="107" name="Rectangle 106"/>
          <p:cNvSpPr/>
          <p:nvPr/>
        </p:nvSpPr>
        <p:spPr bwMode="gray">
          <a:xfrm>
            <a:off x="4595606" y="4247164"/>
            <a:ext cx="777240" cy="365760"/>
          </a:xfrm>
          <a:prstGeom prst="rect">
            <a:avLst/>
          </a:prstGeom>
          <a:solidFill>
            <a:schemeClr val="accent3"/>
          </a:solidFill>
          <a:ln w="12700" cap="rnd" algn="ctr">
            <a:solidFill>
              <a:schemeClr val="bg1">
                <a:lumMod val="75000"/>
              </a:schemeClr>
            </a:solidFill>
            <a:miter lim="800000"/>
            <a:headEnd/>
            <a:tailEnd/>
          </a:ln>
        </p:spPr>
        <p:txBody>
          <a:bodyPr lIns="9144" tIns="27432" rIns="9144" bIns="27432" rtlCol="0" anchor="t" anchorCtr="0"/>
          <a:lstStyle/>
          <a:p>
            <a:pPr algn="ctr" eaLnBrk="0" hangingPunct="0">
              <a:lnSpc>
                <a:spcPct val="106000"/>
              </a:lnSpc>
            </a:pPr>
            <a:r>
              <a:rPr lang="en-US" sz="700" dirty="0" smtClean="0"/>
              <a:t>3.2.5</a:t>
            </a:r>
          </a:p>
          <a:p>
            <a:pPr algn="ctr" eaLnBrk="0" hangingPunct="0">
              <a:lnSpc>
                <a:spcPct val="106000"/>
              </a:lnSpc>
            </a:pPr>
            <a:r>
              <a:rPr lang="en-US" sz="700" dirty="0" smtClean="0"/>
              <a:t>Claims Reserve Management</a:t>
            </a:r>
          </a:p>
        </p:txBody>
      </p:sp>
      <p:sp>
        <p:nvSpPr>
          <p:cNvPr id="108" name="Rectangle 107"/>
          <p:cNvSpPr/>
          <p:nvPr/>
        </p:nvSpPr>
        <p:spPr bwMode="gray">
          <a:xfrm>
            <a:off x="4595606"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3.2.9</a:t>
            </a:r>
          </a:p>
          <a:p>
            <a:pPr algn="ctr" eaLnBrk="0" hangingPunct="0">
              <a:lnSpc>
                <a:spcPct val="106000"/>
              </a:lnSpc>
            </a:pPr>
            <a:r>
              <a:rPr lang="en-US" sz="700" dirty="0" smtClean="0"/>
              <a:t>Claims Audit</a:t>
            </a:r>
          </a:p>
        </p:txBody>
      </p:sp>
      <p:sp>
        <p:nvSpPr>
          <p:cNvPr id="109" name="Rectangle 108"/>
          <p:cNvSpPr/>
          <p:nvPr/>
        </p:nvSpPr>
        <p:spPr bwMode="gray">
          <a:xfrm>
            <a:off x="5404660" y="3846959"/>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3.2.2</a:t>
            </a:r>
          </a:p>
          <a:p>
            <a:pPr algn="ctr" eaLnBrk="0" hangingPunct="0">
              <a:lnSpc>
                <a:spcPct val="106000"/>
              </a:lnSpc>
            </a:pPr>
            <a:r>
              <a:rPr lang="en-US" sz="700" dirty="0" smtClean="0"/>
              <a:t>Claims Investigation</a:t>
            </a:r>
          </a:p>
        </p:txBody>
      </p:sp>
      <p:sp>
        <p:nvSpPr>
          <p:cNvPr id="110" name="Rectangle 109"/>
          <p:cNvSpPr/>
          <p:nvPr/>
        </p:nvSpPr>
        <p:spPr bwMode="gray">
          <a:xfrm>
            <a:off x="6213714" y="3846959"/>
            <a:ext cx="777240" cy="365760"/>
          </a:xfrm>
          <a:prstGeom prst="rect">
            <a:avLst/>
          </a:prstGeom>
          <a:solidFill>
            <a:schemeClr val="accent3"/>
          </a:solidFill>
          <a:ln w="12700" cap="rnd" algn="ctr">
            <a:solidFill>
              <a:schemeClr val="bg1">
                <a:lumMod val="75000"/>
              </a:schemeClr>
            </a:solidFill>
            <a:miter lim="800000"/>
            <a:headEnd/>
            <a:tailEnd/>
          </a:ln>
        </p:spPr>
        <p:txBody>
          <a:bodyPr lIns="9144" tIns="27432" rIns="9144" bIns="27432" rtlCol="0" anchor="t" anchorCtr="0"/>
          <a:lstStyle/>
          <a:p>
            <a:pPr algn="ctr" eaLnBrk="0" hangingPunct="0">
              <a:lnSpc>
                <a:spcPct val="106000"/>
              </a:lnSpc>
            </a:pPr>
            <a:r>
              <a:rPr lang="en-US" sz="700" dirty="0" smtClean="0"/>
              <a:t>3.2.3</a:t>
            </a:r>
          </a:p>
          <a:p>
            <a:pPr algn="ctr" eaLnBrk="0" hangingPunct="0">
              <a:lnSpc>
                <a:spcPct val="106000"/>
              </a:lnSpc>
            </a:pPr>
            <a:r>
              <a:rPr lang="en-US" sz="700" dirty="0" smtClean="0"/>
              <a:t>Claims Negotiation and Settlement</a:t>
            </a:r>
          </a:p>
        </p:txBody>
      </p:sp>
      <p:sp>
        <p:nvSpPr>
          <p:cNvPr id="111" name="Rectangle 110"/>
          <p:cNvSpPr/>
          <p:nvPr/>
        </p:nvSpPr>
        <p:spPr bwMode="gray">
          <a:xfrm>
            <a:off x="7022767" y="3846959"/>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3.2.4</a:t>
            </a:r>
          </a:p>
          <a:p>
            <a:pPr algn="ctr" eaLnBrk="0" hangingPunct="0">
              <a:lnSpc>
                <a:spcPct val="106000"/>
              </a:lnSpc>
            </a:pPr>
            <a:r>
              <a:rPr lang="en-US" sz="700" dirty="0" smtClean="0"/>
              <a:t>Claims Processing</a:t>
            </a:r>
          </a:p>
        </p:txBody>
      </p:sp>
      <p:sp>
        <p:nvSpPr>
          <p:cNvPr id="112" name="Rectangle 111"/>
          <p:cNvSpPr/>
          <p:nvPr/>
        </p:nvSpPr>
        <p:spPr bwMode="gray">
          <a:xfrm>
            <a:off x="5404660" y="4247165"/>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3.2.6</a:t>
            </a:r>
          </a:p>
          <a:p>
            <a:pPr algn="ctr" eaLnBrk="0" hangingPunct="0">
              <a:lnSpc>
                <a:spcPct val="106000"/>
              </a:lnSpc>
            </a:pPr>
            <a:r>
              <a:rPr lang="en-US" sz="700" dirty="0" smtClean="0"/>
              <a:t>Catastrophe Management</a:t>
            </a:r>
          </a:p>
        </p:txBody>
      </p:sp>
      <p:sp>
        <p:nvSpPr>
          <p:cNvPr id="113" name="Rectangle 112"/>
          <p:cNvSpPr/>
          <p:nvPr/>
        </p:nvSpPr>
        <p:spPr bwMode="gray">
          <a:xfrm>
            <a:off x="6213714" y="4247165"/>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3.2.7</a:t>
            </a:r>
          </a:p>
          <a:p>
            <a:pPr algn="ctr" eaLnBrk="0" hangingPunct="0">
              <a:lnSpc>
                <a:spcPct val="106000"/>
              </a:lnSpc>
            </a:pPr>
            <a:r>
              <a:rPr lang="en-US" sz="700" dirty="0" smtClean="0"/>
              <a:t>Assessment for Referral</a:t>
            </a:r>
          </a:p>
        </p:txBody>
      </p:sp>
      <p:sp>
        <p:nvSpPr>
          <p:cNvPr id="114" name="Rectangle 113"/>
          <p:cNvSpPr/>
          <p:nvPr/>
        </p:nvSpPr>
        <p:spPr bwMode="gray">
          <a:xfrm>
            <a:off x="7022767" y="4247165"/>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3.2.8</a:t>
            </a:r>
          </a:p>
          <a:p>
            <a:pPr algn="ctr" eaLnBrk="0" hangingPunct="0">
              <a:lnSpc>
                <a:spcPct val="106000"/>
              </a:lnSpc>
            </a:pPr>
            <a:r>
              <a:rPr lang="en-US" sz="700" dirty="0" smtClean="0"/>
              <a:t>Litigation Management</a:t>
            </a:r>
          </a:p>
        </p:txBody>
      </p:sp>
      <p:sp>
        <p:nvSpPr>
          <p:cNvPr id="115" name="Rectangle 114"/>
          <p:cNvSpPr/>
          <p:nvPr/>
        </p:nvSpPr>
        <p:spPr bwMode="gray">
          <a:xfrm>
            <a:off x="5404660"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3.2.10</a:t>
            </a:r>
          </a:p>
          <a:p>
            <a:pPr algn="ctr" eaLnBrk="0" hangingPunct="0">
              <a:lnSpc>
                <a:spcPct val="106000"/>
              </a:lnSpc>
            </a:pPr>
            <a:r>
              <a:rPr lang="en-US" sz="700" dirty="0" smtClean="0"/>
              <a:t>Claims Sourcing</a:t>
            </a:r>
          </a:p>
        </p:txBody>
      </p:sp>
      <p:sp>
        <p:nvSpPr>
          <p:cNvPr id="116" name="Rectangle 115"/>
          <p:cNvSpPr/>
          <p:nvPr/>
        </p:nvSpPr>
        <p:spPr bwMode="gray">
          <a:xfrm>
            <a:off x="6213714"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3.2.11</a:t>
            </a:r>
          </a:p>
          <a:p>
            <a:pPr algn="ctr" eaLnBrk="0" hangingPunct="0">
              <a:lnSpc>
                <a:spcPct val="106000"/>
              </a:lnSpc>
            </a:pPr>
            <a:r>
              <a:rPr lang="en-US" sz="700" dirty="0" smtClean="0"/>
              <a:t>Reinsurance Recoveries</a:t>
            </a:r>
          </a:p>
        </p:txBody>
      </p:sp>
      <p:sp>
        <p:nvSpPr>
          <p:cNvPr id="117" name="Rectangle 116"/>
          <p:cNvSpPr/>
          <p:nvPr/>
        </p:nvSpPr>
        <p:spPr bwMode="gray">
          <a:xfrm>
            <a:off x="7022767"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3.2.12</a:t>
            </a:r>
          </a:p>
          <a:p>
            <a:pPr algn="ctr" eaLnBrk="0" hangingPunct="0">
              <a:lnSpc>
                <a:spcPct val="106000"/>
              </a:lnSpc>
            </a:pPr>
            <a:r>
              <a:rPr lang="en-US" sz="700" dirty="0" smtClean="0"/>
              <a:t>Exposure Management</a:t>
            </a:r>
          </a:p>
        </p:txBody>
      </p:sp>
      <p:sp>
        <p:nvSpPr>
          <p:cNvPr id="118" name="TextBox 117"/>
          <p:cNvSpPr txBox="1"/>
          <p:nvPr/>
        </p:nvSpPr>
        <p:spPr>
          <a:xfrm>
            <a:off x="5179327" y="5266651"/>
            <a:ext cx="1949893"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3.4 Loss Prevention Services</a:t>
            </a:r>
            <a:endParaRPr lang="en-US" sz="1000" b="1" kern="1200" dirty="0">
              <a:solidFill>
                <a:srgbClr val="000000"/>
              </a:solidFill>
              <a:latin typeface="Arial"/>
              <a:ea typeface="+mn-ea"/>
              <a:cs typeface="Arial" charset="0"/>
            </a:endParaRPr>
          </a:p>
        </p:txBody>
      </p:sp>
      <p:sp>
        <p:nvSpPr>
          <p:cNvPr id="119" name="Rectangle 118"/>
          <p:cNvSpPr/>
          <p:nvPr/>
        </p:nvSpPr>
        <p:spPr bwMode="gray">
          <a:xfrm>
            <a:off x="5128984" y="5483060"/>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3.4.1</a:t>
            </a:r>
          </a:p>
          <a:p>
            <a:pPr algn="ctr" eaLnBrk="0" hangingPunct="0">
              <a:lnSpc>
                <a:spcPct val="106000"/>
              </a:lnSpc>
            </a:pPr>
            <a:r>
              <a:rPr lang="en-US" sz="700" dirty="0" smtClean="0"/>
              <a:t>Preventive Loss Control</a:t>
            </a:r>
            <a:endParaRPr lang="en-US" sz="700" dirty="0"/>
          </a:p>
        </p:txBody>
      </p:sp>
      <p:sp>
        <p:nvSpPr>
          <p:cNvPr id="120" name="Rectangle 119"/>
          <p:cNvSpPr/>
          <p:nvPr/>
        </p:nvSpPr>
        <p:spPr bwMode="gray">
          <a:xfrm>
            <a:off x="6219872" y="548306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3.4.2</a:t>
            </a:r>
          </a:p>
          <a:p>
            <a:pPr algn="ctr" eaLnBrk="0" hangingPunct="0">
              <a:lnSpc>
                <a:spcPct val="106000"/>
              </a:lnSpc>
            </a:pPr>
            <a:r>
              <a:rPr lang="en-US" sz="700" dirty="0" smtClean="0"/>
              <a:t>Reactive Loss Control</a:t>
            </a:r>
            <a:endParaRPr lang="en-US" sz="700" dirty="0"/>
          </a:p>
        </p:txBody>
      </p:sp>
      <p:sp>
        <p:nvSpPr>
          <p:cNvPr id="121" name="Rectangle 120"/>
          <p:cNvSpPr/>
          <p:nvPr/>
        </p:nvSpPr>
        <p:spPr bwMode="gray">
          <a:xfrm>
            <a:off x="1146802" y="473477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3.1.7 </a:t>
            </a:r>
            <a:endParaRPr lang="en-US" sz="700" dirty="0"/>
          </a:p>
          <a:p>
            <a:pPr algn="ctr"/>
            <a:r>
              <a:rPr lang="en-US" sz="700" dirty="0" smtClean="0"/>
              <a:t>Reinsurance</a:t>
            </a:r>
            <a:endParaRPr lang="en-US" sz="700" dirty="0"/>
          </a:p>
        </p:txBody>
      </p:sp>
      <p:sp>
        <p:nvSpPr>
          <p:cNvPr id="122" name="Rectangle 121"/>
          <p:cNvSpPr/>
          <p:nvPr/>
        </p:nvSpPr>
        <p:spPr bwMode="gray">
          <a:xfrm>
            <a:off x="3328577" y="473477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3.1.9 Underwriting </a:t>
            </a:r>
            <a:r>
              <a:rPr lang="en-US" sz="700" dirty="0"/>
              <a:t>Assessment Quality &amp; Audit</a:t>
            </a:r>
          </a:p>
        </p:txBody>
      </p:sp>
      <p:sp>
        <p:nvSpPr>
          <p:cNvPr id="123" name="Rectangle 122"/>
          <p:cNvSpPr/>
          <p:nvPr/>
        </p:nvSpPr>
        <p:spPr bwMode="gray">
          <a:xfrm>
            <a:off x="2241345" y="473477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3.1.8</a:t>
            </a:r>
            <a:endParaRPr lang="en-US" sz="700" dirty="0"/>
          </a:p>
          <a:p>
            <a:pPr algn="ctr"/>
            <a:r>
              <a:rPr lang="en-US" sz="700" dirty="0"/>
              <a:t>Premium</a:t>
            </a:r>
          </a:p>
          <a:p>
            <a:pPr algn="ctr"/>
            <a:r>
              <a:rPr lang="en-US" sz="700" dirty="0"/>
              <a:t>Audit </a:t>
            </a:r>
          </a:p>
        </p:txBody>
      </p:sp>
      <p:sp>
        <p:nvSpPr>
          <p:cNvPr id="124" name="Rectangle 123"/>
          <p:cNvSpPr/>
          <p:nvPr/>
        </p:nvSpPr>
        <p:spPr bwMode="gray">
          <a:xfrm rot="5400000">
            <a:off x="2366612" y="3961194"/>
            <a:ext cx="744321" cy="3337560"/>
          </a:xfrm>
          <a:prstGeom prst="rect">
            <a:avLst/>
          </a:prstGeom>
          <a:solidFill>
            <a:schemeClr val="accent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5" name="Rectangle 124"/>
          <p:cNvSpPr/>
          <p:nvPr/>
        </p:nvSpPr>
        <p:spPr bwMode="gray">
          <a:xfrm>
            <a:off x="1694202" y="548305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a:r>
              <a:rPr lang="en-US" sz="700" dirty="0" smtClean="0"/>
              <a:t>3.3.1</a:t>
            </a:r>
            <a:endParaRPr lang="en-US" sz="700" dirty="0"/>
          </a:p>
          <a:p>
            <a:pPr algn="ctr"/>
            <a:r>
              <a:rPr lang="en-US" sz="700" dirty="0"/>
              <a:t>Third Party </a:t>
            </a:r>
            <a:r>
              <a:rPr lang="en-US" sz="700" dirty="0" smtClean="0"/>
              <a:t>Data</a:t>
            </a:r>
            <a:endParaRPr lang="en-US" sz="700" dirty="0"/>
          </a:p>
        </p:txBody>
      </p:sp>
      <p:sp>
        <p:nvSpPr>
          <p:cNvPr id="126" name="Rectangle 125"/>
          <p:cNvSpPr/>
          <p:nvPr/>
        </p:nvSpPr>
        <p:spPr bwMode="gray">
          <a:xfrm>
            <a:off x="2785090" y="5483057"/>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3.3.2</a:t>
            </a:r>
          </a:p>
          <a:p>
            <a:pPr algn="ctr" eaLnBrk="0" hangingPunct="0">
              <a:lnSpc>
                <a:spcPct val="106000"/>
              </a:lnSpc>
            </a:pPr>
            <a:r>
              <a:rPr lang="en-US" sz="700" dirty="0" smtClean="0"/>
              <a:t>Billing Management</a:t>
            </a:r>
            <a:endParaRPr lang="en-US" sz="700" dirty="0"/>
          </a:p>
        </p:txBody>
      </p:sp>
      <p:sp>
        <p:nvSpPr>
          <p:cNvPr id="127" name="TextBox 126"/>
          <p:cNvSpPr txBox="1"/>
          <p:nvPr/>
        </p:nvSpPr>
        <p:spPr>
          <a:xfrm>
            <a:off x="1997063" y="5247415"/>
            <a:ext cx="1483419"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3.3 Contract Services</a:t>
            </a:r>
            <a:endParaRPr lang="en-US" sz="1000" b="1" kern="1200" dirty="0">
              <a:solidFill>
                <a:srgbClr val="000000"/>
              </a:solidFill>
              <a:latin typeface="Arial"/>
              <a:ea typeface="+mn-ea"/>
              <a:cs typeface="Arial" charset="0"/>
            </a:endParaRPr>
          </a:p>
        </p:txBody>
      </p:sp>
      <p:sp>
        <p:nvSpPr>
          <p:cNvPr id="3" name="Text Placeholder 2"/>
          <p:cNvSpPr>
            <a:spLocks noGrp="1"/>
          </p:cNvSpPr>
          <p:nvPr>
            <p:ph type="body" sz="quarter" idx="12"/>
          </p:nvPr>
        </p:nvSpPr>
        <p:spPr>
          <a:noFill/>
        </p:spPr>
        <p:txBody>
          <a:bodyPr/>
          <a:lstStyle/>
          <a:p>
            <a:pPr marL="0" indent="0">
              <a:spcBef>
                <a:spcPts val="0"/>
              </a:spcBef>
            </a:pPr>
            <a:r>
              <a:rPr lang="en-US" dirty="0" smtClean="0"/>
              <a:t>3.3 Contract Services</a:t>
            </a:r>
            <a:endParaRPr lang="en-US" dirty="0"/>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56" name="Rectangle 55"/>
          <p:cNvSpPr/>
          <p:nvPr/>
        </p:nvSpPr>
        <p:spPr bwMode="gray">
          <a:xfrm>
            <a:off x="980482" y="5234032"/>
            <a:ext cx="3474720" cy="806508"/>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pic>
        <p:nvPicPr>
          <p:cNvPr id="4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Freeform 45"/>
          <p:cNvSpPr>
            <a:spLocks/>
          </p:cNvSpPr>
          <p:nvPr/>
        </p:nvSpPr>
        <p:spPr bwMode="gray">
          <a:xfrm rot="16200000" flipH="1">
            <a:off x="3869528" y="1782167"/>
            <a:ext cx="758937"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451"/>
              <a:gd name="connsiteY0" fmla="*/ 2433 h 10000"/>
              <a:gd name="connsiteX1" fmla="*/ 10451 w 10451"/>
              <a:gd name="connsiteY1" fmla="*/ 0 h 10000"/>
              <a:gd name="connsiteX2" fmla="*/ 10451 w 10451"/>
              <a:gd name="connsiteY2" fmla="*/ 10000 h 10000"/>
              <a:gd name="connsiteX3" fmla="*/ 469 w 10451"/>
              <a:gd name="connsiteY3" fmla="*/ 7327 h 10000"/>
              <a:gd name="connsiteX4" fmla="*/ 0 w 10451"/>
              <a:gd name="connsiteY4" fmla="*/ 2433 h 10000"/>
              <a:gd name="connsiteX0" fmla="*/ 124 w 10575"/>
              <a:gd name="connsiteY0" fmla="*/ 2433 h 10000"/>
              <a:gd name="connsiteX1" fmla="*/ 10575 w 10575"/>
              <a:gd name="connsiteY1" fmla="*/ 0 h 10000"/>
              <a:gd name="connsiteX2" fmla="*/ 10575 w 10575"/>
              <a:gd name="connsiteY2" fmla="*/ 10000 h 10000"/>
              <a:gd name="connsiteX3" fmla="*/ 0 w 10575"/>
              <a:gd name="connsiteY3" fmla="*/ 7753 h 10000"/>
              <a:gd name="connsiteX4" fmla="*/ 124 w 10575"/>
              <a:gd name="connsiteY4" fmla="*/ 243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 h="10000">
                <a:moveTo>
                  <a:pt x="124" y="2433"/>
                </a:moveTo>
                <a:lnTo>
                  <a:pt x="10575" y="0"/>
                </a:lnTo>
                <a:lnTo>
                  <a:pt x="10575" y="10000"/>
                </a:lnTo>
                <a:lnTo>
                  <a:pt x="0" y="7753"/>
                </a:lnTo>
                <a:cubicBezTo>
                  <a:pt x="-6" y="6638"/>
                  <a:pt x="130" y="3548"/>
                  <a:pt x="124" y="2433"/>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47" name="Rectangle 46"/>
          <p:cNvSpPr/>
          <p:nvPr/>
        </p:nvSpPr>
        <p:spPr bwMode="gray">
          <a:xfrm>
            <a:off x="3716418" y="1892800"/>
            <a:ext cx="784877" cy="480112"/>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2191959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3.3 Contract Services</a:t>
            </a:r>
          </a:p>
        </p:txBody>
      </p:sp>
      <p:graphicFrame>
        <p:nvGraphicFramePr>
          <p:cNvPr id="19" name="Table 18"/>
          <p:cNvGraphicFramePr>
            <a:graphicFrameLocks noGrp="1"/>
          </p:cNvGraphicFramePr>
          <p:nvPr>
            <p:extLst>
              <p:ext uri="{D42A27DB-BD31-4B8C-83A1-F6EECF244321}">
                <p14:modId xmlns:p14="http://schemas.microsoft.com/office/powerpoint/2010/main" val="617499783"/>
              </p:ext>
            </p:extLst>
          </p:nvPr>
        </p:nvGraphicFramePr>
        <p:xfrm>
          <a:off x="417530" y="1281459"/>
          <a:ext cx="8347057" cy="481393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00" b="1" u="none" strike="noStrike" dirty="0" smtClean="0">
                          <a:solidFill>
                            <a:schemeClr val="bg1"/>
                          </a:solidFill>
                          <a:effectLst/>
                          <a:latin typeface="+mn-lt"/>
                        </a:rPr>
                        <a:t> </a:t>
                      </a:r>
                      <a:endParaRPr lang="en-US" sz="10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000" b="1" u="none" strike="noStrike" dirty="0" smtClean="0">
                          <a:solidFill>
                            <a:schemeClr val="bg1"/>
                          </a:solidFill>
                          <a:effectLst/>
                          <a:latin typeface="+mn-lt"/>
                        </a:rPr>
                        <a:t>Capability </a:t>
                      </a:r>
                      <a:r>
                        <a:rPr lang="en-US" sz="1000" b="1" u="none" strike="noStrike" dirty="0">
                          <a:solidFill>
                            <a:schemeClr val="bg1"/>
                          </a:solidFill>
                          <a:effectLst/>
                          <a:latin typeface="+mn-lt"/>
                        </a:rPr>
                        <a:t>Definition</a:t>
                      </a:r>
                      <a:endParaRPr lang="en-US" sz="10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000" b="1" u="none" strike="noStrike" dirty="0" smtClean="0">
                          <a:solidFill>
                            <a:schemeClr val="bg1"/>
                          </a:solidFill>
                          <a:effectLst/>
                          <a:latin typeface="+mn-lt"/>
                        </a:rPr>
                        <a:t>Competency</a:t>
                      </a:r>
                      <a:endParaRPr lang="en-US" sz="10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000" b="1" i="0" u="none" strike="noStrike" dirty="0" smtClean="0">
                          <a:solidFill>
                            <a:schemeClr val="bg1"/>
                          </a:solidFill>
                          <a:effectLst/>
                          <a:latin typeface="+mn-lt"/>
                        </a:rPr>
                        <a:t>Competency Definition</a:t>
                      </a:r>
                      <a:endParaRPr lang="en-US" sz="10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2">
                  <a:txBody>
                    <a:bodyPr/>
                    <a:lstStyle/>
                    <a:p>
                      <a:pPr algn="r" fontAlgn="t"/>
                      <a:r>
                        <a:rPr lang="en-US" sz="1100" b="1" i="1" u="none" strike="noStrike" dirty="0" smtClean="0">
                          <a:solidFill>
                            <a:srgbClr val="000000"/>
                          </a:solidFill>
                          <a:effectLst/>
                          <a:latin typeface="+mn-lt"/>
                        </a:rPr>
                        <a:t>3.3.1 Third</a:t>
                      </a:r>
                      <a:r>
                        <a:rPr lang="en-US" sz="1100" b="1" i="1" u="none" strike="noStrike" baseline="0" dirty="0" smtClean="0">
                          <a:solidFill>
                            <a:srgbClr val="000000"/>
                          </a:solidFill>
                          <a:effectLst/>
                          <a:latin typeface="+mn-lt"/>
                        </a:rPr>
                        <a:t> Party Data</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dirty="0" smtClean="0">
                          <a:effectLst/>
                          <a:latin typeface="+mn-lt"/>
                        </a:rPr>
                        <a:t>Obtaining</a:t>
                      </a:r>
                      <a:r>
                        <a:rPr lang="en-US" sz="1100" b="0" baseline="0" dirty="0" smtClean="0">
                          <a:effectLst/>
                          <a:latin typeface="+mn-lt"/>
                        </a:rPr>
                        <a:t> </a:t>
                      </a:r>
                      <a:r>
                        <a:rPr lang="en-US" sz="1100" b="0" dirty="0" smtClean="0">
                          <a:effectLst/>
                          <a:latin typeface="+mn-lt"/>
                        </a:rPr>
                        <a:t>customer</a:t>
                      </a:r>
                      <a:r>
                        <a:rPr lang="en-US" sz="1100" b="0" baseline="0" dirty="0" smtClean="0">
                          <a:effectLst/>
                          <a:latin typeface="+mn-lt"/>
                        </a:rPr>
                        <a:t> or exposure </a:t>
                      </a:r>
                      <a:r>
                        <a:rPr lang="en-US" sz="1100" b="0" dirty="0" smtClean="0">
                          <a:effectLst/>
                          <a:latin typeface="+mn-lt"/>
                        </a:rPr>
                        <a:t>specific</a:t>
                      </a:r>
                      <a:r>
                        <a:rPr lang="en-US" sz="1100" b="0" baseline="0" dirty="0" smtClean="0">
                          <a:effectLst/>
                          <a:latin typeface="+mn-lt"/>
                        </a:rPr>
                        <a:t> information through </a:t>
                      </a:r>
                      <a:r>
                        <a:rPr lang="en-US" sz="1100" b="0" dirty="0" smtClean="0">
                          <a:effectLst/>
                          <a:latin typeface="+mn-lt"/>
                        </a:rPr>
                        <a:t>outside parties</a:t>
                      </a:r>
                      <a:r>
                        <a:rPr lang="en-US" sz="1100" b="0" baseline="0" dirty="0" smtClean="0">
                          <a:effectLst/>
                          <a:latin typeface="+mn-lt"/>
                        </a:rPr>
                        <a:t> (e.g., </a:t>
                      </a:r>
                      <a:r>
                        <a:rPr lang="en-US" sz="1100" b="0" dirty="0" smtClean="0">
                          <a:effectLst/>
                          <a:latin typeface="+mn-lt"/>
                        </a:rPr>
                        <a:t>MVR,</a:t>
                      </a:r>
                      <a:r>
                        <a:rPr lang="en-US" sz="1100" b="0" baseline="0" dirty="0" smtClean="0">
                          <a:effectLst/>
                          <a:latin typeface="+mn-lt"/>
                        </a:rPr>
                        <a:t> credit reports) </a:t>
                      </a:r>
                      <a:r>
                        <a:rPr lang="en-US" sz="1100" b="0" i="0" u="none" strike="noStrike" baseline="0" dirty="0" smtClean="0">
                          <a:solidFill>
                            <a:srgbClr val="000000"/>
                          </a:solidFill>
                          <a:effectLst/>
                          <a:latin typeface="+mn-lt"/>
                        </a:rPr>
                        <a:t>to improve ease of doing business, accuracy and consistency.</a:t>
                      </a:r>
                      <a:endParaRPr lang="en-US" sz="1100" b="0" dirty="0" smtClean="0">
                        <a:effectLst/>
                        <a:latin typeface="+mn-lt"/>
                      </a:endParaRPr>
                    </a:p>
                    <a:p>
                      <a:pPr algn="l" fontAlgn="t"/>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3.3.1.1 Underwriting Information </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Develop</a:t>
                      </a:r>
                      <a:r>
                        <a:rPr lang="en-US" sz="1100" b="0" i="0" u="none" strike="noStrike" baseline="0" dirty="0" smtClean="0">
                          <a:solidFill>
                            <a:srgbClr val="000000"/>
                          </a:solidFill>
                          <a:effectLst/>
                          <a:latin typeface="+mn-lt"/>
                        </a:rPr>
                        <a:t> policies to govern the procurement and use of third party data in the underwriting process. Obtain and use third party data to inform underwriting decisions.</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3.3.1.2 Claims Information</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Develop</a:t>
                      </a:r>
                      <a:r>
                        <a:rPr lang="en-US" sz="1100" b="0" i="0" u="none" strike="noStrike" baseline="0" dirty="0" smtClean="0">
                          <a:solidFill>
                            <a:srgbClr val="000000"/>
                          </a:solidFill>
                          <a:effectLst/>
                          <a:latin typeface="+mn-lt"/>
                        </a:rPr>
                        <a:t> policies to govern the procurement and use of third party data in the claims management process. Obtain and use third party data to inform fraud triage, claims settlement and valuation decisions.</a:t>
                      </a:r>
                      <a:endParaRPr lang="en-US" sz="11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416584">
                <a:tc rowSpan="3">
                  <a:txBody>
                    <a:bodyPr/>
                    <a:lstStyle/>
                    <a:p>
                      <a:pPr algn="r" fontAlgn="t"/>
                      <a:r>
                        <a:rPr lang="en-US" sz="1100" b="1" i="1" u="none" strike="noStrike" dirty="0" smtClean="0">
                          <a:solidFill>
                            <a:srgbClr val="000000"/>
                          </a:solidFill>
                          <a:effectLst/>
                          <a:latin typeface="+mn-lt"/>
                        </a:rPr>
                        <a:t>3.3.2 Billing Management </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rowSpan="3">
                  <a:txBody>
                    <a:bodyPr/>
                    <a:lstStyle/>
                    <a:p>
                      <a:pPr algn="l" fontAlgn="t"/>
                      <a:r>
                        <a:rPr lang="en-US" sz="1100" b="0" i="0" u="none" strike="noStrike" dirty="0" smtClean="0">
                          <a:solidFill>
                            <a:srgbClr val="000000"/>
                          </a:solidFill>
                          <a:effectLst/>
                          <a:latin typeface="+mn-lt"/>
                        </a:rPr>
                        <a:t>Production of bill / statement and receipts; performance of conservation and loan payment.</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3.3.2.1 Billing</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Prepare and communicate</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demands for payment to producers, reinsurers or customers. Includes direct and agency billing</a:t>
                      </a:r>
                      <a:r>
                        <a:rPr lang="en-US" sz="1100" b="0" i="0" u="none" strike="noStrike" baseline="0" dirty="0" smtClean="0">
                          <a:solidFill>
                            <a:srgbClr val="000000"/>
                          </a:solidFill>
                          <a:effectLst/>
                          <a:latin typeface="+mn-lt"/>
                        </a:rPr>
                        <a:t> arrangements. Billing could be for premiums, loss deductibles, reinsurance recoveries, or other situations where the company is owed money for contractual obligations. Includes all billing media.</a:t>
                      </a:r>
                      <a:endParaRPr lang="en-US" sz="1100" b="1"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3.3.2.2 Collections</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3175" cap="flat" cmpd="sng" algn="ctr">
                      <a:solidFill>
                        <a:srgbClr val="C5D9F1"/>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Monitor the receipt</a:t>
                      </a:r>
                      <a:r>
                        <a:rPr lang="en-US" sz="1100" b="0" i="0" u="none" strike="noStrike" baseline="0" dirty="0" smtClean="0">
                          <a:solidFill>
                            <a:srgbClr val="000000"/>
                          </a:solidFill>
                          <a:effectLst/>
                          <a:latin typeface="+mn-lt"/>
                        </a:rPr>
                        <a:t> of premiums for policies per established due dates and schedules. Apply payments received from customers to the appropriate policies. Take appropriate action when premium payments are overdue, including customer follow-up, policy termination, and collections.</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3175" cap="flat" cmpd="sng" algn="ctr">
                      <a:solidFill>
                        <a:srgbClr val="C5D9F1"/>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3.3.2.3 Financial Arrangements</a:t>
                      </a:r>
                      <a:endParaRPr lang="en-US" sz="11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baseline="0" dirty="0" smtClean="0">
                          <a:solidFill>
                            <a:srgbClr val="000000"/>
                          </a:solidFill>
                          <a:effectLst/>
                          <a:latin typeface="+mn-lt"/>
                        </a:rPr>
                        <a:t>Establish the methods and schedules for customers to follow to make policy payments. Includes special financing arrangements common to large risks, including large deductible, self insured retention, and retrospective rating programs. Also includes support for installments, including competitive plans and fees to cover expenses.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bl>
          </a:graphicData>
        </a:graphic>
      </p:graphicFrame>
      <p:sp>
        <p:nvSpPr>
          <p:cNvPr id="16" name="Rectangle 15"/>
          <p:cNvSpPr/>
          <p:nvPr/>
        </p:nvSpPr>
        <p:spPr bwMode="gray">
          <a:xfrm>
            <a:off x="8066855" y="471815"/>
            <a:ext cx="611942" cy="282483"/>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5" name="Rectangle 24"/>
          <p:cNvSpPr/>
          <p:nvPr/>
        </p:nvSpPr>
        <p:spPr bwMode="gray">
          <a:xfrm>
            <a:off x="8120075" y="565085"/>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6" name="Rectangle 25"/>
          <p:cNvSpPr/>
          <p:nvPr/>
        </p:nvSpPr>
        <p:spPr bwMode="gray">
          <a:xfrm>
            <a:off x="8396977" y="565085"/>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2172954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gray">
          <a:xfrm>
            <a:off x="1527175" y="3209925"/>
            <a:ext cx="6080125" cy="0"/>
          </a:xfrm>
          <a:prstGeom prst="line">
            <a:avLst/>
          </a:prstGeom>
          <a:noFill/>
          <a:ln w="12700" cap="rnd">
            <a:solidFill>
              <a:schemeClr val="accent1"/>
            </a:solidFill>
            <a:round/>
            <a:headEnd/>
            <a:tailEnd/>
          </a:ln>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
        <p:nvSpPr>
          <p:cNvPr id="26627" name="Text Placeholder 9"/>
          <p:cNvSpPr>
            <a:spLocks noGrp="1"/>
          </p:cNvSpPr>
          <p:nvPr>
            <p:ph type="body" sz="quarter" idx="10"/>
          </p:nvPr>
        </p:nvSpPr>
        <p:spPr>
          <a:xfrm>
            <a:off x="2893885" y="3081528"/>
            <a:ext cx="3346704" cy="256032"/>
          </a:xfrm>
        </p:spPr>
        <p:txBody>
          <a:bodyPr wrap="none">
            <a:noAutofit/>
          </a:bodyPr>
          <a:lstStyle/>
          <a:p>
            <a:pPr marL="0" indent="0" eaLnBrk="1" hangingPunct="1"/>
            <a:r>
              <a:rPr lang="en-US" dirty="0" smtClean="0"/>
              <a:t>Product Lifecycle Management</a:t>
            </a:r>
          </a:p>
        </p:txBody>
      </p:sp>
    </p:spTree>
    <p:extLst>
      <p:ext uri="{BB962C8B-B14F-4D97-AF65-F5344CB8AC3E}">
        <p14:creationId xmlns:p14="http://schemas.microsoft.com/office/powerpoint/2010/main" val="4259716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bwMode="gray">
          <a:xfrm>
            <a:off x="4567405" y="1854395"/>
            <a:ext cx="733355" cy="537669"/>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 name="Text Placeholder 2"/>
          <p:cNvSpPr>
            <a:spLocks noGrp="1"/>
          </p:cNvSpPr>
          <p:nvPr>
            <p:ph type="body" sz="quarter" idx="12"/>
          </p:nvPr>
        </p:nvSpPr>
        <p:spPr>
          <a:noFill/>
        </p:spPr>
        <p:txBody>
          <a:bodyPr/>
          <a:lstStyle/>
          <a:p>
            <a:pPr marL="0" indent="0">
              <a:spcBef>
                <a:spcPts val="0"/>
              </a:spcBef>
            </a:pPr>
            <a:r>
              <a:rPr lang="en-US" dirty="0"/>
              <a:t>4.1 Market Assessment</a:t>
            </a:r>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6200000" flipH="1">
            <a:off x="4324906" y="-697708"/>
            <a:ext cx="774727" cy="7017827"/>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081"/>
              <a:gd name="connsiteY0" fmla="*/ 5467 h 10000"/>
              <a:gd name="connsiteX1" fmla="*/ 10081 w 10081"/>
              <a:gd name="connsiteY1" fmla="*/ 0 h 10000"/>
              <a:gd name="connsiteX2" fmla="*/ 10081 w 10081"/>
              <a:gd name="connsiteY2" fmla="*/ 10000 h 10000"/>
              <a:gd name="connsiteX3" fmla="*/ 99 w 10081"/>
              <a:gd name="connsiteY3" fmla="*/ 7327 h 10000"/>
              <a:gd name="connsiteX4" fmla="*/ 0 w 10081"/>
              <a:gd name="connsiteY4" fmla="*/ 5467 h 10000"/>
              <a:gd name="connsiteX0" fmla="*/ 48 w 10129"/>
              <a:gd name="connsiteY0" fmla="*/ 5467 h 10000"/>
              <a:gd name="connsiteX1" fmla="*/ 10129 w 10129"/>
              <a:gd name="connsiteY1" fmla="*/ 0 h 10000"/>
              <a:gd name="connsiteX2" fmla="*/ 10129 w 10129"/>
              <a:gd name="connsiteY2" fmla="*/ 10000 h 10000"/>
              <a:gd name="connsiteX3" fmla="*/ 0 w 10129"/>
              <a:gd name="connsiteY3" fmla="*/ 6262 h 10000"/>
              <a:gd name="connsiteX4" fmla="*/ 48 w 10129"/>
              <a:gd name="connsiteY4" fmla="*/ 5467 h 10000"/>
              <a:gd name="connsiteX0" fmla="*/ 0 w 10652"/>
              <a:gd name="connsiteY0" fmla="*/ 4982 h 10000"/>
              <a:gd name="connsiteX1" fmla="*/ 10652 w 10652"/>
              <a:gd name="connsiteY1" fmla="*/ 0 h 10000"/>
              <a:gd name="connsiteX2" fmla="*/ 10652 w 10652"/>
              <a:gd name="connsiteY2" fmla="*/ 10000 h 10000"/>
              <a:gd name="connsiteX3" fmla="*/ 523 w 10652"/>
              <a:gd name="connsiteY3" fmla="*/ 6262 h 10000"/>
              <a:gd name="connsiteX4" fmla="*/ 0 w 10652"/>
              <a:gd name="connsiteY4" fmla="*/ 4982 h 10000"/>
              <a:gd name="connsiteX0" fmla="*/ 143 w 10795"/>
              <a:gd name="connsiteY0" fmla="*/ 4982 h 10000"/>
              <a:gd name="connsiteX1" fmla="*/ 10795 w 10795"/>
              <a:gd name="connsiteY1" fmla="*/ 0 h 10000"/>
              <a:gd name="connsiteX2" fmla="*/ 10795 w 10795"/>
              <a:gd name="connsiteY2" fmla="*/ 10000 h 10000"/>
              <a:gd name="connsiteX3" fmla="*/ 0 w 10795"/>
              <a:gd name="connsiteY3" fmla="*/ 6191 h 10000"/>
              <a:gd name="connsiteX4" fmla="*/ 143 w 10795"/>
              <a:gd name="connsiteY4" fmla="*/ 4982 h 10000"/>
              <a:gd name="connsiteX0" fmla="*/ 32 w 10795"/>
              <a:gd name="connsiteY0" fmla="*/ 5023 h 10000"/>
              <a:gd name="connsiteX1" fmla="*/ 10795 w 10795"/>
              <a:gd name="connsiteY1" fmla="*/ 0 h 10000"/>
              <a:gd name="connsiteX2" fmla="*/ 10795 w 10795"/>
              <a:gd name="connsiteY2" fmla="*/ 10000 h 10000"/>
              <a:gd name="connsiteX3" fmla="*/ 0 w 10795"/>
              <a:gd name="connsiteY3" fmla="*/ 6191 h 10000"/>
              <a:gd name="connsiteX4" fmla="*/ 32 w 10795"/>
              <a:gd name="connsiteY4" fmla="*/ 5023 h 10000"/>
              <a:gd name="connsiteX0" fmla="*/ 32 w 10795"/>
              <a:gd name="connsiteY0" fmla="*/ 5023 h 9794"/>
              <a:gd name="connsiteX1" fmla="*/ 10795 w 10795"/>
              <a:gd name="connsiteY1" fmla="*/ 0 h 9794"/>
              <a:gd name="connsiteX2" fmla="*/ 10647 w 10795"/>
              <a:gd name="connsiteY2" fmla="*/ 9794 h 9794"/>
              <a:gd name="connsiteX3" fmla="*/ 0 w 10795"/>
              <a:gd name="connsiteY3" fmla="*/ 6191 h 9794"/>
              <a:gd name="connsiteX4" fmla="*/ 32 w 10795"/>
              <a:gd name="connsiteY4" fmla="*/ 5023 h 9794"/>
              <a:gd name="connsiteX0" fmla="*/ 30 w 10000"/>
              <a:gd name="connsiteY0" fmla="*/ 4386 h 9257"/>
              <a:gd name="connsiteX1" fmla="*/ 10000 w 10000"/>
              <a:gd name="connsiteY1" fmla="*/ 0 h 9257"/>
              <a:gd name="connsiteX2" fmla="*/ 9863 w 10000"/>
              <a:gd name="connsiteY2" fmla="*/ 9257 h 9257"/>
              <a:gd name="connsiteX3" fmla="*/ 0 w 10000"/>
              <a:gd name="connsiteY3" fmla="*/ 5578 h 9257"/>
              <a:gd name="connsiteX4" fmla="*/ 30 w 10000"/>
              <a:gd name="connsiteY4" fmla="*/ 4386 h 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7">
                <a:moveTo>
                  <a:pt x="30" y="4386"/>
                </a:moveTo>
                <a:lnTo>
                  <a:pt x="10000" y="0"/>
                </a:lnTo>
                <a:cubicBezTo>
                  <a:pt x="9955" y="3334"/>
                  <a:pt x="9908" y="5923"/>
                  <a:pt x="9863" y="9257"/>
                </a:cubicBezTo>
                <a:cubicBezTo>
                  <a:pt x="6530" y="7960"/>
                  <a:pt x="3333" y="6875"/>
                  <a:pt x="0" y="5578"/>
                </a:cubicBezTo>
                <a:cubicBezTo>
                  <a:pt x="-6" y="4440"/>
                  <a:pt x="35" y="5524"/>
                  <a:pt x="30" y="438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8" name="Rectangle 7"/>
          <p:cNvSpPr/>
          <p:nvPr/>
        </p:nvSpPr>
        <p:spPr bwMode="gray">
          <a:xfrm>
            <a:off x="1205050" y="3313785"/>
            <a:ext cx="6977715" cy="268835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 name="Rectangle 8"/>
          <p:cNvSpPr/>
          <p:nvPr/>
        </p:nvSpPr>
        <p:spPr bwMode="gray">
          <a:xfrm>
            <a:off x="1205049" y="3224783"/>
            <a:ext cx="6977717"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4: PRODUCT LIFECYCLE MANAGEMENT</a:t>
            </a:r>
            <a:endParaRPr lang="en-US" b="1" dirty="0">
              <a:solidFill>
                <a:schemeClr val="bg1"/>
              </a:solidFill>
            </a:endParaRPr>
          </a:p>
        </p:txBody>
      </p:sp>
      <p:grpSp>
        <p:nvGrpSpPr>
          <p:cNvPr id="2" name="Group 1"/>
          <p:cNvGrpSpPr/>
          <p:nvPr/>
        </p:nvGrpSpPr>
        <p:grpSpPr>
          <a:xfrm>
            <a:off x="1845927" y="3599304"/>
            <a:ext cx="3225338" cy="1097061"/>
            <a:chOff x="1269851" y="3599304"/>
            <a:chExt cx="3225338" cy="1097061"/>
          </a:xfrm>
        </p:grpSpPr>
        <p:sp>
          <p:nvSpPr>
            <p:cNvPr id="19" name="Rectangle 18"/>
            <p:cNvSpPr/>
            <p:nvPr/>
          </p:nvSpPr>
          <p:spPr bwMode="gray">
            <a:xfrm rot="5400000">
              <a:off x="2333989" y="2535166"/>
              <a:ext cx="1097061" cy="322533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TextBox 22"/>
            <p:cNvSpPr txBox="1"/>
            <p:nvPr/>
          </p:nvSpPr>
          <p:spPr>
            <a:xfrm>
              <a:off x="1878931" y="3610349"/>
              <a:ext cx="2007176"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4.1 Market Assessment</a:t>
              </a:r>
              <a:endParaRPr lang="en-US" sz="1000" b="1" kern="1200" dirty="0">
                <a:solidFill>
                  <a:srgbClr val="000000"/>
                </a:solidFill>
                <a:latin typeface="Arial"/>
                <a:ea typeface="+mn-ea"/>
                <a:cs typeface="Arial" charset="0"/>
              </a:endParaRPr>
            </a:p>
          </p:txBody>
        </p:sp>
        <p:sp>
          <p:nvSpPr>
            <p:cNvPr id="24" name="Rectangle 23"/>
            <p:cNvSpPr/>
            <p:nvPr/>
          </p:nvSpPr>
          <p:spPr bwMode="gray">
            <a:xfrm>
              <a:off x="234085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4.1.2</a:t>
              </a:r>
            </a:p>
            <a:p>
              <a:pPr algn="ctr" eaLnBrk="0" hangingPunct="0">
                <a:lnSpc>
                  <a:spcPct val="106000"/>
                </a:lnSpc>
              </a:pPr>
              <a:r>
                <a:rPr lang="en-US" sz="700" dirty="0" smtClean="0"/>
                <a:t>Market Strategy</a:t>
              </a:r>
              <a:endParaRPr lang="en-US" sz="700" dirty="0"/>
            </a:p>
          </p:txBody>
        </p:sp>
        <p:sp>
          <p:nvSpPr>
            <p:cNvPr id="25" name="Rectangle 24"/>
            <p:cNvSpPr/>
            <p:nvPr/>
          </p:nvSpPr>
          <p:spPr bwMode="gray">
            <a:xfrm>
              <a:off x="337413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4.1.3</a:t>
              </a:r>
            </a:p>
            <a:p>
              <a:pPr algn="ctr" eaLnBrk="0" hangingPunct="0">
                <a:lnSpc>
                  <a:spcPct val="106000"/>
                </a:lnSpc>
              </a:pPr>
              <a:r>
                <a:rPr lang="en-US" sz="700" dirty="0" smtClean="0"/>
                <a:t>Target Market Analysis</a:t>
              </a:r>
              <a:endParaRPr lang="en-US" sz="700" dirty="0"/>
            </a:p>
          </p:txBody>
        </p:sp>
        <p:sp>
          <p:nvSpPr>
            <p:cNvPr id="35" name="Rectangle 34"/>
            <p:cNvSpPr/>
            <p:nvPr/>
          </p:nvSpPr>
          <p:spPr bwMode="gray">
            <a:xfrm>
              <a:off x="130757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4.1.4</a:t>
              </a:r>
            </a:p>
            <a:p>
              <a:pPr algn="ctr" eaLnBrk="0" hangingPunct="0">
                <a:lnSpc>
                  <a:spcPct val="106000"/>
                </a:lnSpc>
              </a:pPr>
              <a:r>
                <a:rPr lang="en-US" sz="700" dirty="0" smtClean="0"/>
                <a:t>Competitor Landscape</a:t>
              </a:r>
              <a:endParaRPr lang="en-US" sz="700" dirty="0"/>
            </a:p>
          </p:txBody>
        </p:sp>
        <p:sp>
          <p:nvSpPr>
            <p:cNvPr id="37" name="Rectangle 36"/>
            <p:cNvSpPr/>
            <p:nvPr/>
          </p:nvSpPr>
          <p:spPr bwMode="gray">
            <a:xfrm>
              <a:off x="234085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4.1.5</a:t>
              </a:r>
            </a:p>
            <a:p>
              <a:pPr algn="ctr" eaLnBrk="0" hangingPunct="0">
                <a:lnSpc>
                  <a:spcPct val="106000"/>
                </a:lnSpc>
              </a:pPr>
              <a:r>
                <a:rPr lang="en-US" sz="700" dirty="0" smtClean="0"/>
                <a:t>Product Opportunity Prioritization</a:t>
              </a:r>
              <a:endParaRPr lang="en-US" sz="700" dirty="0"/>
            </a:p>
          </p:txBody>
        </p:sp>
        <p:sp>
          <p:nvSpPr>
            <p:cNvPr id="55" name="Rectangle 54"/>
            <p:cNvSpPr/>
            <p:nvPr/>
          </p:nvSpPr>
          <p:spPr bwMode="gray">
            <a:xfrm>
              <a:off x="130757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4.1.1</a:t>
              </a:r>
            </a:p>
            <a:p>
              <a:pPr algn="ctr" eaLnBrk="0" hangingPunct="0">
                <a:lnSpc>
                  <a:spcPct val="106000"/>
                </a:lnSpc>
              </a:pPr>
              <a:r>
                <a:rPr lang="en-US" sz="700" dirty="0" smtClean="0"/>
                <a:t>Product Strategy</a:t>
              </a:r>
              <a:endParaRPr lang="en-US" sz="700" dirty="0"/>
            </a:p>
          </p:txBody>
        </p:sp>
      </p:grpSp>
      <p:grpSp>
        <p:nvGrpSpPr>
          <p:cNvPr id="76" name="Group 75"/>
          <p:cNvGrpSpPr/>
          <p:nvPr/>
        </p:nvGrpSpPr>
        <p:grpSpPr>
          <a:xfrm>
            <a:off x="1269853" y="4789859"/>
            <a:ext cx="2177431" cy="1097061"/>
            <a:chOff x="1269853" y="3588715"/>
            <a:chExt cx="2177431" cy="1097061"/>
          </a:xfrm>
        </p:grpSpPr>
        <p:sp>
          <p:nvSpPr>
            <p:cNvPr id="77" name="Rectangle 76"/>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78" name="TextBox 77"/>
            <p:cNvSpPr txBox="1"/>
            <p:nvPr/>
          </p:nvSpPr>
          <p:spPr>
            <a:xfrm>
              <a:off x="1393334" y="3599760"/>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4.3 Product Development</a:t>
              </a:r>
              <a:endParaRPr lang="en-US" sz="1000" b="1" kern="1200" dirty="0">
                <a:solidFill>
                  <a:srgbClr val="000000"/>
                </a:solidFill>
                <a:latin typeface="Arial"/>
                <a:ea typeface="+mn-ea"/>
                <a:cs typeface="Arial" charset="0"/>
              </a:endParaRPr>
            </a:p>
          </p:txBody>
        </p:sp>
        <p:grpSp>
          <p:nvGrpSpPr>
            <p:cNvPr id="79" name="Group 78"/>
            <p:cNvGrpSpPr/>
            <p:nvPr/>
          </p:nvGrpSpPr>
          <p:grpSpPr>
            <a:xfrm>
              <a:off x="1316626" y="3846959"/>
              <a:ext cx="2083885" cy="774496"/>
              <a:chOff x="721487" y="3846959"/>
              <a:chExt cx="2083885" cy="774496"/>
            </a:xfrm>
          </p:grpSpPr>
          <p:sp>
            <p:nvSpPr>
              <p:cNvPr id="80" name="Rectangle 79"/>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4.3.1</a:t>
                </a:r>
              </a:p>
              <a:p>
                <a:pPr algn="ctr" eaLnBrk="0" hangingPunct="0">
                  <a:lnSpc>
                    <a:spcPct val="106000"/>
                  </a:lnSpc>
                </a:pPr>
                <a:r>
                  <a:rPr lang="en-US" sz="700" dirty="0" smtClean="0"/>
                  <a:t>Product Form Development</a:t>
                </a:r>
                <a:endParaRPr lang="en-US" sz="700" dirty="0"/>
              </a:p>
            </p:txBody>
          </p:sp>
          <p:sp>
            <p:nvSpPr>
              <p:cNvPr id="81" name="Rectangle 80"/>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4.3.2</a:t>
                </a:r>
              </a:p>
              <a:p>
                <a:pPr algn="ctr" eaLnBrk="0" hangingPunct="0">
                  <a:lnSpc>
                    <a:spcPct val="106000"/>
                  </a:lnSpc>
                </a:pPr>
                <a:r>
                  <a:rPr lang="en-US" sz="700" dirty="0" smtClean="0"/>
                  <a:t>Base Rates &amp; Factors Development</a:t>
                </a:r>
                <a:endParaRPr lang="en-US" sz="700" dirty="0"/>
              </a:p>
            </p:txBody>
          </p:sp>
          <p:sp>
            <p:nvSpPr>
              <p:cNvPr id="82" name="Rectangle 81"/>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4.3.3</a:t>
                </a:r>
              </a:p>
              <a:p>
                <a:pPr algn="ctr" eaLnBrk="0" hangingPunct="0">
                  <a:lnSpc>
                    <a:spcPct val="106000"/>
                  </a:lnSpc>
                </a:pPr>
                <a:r>
                  <a:rPr lang="en-US" sz="700" dirty="0" smtClean="0"/>
                  <a:t>Underwriting Guidelines Development</a:t>
                </a:r>
                <a:endParaRPr lang="en-US" sz="700" dirty="0"/>
              </a:p>
            </p:txBody>
          </p:sp>
        </p:grpSp>
      </p:grpSp>
      <p:grpSp>
        <p:nvGrpSpPr>
          <p:cNvPr id="84" name="Group 83"/>
          <p:cNvGrpSpPr/>
          <p:nvPr/>
        </p:nvGrpSpPr>
        <p:grpSpPr>
          <a:xfrm>
            <a:off x="3507991" y="4789859"/>
            <a:ext cx="2307034" cy="1097061"/>
            <a:chOff x="1205051" y="3588715"/>
            <a:chExt cx="2307034" cy="1097061"/>
          </a:xfrm>
        </p:grpSpPr>
        <p:sp>
          <p:nvSpPr>
            <p:cNvPr id="85" name="Rectangle 84"/>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6" name="TextBox 8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4.4 Product Integration</a:t>
              </a:r>
              <a:endParaRPr lang="en-US" sz="1000" b="1" kern="1200" dirty="0">
                <a:solidFill>
                  <a:srgbClr val="000000"/>
                </a:solidFill>
                <a:latin typeface="Arial"/>
                <a:ea typeface="+mn-ea"/>
                <a:cs typeface="Arial" charset="0"/>
              </a:endParaRPr>
            </a:p>
          </p:txBody>
        </p:sp>
        <p:grpSp>
          <p:nvGrpSpPr>
            <p:cNvPr id="87" name="Group 86"/>
            <p:cNvGrpSpPr/>
            <p:nvPr/>
          </p:nvGrpSpPr>
          <p:grpSpPr>
            <a:xfrm>
              <a:off x="1316626" y="3846959"/>
              <a:ext cx="2083885" cy="774496"/>
              <a:chOff x="721487" y="3846959"/>
              <a:chExt cx="2083885" cy="774496"/>
            </a:xfrm>
          </p:grpSpPr>
          <p:sp>
            <p:nvSpPr>
              <p:cNvPr id="88" name="Rectangle 8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4.4.1</a:t>
                </a:r>
              </a:p>
              <a:p>
                <a:pPr algn="ctr" eaLnBrk="0" hangingPunct="0">
                  <a:lnSpc>
                    <a:spcPct val="106000"/>
                  </a:lnSpc>
                </a:pPr>
                <a:r>
                  <a:rPr lang="en-US" sz="700" dirty="0" smtClean="0"/>
                  <a:t>Product Implementation Planning</a:t>
                </a:r>
                <a:endParaRPr lang="en-US" sz="700" dirty="0"/>
              </a:p>
            </p:txBody>
          </p:sp>
          <p:sp>
            <p:nvSpPr>
              <p:cNvPr id="89" name="Rectangle 8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4.4.2</a:t>
                </a:r>
              </a:p>
              <a:p>
                <a:pPr algn="ctr" eaLnBrk="0" hangingPunct="0">
                  <a:lnSpc>
                    <a:spcPct val="106000"/>
                  </a:lnSpc>
                </a:pPr>
                <a:r>
                  <a:rPr lang="en-US" sz="700" dirty="0" smtClean="0"/>
                  <a:t>Product Implementation</a:t>
                </a:r>
                <a:endParaRPr lang="en-US" sz="700" dirty="0"/>
              </a:p>
            </p:txBody>
          </p:sp>
          <p:sp>
            <p:nvSpPr>
              <p:cNvPr id="90" name="Rectangle 8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4.4.3</a:t>
                </a:r>
              </a:p>
              <a:p>
                <a:pPr algn="ctr" eaLnBrk="0" hangingPunct="0">
                  <a:lnSpc>
                    <a:spcPct val="106000"/>
                  </a:lnSpc>
                </a:pPr>
                <a:r>
                  <a:rPr lang="en-US" sz="700" dirty="0" smtClean="0"/>
                  <a:t>Product Launch</a:t>
                </a:r>
                <a:endParaRPr lang="en-US" sz="700" dirty="0"/>
              </a:p>
            </p:txBody>
          </p:sp>
        </p:grpSp>
      </p:grpSp>
      <p:grpSp>
        <p:nvGrpSpPr>
          <p:cNvPr id="92" name="Group 91"/>
          <p:cNvGrpSpPr/>
          <p:nvPr/>
        </p:nvGrpSpPr>
        <p:grpSpPr>
          <a:xfrm>
            <a:off x="5875732" y="4789859"/>
            <a:ext cx="2307034" cy="1097061"/>
            <a:chOff x="1205051" y="3588715"/>
            <a:chExt cx="2307034" cy="1097061"/>
          </a:xfrm>
        </p:grpSpPr>
        <p:sp>
          <p:nvSpPr>
            <p:cNvPr id="93" name="Rectangle 92"/>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TextBox 93"/>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4.5 Product Management</a:t>
              </a:r>
              <a:endParaRPr lang="en-US" sz="1000" b="1" kern="1200" dirty="0">
                <a:solidFill>
                  <a:srgbClr val="000000"/>
                </a:solidFill>
                <a:latin typeface="Arial"/>
                <a:ea typeface="+mn-ea"/>
                <a:cs typeface="Arial" charset="0"/>
              </a:endParaRPr>
            </a:p>
          </p:txBody>
        </p:sp>
        <p:grpSp>
          <p:nvGrpSpPr>
            <p:cNvPr id="95" name="Group 94"/>
            <p:cNvGrpSpPr/>
            <p:nvPr/>
          </p:nvGrpSpPr>
          <p:grpSpPr>
            <a:xfrm>
              <a:off x="1316626" y="3846959"/>
              <a:ext cx="2083885" cy="774496"/>
              <a:chOff x="721487" y="3846959"/>
              <a:chExt cx="2083885" cy="774496"/>
            </a:xfrm>
          </p:grpSpPr>
          <p:sp>
            <p:nvSpPr>
              <p:cNvPr id="96" name="Rectangle 95"/>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4.5.1</a:t>
                </a:r>
              </a:p>
              <a:p>
                <a:pPr algn="ctr" eaLnBrk="0" hangingPunct="0">
                  <a:lnSpc>
                    <a:spcPct val="106000"/>
                  </a:lnSpc>
                </a:pPr>
                <a:r>
                  <a:rPr lang="en-US" sz="700" dirty="0" smtClean="0"/>
                  <a:t>Product Performance Analysis</a:t>
                </a:r>
                <a:endParaRPr lang="en-US" sz="700" dirty="0"/>
              </a:p>
            </p:txBody>
          </p:sp>
          <p:sp>
            <p:nvSpPr>
              <p:cNvPr id="97" name="Rectangle 96"/>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4.5.2</a:t>
                </a:r>
              </a:p>
              <a:p>
                <a:pPr algn="ctr" eaLnBrk="0" hangingPunct="0">
                  <a:lnSpc>
                    <a:spcPct val="106000"/>
                  </a:lnSpc>
                </a:pPr>
                <a:r>
                  <a:rPr lang="en-US" sz="700" dirty="0" smtClean="0"/>
                  <a:t>Product Modification</a:t>
                </a:r>
                <a:endParaRPr lang="en-US" sz="700" dirty="0"/>
              </a:p>
            </p:txBody>
          </p:sp>
          <p:sp>
            <p:nvSpPr>
              <p:cNvPr id="98" name="Rectangle 97"/>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4.5.3</a:t>
                </a:r>
              </a:p>
              <a:p>
                <a:pPr algn="ctr" eaLnBrk="0" hangingPunct="0">
                  <a:lnSpc>
                    <a:spcPct val="106000"/>
                  </a:lnSpc>
                </a:pPr>
                <a:r>
                  <a:rPr lang="en-US" sz="700" dirty="0" smtClean="0"/>
                  <a:t>Product Change Management</a:t>
                </a:r>
                <a:endParaRPr lang="en-US" sz="700" dirty="0"/>
              </a:p>
            </p:txBody>
          </p:sp>
          <p:sp>
            <p:nvSpPr>
              <p:cNvPr id="99" name="Rectangle 98"/>
              <p:cNvSpPr/>
              <p:nvPr/>
            </p:nvSpPr>
            <p:spPr bwMode="gray">
              <a:xfrm>
                <a:off x="179682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4.5.4</a:t>
                </a:r>
              </a:p>
              <a:p>
                <a:pPr algn="ctr" eaLnBrk="0" hangingPunct="0">
                  <a:lnSpc>
                    <a:spcPct val="106000"/>
                  </a:lnSpc>
                </a:pPr>
                <a:r>
                  <a:rPr lang="en-US" sz="700" dirty="0" smtClean="0"/>
                  <a:t>Product Retirement</a:t>
                </a:r>
                <a:endParaRPr lang="en-US" sz="700" dirty="0"/>
              </a:p>
            </p:txBody>
          </p:sp>
        </p:grpSp>
      </p:grpSp>
      <p:grpSp>
        <p:nvGrpSpPr>
          <p:cNvPr id="51" name="Group 50"/>
          <p:cNvGrpSpPr/>
          <p:nvPr/>
        </p:nvGrpSpPr>
        <p:grpSpPr>
          <a:xfrm>
            <a:off x="5186480" y="3599304"/>
            <a:ext cx="2307034" cy="1097061"/>
            <a:chOff x="1205051" y="3588715"/>
            <a:chExt cx="2307034" cy="1097061"/>
          </a:xfrm>
        </p:grpSpPr>
        <p:sp>
          <p:nvSpPr>
            <p:cNvPr id="52" name="Rectangle 51"/>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56" name="TextBox 5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4.2 Product Design</a:t>
              </a:r>
              <a:endParaRPr lang="en-US" sz="1000" b="1" kern="1200" dirty="0">
                <a:solidFill>
                  <a:srgbClr val="000000"/>
                </a:solidFill>
                <a:latin typeface="Arial"/>
                <a:ea typeface="+mn-ea"/>
                <a:cs typeface="Arial" charset="0"/>
              </a:endParaRPr>
            </a:p>
          </p:txBody>
        </p:sp>
        <p:grpSp>
          <p:nvGrpSpPr>
            <p:cNvPr id="57" name="Group 56"/>
            <p:cNvGrpSpPr/>
            <p:nvPr/>
          </p:nvGrpSpPr>
          <p:grpSpPr>
            <a:xfrm>
              <a:off x="1316626" y="3846959"/>
              <a:ext cx="2083885" cy="774496"/>
              <a:chOff x="721487" y="3846959"/>
              <a:chExt cx="2083885" cy="774496"/>
            </a:xfrm>
          </p:grpSpPr>
          <p:sp>
            <p:nvSpPr>
              <p:cNvPr id="58" name="Rectangle 5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4.2.1</a:t>
                </a:r>
              </a:p>
              <a:p>
                <a:pPr algn="ctr" eaLnBrk="0" hangingPunct="0">
                  <a:lnSpc>
                    <a:spcPct val="106000"/>
                  </a:lnSpc>
                </a:pPr>
                <a:r>
                  <a:rPr lang="en-US" sz="700" dirty="0" smtClean="0"/>
                  <a:t>Product Features</a:t>
                </a:r>
                <a:endParaRPr lang="en-US" sz="700" dirty="0"/>
              </a:p>
            </p:txBody>
          </p:sp>
          <p:sp>
            <p:nvSpPr>
              <p:cNvPr id="59" name="Rectangle 5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a:t>4.2.2</a:t>
                </a:r>
              </a:p>
              <a:p>
                <a:pPr algn="ctr" eaLnBrk="0" hangingPunct="0">
                  <a:lnSpc>
                    <a:spcPct val="106000"/>
                  </a:lnSpc>
                </a:pPr>
                <a:r>
                  <a:rPr lang="en-US" sz="700" dirty="0"/>
                  <a:t>Product </a:t>
                </a:r>
                <a:r>
                  <a:rPr lang="en-US" sz="700" dirty="0" smtClean="0"/>
                  <a:t>Structure</a:t>
                </a:r>
                <a:endParaRPr lang="en-US" sz="700" dirty="0"/>
              </a:p>
            </p:txBody>
          </p:sp>
          <p:sp>
            <p:nvSpPr>
              <p:cNvPr id="60" name="Rectangle 5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4.2.3</a:t>
                </a:r>
              </a:p>
              <a:p>
                <a:pPr algn="ctr" eaLnBrk="0" hangingPunct="0">
                  <a:lnSpc>
                    <a:spcPct val="106000"/>
                  </a:lnSpc>
                </a:pPr>
                <a:r>
                  <a:rPr lang="en-US" sz="700" dirty="0" smtClean="0"/>
                  <a:t>Product Business Case Development</a:t>
                </a:r>
                <a:endParaRPr lang="en-US" sz="700" dirty="0"/>
              </a:p>
            </p:txBody>
          </p:sp>
        </p:grpSp>
      </p:grpSp>
      <p:sp>
        <p:nvSpPr>
          <p:cNvPr id="47" name="Rectangle 46"/>
          <p:cNvSpPr/>
          <p:nvPr/>
        </p:nvSpPr>
        <p:spPr bwMode="gray">
          <a:xfrm>
            <a:off x="638724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4.2.4</a:t>
            </a:r>
          </a:p>
          <a:p>
            <a:pPr algn="ctr" eaLnBrk="0" hangingPunct="0">
              <a:lnSpc>
                <a:spcPct val="106000"/>
              </a:lnSpc>
            </a:pPr>
            <a:r>
              <a:rPr lang="en-US" sz="700" dirty="0" smtClean="0"/>
              <a:t>Product Implementation Strategy and Plan</a:t>
            </a:r>
            <a:endParaRPr lang="en-US" sz="700" dirty="0"/>
          </a:p>
        </p:txBody>
      </p:sp>
      <p:sp>
        <p:nvSpPr>
          <p:cNvPr id="48" name="Rectangle 47"/>
          <p:cNvSpPr/>
          <p:nvPr/>
        </p:nvSpPr>
        <p:spPr bwMode="gray">
          <a:xfrm>
            <a:off x="2386571" y="545683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4.3.4</a:t>
            </a:r>
          </a:p>
          <a:p>
            <a:pPr algn="ctr" eaLnBrk="0" hangingPunct="0">
              <a:lnSpc>
                <a:spcPct val="106000"/>
              </a:lnSpc>
            </a:pPr>
            <a:r>
              <a:rPr lang="en-US" sz="700" dirty="0" smtClean="0"/>
              <a:t>Regulatory/State Filing</a:t>
            </a:r>
            <a:endParaRPr lang="en-US" sz="700" dirty="0"/>
          </a:p>
        </p:txBody>
      </p:sp>
    </p:spTree>
    <p:extLst>
      <p:ext uri="{BB962C8B-B14F-4D97-AF65-F5344CB8AC3E}">
        <p14:creationId xmlns:p14="http://schemas.microsoft.com/office/powerpoint/2010/main" val="3734655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7251208" cy="305425"/>
          </a:xfrm>
        </p:spPr>
        <p:txBody>
          <a:bodyPr/>
          <a:lstStyle/>
          <a:p>
            <a:pPr marL="0" indent="0">
              <a:spcBef>
                <a:spcPts val="0"/>
              </a:spcBef>
            </a:pPr>
            <a:r>
              <a:rPr lang="en-US" dirty="0"/>
              <a:t>4</a:t>
            </a:r>
            <a:r>
              <a:rPr lang="en-US" dirty="0" smtClean="0"/>
              <a:t>.1 Market Assessment</a:t>
            </a:r>
          </a:p>
        </p:txBody>
      </p:sp>
      <p:graphicFrame>
        <p:nvGraphicFramePr>
          <p:cNvPr id="19" name="Table 18"/>
          <p:cNvGraphicFramePr>
            <a:graphicFrameLocks noGrp="1"/>
          </p:cNvGraphicFramePr>
          <p:nvPr>
            <p:extLst>
              <p:ext uri="{D42A27DB-BD31-4B8C-83A1-F6EECF244321}">
                <p14:modId xmlns:p14="http://schemas.microsoft.com/office/powerpoint/2010/main" val="395375839"/>
              </p:ext>
            </p:extLst>
          </p:nvPr>
        </p:nvGraphicFramePr>
        <p:xfrm>
          <a:off x="385855" y="1086295"/>
          <a:ext cx="8347057" cy="3204470"/>
        </p:xfrm>
        <a:graphic>
          <a:graphicData uri="http://schemas.openxmlformats.org/drawingml/2006/table">
            <a:tbl>
              <a:tblPr>
                <a:tableStyleId>{F2DE63D5-997A-4646-A377-4702673A728D}</a:tableStyleId>
              </a:tblPr>
              <a:tblGrid>
                <a:gridCol w="1429193"/>
                <a:gridCol w="1918772"/>
                <a:gridCol w="1236732"/>
                <a:gridCol w="3762360"/>
              </a:tblGrid>
              <a:tr h="0">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750830">
                <a:tc rowSpan="2">
                  <a:txBody>
                    <a:bodyPr/>
                    <a:lstStyle/>
                    <a:p>
                      <a:pPr algn="r" fontAlgn="t"/>
                      <a:r>
                        <a:rPr lang="en-US" sz="1100" b="1" i="1" u="none" strike="noStrike" dirty="0" smtClean="0">
                          <a:solidFill>
                            <a:srgbClr val="000000"/>
                          </a:solidFill>
                          <a:effectLst/>
                          <a:latin typeface="+mn-lt"/>
                        </a:rPr>
                        <a:t>4.1.1 Product Strategy</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100" b="0" u="none" strike="noStrike" dirty="0" smtClean="0">
                        <a:effectLst/>
                        <a:latin typeface="+mn-lt"/>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Development of product strategy in alignment with the company's financial targets and business goals.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r>
                        <a:rPr lang="en-US" sz="1100" dirty="0" smtClean="0"/>
                        <a:t>4.1.1.1 Financial Targets Definition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Establish profitability and operational targets at a product level that are consistent with strategic corporate targets.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750830">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r>
                        <a:rPr lang="en-US" sz="1100" dirty="0" smtClean="0"/>
                        <a:t>4.1.1.2 Product Strategy Management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Articulate product strategy based on defined financial targets and market assessment results.</a:t>
                      </a:r>
                      <a:r>
                        <a:rPr lang="en-US" sz="1100" b="0" u="none" strike="noStrike" baseline="0" dirty="0" smtClean="0">
                          <a:solidFill>
                            <a:schemeClr val="tx1"/>
                          </a:solidFill>
                          <a:effectLst/>
                          <a:latin typeface="+mn-lt"/>
                        </a:rPr>
                        <a:t> Continue to reevaluate and update product strategy on an ongoing basis.</a:t>
                      </a:r>
                      <a:endParaRPr lang="en-US" sz="1100" b="0" u="none" strike="noStrike" dirty="0" smtClean="0">
                        <a:solidFill>
                          <a:schemeClr val="tx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r>
              <a:tr h="750830">
                <a:tc rowSpan="2">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4.1.2 Market Strategy</a:t>
                      </a:r>
                      <a:endParaRPr lang="en-US" sz="1100" b="1" i="1"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rowSpan="2">
                  <a:txBody>
                    <a:bodyPr/>
                    <a:lstStyle/>
                    <a:p>
                      <a:pPr marL="0" algn="l" defTabSz="914400" rtl="0" eaLnBrk="1" fontAlgn="t" latinLnBrk="0" hangingPunct="1"/>
                      <a:r>
                        <a:rPr lang="en-US" sz="1100" b="0" u="none" strike="noStrike" kern="1200" dirty="0" smtClean="0">
                          <a:solidFill>
                            <a:schemeClr val="tx1"/>
                          </a:solidFill>
                          <a:effectLst/>
                          <a:latin typeface="+mn-lt"/>
                          <a:ea typeface="+mn-ea"/>
                          <a:cs typeface="+mn-cs"/>
                        </a:rPr>
                        <a:t>Development of market strategy that allows the company to concentrate its resources on the greatest opportunities to increase sales and achieve a sustainable competitive advantage.</a:t>
                      </a:r>
                      <a:endParaRPr lang="en-US" sz="1100" b="0" u="none" strike="noStrike" kern="1200" dirty="0">
                        <a:solidFill>
                          <a:schemeClr val="tx1"/>
                        </a:solidFill>
                        <a:effectLst/>
                        <a:latin typeface="+mn-lt"/>
                        <a:ea typeface="+mn-ea"/>
                        <a:cs typeface="+mn-cs"/>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pPr algn="l" fontAlgn="t"/>
                      <a:r>
                        <a:rPr lang="en-US" sz="1100" b="0" u="none" strike="noStrike" kern="1200" dirty="0" smtClean="0">
                          <a:solidFill>
                            <a:schemeClr val="tx1"/>
                          </a:solidFill>
                          <a:effectLst/>
                          <a:latin typeface="+mn-lt"/>
                          <a:ea typeface="+mn-ea"/>
                          <a:cs typeface="+mn-cs"/>
                        </a:rPr>
                        <a:t>4.1.2.1 Market Strategy Review</a:t>
                      </a:r>
                      <a:endParaRPr lang="en-US" sz="1100" b="0" u="none" strike="noStrike" kern="1200" dirty="0">
                        <a:solidFill>
                          <a:schemeClr val="tx1"/>
                        </a:solidFill>
                        <a:effectLst/>
                        <a:latin typeface="+mn-lt"/>
                        <a:ea typeface="+mn-ea"/>
                        <a:cs typeface="+mn-cs"/>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Assess current market strategy including product alignment to overall business objectives.</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652885">
                <a:tc vMerge="1">
                  <a:txBody>
                    <a:bodyPr/>
                    <a:lstStyle/>
                    <a:p>
                      <a:pPr marL="0" marR="0" indent="0" algn="r" defTabSz="914400" rtl="0" eaLnBrk="1" fontAlgn="t" latinLnBrk="0" hangingPunct="1">
                        <a:lnSpc>
                          <a:spcPct val="100000"/>
                        </a:lnSpc>
                        <a:spcBef>
                          <a:spcPts val="0"/>
                        </a:spcBef>
                        <a:spcAft>
                          <a:spcPts val="0"/>
                        </a:spcAft>
                        <a:buClrTx/>
                        <a:buSzTx/>
                        <a:buFontTx/>
                        <a:buNone/>
                        <a:tabLst/>
                        <a:defRPr/>
                      </a:pPr>
                      <a:endParaRPr lang="en-US" sz="1100" b="1" i="1"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marL="0" algn="l" defTabSz="914400" rtl="0" eaLnBrk="1" fontAlgn="t" latinLnBrk="0" hangingPunct="1"/>
                      <a:endParaRPr lang="en-US" sz="1100" b="0" u="none" strike="noStrike" kern="1200" dirty="0">
                        <a:solidFill>
                          <a:schemeClr val="tx1"/>
                        </a:solidFill>
                        <a:effectLst/>
                        <a:latin typeface="+mn-lt"/>
                        <a:ea typeface="+mn-ea"/>
                        <a:cs typeface="+mn-cs"/>
                      </a:endParaRPr>
                    </a:p>
                  </a:txBody>
                  <a:tcPr anchor="b">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kern="1200" dirty="0" smtClean="0">
                          <a:solidFill>
                            <a:schemeClr val="tx1"/>
                          </a:solidFill>
                          <a:effectLst/>
                          <a:latin typeface="+mn-lt"/>
                          <a:ea typeface="+mn-ea"/>
                          <a:cs typeface="+mn-cs"/>
                        </a:rPr>
                        <a:t>4.1.2.2 Product</a:t>
                      </a:r>
                      <a:r>
                        <a:rPr lang="en-US" sz="1100" b="0" u="none" strike="noStrike" kern="1200" baseline="0" dirty="0" smtClean="0">
                          <a:solidFill>
                            <a:schemeClr val="tx1"/>
                          </a:solidFill>
                          <a:effectLst/>
                          <a:latin typeface="+mn-lt"/>
                          <a:ea typeface="+mn-ea"/>
                          <a:cs typeface="+mn-cs"/>
                        </a:rPr>
                        <a:t> Mix Review</a:t>
                      </a:r>
                      <a:endParaRPr lang="en-US" sz="1100" b="0" u="none" strike="noStrike" kern="1200" dirty="0">
                        <a:solidFill>
                          <a:schemeClr val="tx1"/>
                        </a:solidFill>
                        <a:effectLst/>
                        <a:latin typeface="+mn-lt"/>
                        <a:ea typeface="+mn-ea"/>
                        <a:cs typeface="+mn-cs"/>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Leverage market strategy review to identify ideal product mix to maximize profit</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potential.</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r>
            </a:tbl>
          </a:graphicData>
        </a:graphic>
      </p:graphicFrame>
      <p:grpSp>
        <p:nvGrpSpPr>
          <p:cNvPr id="2" name="Group 1"/>
          <p:cNvGrpSpPr/>
          <p:nvPr/>
        </p:nvGrpSpPr>
        <p:grpSpPr>
          <a:xfrm>
            <a:off x="7823222" y="356600"/>
            <a:ext cx="824862" cy="397698"/>
            <a:chOff x="7823222" y="356600"/>
            <a:chExt cx="824862" cy="397698"/>
          </a:xfrm>
        </p:grpSpPr>
        <p:sp>
          <p:nvSpPr>
            <p:cNvPr id="12" name="Rectangle 11"/>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 name="Rectangle 12"/>
            <p:cNvSpPr/>
            <p:nvPr/>
          </p:nvSpPr>
          <p:spPr bwMode="gray">
            <a:xfrm>
              <a:off x="7854881" y="411465"/>
              <a:ext cx="220394"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 name="Rectangle 13"/>
            <p:cNvSpPr/>
            <p:nvPr/>
          </p:nvSpPr>
          <p:spPr bwMode="gray">
            <a:xfrm>
              <a:off x="8139759" y="411465"/>
              <a:ext cx="220394"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 name="Rectangle 14"/>
            <p:cNvSpPr/>
            <p:nvPr/>
          </p:nvSpPr>
          <p:spPr bwMode="gray">
            <a:xfrm>
              <a:off x="8400433" y="411465"/>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0" name="Rectangle 19"/>
            <p:cNvSpPr/>
            <p:nvPr/>
          </p:nvSpPr>
          <p:spPr bwMode="gray">
            <a:xfrm>
              <a:off x="7854881" y="587030"/>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1" name="Rectangle 20"/>
            <p:cNvSpPr/>
            <p:nvPr/>
          </p:nvSpPr>
          <p:spPr bwMode="gray">
            <a:xfrm>
              <a:off x="8139759" y="587030"/>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spTree>
    <p:extLst>
      <p:ext uri="{BB962C8B-B14F-4D97-AF65-F5344CB8AC3E}">
        <p14:creationId xmlns:p14="http://schemas.microsoft.com/office/powerpoint/2010/main" val="2499900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7251208" cy="305425"/>
          </a:xfrm>
        </p:spPr>
        <p:txBody>
          <a:bodyPr/>
          <a:lstStyle/>
          <a:p>
            <a:pPr marL="0" indent="0">
              <a:spcBef>
                <a:spcPts val="0"/>
              </a:spcBef>
            </a:pPr>
            <a:r>
              <a:rPr lang="en-US" dirty="0"/>
              <a:t>4</a:t>
            </a:r>
            <a:r>
              <a:rPr lang="en-US" dirty="0" smtClean="0"/>
              <a:t>.1 Market Assessment</a:t>
            </a:r>
          </a:p>
        </p:txBody>
      </p:sp>
      <p:graphicFrame>
        <p:nvGraphicFramePr>
          <p:cNvPr id="19" name="Table 18"/>
          <p:cNvGraphicFramePr>
            <a:graphicFrameLocks noGrp="1"/>
          </p:cNvGraphicFramePr>
          <p:nvPr>
            <p:extLst>
              <p:ext uri="{D42A27DB-BD31-4B8C-83A1-F6EECF244321}">
                <p14:modId xmlns:p14="http://schemas.microsoft.com/office/powerpoint/2010/main" val="4104530347"/>
              </p:ext>
            </p:extLst>
          </p:nvPr>
        </p:nvGraphicFramePr>
        <p:xfrm>
          <a:off x="385855" y="1086295"/>
          <a:ext cx="8347057" cy="3810625"/>
        </p:xfrm>
        <a:graphic>
          <a:graphicData uri="http://schemas.openxmlformats.org/drawingml/2006/table">
            <a:tbl>
              <a:tblPr>
                <a:tableStyleId>{F2DE63D5-997A-4646-A377-4702673A728D}</a:tableStyleId>
              </a:tblPr>
              <a:tblGrid>
                <a:gridCol w="1429193"/>
                <a:gridCol w="1918772"/>
                <a:gridCol w="1236732"/>
                <a:gridCol w="3762360"/>
              </a:tblGrid>
              <a:tr h="0">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998530">
                <a:tc rowSpan="4">
                  <a:txBody>
                    <a:bodyPr/>
                    <a:lstStyle/>
                    <a:p>
                      <a:pPr algn="r" fontAlgn="t"/>
                      <a:r>
                        <a:rPr lang="en-US" sz="1100" b="1" i="1" u="none" strike="noStrike" dirty="0" smtClean="0">
                          <a:effectLst/>
                          <a:latin typeface="+mn-lt"/>
                        </a:rPr>
                        <a:t>4.1.3 Target Market Analysis</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4">
                  <a:txBody>
                    <a:bodyPr/>
                    <a:lstStyle/>
                    <a:p>
                      <a:pPr algn="l" fontAlgn="t"/>
                      <a:r>
                        <a:rPr lang="en-US" sz="1100" b="0" u="none" strike="noStrike" dirty="0" smtClean="0">
                          <a:effectLst/>
                          <a:latin typeface="+mn-lt"/>
                        </a:rPr>
                        <a:t>Research approach to determine strengths / weaknesses of current products / services to determine demand and supply gaps in the market and to identify potential opportunities for new product launch.</a:t>
                      </a:r>
                      <a:endParaRPr lang="en-US" sz="11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4.1.3.1 Overall Customer Characteristics</a:t>
                      </a:r>
                      <a:endParaRPr lang="en-US" sz="11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Research and identify customer characteristics in existing and potential markets, including: customer demographics, locations, loss potential,</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product needs,</a:t>
                      </a:r>
                      <a:r>
                        <a:rPr lang="en-US" sz="1100" b="0" i="0" u="none" strike="noStrike" baseline="0" dirty="0" smtClean="0">
                          <a:solidFill>
                            <a:srgbClr val="000000"/>
                          </a:solidFill>
                          <a:effectLst/>
                          <a:latin typeface="+mn-lt"/>
                        </a:rPr>
                        <a:t> and </a:t>
                      </a:r>
                      <a:r>
                        <a:rPr lang="en-US" sz="1100" b="0" i="0" u="none" strike="noStrike" dirty="0" smtClean="0">
                          <a:solidFill>
                            <a:srgbClr val="000000"/>
                          </a:solidFill>
                          <a:effectLst/>
                          <a:latin typeface="+mn-lt"/>
                        </a:rPr>
                        <a:t>buying behavior (i.e., channel preferences).  Size the entire market to estimate the premium potential.</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937575">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4.1.3.2 Customer Targeting</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Identify and continuously reevaluate the customer base to be targeted for current and future product.</a:t>
                      </a:r>
                    </a:p>
                    <a:p>
                      <a:pPr marL="0" indent="0" algn="l" fontAlgn="t">
                        <a:buFont typeface="Wingdings" pitchFamily="2" charset="2"/>
                        <a:buNone/>
                      </a:pPr>
                      <a:r>
                        <a:rPr lang="en-US" sz="1100" b="0" i="0" u="none" strike="noStrike" dirty="0" smtClean="0">
                          <a:solidFill>
                            <a:srgbClr val="000000"/>
                          </a:solidFill>
                          <a:effectLst/>
                          <a:latin typeface="+mn-lt"/>
                        </a:rPr>
                        <a:t>Identify opportunities in</a:t>
                      </a:r>
                      <a:r>
                        <a:rPr lang="en-US" sz="1100" b="0" i="0" u="none" strike="noStrike" baseline="0" dirty="0" smtClean="0">
                          <a:solidFill>
                            <a:srgbClr val="000000"/>
                          </a:solidFill>
                          <a:effectLst/>
                          <a:latin typeface="+mn-lt"/>
                        </a:rPr>
                        <a:t> core, </a:t>
                      </a:r>
                      <a:r>
                        <a:rPr lang="en-US" sz="1100" b="0" i="0" u="none" strike="noStrike" dirty="0" smtClean="0">
                          <a:solidFill>
                            <a:srgbClr val="000000"/>
                          </a:solidFill>
                          <a:effectLst/>
                          <a:latin typeface="+mn-lt"/>
                        </a:rPr>
                        <a:t>adjacent, or</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new markets.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4.1.3.3 Distribution Assessment</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Analyze existing capabilities and compare various channel opportunities.</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Define distribution strategy for product and services.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4.1.3.4 Future Forecast Impact Assessment</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Assess likely future impacts on industry and company performance based on emerging developments in the macro environment. (e.g., economics, customer sentiment, consumer product improvements and impairments, technology,</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legislation,</a:t>
                      </a:r>
                      <a:r>
                        <a:rPr lang="en-US" sz="1100" b="0" i="0" u="none" strike="noStrike" baseline="0" dirty="0" smtClean="0">
                          <a:solidFill>
                            <a:srgbClr val="000000"/>
                          </a:solidFill>
                          <a:effectLst/>
                          <a:latin typeface="+mn-lt"/>
                        </a:rPr>
                        <a:t> and </a:t>
                      </a:r>
                      <a:r>
                        <a:rPr lang="en-US" sz="1100" b="0" i="0" u="none" strike="noStrike" dirty="0" smtClean="0">
                          <a:solidFill>
                            <a:srgbClr val="000000"/>
                          </a:solidFill>
                          <a:effectLst/>
                          <a:latin typeface="+mn-lt"/>
                        </a:rPr>
                        <a:t>regulation)</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7823222" y="356600"/>
            <a:ext cx="824862" cy="397698"/>
            <a:chOff x="7823222" y="356600"/>
            <a:chExt cx="824862" cy="397698"/>
          </a:xfrm>
        </p:grpSpPr>
        <p:sp>
          <p:nvSpPr>
            <p:cNvPr id="13" name="Rectangle 12"/>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 name="Rectangle 13"/>
            <p:cNvSpPr/>
            <p:nvPr/>
          </p:nvSpPr>
          <p:spPr bwMode="gray">
            <a:xfrm>
              <a:off x="7854881" y="411465"/>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 name="Rectangle 14"/>
            <p:cNvSpPr/>
            <p:nvPr/>
          </p:nvSpPr>
          <p:spPr bwMode="gray">
            <a:xfrm>
              <a:off x="8139759" y="411465"/>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400433" y="411465"/>
              <a:ext cx="220394"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7854881" y="587030"/>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39759" y="587030"/>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spTree>
    <p:extLst>
      <p:ext uri="{BB962C8B-B14F-4D97-AF65-F5344CB8AC3E}">
        <p14:creationId xmlns:p14="http://schemas.microsoft.com/office/powerpoint/2010/main" val="282823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a:t>
            </a:r>
            <a:r>
              <a:rPr lang="en-US" dirty="0" smtClean="0"/>
              <a:t>.1 Market Assessment</a:t>
            </a:r>
          </a:p>
        </p:txBody>
      </p:sp>
      <p:graphicFrame>
        <p:nvGraphicFramePr>
          <p:cNvPr id="19" name="Table 18"/>
          <p:cNvGraphicFramePr>
            <a:graphicFrameLocks noGrp="1"/>
          </p:cNvGraphicFramePr>
          <p:nvPr>
            <p:extLst>
              <p:ext uri="{D42A27DB-BD31-4B8C-83A1-F6EECF244321}">
                <p14:modId xmlns:p14="http://schemas.microsoft.com/office/powerpoint/2010/main" val="3874328902"/>
              </p:ext>
            </p:extLst>
          </p:nvPr>
        </p:nvGraphicFramePr>
        <p:xfrm>
          <a:off x="417530" y="1281459"/>
          <a:ext cx="8347057" cy="4328160"/>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2">
                  <a:txBody>
                    <a:bodyPr/>
                    <a:lstStyle/>
                    <a:p>
                      <a:pPr algn="r" fontAlgn="t"/>
                      <a:r>
                        <a:rPr lang="en-US" sz="1100" b="1" i="1" u="none" strike="noStrike" dirty="0" smtClean="0">
                          <a:effectLst/>
                          <a:latin typeface="+mn-lt"/>
                        </a:rPr>
                        <a:t>4.1.4 Competitor Landscape</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2">
                  <a:txBody>
                    <a:bodyPr/>
                    <a:lstStyle/>
                    <a:p>
                      <a:pPr algn="l" fontAlgn="t"/>
                      <a:r>
                        <a:rPr lang="en-US" sz="1100" b="0" u="none" strike="noStrike" dirty="0" smtClean="0">
                          <a:effectLst/>
                          <a:latin typeface="+mn-lt"/>
                        </a:rPr>
                        <a:t>Research approach and criteria to gather information on competitors’ products</a:t>
                      </a:r>
                      <a:r>
                        <a:rPr lang="en-US" sz="1100" b="0" u="none" strike="noStrike" baseline="0" dirty="0" smtClean="0">
                          <a:effectLst/>
                          <a:latin typeface="+mn-lt"/>
                        </a:rPr>
                        <a:t> and </a:t>
                      </a:r>
                      <a:r>
                        <a:rPr lang="en-US" sz="1100" b="0" u="none" strike="noStrike" dirty="0" smtClean="0">
                          <a:effectLst/>
                          <a:latin typeface="+mn-lt"/>
                        </a:rPr>
                        <a:t>strategies for the short-term and long-term planning needs of the organization.</a:t>
                      </a:r>
                    </a:p>
                    <a:p>
                      <a:pPr algn="l" fontAlgn="t"/>
                      <a:endParaRPr lang="en-US" sz="1100" b="0" u="none" strike="noStrike" dirty="0" smtClean="0">
                        <a:effectLst/>
                        <a:latin typeface="+mn-lt"/>
                      </a:endParaRPr>
                    </a:p>
                    <a:p>
                      <a:pPr algn="l" fontAlgn="t"/>
                      <a:endParaRPr lang="en-US" sz="1100" b="0" u="none" strike="noStrike" dirty="0" smtClean="0">
                        <a:effectLst/>
                        <a:latin typeface="+mn-lt"/>
                      </a:endParaRPr>
                    </a:p>
                    <a:p>
                      <a:pPr algn="l" fontAlgn="t"/>
                      <a:endParaRPr lang="en-US" sz="1100" b="0" u="none" strike="noStrike" dirty="0" smtClean="0">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4.1.4.1 Competitor Analysis</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Understand competitors in terms of their financial status, product composition, market presence, management profile, etc.</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4.1.4.2 Competitive Position Analysis</a:t>
                      </a:r>
                    </a:p>
                    <a:p>
                      <a:pPr algn="l" fontAlgn="t"/>
                      <a:endParaRPr lang="en-US" sz="1100" b="0" u="none" strike="noStrike" dirty="0" smtClean="0">
                        <a:effectLst/>
                        <a:latin typeface="+mn-lt"/>
                      </a:endParaRPr>
                    </a:p>
                    <a:p>
                      <a:pPr algn="l" fontAlgn="t"/>
                      <a:endParaRPr lang="en-US" sz="1100" b="0" u="none" strike="noStrike" dirty="0" smtClean="0">
                        <a:effectLst/>
                        <a:latin typeface="+mn-lt"/>
                      </a:endParaRPr>
                    </a:p>
                    <a:p>
                      <a:pPr algn="l" fontAlgn="t"/>
                      <a:endParaRPr lang="en-US" sz="1100" b="0" u="none" strike="noStrike" dirty="0" smtClean="0">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Aggregate competitor</a:t>
                      </a:r>
                      <a:r>
                        <a:rPr lang="en-US" sz="1100" b="0" i="0" u="none" strike="noStrike" baseline="0" dirty="0" smtClean="0">
                          <a:solidFill>
                            <a:srgbClr val="000000"/>
                          </a:solidFill>
                          <a:effectLst/>
                          <a:latin typeface="+mn-lt"/>
                        </a:rPr>
                        <a:t> product information and analyze as an input to product design. Includes coverage, rates, and target market.</a:t>
                      </a:r>
                      <a:r>
                        <a:rPr lang="en-US" sz="1100" b="0" i="0" u="none" strike="noStrike" dirty="0" smtClean="0">
                          <a:solidFill>
                            <a:srgbClr val="000000"/>
                          </a:solidFill>
                          <a:effectLst/>
                          <a:latin typeface="+mn-lt"/>
                        </a:rPr>
                        <a:t> </a:t>
                      </a:r>
                      <a:endParaRPr lang="en-US" sz="1100" b="0" i="0" u="none" strike="sngStrike" dirty="0" smtClean="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416584">
                <a:tc rowSpan="2">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4.1.5 Product Opportunity Prioritization</a:t>
                      </a:r>
                      <a:endParaRPr lang="en-US" sz="1100" b="1" i="1" u="none" strike="noStrike" dirty="0" smtClean="0">
                        <a:solidFill>
                          <a:srgbClr val="000000"/>
                        </a:solidFill>
                        <a:effectLst/>
                        <a:latin typeface="+mn-lt"/>
                      </a:endParaRPr>
                    </a:p>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Element of the organization’s decision-making concerned with identifying and evaluating product opportunities that meet business objectives.</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4.1.5.1 Product Portfolio Evaluation</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Evaluate products at differing stages of product lifecycle based on the results from Target Market Analysis and Performance Analysis (e.g</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Introduction, Growth, Maturity, Decline) and identify candidates for expansion, enhancement, retirement, and identify product gaps.</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4.1.5.2 Strategic Planning to Align Products with Overall Business Objectives</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Establish strategic plan for existing products and new products, evaluating the products ability to support short-term and long-term company goals.</a:t>
                      </a: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7823222" y="356600"/>
            <a:ext cx="824862" cy="397698"/>
            <a:chOff x="7823222" y="356600"/>
            <a:chExt cx="824862" cy="397698"/>
          </a:xfrm>
        </p:grpSpPr>
        <p:sp>
          <p:nvSpPr>
            <p:cNvPr id="13" name="Rectangle 12"/>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 name="Rectangle 13"/>
            <p:cNvSpPr/>
            <p:nvPr/>
          </p:nvSpPr>
          <p:spPr bwMode="gray">
            <a:xfrm>
              <a:off x="7854881" y="411465"/>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 name="Rectangle 14"/>
            <p:cNvSpPr/>
            <p:nvPr/>
          </p:nvSpPr>
          <p:spPr bwMode="gray">
            <a:xfrm>
              <a:off x="8139759" y="411465"/>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400433" y="411465"/>
              <a:ext cx="220394"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7854881" y="587030"/>
              <a:ext cx="220394"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39759" y="587030"/>
              <a:ext cx="220394"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spTree>
    <p:extLst>
      <p:ext uri="{BB962C8B-B14F-4D97-AF65-F5344CB8AC3E}">
        <p14:creationId xmlns:p14="http://schemas.microsoft.com/office/powerpoint/2010/main" val="1800652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bwMode="gray">
          <a:xfrm>
            <a:off x="4567405" y="1854395"/>
            <a:ext cx="733355" cy="537669"/>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 name="Text Placeholder 2"/>
          <p:cNvSpPr>
            <a:spLocks noGrp="1"/>
          </p:cNvSpPr>
          <p:nvPr>
            <p:ph type="body" sz="quarter" idx="12"/>
          </p:nvPr>
        </p:nvSpPr>
        <p:spPr>
          <a:noFill/>
        </p:spPr>
        <p:txBody>
          <a:bodyPr/>
          <a:lstStyle/>
          <a:p>
            <a:pPr marL="0" indent="0">
              <a:spcBef>
                <a:spcPts val="0"/>
              </a:spcBef>
            </a:pPr>
            <a:r>
              <a:rPr lang="en-US" dirty="0"/>
              <a:t>4.2 Product Design</a:t>
            </a:r>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6200000" flipH="1">
            <a:off x="4324906" y="-697708"/>
            <a:ext cx="774727" cy="7017827"/>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081"/>
              <a:gd name="connsiteY0" fmla="*/ 5467 h 10000"/>
              <a:gd name="connsiteX1" fmla="*/ 10081 w 10081"/>
              <a:gd name="connsiteY1" fmla="*/ 0 h 10000"/>
              <a:gd name="connsiteX2" fmla="*/ 10081 w 10081"/>
              <a:gd name="connsiteY2" fmla="*/ 10000 h 10000"/>
              <a:gd name="connsiteX3" fmla="*/ 99 w 10081"/>
              <a:gd name="connsiteY3" fmla="*/ 7327 h 10000"/>
              <a:gd name="connsiteX4" fmla="*/ 0 w 10081"/>
              <a:gd name="connsiteY4" fmla="*/ 5467 h 10000"/>
              <a:gd name="connsiteX0" fmla="*/ 48 w 10129"/>
              <a:gd name="connsiteY0" fmla="*/ 5467 h 10000"/>
              <a:gd name="connsiteX1" fmla="*/ 10129 w 10129"/>
              <a:gd name="connsiteY1" fmla="*/ 0 h 10000"/>
              <a:gd name="connsiteX2" fmla="*/ 10129 w 10129"/>
              <a:gd name="connsiteY2" fmla="*/ 10000 h 10000"/>
              <a:gd name="connsiteX3" fmla="*/ 0 w 10129"/>
              <a:gd name="connsiteY3" fmla="*/ 6262 h 10000"/>
              <a:gd name="connsiteX4" fmla="*/ 48 w 10129"/>
              <a:gd name="connsiteY4" fmla="*/ 5467 h 10000"/>
              <a:gd name="connsiteX0" fmla="*/ 0 w 10652"/>
              <a:gd name="connsiteY0" fmla="*/ 4982 h 10000"/>
              <a:gd name="connsiteX1" fmla="*/ 10652 w 10652"/>
              <a:gd name="connsiteY1" fmla="*/ 0 h 10000"/>
              <a:gd name="connsiteX2" fmla="*/ 10652 w 10652"/>
              <a:gd name="connsiteY2" fmla="*/ 10000 h 10000"/>
              <a:gd name="connsiteX3" fmla="*/ 523 w 10652"/>
              <a:gd name="connsiteY3" fmla="*/ 6262 h 10000"/>
              <a:gd name="connsiteX4" fmla="*/ 0 w 10652"/>
              <a:gd name="connsiteY4" fmla="*/ 4982 h 10000"/>
              <a:gd name="connsiteX0" fmla="*/ 143 w 10795"/>
              <a:gd name="connsiteY0" fmla="*/ 4982 h 10000"/>
              <a:gd name="connsiteX1" fmla="*/ 10795 w 10795"/>
              <a:gd name="connsiteY1" fmla="*/ 0 h 10000"/>
              <a:gd name="connsiteX2" fmla="*/ 10795 w 10795"/>
              <a:gd name="connsiteY2" fmla="*/ 10000 h 10000"/>
              <a:gd name="connsiteX3" fmla="*/ 0 w 10795"/>
              <a:gd name="connsiteY3" fmla="*/ 6191 h 10000"/>
              <a:gd name="connsiteX4" fmla="*/ 143 w 10795"/>
              <a:gd name="connsiteY4" fmla="*/ 4982 h 10000"/>
              <a:gd name="connsiteX0" fmla="*/ 32 w 10795"/>
              <a:gd name="connsiteY0" fmla="*/ 5023 h 10000"/>
              <a:gd name="connsiteX1" fmla="*/ 10795 w 10795"/>
              <a:gd name="connsiteY1" fmla="*/ 0 h 10000"/>
              <a:gd name="connsiteX2" fmla="*/ 10795 w 10795"/>
              <a:gd name="connsiteY2" fmla="*/ 10000 h 10000"/>
              <a:gd name="connsiteX3" fmla="*/ 0 w 10795"/>
              <a:gd name="connsiteY3" fmla="*/ 6191 h 10000"/>
              <a:gd name="connsiteX4" fmla="*/ 32 w 10795"/>
              <a:gd name="connsiteY4" fmla="*/ 5023 h 10000"/>
              <a:gd name="connsiteX0" fmla="*/ 32 w 10795"/>
              <a:gd name="connsiteY0" fmla="*/ 5023 h 9794"/>
              <a:gd name="connsiteX1" fmla="*/ 10795 w 10795"/>
              <a:gd name="connsiteY1" fmla="*/ 0 h 9794"/>
              <a:gd name="connsiteX2" fmla="*/ 10647 w 10795"/>
              <a:gd name="connsiteY2" fmla="*/ 9794 h 9794"/>
              <a:gd name="connsiteX3" fmla="*/ 0 w 10795"/>
              <a:gd name="connsiteY3" fmla="*/ 6191 h 9794"/>
              <a:gd name="connsiteX4" fmla="*/ 32 w 10795"/>
              <a:gd name="connsiteY4" fmla="*/ 5023 h 9794"/>
              <a:gd name="connsiteX0" fmla="*/ 30 w 10000"/>
              <a:gd name="connsiteY0" fmla="*/ 4386 h 9257"/>
              <a:gd name="connsiteX1" fmla="*/ 10000 w 10000"/>
              <a:gd name="connsiteY1" fmla="*/ 0 h 9257"/>
              <a:gd name="connsiteX2" fmla="*/ 9863 w 10000"/>
              <a:gd name="connsiteY2" fmla="*/ 9257 h 9257"/>
              <a:gd name="connsiteX3" fmla="*/ 0 w 10000"/>
              <a:gd name="connsiteY3" fmla="*/ 5578 h 9257"/>
              <a:gd name="connsiteX4" fmla="*/ 30 w 10000"/>
              <a:gd name="connsiteY4" fmla="*/ 4386 h 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7">
                <a:moveTo>
                  <a:pt x="30" y="4386"/>
                </a:moveTo>
                <a:lnTo>
                  <a:pt x="10000" y="0"/>
                </a:lnTo>
                <a:cubicBezTo>
                  <a:pt x="9955" y="3334"/>
                  <a:pt x="9908" y="5923"/>
                  <a:pt x="9863" y="9257"/>
                </a:cubicBezTo>
                <a:cubicBezTo>
                  <a:pt x="6530" y="7960"/>
                  <a:pt x="3333" y="6875"/>
                  <a:pt x="0" y="5578"/>
                </a:cubicBezTo>
                <a:cubicBezTo>
                  <a:pt x="-6" y="4440"/>
                  <a:pt x="35" y="5524"/>
                  <a:pt x="30" y="438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8" name="Rectangle 7"/>
          <p:cNvSpPr/>
          <p:nvPr/>
        </p:nvSpPr>
        <p:spPr bwMode="gray">
          <a:xfrm>
            <a:off x="1205050" y="3313785"/>
            <a:ext cx="6977715" cy="268835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 name="Rectangle 8"/>
          <p:cNvSpPr/>
          <p:nvPr/>
        </p:nvSpPr>
        <p:spPr bwMode="gray">
          <a:xfrm>
            <a:off x="1205049" y="3224783"/>
            <a:ext cx="6977717"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4: PRODUCT LIFECYCLE MANAGEMENT</a:t>
            </a:r>
            <a:endParaRPr lang="en-US" b="1" dirty="0">
              <a:solidFill>
                <a:schemeClr val="bg1"/>
              </a:solidFill>
            </a:endParaRPr>
          </a:p>
        </p:txBody>
      </p:sp>
      <p:grpSp>
        <p:nvGrpSpPr>
          <p:cNvPr id="2" name="Group 1"/>
          <p:cNvGrpSpPr/>
          <p:nvPr/>
        </p:nvGrpSpPr>
        <p:grpSpPr>
          <a:xfrm>
            <a:off x="1845927" y="3599304"/>
            <a:ext cx="3225338" cy="1097061"/>
            <a:chOff x="1269851" y="3599304"/>
            <a:chExt cx="3225338" cy="1097061"/>
          </a:xfrm>
        </p:grpSpPr>
        <p:sp>
          <p:nvSpPr>
            <p:cNvPr id="19" name="Rectangle 18"/>
            <p:cNvSpPr/>
            <p:nvPr/>
          </p:nvSpPr>
          <p:spPr bwMode="gray">
            <a:xfrm rot="5400000">
              <a:off x="2333989" y="2535166"/>
              <a:ext cx="1097061" cy="322533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TextBox 22"/>
            <p:cNvSpPr txBox="1"/>
            <p:nvPr/>
          </p:nvSpPr>
          <p:spPr>
            <a:xfrm>
              <a:off x="1878931" y="3610349"/>
              <a:ext cx="2007176"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4.1 Market Assessment</a:t>
              </a:r>
              <a:endParaRPr lang="en-US" sz="1000" b="1" kern="1200" dirty="0">
                <a:solidFill>
                  <a:srgbClr val="000000"/>
                </a:solidFill>
                <a:latin typeface="Arial"/>
                <a:ea typeface="+mn-ea"/>
                <a:cs typeface="Arial" charset="0"/>
              </a:endParaRPr>
            </a:p>
          </p:txBody>
        </p:sp>
        <p:sp>
          <p:nvSpPr>
            <p:cNvPr id="24" name="Rectangle 23"/>
            <p:cNvSpPr/>
            <p:nvPr/>
          </p:nvSpPr>
          <p:spPr bwMode="gray">
            <a:xfrm>
              <a:off x="234085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4.1.2</a:t>
              </a:r>
            </a:p>
            <a:p>
              <a:pPr algn="ctr" eaLnBrk="0" hangingPunct="0">
                <a:lnSpc>
                  <a:spcPct val="106000"/>
                </a:lnSpc>
              </a:pPr>
              <a:r>
                <a:rPr lang="en-US" sz="700" dirty="0" smtClean="0"/>
                <a:t>Market Strategy</a:t>
              </a:r>
              <a:endParaRPr lang="en-US" sz="700" dirty="0"/>
            </a:p>
          </p:txBody>
        </p:sp>
        <p:sp>
          <p:nvSpPr>
            <p:cNvPr id="25" name="Rectangle 24"/>
            <p:cNvSpPr/>
            <p:nvPr/>
          </p:nvSpPr>
          <p:spPr bwMode="gray">
            <a:xfrm>
              <a:off x="337413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4.1.3</a:t>
              </a:r>
            </a:p>
            <a:p>
              <a:pPr algn="ctr" eaLnBrk="0" hangingPunct="0">
                <a:lnSpc>
                  <a:spcPct val="106000"/>
                </a:lnSpc>
              </a:pPr>
              <a:r>
                <a:rPr lang="en-US" sz="700" dirty="0" smtClean="0"/>
                <a:t>Target Market Analysis</a:t>
              </a:r>
              <a:endParaRPr lang="en-US" sz="700" dirty="0"/>
            </a:p>
          </p:txBody>
        </p:sp>
        <p:sp>
          <p:nvSpPr>
            <p:cNvPr id="35" name="Rectangle 34"/>
            <p:cNvSpPr/>
            <p:nvPr/>
          </p:nvSpPr>
          <p:spPr bwMode="gray">
            <a:xfrm>
              <a:off x="130757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4.1.4</a:t>
              </a:r>
            </a:p>
            <a:p>
              <a:pPr algn="ctr" eaLnBrk="0" hangingPunct="0">
                <a:lnSpc>
                  <a:spcPct val="106000"/>
                </a:lnSpc>
              </a:pPr>
              <a:r>
                <a:rPr lang="en-US" sz="700" dirty="0" smtClean="0"/>
                <a:t>Competitor Landscape</a:t>
              </a:r>
              <a:endParaRPr lang="en-US" sz="700" dirty="0"/>
            </a:p>
          </p:txBody>
        </p:sp>
        <p:sp>
          <p:nvSpPr>
            <p:cNvPr id="37" name="Rectangle 36"/>
            <p:cNvSpPr/>
            <p:nvPr/>
          </p:nvSpPr>
          <p:spPr bwMode="gray">
            <a:xfrm>
              <a:off x="234085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4.1.5</a:t>
              </a:r>
            </a:p>
            <a:p>
              <a:pPr algn="ctr" eaLnBrk="0" hangingPunct="0">
                <a:lnSpc>
                  <a:spcPct val="106000"/>
                </a:lnSpc>
              </a:pPr>
              <a:r>
                <a:rPr lang="en-US" sz="700" dirty="0" smtClean="0"/>
                <a:t>Product Opportunity Prioritization</a:t>
              </a:r>
              <a:endParaRPr lang="en-US" sz="700" dirty="0"/>
            </a:p>
          </p:txBody>
        </p:sp>
        <p:sp>
          <p:nvSpPr>
            <p:cNvPr id="55" name="Rectangle 54"/>
            <p:cNvSpPr/>
            <p:nvPr/>
          </p:nvSpPr>
          <p:spPr bwMode="gray">
            <a:xfrm>
              <a:off x="130757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4.1.1</a:t>
              </a:r>
            </a:p>
            <a:p>
              <a:pPr algn="ctr" eaLnBrk="0" hangingPunct="0">
                <a:lnSpc>
                  <a:spcPct val="106000"/>
                </a:lnSpc>
              </a:pPr>
              <a:r>
                <a:rPr lang="en-US" sz="700" dirty="0" smtClean="0"/>
                <a:t>Product Strategy</a:t>
              </a:r>
              <a:endParaRPr lang="en-US" sz="700" dirty="0"/>
            </a:p>
          </p:txBody>
        </p:sp>
      </p:grpSp>
      <p:grpSp>
        <p:nvGrpSpPr>
          <p:cNvPr id="76" name="Group 75"/>
          <p:cNvGrpSpPr/>
          <p:nvPr/>
        </p:nvGrpSpPr>
        <p:grpSpPr>
          <a:xfrm>
            <a:off x="1269853" y="4789859"/>
            <a:ext cx="2177431" cy="1097061"/>
            <a:chOff x="1269853" y="3588715"/>
            <a:chExt cx="2177431" cy="1097061"/>
          </a:xfrm>
        </p:grpSpPr>
        <p:sp>
          <p:nvSpPr>
            <p:cNvPr id="77" name="Rectangle 76"/>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78" name="TextBox 77"/>
            <p:cNvSpPr txBox="1"/>
            <p:nvPr/>
          </p:nvSpPr>
          <p:spPr>
            <a:xfrm>
              <a:off x="1393334" y="3599760"/>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4.3 Product Development</a:t>
              </a:r>
              <a:endParaRPr lang="en-US" sz="1000" b="1" kern="1200" dirty="0">
                <a:solidFill>
                  <a:srgbClr val="000000"/>
                </a:solidFill>
                <a:latin typeface="Arial"/>
                <a:ea typeface="+mn-ea"/>
                <a:cs typeface="Arial" charset="0"/>
              </a:endParaRPr>
            </a:p>
          </p:txBody>
        </p:sp>
        <p:grpSp>
          <p:nvGrpSpPr>
            <p:cNvPr id="79" name="Group 78"/>
            <p:cNvGrpSpPr/>
            <p:nvPr/>
          </p:nvGrpSpPr>
          <p:grpSpPr>
            <a:xfrm>
              <a:off x="1316626" y="3846959"/>
              <a:ext cx="2083885" cy="774496"/>
              <a:chOff x="721487" y="3846959"/>
              <a:chExt cx="2083885" cy="774496"/>
            </a:xfrm>
          </p:grpSpPr>
          <p:sp>
            <p:nvSpPr>
              <p:cNvPr id="80" name="Rectangle 79"/>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4.3.1</a:t>
                </a:r>
              </a:p>
              <a:p>
                <a:pPr algn="ctr" eaLnBrk="0" hangingPunct="0">
                  <a:lnSpc>
                    <a:spcPct val="106000"/>
                  </a:lnSpc>
                </a:pPr>
                <a:r>
                  <a:rPr lang="en-US" sz="700" dirty="0" smtClean="0"/>
                  <a:t>Product Form Development</a:t>
                </a:r>
                <a:endParaRPr lang="en-US" sz="700" dirty="0"/>
              </a:p>
            </p:txBody>
          </p:sp>
          <p:sp>
            <p:nvSpPr>
              <p:cNvPr id="81" name="Rectangle 80"/>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4.3.2</a:t>
                </a:r>
              </a:p>
              <a:p>
                <a:pPr algn="ctr" eaLnBrk="0" hangingPunct="0">
                  <a:lnSpc>
                    <a:spcPct val="106000"/>
                  </a:lnSpc>
                </a:pPr>
                <a:r>
                  <a:rPr lang="en-US" sz="700" dirty="0" smtClean="0"/>
                  <a:t>Base Rates &amp; Factors Development</a:t>
                </a:r>
                <a:endParaRPr lang="en-US" sz="700" dirty="0"/>
              </a:p>
            </p:txBody>
          </p:sp>
          <p:sp>
            <p:nvSpPr>
              <p:cNvPr id="82" name="Rectangle 81"/>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4.3.3</a:t>
                </a:r>
              </a:p>
              <a:p>
                <a:pPr algn="ctr" eaLnBrk="0" hangingPunct="0">
                  <a:lnSpc>
                    <a:spcPct val="106000"/>
                  </a:lnSpc>
                </a:pPr>
                <a:r>
                  <a:rPr lang="en-US" sz="700" dirty="0" smtClean="0"/>
                  <a:t>Underwriting Guidelines Development</a:t>
                </a:r>
                <a:endParaRPr lang="en-US" sz="700" dirty="0"/>
              </a:p>
            </p:txBody>
          </p:sp>
        </p:grpSp>
      </p:grpSp>
      <p:grpSp>
        <p:nvGrpSpPr>
          <p:cNvPr id="84" name="Group 83"/>
          <p:cNvGrpSpPr/>
          <p:nvPr/>
        </p:nvGrpSpPr>
        <p:grpSpPr>
          <a:xfrm>
            <a:off x="3507991" y="4789859"/>
            <a:ext cx="2307034" cy="1097061"/>
            <a:chOff x="1205051" y="3588715"/>
            <a:chExt cx="2307034" cy="1097061"/>
          </a:xfrm>
        </p:grpSpPr>
        <p:sp>
          <p:nvSpPr>
            <p:cNvPr id="85" name="Rectangle 84"/>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6" name="TextBox 8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4.4 Product Integration</a:t>
              </a:r>
              <a:endParaRPr lang="en-US" sz="1000" b="1" kern="1200" dirty="0">
                <a:solidFill>
                  <a:srgbClr val="000000"/>
                </a:solidFill>
                <a:latin typeface="Arial"/>
                <a:ea typeface="+mn-ea"/>
                <a:cs typeface="Arial" charset="0"/>
              </a:endParaRPr>
            </a:p>
          </p:txBody>
        </p:sp>
        <p:grpSp>
          <p:nvGrpSpPr>
            <p:cNvPr id="87" name="Group 86"/>
            <p:cNvGrpSpPr/>
            <p:nvPr/>
          </p:nvGrpSpPr>
          <p:grpSpPr>
            <a:xfrm>
              <a:off x="1316626" y="3846959"/>
              <a:ext cx="2083885" cy="774496"/>
              <a:chOff x="721487" y="3846959"/>
              <a:chExt cx="2083885" cy="774496"/>
            </a:xfrm>
          </p:grpSpPr>
          <p:sp>
            <p:nvSpPr>
              <p:cNvPr id="88" name="Rectangle 8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4.4.1</a:t>
                </a:r>
              </a:p>
              <a:p>
                <a:pPr algn="ctr" eaLnBrk="0" hangingPunct="0">
                  <a:lnSpc>
                    <a:spcPct val="106000"/>
                  </a:lnSpc>
                </a:pPr>
                <a:r>
                  <a:rPr lang="en-US" sz="700" dirty="0" smtClean="0"/>
                  <a:t>Product Implementation Planning</a:t>
                </a:r>
                <a:endParaRPr lang="en-US" sz="700" dirty="0"/>
              </a:p>
            </p:txBody>
          </p:sp>
          <p:sp>
            <p:nvSpPr>
              <p:cNvPr id="89" name="Rectangle 8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4.4.2</a:t>
                </a:r>
              </a:p>
              <a:p>
                <a:pPr algn="ctr" eaLnBrk="0" hangingPunct="0">
                  <a:lnSpc>
                    <a:spcPct val="106000"/>
                  </a:lnSpc>
                </a:pPr>
                <a:r>
                  <a:rPr lang="en-US" sz="700" dirty="0" smtClean="0"/>
                  <a:t>Product Implementation</a:t>
                </a:r>
                <a:endParaRPr lang="en-US" sz="700" dirty="0"/>
              </a:p>
            </p:txBody>
          </p:sp>
          <p:sp>
            <p:nvSpPr>
              <p:cNvPr id="90" name="Rectangle 8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4.4.3</a:t>
                </a:r>
              </a:p>
              <a:p>
                <a:pPr algn="ctr" eaLnBrk="0" hangingPunct="0">
                  <a:lnSpc>
                    <a:spcPct val="106000"/>
                  </a:lnSpc>
                </a:pPr>
                <a:r>
                  <a:rPr lang="en-US" sz="700" dirty="0" smtClean="0"/>
                  <a:t>Product Launch</a:t>
                </a:r>
                <a:endParaRPr lang="en-US" sz="700" dirty="0"/>
              </a:p>
            </p:txBody>
          </p:sp>
        </p:grpSp>
      </p:grpSp>
      <p:grpSp>
        <p:nvGrpSpPr>
          <p:cNvPr id="92" name="Group 91"/>
          <p:cNvGrpSpPr/>
          <p:nvPr/>
        </p:nvGrpSpPr>
        <p:grpSpPr>
          <a:xfrm>
            <a:off x="5875732" y="4789859"/>
            <a:ext cx="2307034" cy="1097061"/>
            <a:chOff x="1205051" y="3588715"/>
            <a:chExt cx="2307034" cy="1097061"/>
          </a:xfrm>
        </p:grpSpPr>
        <p:sp>
          <p:nvSpPr>
            <p:cNvPr id="93" name="Rectangle 92"/>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TextBox 93"/>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4.5 Product Management</a:t>
              </a:r>
              <a:endParaRPr lang="en-US" sz="1000" b="1" kern="1200" dirty="0">
                <a:solidFill>
                  <a:srgbClr val="000000"/>
                </a:solidFill>
                <a:latin typeface="Arial"/>
                <a:ea typeface="+mn-ea"/>
                <a:cs typeface="Arial" charset="0"/>
              </a:endParaRPr>
            </a:p>
          </p:txBody>
        </p:sp>
        <p:grpSp>
          <p:nvGrpSpPr>
            <p:cNvPr id="95" name="Group 94"/>
            <p:cNvGrpSpPr/>
            <p:nvPr/>
          </p:nvGrpSpPr>
          <p:grpSpPr>
            <a:xfrm>
              <a:off x="1316626" y="3846959"/>
              <a:ext cx="2083885" cy="774496"/>
              <a:chOff x="721487" y="3846959"/>
              <a:chExt cx="2083885" cy="774496"/>
            </a:xfrm>
          </p:grpSpPr>
          <p:sp>
            <p:nvSpPr>
              <p:cNvPr id="96" name="Rectangle 95"/>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4.5.1</a:t>
                </a:r>
              </a:p>
              <a:p>
                <a:pPr algn="ctr" eaLnBrk="0" hangingPunct="0">
                  <a:lnSpc>
                    <a:spcPct val="106000"/>
                  </a:lnSpc>
                </a:pPr>
                <a:r>
                  <a:rPr lang="en-US" sz="700" dirty="0" smtClean="0"/>
                  <a:t>Product Performance Analysis</a:t>
                </a:r>
                <a:endParaRPr lang="en-US" sz="700" dirty="0"/>
              </a:p>
            </p:txBody>
          </p:sp>
          <p:sp>
            <p:nvSpPr>
              <p:cNvPr id="97" name="Rectangle 96"/>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4.5.2</a:t>
                </a:r>
              </a:p>
              <a:p>
                <a:pPr algn="ctr" eaLnBrk="0" hangingPunct="0">
                  <a:lnSpc>
                    <a:spcPct val="106000"/>
                  </a:lnSpc>
                </a:pPr>
                <a:r>
                  <a:rPr lang="en-US" sz="700" dirty="0" smtClean="0"/>
                  <a:t>Product Modification</a:t>
                </a:r>
                <a:endParaRPr lang="en-US" sz="700" dirty="0"/>
              </a:p>
            </p:txBody>
          </p:sp>
          <p:sp>
            <p:nvSpPr>
              <p:cNvPr id="98" name="Rectangle 97"/>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4.5.3</a:t>
                </a:r>
              </a:p>
              <a:p>
                <a:pPr algn="ctr" eaLnBrk="0" hangingPunct="0">
                  <a:lnSpc>
                    <a:spcPct val="106000"/>
                  </a:lnSpc>
                </a:pPr>
                <a:r>
                  <a:rPr lang="en-US" sz="700" dirty="0" smtClean="0"/>
                  <a:t>Product Change Management</a:t>
                </a:r>
                <a:endParaRPr lang="en-US" sz="700" dirty="0"/>
              </a:p>
            </p:txBody>
          </p:sp>
          <p:sp>
            <p:nvSpPr>
              <p:cNvPr id="99" name="Rectangle 98"/>
              <p:cNvSpPr/>
              <p:nvPr/>
            </p:nvSpPr>
            <p:spPr bwMode="gray">
              <a:xfrm>
                <a:off x="179682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4.5.4</a:t>
                </a:r>
              </a:p>
              <a:p>
                <a:pPr algn="ctr" eaLnBrk="0" hangingPunct="0">
                  <a:lnSpc>
                    <a:spcPct val="106000"/>
                  </a:lnSpc>
                </a:pPr>
                <a:r>
                  <a:rPr lang="en-US" sz="700" dirty="0" smtClean="0"/>
                  <a:t>Product Retirement</a:t>
                </a:r>
                <a:endParaRPr lang="en-US" sz="700" dirty="0"/>
              </a:p>
            </p:txBody>
          </p:sp>
        </p:grpSp>
      </p:grpSp>
      <p:grpSp>
        <p:nvGrpSpPr>
          <p:cNvPr id="51" name="Group 50"/>
          <p:cNvGrpSpPr/>
          <p:nvPr/>
        </p:nvGrpSpPr>
        <p:grpSpPr>
          <a:xfrm>
            <a:off x="5186480" y="3599304"/>
            <a:ext cx="2307034" cy="1097061"/>
            <a:chOff x="1205051" y="3588715"/>
            <a:chExt cx="2307034" cy="1097061"/>
          </a:xfrm>
        </p:grpSpPr>
        <p:sp>
          <p:nvSpPr>
            <p:cNvPr id="52" name="Rectangle 51"/>
            <p:cNvSpPr/>
            <p:nvPr/>
          </p:nvSpPr>
          <p:spPr bwMode="gray">
            <a:xfrm rot="5400000">
              <a:off x="1810038" y="3048530"/>
              <a:ext cx="1097061"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56" name="TextBox 5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4.2 Product Design</a:t>
              </a:r>
              <a:endParaRPr lang="en-US" sz="1000" b="1" kern="1200" dirty="0">
                <a:solidFill>
                  <a:srgbClr val="000000"/>
                </a:solidFill>
                <a:latin typeface="Arial"/>
                <a:ea typeface="+mn-ea"/>
                <a:cs typeface="Arial" charset="0"/>
              </a:endParaRPr>
            </a:p>
          </p:txBody>
        </p:sp>
        <p:grpSp>
          <p:nvGrpSpPr>
            <p:cNvPr id="57" name="Group 56"/>
            <p:cNvGrpSpPr/>
            <p:nvPr/>
          </p:nvGrpSpPr>
          <p:grpSpPr>
            <a:xfrm>
              <a:off x="1316626" y="3846959"/>
              <a:ext cx="2083885" cy="774496"/>
              <a:chOff x="721487" y="3846959"/>
              <a:chExt cx="2083885" cy="774496"/>
            </a:xfrm>
          </p:grpSpPr>
          <p:sp>
            <p:nvSpPr>
              <p:cNvPr id="58" name="Rectangle 5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4.2.1</a:t>
                </a:r>
              </a:p>
              <a:p>
                <a:pPr algn="ctr" eaLnBrk="0" hangingPunct="0">
                  <a:lnSpc>
                    <a:spcPct val="106000"/>
                  </a:lnSpc>
                </a:pPr>
                <a:r>
                  <a:rPr lang="en-US" sz="700" dirty="0" smtClean="0"/>
                  <a:t>Product Features</a:t>
                </a:r>
                <a:endParaRPr lang="en-US" sz="700" dirty="0"/>
              </a:p>
            </p:txBody>
          </p:sp>
          <p:sp>
            <p:nvSpPr>
              <p:cNvPr id="59" name="Rectangle 5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a:t>4.2.2</a:t>
                </a:r>
              </a:p>
              <a:p>
                <a:pPr algn="ctr" eaLnBrk="0" hangingPunct="0">
                  <a:lnSpc>
                    <a:spcPct val="106000"/>
                  </a:lnSpc>
                </a:pPr>
                <a:r>
                  <a:rPr lang="en-US" sz="700" dirty="0"/>
                  <a:t>Product </a:t>
                </a:r>
                <a:r>
                  <a:rPr lang="en-US" sz="700" dirty="0" smtClean="0"/>
                  <a:t>Structure</a:t>
                </a:r>
                <a:endParaRPr lang="en-US" sz="700" dirty="0"/>
              </a:p>
            </p:txBody>
          </p:sp>
          <p:sp>
            <p:nvSpPr>
              <p:cNvPr id="60" name="Rectangle 5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4.2.3</a:t>
                </a:r>
              </a:p>
              <a:p>
                <a:pPr algn="ctr" eaLnBrk="0" hangingPunct="0">
                  <a:lnSpc>
                    <a:spcPct val="106000"/>
                  </a:lnSpc>
                </a:pPr>
                <a:r>
                  <a:rPr lang="en-US" sz="700" dirty="0" smtClean="0"/>
                  <a:t>Product Business Case Development</a:t>
                </a:r>
                <a:endParaRPr lang="en-US" sz="700" dirty="0"/>
              </a:p>
            </p:txBody>
          </p:sp>
        </p:grpSp>
      </p:grpSp>
      <p:sp>
        <p:nvSpPr>
          <p:cNvPr id="47" name="Rectangle 46"/>
          <p:cNvSpPr/>
          <p:nvPr/>
        </p:nvSpPr>
        <p:spPr bwMode="gray">
          <a:xfrm>
            <a:off x="638724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4.2.4</a:t>
            </a:r>
          </a:p>
          <a:p>
            <a:pPr algn="ctr" eaLnBrk="0" hangingPunct="0">
              <a:lnSpc>
                <a:spcPct val="106000"/>
              </a:lnSpc>
            </a:pPr>
            <a:r>
              <a:rPr lang="en-US" sz="700" dirty="0" smtClean="0"/>
              <a:t>Product Implementation Strategy and Plan</a:t>
            </a:r>
            <a:endParaRPr lang="en-US" sz="700" dirty="0"/>
          </a:p>
        </p:txBody>
      </p:sp>
      <p:sp>
        <p:nvSpPr>
          <p:cNvPr id="48" name="Rectangle 47"/>
          <p:cNvSpPr/>
          <p:nvPr/>
        </p:nvSpPr>
        <p:spPr bwMode="gray">
          <a:xfrm>
            <a:off x="2386571" y="545683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4.3.4</a:t>
            </a:r>
          </a:p>
          <a:p>
            <a:pPr algn="ctr" eaLnBrk="0" hangingPunct="0">
              <a:lnSpc>
                <a:spcPct val="106000"/>
              </a:lnSpc>
            </a:pPr>
            <a:r>
              <a:rPr lang="en-US" sz="700" dirty="0" smtClean="0"/>
              <a:t>Regulatory/State Filing</a:t>
            </a:r>
            <a:endParaRPr lang="en-US" sz="700" dirty="0"/>
          </a:p>
        </p:txBody>
      </p:sp>
    </p:spTree>
    <p:extLst>
      <p:ext uri="{BB962C8B-B14F-4D97-AF65-F5344CB8AC3E}">
        <p14:creationId xmlns:p14="http://schemas.microsoft.com/office/powerpoint/2010/main" val="3734655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4.2 Product Design</a:t>
            </a:r>
          </a:p>
        </p:txBody>
      </p:sp>
      <p:graphicFrame>
        <p:nvGraphicFramePr>
          <p:cNvPr id="19" name="Table 18"/>
          <p:cNvGraphicFramePr>
            <a:graphicFrameLocks noGrp="1"/>
          </p:cNvGraphicFramePr>
          <p:nvPr>
            <p:extLst>
              <p:ext uri="{D42A27DB-BD31-4B8C-83A1-F6EECF244321}">
                <p14:modId xmlns:p14="http://schemas.microsoft.com/office/powerpoint/2010/main" val="3069910660"/>
              </p:ext>
            </p:extLst>
          </p:nvPr>
        </p:nvGraphicFramePr>
        <p:xfrm>
          <a:off x="417530" y="1281459"/>
          <a:ext cx="8347057" cy="3916680"/>
        </p:xfrm>
        <a:graphic>
          <a:graphicData uri="http://schemas.openxmlformats.org/drawingml/2006/table">
            <a:tbl>
              <a:tblPr>
                <a:tableStyleId>{F2DE63D5-997A-4646-A377-4702673A728D}</a:tableStyleId>
              </a:tblPr>
              <a:tblGrid>
                <a:gridCol w="1312500"/>
                <a:gridCol w="1920250"/>
                <a:gridCol w="1351947"/>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4">
                  <a:txBody>
                    <a:bodyPr/>
                    <a:lstStyle/>
                    <a:p>
                      <a:pPr algn="r" fontAlgn="t"/>
                      <a:r>
                        <a:rPr lang="en-US" sz="1100" b="1" i="1" u="none" strike="noStrike" dirty="0" smtClean="0">
                          <a:solidFill>
                            <a:srgbClr val="000000"/>
                          </a:solidFill>
                          <a:effectLst/>
                          <a:latin typeface="+mn-lt"/>
                        </a:rPr>
                        <a:t>4.2.1 Product Features</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row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Identification of appetite and design of product features that will appeal to the market.</a:t>
                      </a:r>
                      <a:r>
                        <a:rPr lang="en-US" sz="1100" b="0" i="0" u="none" strike="noStrike" dirty="0" smtClean="0">
                          <a:solidFill>
                            <a:srgbClr val="000000"/>
                          </a:solidFill>
                          <a:effectLst/>
                          <a:latin typeface="+mn-lt"/>
                        </a:rPr>
                        <a:t> Ensure compliance with regulatory requirements.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pPr algn="l" fontAlgn="t"/>
                      <a:r>
                        <a:rPr lang="en-US" sz="1100" b="0" u="none" strike="noStrike" dirty="0" smtClean="0">
                          <a:effectLst/>
                          <a:latin typeface="+mn-lt"/>
                        </a:rPr>
                        <a:t>4.2.1.1 Underwriting Appetite Definition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Articulate the market opportunity and understand and define the risk level the company is willing to assume.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solidFill>
                            <a:srgbClr val="000000"/>
                          </a:solidFill>
                          <a:effectLst/>
                          <a:latin typeface="+mn-lt"/>
                        </a:rPr>
                        <a:t>4.2.1.2 Coverage Design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Select coverages</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that best serve the market demand and are consistent with underwriting appetite.</a:t>
                      </a:r>
                      <a:r>
                        <a:rPr lang="en-US" sz="1100" b="0" i="0" u="none" strike="noStrike" baseline="0" dirty="0" smtClean="0">
                          <a:solidFill>
                            <a:srgbClr val="000000"/>
                          </a:solidFill>
                          <a:effectLst/>
                          <a:latin typeface="+mn-lt"/>
                        </a:rPr>
                        <a:t>  </a:t>
                      </a:r>
                      <a:endParaRPr lang="en-US" sz="11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4.2.1.3 Rating Model Design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Design the rating model structure (algorithms).  Determine the data sources for building base rates and factors.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solidFill>
                            <a:srgbClr val="000000"/>
                          </a:solidFill>
                          <a:effectLst/>
                          <a:latin typeface="+mn-lt"/>
                        </a:rPr>
                        <a:t>4.2.1.4 Pricing Model Design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Define model for determining discretionary pricing threshold (i.e. debits and credits) based on customer attributes including unit level pricing, deductibles, limits, and retention. Determine whether predictive modeling will be used.</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r>
              <a:tr h="416584">
                <a:tc rowSpan="3">
                  <a:txBody>
                    <a:bodyPr/>
                    <a:lstStyle/>
                    <a:p>
                      <a:pPr algn="r" fontAlgn="t"/>
                      <a:r>
                        <a:rPr lang="en-US" sz="1100" b="1" i="1" u="none" strike="noStrike" dirty="0" smtClean="0">
                          <a:solidFill>
                            <a:srgbClr val="000000"/>
                          </a:solidFill>
                          <a:effectLst/>
                          <a:latin typeface="+mn-lt"/>
                        </a:rPr>
                        <a:t>4.2.2</a:t>
                      </a:r>
                      <a:r>
                        <a:rPr lang="en-US" sz="1100" b="1" i="1" u="none" strike="noStrike" baseline="0" dirty="0" smtClean="0">
                          <a:solidFill>
                            <a:srgbClr val="000000"/>
                          </a:solidFill>
                          <a:effectLst/>
                          <a:latin typeface="+mn-lt"/>
                        </a:rPr>
                        <a:t> </a:t>
                      </a:r>
                      <a:r>
                        <a:rPr lang="en-US" sz="1100" b="1" i="1" u="none" strike="noStrike" dirty="0" smtClean="0">
                          <a:solidFill>
                            <a:srgbClr val="000000"/>
                          </a:solidFill>
                          <a:effectLst/>
                          <a:latin typeface="+mn-lt"/>
                        </a:rPr>
                        <a:t>Product Structure</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100" b="0" u="none" strike="noStrike" dirty="0" smtClean="0">
                        <a:solidFill>
                          <a:srgbClr val="000000"/>
                        </a:solidFill>
                        <a:effectLst/>
                        <a:latin typeface="+mn-lt"/>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Establishment of efficient product architectures that provide opportunities to reuse common components in new market offerings.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9050" cap="flat" cmpd="sng" algn="ctr">
                      <a:solidFill>
                        <a:srgbClr val="8099CC"/>
                      </a:solidFill>
                      <a:prstDash val="solid"/>
                      <a:round/>
                      <a:headEnd type="none" w="med" len="med"/>
                      <a:tailEnd type="none" w="med" len="med"/>
                    </a:lnB>
                  </a:tcPr>
                </a:tc>
                <a:tc>
                  <a:txBody>
                    <a:bodyPr/>
                    <a:lstStyle/>
                    <a:p>
                      <a:r>
                        <a:rPr lang="en-US" sz="1100" dirty="0" smtClean="0">
                          <a:solidFill>
                            <a:srgbClr val="000000"/>
                          </a:solidFill>
                        </a:rPr>
                        <a:t>4.2.2.1 Product Inventory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rgbClr val="000000"/>
                          </a:solidFill>
                          <a:effectLst/>
                          <a:latin typeface="+mn-lt"/>
                        </a:rPr>
                        <a:t>Catalog</a:t>
                      </a:r>
                      <a:r>
                        <a:rPr lang="en-US" sz="1100" b="0" u="none" strike="noStrike" baseline="0" dirty="0" smtClean="0">
                          <a:solidFill>
                            <a:srgbClr val="000000"/>
                          </a:solidFill>
                          <a:effectLst/>
                          <a:latin typeface="+mn-lt"/>
                        </a:rPr>
                        <a:t> of products and their associated coverages and sub-coverages. </a:t>
                      </a:r>
                      <a:endParaRPr lang="en-US" sz="1100" b="0" u="none" strike="sngStrike" baseline="0"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rgbClr val="8099CC"/>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r>
                        <a:rPr lang="en-US" sz="1100" dirty="0" smtClean="0">
                          <a:solidFill>
                            <a:srgbClr val="000000"/>
                          </a:solidFill>
                        </a:rPr>
                        <a:t>4.2.2.2 Product</a:t>
                      </a:r>
                      <a:r>
                        <a:rPr lang="en-US" sz="1100" baseline="0" dirty="0" smtClean="0">
                          <a:solidFill>
                            <a:srgbClr val="000000"/>
                          </a:solidFill>
                        </a:rPr>
                        <a:t> Architecture</a:t>
                      </a:r>
                      <a:endParaRPr lang="en-US" sz="1100" dirty="0" smtClean="0">
                        <a:solidFill>
                          <a:srgbClr val="000000"/>
                        </a:solidFill>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baseline="0" dirty="0" smtClean="0">
                          <a:solidFill>
                            <a:srgbClr val="000000"/>
                          </a:solidFill>
                          <a:effectLst/>
                          <a:latin typeface="+mn-lt"/>
                        </a:rPr>
                        <a:t>Define line of business model for how coverages and sub-coverages are expressed with a focus on re-use. </a:t>
                      </a:r>
                      <a:endParaRPr lang="en-US" sz="1100" b="0" u="none" strike="sng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l" fontAlgn="t"/>
                      <a:endParaRPr lang="en-US" sz="9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9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4.2.2.3 Product Data</a:t>
                      </a:r>
                      <a:r>
                        <a:rPr lang="en-US" sz="1100" b="0" i="0" u="none" strike="noStrike" baseline="0" dirty="0" smtClean="0">
                          <a:solidFill>
                            <a:srgbClr val="000000"/>
                          </a:solidFill>
                          <a:effectLst/>
                          <a:latin typeface="+mn-lt"/>
                        </a:rPr>
                        <a:t> Model</a:t>
                      </a:r>
                      <a:endParaRPr lang="en-US" sz="11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Design</a:t>
                      </a:r>
                      <a:r>
                        <a:rPr lang="en-US" sz="1100" b="0" i="0" u="none" strike="noStrike" baseline="0" dirty="0" smtClean="0">
                          <a:solidFill>
                            <a:srgbClr val="000000"/>
                          </a:solidFill>
                          <a:effectLst/>
                          <a:latin typeface="+mn-lt"/>
                        </a:rPr>
                        <a:t> streamlined process to minimize maintenance errors and aid regulatory compliance. Creates the foundation for business intelligence.</a:t>
                      </a:r>
                      <a:endParaRPr lang="en-US" sz="11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8066855" y="362611"/>
            <a:ext cx="611942" cy="391687"/>
            <a:chOff x="8066855" y="362611"/>
            <a:chExt cx="611942" cy="391687"/>
          </a:xfrm>
        </p:grpSpPr>
        <p:sp>
          <p:nvSpPr>
            <p:cNvPr id="13" name="Rectangle 12"/>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14" name="Group 13"/>
            <p:cNvGrpSpPr/>
            <p:nvPr/>
          </p:nvGrpSpPr>
          <p:grpSpPr>
            <a:xfrm>
              <a:off x="8120075" y="399321"/>
              <a:ext cx="505502" cy="318267"/>
              <a:chOff x="8142581" y="405923"/>
              <a:chExt cx="505502" cy="318267"/>
            </a:xfrm>
          </p:grpSpPr>
          <p:sp>
            <p:nvSpPr>
              <p:cNvPr id="15" name="Rectangle 14"/>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918299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720" y="1743224"/>
            <a:ext cx="5069645" cy="315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r>
              <a:rPr lang="en-US" dirty="0" smtClean="0"/>
              <a:t>Capability Print Overview</a:t>
            </a:r>
            <a:endParaRPr lang="en-US" dirty="0"/>
          </a:p>
        </p:txBody>
      </p:sp>
      <p:sp>
        <p:nvSpPr>
          <p:cNvPr id="4" name="Rectangle 3"/>
          <p:cNvSpPr/>
          <p:nvPr/>
        </p:nvSpPr>
        <p:spPr bwMode="gray">
          <a:xfrm>
            <a:off x="2011222" y="1522952"/>
            <a:ext cx="5120640" cy="220272"/>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100" b="1" dirty="0" smtClean="0">
                <a:solidFill>
                  <a:schemeClr val="bg1"/>
                </a:solidFill>
              </a:rPr>
              <a:t>Property and Casualty Insurance Capability Print</a:t>
            </a:r>
            <a:endParaRPr lang="en-US" sz="1100" b="1" dirty="0">
              <a:solidFill>
                <a:schemeClr val="bg1"/>
              </a:solidFill>
            </a:endParaRPr>
          </a:p>
        </p:txBody>
      </p:sp>
      <p:sp>
        <p:nvSpPr>
          <p:cNvPr id="5" name="Rectangle 4"/>
          <p:cNvSpPr/>
          <p:nvPr/>
        </p:nvSpPr>
        <p:spPr bwMode="gray">
          <a:xfrm>
            <a:off x="7184932" y="1872725"/>
            <a:ext cx="1737360" cy="320040"/>
          </a:xfrm>
          <a:prstGeom prst="rect">
            <a:avLst/>
          </a:prstGeom>
          <a:solidFill>
            <a:schemeClr val="tx2"/>
          </a:solidFill>
          <a:ln w="12700" cap="rnd" algn="ctr">
            <a:noFill/>
            <a:miter lim="800000"/>
            <a:headEnd/>
            <a:tailEnd/>
          </a:ln>
        </p:spPr>
        <p:txBody>
          <a:bodyPr rot="0" spcFirstLastPara="0" vertOverflow="overflow" horzOverflow="overflow" vert="horz" wrap="square" lIns="45720" tIns="45720" rIns="45720" bIns="45720" numCol="1" spcCol="0" rtlCol="0" fromWordArt="0" anchor="ctr" anchorCtr="1" forceAA="0" compatLnSpc="1">
            <a:prstTxWarp prst="textNoShape">
              <a:avLst/>
            </a:prstTxWarp>
            <a:noAutofit/>
          </a:bodyPr>
          <a:lstStyle/>
          <a:p>
            <a:pPr algn="ctr" eaLnBrk="0" hangingPunct="0">
              <a:lnSpc>
                <a:spcPct val="106000"/>
              </a:lnSpc>
            </a:pPr>
            <a:r>
              <a:rPr lang="en-US" sz="1000" b="1" dirty="0" smtClean="0">
                <a:solidFill>
                  <a:schemeClr val="bg1"/>
                </a:solidFill>
              </a:rPr>
              <a:t>2: Sales </a:t>
            </a:r>
            <a:r>
              <a:rPr lang="en-US" sz="1000" b="1" dirty="0">
                <a:solidFill>
                  <a:schemeClr val="bg1"/>
                </a:solidFill>
              </a:rPr>
              <a:t>&amp;</a:t>
            </a:r>
            <a:r>
              <a:rPr lang="en-US" sz="1000" b="1" dirty="0" smtClean="0">
                <a:solidFill>
                  <a:schemeClr val="bg1"/>
                </a:solidFill>
              </a:rPr>
              <a:t> Service</a:t>
            </a:r>
            <a:endParaRPr lang="en-US" sz="1000" b="1" dirty="0">
              <a:solidFill>
                <a:schemeClr val="bg1"/>
              </a:solidFill>
            </a:endParaRPr>
          </a:p>
        </p:txBody>
      </p:sp>
      <p:sp>
        <p:nvSpPr>
          <p:cNvPr id="7" name="Rectangle 6"/>
          <p:cNvSpPr/>
          <p:nvPr/>
        </p:nvSpPr>
        <p:spPr bwMode="gray">
          <a:xfrm>
            <a:off x="445541" y="1437759"/>
            <a:ext cx="1508760" cy="320040"/>
          </a:xfrm>
          <a:prstGeom prst="rect">
            <a:avLst/>
          </a:prstGeom>
          <a:solidFill>
            <a:schemeClr val="tx2"/>
          </a:solidFill>
          <a:ln w="12700" cap="rnd" algn="ctr">
            <a:noFill/>
            <a:miter lim="800000"/>
            <a:headEnd/>
            <a:tailEnd/>
          </a:ln>
        </p:spPr>
        <p:txBody>
          <a:bodyPr lIns="91440" rtlCol="0" anchor="ctr" anchorCtr="1"/>
          <a:lstStyle/>
          <a:p>
            <a:pPr algn="ctr" eaLnBrk="0" hangingPunct="0">
              <a:lnSpc>
                <a:spcPct val="106000"/>
              </a:lnSpc>
            </a:pPr>
            <a:r>
              <a:rPr lang="en-US" sz="1000" b="1" dirty="0" smtClean="0">
                <a:solidFill>
                  <a:schemeClr val="bg1"/>
                </a:solidFill>
              </a:rPr>
              <a:t>1: Access Channels</a:t>
            </a:r>
            <a:endParaRPr lang="en-US" sz="1000" b="1" dirty="0">
              <a:solidFill>
                <a:schemeClr val="bg1"/>
              </a:solidFill>
            </a:endParaRPr>
          </a:p>
        </p:txBody>
      </p:sp>
      <p:sp>
        <p:nvSpPr>
          <p:cNvPr id="6" name="Rectangle 5"/>
          <p:cNvSpPr/>
          <p:nvPr/>
        </p:nvSpPr>
        <p:spPr bwMode="gray">
          <a:xfrm>
            <a:off x="7184932" y="2226609"/>
            <a:ext cx="1737360" cy="685804"/>
          </a:xfrm>
          <a:prstGeom prst="rect">
            <a:avLst/>
          </a:prstGeom>
          <a:solidFill>
            <a:schemeClr val="accent3">
              <a:lumMod val="85000"/>
            </a:schemeClr>
          </a:solidFill>
          <a:ln w="12700" cap="rnd" algn="ctr">
            <a:noFill/>
            <a:miter lim="800000"/>
            <a:headEnd/>
            <a:tailEnd/>
          </a:ln>
        </p:spPr>
        <p:txBody>
          <a:bodyPr lIns="91440" rtlCol="0" anchor="t" anchorCtr="0"/>
          <a:lstStyle/>
          <a:p>
            <a:pPr eaLnBrk="0" hangingPunct="0">
              <a:lnSpc>
                <a:spcPct val="106000"/>
              </a:lnSpc>
            </a:pPr>
            <a:r>
              <a:rPr lang="en-US" sz="1000" dirty="0" smtClean="0"/>
              <a:t>2.1 Sales</a:t>
            </a:r>
          </a:p>
          <a:p>
            <a:pPr eaLnBrk="0" hangingPunct="0">
              <a:lnSpc>
                <a:spcPct val="106000"/>
              </a:lnSpc>
            </a:pPr>
            <a:r>
              <a:rPr lang="en-US" sz="1000" dirty="0" smtClean="0"/>
              <a:t>2.2 Service</a:t>
            </a:r>
            <a:endParaRPr lang="en-US" sz="1000" dirty="0"/>
          </a:p>
        </p:txBody>
      </p:sp>
      <p:sp>
        <p:nvSpPr>
          <p:cNvPr id="9" name="Rectangle 8"/>
          <p:cNvSpPr/>
          <p:nvPr/>
        </p:nvSpPr>
        <p:spPr bwMode="gray">
          <a:xfrm>
            <a:off x="445541" y="1782006"/>
            <a:ext cx="1508760" cy="685804"/>
          </a:xfrm>
          <a:prstGeom prst="rect">
            <a:avLst/>
          </a:prstGeom>
          <a:solidFill>
            <a:schemeClr val="accent3">
              <a:lumMod val="85000"/>
            </a:schemeClr>
          </a:solidFill>
          <a:ln w="12700" cap="rnd" algn="ctr">
            <a:noFill/>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hangingPunct="0">
              <a:lnSpc>
                <a:spcPct val="106000"/>
              </a:lnSpc>
            </a:pPr>
            <a:r>
              <a:rPr lang="en-US" sz="1000" dirty="0" smtClean="0"/>
              <a:t>1.1 Internet</a:t>
            </a:r>
          </a:p>
          <a:p>
            <a:pPr eaLnBrk="0" hangingPunct="0">
              <a:lnSpc>
                <a:spcPct val="106000"/>
              </a:lnSpc>
            </a:pPr>
            <a:r>
              <a:rPr lang="en-US" sz="1000" dirty="0" smtClean="0"/>
              <a:t>1.2 Contact Center</a:t>
            </a:r>
          </a:p>
          <a:p>
            <a:pPr eaLnBrk="0" hangingPunct="0">
              <a:lnSpc>
                <a:spcPct val="106000"/>
              </a:lnSpc>
            </a:pPr>
            <a:r>
              <a:rPr lang="en-US" sz="1000" dirty="0" smtClean="0"/>
              <a:t>1.3 Other Channels</a:t>
            </a:r>
            <a:endParaRPr lang="en-US" sz="1000" dirty="0"/>
          </a:p>
        </p:txBody>
      </p:sp>
      <p:sp>
        <p:nvSpPr>
          <p:cNvPr id="10" name="Rectangle 9"/>
          <p:cNvSpPr/>
          <p:nvPr/>
        </p:nvSpPr>
        <p:spPr bwMode="gray">
          <a:xfrm>
            <a:off x="448295" y="2600359"/>
            <a:ext cx="1508760" cy="486948"/>
          </a:xfrm>
          <a:prstGeom prst="rect">
            <a:avLst/>
          </a:prstGeom>
          <a:solidFill>
            <a:srgbClr val="92D050"/>
          </a:solidFill>
          <a:ln w="12700" cap="rnd" algn="ctr">
            <a:noFill/>
            <a:miter lim="800000"/>
            <a:headEnd/>
            <a:tailEnd/>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0" hangingPunct="0">
              <a:lnSpc>
                <a:spcPct val="106000"/>
              </a:lnSpc>
            </a:pPr>
            <a:r>
              <a:rPr lang="en-US" sz="1000" b="1" dirty="0" smtClean="0">
                <a:solidFill>
                  <a:schemeClr val="bg1"/>
                </a:solidFill>
              </a:rPr>
              <a:t>3: Underwriting, Policy </a:t>
            </a:r>
            <a:r>
              <a:rPr lang="en-US" sz="1000" b="1" dirty="0">
                <a:solidFill>
                  <a:schemeClr val="bg1"/>
                </a:solidFill>
              </a:rPr>
              <a:t>&amp;</a:t>
            </a:r>
            <a:r>
              <a:rPr lang="en-US" sz="1000" b="1" dirty="0" smtClean="0">
                <a:solidFill>
                  <a:schemeClr val="bg1"/>
                </a:solidFill>
              </a:rPr>
              <a:t> Claims Operations</a:t>
            </a:r>
            <a:endParaRPr lang="en-US" sz="1000" b="1" dirty="0">
              <a:solidFill>
                <a:schemeClr val="bg1"/>
              </a:solidFill>
            </a:endParaRPr>
          </a:p>
        </p:txBody>
      </p:sp>
      <p:sp>
        <p:nvSpPr>
          <p:cNvPr id="11" name="Rectangle 10"/>
          <p:cNvSpPr/>
          <p:nvPr/>
        </p:nvSpPr>
        <p:spPr bwMode="gray">
          <a:xfrm>
            <a:off x="448295" y="3107995"/>
            <a:ext cx="1508760" cy="1549965"/>
          </a:xfrm>
          <a:prstGeom prst="rect">
            <a:avLst/>
          </a:prstGeom>
          <a:solidFill>
            <a:schemeClr val="accent3">
              <a:lumMod val="85000"/>
            </a:schemeClr>
          </a:solidFill>
          <a:ln w="12700" cap="rnd" algn="ctr">
            <a:noFill/>
            <a:miter lim="800000"/>
            <a:headEnd/>
            <a:tailEnd/>
          </a:ln>
        </p:spPr>
        <p:txBody>
          <a:bodyPr lIns="91440" rtlCol="0" anchor="t" anchorCtr="0"/>
          <a:lstStyle/>
          <a:p>
            <a:pPr eaLnBrk="0" hangingPunct="0">
              <a:lnSpc>
                <a:spcPct val="106000"/>
              </a:lnSpc>
            </a:pPr>
            <a:r>
              <a:rPr lang="en-US" sz="1000" b="1" dirty="0" smtClean="0"/>
              <a:t>3.1 Underwriting </a:t>
            </a:r>
            <a:r>
              <a:rPr lang="en-US" sz="1000" b="1" dirty="0"/>
              <a:t>&amp;</a:t>
            </a:r>
            <a:r>
              <a:rPr lang="en-US" sz="1000" b="1" dirty="0" smtClean="0"/>
              <a:t> Policy Administration</a:t>
            </a:r>
          </a:p>
          <a:p>
            <a:pPr eaLnBrk="0" hangingPunct="0">
              <a:lnSpc>
                <a:spcPct val="106000"/>
              </a:lnSpc>
            </a:pPr>
            <a:r>
              <a:rPr lang="en-US" sz="1000" dirty="0" smtClean="0"/>
              <a:t>3.2 Claims Administration</a:t>
            </a:r>
          </a:p>
          <a:p>
            <a:pPr eaLnBrk="0" hangingPunct="0">
              <a:lnSpc>
                <a:spcPct val="106000"/>
              </a:lnSpc>
            </a:pPr>
            <a:r>
              <a:rPr lang="en-US" sz="1000" b="1" dirty="0" smtClean="0"/>
              <a:t>3.3 Contract Services</a:t>
            </a:r>
          </a:p>
          <a:p>
            <a:pPr eaLnBrk="0" hangingPunct="0">
              <a:lnSpc>
                <a:spcPct val="106000"/>
              </a:lnSpc>
            </a:pPr>
            <a:r>
              <a:rPr lang="en-US" sz="1000" dirty="0" smtClean="0"/>
              <a:t>3.4 Loss Prevention Services</a:t>
            </a:r>
            <a:endParaRPr lang="en-US" sz="1000" dirty="0"/>
          </a:p>
        </p:txBody>
      </p:sp>
      <p:sp>
        <p:nvSpPr>
          <p:cNvPr id="12" name="Rectangle 11"/>
          <p:cNvSpPr/>
          <p:nvPr/>
        </p:nvSpPr>
        <p:spPr bwMode="gray">
          <a:xfrm>
            <a:off x="7183540" y="3016659"/>
            <a:ext cx="1737360" cy="320040"/>
          </a:xfrm>
          <a:prstGeom prst="rect">
            <a:avLst/>
          </a:prstGeom>
          <a:solidFill>
            <a:srgbClr val="92D050"/>
          </a:solidFill>
          <a:ln w="12700" cap="rnd" algn="ctr">
            <a:noFill/>
            <a:miter lim="800000"/>
            <a:headEnd/>
            <a:tailEnd/>
          </a:ln>
        </p:spPr>
        <p:txBody>
          <a:bodyPr rot="0" spcFirstLastPara="0" vertOverflow="overflow" horzOverflow="overflow" vert="horz" wrap="square" lIns="45720" tIns="45720" rIns="45720" bIns="45720" numCol="1" spcCol="0" rtlCol="0" fromWordArt="0" anchor="ctr" anchorCtr="1" forceAA="0" compatLnSpc="1">
            <a:prstTxWarp prst="textNoShape">
              <a:avLst/>
            </a:prstTxWarp>
            <a:noAutofit/>
          </a:bodyPr>
          <a:lstStyle/>
          <a:p>
            <a:pPr algn="ctr" eaLnBrk="0" hangingPunct="0">
              <a:lnSpc>
                <a:spcPct val="106000"/>
              </a:lnSpc>
            </a:pPr>
            <a:r>
              <a:rPr lang="en-US" sz="1000" b="1" dirty="0" smtClean="0">
                <a:solidFill>
                  <a:schemeClr val="bg1"/>
                </a:solidFill>
              </a:rPr>
              <a:t>4: Product Lifecycle Management</a:t>
            </a:r>
            <a:endParaRPr lang="en-US" sz="1000" b="1" dirty="0">
              <a:solidFill>
                <a:schemeClr val="bg1"/>
              </a:solidFill>
            </a:endParaRPr>
          </a:p>
        </p:txBody>
      </p:sp>
      <p:sp>
        <p:nvSpPr>
          <p:cNvPr id="13" name="Rectangle 12"/>
          <p:cNvSpPr/>
          <p:nvPr/>
        </p:nvSpPr>
        <p:spPr bwMode="gray">
          <a:xfrm>
            <a:off x="7183540" y="3370541"/>
            <a:ext cx="1737360" cy="1517848"/>
          </a:xfrm>
          <a:prstGeom prst="rect">
            <a:avLst/>
          </a:prstGeom>
          <a:solidFill>
            <a:schemeClr val="accent3">
              <a:lumMod val="85000"/>
            </a:schemeClr>
          </a:solidFill>
          <a:ln w="12700" cap="rnd" algn="ctr">
            <a:noFill/>
            <a:miter lim="800000"/>
            <a:headEnd/>
            <a:tailEnd/>
          </a:ln>
        </p:spPr>
        <p:txBody>
          <a:bodyPr lIns="91440" rtlCol="0" anchor="t" anchorCtr="0"/>
          <a:lstStyle/>
          <a:p>
            <a:pPr eaLnBrk="0" hangingPunct="0">
              <a:lnSpc>
                <a:spcPct val="106000"/>
              </a:lnSpc>
            </a:pPr>
            <a:r>
              <a:rPr lang="en-US" sz="1000" b="1" dirty="0"/>
              <a:t>4.1 </a:t>
            </a:r>
            <a:r>
              <a:rPr lang="en-US" sz="1000" b="1" dirty="0" smtClean="0"/>
              <a:t>Market Assessment</a:t>
            </a:r>
            <a:endParaRPr lang="en-US" sz="1000" b="1" dirty="0"/>
          </a:p>
          <a:p>
            <a:pPr eaLnBrk="0" hangingPunct="0">
              <a:lnSpc>
                <a:spcPct val="106000"/>
              </a:lnSpc>
            </a:pPr>
            <a:r>
              <a:rPr lang="en-US" sz="1000" b="1" dirty="0"/>
              <a:t>4.2 Product Design</a:t>
            </a:r>
          </a:p>
          <a:p>
            <a:pPr eaLnBrk="0" hangingPunct="0">
              <a:lnSpc>
                <a:spcPct val="106000"/>
              </a:lnSpc>
            </a:pPr>
            <a:r>
              <a:rPr lang="en-US" sz="1000" b="1" dirty="0"/>
              <a:t>4.3 Product Development</a:t>
            </a:r>
          </a:p>
          <a:p>
            <a:pPr eaLnBrk="0" hangingPunct="0">
              <a:lnSpc>
                <a:spcPct val="106000"/>
              </a:lnSpc>
            </a:pPr>
            <a:r>
              <a:rPr lang="en-US" sz="1000" b="1" dirty="0"/>
              <a:t>4.4 Product Integration</a:t>
            </a:r>
          </a:p>
          <a:p>
            <a:pPr eaLnBrk="0" hangingPunct="0">
              <a:lnSpc>
                <a:spcPct val="106000"/>
              </a:lnSpc>
            </a:pPr>
            <a:r>
              <a:rPr lang="en-US" sz="1000" b="1" dirty="0"/>
              <a:t>4.5 Product Management</a:t>
            </a:r>
          </a:p>
        </p:txBody>
      </p:sp>
      <p:sp>
        <p:nvSpPr>
          <p:cNvPr id="14" name="Rectangle 13"/>
          <p:cNvSpPr/>
          <p:nvPr/>
        </p:nvSpPr>
        <p:spPr bwMode="gray">
          <a:xfrm>
            <a:off x="3427993" y="5108003"/>
            <a:ext cx="2286000" cy="325958"/>
          </a:xfrm>
          <a:prstGeom prst="rect">
            <a:avLst/>
          </a:prstGeom>
          <a:solidFill>
            <a:schemeClr val="tx2"/>
          </a:solidFill>
          <a:ln w="12700" cap="rnd" algn="ctr">
            <a:noFill/>
            <a:miter lim="800000"/>
            <a:headEnd/>
            <a:tailEnd/>
          </a:ln>
        </p:spPr>
        <p:txBody>
          <a:bodyPr rot="0" spcFirstLastPara="0" vertOverflow="overflow" horzOverflow="overflow" vert="horz" wrap="square" lIns="45720" tIns="45720" rIns="45720" bIns="45720" numCol="1" spcCol="0" rtlCol="0" fromWordArt="0" anchor="ctr" anchorCtr="1" forceAA="0" compatLnSpc="1">
            <a:prstTxWarp prst="textNoShape">
              <a:avLst/>
            </a:prstTxWarp>
            <a:noAutofit/>
          </a:bodyPr>
          <a:lstStyle/>
          <a:p>
            <a:pPr algn="ctr" eaLnBrk="0" hangingPunct="0">
              <a:lnSpc>
                <a:spcPct val="106000"/>
              </a:lnSpc>
            </a:pPr>
            <a:r>
              <a:rPr lang="en-US" sz="1000" b="1" dirty="0" smtClean="0">
                <a:solidFill>
                  <a:schemeClr val="bg1"/>
                </a:solidFill>
              </a:rPr>
              <a:t>5: Corporate Services</a:t>
            </a:r>
            <a:endParaRPr lang="en-US" sz="1000" b="1" dirty="0">
              <a:solidFill>
                <a:schemeClr val="bg1"/>
              </a:solidFill>
            </a:endParaRPr>
          </a:p>
        </p:txBody>
      </p:sp>
      <p:sp>
        <p:nvSpPr>
          <p:cNvPr id="15" name="Rectangle 14"/>
          <p:cNvSpPr/>
          <p:nvPr/>
        </p:nvSpPr>
        <p:spPr bwMode="gray">
          <a:xfrm>
            <a:off x="3428542" y="5457629"/>
            <a:ext cx="2286000" cy="1158681"/>
          </a:xfrm>
          <a:prstGeom prst="rect">
            <a:avLst/>
          </a:prstGeom>
          <a:solidFill>
            <a:schemeClr val="accent3">
              <a:lumMod val="85000"/>
            </a:schemeClr>
          </a:solidFill>
          <a:ln w="12700" cap="rnd" algn="ctr">
            <a:noFill/>
            <a:miter lim="800000"/>
            <a:headEnd/>
            <a:tailEnd/>
          </a:ln>
        </p:spPr>
        <p:txBody>
          <a:bodyPr lIns="91440" rtlCol="0" anchor="t" anchorCtr="0"/>
          <a:lstStyle/>
          <a:p>
            <a:pPr eaLnBrk="0" hangingPunct="0">
              <a:lnSpc>
                <a:spcPct val="106000"/>
              </a:lnSpc>
            </a:pPr>
            <a:r>
              <a:rPr lang="en-US" sz="1000" dirty="0" smtClean="0"/>
              <a:t>5a Business Management, Finance, &amp; Accounting</a:t>
            </a:r>
          </a:p>
          <a:p>
            <a:pPr eaLnBrk="0" hangingPunct="0">
              <a:lnSpc>
                <a:spcPct val="106000"/>
              </a:lnSpc>
            </a:pPr>
            <a:r>
              <a:rPr lang="en-US" sz="1000" dirty="0" smtClean="0"/>
              <a:t>5b Human Resources and Support Services</a:t>
            </a:r>
          </a:p>
          <a:p>
            <a:pPr eaLnBrk="0" hangingPunct="0">
              <a:lnSpc>
                <a:spcPct val="106000"/>
              </a:lnSpc>
            </a:pPr>
            <a:r>
              <a:rPr lang="en-US" sz="1000" dirty="0" smtClean="0"/>
              <a:t>5c Supply Chain</a:t>
            </a:r>
          </a:p>
          <a:p>
            <a:pPr eaLnBrk="0" hangingPunct="0">
              <a:lnSpc>
                <a:spcPct val="106000"/>
              </a:lnSpc>
            </a:pPr>
            <a:r>
              <a:rPr lang="en-US" sz="1000" dirty="0" smtClean="0"/>
              <a:t>5d Regulatory and Risk Management</a:t>
            </a:r>
          </a:p>
          <a:p>
            <a:pPr eaLnBrk="0" hangingPunct="0">
              <a:lnSpc>
                <a:spcPct val="106000"/>
              </a:lnSpc>
            </a:pPr>
            <a:r>
              <a:rPr lang="en-US" sz="1000" dirty="0" smtClean="0"/>
              <a:t>5e IT</a:t>
            </a:r>
            <a:endParaRPr lang="en-US" sz="1000" dirty="0"/>
          </a:p>
        </p:txBody>
      </p:sp>
      <p:sp>
        <p:nvSpPr>
          <p:cNvPr id="16" name="Rectangle 15"/>
          <p:cNvSpPr/>
          <p:nvPr/>
        </p:nvSpPr>
        <p:spPr bwMode="gray">
          <a:xfrm>
            <a:off x="448295" y="5108003"/>
            <a:ext cx="2286000" cy="325958"/>
          </a:xfrm>
          <a:prstGeom prst="rect">
            <a:avLst/>
          </a:prstGeom>
          <a:solidFill>
            <a:schemeClr val="tx2"/>
          </a:solidFill>
          <a:ln w="12700" cap="rnd" algn="ctr">
            <a:noFill/>
            <a:miter lim="800000"/>
            <a:headEnd/>
            <a:tailEnd/>
          </a:ln>
        </p:spPr>
        <p:txBody>
          <a:bodyPr rot="0" spcFirstLastPara="0" vertOverflow="overflow" horzOverflow="overflow" vert="horz" wrap="square" lIns="45720" tIns="45720" rIns="45720" bIns="45720" numCol="1" spcCol="0" rtlCol="0" fromWordArt="0" anchor="ctr" anchorCtr="1" forceAA="0" compatLnSpc="1">
            <a:prstTxWarp prst="textNoShape">
              <a:avLst/>
            </a:prstTxWarp>
            <a:noAutofit/>
          </a:bodyPr>
          <a:lstStyle/>
          <a:p>
            <a:pPr algn="ctr" eaLnBrk="0" hangingPunct="0">
              <a:lnSpc>
                <a:spcPct val="106000"/>
              </a:lnSpc>
            </a:pPr>
            <a:r>
              <a:rPr lang="en-US" sz="1000" b="1" dirty="0" smtClean="0">
                <a:solidFill>
                  <a:schemeClr val="bg1"/>
                </a:solidFill>
              </a:rPr>
              <a:t>6: Marketing &amp; Distribution</a:t>
            </a:r>
            <a:endParaRPr lang="en-US" sz="1000" b="1" dirty="0">
              <a:solidFill>
                <a:schemeClr val="bg1"/>
              </a:solidFill>
            </a:endParaRPr>
          </a:p>
        </p:txBody>
      </p:sp>
      <p:sp>
        <p:nvSpPr>
          <p:cNvPr id="17" name="Rectangle 16"/>
          <p:cNvSpPr/>
          <p:nvPr/>
        </p:nvSpPr>
        <p:spPr bwMode="gray">
          <a:xfrm>
            <a:off x="448295" y="5457629"/>
            <a:ext cx="2286000" cy="1158681"/>
          </a:xfrm>
          <a:prstGeom prst="rect">
            <a:avLst/>
          </a:prstGeom>
          <a:solidFill>
            <a:schemeClr val="accent3">
              <a:lumMod val="85000"/>
            </a:schemeClr>
          </a:solidFill>
          <a:ln w="12700" cap="rnd" algn="ctr">
            <a:noFill/>
            <a:miter lim="800000"/>
            <a:headEnd/>
            <a:tailEnd/>
          </a:ln>
        </p:spPr>
        <p:txBody>
          <a:bodyPr lIns="91440" rtlCol="0" anchor="t" anchorCtr="0"/>
          <a:lstStyle/>
          <a:p>
            <a:pPr eaLnBrk="0" hangingPunct="0">
              <a:lnSpc>
                <a:spcPct val="106000"/>
              </a:lnSpc>
            </a:pPr>
            <a:r>
              <a:rPr lang="en-US" sz="1000" dirty="0" smtClean="0"/>
              <a:t>6.1 Marketing</a:t>
            </a:r>
          </a:p>
          <a:p>
            <a:pPr eaLnBrk="0" hangingPunct="0">
              <a:lnSpc>
                <a:spcPct val="106000"/>
              </a:lnSpc>
            </a:pPr>
            <a:r>
              <a:rPr lang="en-US" sz="1000" dirty="0" smtClean="0"/>
              <a:t>6:2 Channel Distribution Management</a:t>
            </a:r>
            <a:endParaRPr lang="en-US" sz="1000" dirty="0"/>
          </a:p>
        </p:txBody>
      </p:sp>
      <p:sp>
        <p:nvSpPr>
          <p:cNvPr id="18" name="Rectangle 17"/>
          <p:cNvSpPr/>
          <p:nvPr/>
        </p:nvSpPr>
        <p:spPr bwMode="gray">
          <a:xfrm>
            <a:off x="6407692" y="5108003"/>
            <a:ext cx="2286000" cy="325958"/>
          </a:xfrm>
          <a:prstGeom prst="rect">
            <a:avLst/>
          </a:prstGeom>
          <a:solidFill>
            <a:srgbClr val="92D050"/>
          </a:solidFill>
          <a:ln w="12700" cap="rnd" algn="ctr">
            <a:noFill/>
            <a:miter lim="800000"/>
            <a:headEnd/>
            <a:tailEnd/>
          </a:ln>
        </p:spPr>
        <p:txBody>
          <a:bodyPr rot="0" spcFirstLastPara="0" vertOverflow="overflow" horzOverflow="overflow" vert="horz" wrap="square" lIns="45720" tIns="45720" rIns="45720" bIns="45720" numCol="1" spcCol="0" rtlCol="0" fromWordArt="0" anchor="ctr" anchorCtr="1" forceAA="0" compatLnSpc="1">
            <a:prstTxWarp prst="textNoShape">
              <a:avLst/>
            </a:prstTxWarp>
            <a:noAutofit/>
          </a:bodyPr>
          <a:lstStyle/>
          <a:p>
            <a:pPr algn="ctr" eaLnBrk="0" hangingPunct="0">
              <a:lnSpc>
                <a:spcPct val="106000"/>
              </a:lnSpc>
            </a:pPr>
            <a:r>
              <a:rPr lang="en-US" sz="1000" b="1" dirty="0" smtClean="0">
                <a:solidFill>
                  <a:schemeClr val="bg1"/>
                </a:solidFill>
              </a:rPr>
              <a:t>7: Business Analytics</a:t>
            </a:r>
            <a:endParaRPr lang="en-US" sz="1000" b="1" dirty="0">
              <a:solidFill>
                <a:schemeClr val="bg1"/>
              </a:solidFill>
            </a:endParaRPr>
          </a:p>
        </p:txBody>
      </p:sp>
      <p:sp>
        <p:nvSpPr>
          <p:cNvPr id="19" name="Rectangle 18"/>
          <p:cNvSpPr/>
          <p:nvPr/>
        </p:nvSpPr>
        <p:spPr bwMode="gray">
          <a:xfrm>
            <a:off x="6407692" y="5457629"/>
            <a:ext cx="2286000" cy="1158681"/>
          </a:xfrm>
          <a:prstGeom prst="rect">
            <a:avLst/>
          </a:prstGeom>
          <a:solidFill>
            <a:schemeClr val="accent3">
              <a:lumMod val="85000"/>
            </a:schemeClr>
          </a:solidFill>
          <a:ln w="12700" cap="rnd" algn="ctr">
            <a:noFill/>
            <a:miter lim="800000"/>
            <a:headEnd/>
            <a:tailEnd/>
          </a:ln>
        </p:spPr>
        <p:txBody>
          <a:bodyPr lIns="91440" rtlCol="0" anchor="t" anchorCtr="0"/>
          <a:lstStyle/>
          <a:p>
            <a:pPr eaLnBrk="0" hangingPunct="0">
              <a:lnSpc>
                <a:spcPct val="106000"/>
              </a:lnSpc>
            </a:pPr>
            <a:r>
              <a:rPr lang="en-US" sz="1000" b="1" dirty="0"/>
              <a:t>7.1 </a:t>
            </a:r>
            <a:r>
              <a:rPr lang="en-US" sz="1000" b="1" dirty="0" smtClean="0"/>
              <a:t>Enterpris</a:t>
            </a:r>
            <a:r>
              <a:rPr lang="en-US" sz="1000" b="1" dirty="0" smtClean="0"/>
              <a:t>e Data Management</a:t>
            </a:r>
            <a:endParaRPr lang="en-US" sz="1000" b="1" dirty="0"/>
          </a:p>
          <a:p>
            <a:pPr eaLnBrk="0" hangingPunct="0">
              <a:lnSpc>
                <a:spcPct val="106000"/>
              </a:lnSpc>
            </a:pPr>
            <a:r>
              <a:rPr lang="en-US" sz="1000" b="1" dirty="0"/>
              <a:t>7.2 </a:t>
            </a:r>
            <a:r>
              <a:rPr lang="en-US" sz="1000" b="1" dirty="0" smtClean="0"/>
              <a:t>Data Warehousing / Business Intelligence</a:t>
            </a:r>
            <a:endParaRPr lang="en-US" sz="1000" b="1" dirty="0"/>
          </a:p>
          <a:p>
            <a:pPr eaLnBrk="0" hangingPunct="0">
              <a:lnSpc>
                <a:spcPct val="106000"/>
              </a:lnSpc>
            </a:pPr>
            <a:r>
              <a:rPr lang="en-US" sz="1000" b="1" dirty="0" smtClean="0"/>
              <a:t>7.3 </a:t>
            </a:r>
            <a:r>
              <a:rPr lang="en-US" sz="1000" b="1" dirty="0" smtClean="0"/>
              <a:t>Performance Management</a:t>
            </a:r>
            <a:endParaRPr lang="en-US" sz="1000" b="1" dirty="0"/>
          </a:p>
          <a:p>
            <a:pPr eaLnBrk="0" hangingPunct="0">
              <a:lnSpc>
                <a:spcPct val="106000"/>
              </a:lnSpc>
            </a:pPr>
            <a:r>
              <a:rPr lang="en-US" sz="1000" b="1" dirty="0"/>
              <a:t>7.4 </a:t>
            </a:r>
            <a:r>
              <a:rPr lang="en-US" sz="1000" b="1" dirty="0" smtClean="0"/>
              <a:t>Enterprise Content Management</a:t>
            </a:r>
          </a:p>
          <a:p>
            <a:pPr eaLnBrk="0" hangingPunct="0">
              <a:lnSpc>
                <a:spcPct val="106000"/>
              </a:lnSpc>
            </a:pPr>
            <a:r>
              <a:rPr lang="en-US" sz="1000" b="1" dirty="0" smtClean="0"/>
              <a:t>7.5 Advanced Analytics</a:t>
            </a:r>
            <a:endParaRPr lang="en-US" sz="1000" b="1" dirty="0"/>
          </a:p>
        </p:txBody>
      </p:sp>
      <p:sp>
        <p:nvSpPr>
          <p:cNvPr id="23" name="Rectangle 22"/>
          <p:cNvSpPr/>
          <p:nvPr/>
        </p:nvSpPr>
        <p:spPr bwMode="gray">
          <a:xfrm>
            <a:off x="2882180" y="2985856"/>
            <a:ext cx="1609087" cy="904004"/>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4" name="Rectangle 23"/>
          <p:cNvSpPr/>
          <p:nvPr/>
        </p:nvSpPr>
        <p:spPr bwMode="gray">
          <a:xfrm>
            <a:off x="4533595" y="2985856"/>
            <a:ext cx="1536200" cy="904003"/>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5" name="Rectangle 24"/>
          <p:cNvSpPr/>
          <p:nvPr/>
        </p:nvSpPr>
        <p:spPr bwMode="gray">
          <a:xfrm>
            <a:off x="6069795" y="2467808"/>
            <a:ext cx="1023662" cy="1422051"/>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6" name="Text Placeholder 6"/>
          <p:cNvSpPr txBox="1">
            <a:spLocks/>
          </p:cNvSpPr>
          <p:nvPr/>
        </p:nvSpPr>
        <p:spPr>
          <a:xfrm>
            <a:off x="309045" y="817460"/>
            <a:ext cx="8364445" cy="771827"/>
          </a:xfrm>
          <a:prstGeom prst="rect">
            <a:avLst/>
          </a:prstGeom>
        </p:spPr>
        <p:txBody>
          <a:bodyPr/>
          <a:lst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defRPr/>
            </a:pPr>
            <a:r>
              <a:rPr lang="en-US" dirty="0" smtClean="0">
                <a:solidFill>
                  <a:srgbClr val="000000"/>
                </a:solidFill>
              </a:rPr>
              <a:t>This deck is focused on the capabilities affected by a Policy Administration System including the: Policy and Claims Operations, Product Lifecycle Management, and Business Analytics capability domains and the Underwriting &amp; Policy Administration and  Contract Services capability areas.</a:t>
            </a:r>
            <a:endParaRPr lang="en-US" dirty="0"/>
          </a:p>
        </p:txBody>
      </p:sp>
      <p:cxnSp>
        <p:nvCxnSpPr>
          <p:cNvPr id="27" name="Straight Connector 26"/>
          <p:cNvCxnSpPr>
            <a:endCxn id="7" idx="3"/>
          </p:cNvCxnSpPr>
          <p:nvPr/>
        </p:nvCxnSpPr>
        <p:spPr bwMode="auto">
          <a:xfrm flipH="1" flipV="1">
            <a:off x="1954301" y="1597779"/>
            <a:ext cx="1134220" cy="536416"/>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cxnSp>
        <p:nvCxnSpPr>
          <p:cNvPr id="29" name="Straight Connector 28"/>
          <p:cNvCxnSpPr>
            <a:endCxn id="5" idx="1"/>
          </p:cNvCxnSpPr>
          <p:nvPr/>
        </p:nvCxnSpPr>
        <p:spPr bwMode="auto">
          <a:xfrm flipV="1">
            <a:off x="5839365" y="2032745"/>
            <a:ext cx="1345567" cy="435065"/>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cxnSp>
        <p:nvCxnSpPr>
          <p:cNvPr id="34" name="Straight Connector 33"/>
          <p:cNvCxnSpPr>
            <a:stCxn id="25" idx="2"/>
            <a:endCxn id="18" idx="0"/>
          </p:cNvCxnSpPr>
          <p:nvPr/>
        </p:nvCxnSpPr>
        <p:spPr bwMode="auto">
          <a:xfrm>
            <a:off x="6581626" y="3889859"/>
            <a:ext cx="969066" cy="1218144"/>
          </a:xfrm>
          <a:prstGeom prst="line">
            <a:avLst/>
          </a:prstGeom>
          <a:solidFill>
            <a:schemeClr val="accent2"/>
          </a:solidFill>
          <a:ln w="25400" cap="flat" cmpd="sng" algn="ctr">
            <a:solidFill>
              <a:srgbClr val="92D050"/>
            </a:solidFill>
            <a:prstDash val="solid"/>
            <a:round/>
            <a:headEnd type="none" w="med" len="med"/>
            <a:tailEnd type="none" w="med" len="med"/>
          </a:ln>
          <a:effectLst/>
        </p:spPr>
      </p:cxnSp>
      <p:cxnSp>
        <p:nvCxnSpPr>
          <p:cNvPr id="37" name="Straight Connector 36"/>
          <p:cNvCxnSpPr>
            <a:endCxn id="12" idx="1"/>
          </p:cNvCxnSpPr>
          <p:nvPr/>
        </p:nvCxnSpPr>
        <p:spPr bwMode="auto">
          <a:xfrm flipV="1">
            <a:off x="6069795" y="3176679"/>
            <a:ext cx="1113745" cy="143885"/>
          </a:xfrm>
          <a:prstGeom prst="line">
            <a:avLst/>
          </a:prstGeom>
          <a:solidFill>
            <a:schemeClr val="accent2"/>
          </a:solidFill>
          <a:ln w="25400" cap="flat" cmpd="sng" algn="ctr">
            <a:solidFill>
              <a:srgbClr val="92D050"/>
            </a:solidFill>
            <a:prstDash val="solid"/>
            <a:round/>
            <a:headEnd type="none" w="med" len="med"/>
            <a:tailEnd type="none" w="med" len="med"/>
          </a:ln>
          <a:effectLst/>
        </p:spPr>
      </p:cxnSp>
      <p:cxnSp>
        <p:nvCxnSpPr>
          <p:cNvPr id="40" name="Straight Connector 39"/>
          <p:cNvCxnSpPr>
            <a:stCxn id="10" idx="3"/>
          </p:cNvCxnSpPr>
          <p:nvPr/>
        </p:nvCxnSpPr>
        <p:spPr bwMode="auto">
          <a:xfrm>
            <a:off x="1957055" y="2843833"/>
            <a:ext cx="925125" cy="476731"/>
          </a:xfrm>
          <a:prstGeom prst="line">
            <a:avLst/>
          </a:prstGeom>
          <a:solidFill>
            <a:schemeClr val="accent2"/>
          </a:solidFill>
          <a:ln w="28575" cap="flat" cmpd="sng" algn="ctr">
            <a:solidFill>
              <a:srgbClr val="92D050"/>
            </a:solidFill>
            <a:prstDash val="solid"/>
            <a:round/>
            <a:headEnd type="none" w="med" len="med"/>
            <a:tailEnd type="none" w="med" len="med"/>
          </a:ln>
          <a:effectLst/>
        </p:spPr>
      </p:cxnSp>
      <p:cxnSp>
        <p:nvCxnSpPr>
          <p:cNvPr id="43" name="Straight Connector 42"/>
          <p:cNvCxnSpPr>
            <a:stCxn id="14" idx="0"/>
          </p:cNvCxnSpPr>
          <p:nvPr/>
        </p:nvCxnSpPr>
        <p:spPr bwMode="auto">
          <a:xfrm flipV="1">
            <a:off x="4570993" y="4043480"/>
            <a:ext cx="0" cy="1064523"/>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cxnSp>
        <p:nvCxnSpPr>
          <p:cNvPr id="46" name="Straight Connector 45"/>
          <p:cNvCxnSpPr>
            <a:stCxn id="16" idx="0"/>
          </p:cNvCxnSpPr>
          <p:nvPr/>
        </p:nvCxnSpPr>
        <p:spPr bwMode="auto">
          <a:xfrm flipV="1">
            <a:off x="1591295" y="3838575"/>
            <a:ext cx="504205" cy="1269428"/>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sp>
        <p:nvSpPr>
          <p:cNvPr id="2" name="Rectangle 1"/>
          <p:cNvSpPr/>
          <p:nvPr/>
        </p:nvSpPr>
        <p:spPr bwMode="gray">
          <a:xfrm>
            <a:off x="7216740" y="1508750"/>
            <a:ext cx="137160" cy="137160"/>
          </a:xfrm>
          <a:prstGeom prst="rect">
            <a:avLst/>
          </a:prstGeom>
          <a:solidFill>
            <a:srgbClr val="92D050"/>
          </a:solidFill>
          <a:ln w="12700" cap="rnd" algn="ctr">
            <a:no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36" name="Rectangle 35"/>
          <p:cNvSpPr/>
          <p:nvPr/>
        </p:nvSpPr>
        <p:spPr bwMode="gray">
          <a:xfrm>
            <a:off x="7215348" y="1662370"/>
            <a:ext cx="137160" cy="13716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0" name="TextBox 19"/>
          <p:cNvSpPr txBox="1"/>
          <p:nvPr/>
        </p:nvSpPr>
        <p:spPr>
          <a:xfrm>
            <a:off x="7292158" y="1476523"/>
            <a:ext cx="1042593" cy="206531"/>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700" dirty="0" smtClean="0">
                <a:solidFill>
                  <a:srgbClr val="000000"/>
                </a:solidFill>
                <a:latin typeface="Arial"/>
                <a:cs typeface="Arial" charset="0"/>
              </a:rPr>
              <a:t>In-scope for this deck</a:t>
            </a:r>
            <a:endParaRPr lang="en-US" sz="700" kern="1200" dirty="0">
              <a:solidFill>
                <a:srgbClr val="000000"/>
              </a:solidFill>
              <a:latin typeface="Arial"/>
              <a:cs typeface="Arial" charset="0"/>
            </a:endParaRPr>
          </a:p>
        </p:txBody>
      </p:sp>
      <p:sp>
        <p:nvSpPr>
          <p:cNvPr id="38" name="TextBox 37"/>
          <p:cNvSpPr txBox="1"/>
          <p:nvPr/>
        </p:nvSpPr>
        <p:spPr>
          <a:xfrm>
            <a:off x="7292158" y="1623965"/>
            <a:ext cx="1209305" cy="206531"/>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700" dirty="0" smtClean="0">
                <a:solidFill>
                  <a:srgbClr val="000000"/>
                </a:solidFill>
                <a:latin typeface="Arial"/>
                <a:cs typeface="Arial" charset="0"/>
              </a:rPr>
              <a:t>Out of scope for this deck</a:t>
            </a:r>
            <a:endParaRPr lang="en-US" sz="700" kern="1200" dirty="0">
              <a:solidFill>
                <a:srgbClr val="000000"/>
              </a:solidFill>
              <a:latin typeface="Arial"/>
              <a:cs typeface="Arial" charset="0"/>
            </a:endParaRPr>
          </a:p>
        </p:txBody>
      </p:sp>
    </p:spTree>
    <p:extLst>
      <p:ext uri="{BB962C8B-B14F-4D97-AF65-F5344CB8AC3E}">
        <p14:creationId xmlns:p14="http://schemas.microsoft.com/office/powerpoint/2010/main" val="3692416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4.2 Product Design</a:t>
            </a:r>
          </a:p>
        </p:txBody>
      </p:sp>
      <p:graphicFrame>
        <p:nvGraphicFramePr>
          <p:cNvPr id="19" name="Table 18"/>
          <p:cNvGraphicFramePr>
            <a:graphicFrameLocks noGrp="1"/>
          </p:cNvGraphicFramePr>
          <p:nvPr>
            <p:extLst>
              <p:ext uri="{D42A27DB-BD31-4B8C-83A1-F6EECF244321}">
                <p14:modId xmlns:p14="http://schemas.microsoft.com/office/powerpoint/2010/main" val="4015950787"/>
              </p:ext>
            </p:extLst>
          </p:nvPr>
        </p:nvGraphicFramePr>
        <p:xfrm>
          <a:off x="417530" y="1281459"/>
          <a:ext cx="8347057" cy="2895600"/>
        </p:xfrm>
        <a:graphic>
          <a:graphicData uri="http://schemas.openxmlformats.org/drawingml/2006/table">
            <a:tbl>
              <a:tblPr>
                <a:tableStyleId>{F2DE63D5-997A-4646-A377-4702673A728D}</a:tableStyleId>
              </a:tblPr>
              <a:tblGrid>
                <a:gridCol w="1312500"/>
                <a:gridCol w="1920250"/>
                <a:gridCol w="1351947"/>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5">
                  <a:txBody>
                    <a:bodyPr/>
                    <a:lstStyle/>
                    <a:p>
                      <a:pPr algn="r" fontAlgn="t"/>
                      <a:r>
                        <a:rPr lang="en-US" sz="1100" b="1" i="1" u="none" strike="noStrike" dirty="0" smtClean="0">
                          <a:solidFill>
                            <a:srgbClr val="000000"/>
                          </a:solidFill>
                          <a:effectLst/>
                          <a:latin typeface="+mn-lt"/>
                        </a:rPr>
                        <a:t>4.2.3 Product Business Case Development</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5">
                  <a:txBody>
                    <a:bodyPr/>
                    <a:lstStyle/>
                    <a:p>
                      <a:pPr algn="l" fontAlgn="t"/>
                      <a:r>
                        <a:rPr lang="en-US" sz="1100" b="0" u="none" strike="noStrike" dirty="0" smtClean="0">
                          <a:effectLst/>
                          <a:latin typeface="+mn-lt"/>
                        </a:rPr>
                        <a:t>Development of business case including financial projections, cost / benefit analysis, capability requirements, and success factors.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4.2.3.1 Product Sales Projections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Build models to estimate sales volume and project future income cash flow; forecast the trend of sales volume as product matures.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4.2.3.2 Product Profitability Projections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Evaluate expected loss ratios, capital requirements, and ROE targets.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4.2.3.3 Product Expense Estimate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Estimate fixed and variable expense for writing and maintaining products.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i="0" u="none" strike="noStrike" baseline="0" dirty="0" smtClean="0">
                          <a:solidFill>
                            <a:srgbClr val="000000"/>
                          </a:solidFill>
                          <a:effectLst/>
                          <a:latin typeface="+mn-lt"/>
                        </a:rPr>
                        <a:t>4.2.3.4 Product Monitoring Strategy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Determine strategy for monitoring  product performance post product launch.</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4.2.3.5 Capabilities Feasibility Assessment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Determine feasibility of product implementation and management, including assessment of: system capacity, regulatory compliance, expertise, and cost.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8066855" y="362611"/>
            <a:ext cx="611942" cy="391687"/>
            <a:chOff x="8066855" y="362611"/>
            <a:chExt cx="611942" cy="391687"/>
          </a:xfrm>
        </p:grpSpPr>
        <p:sp>
          <p:nvSpPr>
            <p:cNvPr id="13" name="Rectangle 12"/>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14" name="Group 13"/>
            <p:cNvGrpSpPr/>
            <p:nvPr/>
          </p:nvGrpSpPr>
          <p:grpSpPr>
            <a:xfrm>
              <a:off x="8120075" y="399321"/>
              <a:ext cx="505502" cy="318267"/>
              <a:chOff x="8142581" y="405923"/>
              <a:chExt cx="505502" cy="318267"/>
            </a:xfrm>
          </p:grpSpPr>
          <p:sp>
            <p:nvSpPr>
              <p:cNvPr id="15" name="Rectangle 14"/>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42581" y="587030"/>
                <a:ext cx="228600" cy="137160"/>
              </a:xfrm>
              <a:prstGeom prst="rect">
                <a:avLst/>
              </a:prstGeom>
              <a:solidFill>
                <a:srgbClr val="000066"/>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1359815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4.2 Product Design</a:t>
            </a:r>
          </a:p>
        </p:txBody>
      </p:sp>
      <p:graphicFrame>
        <p:nvGraphicFramePr>
          <p:cNvPr id="19" name="Table 18"/>
          <p:cNvGraphicFramePr>
            <a:graphicFrameLocks noGrp="1"/>
          </p:cNvGraphicFramePr>
          <p:nvPr>
            <p:extLst>
              <p:ext uri="{D42A27DB-BD31-4B8C-83A1-F6EECF244321}">
                <p14:modId xmlns:p14="http://schemas.microsoft.com/office/powerpoint/2010/main" val="1852306875"/>
              </p:ext>
            </p:extLst>
          </p:nvPr>
        </p:nvGraphicFramePr>
        <p:xfrm>
          <a:off x="417530" y="1281459"/>
          <a:ext cx="8347057" cy="3230880"/>
        </p:xfrm>
        <a:graphic>
          <a:graphicData uri="http://schemas.openxmlformats.org/drawingml/2006/table">
            <a:tbl>
              <a:tblPr>
                <a:tableStyleId>{F2DE63D5-997A-4646-A377-4702673A728D}</a:tableStyleId>
              </a:tblPr>
              <a:tblGrid>
                <a:gridCol w="1312500"/>
                <a:gridCol w="1920250"/>
                <a:gridCol w="1351947"/>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5">
                  <a:txBody>
                    <a:bodyPr/>
                    <a:lstStyle/>
                    <a:p>
                      <a:pPr algn="r" fontAlgn="t"/>
                      <a:r>
                        <a:rPr lang="en-US" sz="1100" b="1" i="1" u="none" strike="noStrike" dirty="0" smtClean="0">
                          <a:solidFill>
                            <a:srgbClr val="000000"/>
                          </a:solidFill>
                          <a:effectLst/>
                          <a:latin typeface="+mn-lt"/>
                        </a:rPr>
                        <a:t>4.2.4 Product</a:t>
                      </a:r>
                      <a:r>
                        <a:rPr lang="en-US" sz="1100" b="1" i="1" u="none" strike="noStrike" baseline="0" dirty="0" smtClean="0">
                          <a:solidFill>
                            <a:srgbClr val="000000"/>
                          </a:solidFill>
                          <a:effectLst/>
                          <a:latin typeface="+mn-lt"/>
                        </a:rPr>
                        <a:t> Implementation Strategy and Plan</a:t>
                      </a:r>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Development</a:t>
                      </a:r>
                      <a:r>
                        <a:rPr lang="en-US" sz="1100" b="0" u="none" strike="noStrike" baseline="0" dirty="0" smtClean="0">
                          <a:solidFill>
                            <a:srgbClr val="000000"/>
                          </a:solidFill>
                          <a:effectLst/>
                          <a:latin typeface="+mn-lt"/>
                        </a:rPr>
                        <a:t> of strategy and plan for implementing the </a:t>
                      </a:r>
                      <a:r>
                        <a:rPr lang="en-US" sz="1100" b="0" u="none" strike="noStrike" dirty="0" smtClean="0">
                          <a:solidFill>
                            <a:srgbClr val="000000"/>
                          </a:solidFill>
                          <a:effectLst/>
                          <a:latin typeface="+mn-lt"/>
                        </a:rPr>
                        <a:t>marketing, distribution, underwriting, policy administration, billing, financial reporting and regulatory</a:t>
                      </a:r>
                      <a:r>
                        <a:rPr lang="en-US" sz="1100" b="0" u="none" strike="noStrike" baseline="0" dirty="0" smtClean="0">
                          <a:solidFill>
                            <a:srgbClr val="000000"/>
                          </a:solidFill>
                          <a:effectLst/>
                          <a:latin typeface="+mn-lt"/>
                        </a:rPr>
                        <a:t> reporting.</a:t>
                      </a:r>
                      <a:endParaRPr lang="en-US" sz="1100" b="0" u="none" strike="noStrike" dirty="0" smtClean="0">
                        <a:solidFill>
                          <a:srgbClr val="000000"/>
                        </a:solidFill>
                        <a:effectLst/>
                        <a:latin typeface="+mn-lt"/>
                      </a:endParaRPr>
                    </a:p>
                    <a:p>
                      <a:pPr algn="l" fontAlgn="t"/>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4.2.4.1 Marketing Strategy</a:t>
                      </a:r>
                      <a:r>
                        <a:rPr lang="en-US" sz="1100" baseline="0" dirty="0" smtClean="0"/>
                        <a:t> Development</a:t>
                      </a:r>
                      <a:endParaRPr lang="en-US" sz="1100" dirty="0" smtClean="0"/>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Determine advertising strategies including</a:t>
                      </a:r>
                      <a:r>
                        <a:rPr lang="en-US" sz="1100" b="0" u="none" strike="noStrike" baseline="0" dirty="0" smtClean="0">
                          <a:solidFill>
                            <a:schemeClr val="tx1"/>
                          </a:solidFill>
                          <a:effectLst/>
                          <a:latin typeface="+mn-lt"/>
                        </a:rPr>
                        <a:t> the</a:t>
                      </a:r>
                      <a:r>
                        <a:rPr lang="en-US" sz="1100" b="0" u="none" strike="noStrike" dirty="0" smtClean="0">
                          <a:solidFill>
                            <a:schemeClr val="tx1"/>
                          </a:solidFill>
                          <a:effectLst/>
                          <a:latin typeface="+mn-lt"/>
                        </a:rPr>
                        <a:t> selection of appropriate advertising channels for target customer.</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4.2.4.2 Distribution Strategy</a:t>
                      </a:r>
                      <a:r>
                        <a:rPr lang="en-US" sz="1100" baseline="0" dirty="0" smtClean="0"/>
                        <a:t> Development</a:t>
                      </a:r>
                      <a:endParaRPr lang="en-US" sz="1100" dirty="0" smtClean="0"/>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baseline="0" dirty="0" smtClean="0">
                          <a:solidFill>
                            <a:schemeClr val="tx1"/>
                          </a:solidFill>
                          <a:effectLst/>
                          <a:latin typeface="+mn-lt"/>
                        </a:rPr>
                        <a:t>Determine the distribution strategy for the product.</a:t>
                      </a:r>
                      <a:endParaRPr lang="en-US" sz="1100" b="0" u="none" strike="noStrike" dirty="0" smtClean="0">
                        <a:solidFill>
                          <a:schemeClr val="tx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4.2.4.3 Underwriting Strategy</a:t>
                      </a:r>
                      <a:r>
                        <a:rPr lang="en-US" sz="1100" baseline="0" dirty="0" smtClean="0"/>
                        <a:t> Development</a:t>
                      </a:r>
                      <a:endParaRPr lang="en-US" sz="1100" dirty="0" smtClean="0"/>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Determine</a:t>
                      </a:r>
                      <a:r>
                        <a:rPr lang="en-US" sz="1100" b="0" u="none" strike="noStrike" baseline="0" dirty="0" smtClean="0">
                          <a:solidFill>
                            <a:schemeClr val="tx1"/>
                          </a:solidFill>
                          <a:effectLst/>
                          <a:latin typeface="+mn-lt"/>
                        </a:rPr>
                        <a:t> the strategy for informing the underwriters of new product’s features, rates and guidelines.</a:t>
                      </a:r>
                      <a:endParaRPr lang="en-US" sz="1100" b="0" u="none" strike="noStrike" dirty="0" smtClean="0">
                        <a:solidFill>
                          <a:schemeClr val="tx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4.2.4.4 Training Strategy</a:t>
                      </a:r>
                      <a:r>
                        <a:rPr lang="en-US" sz="1100" baseline="0" dirty="0" smtClean="0"/>
                        <a:t> Development</a:t>
                      </a:r>
                      <a:endParaRPr lang="en-US" sz="1100" dirty="0" smtClean="0"/>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Develop</a:t>
                      </a:r>
                      <a:r>
                        <a:rPr lang="en-US" sz="1100" b="0" u="none" strike="noStrike" baseline="0" dirty="0" smtClean="0">
                          <a:solidFill>
                            <a:schemeClr val="tx1"/>
                          </a:solidFill>
                          <a:effectLst/>
                          <a:latin typeface="+mn-lt"/>
                        </a:rPr>
                        <a:t> training strategy and plan for formal training </a:t>
                      </a:r>
                      <a:r>
                        <a:rPr lang="en-US" sz="1100" b="0" u="none" strike="noStrike" dirty="0" smtClean="0">
                          <a:solidFill>
                            <a:schemeClr val="tx1"/>
                          </a:solidFill>
                          <a:effectLst/>
                          <a:latin typeface="+mn-lt"/>
                        </a:rPr>
                        <a:t>sessions for agents or employees about new product features, including overview of new system or technology.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4.2.4.5 Systems Strategy</a:t>
                      </a:r>
                      <a:r>
                        <a:rPr lang="en-US" sz="1100" baseline="0" dirty="0" smtClean="0"/>
                        <a:t> Development</a:t>
                      </a:r>
                      <a:endParaRPr lang="en-US" sz="1100" dirty="0" smtClean="0"/>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Develop strategy and plan for adopting new system or change existing system to support product implementation and maintenance.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8066855" y="362611"/>
            <a:ext cx="611942" cy="391687"/>
            <a:chOff x="8066855" y="362611"/>
            <a:chExt cx="611942" cy="391687"/>
          </a:xfrm>
        </p:grpSpPr>
        <p:sp>
          <p:nvSpPr>
            <p:cNvPr id="13" name="Rectangle 12"/>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14" name="Group 13"/>
            <p:cNvGrpSpPr/>
            <p:nvPr/>
          </p:nvGrpSpPr>
          <p:grpSpPr>
            <a:xfrm>
              <a:off x="8120075" y="399321"/>
              <a:ext cx="505502" cy="318267"/>
              <a:chOff x="8142581" y="405923"/>
              <a:chExt cx="505502" cy="318267"/>
            </a:xfrm>
          </p:grpSpPr>
          <p:sp>
            <p:nvSpPr>
              <p:cNvPr id="15" name="Rectangle 14"/>
              <p:cNvSpPr/>
              <p:nvPr/>
            </p:nvSpPr>
            <p:spPr bwMode="gray">
              <a:xfrm>
                <a:off x="8419483" y="587030"/>
                <a:ext cx="228600" cy="137160"/>
              </a:xfrm>
              <a:prstGeom prst="rect">
                <a:avLst/>
              </a:prstGeom>
              <a:solidFill>
                <a:srgbClr val="000066"/>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1649178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bwMode="gray">
          <a:xfrm>
            <a:off x="4567405" y="1854395"/>
            <a:ext cx="733355" cy="537669"/>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 name="Text Placeholder 2"/>
          <p:cNvSpPr>
            <a:spLocks noGrp="1"/>
          </p:cNvSpPr>
          <p:nvPr>
            <p:ph type="body" sz="quarter" idx="12"/>
          </p:nvPr>
        </p:nvSpPr>
        <p:spPr>
          <a:noFill/>
        </p:spPr>
        <p:txBody>
          <a:bodyPr/>
          <a:lstStyle/>
          <a:p>
            <a:pPr marL="0" indent="0">
              <a:spcBef>
                <a:spcPts val="0"/>
              </a:spcBef>
            </a:pPr>
            <a:r>
              <a:rPr lang="en-US" dirty="0"/>
              <a:t>4.3 Product Development</a:t>
            </a:r>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6200000" flipH="1">
            <a:off x="4324906" y="-697708"/>
            <a:ext cx="774727" cy="7017827"/>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081"/>
              <a:gd name="connsiteY0" fmla="*/ 5467 h 10000"/>
              <a:gd name="connsiteX1" fmla="*/ 10081 w 10081"/>
              <a:gd name="connsiteY1" fmla="*/ 0 h 10000"/>
              <a:gd name="connsiteX2" fmla="*/ 10081 w 10081"/>
              <a:gd name="connsiteY2" fmla="*/ 10000 h 10000"/>
              <a:gd name="connsiteX3" fmla="*/ 99 w 10081"/>
              <a:gd name="connsiteY3" fmla="*/ 7327 h 10000"/>
              <a:gd name="connsiteX4" fmla="*/ 0 w 10081"/>
              <a:gd name="connsiteY4" fmla="*/ 5467 h 10000"/>
              <a:gd name="connsiteX0" fmla="*/ 48 w 10129"/>
              <a:gd name="connsiteY0" fmla="*/ 5467 h 10000"/>
              <a:gd name="connsiteX1" fmla="*/ 10129 w 10129"/>
              <a:gd name="connsiteY1" fmla="*/ 0 h 10000"/>
              <a:gd name="connsiteX2" fmla="*/ 10129 w 10129"/>
              <a:gd name="connsiteY2" fmla="*/ 10000 h 10000"/>
              <a:gd name="connsiteX3" fmla="*/ 0 w 10129"/>
              <a:gd name="connsiteY3" fmla="*/ 6262 h 10000"/>
              <a:gd name="connsiteX4" fmla="*/ 48 w 10129"/>
              <a:gd name="connsiteY4" fmla="*/ 5467 h 10000"/>
              <a:gd name="connsiteX0" fmla="*/ 0 w 10652"/>
              <a:gd name="connsiteY0" fmla="*/ 4982 h 10000"/>
              <a:gd name="connsiteX1" fmla="*/ 10652 w 10652"/>
              <a:gd name="connsiteY1" fmla="*/ 0 h 10000"/>
              <a:gd name="connsiteX2" fmla="*/ 10652 w 10652"/>
              <a:gd name="connsiteY2" fmla="*/ 10000 h 10000"/>
              <a:gd name="connsiteX3" fmla="*/ 523 w 10652"/>
              <a:gd name="connsiteY3" fmla="*/ 6262 h 10000"/>
              <a:gd name="connsiteX4" fmla="*/ 0 w 10652"/>
              <a:gd name="connsiteY4" fmla="*/ 4982 h 10000"/>
              <a:gd name="connsiteX0" fmla="*/ 143 w 10795"/>
              <a:gd name="connsiteY0" fmla="*/ 4982 h 10000"/>
              <a:gd name="connsiteX1" fmla="*/ 10795 w 10795"/>
              <a:gd name="connsiteY1" fmla="*/ 0 h 10000"/>
              <a:gd name="connsiteX2" fmla="*/ 10795 w 10795"/>
              <a:gd name="connsiteY2" fmla="*/ 10000 h 10000"/>
              <a:gd name="connsiteX3" fmla="*/ 0 w 10795"/>
              <a:gd name="connsiteY3" fmla="*/ 6191 h 10000"/>
              <a:gd name="connsiteX4" fmla="*/ 143 w 10795"/>
              <a:gd name="connsiteY4" fmla="*/ 4982 h 10000"/>
              <a:gd name="connsiteX0" fmla="*/ 32 w 10795"/>
              <a:gd name="connsiteY0" fmla="*/ 5023 h 10000"/>
              <a:gd name="connsiteX1" fmla="*/ 10795 w 10795"/>
              <a:gd name="connsiteY1" fmla="*/ 0 h 10000"/>
              <a:gd name="connsiteX2" fmla="*/ 10795 w 10795"/>
              <a:gd name="connsiteY2" fmla="*/ 10000 h 10000"/>
              <a:gd name="connsiteX3" fmla="*/ 0 w 10795"/>
              <a:gd name="connsiteY3" fmla="*/ 6191 h 10000"/>
              <a:gd name="connsiteX4" fmla="*/ 32 w 10795"/>
              <a:gd name="connsiteY4" fmla="*/ 5023 h 10000"/>
              <a:gd name="connsiteX0" fmla="*/ 32 w 10795"/>
              <a:gd name="connsiteY0" fmla="*/ 5023 h 9794"/>
              <a:gd name="connsiteX1" fmla="*/ 10795 w 10795"/>
              <a:gd name="connsiteY1" fmla="*/ 0 h 9794"/>
              <a:gd name="connsiteX2" fmla="*/ 10647 w 10795"/>
              <a:gd name="connsiteY2" fmla="*/ 9794 h 9794"/>
              <a:gd name="connsiteX3" fmla="*/ 0 w 10795"/>
              <a:gd name="connsiteY3" fmla="*/ 6191 h 9794"/>
              <a:gd name="connsiteX4" fmla="*/ 32 w 10795"/>
              <a:gd name="connsiteY4" fmla="*/ 5023 h 9794"/>
              <a:gd name="connsiteX0" fmla="*/ 30 w 10000"/>
              <a:gd name="connsiteY0" fmla="*/ 4386 h 9257"/>
              <a:gd name="connsiteX1" fmla="*/ 10000 w 10000"/>
              <a:gd name="connsiteY1" fmla="*/ 0 h 9257"/>
              <a:gd name="connsiteX2" fmla="*/ 9863 w 10000"/>
              <a:gd name="connsiteY2" fmla="*/ 9257 h 9257"/>
              <a:gd name="connsiteX3" fmla="*/ 0 w 10000"/>
              <a:gd name="connsiteY3" fmla="*/ 5578 h 9257"/>
              <a:gd name="connsiteX4" fmla="*/ 30 w 10000"/>
              <a:gd name="connsiteY4" fmla="*/ 4386 h 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7">
                <a:moveTo>
                  <a:pt x="30" y="4386"/>
                </a:moveTo>
                <a:lnTo>
                  <a:pt x="10000" y="0"/>
                </a:lnTo>
                <a:cubicBezTo>
                  <a:pt x="9955" y="3334"/>
                  <a:pt x="9908" y="5923"/>
                  <a:pt x="9863" y="9257"/>
                </a:cubicBezTo>
                <a:cubicBezTo>
                  <a:pt x="6530" y="7960"/>
                  <a:pt x="3333" y="6875"/>
                  <a:pt x="0" y="5578"/>
                </a:cubicBezTo>
                <a:cubicBezTo>
                  <a:pt x="-6" y="4440"/>
                  <a:pt x="35" y="5524"/>
                  <a:pt x="30" y="438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8" name="Rectangle 7"/>
          <p:cNvSpPr/>
          <p:nvPr/>
        </p:nvSpPr>
        <p:spPr bwMode="gray">
          <a:xfrm>
            <a:off x="1205050" y="3313785"/>
            <a:ext cx="6977715" cy="268835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 name="Rectangle 8"/>
          <p:cNvSpPr/>
          <p:nvPr/>
        </p:nvSpPr>
        <p:spPr bwMode="gray">
          <a:xfrm>
            <a:off x="1205049" y="3224783"/>
            <a:ext cx="6977717"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4: PRODUCT LIFECYCLE MANAGEMENT</a:t>
            </a:r>
            <a:endParaRPr lang="en-US" b="1" dirty="0">
              <a:solidFill>
                <a:schemeClr val="bg1"/>
              </a:solidFill>
            </a:endParaRPr>
          </a:p>
        </p:txBody>
      </p:sp>
      <p:grpSp>
        <p:nvGrpSpPr>
          <p:cNvPr id="2" name="Group 1"/>
          <p:cNvGrpSpPr/>
          <p:nvPr/>
        </p:nvGrpSpPr>
        <p:grpSpPr>
          <a:xfrm>
            <a:off x="1845927" y="3599304"/>
            <a:ext cx="3225338" cy="1097061"/>
            <a:chOff x="1269851" y="3599304"/>
            <a:chExt cx="3225338" cy="1097061"/>
          </a:xfrm>
        </p:grpSpPr>
        <p:sp>
          <p:nvSpPr>
            <p:cNvPr id="19" name="Rectangle 18"/>
            <p:cNvSpPr/>
            <p:nvPr/>
          </p:nvSpPr>
          <p:spPr bwMode="gray">
            <a:xfrm rot="5400000">
              <a:off x="2333989" y="2535166"/>
              <a:ext cx="1097061" cy="322533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TextBox 22"/>
            <p:cNvSpPr txBox="1"/>
            <p:nvPr/>
          </p:nvSpPr>
          <p:spPr>
            <a:xfrm>
              <a:off x="1878931" y="3610349"/>
              <a:ext cx="2007176"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4.1 Market Assessment</a:t>
              </a:r>
              <a:endParaRPr lang="en-US" sz="1000" b="1" kern="1200" dirty="0">
                <a:solidFill>
                  <a:srgbClr val="000000"/>
                </a:solidFill>
                <a:latin typeface="Arial"/>
                <a:ea typeface="+mn-ea"/>
                <a:cs typeface="Arial" charset="0"/>
              </a:endParaRPr>
            </a:p>
          </p:txBody>
        </p:sp>
        <p:sp>
          <p:nvSpPr>
            <p:cNvPr id="24" name="Rectangle 23"/>
            <p:cNvSpPr/>
            <p:nvPr/>
          </p:nvSpPr>
          <p:spPr bwMode="gray">
            <a:xfrm>
              <a:off x="234085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4.1.2</a:t>
              </a:r>
            </a:p>
            <a:p>
              <a:pPr algn="ctr" eaLnBrk="0" hangingPunct="0">
                <a:lnSpc>
                  <a:spcPct val="106000"/>
                </a:lnSpc>
              </a:pPr>
              <a:r>
                <a:rPr lang="en-US" sz="700" dirty="0" smtClean="0"/>
                <a:t>Market Strategy</a:t>
              </a:r>
              <a:endParaRPr lang="en-US" sz="700" dirty="0"/>
            </a:p>
          </p:txBody>
        </p:sp>
        <p:sp>
          <p:nvSpPr>
            <p:cNvPr id="25" name="Rectangle 24"/>
            <p:cNvSpPr/>
            <p:nvPr/>
          </p:nvSpPr>
          <p:spPr bwMode="gray">
            <a:xfrm>
              <a:off x="337413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4.1.3</a:t>
              </a:r>
            </a:p>
            <a:p>
              <a:pPr algn="ctr" eaLnBrk="0" hangingPunct="0">
                <a:lnSpc>
                  <a:spcPct val="106000"/>
                </a:lnSpc>
              </a:pPr>
              <a:r>
                <a:rPr lang="en-US" sz="700" dirty="0" smtClean="0"/>
                <a:t>Target Market Analysis</a:t>
              </a:r>
              <a:endParaRPr lang="en-US" sz="700" dirty="0"/>
            </a:p>
          </p:txBody>
        </p:sp>
        <p:sp>
          <p:nvSpPr>
            <p:cNvPr id="35" name="Rectangle 34"/>
            <p:cNvSpPr/>
            <p:nvPr/>
          </p:nvSpPr>
          <p:spPr bwMode="gray">
            <a:xfrm>
              <a:off x="130757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4.1.4</a:t>
              </a:r>
            </a:p>
            <a:p>
              <a:pPr algn="ctr" eaLnBrk="0" hangingPunct="0">
                <a:lnSpc>
                  <a:spcPct val="106000"/>
                </a:lnSpc>
              </a:pPr>
              <a:r>
                <a:rPr lang="en-US" sz="700" dirty="0" smtClean="0"/>
                <a:t>Competitor Landscape</a:t>
              </a:r>
              <a:endParaRPr lang="en-US" sz="700" dirty="0"/>
            </a:p>
          </p:txBody>
        </p:sp>
        <p:sp>
          <p:nvSpPr>
            <p:cNvPr id="37" name="Rectangle 36"/>
            <p:cNvSpPr/>
            <p:nvPr/>
          </p:nvSpPr>
          <p:spPr bwMode="gray">
            <a:xfrm>
              <a:off x="234085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4.1.5</a:t>
              </a:r>
            </a:p>
            <a:p>
              <a:pPr algn="ctr" eaLnBrk="0" hangingPunct="0">
                <a:lnSpc>
                  <a:spcPct val="106000"/>
                </a:lnSpc>
              </a:pPr>
              <a:r>
                <a:rPr lang="en-US" sz="700" dirty="0" smtClean="0"/>
                <a:t>Product Opportunity Prioritization</a:t>
              </a:r>
              <a:endParaRPr lang="en-US" sz="700" dirty="0"/>
            </a:p>
          </p:txBody>
        </p:sp>
        <p:sp>
          <p:nvSpPr>
            <p:cNvPr id="55" name="Rectangle 54"/>
            <p:cNvSpPr/>
            <p:nvPr/>
          </p:nvSpPr>
          <p:spPr bwMode="gray">
            <a:xfrm>
              <a:off x="130757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4.1.1</a:t>
              </a:r>
            </a:p>
            <a:p>
              <a:pPr algn="ctr" eaLnBrk="0" hangingPunct="0">
                <a:lnSpc>
                  <a:spcPct val="106000"/>
                </a:lnSpc>
              </a:pPr>
              <a:r>
                <a:rPr lang="en-US" sz="700" dirty="0" smtClean="0"/>
                <a:t>Product Strategy</a:t>
              </a:r>
              <a:endParaRPr lang="en-US" sz="700" dirty="0"/>
            </a:p>
          </p:txBody>
        </p:sp>
      </p:grpSp>
      <p:grpSp>
        <p:nvGrpSpPr>
          <p:cNvPr id="76" name="Group 75"/>
          <p:cNvGrpSpPr/>
          <p:nvPr/>
        </p:nvGrpSpPr>
        <p:grpSpPr>
          <a:xfrm>
            <a:off x="1269853" y="4789859"/>
            <a:ext cx="2177431" cy="1097061"/>
            <a:chOff x="1269853" y="3588715"/>
            <a:chExt cx="2177431" cy="1097061"/>
          </a:xfrm>
        </p:grpSpPr>
        <p:sp>
          <p:nvSpPr>
            <p:cNvPr id="77" name="Rectangle 76"/>
            <p:cNvSpPr/>
            <p:nvPr/>
          </p:nvSpPr>
          <p:spPr bwMode="gray">
            <a:xfrm rot="5400000">
              <a:off x="1810038" y="3048530"/>
              <a:ext cx="1097061"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78" name="TextBox 77"/>
            <p:cNvSpPr txBox="1"/>
            <p:nvPr/>
          </p:nvSpPr>
          <p:spPr>
            <a:xfrm>
              <a:off x="1393334" y="3599760"/>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4.3 Product Development</a:t>
              </a:r>
              <a:endParaRPr lang="en-US" sz="1000" b="1" kern="1200" dirty="0">
                <a:solidFill>
                  <a:srgbClr val="000000"/>
                </a:solidFill>
                <a:latin typeface="Arial"/>
                <a:ea typeface="+mn-ea"/>
                <a:cs typeface="Arial" charset="0"/>
              </a:endParaRPr>
            </a:p>
          </p:txBody>
        </p:sp>
        <p:grpSp>
          <p:nvGrpSpPr>
            <p:cNvPr id="79" name="Group 78"/>
            <p:cNvGrpSpPr/>
            <p:nvPr/>
          </p:nvGrpSpPr>
          <p:grpSpPr>
            <a:xfrm>
              <a:off x="1316626" y="3846959"/>
              <a:ext cx="2083885" cy="774496"/>
              <a:chOff x="721487" y="3846959"/>
              <a:chExt cx="2083885" cy="774496"/>
            </a:xfrm>
          </p:grpSpPr>
          <p:sp>
            <p:nvSpPr>
              <p:cNvPr id="80" name="Rectangle 79"/>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4.3.1</a:t>
                </a:r>
              </a:p>
              <a:p>
                <a:pPr algn="ctr" eaLnBrk="0" hangingPunct="0">
                  <a:lnSpc>
                    <a:spcPct val="106000"/>
                  </a:lnSpc>
                </a:pPr>
                <a:r>
                  <a:rPr lang="en-US" sz="700" dirty="0" smtClean="0"/>
                  <a:t>Product Form Development</a:t>
                </a:r>
                <a:endParaRPr lang="en-US" sz="700" dirty="0"/>
              </a:p>
            </p:txBody>
          </p:sp>
          <p:sp>
            <p:nvSpPr>
              <p:cNvPr id="81" name="Rectangle 80"/>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4.3.2</a:t>
                </a:r>
              </a:p>
              <a:p>
                <a:pPr algn="ctr" eaLnBrk="0" hangingPunct="0">
                  <a:lnSpc>
                    <a:spcPct val="106000"/>
                  </a:lnSpc>
                </a:pPr>
                <a:r>
                  <a:rPr lang="en-US" sz="700" dirty="0" smtClean="0"/>
                  <a:t>Base Rates &amp; Factors Development</a:t>
                </a:r>
                <a:endParaRPr lang="en-US" sz="700" dirty="0"/>
              </a:p>
            </p:txBody>
          </p:sp>
          <p:sp>
            <p:nvSpPr>
              <p:cNvPr id="82" name="Rectangle 81"/>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4.3.3</a:t>
                </a:r>
              </a:p>
              <a:p>
                <a:pPr algn="ctr" eaLnBrk="0" hangingPunct="0">
                  <a:lnSpc>
                    <a:spcPct val="106000"/>
                  </a:lnSpc>
                </a:pPr>
                <a:r>
                  <a:rPr lang="en-US" sz="700" dirty="0" smtClean="0"/>
                  <a:t>Underwriting Guidelines Development</a:t>
                </a:r>
                <a:endParaRPr lang="en-US" sz="700" dirty="0"/>
              </a:p>
            </p:txBody>
          </p:sp>
        </p:grpSp>
      </p:grpSp>
      <p:grpSp>
        <p:nvGrpSpPr>
          <p:cNvPr id="84" name="Group 83"/>
          <p:cNvGrpSpPr/>
          <p:nvPr/>
        </p:nvGrpSpPr>
        <p:grpSpPr>
          <a:xfrm>
            <a:off x="3507991" y="4789859"/>
            <a:ext cx="2307034" cy="1097061"/>
            <a:chOff x="1205051" y="3588715"/>
            <a:chExt cx="2307034" cy="1097061"/>
          </a:xfrm>
        </p:grpSpPr>
        <p:sp>
          <p:nvSpPr>
            <p:cNvPr id="85" name="Rectangle 84"/>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6" name="TextBox 8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4.4 Product Integration</a:t>
              </a:r>
              <a:endParaRPr lang="en-US" sz="1000" b="1" kern="1200" dirty="0">
                <a:solidFill>
                  <a:srgbClr val="000000"/>
                </a:solidFill>
                <a:latin typeface="Arial"/>
                <a:ea typeface="+mn-ea"/>
                <a:cs typeface="Arial" charset="0"/>
              </a:endParaRPr>
            </a:p>
          </p:txBody>
        </p:sp>
        <p:grpSp>
          <p:nvGrpSpPr>
            <p:cNvPr id="87" name="Group 86"/>
            <p:cNvGrpSpPr/>
            <p:nvPr/>
          </p:nvGrpSpPr>
          <p:grpSpPr>
            <a:xfrm>
              <a:off x="1316626" y="3846959"/>
              <a:ext cx="2083885" cy="774496"/>
              <a:chOff x="721487" y="3846959"/>
              <a:chExt cx="2083885" cy="774496"/>
            </a:xfrm>
          </p:grpSpPr>
          <p:sp>
            <p:nvSpPr>
              <p:cNvPr id="88" name="Rectangle 8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4.4.1</a:t>
                </a:r>
              </a:p>
              <a:p>
                <a:pPr algn="ctr" eaLnBrk="0" hangingPunct="0">
                  <a:lnSpc>
                    <a:spcPct val="106000"/>
                  </a:lnSpc>
                </a:pPr>
                <a:r>
                  <a:rPr lang="en-US" sz="700" dirty="0" smtClean="0"/>
                  <a:t>Product Implementation Planning</a:t>
                </a:r>
                <a:endParaRPr lang="en-US" sz="700" dirty="0"/>
              </a:p>
            </p:txBody>
          </p:sp>
          <p:sp>
            <p:nvSpPr>
              <p:cNvPr id="89" name="Rectangle 8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4.4.2</a:t>
                </a:r>
              </a:p>
              <a:p>
                <a:pPr algn="ctr" eaLnBrk="0" hangingPunct="0">
                  <a:lnSpc>
                    <a:spcPct val="106000"/>
                  </a:lnSpc>
                </a:pPr>
                <a:r>
                  <a:rPr lang="en-US" sz="700" dirty="0" smtClean="0"/>
                  <a:t>Product Implementation</a:t>
                </a:r>
                <a:endParaRPr lang="en-US" sz="700" dirty="0"/>
              </a:p>
            </p:txBody>
          </p:sp>
          <p:sp>
            <p:nvSpPr>
              <p:cNvPr id="90" name="Rectangle 8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4.4.3</a:t>
                </a:r>
              </a:p>
              <a:p>
                <a:pPr algn="ctr" eaLnBrk="0" hangingPunct="0">
                  <a:lnSpc>
                    <a:spcPct val="106000"/>
                  </a:lnSpc>
                </a:pPr>
                <a:r>
                  <a:rPr lang="en-US" sz="700" dirty="0" smtClean="0"/>
                  <a:t>Product Launch</a:t>
                </a:r>
                <a:endParaRPr lang="en-US" sz="700" dirty="0"/>
              </a:p>
            </p:txBody>
          </p:sp>
        </p:grpSp>
      </p:grpSp>
      <p:grpSp>
        <p:nvGrpSpPr>
          <p:cNvPr id="92" name="Group 91"/>
          <p:cNvGrpSpPr/>
          <p:nvPr/>
        </p:nvGrpSpPr>
        <p:grpSpPr>
          <a:xfrm>
            <a:off x="5875732" y="4789859"/>
            <a:ext cx="2307034" cy="1097061"/>
            <a:chOff x="1205051" y="3588715"/>
            <a:chExt cx="2307034" cy="1097061"/>
          </a:xfrm>
        </p:grpSpPr>
        <p:sp>
          <p:nvSpPr>
            <p:cNvPr id="93" name="Rectangle 92"/>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TextBox 93"/>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4.5 Product Management</a:t>
              </a:r>
              <a:endParaRPr lang="en-US" sz="1000" b="1" kern="1200" dirty="0">
                <a:solidFill>
                  <a:srgbClr val="000000"/>
                </a:solidFill>
                <a:latin typeface="Arial"/>
                <a:ea typeface="+mn-ea"/>
                <a:cs typeface="Arial" charset="0"/>
              </a:endParaRPr>
            </a:p>
          </p:txBody>
        </p:sp>
        <p:grpSp>
          <p:nvGrpSpPr>
            <p:cNvPr id="95" name="Group 94"/>
            <p:cNvGrpSpPr/>
            <p:nvPr/>
          </p:nvGrpSpPr>
          <p:grpSpPr>
            <a:xfrm>
              <a:off x="1316626" y="3846959"/>
              <a:ext cx="2083885" cy="774496"/>
              <a:chOff x="721487" y="3846959"/>
              <a:chExt cx="2083885" cy="774496"/>
            </a:xfrm>
          </p:grpSpPr>
          <p:sp>
            <p:nvSpPr>
              <p:cNvPr id="96" name="Rectangle 95"/>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4.5.1</a:t>
                </a:r>
              </a:p>
              <a:p>
                <a:pPr algn="ctr" eaLnBrk="0" hangingPunct="0">
                  <a:lnSpc>
                    <a:spcPct val="106000"/>
                  </a:lnSpc>
                </a:pPr>
                <a:r>
                  <a:rPr lang="en-US" sz="700" dirty="0" smtClean="0"/>
                  <a:t>Product Performance Analysis</a:t>
                </a:r>
                <a:endParaRPr lang="en-US" sz="700" dirty="0"/>
              </a:p>
            </p:txBody>
          </p:sp>
          <p:sp>
            <p:nvSpPr>
              <p:cNvPr id="97" name="Rectangle 96"/>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4.5.2</a:t>
                </a:r>
              </a:p>
              <a:p>
                <a:pPr algn="ctr" eaLnBrk="0" hangingPunct="0">
                  <a:lnSpc>
                    <a:spcPct val="106000"/>
                  </a:lnSpc>
                </a:pPr>
                <a:r>
                  <a:rPr lang="en-US" sz="700" dirty="0" smtClean="0"/>
                  <a:t>Product Modification</a:t>
                </a:r>
                <a:endParaRPr lang="en-US" sz="700" dirty="0"/>
              </a:p>
            </p:txBody>
          </p:sp>
          <p:sp>
            <p:nvSpPr>
              <p:cNvPr id="98" name="Rectangle 97"/>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4.5.3</a:t>
                </a:r>
              </a:p>
              <a:p>
                <a:pPr algn="ctr" eaLnBrk="0" hangingPunct="0">
                  <a:lnSpc>
                    <a:spcPct val="106000"/>
                  </a:lnSpc>
                </a:pPr>
                <a:r>
                  <a:rPr lang="en-US" sz="700" dirty="0" smtClean="0"/>
                  <a:t>Product Change Management</a:t>
                </a:r>
                <a:endParaRPr lang="en-US" sz="700" dirty="0"/>
              </a:p>
            </p:txBody>
          </p:sp>
          <p:sp>
            <p:nvSpPr>
              <p:cNvPr id="99" name="Rectangle 98"/>
              <p:cNvSpPr/>
              <p:nvPr/>
            </p:nvSpPr>
            <p:spPr bwMode="gray">
              <a:xfrm>
                <a:off x="179682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4.5.4</a:t>
                </a:r>
              </a:p>
              <a:p>
                <a:pPr algn="ctr" eaLnBrk="0" hangingPunct="0">
                  <a:lnSpc>
                    <a:spcPct val="106000"/>
                  </a:lnSpc>
                </a:pPr>
                <a:r>
                  <a:rPr lang="en-US" sz="700" dirty="0" smtClean="0"/>
                  <a:t>Product Retirement</a:t>
                </a:r>
                <a:endParaRPr lang="en-US" sz="700" dirty="0"/>
              </a:p>
            </p:txBody>
          </p:sp>
        </p:grpSp>
      </p:grpSp>
      <p:grpSp>
        <p:nvGrpSpPr>
          <p:cNvPr id="51" name="Group 50"/>
          <p:cNvGrpSpPr/>
          <p:nvPr/>
        </p:nvGrpSpPr>
        <p:grpSpPr>
          <a:xfrm>
            <a:off x="5186480" y="3599304"/>
            <a:ext cx="2307034" cy="1097061"/>
            <a:chOff x="1205051" y="3588715"/>
            <a:chExt cx="2307034" cy="1097061"/>
          </a:xfrm>
        </p:grpSpPr>
        <p:sp>
          <p:nvSpPr>
            <p:cNvPr id="52" name="Rectangle 51"/>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56" name="TextBox 5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4.2 Product Design</a:t>
              </a:r>
              <a:endParaRPr lang="en-US" sz="1000" b="1" kern="1200" dirty="0">
                <a:solidFill>
                  <a:srgbClr val="000000"/>
                </a:solidFill>
                <a:latin typeface="Arial"/>
                <a:ea typeface="+mn-ea"/>
                <a:cs typeface="Arial" charset="0"/>
              </a:endParaRPr>
            </a:p>
          </p:txBody>
        </p:sp>
        <p:grpSp>
          <p:nvGrpSpPr>
            <p:cNvPr id="57" name="Group 56"/>
            <p:cNvGrpSpPr/>
            <p:nvPr/>
          </p:nvGrpSpPr>
          <p:grpSpPr>
            <a:xfrm>
              <a:off x="1316626" y="3846959"/>
              <a:ext cx="2083885" cy="774496"/>
              <a:chOff x="721487" y="3846959"/>
              <a:chExt cx="2083885" cy="774496"/>
            </a:xfrm>
          </p:grpSpPr>
          <p:sp>
            <p:nvSpPr>
              <p:cNvPr id="58" name="Rectangle 5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4.2.1</a:t>
                </a:r>
              </a:p>
              <a:p>
                <a:pPr algn="ctr" eaLnBrk="0" hangingPunct="0">
                  <a:lnSpc>
                    <a:spcPct val="106000"/>
                  </a:lnSpc>
                </a:pPr>
                <a:r>
                  <a:rPr lang="en-US" sz="700" dirty="0" smtClean="0"/>
                  <a:t>Product Features</a:t>
                </a:r>
                <a:endParaRPr lang="en-US" sz="700" dirty="0"/>
              </a:p>
            </p:txBody>
          </p:sp>
          <p:sp>
            <p:nvSpPr>
              <p:cNvPr id="59" name="Rectangle 5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a:t>4.2.2</a:t>
                </a:r>
              </a:p>
              <a:p>
                <a:pPr algn="ctr" eaLnBrk="0" hangingPunct="0">
                  <a:lnSpc>
                    <a:spcPct val="106000"/>
                  </a:lnSpc>
                </a:pPr>
                <a:r>
                  <a:rPr lang="en-US" sz="700" dirty="0"/>
                  <a:t>Product </a:t>
                </a:r>
                <a:r>
                  <a:rPr lang="en-US" sz="700" dirty="0" smtClean="0"/>
                  <a:t>Structure</a:t>
                </a:r>
                <a:endParaRPr lang="en-US" sz="700" dirty="0"/>
              </a:p>
            </p:txBody>
          </p:sp>
          <p:sp>
            <p:nvSpPr>
              <p:cNvPr id="60" name="Rectangle 5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4.2.3</a:t>
                </a:r>
              </a:p>
              <a:p>
                <a:pPr algn="ctr" eaLnBrk="0" hangingPunct="0">
                  <a:lnSpc>
                    <a:spcPct val="106000"/>
                  </a:lnSpc>
                </a:pPr>
                <a:r>
                  <a:rPr lang="en-US" sz="700" dirty="0" smtClean="0"/>
                  <a:t>Product Business Case Development</a:t>
                </a:r>
                <a:endParaRPr lang="en-US" sz="700" dirty="0"/>
              </a:p>
            </p:txBody>
          </p:sp>
        </p:grpSp>
      </p:grpSp>
      <p:sp>
        <p:nvSpPr>
          <p:cNvPr id="47" name="Rectangle 46"/>
          <p:cNvSpPr/>
          <p:nvPr/>
        </p:nvSpPr>
        <p:spPr bwMode="gray">
          <a:xfrm>
            <a:off x="638724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4.2.4</a:t>
            </a:r>
          </a:p>
          <a:p>
            <a:pPr algn="ctr" eaLnBrk="0" hangingPunct="0">
              <a:lnSpc>
                <a:spcPct val="106000"/>
              </a:lnSpc>
            </a:pPr>
            <a:r>
              <a:rPr lang="en-US" sz="700" dirty="0" smtClean="0"/>
              <a:t>Product Implementation Strategy and Plan</a:t>
            </a:r>
            <a:endParaRPr lang="en-US" sz="700" dirty="0"/>
          </a:p>
        </p:txBody>
      </p:sp>
      <p:sp>
        <p:nvSpPr>
          <p:cNvPr id="48" name="Rectangle 47"/>
          <p:cNvSpPr/>
          <p:nvPr/>
        </p:nvSpPr>
        <p:spPr bwMode="gray">
          <a:xfrm>
            <a:off x="2386571" y="545683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4.3.4</a:t>
            </a:r>
          </a:p>
          <a:p>
            <a:pPr algn="ctr" eaLnBrk="0" hangingPunct="0">
              <a:lnSpc>
                <a:spcPct val="106000"/>
              </a:lnSpc>
            </a:pPr>
            <a:r>
              <a:rPr lang="en-US" sz="700" dirty="0" smtClean="0"/>
              <a:t>Regulatory/State Filing</a:t>
            </a:r>
            <a:endParaRPr lang="en-US" sz="700" dirty="0"/>
          </a:p>
        </p:txBody>
      </p:sp>
    </p:spTree>
    <p:extLst>
      <p:ext uri="{BB962C8B-B14F-4D97-AF65-F5344CB8AC3E}">
        <p14:creationId xmlns:p14="http://schemas.microsoft.com/office/powerpoint/2010/main" val="3734655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4.3 Product Development</a:t>
            </a:r>
          </a:p>
        </p:txBody>
      </p:sp>
      <p:graphicFrame>
        <p:nvGraphicFramePr>
          <p:cNvPr id="19" name="Table 18"/>
          <p:cNvGraphicFramePr>
            <a:graphicFrameLocks noGrp="1"/>
          </p:cNvGraphicFramePr>
          <p:nvPr>
            <p:extLst>
              <p:ext uri="{D42A27DB-BD31-4B8C-83A1-F6EECF244321}">
                <p14:modId xmlns:p14="http://schemas.microsoft.com/office/powerpoint/2010/main" val="336698027"/>
              </p:ext>
            </p:extLst>
          </p:nvPr>
        </p:nvGraphicFramePr>
        <p:xfrm>
          <a:off x="417530" y="1281460"/>
          <a:ext cx="8417425" cy="5296989"/>
        </p:xfrm>
        <a:graphic>
          <a:graphicData uri="http://schemas.openxmlformats.org/drawingml/2006/table">
            <a:tbl>
              <a:tblPr>
                <a:tableStyleId>{F2DE63D5-997A-4646-A377-4702673A728D}</a:tableStyleId>
              </a:tblPr>
              <a:tblGrid>
                <a:gridCol w="1466120"/>
                <a:gridCol w="1793883"/>
                <a:gridCol w="1363345"/>
                <a:gridCol w="3794077"/>
              </a:tblGrid>
              <a:tr h="262721">
                <a:tc>
                  <a:txBody>
                    <a:bodyPr/>
                    <a:lstStyle/>
                    <a:p>
                      <a:pPr algn="ctr" fontAlgn="t"/>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772707">
                <a:tc rowSpan="3">
                  <a:txBody>
                    <a:bodyPr/>
                    <a:lstStyle/>
                    <a:p>
                      <a:pPr algn="r" fontAlgn="t"/>
                      <a:r>
                        <a:rPr lang="en-US" sz="1100" b="1" i="1" u="none" strike="noStrike" dirty="0" smtClean="0">
                          <a:effectLst/>
                          <a:latin typeface="+mn-lt"/>
                        </a:rPr>
                        <a:t>4.3.1 Product Form Development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3">
                  <a:txBody>
                    <a:bodyPr/>
                    <a:lstStyle/>
                    <a:p>
                      <a:pPr algn="l" fontAlgn="t"/>
                      <a:r>
                        <a:rPr lang="en-US" sz="1100" b="0" u="none" strike="noStrike" dirty="0" smtClean="0">
                          <a:solidFill>
                            <a:srgbClr val="000000"/>
                          </a:solidFill>
                          <a:effectLst/>
                          <a:latin typeface="+mn-lt"/>
                        </a:rPr>
                        <a:t>Determination of specific coverages and exclusions for the product.</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endParaRPr lang="en-US" sz="1100" b="0" u="none" strike="noStrike" dirty="0" smtClean="0">
                        <a:solidFill>
                          <a:srgbClr val="000000"/>
                        </a:solidFill>
                        <a:effectLst/>
                        <a:latin typeface="+mn-lt"/>
                      </a:endParaRPr>
                    </a:p>
                    <a:p>
                      <a:pPr algn="l" fontAlgn="t"/>
                      <a:r>
                        <a:rPr lang="en-US" sz="1100" b="0" u="none" strike="noStrike" dirty="0" smtClean="0">
                          <a:solidFill>
                            <a:srgbClr val="000000"/>
                          </a:solidFill>
                          <a:effectLst/>
                          <a:latin typeface="+mn-lt"/>
                        </a:rPr>
                        <a:t>4.3.1.1 Development of Coverage Forms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Develop </a:t>
                      </a:r>
                      <a:r>
                        <a:rPr lang="en-US" sz="1100" b="0" i="0" u="none" strike="noStrike" baseline="0" dirty="0" smtClean="0">
                          <a:solidFill>
                            <a:srgbClr val="000000"/>
                          </a:solidFill>
                          <a:effectLst/>
                          <a:latin typeface="+mn-lt"/>
                        </a:rPr>
                        <a:t>the </a:t>
                      </a:r>
                      <a:r>
                        <a:rPr lang="en-US" sz="1100" b="0" i="0" u="none" strike="noStrike" dirty="0" smtClean="0">
                          <a:solidFill>
                            <a:srgbClr val="000000"/>
                          </a:solidFill>
                          <a:effectLst/>
                          <a:latin typeface="+mn-lt"/>
                        </a:rPr>
                        <a:t>policy</a:t>
                      </a:r>
                      <a:r>
                        <a:rPr lang="en-US" sz="1100" b="0" i="0" u="none" strike="noStrike" baseline="0" dirty="0" smtClean="0">
                          <a:solidFill>
                            <a:srgbClr val="000000"/>
                          </a:solidFill>
                          <a:effectLst/>
                          <a:latin typeface="+mn-lt"/>
                        </a:rPr>
                        <a:t> language that defines the coverage. </a:t>
                      </a:r>
                      <a:r>
                        <a:rPr lang="en-US" sz="1100" b="0" i="0" u="none" strike="noStrike" kern="1200" baseline="0" dirty="0" smtClean="0">
                          <a:solidFill>
                            <a:srgbClr val="000000"/>
                          </a:solidFill>
                          <a:effectLst/>
                          <a:latin typeface="+mn-lt"/>
                          <a:ea typeface="+mn-ea"/>
                          <a:cs typeface="+mn-cs"/>
                        </a:rPr>
                        <a:t>Apply underwriting expertise to develop a customized policy form for a specific risk or a particular product.</a:t>
                      </a:r>
                    </a:p>
                    <a:p>
                      <a:pPr marL="0" indent="0" algn="l" fontAlgn="t">
                        <a:buFont typeface="Wingdings" pitchFamily="2" charset="2"/>
                        <a:buNone/>
                      </a:pPr>
                      <a:endParaRPr lang="en-US" sz="11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772707">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solidFill>
                            <a:srgbClr val="000000"/>
                          </a:solidFill>
                          <a:effectLst/>
                          <a:latin typeface="+mn-lt"/>
                        </a:rPr>
                        <a:t>4.3.1.2 Development of Other</a:t>
                      </a:r>
                      <a:r>
                        <a:rPr lang="en-US" sz="1100" b="0" u="none" strike="noStrike" baseline="0" dirty="0" smtClean="0">
                          <a:solidFill>
                            <a:srgbClr val="000000"/>
                          </a:solidFill>
                          <a:effectLst/>
                          <a:latin typeface="+mn-lt"/>
                        </a:rPr>
                        <a:t> Forms</a:t>
                      </a:r>
                      <a:endParaRPr lang="en-US" sz="1100" b="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Design of policy declarations, quote</a:t>
                      </a:r>
                      <a:r>
                        <a:rPr lang="en-US" sz="1100" b="0" i="0" u="none" strike="noStrike" baseline="0" dirty="0" smtClean="0">
                          <a:solidFill>
                            <a:srgbClr val="000000"/>
                          </a:solidFill>
                          <a:effectLst/>
                          <a:latin typeface="+mn-lt"/>
                        </a:rPr>
                        <a:t> proposals, binders, applications and all other required policyholder notices. The ability to have dynamic forms that meet the needs of customers and distributor.</a:t>
                      </a:r>
                      <a:endParaRPr lang="en-US" sz="11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101997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solidFill>
                            <a:srgbClr val="000000"/>
                          </a:solidFill>
                          <a:effectLst/>
                          <a:latin typeface="+mn-lt"/>
                        </a:rPr>
                        <a:t>4.3.1.3 Filing Requirement Compliance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Ensure that forms, contracts, and endorsements are in compliance with filing requirements.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822960">
                <a:tc rowSpan="3">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4.3.2 Base Rates and Factors Development</a:t>
                      </a:r>
                      <a:endParaRPr lang="en-US" sz="1100" b="1" i="1" u="none" strike="noStrike" baseline="0"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Populate</a:t>
                      </a:r>
                      <a:r>
                        <a:rPr lang="en-US" sz="1100" b="0" u="none" strike="noStrike" baseline="0" dirty="0" smtClean="0">
                          <a:solidFill>
                            <a:srgbClr val="000000"/>
                          </a:solidFill>
                          <a:effectLst/>
                          <a:latin typeface="+mn-lt"/>
                        </a:rPr>
                        <a:t> the rating model with base rates and factors.</a:t>
                      </a:r>
                      <a:endParaRPr lang="en-US" sz="1100" b="0" u="none" strike="noStrike" dirty="0" smtClean="0">
                        <a:solidFill>
                          <a:srgbClr val="000000"/>
                        </a:solidFill>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4.3.2.1 Develop Base Rates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kern="1200" baseline="0" dirty="0" smtClean="0">
                          <a:solidFill>
                            <a:srgbClr val="000000"/>
                          </a:solidFill>
                          <a:effectLst/>
                          <a:latin typeface="+mn-lt"/>
                          <a:ea typeface="+mn-ea"/>
                          <a:cs typeface="+mn-cs"/>
                        </a:rPr>
                        <a:t>Develop base rates utilizing data as described  in the rating model design.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822960">
                <a:tc vMerge="1">
                  <a:txBody>
                    <a:bodyPr/>
                    <a:lstStyle/>
                    <a:p>
                      <a:pPr algn="r" fontAlgn="t"/>
                      <a:endParaRPr lang="en-US" sz="1100" b="1" i="1" u="none" strike="noStrike"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solidFill>
                            <a:srgbClr val="000000"/>
                          </a:solidFill>
                          <a:effectLst/>
                          <a:latin typeface="+mn-lt"/>
                        </a:rPr>
                        <a:t>4.3.2.2 Develop</a:t>
                      </a:r>
                      <a:r>
                        <a:rPr lang="en-US" sz="1100" b="0" u="none" strike="noStrike" baseline="0" dirty="0" smtClean="0">
                          <a:solidFill>
                            <a:srgbClr val="000000"/>
                          </a:solidFill>
                          <a:effectLst/>
                          <a:latin typeface="+mn-lt"/>
                        </a:rPr>
                        <a:t> Rating Factors</a:t>
                      </a:r>
                      <a:endParaRPr lang="en-US" sz="1100" b="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Develop rating factors utilizing data as described in the rating model design.  </a:t>
                      </a:r>
                      <a:endParaRPr lang="en-US" sz="1100" b="0" i="0" u="none" strike="sngStrike" kern="1200" baseline="0" dirty="0" smtClean="0">
                        <a:solidFill>
                          <a:srgbClr val="000000"/>
                        </a:solidFill>
                        <a:effectLst/>
                        <a:latin typeface="+mn-lt"/>
                        <a:ea typeface="+mn-ea"/>
                        <a:cs typeface="+mn-cs"/>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822960">
                <a:tc vMerge="1">
                  <a:txBody>
                    <a:bodyPr/>
                    <a:lstStyle/>
                    <a:p>
                      <a:pPr marL="0" marR="0" indent="0" algn="r" defTabSz="914400" rtl="0" eaLnBrk="1" fontAlgn="t" latinLnBrk="0" hangingPunct="1">
                        <a:lnSpc>
                          <a:spcPct val="100000"/>
                        </a:lnSpc>
                        <a:spcBef>
                          <a:spcPts val="0"/>
                        </a:spcBef>
                        <a:spcAft>
                          <a:spcPts val="0"/>
                        </a:spcAft>
                        <a:buClrTx/>
                        <a:buSzTx/>
                        <a:buFontTx/>
                        <a:buNone/>
                        <a:tabLst/>
                        <a:defRPr/>
                      </a:pPr>
                      <a:endParaRPr lang="en-US" sz="1100" b="1" i="1" u="none" strike="noStrike" baseline="0"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100" b="0" u="none" strike="noStrike" dirty="0" smtClean="0">
                        <a:solidFill>
                          <a:srgbClr val="FF0000"/>
                        </a:solidFill>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solidFill>
                            <a:srgbClr val="000000"/>
                          </a:solidFill>
                          <a:effectLst/>
                          <a:latin typeface="+mn-lt"/>
                        </a:rPr>
                        <a:t>4.3.2.3 Develop Pricing Factors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Develop discretionary pricing factors based upon the underwriting guidelines or predictive modeling results. </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8066855" y="362611"/>
            <a:ext cx="611942" cy="391687"/>
            <a:chOff x="8066855" y="362611"/>
            <a:chExt cx="611942" cy="391687"/>
          </a:xfrm>
        </p:grpSpPr>
        <p:sp>
          <p:nvSpPr>
            <p:cNvPr id="13" name="Rectangle 12"/>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14" name="Group 13"/>
            <p:cNvGrpSpPr/>
            <p:nvPr/>
          </p:nvGrpSpPr>
          <p:grpSpPr>
            <a:xfrm>
              <a:off x="8120075" y="399321"/>
              <a:ext cx="505502" cy="318267"/>
              <a:chOff x="8142581" y="405923"/>
              <a:chExt cx="505502" cy="318267"/>
            </a:xfrm>
          </p:grpSpPr>
          <p:sp>
            <p:nvSpPr>
              <p:cNvPr id="15" name="Rectangle 14"/>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2596167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4.3 Product Development</a:t>
            </a:r>
          </a:p>
        </p:txBody>
      </p:sp>
      <p:graphicFrame>
        <p:nvGraphicFramePr>
          <p:cNvPr id="19" name="Table 18"/>
          <p:cNvGraphicFramePr>
            <a:graphicFrameLocks noGrp="1"/>
          </p:cNvGraphicFramePr>
          <p:nvPr>
            <p:extLst>
              <p:ext uri="{D42A27DB-BD31-4B8C-83A1-F6EECF244321}">
                <p14:modId xmlns:p14="http://schemas.microsoft.com/office/powerpoint/2010/main" val="1700784631"/>
              </p:ext>
            </p:extLst>
          </p:nvPr>
        </p:nvGraphicFramePr>
        <p:xfrm>
          <a:off x="417530" y="1281460"/>
          <a:ext cx="8417425" cy="3322643"/>
        </p:xfrm>
        <a:graphic>
          <a:graphicData uri="http://schemas.openxmlformats.org/drawingml/2006/table">
            <a:tbl>
              <a:tblPr>
                <a:tableStyleId>{F2DE63D5-997A-4646-A377-4702673A728D}</a:tableStyleId>
              </a:tblPr>
              <a:tblGrid>
                <a:gridCol w="1466120"/>
                <a:gridCol w="1793883"/>
                <a:gridCol w="1363345"/>
                <a:gridCol w="3794077"/>
              </a:tblGrid>
              <a:tr h="262721">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1019974">
                <a:tc>
                  <a:txBody>
                    <a:bodyPr/>
                    <a:lstStyle/>
                    <a:p>
                      <a:pPr algn="r" fontAlgn="t"/>
                      <a:r>
                        <a:rPr lang="en-US" sz="1100" b="1" i="1" u="none" strike="noStrike" dirty="0" smtClean="0">
                          <a:effectLst/>
                          <a:latin typeface="+mn-lt"/>
                        </a:rPr>
                        <a:t>4.3.3 </a:t>
                      </a:r>
                      <a:r>
                        <a:rPr lang="en-US" sz="1100" b="1" i="1" u="none" strike="noStrike" baseline="0" dirty="0" smtClean="0">
                          <a:effectLst/>
                          <a:latin typeface="+mn-lt"/>
                        </a:rPr>
                        <a:t>Underwriting Guidelines Development</a:t>
                      </a:r>
                      <a:endParaRPr lang="en-US" sz="1100" b="1" i="1" u="none" strike="noStrike"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Develop underwriting</a:t>
                      </a:r>
                      <a:r>
                        <a:rPr lang="en-US" sz="1100" b="0" u="none" strike="noStrike" baseline="0" dirty="0" smtClean="0">
                          <a:effectLst/>
                          <a:latin typeface="+mn-lt"/>
                        </a:rPr>
                        <a:t> guidelines.</a:t>
                      </a:r>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4.3.3.1</a:t>
                      </a:r>
                      <a:r>
                        <a:rPr lang="en-US" sz="1100" b="0" u="none" strike="noStrike" baseline="0" dirty="0" smtClean="0">
                          <a:effectLst/>
                          <a:latin typeface="+mn-lt"/>
                        </a:rPr>
                        <a:t> Develop Underwriting Guidelines</a:t>
                      </a:r>
                      <a:endParaRPr lang="en-US" sz="1100" b="0" u="none" strike="noStrike"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Develop set</a:t>
                      </a:r>
                      <a:r>
                        <a:rPr lang="en-US" sz="1100" b="0" u="none" strike="noStrike" baseline="0" dirty="0" smtClean="0">
                          <a:effectLst/>
                          <a:latin typeface="+mn-lt"/>
                        </a:rPr>
                        <a:t> of guidelines or automated </a:t>
                      </a:r>
                      <a:r>
                        <a:rPr lang="en-US" sz="1100" b="0" u="none" strike="noStrike" dirty="0" smtClean="0">
                          <a:effectLst/>
                          <a:latin typeface="+mn-lt"/>
                        </a:rPr>
                        <a:t>underwriting rules that define</a:t>
                      </a:r>
                      <a:r>
                        <a:rPr lang="en-US" sz="1100" b="0" u="none" strike="noStrike" baseline="0" dirty="0" smtClean="0">
                          <a:effectLst/>
                          <a:latin typeface="+mn-lt"/>
                        </a:rPr>
                        <a:t> the process for assessing risk.</a:t>
                      </a:r>
                      <a:endParaRPr lang="en-US" sz="1100" b="0" u="none" strike="noStrike"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1019974">
                <a:tc rowSpan="2">
                  <a:txBody>
                    <a:bodyPr/>
                    <a:lstStyle/>
                    <a:p>
                      <a:pPr algn="r" fontAlgn="t"/>
                      <a:r>
                        <a:rPr lang="en-US" sz="1100" b="1" i="1" u="none" strike="noStrike" dirty="0" smtClean="0">
                          <a:solidFill>
                            <a:schemeClr val="tx1"/>
                          </a:solidFill>
                          <a:effectLst/>
                          <a:latin typeface="+mn-lt"/>
                        </a:rPr>
                        <a:t>4.3.4 Regulatory/State Filing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Filing of forms, manuals, disclosure notices, rate plans etc. that must be provided to a given state insurance regulatory agency to ensure that the state will allow the given product to be sold / marketed within the state.</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US" sz="1100" dirty="0" smtClean="0"/>
                        <a:t>4.3.4.1 Filing Planning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Establish understanding of state's filing requirement.</a:t>
                      </a:r>
                      <a:r>
                        <a:rPr lang="en-US" sz="1100" b="0" u="none" strike="noStrike" baseline="0" dirty="0" smtClean="0">
                          <a:solidFill>
                            <a:schemeClr val="tx1"/>
                          </a:solidFill>
                          <a:effectLst/>
                          <a:latin typeface="+mn-lt"/>
                        </a:rPr>
                        <a:t>  P</a:t>
                      </a:r>
                      <a:r>
                        <a:rPr lang="en-US" sz="1100" b="0" u="none" strike="noStrike" dirty="0" smtClean="0">
                          <a:solidFill>
                            <a:schemeClr val="tx1"/>
                          </a:solidFill>
                          <a:effectLst/>
                          <a:latin typeface="+mn-lt"/>
                        </a:rPr>
                        <a:t>lan rate changes and new product implementation accordingly.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1019974">
                <a:tc vMerge="1">
                  <a:txBody>
                    <a:bodyPr/>
                    <a:lstStyle/>
                    <a:p>
                      <a:pPr algn="l" fontAlgn="t"/>
                      <a:endParaRPr lang="en-US" sz="9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9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4.3.4.2 Filing Support and Submission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chemeClr val="tx1"/>
                          </a:solidFill>
                          <a:effectLst/>
                          <a:latin typeface="+mn-lt"/>
                        </a:rPr>
                        <a:t>Prepare form filing with legal involvement. Gather sufficient back-up data and information to support the proposed rate or rate change and prepare filing accordingly.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8066855" y="362611"/>
            <a:ext cx="611942" cy="391687"/>
            <a:chOff x="8066855" y="362611"/>
            <a:chExt cx="611942" cy="391687"/>
          </a:xfrm>
        </p:grpSpPr>
        <p:sp>
          <p:nvSpPr>
            <p:cNvPr id="13" name="Rectangle 12"/>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14" name="Group 13"/>
            <p:cNvGrpSpPr/>
            <p:nvPr/>
          </p:nvGrpSpPr>
          <p:grpSpPr>
            <a:xfrm>
              <a:off x="8120075" y="399321"/>
              <a:ext cx="505502" cy="318267"/>
              <a:chOff x="8142581" y="405923"/>
              <a:chExt cx="505502" cy="318267"/>
            </a:xfrm>
          </p:grpSpPr>
          <p:sp>
            <p:nvSpPr>
              <p:cNvPr id="15" name="Rectangle 14"/>
              <p:cNvSpPr/>
              <p:nvPr/>
            </p:nvSpPr>
            <p:spPr bwMode="gray">
              <a:xfrm>
                <a:off x="8419483"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42581"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1560179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bwMode="gray">
          <a:xfrm>
            <a:off x="4567405" y="1854395"/>
            <a:ext cx="733355" cy="537669"/>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 name="Text Placeholder 2"/>
          <p:cNvSpPr>
            <a:spLocks noGrp="1"/>
          </p:cNvSpPr>
          <p:nvPr>
            <p:ph type="body" sz="quarter" idx="12"/>
          </p:nvPr>
        </p:nvSpPr>
        <p:spPr>
          <a:noFill/>
        </p:spPr>
        <p:txBody>
          <a:bodyPr/>
          <a:lstStyle/>
          <a:p>
            <a:pPr marL="0" indent="0">
              <a:spcBef>
                <a:spcPts val="0"/>
              </a:spcBef>
            </a:pPr>
            <a:r>
              <a:rPr lang="en-US" dirty="0"/>
              <a:t>4.4 Product Integration</a:t>
            </a:r>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6200000" flipH="1">
            <a:off x="4324906" y="-697708"/>
            <a:ext cx="774727" cy="7017827"/>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081"/>
              <a:gd name="connsiteY0" fmla="*/ 5467 h 10000"/>
              <a:gd name="connsiteX1" fmla="*/ 10081 w 10081"/>
              <a:gd name="connsiteY1" fmla="*/ 0 h 10000"/>
              <a:gd name="connsiteX2" fmla="*/ 10081 w 10081"/>
              <a:gd name="connsiteY2" fmla="*/ 10000 h 10000"/>
              <a:gd name="connsiteX3" fmla="*/ 99 w 10081"/>
              <a:gd name="connsiteY3" fmla="*/ 7327 h 10000"/>
              <a:gd name="connsiteX4" fmla="*/ 0 w 10081"/>
              <a:gd name="connsiteY4" fmla="*/ 5467 h 10000"/>
              <a:gd name="connsiteX0" fmla="*/ 48 w 10129"/>
              <a:gd name="connsiteY0" fmla="*/ 5467 h 10000"/>
              <a:gd name="connsiteX1" fmla="*/ 10129 w 10129"/>
              <a:gd name="connsiteY1" fmla="*/ 0 h 10000"/>
              <a:gd name="connsiteX2" fmla="*/ 10129 w 10129"/>
              <a:gd name="connsiteY2" fmla="*/ 10000 h 10000"/>
              <a:gd name="connsiteX3" fmla="*/ 0 w 10129"/>
              <a:gd name="connsiteY3" fmla="*/ 6262 h 10000"/>
              <a:gd name="connsiteX4" fmla="*/ 48 w 10129"/>
              <a:gd name="connsiteY4" fmla="*/ 5467 h 10000"/>
              <a:gd name="connsiteX0" fmla="*/ 0 w 10652"/>
              <a:gd name="connsiteY0" fmla="*/ 4982 h 10000"/>
              <a:gd name="connsiteX1" fmla="*/ 10652 w 10652"/>
              <a:gd name="connsiteY1" fmla="*/ 0 h 10000"/>
              <a:gd name="connsiteX2" fmla="*/ 10652 w 10652"/>
              <a:gd name="connsiteY2" fmla="*/ 10000 h 10000"/>
              <a:gd name="connsiteX3" fmla="*/ 523 w 10652"/>
              <a:gd name="connsiteY3" fmla="*/ 6262 h 10000"/>
              <a:gd name="connsiteX4" fmla="*/ 0 w 10652"/>
              <a:gd name="connsiteY4" fmla="*/ 4982 h 10000"/>
              <a:gd name="connsiteX0" fmla="*/ 143 w 10795"/>
              <a:gd name="connsiteY0" fmla="*/ 4982 h 10000"/>
              <a:gd name="connsiteX1" fmla="*/ 10795 w 10795"/>
              <a:gd name="connsiteY1" fmla="*/ 0 h 10000"/>
              <a:gd name="connsiteX2" fmla="*/ 10795 w 10795"/>
              <a:gd name="connsiteY2" fmla="*/ 10000 h 10000"/>
              <a:gd name="connsiteX3" fmla="*/ 0 w 10795"/>
              <a:gd name="connsiteY3" fmla="*/ 6191 h 10000"/>
              <a:gd name="connsiteX4" fmla="*/ 143 w 10795"/>
              <a:gd name="connsiteY4" fmla="*/ 4982 h 10000"/>
              <a:gd name="connsiteX0" fmla="*/ 32 w 10795"/>
              <a:gd name="connsiteY0" fmla="*/ 5023 h 10000"/>
              <a:gd name="connsiteX1" fmla="*/ 10795 w 10795"/>
              <a:gd name="connsiteY1" fmla="*/ 0 h 10000"/>
              <a:gd name="connsiteX2" fmla="*/ 10795 w 10795"/>
              <a:gd name="connsiteY2" fmla="*/ 10000 h 10000"/>
              <a:gd name="connsiteX3" fmla="*/ 0 w 10795"/>
              <a:gd name="connsiteY3" fmla="*/ 6191 h 10000"/>
              <a:gd name="connsiteX4" fmla="*/ 32 w 10795"/>
              <a:gd name="connsiteY4" fmla="*/ 5023 h 10000"/>
              <a:gd name="connsiteX0" fmla="*/ 32 w 10795"/>
              <a:gd name="connsiteY0" fmla="*/ 5023 h 9794"/>
              <a:gd name="connsiteX1" fmla="*/ 10795 w 10795"/>
              <a:gd name="connsiteY1" fmla="*/ 0 h 9794"/>
              <a:gd name="connsiteX2" fmla="*/ 10647 w 10795"/>
              <a:gd name="connsiteY2" fmla="*/ 9794 h 9794"/>
              <a:gd name="connsiteX3" fmla="*/ 0 w 10795"/>
              <a:gd name="connsiteY3" fmla="*/ 6191 h 9794"/>
              <a:gd name="connsiteX4" fmla="*/ 32 w 10795"/>
              <a:gd name="connsiteY4" fmla="*/ 5023 h 9794"/>
              <a:gd name="connsiteX0" fmla="*/ 30 w 10000"/>
              <a:gd name="connsiteY0" fmla="*/ 4386 h 9257"/>
              <a:gd name="connsiteX1" fmla="*/ 10000 w 10000"/>
              <a:gd name="connsiteY1" fmla="*/ 0 h 9257"/>
              <a:gd name="connsiteX2" fmla="*/ 9863 w 10000"/>
              <a:gd name="connsiteY2" fmla="*/ 9257 h 9257"/>
              <a:gd name="connsiteX3" fmla="*/ 0 w 10000"/>
              <a:gd name="connsiteY3" fmla="*/ 5578 h 9257"/>
              <a:gd name="connsiteX4" fmla="*/ 30 w 10000"/>
              <a:gd name="connsiteY4" fmla="*/ 4386 h 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7">
                <a:moveTo>
                  <a:pt x="30" y="4386"/>
                </a:moveTo>
                <a:lnTo>
                  <a:pt x="10000" y="0"/>
                </a:lnTo>
                <a:cubicBezTo>
                  <a:pt x="9955" y="3334"/>
                  <a:pt x="9908" y="5923"/>
                  <a:pt x="9863" y="9257"/>
                </a:cubicBezTo>
                <a:cubicBezTo>
                  <a:pt x="6530" y="7960"/>
                  <a:pt x="3333" y="6875"/>
                  <a:pt x="0" y="5578"/>
                </a:cubicBezTo>
                <a:cubicBezTo>
                  <a:pt x="-6" y="4440"/>
                  <a:pt x="35" y="5524"/>
                  <a:pt x="30" y="438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8" name="Rectangle 7"/>
          <p:cNvSpPr/>
          <p:nvPr/>
        </p:nvSpPr>
        <p:spPr bwMode="gray">
          <a:xfrm>
            <a:off x="1205050" y="3313785"/>
            <a:ext cx="6977715" cy="268835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 name="Rectangle 8"/>
          <p:cNvSpPr/>
          <p:nvPr/>
        </p:nvSpPr>
        <p:spPr bwMode="gray">
          <a:xfrm>
            <a:off x="1205049" y="3224783"/>
            <a:ext cx="6977717"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4: PRODUCT LIFECYCLE MANAGEMENT</a:t>
            </a:r>
            <a:endParaRPr lang="en-US" b="1" dirty="0">
              <a:solidFill>
                <a:schemeClr val="bg1"/>
              </a:solidFill>
            </a:endParaRPr>
          </a:p>
        </p:txBody>
      </p:sp>
      <p:grpSp>
        <p:nvGrpSpPr>
          <p:cNvPr id="2" name="Group 1"/>
          <p:cNvGrpSpPr/>
          <p:nvPr/>
        </p:nvGrpSpPr>
        <p:grpSpPr>
          <a:xfrm>
            <a:off x="1845927" y="3599304"/>
            <a:ext cx="3225338" cy="1097061"/>
            <a:chOff x="1269851" y="3599304"/>
            <a:chExt cx="3225338" cy="1097061"/>
          </a:xfrm>
        </p:grpSpPr>
        <p:sp>
          <p:nvSpPr>
            <p:cNvPr id="19" name="Rectangle 18"/>
            <p:cNvSpPr/>
            <p:nvPr/>
          </p:nvSpPr>
          <p:spPr bwMode="gray">
            <a:xfrm rot="5400000">
              <a:off x="2333989" y="2535166"/>
              <a:ext cx="1097061" cy="322533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TextBox 22"/>
            <p:cNvSpPr txBox="1"/>
            <p:nvPr/>
          </p:nvSpPr>
          <p:spPr>
            <a:xfrm>
              <a:off x="1878931" y="3610349"/>
              <a:ext cx="2007176"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4.1 Market Assessment</a:t>
              </a:r>
              <a:endParaRPr lang="en-US" sz="1000" b="1" kern="1200" dirty="0">
                <a:solidFill>
                  <a:srgbClr val="000000"/>
                </a:solidFill>
                <a:latin typeface="Arial"/>
                <a:ea typeface="+mn-ea"/>
                <a:cs typeface="Arial" charset="0"/>
              </a:endParaRPr>
            </a:p>
          </p:txBody>
        </p:sp>
        <p:sp>
          <p:nvSpPr>
            <p:cNvPr id="24" name="Rectangle 23"/>
            <p:cNvSpPr/>
            <p:nvPr/>
          </p:nvSpPr>
          <p:spPr bwMode="gray">
            <a:xfrm>
              <a:off x="234085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4.1.2</a:t>
              </a:r>
            </a:p>
            <a:p>
              <a:pPr algn="ctr" eaLnBrk="0" hangingPunct="0">
                <a:lnSpc>
                  <a:spcPct val="106000"/>
                </a:lnSpc>
              </a:pPr>
              <a:r>
                <a:rPr lang="en-US" sz="700" dirty="0" smtClean="0"/>
                <a:t>Market Strategy</a:t>
              </a:r>
              <a:endParaRPr lang="en-US" sz="700" dirty="0"/>
            </a:p>
          </p:txBody>
        </p:sp>
        <p:sp>
          <p:nvSpPr>
            <p:cNvPr id="25" name="Rectangle 24"/>
            <p:cNvSpPr/>
            <p:nvPr/>
          </p:nvSpPr>
          <p:spPr bwMode="gray">
            <a:xfrm>
              <a:off x="337413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4.1.3</a:t>
              </a:r>
            </a:p>
            <a:p>
              <a:pPr algn="ctr" eaLnBrk="0" hangingPunct="0">
                <a:lnSpc>
                  <a:spcPct val="106000"/>
                </a:lnSpc>
              </a:pPr>
              <a:r>
                <a:rPr lang="en-US" sz="700" dirty="0" smtClean="0"/>
                <a:t>Target Market Analysis</a:t>
              </a:r>
              <a:endParaRPr lang="en-US" sz="700" dirty="0"/>
            </a:p>
          </p:txBody>
        </p:sp>
        <p:sp>
          <p:nvSpPr>
            <p:cNvPr id="35" name="Rectangle 34"/>
            <p:cNvSpPr/>
            <p:nvPr/>
          </p:nvSpPr>
          <p:spPr bwMode="gray">
            <a:xfrm>
              <a:off x="130757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4.1.4</a:t>
              </a:r>
            </a:p>
            <a:p>
              <a:pPr algn="ctr" eaLnBrk="0" hangingPunct="0">
                <a:lnSpc>
                  <a:spcPct val="106000"/>
                </a:lnSpc>
              </a:pPr>
              <a:r>
                <a:rPr lang="en-US" sz="700" dirty="0" smtClean="0"/>
                <a:t>Competitor Landscape</a:t>
              </a:r>
              <a:endParaRPr lang="en-US" sz="700" dirty="0"/>
            </a:p>
          </p:txBody>
        </p:sp>
        <p:sp>
          <p:nvSpPr>
            <p:cNvPr id="37" name="Rectangle 36"/>
            <p:cNvSpPr/>
            <p:nvPr/>
          </p:nvSpPr>
          <p:spPr bwMode="gray">
            <a:xfrm>
              <a:off x="234085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4.1.5</a:t>
              </a:r>
            </a:p>
            <a:p>
              <a:pPr algn="ctr" eaLnBrk="0" hangingPunct="0">
                <a:lnSpc>
                  <a:spcPct val="106000"/>
                </a:lnSpc>
              </a:pPr>
              <a:r>
                <a:rPr lang="en-US" sz="700" dirty="0" smtClean="0"/>
                <a:t>Product Opportunity Prioritization</a:t>
              </a:r>
              <a:endParaRPr lang="en-US" sz="700" dirty="0"/>
            </a:p>
          </p:txBody>
        </p:sp>
        <p:sp>
          <p:nvSpPr>
            <p:cNvPr id="55" name="Rectangle 54"/>
            <p:cNvSpPr/>
            <p:nvPr/>
          </p:nvSpPr>
          <p:spPr bwMode="gray">
            <a:xfrm>
              <a:off x="130757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4.1.1</a:t>
              </a:r>
            </a:p>
            <a:p>
              <a:pPr algn="ctr" eaLnBrk="0" hangingPunct="0">
                <a:lnSpc>
                  <a:spcPct val="106000"/>
                </a:lnSpc>
              </a:pPr>
              <a:r>
                <a:rPr lang="en-US" sz="700" dirty="0" smtClean="0"/>
                <a:t>Product Strategy</a:t>
              </a:r>
              <a:endParaRPr lang="en-US" sz="700" dirty="0"/>
            </a:p>
          </p:txBody>
        </p:sp>
      </p:grpSp>
      <p:grpSp>
        <p:nvGrpSpPr>
          <p:cNvPr id="76" name="Group 75"/>
          <p:cNvGrpSpPr/>
          <p:nvPr/>
        </p:nvGrpSpPr>
        <p:grpSpPr>
          <a:xfrm>
            <a:off x="1269853" y="4789859"/>
            <a:ext cx="2177431" cy="1097061"/>
            <a:chOff x="1269853" y="3588715"/>
            <a:chExt cx="2177431" cy="1097061"/>
          </a:xfrm>
        </p:grpSpPr>
        <p:sp>
          <p:nvSpPr>
            <p:cNvPr id="77" name="Rectangle 76"/>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78" name="TextBox 77"/>
            <p:cNvSpPr txBox="1"/>
            <p:nvPr/>
          </p:nvSpPr>
          <p:spPr>
            <a:xfrm>
              <a:off x="1393334" y="3599760"/>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4.3 Product Development</a:t>
              </a:r>
              <a:endParaRPr lang="en-US" sz="1000" b="1" kern="1200" dirty="0">
                <a:solidFill>
                  <a:srgbClr val="000000"/>
                </a:solidFill>
                <a:latin typeface="Arial"/>
                <a:ea typeface="+mn-ea"/>
                <a:cs typeface="Arial" charset="0"/>
              </a:endParaRPr>
            </a:p>
          </p:txBody>
        </p:sp>
        <p:grpSp>
          <p:nvGrpSpPr>
            <p:cNvPr id="79" name="Group 78"/>
            <p:cNvGrpSpPr/>
            <p:nvPr/>
          </p:nvGrpSpPr>
          <p:grpSpPr>
            <a:xfrm>
              <a:off x="1316626" y="3846959"/>
              <a:ext cx="2083885" cy="774496"/>
              <a:chOff x="721487" y="3846959"/>
              <a:chExt cx="2083885" cy="774496"/>
            </a:xfrm>
          </p:grpSpPr>
          <p:sp>
            <p:nvSpPr>
              <p:cNvPr id="80" name="Rectangle 79"/>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4.3.1</a:t>
                </a:r>
              </a:p>
              <a:p>
                <a:pPr algn="ctr" eaLnBrk="0" hangingPunct="0">
                  <a:lnSpc>
                    <a:spcPct val="106000"/>
                  </a:lnSpc>
                </a:pPr>
                <a:r>
                  <a:rPr lang="en-US" sz="700" dirty="0" smtClean="0"/>
                  <a:t>Product Form Development</a:t>
                </a:r>
                <a:endParaRPr lang="en-US" sz="700" dirty="0"/>
              </a:p>
            </p:txBody>
          </p:sp>
          <p:sp>
            <p:nvSpPr>
              <p:cNvPr id="81" name="Rectangle 80"/>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4.3.2</a:t>
                </a:r>
              </a:p>
              <a:p>
                <a:pPr algn="ctr" eaLnBrk="0" hangingPunct="0">
                  <a:lnSpc>
                    <a:spcPct val="106000"/>
                  </a:lnSpc>
                </a:pPr>
                <a:r>
                  <a:rPr lang="en-US" sz="700" dirty="0" smtClean="0"/>
                  <a:t>Base Rates &amp; Factors Development</a:t>
                </a:r>
                <a:endParaRPr lang="en-US" sz="700" dirty="0"/>
              </a:p>
            </p:txBody>
          </p:sp>
          <p:sp>
            <p:nvSpPr>
              <p:cNvPr id="82" name="Rectangle 81"/>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4.3.3</a:t>
                </a:r>
              </a:p>
              <a:p>
                <a:pPr algn="ctr" eaLnBrk="0" hangingPunct="0">
                  <a:lnSpc>
                    <a:spcPct val="106000"/>
                  </a:lnSpc>
                </a:pPr>
                <a:r>
                  <a:rPr lang="en-US" sz="700" dirty="0" smtClean="0"/>
                  <a:t>Underwriting Guidelines Development</a:t>
                </a:r>
                <a:endParaRPr lang="en-US" sz="700" dirty="0"/>
              </a:p>
            </p:txBody>
          </p:sp>
        </p:grpSp>
      </p:grpSp>
      <p:grpSp>
        <p:nvGrpSpPr>
          <p:cNvPr id="84" name="Group 83"/>
          <p:cNvGrpSpPr/>
          <p:nvPr/>
        </p:nvGrpSpPr>
        <p:grpSpPr>
          <a:xfrm>
            <a:off x="3507991" y="4789859"/>
            <a:ext cx="2307034" cy="1097061"/>
            <a:chOff x="1205051" y="3588715"/>
            <a:chExt cx="2307034" cy="1097061"/>
          </a:xfrm>
        </p:grpSpPr>
        <p:sp>
          <p:nvSpPr>
            <p:cNvPr id="85" name="Rectangle 84"/>
            <p:cNvSpPr/>
            <p:nvPr/>
          </p:nvSpPr>
          <p:spPr bwMode="gray">
            <a:xfrm rot="5400000">
              <a:off x="1810038" y="3048530"/>
              <a:ext cx="1097061"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6" name="TextBox 8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4.4 Product Integration</a:t>
              </a:r>
              <a:endParaRPr lang="en-US" sz="1000" b="1" kern="1200" dirty="0">
                <a:solidFill>
                  <a:srgbClr val="000000"/>
                </a:solidFill>
                <a:latin typeface="Arial"/>
                <a:ea typeface="+mn-ea"/>
                <a:cs typeface="Arial" charset="0"/>
              </a:endParaRPr>
            </a:p>
          </p:txBody>
        </p:sp>
        <p:grpSp>
          <p:nvGrpSpPr>
            <p:cNvPr id="87" name="Group 86"/>
            <p:cNvGrpSpPr/>
            <p:nvPr/>
          </p:nvGrpSpPr>
          <p:grpSpPr>
            <a:xfrm>
              <a:off x="1316626" y="3846959"/>
              <a:ext cx="2083885" cy="774496"/>
              <a:chOff x="721487" y="3846959"/>
              <a:chExt cx="2083885" cy="774496"/>
            </a:xfrm>
          </p:grpSpPr>
          <p:sp>
            <p:nvSpPr>
              <p:cNvPr id="88" name="Rectangle 8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4.4.1</a:t>
                </a:r>
              </a:p>
              <a:p>
                <a:pPr algn="ctr" eaLnBrk="0" hangingPunct="0">
                  <a:lnSpc>
                    <a:spcPct val="106000"/>
                  </a:lnSpc>
                </a:pPr>
                <a:r>
                  <a:rPr lang="en-US" sz="700" dirty="0" smtClean="0"/>
                  <a:t>Product Implementation Planning</a:t>
                </a:r>
                <a:endParaRPr lang="en-US" sz="700" dirty="0"/>
              </a:p>
            </p:txBody>
          </p:sp>
          <p:sp>
            <p:nvSpPr>
              <p:cNvPr id="89" name="Rectangle 8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4.4.2</a:t>
                </a:r>
              </a:p>
              <a:p>
                <a:pPr algn="ctr" eaLnBrk="0" hangingPunct="0">
                  <a:lnSpc>
                    <a:spcPct val="106000"/>
                  </a:lnSpc>
                </a:pPr>
                <a:r>
                  <a:rPr lang="en-US" sz="700" dirty="0" smtClean="0"/>
                  <a:t>Product Implementation</a:t>
                </a:r>
                <a:endParaRPr lang="en-US" sz="700" dirty="0"/>
              </a:p>
            </p:txBody>
          </p:sp>
          <p:sp>
            <p:nvSpPr>
              <p:cNvPr id="90" name="Rectangle 8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4.4.3</a:t>
                </a:r>
              </a:p>
              <a:p>
                <a:pPr algn="ctr" eaLnBrk="0" hangingPunct="0">
                  <a:lnSpc>
                    <a:spcPct val="106000"/>
                  </a:lnSpc>
                </a:pPr>
                <a:r>
                  <a:rPr lang="en-US" sz="700" dirty="0" smtClean="0"/>
                  <a:t>Product Launch</a:t>
                </a:r>
                <a:endParaRPr lang="en-US" sz="700" dirty="0"/>
              </a:p>
            </p:txBody>
          </p:sp>
        </p:grpSp>
      </p:grpSp>
      <p:grpSp>
        <p:nvGrpSpPr>
          <p:cNvPr id="92" name="Group 91"/>
          <p:cNvGrpSpPr/>
          <p:nvPr/>
        </p:nvGrpSpPr>
        <p:grpSpPr>
          <a:xfrm>
            <a:off x="5875732" y="4789859"/>
            <a:ext cx="2307034" cy="1097061"/>
            <a:chOff x="1205051" y="3588715"/>
            <a:chExt cx="2307034" cy="1097061"/>
          </a:xfrm>
        </p:grpSpPr>
        <p:sp>
          <p:nvSpPr>
            <p:cNvPr id="93" name="Rectangle 92"/>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TextBox 93"/>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4.5 Product Management</a:t>
              </a:r>
              <a:endParaRPr lang="en-US" sz="1000" b="1" kern="1200" dirty="0">
                <a:solidFill>
                  <a:srgbClr val="000000"/>
                </a:solidFill>
                <a:latin typeface="Arial"/>
                <a:ea typeface="+mn-ea"/>
                <a:cs typeface="Arial" charset="0"/>
              </a:endParaRPr>
            </a:p>
          </p:txBody>
        </p:sp>
        <p:grpSp>
          <p:nvGrpSpPr>
            <p:cNvPr id="95" name="Group 94"/>
            <p:cNvGrpSpPr/>
            <p:nvPr/>
          </p:nvGrpSpPr>
          <p:grpSpPr>
            <a:xfrm>
              <a:off x="1316626" y="3846959"/>
              <a:ext cx="2083885" cy="774496"/>
              <a:chOff x="721487" y="3846959"/>
              <a:chExt cx="2083885" cy="774496"/>
            </a:xfrm>
          </p:grpSpPr>
          <p:sp>
            <p:nvSpPr>
              <p:cNvPr id="96" name="Rectangle 95"/>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4.5.1</a:t>
                </a:r>
              </a:p>
              <a:p>
                <a:pPr algn="ctr" eaLnBrk="0" hangingPunct="0">
                  <a:lnSpc>
                    <a:spcPct val="106000"/>
                  </a:lnSpc>
                </a:pPr>
                <a:r>
                  <a:rPr lang="en-US" sz="700" dirty="0" smtClean="0"/>
                  <a:t>Product Performance Analysis</a:t>
                </a:r>
                <a:endParaRPr lang="en-US" sz="700" dirty="0"/>
              </a:p>
            </p:txBody>
          </p:sp>
          <p:sp>
            <p:nvSpPr>
              <p:cNvPr id="97" name="Rectangle 96"/>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4.5.2</a:t>
                </a:r>
              </a:p>
              <a:p>
                <a:pPr algn="ctr" eaLnBrk="0" hangingPunct="0">
                  <a:lnSpc>
                    <a:spcPct val="106000"/>
                  </a:lnSpc>
                </a:pPr>
                <a:r>
                  <a:rPr lang="en-US" sz="700" dirty="0" smtClean="0"/>
                  <a:t>Product Modification</a:t>
                </a:r>
                <a:endParaRPr lang="en-US" sz="700" dirty="0"/>
              </a:p>
            </p:txBody>
          </p:sp>
          <p:sp>
            <p:nvSpPr>
              <p:cNvPr id="98" name="Rectangle 97"/>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4.5.3</a:t>
                </a:r>
              </a:p>
              <a:p>
                <a:pPr algn="ctr" eaLnBrk="0" hangingPunct="0">
                  <a:lnSpc>
                    <a:spcPct val="106000"/>
                  </a:lnSpc>
                </a:pPr>
                <a:r>
                  <a:rPr lang="en-US" sz="700" dirty="0" smtClean="0"/>
                  <a:t>Product Change Management</a:t>
                </a:r>
                <a:endParaRPr lang="en-US" sz="700" dirty="0"/>
              </a:p>
            </p:txBody>
          </p:sp>
          <p:sp>
            <p:nvSpPr>
              <p:cNvPr id="99" name="Rectangle 98"/>
              <p:cNvSpPr/>
              <p:nvPr/>
            </p:nvSpPr>
            <p:spPr bwMode="gray">
              <a:xfrm>
                <a:off x="179682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4.5.4</a:t>
                </a:r>
              </a:p>
              <a:p>
                <a:pPr algn="ctr" eaLnBrk="0" hangingPunct="0">
                  <a:lnSpc>
                    <a:spcPct val="106000"/>
                  </a:lnSpc>
                </a:pPr>
                <a:r>
                  <a:rPr lang="en-US" sz="700" dirty="0" smtClean="0"/>
                  <a:t>Product Retirement</a:t>
                </a:r>
                <a:endParaRPr lang="en-US" sz="700" dirty="0"/>
              </a:p>
            </p:txBody>
          </p:sp>
        </p:grpSp>
      </p:grpSp>
      <p:grpSp>
        <p:nvGrpSpPr>
          <p:cNvPr id="51" name="Group 50"/>
          <p:cNvGrpSpPr/>
          <p:nvPr/>
        </p:nvGrpSpPr>
        <p:grpSpPr>
          <a:xfrm>
            <a:off x="5186480" y="3599304"/>
            <a:ext cx="2307034" cy="1097061"/>
            <a:chOff x="1205051" y="3588715"/>
            <a:chExt cx="2307034" cy="1097061"/>
          </a:xfrm>
        </p:grpSpPr>
        <p:sp>
          <p:nvSpPr>
            <p:cNvPr id="52" name="Rectangle 51"/>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56" name="TextBox 5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4.2 Product Design</a:t>
              </a:r>
              <a:endParaRPr lang="en-US" sz="1000" b="1" kern="1200" dirty="0">
                <a:solidFill>
                  <a:srgbClr val="000000"/>
                </a:solidFill>
                <a:latin typeface="Arial"/>
                <a:ea typeface="+mn-ea"/>
                <a:cs typeface="Arial" charset="0"/>
              </a:endParaRPr>
            </a:p>
          </p:txBody>
        </p:sp>
        <p:grpSp>
          <p:nvGrpSpPr>
            <p:cNvPr id="57" name="Group 56"/>
            <p:cNvGrpSpPr/>
            <p:nvPr/>
          </p:nvGrpSpPr>
          <p:grpSpPr>
            <a:xfrm>
              <a:off x="1316626" y="3846959"/>
              <a:ext cx="2083885" cy="774496"/>
              <a:chOff x="721487" y="3846959"/>
              <a:chExt cx="2083885" cy="774496"/>
            </a:xfrm>
          </p:grpSpPr>
          <p:sp>
            <p:nvSpPr>
              <p:cNvPr id="58" name="Rectangle 5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4.2.1</a:t>
                </a:r>
              </a:p>
              <a:p>
                <a:pPr algn="ctr" eaLnBrk="0" hangingPunct="0">
                  <a:lnSpc>
                    <a:spcPct val="106000"/>
                  </a:lnSpc>
                </a:pPr>
                <a:r>
                  <a:rPr lang="en-US" sz="700" dirty="0" smtClean="0"/>
                  <a:t>Product Features</a:t>
                </a:r>
                <a:endParaRPr lang="en-US" sz="700" dirty="0"/>
              </a:p>
            </p:txBody>
          </p:sp>
          <p:sp>
            <p:nvSpPr>
              <p:cNvPr id="59" name="Rectangle 5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a:t>4.2.2</a:t>
                </a:r>
              </a:p>
              <a:p>
                <a:pPr algn="ctr" eaLnBrk="0" hangingPunct="0">
                  <a:lnSpc>
                    <a:spcPct val="106000"/>
                  </a:lnSpc>
                </a:pPr>
                <a:r>
                  <a:rPr lang="en-US" sz="700" dirty="0"/>
                  <a:t>Product </a:t>
                </a:r>
                <a:r>
                  <a:rPr lang="en-US" sz="700" dirty="0" smtClean="0"/>
                  <a:t>Structure</a:t>
                </a:r>
                <a:endParaRPr lang="en-US" sz="700" dirty="0"/>
              </a:p>
            </p:txBody>
          </p:sp>
          <p:sp>
            <p:nvSpPr>
              <p:cNvPr id="60" name="Rectangle 5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4.2.3</a:t>
                </a:r>
              </a:p>
              <a:p>
                <a:pPr algn="ctr" eaLnBrk="0" hangingPunct="0">
                  <a:lnSpc>
                    <a:spcPct val="106000"/>
                  </a:lnSpc>
                </a:pPr>
                <a:r>
                  <a:rPr lang="en-US" sz="700" dirty="0" smtClean="0"/>
                  <a:t>Product Business Case Development</a:t>
                </a:r>
                <a:endParaRPr lang="en-US" sz="700" dirty="0"/>
              </a:p>
            </p:txBody>
          </p:sp>
        </p:grpSp>
      </p:grpSp>
      <p:sp>
        <p:nvSpPr>
          <p:cNvPr id="47" name="Rectangle 46"/>
          <p:cNvSpPr/>
          <p:nvPr/>
        </p:nvSpPr>
        <p:spPr bwMode="gray">
          <a:xfrm>
            <a:off x="638724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4.2.4</a:t>
            </a:r>
          </a:p>
          <a:p>
            <a:pPr algn="ctr" eaLnBrk="0" hangingPunct="0">
              <a:lnSpc>
                <a:spcPct val="106000"/>
              </a:lnSpc>
            </a:pPr>
            <a:r>
              <a:rPr lang="en-US" sz="700" dirty="0" smtClean="0"/>
              <a:t>Product Implementation Strategy and Plan</a:t>
            </a:r>
            <a:endParaRPr lang="en-US" sz="700" dirty="0"/>
          </a:p>
        </p:txBody>
      </p:sp>
      <p:sp>
        <p:nvSpPr>
          <p:cNvPr id="48" name="Rectangle 47"/>
          <p:cNvSpPr/>
          <p:nvPr/>
        </p:nvSpPr>
        <p:spPr bwMode="gray">
          <a:xfrm>
            <a:off x="2386571" y="545683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4.3.4</a:t>
            </a:r>
          </a:p>
          <a:p>
            <a:pPr algn="ctr" eaLnBrk="0" hangingPunct="0">
              <a:lnSpc>
                <a:spcPct val="106000"/>
              </a:lnSpc>
            </a:pPr>
            <a:r>
              <a:rPr lang="en-US" sz="700" dirty="0" smtClean="0"/>
              <a:t>Regulatory/State Filing</a:t>
            </a:r>
            <a:endParaRPr lang="en-US" sz="700" dirty="0"/>
          </a:p>
        </p:txBody>
      </p:sp>
    </p:spTree>
    <p:extLst>
      <p:ext uri="{BB962C8B-B14F-4D97-AF65-F5344CB8AC3E}">
        <p14:creationId xmlns:p14="http://schemas.microsoft.com/office/powerpoint/2010/main" val="3734655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4.4 Product Integration</a:t>
            </a:r>
          </a:p>
        </p:txBody>
      </p:sp>
      <p:graphicFrame>
        <p:nvGraphicFramePr>
          <p:cNvPr id="19" name="Table 18"/>
          <p:cNvGraphicFramePr>
            <a:graphicFrameLocks noGrp="1"/>
          </p:cNvGraphicFramePr>
          <p:nvPr>
            <p:extLst>
              <p:ext uri="{D42A27DB-BD31-4B8C-83A1-F6EECF244321}">
                <p14:modId xmlns:p14="http://schemas.microsoft.com/office/powerpoint/2010/main" val="293714514"/>
              </p:ext>
            </p:extLst>
          </p:nvPr>
        </p:nvGraphicFramePr>
        <p:xfrm>
          <a:off x="417530" y="1281459"/>
          <a:ext cx="8347057" cy="5273040"/>
        </p:xfrm>
        <a:graphic>
          <a:graphicData uri="http://schemas.openxmlformats.org/drawingml/2006/table">
            <a:tbl>
              <a:tblPr>
                <a:tableStyleId>{F2DE63D5-997A-4646-A377-4702673A728D}</a:tableStyleId>
              </a:tblPr>
              <a:tblGrid>
                <a:gridCol w="1429193"/>
                <a:gridCol w="1803557"/>
                <a:gridCol w="1351947"/>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2">
                  <a:txBody>
                    <a:bodyPr/>
                    <a:lstStyle/>
                    <a:p>
                      <a:pPr algn="r" fontAlgn="t"/>
                      <a:r>
                        <a:rPr lang="en-US" sz="1100" b="1" i="1" u="none" strike="noStrike" dirty="0" smtClean="0">
                          <a:effectLst/>
                          <a:latin typeface="+mn-lt"/>
                        </a:rPr>
                        <a:t>4.4.1 Product Implementation Planning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2">
                  <a:txBody>
                    <a:bodyPr/>
                    <a:lstStyle/>
                    <a:p>
                      <a:pPr algn="l" fontAlgn="t"/>
                      <a:r>
                        <a:rPr lang="en-US" sz="1100" b="0" u="none" strike="noStrike" dirty="0" smtClean="0">
                          <a:solidFill>
                            <a:srgbClr val="000000"/>
                          </a:solidFill>
                          <a:effectLst/>
                          <a:latin typeface="+mn-lt"/>
                        </a:rPr>
                        <a:t>Prepare organization</a:t>
                      </a:r>
                      <a:r>
                        <a:rPr lang="en-US" sz="1100" b="0" u="none" strike="noStrike" baseline="0" dirty="0" smtClean="0">
                          <a:solidFill>
                            <a:srgbClr val="000000"/>
                          </a:solidFill>
                          <a:effectLst/>
                          <a:latin typeface="+mn-lt"/>
                        </a:rPr>
                        <a:t> to sell and service products </a:t>
                      </a:r>
                      <a:r>
                        <a:rPr lang="en-US" sz="1100" b="0" u="none" strike="noStrike" dirty="0" smtClean="0">
                          <a:solidFill>
                            <a:srgbClr val="000000"/>
                          </a:solidFill>
                          <a:effectLst/>
                          <a:latin typeface="+mn-lt"/>
                        </a:rPr>
                        <a:t>to meet customer needs.</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4.4.1.1 Marketing and</a:t>
                      </a:r>
                      <a:r>
                        <a:rPr lang="en-US" sz="1100" b="0" u="none" strike="noStrike" baseline="0" dirty="0" smtClean="0">
                          <a:effectLst/>
                          <a:latin typeface="+mn-lt"/>
                        </a:rPr>
                        <a:t> </a:t>
                      </a:r>
                      <a:r>
                        <a:rPr lang="en-US" sz="1100" b="0" u="none" strike="noStrike" dirty="0" smtClean="0">
                          <a:effectLst/>
                          <a:latin typeface="+mn-lt"/>
                        </a:rPr>
                        <a:t>Distribution Channel Planning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Establish sales strategy and determine distribution methods to be used, outlining transaction process between insurer and customer.</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4.4.1.2 Associated Services Planning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Develop service plan to serve both customer and business needs. Associated services include: sales, third party data vendors, claim handling, customer service, and internal support.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416584">
                <a:tc rowSpan="7">
                  <a:txBody>
                    <a:bodyPr/>
                    <a:lstStyle/>
                    <a:p>
                      <a:pPr algn="r" fontAlgn="t"/>
                      <a:r>
                        <a:rPr lang="en-US" sz="1100" b="1" i="1" u="none" strike="noStrike" dirty="0" smtClean="0">
                          <a:solidFill>
                            <a:srgbClr val="000000"/>
                          </a:solidFill>
                          <a:effectLst/>
                          <a:latin typeface="+mn-lt"/>
                        </a:rPr>
                        <a:t>4.4.2 Product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7">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Identification, design, development and implementation of marketing, distribution, underwriting, policy administration, billing, financial reporting and regulatory</a:t>
                      </a:r>
                      <a:r>
                        <a:rPr lang="en-US" sz="1100" b="0" u="none" strike="noStrike" baseline="0" dirty="0" smtClean="0">
                          <a:solidFill>
                            <a:srgbClr val="000000"/>
                          </a:solidFill>
                          <a:effectLst/>
                          <a:latin typeface="+mn-lt"/>
                        </a:rPr>
                        <a:t> reporting.</a:t>
                      </a:r>
                      <a:endParaRPr lang="en-US" sz="1100" b="0" u="none" strike="noStrike" dirty="0" smtClean="0">
                        <a:solidFill>
                          <a:srgbClr val="000000"/>
                        </a:solidFill>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US" sz="1100" dirty="0" smtClean="0"/>
                        <a:t>4.4.2.1 Marketing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Adopt</a:t>
                      </a:r>
                      <a:r>
                        <a:rPr lang="en-US" sz="1100" b="0" u="none" strike="noStrike" baseline="0" dirty="0" smtClean="0">
                          <a:solidFill>
                            <a:schemeClr val="tx1"/>
                          </a:solidFill>
                          <a:effectLst/>
                          <a:latin typeface="+mn-lt"/>
                        </a:rPr>
                        <a:t> the marketing strategy i</a:t>
                      </a:r>
                      <a:r>
                        <a:rPr lang="en-US" sz="1100" b="0" u="none" strike="noStrike" dirty="0" smtClean="0">
                          <a:solidFill>
                            <a:schemeClr val="tx1"/>
                          </a:solidFill>
                          <a:effectLst/>
                          <a:latin typeface="+mn-lt"/>
                        </a:rPr>
                        <a:t>ncluding</a:t>
                      </a:r>
                      <a:r>
                        <a:rPr lang="en-US" sz="1100" b="0" u="none" strike="noStrike" baseline="0" dirty="0" smtClean="0">
                          <a:solidFill>
                            <a:schemeClr val="tx1"/>
                          </a:solidFill>
                          <a:effectLst/>
                          <a:latin typeface="+mn-lt"/>
                        </a:rPr>
                        <a:t> the</a:t>
                      </a:r>
                      <a:r>
                        <a:rPr lang="en-US" sz="1100" b="0" u="none" strike="noStrike" dirty="0" smtClean="0">
                          <a:solidFill>
                            <a:schemeClr val="tx1"/>
                          </a:solidFill>
                          <a:effectLst/>
                          <a:latin typeface="+mn-lt"/>
                        </a:rPr>
                        <a:t> selection of appropriate advertising channels for target customer.</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4.4.2.2 Distribution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baseline="0" dirty="0" smtClean="0">
                          <a:solidFill>
                            <a:schemeClr val="tx1"/>
                          </a:solidFill>
                          <a:effectLst/>
                          <a:latin typeface="+mn-lt"/>
                        </a:rPr>
                        <a:t>Adopt the distribution strategy for product.</a:t>
                      </a:r>
                      <a:endParaRPr lang="en-US" sz="1100" b="0" u="none" strike="noStrike" dirty="0" smtClean="0">
                        <a:solidFill>
                          <a:schemeClr val="tx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4.4.2.3 Underwriting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Inform</a:t>
                      </a:r>
                      <a:r>
                        <a:rPr lang="en-US" sz="1100" b="0" u="none" strike="noStrike" baseline="0" dirty="0" smtClean="0">
                          <a:solidFill>
                            <a:schemeClr val="tx1"/>
                          </a:solidFill>
                          <a:effectLst/>
                          <a:latin typeface="+mn-lt"/>
                        </a:rPr>
                        <a:t> underwriters of new product’s features and rates.  Produce and distribute  underwriting guidelines documentation.</a:t>
                      </a:r>
                      <a:endParaRPr lang="en-US" sz="1100" b="0" u="none" strike="noStrike" dirty="0" smtClean="0">
                        <a:solidFill>
                          <a:schemeClr val="tx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4.4.2.4 Training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Conduct formal training sessions for agents or employees about new product features, including overview of new system or technology.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4.4.2.5 Systems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Adopt new system or change existing system to support product implementation and maintenance.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4.4.2.6</a:t>
                      </a:r>
                      <a:r>
                        <a:rPr lang="en-US" sz="1100" baseline="0" dirty="0" smtClean="0"/>
                        <a:t> </a:t>
                      </a:r>
                      <a:r>
                        <a:rPr lang="en-US" sz="1100" b="0" i="0" u="none" strike="noStrike" dirty="0" smtClean="0">
                          <a:solidFill>
                            <a:srgbClr val="000000"/>
                          </a:solidFill>
                          <a:effectLst/>
                          <a:latin typeface="+mn-lt"/>
                        </a:rPr>
                        <a:t>Product Monitoring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Configure</a:t>
                      </a:r>
                      <a:r>
                        <a:rPr lang="en-US" sz="1100" b="0" u="none" strike="noStrike" baseline="0" dirty="0" smtClean="0">
                          <a:solidFill>
                            <a:schemeClr val="tx1"/>
                          </a:solidFill>
                          <a:effectLst/>
                          <a:latin typeface="+mn-lt"/>
                        </a:rPr>
                        <a:t> product and reporting tools to carry out product monitoring strategy.</a:t>
                      </a:r>
                      <a:endParaRPr lang="en-US" sz="1100" b="0" u="none" strike="noStrike" dirty="0" smtClean="0">
                        <a:solidFill>
                          <a:schemeClr val="tx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4.4.2.7 Product Implementation Management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chemeClr val="tx1"/>
                          </a:solidFill>
                          <a:effectLst/>
                          <a:latin typeface="+mn-lt"/>
                        </a:rPr>
                        <a:t>Establish timeframe and schedule for implementation</a:t>
                      </a:r>
                      <a:r>
                        <a:rPr lang="en-US" sz="1100" b="0" i="0" u="none" strike="noStrike" baseline="0" dirty="0" smtClean="0">
                          <a:solidFill>
                            <a:schemeClr val="tx1"/>
                          </a:solidFill>
                          <a:effectLst/>
                          <a:latin typeface="+mn-lt"/>
                        </a:rPr>
                        <a:t> and</a:t>
                      </a:r>
                      <a:r>
                        <a:rPr lang="en-US" sz="1100" b="0" i="0" u="none" strike="noStrike" dirty="0" smtClean="0">
                          <a:solidFill>
                            <a:schemeClr val="tx1"/>
                          </a:solidFill>
                          <a:effectLst/>
                          <a:latin typeface="+mn-lt"/>
                        </a:rPr>
                        <a:t> coordinate changes required for different areas .</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4" name="Group 3"/>
          <p:cNvGrpSpPr/>
          <p:nvPr/>
        </p:nvGrpSpPr>
        <p:grpSpPr>
          <a:xfrm>
            <a:off x="8066855" y="362611"/>
            <a:ext cx="611942" cy="391687"/>
            <a:chOff x="8066855" y="362611"/>
            <a:chExt cx="611942" cy="391687"/>
          </a:xfrm>
        </p:grpSpPr>
        <p:sp>
          <p:nvSpPr>
            <p:cNvPr id="5" name="Rectangle 4"/>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6" name="Group 5"/>
            <p:cNvGrpSpPr/>
            <p:nvPr/>
          </p:nvGrpSpPr>
          <p:grpSpPr>
            <a:xfrm>
              <a:off x="8120075" y="399321"/>
              <a:ext cx="505502" cy="318267"/>
              <a:chOff x="8142581" y="405923"/>
              <a:chExt cx="505502" cy="318267"/>
            </a:xfrm>
          </p:grpSpPr>
          <p:sp>
            <p:nvSpPr>
              <p:cNvPr id="8" name="Rectangle 7"/>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0" name="Rectangle 9"/>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1" name="Rectangle 10"/>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3635293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4.4 Product Integration</a:t>
            </a:r>
          </a:p>
        </p:txBody>
      </p:sp>
      <p:graphicFrame>
        <p:nvGraphicFramePr>
          <p:cNvPr id="19" name="Table 18"/>
          <p:cNvGraphicFramePr>
            <a:graphicFrameLocks noGrp="1"/>
          </p:cNvGraphicFramePr>
          <p:nvPr>
            <p:extLst>
              <p:ext uri="{D42A27DB-BD31-4B8C-83A1-F6EECF244321}">
                <p14:modId xmlns:p14="http://schemas.microsoft.com/office/powerpoint/2010/main" val="917374075"/>
              </p:ext>
            </p:extLst>
          </p:nvPr>
        </p:nvGraphicFramePr>
        <p:xfrm>
          <a:off x="417530" y="1266940"/>
          <a:ext cx="8347057" cy="1955824"/>
        </p:xfrm>
        <a:graphic>
          <a:graphicData uri="http://schemas.openxmlformats.org/drawingml/2006/table">
            <a:tbl>
              <a:tblPr>
                <a:tableStyleId>{F2DE63D5-997A-4646-A377-4702673A728D}</a:tableStyleId>
              </a:tblPr>
              <a:tblGrid>
                <a:gridCol w="1429193"/>
                <a:gridCol w="1611532"/>
                <a:gridCol w="1543972"/>
                <a:gridCol w="3762360"/>
              </a:tblGrid>
              <a:tr h="0">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4">
                  <a:txBody>
                    <a:bodyPr/>
                    <a:lstStyle/>
                    <a:p>
                      <a:pPr algn="r" fontAlgn="t"/>
                      <a:r>
                        <a:rPr lang="en-US" sz="1100" b="1" i="1" u="none" strike="noStrike" dirty="0" smtClean="0">
                          <a:effectLst/>
                          <a:latin typeface="+mn-lt"/>
                        </a:rPr>
                        <a:t>4.4.3 Product Launch</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4">
                  <a:txBody>
                    <a:bodyPr/>
                    <a:lstStyle/>
                    <a:p>
                      <a:pPr algn="l" fontAlgn="t"/>
                      <a:r>
                        <a:rPr lang="en-US" sz="1100" b="0" u="none" strike="noStrike" dirty="0" smtClean="0">
                          <a:solidFill>
                            <a:srgbClr val="000000"/>
                          </a:solidFill>
                          <a:effectLst/>
                          <a:latin typeface="+mn-lt"/>
                        </a:rPr>
                        <a:t>Launch of a new product in a limited pre-defined market based on earlier assessments to gauge product performance.</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4.4.3.1 Product Test Marketing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Consult with distribution channel to better assess the feasibility and competitiveness.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solidFill>
                            <a:srgbClr val="000000"/>
                          </a:solidFill>
                          <a:effectLst/>
                          <a:latin typeface="+mn-lt"/>
                        </a:rPr>
                        <a:t>4.4.3.2 Product Pilot Launch</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Deploying all solutions (technology, service and design) into the pilot and running the pilot.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solidFill>
                            <a:srgbClr val="000000"/>
                          </a:solidFill>
                          <a:effectLst/>
                          <a:latin typeface="+mn-lt"/>
                        </a:rPr>
                        <a:t>4.4.3.3 Product Pilot Assessment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Evaluate pilot launch results and identify system or product issues to make adjustments prior to formal implementation.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r" fontAlgn="t"/>
                      <a:endParaRPr lang="en-US" sz="1100" b="1" i="1" u="none" strike="noStrike" dirty="0" smtClean="0">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algn="l" fontAlgn="t"/>
                      <a:endParaRPr lang="en-US" sz="1100" b="0" u="none" strike="noStrike" dirty="0" smtClean="0">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solidFill>
                            <a:srgbClr val="000000"/>
                          </a:solidFill>
                          <a:effectLst/>
                          <a:latin typeface="+mn-lt"/>
                        </a:rPr>
                        <a:t>4.4.3.4 Full Launch</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Launch product into marketplace.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12" name="Group 11"/>
          <p:cNvGrpSpPr/>
          <p:nvPr/>
        </p:nvGrpSpPr>
        <p:grpSpPr>
          <a:xfrm>
            <a:off x="8066855" y="362611"/>
            <a:ext cx="611942" cy="391687"/>
            <a:chOff x="8066855" y="362611"/>
            <a:chExt cx="611942" cy="391687"/>
          </a:xfrm>
        </p:grpSpPr>
        <p:sp>
          <p:nvSpPr>
            <p:cNvPr id="13" name="Rectangle 12"/>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14" name="Group 13"/>
            <p:cNvGrpSpPr/>
            <p:nvPr/>
          </p:nvGrpSpPr>
          <p:grpSpPr>
            <a:xfrm>
              <a:off x="8120075" y="399321"/>
              <a:ext cx="505502" cy="318267"/>
              <a:chOff x="8142581" y="405923"/>
              <a:chExt cx="505502" cy="318267"/>
            </a:xfrm>
          </p:grpSpPr>
          <p:sp>
            <p:nvSpPr>
              <p:cNvPr id="16" name="Rectangle 15"/>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8142581"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2339020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bwMode="gray">
          <a:xfrm>
            <a:off x="4567405" y="1854395"/>
            <a:ext cx="733355" cy="537669"/>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 name="Text Placeholder 2"/>
          <p:cNvSpPr>
            <a:spLocks noGrp="1"/>
          </p:cNvSpPr>
          <p:nvPr>
            <p:ph type="body" sz="quarter" idx="12"/>
          </p:nvPr>
        </p:nvSpPr>
        <p:spPr>
          <a:noFill/>
        </p:spPr>
        <p:txBody>
          <a:bodyPr/>
          <a:lstStyle/>
          <a:p>
            <a:r>
              <a:rPr lang="en-US" dirty="0" smtClean="0"/>
              <a:t>4.5 Product Management</a:t>
            </a:r>
            <a:endParaRPr lang="en-US" dirty="0"/>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6200000" flipH="1">
            <a:off x="4324906" y="-697708"/>
            <a:ext cx="774727" cy="7017827"/>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081"/>
              <a:gd name="connsiteY0" fmla="*/ 5467 h 10000"/>
              <a:gd name="connsiteX1" fmla="*/ 10081 w 10081"/>
              <a:gd name="connsiteY1" fmla="*/ 0 h 10000"/>
              <a:gd name="connsiteX2" fmla="*/ 10081 w 10081"/>
              <a:gd name="connsiteY2" fmla="*/ 10000 h 10000"/>
              <a:gd name="connsiteX3" fmla="*/ 99 w 10081"/>
              <a:gd name="connsiteY3" fmla="*/ 7327 h 10000"/>
              <a:gd name="connsiteX4" fmla="*/ 0 w 10081"/>
              <a:gd name="connsiteY4" fmla="*/ 5467 h 10000"/>
              <a:gd name="connsiteX0" fmla="*/ 48 w 10129"/>
              <a:gd name="connsiteY0" fmla="*/ 5467 h 10000"/>
              <a:gd name="connsiteX1" fmla="*/ 10129 w 10129"/>
              <a:gd name="connsiteY1" fmla="*/ 0 h 10000"/>
              <a:gd name="connsiteX2" fmla="*/ 10129 w 10129"/>
              <a:gd name="connsiteY2" fmla="*/ 10000 h 10000"/>
              <a:gd name="connsiteX3" fmla="*/ 0 w 10129"/>
              <a:gd name="connsiteY3" fmla="*/ 6262 h 10000"/>
              <a:gd name="connsiteX4" fmla="*/ 48 w 10129"/>
              <a:gd name="connsiteY4" fmla="*/ 5467 h 10000"/>
              <a:gd name="connsiteX0" fmla="*/ 0 w 10652"/>
              <a:gd name="connsiteY0" fmla="*/ 4982 h 10000"/>
              <a:gd name="connsiteX1" fmla="*/ 10652 w 10652"/>
              <a:gd name="connsiteY1" fmla="*/ 0 h 10000"/>
              <a:gd name="connsiteX2" fmla="*/ 10652 w 10652"/>
              <a:gd name="connsiteY2" fmla="*/ 10000 h 10000"/>
              <a:gd name="connsiteX3" fmla="*/ 523 w 10652"/>
              <a:gd name="connsiteY3" fmla="*/ 6262 h 10000"/>
              <a:gd name="connsiteX4" fmla="*/ 0 w 10652"/>
              <a:gd name="connsiteY4" fmla="*/ 4982 h 10000"/>
              <a:gd name="connsiteX0" fmla="*/ 143 w 10795"/>
              <a:gd name="connsiteY0" fmla="*/ 4982 h 10000"/>
              <a:gd name="connsiteX1" fmla="*/ 10795 w 10795"/>
              <a:gd name="connsiteY1" fmla="*/ 0 h 10000"/>
              <a:gd name="connsiteX2" fmla="*/ 10795 w 10795"/>
              <a:gd name="connsiteY2" fmla="*/ 10000 h 10000"/>
              <a:gd name="connsiteX3" fmla="*/ 0 w 10795"/>
              <a:gd name="connsiteY3" fmla="*/ 6191 h 10000"/>
              <a:gd name="connsiteX4" fmla="*/ 143 w 10795"/>
              <a:gd name="connsiteY4" fmla="*/ 4982 h 10000"/>
              <a:gd name="connsiteX0" fmla="*/ 32 w 10795"/>
              <a:gd name="connsiteY0" fmla="*/ 5023 h 10000"/>
              <a:gd name="connsiteX1" fmla="*/ 10795 w 10795"/>
              <a:gd name="connsiteY1" fmla="*/ 0 h 10000"/>
              <a:gd name="connsiteX2" fmla="*/ 10795 w 10795"/>
              <a:gd name="connsiteY2" fmla="*/ 10000 h 10000"/>
              <a:gd name="connsiteX3" fmla="*/ 0 w 10795"/>
              <a:gd name="connsiteY3" fmla="*/ 6191 h 10000"/>
              <a:gd name="connsiteX4" fmla="*/ 32 w 10795"/>
              <a:gd name="connsiteY4" fmla="*/ 5023 h 10000"/>
              <a:gd name="connsiteX0" fmla="*/ 32 w 10795"/>
              <a:gd name="connsiteY0" fmla="*/ 5023 h 9794"/>
              <a:gd name="connsiteX1" fmla="*/ 10795 w 10795"/>
              <a:gd name="connsiteY1" fmla="*/ 0 h 9794"/>
              <a:gd name="connsiteX2" fmla="*/ 10647 w 10795"/>
              <a:gd name="connsiteY2" fmla="*/ 9794 h 9794"/>
              <a:gd name="connsiteX3" fmla="*/ 0 w 10795"/>
              <a:gd name="connsiteY3" fmla="*/ 6191 h 9794"/>
              <a:gd name="connsiteX4" fmla="*/ 32 w 10795"/>
              <a:gd name="connsiteY4" fmla="*/ 5023 h 9794"/>
              <a:gd name="connsiteX0" fmla="*/ 30 w 10000"/>
              <a:gd name="connsiteY0" fmla="*/ 4386 h 9257"/>
              <a:gd name="connsiteX1" fmla="*/ 10000 w 10000"/>
              <a:gd name="connsiteY1" fmla="*/ 0 h 9257"/>
              <a:gd name="connsiteX2" fmla="*/ 9863 w 10000"/>
              <a:gd name="connsiteY2" fmla="*/ 9257 h 9257"/>
              <a:gd name="connsiteX3" fmla="*/ 0 w 10000"/>
              <a:gd name="connsiteY3" fmla="*/ 5578 h 9257"/>
              <a:gd name="connsiteX4" fmla="*/ 30 w 10000"/>
              <a:gd name="connsiteY4" fmla="*/ 4386 h 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7">
                <a:moveTo>
                  <a:pt x="30" y="4386"/>
                </a:moveTo>
                <a:lnTo>
                  <a:pt x="10000" y="0"/>
                </a:lnTo>
                <a:cubicBezTo>
                  <a:pt x="9955" y="3334"/>
                  <a:pt x="9908" y="5923"/>
                  <a:pt x="9863" y="9257"/>
                </a:cubicBezTo>
                <a:cubicBezTo>
                  <a:pt x="6530" y="7960"/>
                  <a:pt x="3333" y="6875"/>
                  <a:pt x="0" y="5578"/>
                </a:cubicBezTo>
                <a:cubicBezTo>
                  <a:pt x="-6" y="4440"/>
                  <a:pt x="35" y="5524"/>
                  <a:pt x="30" y="438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8" name="Rectangle 7"/>
          <p:cNvSpPr/>
          <p:nvPr/>
        </p:nvSpPr>
        <p:spPr bwMode="gray">
          <a:xfrm>
            <a:off x="1205050" y="3313785"/>
            <a:ext cx="6977715" cy="268835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 name="Rectangle 8"/>
          <p:cNvSpPr/>
          <p:nvPr/>
        </p:nvSpPr>
        <p:spPr bwMode="gray">
          <a:xfrm>
            <a:off x="1205049" y="3224783"/>
            <a:ext cx="6977717"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4: PRODUCT LIFECYCLE MANAGEMENT</a:t>
            </a:r>
            <a:endParaRPr lang="en-US" b="1" dirty="0">
              <a:solidFill>
                <a:schemeClr val="bg1"/>
              </a:solidFill>
            </a:endParaRPr>
          </a:p>
        </p:txBody>
      </p:sp>
      <p:grpSp>
        <p:nvGrpSpPr>
          <p:cNvPr id="2" name="Group 1"/>
          <p:cNvGrpSpPr/>
          <p:nvPr/>
        </p:nvGrpSpPr>
        <p:grpSpPr>
          <a:xfrm>
            <a:off x="1845927" y="3599304"/>
            <a:ext cx="3225338" cy="1097061"/>
            <a:chOff x="1269851" y="3599304"/>
            <a:chExt cx="3225338" cy="1097061"/>
          </a:xfrm>
        </p:grpSpPr>
        <p:sp>
          <p:nvSpPr>
            <p:cNvPr id="19" name="Rectangle 18"/>
            <p:cNvSpPr/>
            <p:nvPr/>
          </p:nvSpPr>
          <p:spPr bwMode="gray">
            <a:xfrm rot="5400000">
              <a:off x="2333989" y="2535166"/>
              <a:ext cx="1097061" cy="322533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TextBox 22"/>
            <p:cNvSpPr txBox="1"/>
            <p:nvPr/>
          </p:nvSpPr>
          <p:spPr>
            <a:xfrm>
              <a:off x="1878931" y="3610349"/>
              <a:ext cx="2007176"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4.1 Market Assessment</a:t>
              </a:r>
              <a:endParaRPr lang="en-US" sz="1000" b="1" kern="1200" dirty="0">
                <a:solidFill>
                  <a:srgbClr val="000000"/>
                </a:solidFill>
                <a:latin typeface="Arial"/>
                <a:ea typeface="+mn-ea"/>
                <a:cs typeface="Arial" charset="0"/>
              </a:endParaRPr>
            </a:p>
          </p:txBody>
        </p:sp>
        <p:sp>
          <p:nvSpPr>
            <p:cNvPr id="24" name="Rectangle 23"/>
            <p:cNvSpPr/>
            <p:nvPr/>
          </p:nvSpPr>
          <p:spPr bwMode="gray">
            <a:xfrm>
              <a:off x="234085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4.1.2</a:t>
              </a:r>
            </a:p>
            <a:p>
              <a:pPr algn="ctr" eaLnBrk="0" hangingPunct="0">
                <a:lnSpc>
                  <a:spcPct val="106000"/>
                </a:lnSpc>
              </a:pPr>
              <a:r>
                <a:rPr lang="en-US" sz="700" dirty="0" smtClean="0"/>
                <a:t>Market Strategy</a:t>
              </a:r>
              <a:endParaRPr lang="en-US" sz="700" dirty="0"/>
            </a:p>
          </p:txBody>
        </p:sp>
        <p:sp>
          <p:nvSpPr>
            <p:cNvPr id="25" name="Rectangle 24"/>
            <p:cNvSpPr/>
            <p:nvPr/>
          </p:nvSpPr>
          <p:spPr bwMode="gray">
            <a:xfrm>
              <a:off x="337413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4.1.3</a:t>
              </a:r>
            </a:p>
            <a:p>
              <a:pPr algn="ctr" eaLnBrk="0" hangingPunct="0">
                <a:lnSpc>
                  <a:spcPct val="106000"/>
                </a:lnSpc>
              </a:pPr>
              <a:r>
                <a:rPr lang="en-US" sz="700" dirty="0" smtClean="0"/>
                <a:t>Target Market Analysis</a:t>
              </a:r>
              <a:endParaRPr lang="en-US" sz="700" dirty="0"/>
            </a:p>
          </p:txBody>
        </p:sp>
        <p:sp>
          <p:nvSpPr>
            <p:cNvPr id="35" name="Rectangle 34"/>
            <p:cNvSpPr/>
            <p:nvPr/>
          </p:nvSpPr>
          <p:spPr bwMode="gray">
            <a:xfrm>
              <a:off x="130757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4.1.4</a:t>
              </a:r>
            </a:p>
            <a:p>
              <a:pPr algn="ctr" eaLnBrk="0" hangingPunct="0">
                <a:lnSpc>
                  <a:spcPct val="106000"/>
                </a:lnSpc>
              </a:pPr>
              <a:r>
                <a:rPr lang="en-US" sz="700" dirty="0" smtClean="0"/>
                <a:t>Competitor Landscape</a:t>
              </a:r>
              <a:endParaRPr lang="en-US" sz="700" dirty="0"/>
            </a:p>
          </p:txBody>
        </p:sp>
        <p:sp>
          <p:nvSpPr>
            <p:cNvPr id="37" name="Rectangle 36"/>
            <p:cNvSpPr/>
            <p:nvPr/>
          </p:nvSpPr>
          <p:spPr bwMode="gray">
            <a:xfrm>
              <a:off x="234085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4.1.5</a:t>
              </a:r>
            </a:p>
            <a:p>
              <a:pPr algn="ctr" eaLnBrk="0" hangingPunct="0">
                <a:lnSpc>
                  <a:spcPct val="106000"/>
                </a:lnSpc>
              </a:pPr>
              <a:r>
                <a:rPr lang="en-US" sz="700" dirty="0" smtClean="0"/>
                <a:t>Product Opportunity Prioritization</a:t>
              </a:r>
              <a:endParaRPr lang="en-US" sz="700" dirty="0"/>
            </a:p>
          </p:txBody>
        </p:sp>
        <p:sp>
          <p:nvSpPr>
            <p:cNvPr id="55" name="Rectangle 54"/>
            <p:cNvSpPr/>
            <p:nvPr/>
          </p:nvSpPr>
          <p:spPr bwMode="gray">
            <a:xfrm>
              <a:off x="1307575" y="385754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4.1.1</a:t>
              </a:r>
            </a:p>
            <a:p>
              <a:pPr algn="ctr" eaLnBrk="0" hangingPunct="0">
                <a:lnSpc>
                  <a:spcPct val="106000"/>
                </a:lnSpc>
              </a:pPr>
              <a:r>
                <a:rPr lang="en-US" sz="700" dirty="0" smtClean="0"/>
                <a:t>Product Strategy</a:t>
              </a:r>
              <a:endParaRPr lang="en-US" sz="700" dirty="0"/>
            </a:p>
          </p:txBody>
        </p:sp>
      </p:grpSp>
      <p:grpSp>
        <p:nvGrpSpPr>
          <p:cNvPr id="76" name="Group 75"/>
          <p:cNvGrpSpPr/>
          <p:nvPr/>
        </p:nvGrpSpPr>
        <p:grpSpPr>
          <a:xfrm>
            <a:off x="1269853" y="4789859"/>
            <a:ext cx="2177431" cy="1097061"/>
            <a:chOff x="1269853" y="3588715"/>
            <a:chExt cx="2177431" cy="1097061"/>
          </a:xfrm>
        </p:grpSpPr>
        <p:sp>
          <p:nvSpPr>
            <p:cNvPr id="77" name="Rectangle 76"/>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78" name="TextBox 77"/>
            <p:cNvSpPr txBox="1"/>
            <p:nvPr/>
          </p:nvSpPr>
          <p:spPr>
            <a:xfrm>
              <a:off x="1393334" y="3599760"/>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4.3 Product Development</a:t>
              </a:r>
              <a:endParaRPr lang="en-US" sz="1000" b="1" kern="1200" dirty="0">
                <a:solidFill>
                  <a:srgbClr val="000000"/>
                </a:solidFill>
                <a:latin typeface="Arial"/>
                <a:ea typeface="+mn-ea"/>
                <a:cs typeface="Arial" charset="0"/>
              </a:endParaRPr>
            </a:p>
          </p:txBody>
        </p:sp>
        <p:grpSp>
          <p:nvGrpSpPr>
            <p:cNvPr id="79" name="Group 78"/>
            <p:cNvGrpSpPr/>
            <p:nvPr/>
          </p:nvGrpSpPr>
          <p:grpSpPr>
            <a:xfrm>
              <a:off x="1316626" y="3846959"/>
              <a:ext cx="2083885" cy="774496"/>
              <a:chOff x="721487" y="3846959"/>
              <a:chExt cx="2083885" cy="774496"/>
            </a:xfrm>
          </p:grpSpPr>
          <p:sp>
            <p:nvSpPr>
              <p:cNvPr id="80" name="Rectangle 79"/>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4.3.1</a:t>
                </a:r>
              </a:p>
              <a:p>
                <a:pPr algn="ctr" eaLnBrk="0" hangingPunct="0">
                  <a:lnSpc>
                    <a:spcPct val="106000"/>
                  </a:lnSpc>
                </a:pPr>
                <a:r>
                  <a:rPr lang="en-US" sz="700" dirty="0" smtClean="0"/>
                  <a:t>Product Form Development</a:t>
                </a:r>
                <a:endParaRPr lang="en-US" sz="700" dirty="0"/>
              </a:p>
            </p:txBody>
          </p:sp>
          <p:sp>
            <p:nvSpPr>
              <p:cNvPr id="81" name="Rectangle 80"/>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4.3.2</a:t>
                </a:r>
              </a:p>
              <a:p>
                <a:pPr algn="ctr" eaLnBrk="0" hangingPunct="0">
                  <a:lnSpc>
                    <a:spcPct val="106000"/>
                  </a:lnSpc>
                </a:pPr>
                <a:r>
                  <a:rPr lang="en-US" sz="700" dirty="0" smtClean="0"/>
                  <a:t>Base Rates &amp; Factors Development</a:t>
                </a:r>
                <a:endParaRPr lang="en-US" sz="700" dirty="0"/>
              </a:p>
            </p:txBody>
          </p:sp>
          <p:sp>
            <p:nvSpPr>
              <p:cNvPr id="82" name="Rectangle 81"/>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4.3.3</a:t>
                </a:r>
              </a:p>
              <a:p>
                <a:pPr algn="ctr" eaLnBrk="0" hangingPunct="0">
                  <a:lnSpc>
                    <a:spcPct val="106000"/>
                  </a:lnSpc>
                </a:pPr>
                <a:r>
                  <a:rPr lang="en-US" sz="700" dirty="0" smtClean="0"/>
                  <a:t>Underwriting Guidelines Development</a:t>
                </a:r>
                <a:endParaRPr lang="en-US" sz="700" dirty="0"/>
              </a:p>
            </p:txBody>
          </p:sp>
        </p:grpSp>
      </p:grpSp>
      <p:grpSp>
        <p:nvGrpSpPr>
          <p:cNvPr id="84" name="Group 83"/>
          <p:cNvGrpSpPr/>
          <p:nvPr/>
        </p:nvGrpSpPr>
        <p:grpSpPr>
          <a:xfrm>
            <a:off x="3507991" y="4789859"/>
            <a:ext cx="2307034" cy="1097061"/>
            <a:chOff x="1205051" y="3588715"/>
            <a:chExt cx="2307034" cy="1097061"/>
          </a:xfrm>
        </p:grpSpPr>
        <p:sp>
          <p:nvSpPr>
            <p:cNvPr id="85" name="Rectangle 84"/>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6" name="TextBox 8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4.4 Product Integration</a:t>
              </a:r>
              <a:endParaRPr lang="en-US" sz="1000" b="1" kern="1200" dirty="0">
                <a:solidFill>
                  <a:srgbClr val="000000"/>
                </a:solidFill>
                <a:latin typeface="Arial"/>
                <a:ea typeface="+mn-ea"/>
                <a:cs typeface="Arial" charset="0"/>
              </a:endParaRPr>
            </a:p>
          </p:txBody>
        </p:sp>
        <p:grpSp>
          <p:nvGrpSpPr>
            <p:cNvPr id="87" name="Group 86"/>
            <p:cNvGrpSpPr/>
            <p:nvPr/>
          </p:nvGrpSpPr>
          <p:grpSpPr>
            <a:xfrm>
              <a:off x="1316626" y="3846959"/>
              <a:ext cx="2083885" cy="774496"/>
              <a:chOff x="721487" y="3846959"/>
              <a:chExt cx="2083885" cy="774496"/>
            </a:xfrm>
          </p:grpSpPr>
          <p:sp>
            <p:nvSpPr>
              <p:cNvPr id="88" name="Rectangle 8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4.4.1</a:t>
                </a:r>
              </a:p>
              <a:p>
                <a:pPr algn="ctr" eaLnBrk="0" hangingPunct="0">
                  <a:lnSpc>
                    <a:spcPct val="106000"/>
                  </a:lnSpc>
                </a:pPr>
                <a:r>
                  <a:rPr lang="en-US" sz="700" dirty="0" smtClean="0"/>
                  <a:t>Product Implementation Planning</a:t>
                </a:r>
                <a:endParaRPr lang="en-US" sz="700" dirty="0"/>
              </a:p>
            </p:txBody>
          </p:sp>
          <p:sp>
            <p:nvSpPr>
              <p:cNvPr id="89" name="Rectangle 8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4.4.2</a:t>
                </a:r>
              </a:p>
              <a:p>
                <a:pPr algn="ctr" eaLnBrk="0" hangingPunct="0">
                  <a:lnSpc>
                    <a:spcPct val="106000"/>
                  </a:lnSpc>
                </a:pPr>
                <a:r>
                  <a:rPr lang="en-US" sz="700" dirty="0" smtClean="0"/>
                  <a:t>Product Implementation</a:t>
                </a:r>
                <a:endParaRPr lang="en-US" sz="700" dirty="0"/>
              </a:p>
            </p:txBody>
          </p:sp>
          <p:sp>
            <p:nvSpPr>
              <p:cNvPr id="90" name="Rectangle 8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4.4.3</a:t>
                </a:r>
              </a:p>
              <a:p>
                <a:pPr algn="ctr" eaLnBrk="0" hangingPunct="0">
                  <a:lnSpc>
                    <a:spcPct val="106000"/>
                  </a:lnSpc>
                </a:pPr>
                <a:r>
                  <a:rPr lang="en-US" sz="700" dirty="0" smtClean="0"/>
                  <a:t>Product Launch</a:t>
                </a:r>
                <a:endParaRPr lang="en-US" sz="700" dirty="0"/>
              </a:p>
            </p:txBody>
          </p:sp>
        </p:grpSp>
      </p:grpSp>
      <p:grpSp>
        <p:nvGrpSpPr>
          <p:cNvPr id="92" name="Group 91"/>
          <p:cNvGrpSpPr/>
          <p:nvPr/>
        </p:nvGrpSpPr>
        <p:grpSpPr>
          <a:xfrm>
            <a:off x="5875732" y="4789859"/>
            <a:ext cx="2307034" cy="1097061"/>
            <a:chOff x="1205051" y="3588715"/>
            <a:chExt cx="2307034" cy="1097061"/>
          </a:xfrm>
        </p:grpSpPr>
        <p:sp>
          <p:nvSpPr>
            <p:cNvPr id="93" name="Rectangle 92"/>
            <p:cNvSpPr/>
            <p:nvPr/>
          </p:nvSpPr>
          <p:spPr bwMode="gray">
            <a:xfrm rot="5400000">
              <a:off x="1810038" y="3048530"/>
              <a:ext cx="1097061"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TextBox 93"/>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4.5 Product Management</a:t>
              </a:r>
              <a:endParaRPr lang="en-US" sz="1000" b="1" kern="1200" dirty="0">
                <a:solidFill>
                  <a:srgbClr val="000000"/>
                </a:solidFill>
                <a:latin typeface="Arial"/>
                <a:ea typeface="+mn-ea"/>
                <a:cs typeface="Arial" charset="0"/>
              </a:endParaRPr>
            </a:p>
          </p:txBody>
        </p:sp>
        <p:grpSp>
          <p:nvGrpSpPr>
            <p:cNvPr id="95" name="Group 94"/>
            <p:cNvGrpSpPr/>
            <p:nvPr/>
          </p:nvGrpSpPr>
          <p:grpSpPr>
            <a:xfrm>
              <a:off x="1316626" y="3846959"/>
              <a:ext cx="2083885" cy="774496"/>
              <a:chOff x="721487" y="3846959"/>
              <a:chExt cx="2083885" cy="774496"/>
            </a:xfrm>
          </p:grpSpPr>
          <p:sp>
            <p:nvSpPr>
              <p:cNvPr id="96" name="Rectangle 95"/>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4.5.1</a:t>
                </a:r>
              </a:p>
              <a:p>
                <a:pPr algn="ctr" eaLnBrk="0" hangingPunct="0">
                  <a:lnSpc>
                    <a:spcPct val="106000"/>
                  </a:lnSpc>
                </a:pPr>
                <a:r>
                  <a:rPr lang="en-US" sz="700" dirty="0" smtClean="0"/>
                  <a:t>Product Performance Analysis</a:t>
                </a:r>
                <a:endParaRPr lang="en-US" sz="700" dirty="0"/>
              </a:p>
            </p:txBody>
          </p:sp>
          <p:sp>
            <p:nvSpPr>
              <p:cNvPr id="97" name="Rectangle 96"/>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4.5.2</a:t>
                </a:r>
              </a:p>
              <a:p>
                <a:pPr algn="ctr" eaLnBrk="0" hangingPunct="0">
                  <a:lnSpc>
                    <a:spcPct val="106000"/>
                  </a:lnSpc>
                </a:pPr>
                <a:r>
                  <a:rPr lang="en-US" sz="700" dirty="0" smtClean="0"/>
                  <a:t>Product Modification</a:t>
                </a:r>
                <a:endParaRPr lang="en-US" sz="700" dirty="0"/>
              </a:p>
            </p:txBody>
          </p:sp>
          <p:sp>
            <p:nvSpPr>
              <p:cNvPr id="98" name="Rectangle 97"/>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4.5.3</a:t>
                </a:r>
              </a:p>
              <a:p>
                <a:pPr algn="ctr" eaLnBrk="0" hangingPunct="0">
                  <a:lnSpc>
                    <a:spcPct val="106000"/>
                  </a:lnSpc>
                </a:pPr>
                <a:r>
                  <a:rPr lang="en-US" sz="700" dirty="0" smtClean="0"/>
                  <a:t>Product Change Management</a:t>
                </a:r>
                <a:endParaRPr lang="en-US" sz="700" dirty="0"/>
              </a:p>
            </p:txBody>
          </p:sp>
          <p:sp>
            <p:nvSpPr>
              <p:cNvPr id="99" name="Rectangle 98"/>
              <p:cNvSpPr/>
              <p:nvPr/>
            </p:nvSpPr>
            <p:spPr bwMode="gray">
              <a:xfrm>
                <a:off x="179682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4.5.4</a:t>
                </a:r>
              </a:p>
              <a:p>
                <a:pPr algn="ctr" eaLnBrk="0" hangingPunct="0">
                  <a:lnSpc>
                    <a:spcPct val="106000"/>
                  </a:lnSpc>
                </a:pPr>
                <a:r>
                  <a:rPr lang="en-US" sz="700" dirty="0" smtClean="0"/>
                  <a:t>Product Retirement</a:t>
                </a:r>
                <a:endParaRPr lang="en-US" sz="700" dirty="0"/>
              </a:p>
            </p:txBody>
          </p:sp>
        </p:grpSp>
      </p:grpSp>
      <p:grpSp>
        <p:nvGrpSpPr>
          <p:cNvPr id="51" name="Group 50"/>
          <p:cNvGrpSpPr/>
          <p:nvPr/>
        </p:nvGrpSpPr>
        <p:grpSpPr>
          <a:xfrm>
            <a:off x="5186480" y="3599304"/>
            <a:ext cx="2307034" cy="1097061"/>
            <a:chOff x="1205051" y="3588715"/>
            <a:chExt cx="2307034" cy="1097061"/>
          </a:xfrm>
        </p:grpSpPr>
        <p:sp>
          <p:nvSpPr>
            <p:cNvPr id="52" name="Rectangle 51"/>
            <p:cNvSpPr/>
            <p:nvPr/>
          </p:nvSpPr>
          <p:spPr bwMode="gray">
            <a:xfrm rot="5400000">
              <a:off x="1810038" y="3048530"/>
              <a:ext cx="1097061"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56" name="TextBox 55"/>
            <p:cNvSpPr txBox="1"/>
            <p:nvPr/>
          </p:nvSpPr>
          <p:spPr>
            <a:xfrm>
              <a:off x="1205051" y="3599759"/>
              <a:ext cx="2307034"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4.2 Product Design</a:t>
              </a:r>
              <a:endParaRPr lang="en-US" sz="1000" b="1" kern="1200" dirty="0">
                <a:solidFill>
                  <a:srgbClr val="000000"/>
                </a:solidFill>
                <a:latin typeface="Arial"/>
                <a:ea typeface="+mn-ea"/>
                <a:cs typeface="Arial" charset="0"/>
              </a:endParaRPr>
            </a:p>
          </p:txBody>
        </p:sp>
        <p:grpSp>
          <p:nvGrpSpPr>
            <p:cNvPr id="57" name="Group 56"/>
            <p:cNvGrpSpPr/>
            <p:nvPr/>
          </p:nvGrpSpPr>
          <p:grpSpPr>
            <a:xfrm>
              <a:off x="1316626" y="3846959"/>
              <a:ext cx="2083885" cy="774496"/>
              <a:chOff x="721487" y="3846959"/>
              <a:chExt cx="2083885" cy="774496"/>
            </a:xfrm>
          </p:grpSpPr>
          <p:sp>
            <p:nvSpPr>
              <p:cNvPr id="58" name="Rectangle 57"/>
              <p:cNvSpPr/>
              <p:nvPr/>
            </p:nvSpPr>
            <p:spPr bwMode="gray">
              <a:xfrm>
                <a:off x="72419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4.2.1</a:t>
                </a:r>
              </a:p>
              <a:p>
                <a:pPr algn="ctr" eaLnBrk="0" hangingPunct="0">
                  <a:lnSpc>
                    <a:spcPct val="106000"/>
                  </a:lnSpc>
                </a:pPr>
                <a:r>
                  <a:rPr lang="en-US" sz="700" dirty="0" smtClean="0"/>
                  <a:t>Product Features</a:t>
                </a:r>
                <a:endParaRPr lang="en-US" sz="700" dirty="0"/>
              </a:p>
            </p:txBody>
          </p:sp>
          <p:sp>
            <p:nvSpPr>
              <p:cNvPr id="59" name="Rectangle 58"/>
              <p:cNvSpPr/>
              <p:nvPr/>
            </p:nvSpPr>
            <p:spPr bwMode="gray">
              <a:xfrm>
                <a:off x="1799532" y="3846959"/>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a:t>4.2.2</a:t>
                </a:r>
              </a:p>
              <a:p>
                <a:pPr algn="ctr" eaLnBrk="0" hangingPunct="0">
                  <a:lnSpc>
                    <a:spcPct val="106000"/>
                  </a:lnSpc>
                </a:pPr>
                <a:r>
                  <a:rPr lang="en-US" sz="700" dirty="0"/>
                  <a:t>Product </a:t>
                </a:r>
                <a:r>
                  <a:rPr lang="en-US" sz="700" dirty="0" smtClean="0"/>
                  <a:t>Structure</a:t>
                </a:r>
                <a:endParaRPr lang="en-US" sz="700" dirty="0"/>
              </a:p>
            </p:txBody>
          </p:sp>
          <p:sp>
            <p:nvSpPr>
              <p:cNvPr id="60" name="Rectangle 59"/>
              <p:cNvSpPr/>
              <p:nvPr/>
            </p:nvSpPr>
            <p:spPr bwMode="gray">
              <a:xfrm>
                <a:off x="721487" y="425569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4.2.3</a:t>
                </a:r>
              </a:p>
              <a:p>
                <a:pPr algn="ctr" eaLnBrk="0" hangingPunct="0">
                  <a:lnSpc>
                    <a:spcPct val="106000"/>
                  </a:lnSpc>
                </a:pPr>
                <a:r>
                  <a:rPr lang="en-US" sz="700" dirty="0" smtClean="0"/>
                  <a:t>Product Business Case Development</a:t>
                </a:r>
                <a:endParaRPr lang="en-US" sz="700" dirty="0"/>
              </a:p>
            </p:txBody>
          </p:sp>
        </p:grpSp>
      </p:grpSp>
      <p:sp>
        <p:nvSpPr>
          <p:cNvPr id="47" name="Rectangle 46"/>
          <p:cNvSpPr/>
          <p:nvPr/>
        </p:nvSpPr>
        <p:spPr bwMode="gray">
          <a:xfrm>
            <a:off x="6387245" y="42662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4.2.4</a:t>
            </a:r>
          </a:p>
          <a:p>
            <a:pPr algn="ctr" eaLnBrk="0" hangingPunct="0">
              <a:lnSpc>
                <a:spcPct val="106000"/>
              </a:lnSpc>
            </a:pPr>
            <a:r>
              <a:rPr lang="en-US" sz="700" dirty="0" smtClean="0"/>
              <a:t>Product Implementation Strategy and Plan</a:t>
            </a:r>
            <a:endParaRPr lang="en-US" sz="700" dirty="0"/>
          </a:p>
        </p:txBody>
      </p:sp>
      <p:sp>
        <p:nvSpPr>
          <p:cNvPr id="48" name="Rectangle 47"/>
          <p:cNvSpPr/>
          <p:nvPr/>
        </p:nvSpPr>
        <p:spPr bwMode="gray">
          <a:xfrm>
            <a:off x="2386571" y="545683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4.3.4</a:t>
            </a:r>
          </a:p>
          <a:p>
            <a:pPr algn="ctr" eaLnBrk="0" hangingPunct="0">
              <a:lnSpc>
                <a:spcPct val="106000"/>
              </a:lnSpc>
            </a:pPr>
            <a:r>
              <a:rPr lang="en-US" sz="700" dirty="0" smtClean="0"/>
              <a:t>Regulatory/State Filing</a:t>
            </a:r>
            <a:endParaRPr lang="en-US" sz="700" dirty="0"/>
          </a:p>
        </p:txBody>
      </p:sp>
    </p:spTree>
    <p:extLst>
      <p:ext uri="{BB962C8B-B14F-4D97-AF65-F5344CB8AC3E}">
        <p14:creationId xmlns:p14="http://schemas.microsoft.com/office/powerpoint/2010/main" val="3734655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4.5 Product Management</a:t>
            </a:r>
          </a:p>
        </p:txBody>
      </p:sp>
      <p:graphicFrame>
        <p:nvGraphicFramePr>
          <p:cNvPr id="19" name="Table 18"/>
          <p:cNvGraphicFramePr>
            <a:graphicFrameLocks noGrp="1"/>
          </p:cNvGraphicFramePr>
          <p:nvPr>
            <p:extLst>
              <p:ext uri="{D42A27DB-BD31-4B8C-83A1-F6EECF244321}">
                <p14:modId xmlns:p14="http://schemas.microsoft.com/office/powerpoint/2010/main" val="3729158203"/>
              </p:ext>
            </p:extLst>
          </p:nvPr>
        </p:nvGraphicFramePr>
        <p:xfrm>
          <a:off x="417530" y="1280160"/>
          <a:ext cx="8347057" cy="3566160"/>
        </p:xfrm>
        <a:graphic>
          <a:graphicData uri="http://schemas.openxmlformats.org/drawingml/2006/table">
            <a:tbl>
              <a:tblPr>
                <a:tableStyleId>{F2DE63D5-997A-4646-A377-4702673A728D}</a:tableStyleId>
              </a:tblPr>
              <a:tblGrid>
                <a:gridCol w="1429193"/>
                <a:gridCol w="1611532"/>
                <a:gridCol w="1543972"/>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5">
                  <a:txBody>
                    <a:bodyPr/>
                    <a:lstStyle/>
                    <a:p>
                      <a:pPr algn="r" fontAlgn="t"/>
                      <a:r>
                        <a:rPr lang="en-US" sz="1100" b="1" i="1" u="none" strike="noStrike" dirty="0" smtClean="0">
                          <a:solidFill>
                            <a:srgbClr val="000000"/>
                          </a:solidFill>
                          <a:effectLst/>
                          <a:latin typeface="+mn-lt"/>
                        </a:rPr>
                        <a:t>4.5.1 Product Performance Analysis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solidFill>
                            <a:srgbClr val="000000"/>
                          </a:solidFill>
                          <a:effectLst/>
                          <a:latin typeface="+mn-lt"/>
                        </a:rPr>
                        <a:t>Continuous monitoring of the actual performance</a:t>
                      </a:r>
                      <a:r>
                        <a:rPr lang="en-US" sz="1100" b="0" u="none" strike="noStrike" baseline="0" dirty="0" smtClean="0">
                          <a:solidFill>
                            <a:srgbClr val="000000"/>
                          </a:solidFill>
                          <a:effectLst/>
                          <a:latin typeface="+mn-lt"/>
                        </a:rPr>
                        <a:t> against the </a:t>
                      </a:r>
                      <a:r>
                        <a:rPr lang="en-US" sz="1100" b="0" u="none" strike="noStrike" dirty="0" smtClean="0">
                          <a:solidFill>
                            <a:srgbClr val="000000"/>
                          </a:solidFill>
                          <a:effectLst/>
                          <a:latin typeface="+mn-lt"/>
                        </a:rPr>
                        <a:t>expected performance</a:t>
                      </a:r>
                      <a:r>
                        <a:rPr lang="en-US" sz="1100" b="0" u="none" strike="noStrike" baseline="0" dirty="0" smtClean="0">
                          <a:solidFill>
                            <a:srgbClr val="000000"/>
                          </a:solidFill>
                          <a:effectLst/>
                          <a:latin typeface="+mn-lt"/>
                        </a:rPr>
                        <a:t> including determining corrective actions as needed</a:t>
                      </a:r>
                      <a:r>
                        <a:rPr lang="en-US" sz="1100" b="0" u="none" strike="noStrike" baseline="0" dirty="0" smtClean="0">
                          <a:solidFill>
                            <a:srgbClr val="FF0000"/>
                          </a:solidFill>
                          <a:effectLst/>
                          <a:latin typeface="+mn-lt"/>
                        </a:rPr>
                        <a:t>.</a:t>
                      </a:r>
                      <a:endParaRPr lang="en-US" sz="1100" b="0" u="none" strike="noStrike" dirty="0" smtClean="0">
                        <a:solidFill>
                          <a:srgbClr val="FF0000"/>
                        </a:solidFill>
                        <a:effectLst/>
                        <a:latin typeface="+mn-lt"/>
                      </a:endParaRP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US" sz="1100" dirty="0" smtClean="0"/>
                        <a:t>4.5.1.1 Product Feedback Monitoring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Solicit, compile and evaluate feedback from external parties</a:t>
                      </a:r>
                      <a:r>
                        <a:rPr lang="en-US" sz="1100" dirty="0" smtClean="0"/>
                        <a:t>(Customers, Agents, Employees)</a:t>
                      </a:r>
                      <a:r>
                        <a:rPr lang="en-US" sz="1100" baseline="0" dirty="0" smtClean="0"/>
                        <a:t> </a:t>
                      </a:r>
                      <a:r>
                        <a:rPr lang="en-US" sz="1100" b="0" u="none" strike="noStrike" dirty="0" smtClean="0">
                          <a:solidFill>
                            <a:schemeClr val="tx1"/>
                          </a:solidFill>
                          <a:effectLst/>
                          <a:latin typeface="+mn-lt"/>
                        </a:rPr>
                        <a:t>on various aspects of product performance i.e., marketing, advertising, promotional campaign, sale-ability, system issues,</a:t>
                      </a:r>
                      <a:r>
                        <a:rPr lang="en-US" sz="1100" b="0" u="none" strike="noStrike" baseline="0" dirty="0" smtClean="0">
                          <a:solidFill>
                            <a:schemeClr val="tx1"/>
                          </a:solidFill>
                          <a:effectLst/>
                          <a:latin typeface="+mn-lt"/>
                        </a:rPr>
                        <a:t> and </a:t>
                      </a:r>
                      <a:r>
                        <a:rPr lang="en-US" sz="1100" b="0" u="none" strike="noStrike" dirty="0" smtClean="0">
                          <a:solidFill>
                            <a:schemeClr val="tx1"/>
                          </a:solidFill>
                          <a:effectLst/>
                          <a:latin typeface="+mn-lt"/>
                        </a:rPr>
                        <a:t>competitor reaction.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4.5.1.2 Product Production Monitoring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Monitor product sales against established targets and develop corrective actions to address issues.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4.5.1.3 Product Experience Monitoring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Monitor product profitability with focus on loss development and expenses.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r>
                        <a:rPr lang="en-US" sz="1100" dirty="0" smtClean="0"/>
                        <a:t>4.5.1.4 Loss Projections and Reserving Guidelines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Analyze loss development pattern to project future potential loss of all products in a company's portfolio</a:t>
                      </a:r>
                      <a:r>
                        <a:rPr lang="en-US" sz="1100" b="0" u="none" strike="noStrike" baseline="0" dirty="0" smtClean="0">
                          <a:solidFill>
                            <a:schemeClr val="tx1"/>
                          </a:solidFill>
                          <a:effectLst/>
                          <a:latin typeface="+mn-lt"/>
                        </a:rPr>
                        <a:t> and</a:t>
                      </a:r>
                      <a:r>
                        <a:rPr lang="en-US" sz="1100" b="0" u="none" strike="noStrike" dirty="0" smtClean="0">
                          <a:solidFill>
                            <a:schemeClr val="tx1"/>
                          </a:solidFill>
                          <a:effectLst/>
                          <a:latin typeface="+mn-lt"/>
                        </a:rPr>
                        <a:t> establish reserves accordingly.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l" fontAlgn="t"/>
                      <a:endParaRPr lang="en-US" sz="9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9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4.5.1.5 Market Share Monitoring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chemeClr val="tx1"/>
                          </a:solidFill>
                          <a:effectLst/>
                          <a:latin typeface="+mn-lt"/>
                        </a:rPr>
                        <a:t>Assess overall product performance by monitoring macro environmental factors and company position against quantifiable metrics, including written premium change, account retention ratio, account-level quote number, and close ratio.</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4" name="Group 3"/>
          <p:cNvGrpSpPr/>
          <p:nvPr/>
        </p:nvGrpSpPr>
        <p:grpSpPr>
          <a:xfrm>
            <a:off x="8066855" y="362611"/>
            <a:ext cx="611942" cy="391687"/>
            <a:chOff x="8066855" y="362611"/>
            <a:chExt cx="611942" cy="391687"/>
          </a:xfrm>
        </p:grpSpPr>
        <p:sp>
          <p:nvSpPr>
            <p:cNvPr id="5" name="Rectangle 4"/>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6" name="Group 5"/>
            <p:cNvGrpSpPr/>
            <p:nvPr/>
          </p:nvGrpSpPr>
          <p:grpSpPr>
            <a:xfrm>
              <a:off x="8120075" y="399321"/>
              <a:ext cx="505502" cy="318267"/>
              <a:chOff x="8142581" y="405923"/>
              <a:chExt cx="505502" cy="318267"/>
            </a:xfrm>
          </p:grpSpPr>
          <p:sp>
            <p:nvSpPr>
              <p:cNvPr id="7" name="Rectangle 6"/>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 name="Rectangle 7"/>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0" name="Rectangle 9"/>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1" name="Rectangle 10"/>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3486257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gray">
          <a:xfrm>
            <a:off x="1269170" y="3206750"/>
            <a:ext cx="7028115" cy="0"/>
          </a:xfrm>
          <a:prstGeom prst="line">
            <a:avLst/>
          </a:prstGeom>
          <a:noFill/>
          <a:ln w="12700" cap="rnd">
            <a:solidFill>
              <a:schemeClr val="accent1"/>
            </a:solidFill>
            <a:round/>
            <a:headEnd/>
            <a:tailEnd/>
          </a:ln>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
        <p:nvSpPr>
          <p:cNvPr id="26627" name="Text Placeholder 9"/>
          <p:cNvSpPr>
            <a:spLocks noGrp="1"/>
          </p:cNvSpPr>
          <p:nvPr>
            <p:ph type="body" sz="quarter" idx="10"/>
          </p:nvPr>
        </p:nvSpPr>
        <p:spPr>
          <a:xfrm>
            <a:off x="2805370" y="3081528"/>
            <a:ext cx="3725285" cy="309068"/>
          </a:xfrm>
          <a:solidFill>
            <a:schemeClr val="bg1"/>
          </a:solidFill>
        </p:spPr>
        <p:txBody>
          <a:bodyPr wrap="none">
            <a:noAutofit/>
          </a:bodyPr>
          <a:lstStyle/>
          <a:p>
            <a:pPr marL="0" indent="0" eaLnBrk="1" hangingPunct="1"/>
            <a:r>
              <a:rPr lang="en-US" dirty="0" smtClean="0"/>
              <a:t>Underwriting &amp; Policy Administration</a:t>
            </a:r>
          </a:p>
        </p:txBody>
      </p:sp>
    </p:spTree>
    <p:extLst>
      <p:ext uri="{BB962C8B-B14F-4D97-AF65-F5344CB8AC3E}">
        <p14:creationId xmlns:p14="http://schemas.microsoft.com/office/powerpoint/2010/main" val="2638931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a:t>4.5 Product Management</a:t>
            </a:r>
          </a:p>
        </p:txBody>
      </p:sp>
      <p:graphicFrame>
        <p:nvGraphicFramePr>
          <p:cNvPr id="19" name="Table 18"/>
          <p:cNvGraphicFramePr>
            <a:graphicFrameLocks noGrp="1"/>
          </p:cNvGraphicFramePr>
          <p:nvPr>
            <p:extLst>
              <p:ext uri="{D42A27DB-BD31-4B8C-83A1-F6EECF244321}">
                <p14:modId xmlns:p14="http://schemas.microsoft.com/office/powerpoint/2010/main" val="1589363665"/>
              </p:ext>
            </p:extLst>
          </p:nvPr>
        </p:nvGraphicFramePr>
        <p:xfrm>
          <a:off x="417530" y="1280160"/>
          <a:ext cx="8347057" cy="2804160"/>
        </p:xfrm>
        <a:graphic>
          <a:graphicData uri="http://schemas.openxmlformats.org/drawingml/2006/table">
            <a:tbl>
              <a:tblPr>
                <a:tableStyleId>{F2DE63D5-997A-4646-A377-4702673A728D}</a:tableStyleId>
              </a:tblPr>
              <a:tblGrid>
                <a:gridCol w="1429193"/>
                <a:gridCol w="1611532"/>
                <a:gridCol w="1543972"/>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4">
                  <a:txBody>
                    <a:bodyPr/>
                    <a:lstStyle/>
                    <a:p>
                      <a:pPr algn="r" fontAlgn="t"/>
                      <a:r>
                        <a:rPr lang="en-US" sz="1100" b="1" i="1" u="none" strike="noStrike" dirty="0" smtClean="0">
                          <a:effectLst/>
                          <a:latin typeface="+mn-lt"/>
                        </a:rPr>
                        <a:t>4.5.2 Product Modification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4">
                  <a:txBody>
                    <a:bodyPr/>
                    <a:lstStyle/>
                    <a:p>
                      <a:pPr algn="l" fontAlgn="t"/>
                      <a:r>
                        <a:rPr lang="en-US" sz="1100" b="0" u="none" strike="noStrike" dirty="0" smtClean="0">
                          <a:effectLst/>
                          <a:latin typeface="+mn-lt"/>
                        </a:rPr>
                        <a:t>Activities for supporting changes to an existing product in the market.</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4.5.2.1 Modification Needs Identification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Analyze external environment, overall market trends, and internal factors to identify maintenance, compliance, and product enhancement requirements.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4.5.2.2 Potential Modification Areas Identification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Based on research results and modification needs, determine specific aspects of the product to modify.</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4.5.2.3 Rates Location Analysis and Regulatory Compliance</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Determine necessary rate changes for specific geographic areas or customer segments or both and ensure the proposed changes are in compliance with regulatory requirements.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4.5.2.4 Optimization of Modification Plan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Develop optimal modification plan, considering: resources required to implement changes to product features, rates or marketing plans and estimated impacts.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4" name="Group 3"/>
          <p:cNvGrpSpPr/>
          <p:nvPr/>
        </p:nvGrpSpPr>
        <p:grpSpPr>
          <a:xfrm>
            <a:off x="8066855" y="362611"/>
            <a:ext cx="611942" cy="391687"/>
            <a:chOff x="8066855" y="362611"/>
            <a:chExt cx="611942" cy="391687"/>
          </a:xfrm>
        </p:grpSpPr>
        <p:sp>
          <p:nvSpPr>
            <p:cNvPr id="5" name="Rectangle 4"/>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6" name="Group 5"/>
            <p:cNvGrpSpPr/>
            <p:nvPr/>
          </p:nvGrpSpPr>
          <p:grpSpPr>
            <a:xfrm>
              <a:off x="8120075" y="399321"/>
              <a:ext cx="505502" cy="318267"/>
              <a:chOff x="8142581" y="405923"/>
              <a:chExt cx="505502" cy="318267"/>
            </a:xfrm>
          </p:grpSpPr>
          <p:sp>
            <p:nvSpPr>
              <p:cNvPr id="7" name="Rectangle 6"/>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8" name="Rectangle 7"/>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0" name="Rectangle 9"/>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1" name="Rectangle 10"/>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919119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4.5 Product Management</a:t>
            </a:r>
          </a:p>
        </p:txBody>
      </p:sp>
      <p:graphicFrame>
        <p:nvGraphicFramePr>
          <p:cNvPr id="19" name="Table 18"/>
          <p:cNvGraphicFramePr>
            <a:graphicFrameLocks noGrp="1"/>
          </p:cNvGraphicFramePr>
          <p:nvPr>
            <p:extLst>
              <p:ext uri="{D42A27DB-BD31-4B8C-83A1-F6EECF244321}">
                <p14:modId xmlns:p14="http://schemas.microsoft.com/office/powerpoint/2010/main" val="3962806314"/>
              </p:ext>
            </p:extLst>
          </p:nvPr>
        </p:nvGraphicFramePr>
        <p:xfrm>
          <a:off x="417530" y="1281459"/>
          <a:ext cx="8347057" cy="4254326"/>
        </p:xfrm>
        <a:graphic>
          <a:graphicData uri="http://schemas.openxmlformats.org/drawingml/2006/table">
            <a:tbl>
              <a:tblPr>
                <a:tableStyleId>{F2DE63D5-997A-4646-A377-4702673A728D}</a:tableStyleId>
              </a:tblPr>
              <a:tblGrid>
                <a:gridCol w="1429193"/>
                <a:gridCol w="1803557"/>
                <a:gridCol w="1351947"/>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solidFill>
                      <a:schemeClr val="accent2"/>
                    </a:solidFill>
                  </a:tcPr>
                </a:tc>
              </a:tr>
              <a:tr h="416584">
                <a:tc rowSpan="2">
                  <a:txBody>
                    <a:bodyPr/>
                    <a:lstStyle/>
                    <a:p>
                      <a:pPr algn="r" fontAlgn="t"/>
                      <a:r>
                        <a:rPr lang="en-US" sz="1100" b="1" i="1" u="none" strike="noStrike" dirty="0" smtClean="0">
                          <a:solidFill>
                            <a:srgbClr val="000000"/>
                          </a:solidFill>
                          <a:effectLst/>
                          <a:latin typeface="+mn-lt"/>
                        </a:rPr>
                        <a:t>4.5.3 Product Change Management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Support required to implement changes to a given product, including updating state filings, marketing materials, training courses, and all other aspects related to supporting the product. Also includes analysis of the potential impact to the book of business if changes are made to a product.</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r>
                        <a:rPr lang="en-US" sz="1100" dirty="0" smtClean="0"/>
                        <a:t>4.5.3.1 Product Change Implementation Coordination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Develop tactics related to product change implementation (e.g., task lists, resource assignments and schedules)</a:t>
                      </a:r>
                      <a:r>
                        <a:rPr lang="en-US" sz="1100" b="0" u="none" strike="noStrike" baseline="0" dirty="0" smtClean="0">
                          <a:solidFill>
                            <a:schemeClr val="tx1"/>
                          </a:solidFill>
                          <a:effectLst/>
                          <a:latin typeface="+mn-lt"/>
                        </a:rPr>
                        <a:t>.  I</a:t>
                      </a:r>
                      <a:r>
                        <a:rPr lang="en-US" sz="1100" b="0" u="none" strike="noStrike" dirty="0" smtClean="0">
                          <a:solidFill>
                            <a:schemeClr val="tx1"/>
                          </a:solidFill>
                          <a:effectLst/>
                          <a:latin typeface="+mn-lt"/>
                        </a:rPr>
                        <a:t>dentify stakeholders for communication and status tracking</a:t>
                      </a:r>
                      <a:r>
                        <a:rPr lang="en-US" sz="1100" b="0" u="none" strike="noStrike" baseline="0" dirty="0" smtClean="0">
                          <a:solidFill>
                            <a:schemeClr val="tx1"/>
                          </a:solidFill>
                          <a:effectLst/>
                          <a:latin typeface="+mn-lt"/>
                        </a:rPr>
                        <a:t>.  C</a:t>
                      </a:r>
                      <a:r>
                        <a:rPr lang="en-US" sz="1100" b="0" u="none" strike="noStrike" dirty="0" smtClean="0">
                          <a:solidFill>
                            <a:schemeClr val="tx1"/>
                          </a:solidFill>
                          <a:effectLst/>
                          <a:latin typeface="+mn-lt"/>
                        </a:rPr>
                        <a:t>onfirm impact analyses.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pPr algn="l" fontAlgn="t"/>
                      <a:endParaRPr lang="en-US" sz="9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900" b="0" i="0" u="none" strike="noStrike" dirty="0" smtClean="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4.5.3.2 Product Change Communication</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chemeClr val="tx1"/>
                          </a:solidFill>
                          <a:effectLst/>
                          <a:latin typeface="+mn-lt"/>
                        </a:rPr>
                        <a:t>Communicate product changes to all stakeholders.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r h="703406">
                <a:tc rowSpan="3">
                  <a:txBody>
                    <a:bodyPr/>
                    <a:lstStyle/>
                    <a:p>
                      <a:pPr algn="r" fontAlgn="t"/>
                      <a:r>
                        <a:rPr lang="en-US" sz="1100" b="1" i="1" u="none" strike="noStrike" dirty="0" smtClean="0">
                          <a:effectLst/>
                          <a:latin typeface="+mn-lt"/>
                        </a:rPr>
                        <a:t>4.5.4 Product Retirement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rowSpan="3">
                  <a:txBody>
                    <a:bodyPr/>
                    <a:lstStyle/>
                    <a:p>
                      <a:pPr algn="l" fontAlgn="t"/>
                      <a:r>
                        <a:rPr lang="en-US" sz="1100" b="0" u="none" strike="noStrike" dirty="0" smtClean="0">
                          <a:effectLst/>
                          <a:latin typeface="+mn-lt"/>
                        </a:rPr>
                        <a:t>Removal of a given product from the market.</a:t>
                      </a:r>
                    </a:p>
                  </a:txBody>
                  <a:tcPr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u="none" strike="noStrike" dirty="0" smtClean="0">
                          <a:effectLst/>
                          <a:latin typeface="+mn-lt"/>
                        </a:rPr>
                        <a:t>4.5.4.1 Product Run-off Planning</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Establish strategy for retiring an under-performing or obsolete product.  Conduct impact assessment on all relevant stakeholders and establish mitigation plans.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u="none" strike="noStrike" dirty="0" smtClean="0">
                          <a:effectLst/>
                          <a:latin typeface="+mn-lt"/>
                        </a:rPr>
                        <a:t>4.5.4.2</a:t>
                      </a:r>
                      <a:r>
                        <a:rPr lang="en-US" sz="1100" b="0" u="none" strike="noStrike" baseline="0" dirty="0" smtClean="0">
                          <a:effectLst/>
                          <a:latin typeface="+mn-lt"/>
                        </a:rPr>
                        <a:t> </a:t>
                      </a:r>
                      <a:r>
                        <a:rPr lang="en-US" sz="1100" b="0" u="none" strike="noStrike" dirty="0" smtClean="0">
                          <a:effectLst/>
                          <a:latin typeface="+mn-lt"/>
                        </a:rPr>
                        <a:t>Product Retirement Communications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Manage communications pertaining to product retirement with internal and external stakeholders.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4.5.4.3</a:t>
                      </a:r>
                      <a:r>
                        <a:rPr lang="en-US" sz="1100" b="0" u="none" strike="noStrike" baseline="0" dirty="0" smtClean="0">
                          <a:effectLst/>
                          <a:latin typeface="+mn-lt"/>
                        </a:rPr>
                        <a:t> T</a:t>
                      </a:r>
                      <a:r>
                        <a:rPr lang="en-US" sz="1100" b="0" u="none" strike="noStrike" dirty="0" smtClean="0">
                          <a:effectLst/>
                          <a:latin typeface="+mn-lt"/>
                        </a:rPr>
                        <a:t>ransition Management</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kern="1200" baseline="0" dirty="0" smtClean="0">
                          <a:solidFill>
                            <a:srgbClr val="000000"/>
                          </a:solidFill>
                          <a:effectLst/>
                          <a:latin typeface="+mn-lt"/>
                          <a:ea typeface="+mn-ea"/>
                          <a:cs typeface="+mn-cs"/>
                        </a:rPr>
                        <a:t>Implement transition strategy and plans for impacted stakeholders.</a:t>
                      </a: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r>
            </a:tbl>
          </a:graphicData>
        </a:graphic>
      </p:graphicFrame>
      <p:grpSp>
        <p:nvGrpSpPr>
          <p:cNvPr id="3" name="Group 2"/>
          <p:cNvGrpSpPr/>
          <p:nvPr/>
        </p:nvGrpSpPr>
        <p:grpSpPr>
          <a:xfrm>
            <a:off x="8066855" y="362611"/>
            <a:ext cx="611942" cy="391687"/>
            <a:chOff x="8066855" y="362611"/>
            <a:chExt cx="611942" cy="391687"/>
          </a:xfrm>
        </p:grpSpPr>
        <p:sp>
          <p:nvSpPr>
            <p:cNvPr id="17" name="Rectangle 16"/>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nvGrpSpPr>
            <p:cNvPr id="2" name="Group 1"/>
            <p:cNvGrpSpPr/>
            <p:nvPr/>
          </p:nvGrpSpPr>
          <p:grpSpPr>
            <a:xfrm>
              <a:off x="8120075" y="399321"/>
              <a:ext cx="505502" cy="318267"/>
              <a:chOff x="8142581" y="405923"/>
              <a:chExt cx="505502" cy="318267"/>
            </a:xfrm>
          </p:grpSpPr>
          <p:sp>
            <p:nvSpPr>
              <p:cNvPr id="18" name="Rectangle 17"/>
              <p:cNvSpPr/>
              <p:nvPr/>
            </p:nvSpPr>
            <p:spPr bwMode="gray">
              <a:xfrm>
                <a:off x="8419483"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0" name="Rectangle 19"/>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1" name="Rectangle 20"/>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2" name="Rectangle 21"/>
              <p:cNvSpPr/>
              <p:nvPr/>
            </p:nvSpPr>
            <p:spPr bwMode="gray">
              <a:xfrm>
                <a:off x="8142581"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grpSp>
      </p:grpSp>
    </p:spTree>
    <p:extLst>
      <p:ext uri="{BB962C8B-B14F-4D97-AF65-F5344CB8AC3E}">
        <p14:creationId xmlns:p14="http://schemas.microsoft.com/office/powerpoint/2010/main" val="1644326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gray">
          <a:xfrm>
            <a:off x="1527175" y="3209544"/>
            <a:ext cx="6080125" cy="0"/>
          </a:xfrm>
          <a:prstGeom prst="line">
            <a:avLst/>
          </a:prstGeom>
          <a:noFill/>
          <a:ln w="12700" cap="rnd">
            <a:solidFill>
              <a:schemeClr val="accent1"/>
            </a:solidFill>
            <a:round/>
            <a:headEnd/>
            <a:tailEnd/>
          </a:ln>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
        <p:nvSpPr>
          <p:cNvPr id="26627" name="Text Placeholder 9"/>
          <p:cNvSpPr>
            <a:spLocks noGrp="1"/>
          </p:cNvSpPr>
          <p:nvPr>
            <p:ph type="body" sz="quarter" idx="10"/>
          </p:nvPr>
        </p:nvSpPr>
        <p:spPr>
          <a:xfrm>
            <a:off x="3424237" y="3081528"/>
            <a:ext cx="2286000" cy="256032"/>
          </a:xfrm>
        </p:spPr>
        <p:txBody>
          <a:bodyPr wrap="none">
            <a:noAutofit/>
          </a:bodyPr>
          <a:lstStyle/>
          <a:p>
            <a:pPr marL="0" indent="0" eaLnBrk="1" hangingPunct="1"/>
            <a:r>
              <a:rPr lang="en-US" dirty="0" smtClean="0"/>
              <a:t>Business Analytics</a:t>
            </a:r>
          </a:p>
        </p:txBody>
      </p:sp>
    </p:spTree>
    <p:extLst>
      <p:ext uri="{BB962C8B-B14F-4D97-AF65-F5344CB8AC3E}">
        <p14:creationId xmlns:p14="http://schemas.microsoft.com/office/powerpoint/2010/main" val="1796583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00" y="2556802"/>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r>
              <a:rPr lang="en-US" dirty="0" smtClean="0"/>
              <a:t>7.1 Enterprise Data Management</a:t>
            </a:r>
            <a:endParaRPr lang="en-US" dirty="0"/>
          </a:p>
        </p:txBody>
      </p:sp>
      <p:sp>
        <p:nvSpPr>
          <p:cNvPr id="5" name="Rectangle 4"/>
          <p:cNvSpPr/>
          <p:nvPr/>
        </p:nvSpPr>
        <p:spPr bwMode="gray">
          <a:xfrm>
            <a:off x="731500" y="2224861"/>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0800000" flipH="1">
            <a:off x="3196723" y="2353658"/>
            <a:ext cx="728795"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7" name="Rectangle 6"/>
          <p:cNvSpPr/>
          <p:nvPr/>
        </p:nvSpPr>
        <p:spPr bwMode="gray">
          <a:xfrm>
            <a:off x="2743116" y="3006545"/>
            <a:ext cx="530415" cy="622906"/>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4118442" y="1382815"/>
            <a:ext cx="4602894" cy="454251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4118442" y="1108495"/>
            <a:ext cx="4602894"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7: </a:t>
            </a:r>
            <a:r>
              <a:rPr lang="en-US" b="1" dirty="0" smtClean="0">
                <a:solidFill>
                  <a:schemeClr val="bg1"/>
                </a:solidFill>
              </a:rPr>
              <a:t>BUSINESS ANALYTICS</a:t>
            </a:r>
            <a:endParaRPr lang="en-US" b="1" dirty="0">
              <a:solidFill>
                <a:schemeClr val="bg1"/>
              </a:solidFill>
            </a:endParaRPr>
          </a:p>
        </p:txBody>
      </p:sp>
      <p:grpSp>
        <p:nvGrpSpPr>
          <p:cNvPr id="9" name="Group 8"/>
          <p:cNvGrpSpPr/>
          <p:nvPr/>
        </p:nvGrpSpPr>
        <p:grpSpPr>
          <a:xfrm>
            <a:off x="4187950" y="3464696"/>
            <a:ext cx="2177431" cy="1382580"/>
            <a:chOff x="1804" y="5272440"/>
            <a:chExt cx="2177431" cy="1382580"/>
          </a:xfrm>
        </p:grpSpPr>
        <p:sp>
          <p:nvSpPr>
            <p:cNvPr id="92" name="Rectangle 91"/>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TextBox 92"/>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7.3 Performance Management</a:t>
              </a:r>
              <a:endParaRPr lang="en-US" sz="1000" b="1" kern="1200" dirty="0">
                <a:solidFill>
                  <a:srgbClr val="000000"/>
                </a:solidFill>
                <a:latin typeface="Arial"/>
                <a:ea typeface="+mn-ea"/>
                <a:cs typeface="Arial" charset="0"/>
              </a:endParaRPr>
            </a:p>
          </p:txBody>
        </p:sp>
        <p:grpSp>
          <p:nvGrpSpPr>
            <p:cNvPr id="8" name="Group 7"/>
            <p:cNvGrpSpPr/>
            <p:nvPr/>
          </p:nvGrpSpPr>
          <p:grpSpPr>
            <a:xfrm>
              <a:off x="48578" y="5765309"/>
              <a:ext cx="2083885" cy="774496"/>
              <a:chOff x="48578" y="5530684"/>
              <a:chExt cx="2083885" cy="774496"/>
            </a:xfrm>
          </p:grpSpPr>
          <p:sp>
            <p:nvSpPr>
              <p:cNvPr id="95" name="Rectangle 94"/>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7.3.1</a:t>
                </a:r>
              </a:p>
              <a:p>
                <a:pPr algn="ctr" eaLnBrk="0" hangingPunct="0">
                  <a:lnSpc>
                    <a:spcPct val="106000"/>
                  </a:lnSpc>
                </a:pPr>
                <a:r>
                  <a:rPr lang="en-US" sz="700" dirty="0" smtClean="0"/>
                  <a:t>Budgeting Forecasting &amp; Business Planning</a:t>
                </a:r>
                <a:endParaRPr lang="en-US" sz="700" dirty="0"/>
              </a:p>
            </p:txBody>
          </p:sp>
          <p:sp>
            <p:nvSpPr>
              <p:cNvPr id="96" name="Rectangle 95"/>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7.3.2</a:t>
                </a:r>
              </a:p>
              <a:p>
                <a:pPr algn="ctr" eaLnBrk="0" hangingPunct="0">
                  <a:lnSpc>
                    <a:spcPct val="106000"/>
                  </a:lnSpc>
                </a:pPr>
                <a:r>
                  <a:rPr lang="en-US" sz="700" dirty="0" smtClean="0"/>
                  <a:t>Financial Performance Reporting &amp; Dashboards</a:t>
                </a:r>
                <a:endParaRPr lang="en-US" sz="700" dirty="0"/>
              </a:p>
            </p:txBody>
          </p:sp>
          <p:sp>
            <p:nvSpPr>
              <p:cNvPr id="97" name="Rectangle 96"/>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7.3.3</a:t>
                </a:r>
              </a:p>
              <a:p>
                <a:pPr algn="ctr" eaLnBrk="0" hangingPunct="0">
                  <a:lnSpc>
                    <a:spcPct val="106000"/>
                  </a:lnSpc>
                </a:pPr>
                <a:r>
                  <a:rPr lang="en-US" sz="700" dirty="0" smtClean="0"/>
                  <a:t>Financial Consolidation</a:t>
                </a:r>
                <a:endParaRPr lang="en-US" sz="700" dirty="0"/>
              </a:p>
            </p:txBody>
          </p:sp>
        </p:grpSp>
      </p:grpSp>
      <p:grpSp>
        <p:nvGrpSpPr>
          <p:cNvPr id="122" name="Group 121"/>
          <p:cNvGrpSpPr/>
          <p:nvPr/>
        </p:nvGrpSpPr>
        <p:grpSpPr>
          <a:xfrm>
            <a:off x="6465499" y="3467405"/>
            <a:ext cx="2177431" cy="1382580"/>
            <a:chOff x="1804" y="5272440"/>
            <a:chExt cx="2177431" cy="1382580"/>
          </a:xfrm>
        </p:grpSpPr>
        <p:sp>
          <p:nvSpPr>
            <p:cNvPr id="123" name="Rectangle 122"/>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4" name="TextBox 123"/>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7.4 Enterprise Content Management</a:t>
              </a:r>
              <a:endParaRPr lang="en-US" sz="1000" b="1" kern="1200" dirty="0">
                <a:solidFill>
                  <a:srgbClr val="000000"/>
                </a:solidFill>
                <a:latin typeface="Arial"/>
                <a:ea typeface="+mn-ea"/>
                <a:cs typeface="Arial" charset="0"/>
              </a:endParaRPr>
            </a:p>
          </p:txBody>
        </p:sp>
        <p:grpSp>
          <p:nvGrpSpPr>
            <p:cNvPr id="125" name="Group 124"/>
            <p:cNvGrpSpPr/>
            <p:nvPr/>
          </p:nvGrpSpPr>
          <p:grpSpPr>
            <a:xfrm>
              <a:off x="48578" y="5765309"/>
              <a:ext cx="2083885" cy="774496"/>
              <a:chOff x="48578" y="5530684"/>
              <a:chExt cx="2083885" cy="774496"/>
            </a:xfrm>
          </p:grpSpPr>
          <p:sp>
            <p:nvSpPr>
              <p:cNvPr id="126" name="Rectangle 125"/>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7.4.1</a:t>
                </a:r>
              </a:p>
              <a:p>
                <a:pPr algn="ctr" eaLnBrk="0" hangingPunct="0">
                  <a:lnSpc>
                    <a:spcPct val="106000"/>
                  </a:lnSpc>
                </a:pPr>
                <a:r>
                  <a:rPr lang="en-US" sz="700" dirty="0" smtClean="0"/>
                  <a:t>Document Management</a:t>
                </a:r>
                <a:endParaRPr lang="en-US" sz="700" dirty="0"/>
              </a:p>
            </p:txBody>
          </p:sp>
          <p:sp>
            <p:nvSpPr>
              <p:cNvPr id="127" name="Rectangle 126"/>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7.4.2</a:t>
                </a:r>
              </a:p>
              <a:p>
                <a:pPr algn="ctr" eaLnBrk="0" hangingPunct="0">
                  <a:lnSpc>
                    <a:spcPct val="106000"/>
                  </a:lnSpc>
                </a:pPr>
                <a:r>
                  <a:rPr lang="en-US" sz="700" dirty="0" smtClean="0"/>
                  <a:t>Image Management</a:t>
                </a:r>
                <a:endParaRPr lang="en-US" sz="700" dirty="0"/>
              </a:p>
            </p:txBody>
          </p:sp>
          <p:sp>
            <p:nvSpPr>
              <p:cNvPr id="128" name="Rectangle 127"/>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7.4.3</a:t>
                </a:r>
              </a:p>
              <a:p>
                <a:pPr algn="ctr" eaLnBrk="0" hangingPunct="0">
                  <a:lnSpc>
                    <a:spcPct val="106000"/>
                  </a:lnSpc>
                </a:pPr>
                <a:r>
                  <a:rPr lang="en-US" sz="700" dirty="0" smtClean="0"/>
                  <a:t>Knowledge Management</a:t>
                </a:r>
                <a:endParaRPr lang="en-US" sz="700" dirty="0"/>
              </a:p>
            </p:txBody>
          </p:sp>
          <p:sp>
            <p:nvSpPr>
              <p:cNvPr id="129" name="Rectangle 128"/>
              <p:cNvSpPr/>
              <p:nvPr/>
            </p:nvSpPr>
            <p:spPr bwMode="gray">
              <a:xfrm>
                <a:off x="1118523"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7.4.4</a:t>
                </a:r>
              </a:p>
              <a:p>
                <a:pPr algn="ctr" eaLnBrk="0" hangingPunct="0">
                  <a:lnSpc>
                    <a:spcPct val="106000"/>
                  </a:lnSpc>
                </a:pPr>
                <a:r>
                  <a:rPr lang="en-US" sz="700" dirty="0" smtClean="0"/>
                  <a:t>Unstructured Data Management</a:t>
                </a:r>
                <a:endParaRPr lang="en-US" sz="700" dirty="0"/>
              </a:p>
            </p:txBody>
          </p:sp>
        </p:grpSp>
      </p:grpSp>
      <p:grpSp>
        <p:nvGrpSpPr>
          <p:cNvPr id="130" name="Group 129"/>
          <p:cNvGrpSpPr/>
          <p:nvPr/>
        </p:nvGrpSpPr>
        <p:grpSpPr>
          <a:xfrm>
            <a:off x="5312768" y="4959778"/>
            <a:ext cx="2177431" cy="850332"/>
            <a:chOff x="1803" y="5272441"/>
            <a:chExt cx="2177431" cy="850332"/>
          </a:xfrm>
        </p:grpSpPr>
        <p:sp>
          <p:nvSpPr>
            <p:cNvPr id="131" name="Rectangle 130"/>
            <p:cNvSpPr/>
            <p:nvPr/>
          </p:nvSpPr>
          <p:spPr bwMode="gray">
            <a:xfrm rot="5400000">
              <a:off x="665353" y="4608891"/>
              <a:ext cx="850332"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2" name="TextBox 131"/>
            <p:cNvSpPr txBox="1"/>
            <p:nvPr/>
          </p:nvSpPr>
          <p:spPr>
            <a:xfrm>
              <a:off x="125286" y="5283485"/>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7.5 Advanced Analytics</a:t>
              </a:r>
              <a:endParaRPr lang="en-US" sz="1000" b="1" kern="1200" dirty="0">
                <a:solidFill>
                  <a:srgbClr val="000000"/>
                </a:solidFill>
                <a:latin typeface="Arial"/>
                <a:ea typeface="+mn-ea"/>
                <a:cs typeface="Arial" charset="0"/>
              </a:endParaRPr>
            </a:p>
          </p:txBody>
        </p:sp>
        <p:grpSp>
          <p:nvGrpSpPr>
            <p:cNvPr id="133" name="Group 132"/>
            <p:cNvGrpSpPr/>
            <p:nvPr/>
          </p:nvGrpSpPr>
          <p:grpSpPr>
            <a:xfrm>
              <a:off x="51283" y="5603392"/>
              <a:ext cx="2081180" cy="365760"/>
              <a:chOff x="51283" y="5368767"/>
              <a:chExt cx="2081180" cy="365760"/>
            </a:xfrm>
          </p:grpSpPr>
          <p:sp>
            <p:nvSpPr>
              <p:cNvPr id="134" name="Rectangle 133"/>
              <p:cNvSpPr/>
              <p:nvPr/>
            </p:nvSpPr>
            <p:spPr bwMode="gray">
              <a:xfrm>
                <a:off x="5128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7.5.1</a:t>
                </a:r>
              </a:p>
              <a:p>
                <a:pPr algn="ctr" eaLnBrk="0" hangingPunct="0">
                  <a:lnSpc>
                    <a:spcPct val="106000"/>
                  </a:lnSpc>
                </a:pPr>
                <a:r>
                  <a:rPr lang="en-US" sz="700" dirty="0" smtClean="0"/>
                  <a:t>Advanced Visualization</a:t>
                </a:r>
                <a:endParaRPr lang="en-US" sz="700" dirty="0"/>
              </a:p>
            </p:txBody>
          </p:sp>
          <p:sp>
            <p:nvSpPr>
              <p:cNvPr id="135" name="Rectangle 134"/>
              <p:cNvSpPr/>
              <p:nvPr/>
            </p:nvSpPr>
            <p:spPr bwMode="gray">
              <a:xfrm>
                <a:off x="112662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7.5.2</a:t>
                </a:r>
              </a:p>
              <a:p>
                <a:pPr algn="ctr" eaLnBrk="0" hangingPunct="0">
                  <a:lnSpc>
                    <a:spcPct val="106000"/>
                  </a:lnSpc>
                </a:pPr>
                <a:r>
                  <a:rPr lang="en-US" sz="700" dirty="0" smtClean="0"/>
                  <a:t>Predictive Modeling</a:t>
                </a:r>
                <a:endParaRPr lang="en-US" sz="700" dirty="0"/>
              </a:p>
            </p:txBody>
          </p:sp>
        </p:grpSp>
      </p:grpSp>
      <p:grpSp>
        <p:nvGrpSpPr>
          <p:cNvPr id="12" name="Group 11"/>
          <p:cNvGrpSpPr/>
          <p:nvPr/>
        </p:nvGrpSpPr>
        <p:grpSpPr>
          <a:xfrm>
            <a:off x="4199604" y="1508750"/>
            <a:ext cx="2177431" cy="1843444"/>
            <a:chOff x="4199604" y="1815990"/>
            <a:chExt cx="2177431" cy="1843444"/>
          </a:xfrm>
        </p:grpSpPr>
        <p:sp>
          <p:nvSpPr>
            <p:cNvPr id="145" name="Rectangle 144"/>
            <p:cNvSpPr/>
            <p:nvPr/>
          </p:nvSpPr>
          <p:spPr bwMode="gray">
            <a:xfrm rot="5400000">
              <a:off x="4366598" y="1648996"/>
              <a:ext cx="1843444"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6" name="TextBox 14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7.1 Enterprise Data Management</a:t>
              </a:r>
              <a:endParaRPr lang="en-US" sz="1000" b="1" kern="1200" dirty="0">
                <a:solidFill>
                  <a:srgbClr val="000000"/>
                </a:solidFill>
                <a:latin typeface="Arial"/>
                <a:ea typeface="+mn-ea"/>
                <a:cs typeface="Arial" charset="0"/>
              </a:endParaRPr>
            </a:p>
          </p:txBody>
        </p:sp>
        <p:grpSp>
          <p:nvGrpSpPr>
            <p:cNvPr id="10" name="Group 9"/>
            <p:cNvGrpSpPr/>
            <p:nvPr/>
          </p:nvGrpSpPr>
          <p:grpSpPr>
            <a:xfrm>
              <a:off x="4246378" y="2308859"/>
              <a:ext cx="2083885" cy="1217066"/>
              <a:chOff x="4246378" y="2308859"/>
              <a:chExt cx="2083885" cy="1217066"/>
            </a:xfrm>
          </p:grpSpPr>
          <p:sp>
            <p:nvSpPr>
              <p:cNvPr id="148" name="Rectangle 147"/>
              <p:cNvSpPr/>
              <p:nvPr/>
            </p:nvSpPr>
            <p:spPr bwMode="gray">
              <a:xfrm>
                <a:off x="424908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7.1.1</a:t>
                </a:r>
              </a:p>
              <a:p>
                <a:pPr algn="ctr" eaLnBrk="0" hangingPunct="0">
                  <a:lnSpc>
                    <a:spcPct val="106000"/>
                  </a:lnSpc>
                </a:pPr>
                <a:r>
                  <a:rPr lang="en-US" sz="700" dirty="0" smtClean="0"/>
                  <a:t>Information Strategy and Architecture</a:t>
                </a:r>
                <a:endParaRPr lang="en-US" sz="700" dirty="0"/>
              </a:p>
            </p:txBody>
          </p:sp>
          <p:sp>
            <p:nvSpPr>
              <p:cNvPr id="149" name="Rectangle 148"/>
              <p:cNvSpPr/>
              <p:nvPr/>
            </p:nvSpPr>
            <p:spPr bwMode="gray">
              <a:xfrm>
                <a:off x="532442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7.1.2</a:t>
                </a:r>
              </a:p>
              <a:p>
                <a:pPr algn="ctr" eaLnBrk="0" hangingPunct="0">
                  <a:lnSpc>
                    <a:spcPct val="106000"/>
                  </a:lnSpc>
                </a:pPr>
                <a:r>
                  <a:rPr lang="en-US" sz="700" dirty="0" smtClean="0"/>
                  <a:t>Data Governance</a:t>
                </a:r>
                <a:endParaRPr lang="en-US" sz="700" dirty="0"/>
              </a:p>
            </p:txBody>
          </p:sp>
          <p:sp>
            <p:nvSpPr>
              <p:cNvPr id="150" name="Rectangle 149"/>
              <p:cNvSpPr/>
              <p:nvPr/>
            </p:nvSpPr>
            <p:spPr bwMode="gray">
              <a:xfrm>
                <a:off x="4246378"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7.1.3</a:t>
                </a:r>
              </a:p>
              <a:p>
                <a:pPr algn="ctr" eaLnBrk="0" hangingPunct="0">
                  <a:lnSpc>
                    <a:spcPct val="106000"/>
                  </a:lnSpc>
                </a:pPr>
                <a:r>
                  <a:rPr lang="en-US" sz="700" dirty="0" smtClean="0"/>
                  <a:t>Data Quality Management</a:t>
                </a:r>
                <a:endParaRPr lang="en-US" sz="700" dirty="0"/>
              </a:p>
            </p:txBody>
          </p:sp>
          <p:sp>
            <p:nvSpPr>
              <p:cNvPr id="151" name="Rectangle 150"/>
              <p:cNvSpPr/>
              <p:nvPr/>
            </p:nvSpPr>
            <p:spPr bwMode="gray">
              <a:xfrm>
                <a:off x="5316323"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7.1.4</a:t>
                </a:r>
              </a:p>
              <a:p>
                <a:pPr algn="ctr" eaLnBrk="0" hangingPunct="0">
                  <a:lnSpc>
                    <a:spcPct val="106000"/>
                  </a:lnSpc>
                </a:pPr>
                <a:r>
                  <a:rPr lang="en-US" sz="700" dirty="0" smtClean="0"/>
                  <a:t>Master Data Management</a:t>
                </a:r>
                <a:endParaRPr lang="en-US" sz="700" dirty="0"/>
              </a:p>
            </p:txBody>
          </p:sp>
          <p:sp>
            <p:nvSpPr>
              <p:cNvPr id="152" name="Rectangle 151"/>
              <p:cNvSpPr/>
              <p:nvPr/>
            </p:nvSpPr>
            <p:spPr bwMode="gray">
              <a:xfrm>
                <a:off x="4246378"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7.1.5</a:t>
                </a:r>
              </a:p>
              <a:p>
                <a:pPr algn="ctr" eaLnBrk="0" hangingPunct="0">
                  <a:lnSpc>
                    <a:spcPct val="106000"/>
                  </a:lnSpc>
                </a:pPr>
                <a:r>
                  <a:rPr lang="en-US" sz="700" dirty="0" smtClean="0"/>
                  <a:t>Metadata Management</a:t>
                </a:r>
                <a:endParaRPr lang="en-US" sz="700" dirty="0"/>
              </a:p>
            </p:txBody>
          </p:sp>
          <p:sp>
            <p:nvSpPr>
              <p:cNvPr id="153" name="Rectangle 152"/>
              <p:cNvSpPr/>
              <p:nvPr/>
            </p:nvSpPr>
            <p:spPr bwMode="gray">
              <a:xfrm>
                <a:off x="5316323"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7.1.6</a:t>
                </a:r>
              </a:p>
              <a:p>
                <a:pPr algn="ctr" eaLnBrk="0" hangingPunct="0">
                  <a:lnSpc>
                    <a:spcPct val="106000"/>
                  </a:lnSpc>
                </a:pPr>
                <a:r>
                  <a:rPr lang="en-US" sz="700" dirty="0" smtClean="0"/>
                  <a:t>Data Privacy and Security</a:t>
                </a:r>
                <a:endParaRPr lang="en-US" sz="700" dirty="0"/>
              </a:p>
            </p:txBody>
          </p:sp>
        </p:grpSp>
      </p:grpSp>
      <p:grpSp>
        <p:nvGrpSpPr>
          <p:cNvPr id="154" name="Group 153"/>
          <p:cNvGrpSpPr/>
          <p:nvPr/>
        </p:nvGrpSpPr>
        <p:grpSpPr>
          <a:xfrm>
            <a:off x="6465499" y="1508750"/>
            <a:ext cx="2177431" cy="1843444"/>
            <a:chOff x="4199604" y="1815990"/>
            <a:chExt cx="2177431" cy="1843444"/>
          </a:xfrm>
        </p:grpSpPr>
        <p:sp>
          <p:nvSpPr>
            <p:cNvPr id="155" name="Rectangle 15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6" name="TextBox 15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7.2 Data Warehousing / Business Intelligence</a:t>
              </a:r>
              <a:endParaRPr lang="en-US" sz="1000" b="1" kern="1200" dirty="0">
                <a:solidFill>
                  <a:srgbClr val="000000"/>
                </a:solidFill>
                <a:latin typeface="Arial"/>
                <a:ea typeface="+mn-ea"/>
                <a:cs typeface="Arial" charset="0"/>
              </a:endParaRPr>
            </a:p>
          </p:txBody>
        </p:sp>
        <p:grpSp>
          <p:nvGrpSpPr>
            <p:cNvPr id="157" name="Group 156"/>
            <p:cNvGrpSpPr/>
            <p:nvPr/>
          </p:nvGrpSpPr>
          <p:grpSpPr>
            <a:xfrm>
              <a:off x="4246378" y="2430470"/>
              <a:ext cx="2075785" cy="844910"/>
              <a:chOff x="4246378" y="2430470"/>
              <a:chExt cx="2075785" cy="844910"/>
            </a:xfrm>
          </p:grpSpPr>
          <p:sp>
            <p:nvSpPr>
              <p:cNvPr id="160" name="Rectangle 159"/>
              <p:cNvSpPr/>
              <p:nvPr/>
            </p:nvSpPr>
            <p:spPr bwMode="gray">
              <a:xfrm>
                <a:off x="4246378"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7.2.1</a:t>
                </a:r>
              </a:p>
              <a:p>
                <a:pPr algn="ctr" eaLnBrk="0" hangingPunct="0">
                  <a:lnSpc>
                    <a:spcPct val="106000"/>
                  </a:lnSpc>
                </a:pPr>
                <a:r>
                  <a:rPr lang="en-US" sz="700" dirty="0" smtClean="0"/>
                  <a:t>Data Integration (ETL)</a:t>
                </a:r>
                <a:endParaRPr lang="en-US" sz="700" dirty="0"/>
              </a:p>
            </p:txBody>
          </p:sp>
          <p:sp>
            <p:nvSpPr>
              <p:cNvPr id="161" name="Rectangle 160"/>
              <p:cNvSpPr/>
              <p:nvPr/>
            </p:nvSpPr>
            <p:spPr bwMode="gray">
              <a:xfrm>
                <a:off x="5316323"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7.2.2</a:t>
                </a:r>
              </a:p>
              <a:p>
                <a:pPr algn="ctr" eaLnBrk="0" hangingPunct="0">
                  <a:lnSpc>
                    <a:spcPct val="106000"/>
                  </a:lnSpc>
                </a:pPr>
                <a:r>
                  <a:rPr lang="en-US" sz="700" dirty="0" smtClean="0"/>
                  <a:t>Data Warehouse Architecture</a:t>
                </a:r>
                <a:endParaRPr lang="en-US" sz="700" dirty="0"/>
              </a:p>
            </p:txBody>
          </p:sp>
          <p:sp>
            <p:nvSpPr>
              <p:cNvPr id="162" name="Rectangle 161"/>
              <p:cNvSpPr/>
              <p:nvPr/>
            </p:nvSpPr>
            <p:spPr bwMode="gray">
              <a:xfrm>
                <a:off x="4246378"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7.2.3</a:t>
                </a:r>
              </a:p>
              <a:p>
                <a:pPr algn="ctr" eaLnBrk="0" hangingPunct="0">
                  <a:lnSpc>
                    <a:spcPct val="106000"/>
                  </a:lnSpc>
                </a:pPr>
                <a:r>
                  <a:rPr lang="en-US" sz="700" dirty="0" smtClean="0"/>
                  <a:t>Reporting</a:t>
                </a:r>
                <a:endParaRPr lang="en-US" sz="700" dirty="0"/>
              </a:p>
            </p:txBody>
          </p:sp>
          <p:sp>
            <p:nvSpPr>
              <p:cNvPr id="163" name="Rectangle 162"/>
              <p:cNvSpPr/>
              <p:nvPr/>
            </p:nvSpPr>
            <p:spPr bwMode="gray">
              <a:xfrm>
                <a:off x="5316323"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7.2.4</a:t>
                </a:r>
              </a:p>
              <a:p>
                <a:pPr algn="ctr" eaLnBrk="0" hangingPunct="0">
                  <a:lnSpc>
                    <a:spcPct val="106000"/>
                  </a:lnSpc>
                </a:pPr>
                <a:r>
                  <a:rPr lang="en-US" sz="700" dirty="0" smtClean="0"/>
                  <a:t>Business Intelligence</a:t>
                </a:r>
                <a:endParaRPr lang="en-US" sz="700" dirty="0"/>
              </a:p>
            </p:txBody>
          </p:sp>
        </p:grpSp>
      </p:grpSp>
    </p:spTree>
    <p:extLst>
      <p:ext uri="{BB962C8B-B14F-4D97-AF65-F5344CB8AC3E}">
        <p14:creationId xmlns:p14="http://schemas.microsoft.com/office/powerpoint/2010/main" val="1841071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7.1 </a:t>
            </a:r>
            <a:r>
              <a:rPr lang="en-US" dirty="0" smtClean="0"/>
              <a:t>Enterprise Data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817313678"/>
              </p:ext>
            </p:extLst>
          </p:nvPr>
        </p:nvGraphicFramePr>
        <p:xfrm>
          <a:off x="417530" y="1086295"/>
          <a:ext cx="8347057" cy="441769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2">
                  <a:txBody>
                    <a:bodyPr/>
                    <a:lstStyle/>
                    <a:p>
                      <a:pPr marL="0" algn="r" defTabSz="914400" rtl="0" eaLnBrk="1" fontAlgn="t" latinLnBrk="0" hangingPunct="1"/>
                      <a:r>
                        <a:rPr lang="en-US" sz="1100" b="1" i="1" u="none" strike="noStrike" kern="1200" dirty="0" smtClean="0">
                          <a:solidFill>
                            <a:srgbClr val="000000"/>
                          </a:solidFill>
                          <a:effectLst/>
                          <a:latin typeface="+mn-lt"/>
                          <a:ea typeface="+mn-ea"/>
                          <a:cs typeface="+mn-cs"/>
                        </a:rPr>
                        <a:t>7.1.1 Information </a:t>
                      </a:r>
                    </a:p>
                    <a:p>
                      <a:pPr marL="0" indent="0" algn="r" defTabSz="914400" rtl="0" eaLnBrk="1" fontAlgn="t" latinLnBrk="0" hangingPunct="1"/>
                      <a:r>
                        <a:rPr lang="en-US" sz="1100" b="1" i="1" u="none" strike="noStrike" kern="1200" dirty="0" smtClean="0">
                          <a:solidFill>
                            <a:srgbClr val="000000"/>
                          </a:solidFill>
                          <a:effectLst/>
                          <a:latin typeface="+mn-lt"/>
                          <a:ea typeface="+mn-ea"/>
                          <a:cs typeface="+mn-cs"/>
                        </a:rPr>
                        <a:t>Strategy and Architecture</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r>
                        <a:rPr lang="en-US" sz="1100" kern="1200" dirty="0" smtClean="0">
                          <a:solidFill>
                            <a:schemeClr val="tx1"/>
                          </a:solidFill>
                          <a:latin typeface="+mn-lt"/>
                          <a:ea typeface="+mn-ea"/>
                          <a:cs typeface="+mn-cs"/>
                        </a:rPr>
                        <a:t>Identify and lay out</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architectural components that provide a framework to facilitate storage, integration, usage, access, and delivery of data assets across the enterprise. </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7.1.1.1 Strategy  Pathway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future-state vision and information needs that</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support the client’s business strategy and identifies gaps in the organization’s current information capabilities.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7.1.1.2 Data Life Cycle, Retention and Archiving </a:t>
                      </a:r>
                      <a:endParaRPr lang="en-US" sz="1100" b="0" i="0" u="none" strike="noStrike" kern="1200" dirty="0" smtClean="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Manage the collection, preservation, and retirement of enterprise data assets to support application migrations, historical management reporting and regulatory compliance.</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5">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7.1.2 Data Governance</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Establish organizational constituencies and a framework of policies, processes, and enabling technologies to ensure that enterprise data is owned and stewarded accurately and consistently to meet business goals.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7.1.2.1 </a:t>
                      </a:r>
                      <a:r>
                        <a:rPr lang="en-US" sz="1100" b="0" i="0" u="none" strike="noStrike" kern="1200" dirty="0" smtClean="0">
                          <a:solidFill>
                            <a:srgbClr val="000000"/>
                          </a:solidFill>
                          <a:effectLst/>
                          <a:latin typeface="+mn-lt"/>
                          <a:ea typeface="+mn-ea"/>
                          <a:cs typeface="+mn-cs"/>
                        </a:rPr>
                        <a:t>Organization</a:t>
                      </a:r>
                      <a:r>
                        <a:rPr lang="en-US" sz="1100" b="0" i="0" u="none" strike="noStrike" kern="1200" baseline="0" dirty="0" smtClean="0">
                          <a:solidFill>
                            <a:srgbClr val="000000"/>
                          </a:solidFill>
                          <a:effectLst/>
                          <a:latin typeface="+mn-lt"/>
                          <a:ea typeface="+mn-ea"/>
                          <a:cs typeface="+mn-cs"/>
                        </a:rPr>
                        <a:t> Data Governance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t>
                      </a:r>
                      <a:r>
                        <a:rPr lang="en-US" sz="1100" kern="1200" dirty="0" smtClean="0">
                          <a:solidFill>
                            <a:schemeClr val="tx1"/>
                          </a:solidFill>
                          <a:latin typeface="+mn-lt"/>
                          <a:ea typeface="+mn-ea"/>
                          <a:cs typeface="+mn-cs"/>
                        </a:rPr>
                        <a:t>the roles and responsibilities for parties involved in providing information governance and stewardship.</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7.1.2.2 Technology </a:t>
                      </a:r>
                      <a:r>
                        <a:rPr lang="en-US" sz="1100" b="0" i="0" u="none" strike="noStrike" kern="1200" dirty="0" smtClean="0">
                          <a:solidFill>
                            <a:srgbClr val="000000"/>
                          </a:solidFill>
                          <a:effectLst/>
                          <a:latin typeface="+mn-lt"/>
                          <a:ea typeface="+mn-ea"/>
                          <a:cs typeface="+mn-cs"/>
                        </a:rPr>
                        <a:t>Data Governance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t>
                      </a:r>
                      <a:r>
                        <a:rPr lang="en-US" sz="1100" kern="1200" dirty="0" smtClean="0">
                          <a:solidFill>
                            <a:schemeClr val="tx1"/>
                          </a:solidFill>
                          <a:latin typeface="+mn-lt"/>
                          <a:ea typeface="+mn-ea"/>
                          <a:cs typeface="+mn-cs"/>
                        </a:rPr>
                        <a:t>the architecture and role of technology in maintaining a consistent view across all core master data elements.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7.1.2.3 Policy </a:t>
                      </a:r>
                      <a:r>
                        <a:rPr lang="en-US" sz="1100" b="0" i="0" u="none" strike="noStrike" kern="1200" dirty="0" smtClean="0">
                          <a:solidFill>
                            <a:srgbClr val="000000"/>
                          </a:solidFill>
                          <a:effectLst/>
                          <a:latin typeface="+mn-lt"/>
                          <a:ea typeface="+mn-ea"/>
                          <a:cs typeface="+mn-cs"/>
                        </a:rPr>
                        <a:t>Data Governance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Institutionalize </a:t>
                      </a:r>
                      <a:r>
                        <a:rPr lang="en-US" sz="1100" kern="1200" dirty="0" smtClean="0">
                          <a:solidFill>
                            <a:schemeClr val="tx1"/>
                          </a:solidFill>
                          <a:latin typeface="+mn-lt"/>
                          <a:ea typeface="+mn-ea"/>
                          <a:cs typeface="+mn-cs"/>
                        </a:rPr>
                        <a:t>the data governance </a:t>
                      </a:r>
                      <a:r>
                        <a:rPr lang="en-US" sz="1100" kern="1200" dirty="0" smtClean="0">
                          <a:solidFill>
                            <a:schemeClr val="tx1"/>
                          </a:solidFill>
                          <a:latin typeface="+mn-lt"/>
                          <a:ea typeface="+mn-ea"/>
                          <a:cs typeface="+mn-cs"/>
                        </a:rPr>
                        <a:t>organization</a:t>
                      </a:r>
                      <a:r>
                        <a:rPr lang="en-US" sz="1100" kern="1200" baseline="0" dirty="0" smtClean="0">
                          <a:solidFill>
                            <a:schemeClr val="tx1"/>
                          </a:solidFill>
                          <a:latin typeface="+mn-lt"/>
                          <a:ea typeface="+mn-ea"/>
                          <a:cs typeface="+mn-cs"/>
                        </a:rPr>
                        <a:t> by clearly laying </a:t>
                      </a:r>
                      <a:r>
                        <a:rPr lang="en-US" sz="1100" kern="1200" dirty="0" smtClean="0">
                          <a:solidFill>
                            <a:schemeClr val="tx1"/>
                          </a:solidFill>
                          <a:latin typeface="+mn-lt"/>
                          <a:ea typeface="+mn-ea"/>
                          <a:cs typeface="+mn-cs"/>
                        </a:rPr>
                        <a:t>out </a:t>
                      </a:r>
                      <a:r>
                        <a:rPr lang="en-US" sz="1100" kern="1200" dirty="0" smtClean="0">
                          <a:solidFill>
                            <a:schemeClr val="tx1"/>
                          </a:solidFill>
                          <a:latin typeface="+mn-lt"/>
                          <a:ea typeface="+mn-ea"/>
                          <a:cs typeface="+mn-cs"/>
                        </a:rPr>
                        <a:t>the necessity for Data Governance </a:t>
                      </a:r>
                      <a:r>
                        <a:rPr lang="en-US" sz="1100" kern="1200" dirty="0" smtClean="0">
                          <a:solidFill>
                            <a:schemeClr val="tx1"/>
                          </a:solidFill>
                          <a:latin typeface="+mn-lt"/>
                          <a:ea typeface="+mn-ea"/>
                          <a:cs typeface="+mn-cs"/>
                        </a:rPr>
                        <a:t>activities</a:t>
                      </a:r>
                      <a:r>
                        <a:rPr lang="en-US" sz="1100" kern="1200" baseline="0" dirty="0" smtClean="0">
                          <a:solidFill>
                            <a:schemeClr val="tx1"/>
                          </a:solidFill>
                          <a:latin typeface="+mn-lt"/>
                          <a:ea typeface="+mn-ea"/>
                          <a:cs typeface="+mn-cs"/>
                        </a:rPr>
                        <a:t> as well as t</a:t>
                      </a:r>
                      <a:r>
                        <a:rPr lang="en-US" sz="1100" kern="1200" dirty="0" smtClean="0">
                          <a:solidFill>
                            <a:schemeClr val="tx1"/>
                          </a:solidFill>
                          <a:latin typeface="+mn-lt"/>
                          <a:ea typeface="+mn-ea"/>
                          <a:cs typeface="+mn-cs"/>
                        </a:rPr>
                        <a:t>he </a:t>
                      </a:r>
                      <a:r>
                        <a:rPr lang="en-US" sz="1100" kern="1200" dirty="0" smtClean="0">
                          <a:solidFill>
                            <a:schemeClr val="tx1"/>
                          </a:solidFill>
                          <a:latin typeface="+mn-lt"/>
                          <a:ea typeface="+mn-ea"/>
                          <a:cs typeface="+mn-cs"/>
                        </a:rPr>
                        <a:t>consequences for not adhering to Data Governance </a:t>
                      </a:r>
                      <a:r>
                        <a:rPr lang="en-US" sz="1100" kern="1200" dirty="0" smtClean="0">
                          <a:solidFill>
                            <a:schemeClr val="tx1"/>
                          </a:solidFill>
                          <a:latin typeface="+mn-lt"/>
                          <a:ea typeface="+mn-ea"/>
                          <a:cs typeface="+mn-cs"/>
                        </a:rPr>
                        <a:t>standards.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7.1.2.4 Process </a:t>
                      </a:r>
                      <a:r>
                        <a:rPr lang="en-US" sz="1100" b="0" i="0" u="none" strike="noStrike" kern="1200" dirty="0" smtClean="0">
                          <a:solidFill>
                            <a:srgbClr val="000000"/>
                          </a:solidFill>
                          <a:effectLst/>
                          <a:latin typeface="+mn-lt"/>
                          <a:ea typeface="+mn-ea"/>
                          <a:cs typeface="+mn-cs"/>
                        </a:rPr>
                        <a:t>Data Governance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Establish </a:t>
                      </a:r>
                      <a:r>
                        <a:rPr lang="en-US" sz="1100" kern="1200" dirty="0" smtClean="0">
                          <a:solidFill>
                            <a:schemeClr val="tx1"/>
                          </a:solidFill>
                          <a:latin typeface="+mn-lt"/>
                          <a:ea typeface="+mn-ea"/>
                          <a:cs typeface="+mn-cs"/>
                        </a:rPr>
                        <a:t>functional processes for data management, change control, data quality and Service Level Agreements.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7.1.2.5 Compliance </a:t>
                      </a:r>
                      <a:r>
                        <a:rPr lang="en-US" sz="1100" b="0" i="0" u="none" strike="noStrike" kern="1200" dirty="0" smtClean="0">
                          <a:solidFill>
                            <a:srgbClr val="000000"/>
                          </a:solidFill>
                          <a:effectLst/>
                          <a:latin typeface="+mn-lt"/>
                          <a:ea typeface="+mn-ea"/>
                          <a:cs typeface="+mn-cs"/>
                        </a:rPr>
                        <a:t>Data Governance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Measure </a:t>
                      </a:r>
                      <a:r>
                        <a:rPr lang="en-US" sz="1100" kern="1200" dirty="0" smtClean="0">
                          <a:solidFill>
                            <a:schemeClr val="tx1"/>
                          </a:solidFill>
                          <a:latin typeface="+mn-lt"/>
                          <a:ea typeface="+mn-ea"/>
                          <a:cs typeface="+mn-cs"/>
                        </a:rPr>
                        <a:t>the organization’s performance around data </a:t>
                      </a:r>
                      <a:r>
                        <a:rPr lang="en-US" sz="1100" kern="1200" dirty="0" smtClean="0">
                          <a:solidFill>
                            <a:schemeClr val="tx1"/>
                          </a:solidFill>
                          <a:latin typeface="+mn-lt"/>
                          <a:ea typeface="+mn-ea"/>
                          <a:cs typeface="+mn-cs"/>
                        </a:rPr>
                        <a:t>compliance.</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1" name="Group 10"/>
          <p:cNvGrpSpPr/>
          <p:nvPr/>
        </p:nvGrpSpPr>
        <p:grpSpPr>
          <a:xfrm>
            <a:off x="8066855" y="362611"/>
            <a:ext cx="611942" cy="391687"/>
            <a:chOff x="8066855" y="362611"/>
            <a:chExt cx="611942" cy="391687"/>
          </a:xfrm>
        </p:grpSpPr>
        <p:sp>
          <p:nvSpPr>
            <p:cNvPr id="12" name="Rectangle 11"/>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7" name="Rectangle 16"/>
            <p:cNvSpPr/>
            <p:nvPr/>
          </p:nvSpPr>
          <p:spPr bwMode="gray">
            <a:xfrm>
              <a:off x="8396977" y="517402"/>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8" name="Rectangle 17"/>
            <p:cNvSpPr/>
            <p:nvPr/>
          </p:nvSpPr>
          <p:spPr bwMode="gray">
            <a:xfrm>
              <a:off x="8120075" y="399321"/>
              <a:ext cx="228600" cy="9144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3" name="Rectangle 22"/>
            <p:cNvSpPr/>
            <p:nvPr/>
          </p:nvSpPr>
          <p:spPr bwMode="gray">
            <a:xfrm>
              <a:off x="8396977" y="399321"/>
              <a:ext cx="228600" cy="9144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4" name="Rectangle 23"/>
            <p:cNvSpPr/>
            <p:nvPr/>
          </p:nvSpPr>
          <p:spPr bwMode="gray">
            <a:xfrm>
              <a:off x="8120075" y="517402"/>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5" name="Rectangle 24"/>
            <p:cNvSpPr/>
            <p:nvPr/>
          </p:nvSpPr>
          <p:spPr bwMode="gray">
            <a:xfrm>
              <a:off x="8396977" y="635483"/>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6" name="Rectangle 25"/>
            <p:cNvSpPr/>
            <p:nvPr/>
          </p:nvSpPr>
          <p:spPr bwMode="gray">
            <a:xfrm>
              <a:off x="8120075" y="635483"/>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spTree>
    <p:extLst>
      <p:ext uri="{BB962C8B-B14F-4D97-AF65-F5344CB8AC3E}">
        <p14:creationId xmlns:p14="http://schemas.microsoft.com/office/powerpoint/2010/main" val="2132566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7.1 </a:t>
            </a:r>
            <a:r>
              <a:rPr lang="en-US" dirty="0" smtClean="0"/>
              <a:t>Enterprise Data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3999190685"/>
              </p:ext>
            </p:extLst>
          </p:nvPr>
        </p:nvGraphicFramePr>
        <p:xfrm>
          <a:off x="417530" y="1086295"/>
          <a:ext cx="8347057" cy="281749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6">
                  <a:txBody>
                    <a:bodyPr/>
                    <a:lstStyle/>
                    <a:p>
                      <a:pPr marL="0" marR="0" indent="-341313" algn="r" defTabSz="914400" rtl="0" eaLnBrk="1" fontAlgn="t" latinLnBrk="0" hangingPunct="1">
                        <a:lnSpc>
                          <a:spcPct val="100000"/>
                        </a:lnSpc>
                        <a:spcBef>
                          <a:spcPts val="0"/>
                        </a:spcBef>
                        <a:spcAft>
                          <a:spcPts val="0"/>
                        </a:spcAft>
                        <a:buClrTx/>
                        <a:buSzTx/>
                        <a:buFontTx/>
                        <a:buNone/>
                        <a:tabLst/>
                        <a:defRPr/>
                      </a:pPr>
                      <a:r>
                        <a:rPr lang="en-US" sz="1100" b="1" i="1" u="none" strike="noStrike" kern="1200" dirty="0" smtClean="0">
                          <a:solidFill>
                            <a:srgbClr val="000000"/>
                          </a:solidFill>
                          <a:effectLst/>
                          <a:latin typeface="+mn-lt"/>
                          <a:ea typeface="+mn-ea"/>
                          <a:cs typeface="+mn-cs"/>
                        </a:rPr>
                        <a:t>7.1.3 Data Quality Management</a:t>
                      </a:r>
                      <a:endParaRPr lang="en-US" sz="1100" b="1" i="1" u="none" strike="noStrike" kern="1200" dirty="0" smtClean="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6">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Establish a framework and supporting processes and  procedures to appropriately diagnose data quality issues, remediate them, and monitor the data quality to keep evergreen</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content. </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7.1.3.1 Data Completeness</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appropriate data </a:t>
                      </a:r>
                      <a:r>
                        <a:rPr lang="en-US" sz="1100" kern="1200" dirty="0" smtClean="0">
                          <a:solidFill>
                            <a:schemeClr val="tx1"/>
                          </a:solidFill>
                          <a:latin typeface="+mn-lt"/>
                          <a:ea typeface="+mn-ea"/>
                          <a:cs typeface="+mn-cs"/>
                        </a:rPr>
                        <a:t>values that should be readily available</a:t>
                      </a:r>
                      <a:r>
                        <a:rPr lang="en-US" sz="1100" kern="1200" baseline="0" dirty="0" smtClean="0">
                          <a:solidFill>
                            <a:schemeClr val="tx1"/>
                          </a:solidFill>
                          <a:latin typeface="+mn-lt"/>
                          <a:ea typeface="+mn-ea"/>
                          <a:cs typeface="+mn-cs"/>
                        </a:rPr>
                        <a:t> in a </a:t>
                      </a:r>
                      <a:r>
                        <a:rPr lang="en-US" sz="1100" kern="1200" dirty="0" smtClean="0">
                          <a:solidFill>
                            <a:schemeClr val="tx1"/>
                          </a:solidFill>
                          <a:latin typeface="+mn-lt"/>
                          <a:ea typeface="+mn-ea"/>
                          <a:cs typeface="+mn-cs"/>
                        </a:rPr>
                        <a:t>usable state.</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7.1.3.2 Data Conformity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t>
                      </a:r>
                      <a:r>
                        <a:rPr lang="en-US" sz="1100" kern="1200" baseline="0" dirty="0" smtClean="0">
                          <a:solidFill>
                            <a:schemeClr val="tx1"/>
                          </a:solidFill>
                          <a:latin typeface="+mn-lt"/>
                          <a:ea typeface="+mn-ea"/>
                          <a:cs typeface="+mn-cs"/>
                        </a:rPr>
                        <a:t>th</a:t>
                      </a:r>
                      <a:r>
                        <a:rPr lang="en-US" sz="1100" kern="1200" dirty="0" smtClean="0">
                          <a:solidFill>
                            <a:schemeClr val="tx1"/>
                          </a:solidFill>
                          <a:latin typeface="+mn-lt"/>
                          <a:ea typeface="+mn-ea"/>
                          <a:cs typeface="+mn-cs"/>
                        </a:rPr>
                        <a:t>at </a:t>
                      </a:r>
                      <a:r>
                        <a:rPr lang="en-US" sz="1100" kern="1200" dirty="0" smtClean="0">
                          <a:solidFill>
                            <a:schemeClr val="tx1"/>
                          </a:solidFill>
                          <a:latin typeface="+mn-lt"/>
                          <a:ea typeface="+mn-ea"/>
                          <a:cs typeface="+mn-cs"/>
                        </a:rPr>
                        <a:t>all data </a:t>
                      </a:r>
                      <a:r>
                        <a:rPr lang="en-US" sz="1100" kern="1200" dirty="0" smtClean="0">
                          <a:solidFill>
                            <a:schemeClr val="tx1"/>
                          </a:solidFill>
                          <a:latin typeface="+mn-lt"/>
                          <a:ea typeface="+mn-ea"/>
                          <a:cs typeface="+mn-cs"/>
                        </a:rPr>
                        <a:t>values</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reside </a:t>
                      </a:r>
                      <a:r>
                        <a:rPr lang="en-US" sz="1100" kern="1200" dirty="0" smtClean="0">
                          <a:solidFill>
                            <a:schemeClr val="tx1"/>
                          </a:solidFill>
                          <a:latin typeface="+mn-lt"/>
                          <a:ea typeface="+mn-ea"/>
                          <a:cs typeface="+mn-cs"/>
                        </a:rPr>
                        <a:t>in a </a:t>
                      </a:r>
                      <a:r>
                        <a:rPr lang="en-US" sz="1100" kern="1200" dirty="0" smtClean="0">
                          <a:solidFill>
                            <a:schemeClr val="tx1"/>
                          </a:solidFill>
                          <a:latin typeface="+mn-lt"/>
                          <a:ea typeface="+mn-ea"/>
                          <a:cs typeface="+mn-cs"/>
                        </a:rPr>
                        <a:t>specific</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format.</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7.1.3.3 Data Consistency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Ensure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all </a:t>
                      </a:r>
                      <a:r>
                        <a:rPr lang="en-US" sz="1100" kern="1200" dirty="0" smtClean="0">
                          <a:solidFill>
                            <a:schemeClr val="tx1"/>
                          </a:solidFill>
                          <a:latin typeface="+mn-lt"/>
                          <a:ea typeface="+mn-ea"/>
                          <a:cs typeface="+mn-cs"/>
                        </a:rPr>
                        <a:t>data </a:t>
                      </a:r>
                      <a:r>
                        <a:rPr lang="en-US" sz="1100" kern="1200" dirty="0" smtClean="0">
                          <a:solidFill>
                            <a:schemeClr val="tx1"/>
                          </a:solidFill>
                          <a:latin typeface="+mn-lt"/>
                          <a:ea typeface="+mn-ea"/>
                          <a:cs typeface="+mn-cs"/>
                        </a:rPr>
                        <a:t>values so they are </a:t>
                      </a:r>
                      <a:r>
                        <a:rPr lang="en-US" sz="1100" kern="1200" dirty="0" smtClean="0">
                          <a:solidFill>
                            <a:schemeClr val="tx1"/>
                          </a:solidFill>
                          <a:latin typeface="+mn-lt"/>
                          <a:ea typeface="+mn-ea"/>
                          <a:cs typeface="+mn-cs"/>
                        </a:rPr>
                        <a:t>consistent across all data </a:t>
                      </a:r>
                      <a:r>
                        <a:rPr lang="en-US" sz="1100" kern="1200" dirty="0" smtClean="0">
                          <a:solidFill>
                            <a:schemeClr val="tx1"/>
                          </a:solidFill>
                          <a:latin typeface="+mn-lt"/>
                          <a:ea typeface="+mn-ea"/>
                          <a:cs typeface="+mn-cs"/>
                        </a:rPr>
                        <a:t>sources.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7.1.3.4 Data Accuracy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Ensure</a:t>
                      </a:r>
                      <a:r>
                        <a:rPr lang="en-US" sz="1100" kern="1200" baseline="0" dirty="0" smtClean="0">
                          <a:solidFill>
                            <a:schemeClr val="tx1"/>
                          </a:solidFill>
                          <a:latin typeface="+mn-lt"/>
                          <a:ea typeface="+mn-ea"/>
                          <a:cs typeface="+mn-cs"/>
                        </a:rPr>
                        <a:t> that </a:t>
                      </a:r>
                      <a:r>
                        <a:rPr lang="en-US" sz="1100" kern="1200" dirty="0" smtClean="0">
                          <a:solidFill>
                            <a:schemeClr val="tx1"/>
                          </a:solidFill>
                          <a:latin typeface="+mn-lt"/>
                          <a:ea typeface="+mn-ea"/>
                          <a:cs typeface="+mn-cs"/>
                        </a:rPr>
                        <a:t>the data </a:t>
                      </a:r>
                      <a:r>
                        <a:rPr lang="en-US" sz="1100" kern="1200" dirty="0" smtClean="0">
                          <a:solidFill>
                            <a:schemeClr val="tx1"/>
                          </a:solidFill>
                          <a:latin typeface="+mn-lt"/>
                          <a:ea typeface="+mn-ea"/>
                          <a:cs typeface="+mn-cs"/>
                        </a:rPr>
                        <a:t>objects accurately represent the “real world” business values they are expected to </a:t>
                      </a:r>
                      <a:r>
                        <a:rPr lang="en-US" sz="1100" kern="1200" dirty="0" smtClean="0">
                          <a:solidFill>
                            <a:schemeClr val="tx1"/>
                          </a:solidFill>
                          <a:latin typeface="+mn-lt"/>
                          <a:ea typeface="+mn-ea"/>
                          <a:cs typeface="+mn-cs"/>
                        </a:rPr>
                        <a:t>model.</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7.1.3.5 Data Duplication</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Ensure </a:t>
                      </a:r>
                      <a:r>
                        <a:rPr lang="en-US" sz="1100" kern="1200" dirty="0" smtClean="0">
                          <a:solidFill>
                            <a:schemeClr val="tx1"/>
                          </a:solidFill>
                          <a:latin typeface="+mn-lt"/>
                          <a:ea typeface="+mn-ea"/>
                          <a:cs typeface="+mn-cs"/>
                        </a:rPr>
                        <a:t>that there are no unnecessary representations of the same data objects within a given data </a:t>
                      </a:r>
                      <a:r>
                        <a:rPr lang="en-US" sz="1100" kern="1200" dirty="0" smtClean="0">
                          <a:solidFill>
                            <a:schemeClr val="tx1"/>
                          </a:solidFill>
                          <a:latin typeface="+mn-lt"/>
                          <a:ea typeface="+mn-ea"/>
                          <a:cs typeface="+mn-cs"/>
                        </a:rPr>
                        <a:t>set.</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7.1.3.6 Data </a:t>
                      </a:r>
                    </a:p>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Integrity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Ensure </a:t>
                      </a:r>
                      <a:r>
                        <a:rPr lang="en-US" sz="1100" kern="1200" dirty="0" smtClean="0">
                          <a:solidFill>
                            <a:schemeClr val="tx1"/>
                          </a:solidFill>
                          <a:latin typeface="+mn-lt"/>
                          <a:ea typeface="+mn-ea"/>
                          <a:cs typeface="+mn-cs"/>
                        </a:rPr>
                        <a:t>the representational faithfulness of information to the true state of the </a:t>
                      </a:r>
                      <a:r>
                        <a:rPr lang="en-US" sz="1100" kern="1200" dirty="0" smtClean="0">
                          <a:solidFill>
                            <a:schemeClr val="tx1"/>
                          </a:solidFill>
                          <a:latin typeface="+mn-lt"/>
                          <a:ea typeface="+mn-ea"/>
                          <a:cs typeface="+mn-cs"/>
                        </a:rPr>
                        <a:t>object.</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2" name="Group 1"/>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6" name="Rectangle 15"/>
            <p:cNvSpPr/>
            <p:nvPr/>
          </p:nvSpPr>
          <p:spPr bwMode="gray">
            <a:xfrm>
              <a:off x="8396977" y="517402"/>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0" name="Rectangle 19"/>
            <p:cNvSpPr/>
            <p:nvPr/>
          </p:nvSpPr>
          <p:spPr bwMode="gray">
            <a:xfrm>
              <a:off x="8120075" y="399321"/>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396977" y="399321"/>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2" name="Rectangle 21"/>
            <p:cNvSpPr/>
            <p:nvPr/>
          </p:nvSpPr>
          <p:spPr bwMode="gray">
            <a:xfrm>
              <a:off x="8120075" y="517402"/>
              <a:ext cx="228600" cy="9144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1" name="Rectangle 10"/>
            <p:cNvSpPr/>
            <p:nvPr/>
          </p:nvSpPr>
          <p:spPr bwMode="gray">
            <a:xfrm>
              <a:off x="8396977" y="635483"/>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2" name="Rectangle 11"/>
            <p:cNvSpPr/>
            <p:nvPr/>
          </p:nvSpPr>
          <p:spPr bwMode="gray">
            <a:xfrm>
              <a:off x="8120075" y="635483"/>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spTree>
    <p:extLst>
      <p:ext uri="{BB962C8B-B14F-4D97-AF65-F5344CB8AC3E}">
        <p14:creationId xmlns:p14="http://schemas.microsoft.com/office/powerpoint/2010/main" val="3936909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7.1 </a:t>
            </a:r>
            <a:r>
              <a:rPr lang="en-US" dirty="0" smtClean="0"/>
              <a:t>Enterprise Data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4229673299"/>
              </p:ext>
            </p:extLst>
          </p:nvPr>
        </p:nvGraphicFramePr>
        <p:xfrm>
          <a:off x="417530" y="1086295"/>
          <a:ext cx="8347057" cy="534733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5">
                  <a:txBody>
                    <a:bodyPr/>
                    <a:lstStyle/>
                    <a:p>
                      <a:pPr marL="0" marR="0" indent="-341313" algn="r" defTabSz="914400" rtl="0" eaLnBrk="1" fontAlgn="t" latinLnBrk="0" hangingPunct="1">
                        <a:lnSpc>
                          <a:spcPct val="100000"/>
                        </a:lnSpc>
                        <a:spcBef>
                          <a:spcPts val="0"/>
                        </a:spcBef>
                        <a:spcAft>
                          <a:spcPts val="0"/>
                        </a:spcAft>
                        <a:buClrTx/>
                        <a:buSzTx/>
                        <a:buFontTx/>
                        <a:buNone/>
                        <a:tabLst/>
                        <a:defRPr/>
                      </a:pPr>
                      <a:r>
                        <a:rPr lang="en-US" sz="1100" b="1" i="1" u="none" strike="noStrike" kern="1200" dirty="0" smtClean="0">
                          <a:solidFill>
                            <a:srgbClr val="000000"/>
                          </a:solidFill>
                          <a:effectLst/>
                          <a:latin typeface="+mn-lt"/>
                          <a:ea typeface="+mn-ea"/>
                          <a:cs typeface="+mn-cs"/>
                        </a:rPr>
                        <a:t>7.1.4 Master Data Management</a:t>
                      </a:r>
                      <a:endParaRPr lang="en-US" sz="1100" b="1" i="1" u="none" strike="noStrike" kern="1200" dirty="0" smtClean="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Address the harmonization and integrity of enterprise data which is vital to a consistent and complete view of master data across the enterprise.</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7.1.4.1 MDM Organization</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people responsible for owning and maintaining the master data.  It specifies the organization model, names data stewards and owners, and establishes the resources responsible for </a:t>
                      </a:r>
                      <a:r>
                        <a:rPr lang="en-US" sz="1100" kern="1200" dirty="0" smtClean="0">
                          <a:solidFill>
                            <a:schemeClr val="tx1"/>
                          </a:solidFill>
                          <a:latin typeface="+mn-lt"/>
                          <a:ea typeface="+mn-ea"/>
                          <a:cs typeface="+mn-cs"/>
                        </a:rPr>
                        <a:t>maintenance.</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7.1.4.2 MDM Standards</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guidelines </a:t>
                      </a:r>
                      <a:r>
                        <a:rPr lang="en-US" sz="1100" kern="1200" dirty="0" smtClean="0">
                          <a:solidFill>
                            <a:schemeClr val="tx1"/>
                          </a:solidFill>
                          <a:latin typeface="+mn-lt"/>
                          <a:ea typeface="+mn-ea"/>
                          <a:cs typeface="+mn-cs"/>
                        </a:rPr>
                        <a:t>and rules for creating and maintaining master data.  This includes rule sets for data architecture, data modeling and the creation of data domains and </a:t>
                      </a:r>
                      <a:r>
                        <a:rPr lang="en-US" sz="1100" kern="1200" dirty="0" smtClean="0">
                          <a:solidFill>
                            <a:schemeClr val="tx1"/>
                          </a:solidFill>
                          <a:latin typeface="+mn-lt"/>
                          <a:ea typeface="+mn-ea"/>
                          <a:cs typeface="+mn-cs"/>
                        </a:rPr>
                        <a:t>elements.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7.1.4.3 MDM Technology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and create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a:t>
                      </a:r>
                      <a:r>
                        <a:rPr lang="en-US" sz="1100" kern="1200" dirty="0" smtClean="0">
                          <a:solidFill>
                            <a:schemeClr val="tx1"/>
                          </a:solidFill>
                          <a:latin typeface="+mn-lt"/>
                          <a:ea typeface="+mn-ea"/>
                          <a:cs typeface="+mn-cs"/>
                        </a:rPr>
                        <a:t>data architecture that enables MDM.  This includes define, select, deploy, monitor, and maintain technologies for tasks such as data cleansing, data integration and performance monitoring.</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7.1.4.4 MDM Processes</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procedures for the creation of new </a:t>
                      </a:r>
                      <a:r>
                        <a:rPr lang="en-US" sz="1100" kern="1200" dirty="0" smtClean="0">
                          <a:solidFill>
                            <a:schemeClr val="tx1"/>
                          </a:solidFill>
                          <a:latin typeface="+mn-lt"/>
                          <a:ea typeface="+mn-ea"/>
                          <a:cs typeface="+mn-cs"/>
                        </a:rPr>
                        <a:t>elements as well as the integration </a:t>
                      </a:r>
                      <a:r>
                        <a:rPr lang="en-US" sz="1100" kern="1200" dirty="0" smtClean="0">
                          <a:solidFill>
                            <a:schemeClr val="tx1"/>
                          </a:solidFill>
                          <a:latin typeface="+mn-lt"/>
                          <a:ea typeface="+mn-ea"/>
                          <a:cs typeface="+mn-cs"/>
                        </a:rPr>
                        <a:t>and harmonization of existing </a:t>
                      </a:r>
                      <a:r>
                        <a:rPr lang="en-US" sz="1100" kern="1200" dirty="0" smtClean="0">
                          <a:solidFill>
                            <a:schemeClr val="tx1"/>
                          </a:solidFill>
                          <a:latin typeface="+mn-lt"/>
                          <a:ea typeface="+mn-ea"/>
                          <a:cs typeface="+mn-cs"/>
                        </a:rPr>
                        <a:t>elements.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7.1.4.5 MDM Governance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Specify </a:t>
                      </a:r>
                      <a:r>
                        <a:rPr lang="en-US" sz="1100" kern="1200" dirty="0" smtClean="0">
                          <a:solidFill>
                            <a:schemeClr val="tx1"/>
                          </a:solidFill>
                          <a:latin typeface="+mn-lt"/>
                          <a:ea typeface="+mn-ea"/>
                          <a:cs typeface="+mn-cs"/>
                        </a:rPr>
                        <a:t>the policies and </a:t>
                      </a:r>
                      <a:r>
                        <a:rPr lang="en-US" sz="1100" kern="1200" dirty="0" smtClean="0">
                          <a:solidFill>
                            <a:schemeClr val="tx1"/>
                          </a:solidFill>
                          <a:latin typeface="+mn-lt"/>
                          <a:ea typeface="+mn-ea"/>
                          <a:cs typeface="+mn-cs"/>
                        </a:rPr>
                        <a:t>procedures</a:t>
                      </a:r>
                      <a:r>
                        <a:rPr lang="en-US" sz="1100" kern="1200" baseline="0" dirty="0" smtClean="0">
                          <a:solidFill>
                            <a:schemeClr val="tx1"/>
                          </a:solidFill>
                          <a:latin typeface="+mn-lt"/>
                          <a:ea typeface="+mn-ea"/>
                          <a:cs typeface="+mn-cs"/>
                        </a:rPr>
                        <a:t> for </a:t>
                      </a:r>
                      <a:r>
                        <a:rPr lang="en-US" sz="1100" kern="1200" dirty="0" smtClean="0">
                          <a:solidFill>
                            <a:schemeClr val="tx1"/>
                          </a:solidFill>
                          <a:latin typeface="+mn-lt"/>
                          <a:ea typeface="+mn-ea"/>
                          <a:cs typeface="+mn-cs"/>
                        </a:rPr>
                        <a:t>maintaining </a:t>
                      </a:r>
                      <a:r>
                        <a:rPr lang="en-US" sz="1100" kern="1200" dirty="0" smtClean="0">
                          <a:solidFill>
                            <a:schemeClr val="tx1"/>
                          </a:solidFill>
                          <a:latin typeface="+mn-lt"/>
                          <a:ea typeface="+mn-ea"/>
                          <a:cs typeface="+mn-cs"/>
                        </a:rPr>
                        <a:t>the master </a:t>
                      </a:r>
                      <a:r>
                        <a:rPr lang="en-US" sz="1100" kern="1200" dirty="0" smtClean="0">
                          <a:solidFill>
                            <a:schemeClr val="tx1"/>
                          </a:solidFill>
                          <a:latin typeface="+mn-lt"/>
                          <a:ea typeface="+mn-ea"/>
                          <a:cs typeface="+mn-cs"/>
                        </a:rPr>
                        <a:t>data.</a:t>
                      </a:r>
                      <a:r>
                        <a:rPr lang="en-US" sz="1100" kern="1200" baseline="0" dirty="0" smtClean="0">
                          <a:solidFill>
                            <a:schemeClr val="tx1"/>
                          </a:solidFill>
                          <a:latin typeface="+mn-lt"/>
                          <a:ea typeface="+mn-ea"/>
                          <a:cs typeface="+mn-cs"/>
                        </a:rPr>
                        <a:t> It should establish </a:t>
                      </a:r>
                      <a:r>
                        <a:rPr lang="en-US" sz="1100" kern="1200" dirty="0" smtClean="0">
                          <a:solidFill>
                            <a:schemeClr val="tx1"/>
                          </a:solidFill>
                          <a:latin typeface="+mn-lt"/>
                          <a:ea typeface="+mn-ea"/>
                          <a:cs typeface="+mn-cs"/>
                        </a:rPr>
                        <a:t>accountability</a:t>
                      </a:r>
                      <a:r>
                        <a:rPr lang="en-US" sz="1100" kern="1200" dirty="0" smtClean="0">
                          <a:solidFill>
                            <a:schemeClr val="tx1"/>
                          </a:solidFill>
                          <a:latin typeface="+mn-lt"/>
                          <a:ea typeface="+mn-ea"/>
                          <a:cs typeface="+mn-cs"/>
                        </a:rPr>
                        <a:t>, </a:t>
                      </a:r>
                      <a:r>
                        <a:rPr lang="en-US" sz="1100" kern="1200" dirty="0" smtClean="0">
                          <a:solidFill>
                            <a:schemeClr val="tx1"/>
                          </a:solidFill>
                          <a:latin typeface="+mn-lt"/>
                          <a:ea typeface="+mn-ea"/>
                          <a:cs typeface="+mn-cs"/>
                        </a:rPr>
                        <a:t>set </a:t>
                      </a:r>
                      <a:r>
                        <a:rPr lang="en-US" sz="1100" kern="1200" dirty="0" smtClean="0">
                          <a:solidFill>
                            <a:schemeClr val="tx1"/>
                          </a:solidFill>
                          <a:latin typeface="+mn-lt"/>
                          <a:ea typeface="+mn-ea"/>
                          <a:cs typeface="+mn-cs"/>
                        </a:rPr>
                        <a:t>goals for the organization and </a:t>
                      </a:r>
                      <a:r>
                        <a:rPr lang="en-US" sz="1100" kern="1200" dirty="0" smtClean="0">
                          <a:solidFill>
                            <a:schemeClr val="tx1"/>
                          </a:solidFill>
                          <a:latin typeface="+mn-lt"/>
                          <a:ea typeface="+mn-ea"/>
                          <a:cs typeface="+mn-cs"/>
                        </a:rPr>
                        <a:t>define </a:t>
                      </a:r>
                      <a:r>
                        <a:rPr lang="en-US" sz="1100" kern="1200" dirty="0" smtClean="0">
                          <a:solidFill>
                            <a:schemeClr val="tx1"/>
                          </a:solidFill>
                          <a:latin typeface="+mn-lt"/>
                          <a:ea typeface="+mn-ea"/>
                          <a:cs typeface="+mn-cs"/>
                        </a:rPr>
                        <a:t>monitoring and </a:t>
                      </a:r>
                      <a:r>
                        <a:rPr lang="en-US" sz="1100" kern="1200" dirty="0" smtClean="0">
                          <a:solidFill>
                            <a:schemeClr val="tx1"/>
                          </a:solidFill>
                          <a:latin typeface="+mn-lt"/>
                          <a:ea typeface="+mn-ea"/>
                          <a:cs typeface="+mn-cs"/>
                        </a:rPr>
                        <a:t>enforcement.</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3">
                  <a:txBody>
                    <a:bodyPr/>
                    <a:lstStyle/>
                    <a:p>
                      <a:pPr marL="0" marR="0" indent="-341313" algn="r" defTabSz="914400" rtl="0" eaLnBrk="1" fontAlgn="t" latinLnBrk="0" hangingPunct="1">
                        <a:lnSpc>
                          <a:spcPct val="100000"/>
                        </a:lnSpc>
                        <a:spcBef>
                          <a:spcPts val="0"/>
                        </a:spcBef>
                        <a:spcAft>
                          <a:spcPts val="0"/>
                        </a:spcAft>
                        <a:buClrTx/>
                        <a:buSzTx/>
                        <a:buFontTx/>
                        <a:buNone/>
                        <a:tabLst/>
                        <a:defRPr/>
                      </a:pPr>
                      <a:r>
                        <a:rPr lang="en-US" sz="1100" b="1" i="1" u="none" strike="noStrike" kern="1200" dirty="0" smtClean="0">
                          <a:solidFill>
                            <a:srgbClr val="000000"/>
                          </a:solidFill>
                          <a:effectLst/>
                          <a:latin typeface="+mn-lt"/>
                          <a:ea typeface="+mn-ea"/>
                          <a:cs typeface="+mn-cs"/>
                        </a:rPr>
                        <a:t>7.1.5 Metadata Management</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Manage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any information or knowledge about data possessed by an organization.  It facilitates enterprise-wide data standardization throughout its lifecycle. </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7.1.5.1 Metadata Organization Framework</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Develop</a:t>
                      </a:r>
                      <a:r>
                        <a:rPr lang="en-US" sz="1100" kern="1200" baseline="0" dirty="0" smtClean="0">
                          <a:solidFill>
                            <a:schemeClr val="tx1"/>
                          </a:solidFill>
                          <a:latin typeface="+mn-lt"/>
                          <a:ea typeface="+mn-ea"/>
                          <a:cs typeface="+mn-cs"/>
                        </a:rPr>
                        <a:t> the </a:t>
                      </a:r>
                      <a:r>
                        <a:rPr lang="en-US" sz="1100" kern="1200" dirty="0" smtClean="0">
                          <a:solidFill>
                            <a:schemeClr val="tx1"/>
                          </a:solidFill>
                          <a:latin typeface="+mn-lt"/>
                          <a:ea typeface="+mn-ea"/>
                          <a:cs typeface="+mn-cs"/>
                        </a:rPr>
                        <a:t>organization </a:t>
                      </a:r>
                      <a:r>
                        <a:rPr lang="en-US" sz="1100" kern="1200" dirty="0" smtClean="0">
                          <a:solidFill>
                            <a:schemeClr val="tx1"/>
                          </a:solidFill>
                          <a:latin typeface="+mn-lt"/>
                          <a:ea typeface="+mn-ea"/>
                          <a:cs typeface="+mn-cs"/>
                        </a:rPr>
                        <a:t>structure and roles needed to support metadata </a:t>
                      </a:r>
                      <a:r>
                        <a:rPr lang="en-US" sz="1100" kern="1200" dirty="0" smtClean="0">
                          <a:solidFill>
                            <a:schemeClr val="tx1"/>
                          </a:solidFill>
                          <a:latin typeface="+mn-lt"/>
                          <a:ea typeface="+mn-ea"/>
                          <a:cs typeface="+mn-cs"/>
                        </a:rPr>
                        <a:t>management.</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7.1.5.2 Metadata Repository</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Design and </a:t>
                      </a:r>
                      <a:r>
                        <a:rPr lang="en-US" sz="1100" kern="1200" dirty="0" smtClean="0">
                          <a:solidFill>
                            <a:schemeClr val="tx1"/>
                          </a:solidFill>
                          <a:latin typeface="+mn-lt"/>
                          <a:ea typeface="+mn-ea"/>
                          <a:cs typeface="+mn-cs"/>
                        </a:rPr>
                        <a:t>implementation</a:t>
                      </a:r>
                      <a:r>
                        <a:rPr lang="en-US" sz="1100" kern="1200" baseline="0" dirty="0" smtClean="0">
                          <a:solidFill>
                            <a:schemeClr val="tx1"/>
                          </a:solidFill>
                          <a:latin typeface="+mn-lt"/>
                          <a:ea typeface="+mn-ea"/>
                          <a:cs typeface="+mn-cs"/>
                        </a:rPr>
                        <a:t> of </a:t>
                      </a:r>
                      <a:r>
                        <a:rPr lang="en-US" sz="1100" kern="1200" dirty="0" smtClean="0">
                          <a:solidFill>
                            <a:schemeClr val="tx1"/>
                          </a:solidFill>
                          <a:latin typeface="+mn-lt"/>
                          <a:ea typeface="+mn-ea"/>
                          <a:cs typeface="+mn-cs"/>
                        </a:rPr>
                        <a:t>a </a:t>
                      </a:r>
                      <a:r>
                        <a:rPr lang="en-US" sz="1100" kern="1200" dirty="0" smtClean="0">
                          <a:solidFill>
                            <a:schemeClr val="tx1"/>
                          </a:solidFill>
                          <a:latin typeface="+mn-lt"/>
                          <a:ea typeface="+mn-ea"/>
                          <a:cs typeface="+mn-cs"/>
                        </a:rPr>
                        <a:t>centralized  business rules, data standards, and data definitions that is referenced across the </a:t>
                      </a:r>
                      <a:r>
                        <a:rPr lang="en-US" sz="1100" kern="1200" dirty="0" smtClean="0">
                          <a:solidFill>
                            <a:schemeClr val="tx1"/>
                          </a:solidFill>
                          <a:latin typeface="+mn-lt"/>
                          <a:ea typeface="+mn-ea"/>
                          <a:cs typeface="+mn-cs"/>
                        </a:rPr>
                        <a:t>enterprise.</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7.1.5.3  Metadata Architecture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Establish</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a:t>
                      </a:r>
                      <a:r>
                        <a:rPr lang="en-US" sz="1100" kern="1200" dirty="0" smtClean="0">
                          <a:solidFill>
                            <a:schemeClr val="tx1"/>
                          </a:solidFill>
                          <a:latin typeface="+mn-lt"/>
                          <a:ea typeface="+mn-ea"/>
                          <a:cs typeface="+mn-cs"/>
                        </a:rPr>
                        <a:t>metadata architecture  and the metadata capture and storage </a:t>
                      </a:r>
                      <a:r>
                        <a:rPr lang="en-US" sz="1100" kern="1200" dirty="0" smtClean="0">
                          <a:solidFill>
                            <a:schemeClr val="tx1"/>
                          </a:solidFill>
                          <a:latin typeface="+mn-lt"/>
                          <a:ea typeface="+mn-ea"/>
                          <a:cs typeface="+mn-cs"/>
                        </a:rPr>
                        <a:t>processes.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1" name="Group 10"/>
          <p:cNvGrpSpPr/>
          <p:nvPr/>
        </p:nvGrpSpPr>
        <p:grpSpPr>
          <a:xfrm>
            <a:off x="8066855" y="362611"/>
            <a:ext cx="611942" cy="391687"/>
            <a:chOff x="8066855" y="362611"/>
            <a:chExt cx="611942" cy="391687"/>
          </a:xfrm>
        </p:grpSpPr>
        <p:sp>
          <p:nvSpPr>
            <p:cNvPr id="12" name="Rectangle 11"/>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7" name="Rectangle 16"/>
            <p:cNvSpPr/>
            <p:nvPr/>
          </p:nvSpPr>
          <p:spPr bwMode="gray">
            <a:xfrm>
              <a:off x="8396977" y="517402"/>
              <a:ext cx="228600" cy="9144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8" name="Rectangle 17"/>
            <p:cNvSpPr/>
            <p:nvPr/>
          </p:nvSpPr>
          <p:spPr bwMode="gray">
            <a:xfrm>
              <a:off x="8120075" y="399321"/>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3" name="Rectangle 22"/>
            <p:cNvSpPr/>
            <p:nvPr/>
          </p:nvSpPr>
          <p:spPr bwMode="gray">
            <a:xfrm>
              <a:off x="8396977" y="399321"/>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4" name="Rectangle 23"/>
            <p:cNvSpPr/>
            <p:nvPr/>
          </p:nvSpPr>
          <p:spPr bwMode="gray">
            <a:xfrm>
              <a:off x="8120075" y="517402"/>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5" name="Rectangle 24"/>
            <p:cNvSpPr/>
            <p:nvPr/>
          </p:nvSpPr>
          <p:spPr bwMode="gray">
            <a:xfrm>
              <a:off x="8396977" y="635483"/>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6" name="Rectangle 25"/>
            <p:cNvSpPr/>
            <p:nvPr/>
          </p:nvSpPr>
          <p:spPr bwMode="gray">
            <a:xfrm>
              <a:off x="8120075" y="635483"/>
              <a:ext cx="228600" cy="9144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spTree>
    <p:extLst>
      <p:ext uri="{BB962C8B-B14F-4D97-AF65-F5344CB8AC3E}">
        <p14:creationId xmlns:p14="http://schemas.microsoft.com/office/powerpoint/2010/main" val="2443420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7.1 </a:t>
            </a:r>
            <a:r>
              <a:rPr lang="en-US" dirty="0" smtClean="0"/>
              <a:t>Enterprise Data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2394989726"/>
              </p:ext>
            </p:extLst>
          </p:nvPr>
        </p:nvGraphicFramePr>
        <p:xfrm>
          <a:off x="417530" y="1086295"/>
          <a:ext cx="8347057" cy="449389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6">
                  <a:txBody>
                    <a:bodyPr/>
                    <a:lstStyle/>
                    <a:p>
                      <a:pPr marL="0" marR="0" indent="-341313" algn="r" defTabSz="914400" rtl="0" eaLnBrk="1" fontAlgn="t" latinLnBrk="0" hangingPunct="1">
                        <a:lnSpc>
                          <a:spcPct val="100000"/>
                        </a:lnSpc>
                        <a:spcBef>
                          <a:spcPts val="0"/>
                        </a:spcBef>
                        <a:spcAft>
                          <a:spcPts val="0"/>
                        </a:spcAft>
                        <a:buClrTx/>
                        <a:buSzTx/>
                        <a:buFontTx/>
                        <a:buNone/>
                        <a:tabLst/>
                        <a:defRPr/>
                      </a:pPr>
                      <a:r>
                        <a:rPr lang="en-US" sz="1100" b="1" i="1" u="none" strike="noStrike" kern="1200" dirty="0" smtClean="0">
                          <a:solidFill>
                            <a:srgbClr val="000000"/>
                          </a:solidFill>
                          <a:effectLst/>
                          <a:latin typeface="+mn-lt"/>
                          <a:ea typeface="+mn-ea"/>
                          <a:cs typeface="+mn-cs"/>
                        </a:rPr>
                        <a:t>7.1.6 Data Privacy and Security</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6">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Ensure that information is appropriately encrypted, accessed, and used as per policy guidelines. It focuses on securing enterprise data assets from any unauthorized infringement.  It ensures that appropriate data security and access policies, checks, and controls are monitored.</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7.1.6.1 Data </a:t>
                      </a:r>
                      <a:r>
                        <a:rPr lang="en-US" sz="1100" b="0" i="0" u="none" strike="noStrike" kern="1200" dirty="0" smtClean="0">
                          <a:solidFill>
                            <a:srgbClr val="000000"/>
                          </a:solidFill>
                          <a:effectLst/>
                          <a:latin typeface="+mn-lt"/>
                          <a:ea typeface="+mn-ea"/>
                          <a:cs typeface="+mn-cs"/>
                        </a:rPr>
                        <a:t>Privacy and Security Strategy</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t>
                      </a:r>
                      <a:r>
                        <a:rPr lang="en-US" sz="1100" kern="1200" dirty="0" smtClean="0">
                          <a:solidFill>
                            <a:schemeClr val="tx1"/>
                          </a:solidFill>
                          <a:latin typeface="+mn-lt"/>
                          <a:ea typeface="+mn-ea"/>
                          <a:cs typeface="+mn-cs"/>
                        </a:rPr>
                        <a:t>the objectives and approach for enabling the governance, process and technology components supporting the data privacy and data protection </a:t>
                      </a:r>
                      <a:r>
                        <a:rPr lang="en-US" sz="1100" kern="1200" dirty="0" smtClean="0">
                          <a:solidFill>
                            <a:schemeClr val="tx1"/>
                          </a:solidFill>
                          <a:latin typeface="+mn-lt"/>
                          <a:ea typeface="+mn-ea"/>
                          <a:cs typeface="+mn-cs"/>
                        </a:rPr>
                        <a:t>program</a:t>
                      </a:r>
                      <a:r>
                        <a:rPr lang="en-US" sz="1100" kern="1200" baseline="0" dirty="0" smtClean="0">
                          <a:solidFill>
                            <a:schemeClr val="tx1"/>
                          </a:solidFill>
                          <a:latin typeface="+mn-lt"/>
                          <a:ea typeface="+mn-ea"/>
                          <a:cs typeface="+mn-cs"/>
                        </a:rPr>
                        <a:t> including </a:t>
                      </a:r>
                      <a:r>
                        <a:rPr lang="en-US" sz="1100" kern="1200" dirty="0" smtClean="0">
                          <a:solidFill>
                            <a:schemeClr val="tx1"/>
                          </a:solidFill>
                          <a:latin typeface="+mn-lt"/>
                          <a:ea typeface="+mn-ea"/>
                          <a:cs typeface="+mn-cs"/>
                        </a:rPr>
                        <a:t>an </a:t>
                      </a:r>
                      <a:r>
                        <a:rPr lang="en-US" sz="1100" kern="1200" dirty="0" smtClean="0">
                          <a:solidFill>
                            <a:schemeClr val="tx1"/>
                          </a:solidFill>
                          <a:latin typeface="+mn-lt"/>
                          <a:ea typeface="+mn-ea"/>
                          <a:cs typeface="+mn-cs"/>
                        </a:rPr>
                        <a:t>implementation roadmap.</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7.1.6.2 Data Privacy and Security Requirements Framework </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Identify</a:t>
                      </a:r>
                      <a:r>
                        <a:rPr lang="en-US" sz="1100" kern="1200" baseline="0" dirty="0" smtClean="0">
                          <a:solidFill>
                            <a:schemeClr val="tx1"/>
                          </a:solidFill>
                          <a:latin typeface="+mn-lt"/>
                          <a:ea typeface="+mn-ea"/>
                          <a:cs typeface="+mn-cs"/>
                        </a:rPr>
                        <a:t> and rationalize </a:t>
                      </a:r>
                      <a:r>
                        <a:rPr lang="en-US" sz="1100" kern="1200" dirty="0" smtClean="0">
                          <a:solidFill>
                            <a:schemeClr val="tx1"/>
                          </a:solidFill>
                          <a:latin typeface="+mn-lt"/>
                          <a:ea typeface="+mn-ea"/>
                          <a:cs typeface="+mn-cs"/>
                        </a:rPr>
                        <a:t>privacy </a:t>
                      </a:r>
                      <a:r>
                        <a:rPr lang="en-US" sz="1100" kern="1200" dirty="0" smtClean="0">
                          <a:solidFill>
                            <a:schemeClr val="tx1"/>
                          </a:solidFill>
                          <a:latin typeface="+mn-lt"/>
                          <a:ea typeface="+mn-ea"/>
                          <a:cs typeface="+mn-cs"/>
                        </a:rPr>
                        <a:t>and data protection requirements across identified laws, regulations, and policies into a set of rationalized requirements to guide the analysis and design of data privacy policies, procedures, and data protection solutions. </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7.1.6.3 PII Data Lifecycle Analysis Framework</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PII </a:t>
                      </a:r>
                      <a:r>
                        <a:rPr lang="en-US" sz="1100" kern="1200" dirty="0" smtClean="0">
                          <a:solidFill>
                            <a:schemeClr val="tx1"/>
                          </a:solidFill>
                          <a:latin typeface="+mn-lt"/>
                          <a:ea typeface="+mn-ea"/>
                          <a:cs typeface="+mn-cs"/>
                        </a:rPr>
                        <a:t>data elements and develop an approach to facilitate the analysis of the PII data lifecycle components.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7.1.6.4 PII Risk Assessment Framework</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Assess </a:t>
                      </a:r>
                      <a:r>
                        <a:rPr lang="en-US" sz="1100" kern="1200" dirty="0" smtClean="0">
                          <a:solidFill>
                            <a:schemeClr val="tx1"/>
                          </a:solidFill>
                          <a:latin typeface="+mn-lt"/>
                          <a:ea typeface="+mn-ea"/>
                          <a:cs typeface="+mn-cs"/>
                        </a:rPr>
                        <a:t>risks associated with PII data to identify controls, requirements, profiles and potential threats and impacts.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7.1.6.5 Data Privacy and Policy Breach Response</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an </a:t>
                      </a:r>
                      <a:r>
                        <a:rPr lang="en-US" sz="1100" kern="1200" dirty="0" smtClean="0">
                          <a:solidFill>
                            <a:schemeClr val="tx1"/>
                          </a:solidFill>
                          <a:latin typeface="+mn-lt"/>
                          <a:ea typeface="+mn-ea"/>
                          <a:cs typeface="+mn-cs"/>
                        </a:rPr>
                        <a:t>approach to monitor for, alert on and appropriately respond to data privacy </a:t>
                      </a:r>
                      <a:r>
                        <a:rPr lang="en-US" sz="1100" kern="1200" dirty="0" smtClean="0">
                          <a:solidFill>
                            <a:schemeClr val="tx1"/>
                          </a:solidFill>
                          <a:latin typeface="+mn-lt"/>
                          <a:ea typeface="+mn-ea"/>
                          <a:cs typeface="+mn-cs"/>
                        </a:rPr>
                        <a:t>breaches.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7.1.6.6 Data Privacy Transformation</a:t>
                      </a:r>
                      <a:endParaRPr lang="en-US" sz="1100" b="0" i="0"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roles </a:t>
                      </a:r>
                      <a:r>
                        <a:rPr lang="en-US" sz="1100" kern="1200" dirty="0" smtClean="0">
                          <a:solidFill>
                            <a:schemeClr val="tx1"/>
                          </a:solidFill>
                          <a:latin typeface="+mn-lt"/>
                          <a:ea typeface="+mn-ea"/>
                          <a:cs typeface="+mn-cs"/>
                        </a:rPr>
                        <a:t>&amp; responsibilities for communicating and executing the data privacy and data security framework. Define an exception process for handling cultural and organizational constraints. </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1" name="Group 10"/>
          <p:cNvGrpSpPr/>
          <p:nvPr/>
        </p:nvGrpSpPr>
        <p:grpSpPr>
          <a:xfrm>
            <a:off x="8066855" y="362611"/>
            <a:ext cx="611942" cy="391687"/>
            <a:chOff x="8066855" y="362611"/>
            <a:chExt cx="611942" cy="391687"/>
          </a:xfrm>
        </p:grpSpPr>
        <p:sp>
          <p:nvSpPr>
            <p:cNvPr id="12" name="Rectangle 11"/>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7" name="Rectangle 16"/>
            <p:cNvSpPr/>
            <p:nvPr/>
          </p:nvSpPr>
          <p:spPr bwMode="gray">
            <a:xfrm>
              <a:off x="8396977" y="517402"/>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18" name="Rectangle 17"/>
            <p:cNvSpPr/>
            <p:nvPr/>
          </p:nvSpPr>
          <p:spPr bwMode="gray">
            <a:xfrm>
              <a:off x="8120075" y="399321"/>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3" name="Rectangle 22"/>
            <p:cNvSpPr/>
            <p:nvPr/>
          </p:nvSpPr>
          <p:spPr bwMode="gray">
            <a:xfrm>
              <a:off x="8396977" y="399321"/>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4" name="Rectangle 23"/>
            <p:cNvSpPr/>
            <p:nvPr/>
          </p:nvSpPr>
          <p:spPr bwMode="gray">
            <a:xfrm>
              <a:off x="8120075" y="517402"/>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5" name="Rectangle 24"/>
            <p:cNvSpPr/>
            <p:nvPr/>
          </p:nvSpPr>
          <p:spPr bwMode="gray">
            <a:xfrm>
              <a:off x="8396977" y="635483"/>
              <a:ext cx="228600" cy="9144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6" name="Rectangle 25"/>
            <p:cNvSpPr/>
            <p:nvPr/>
          </p:nvSpPr>
          <p:spPr bwMode="gray">
            <a:xfrm>
              <a:off x="8120075" y="635483"/>
              <a:ext cx="228600" cy="9144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spTree>
    <p:extLst>
      <p:ext uri="{BB962C8B-B14F-4D97-AF65-F5344CB8AC3E}">
        <p14:creationId xmlns:p14="http://schemas.microsoft.com/office/powerpoint/2010/main" val="33058302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00" y="2556802"/>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r>
              <a:rPr lang="en-US" dirty="0" smtClean="0"/>
              <a:t>7.2 Data Warehousing / Business Intelligence</a:t>
            </a:r>
            <a:endParaRPr lang="en-US" dirty="0"/>
          </a:p>
        </p:txBody>
      </p:sp>
      <p:sp>
        <p:nvSpPr>
          <p:cNvPr id="5" name="Rectangle 4"/>
          <p:cNvSpPr/>
          <p:nvPr/>
        </p:nvSpPr>
        <p:spPr bwMode="gray">
          <a:xfrm>
            <a:off x="731500" y="2224861"/>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0800000" flipH="1">
            <a:off x="3196723" y="2353658"/>
            <a:ext cx="728795"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7" name="Rectangle 6"/>
          <p:cNvSpPr/>
          <p:nvPr/>
        </p:nvSpPr>
        <p:spPr bwMode="gray">
          <a:xfrm>
            <a:off x="2743116" y="3006545"/>
            <a:ext cx="530415" cy="622906"/>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4118442" y="1382815"/>
            <a:ext cx="4602894" cy="454251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4118442" y="1108495"/>
            <a:ext cx="4602894"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7: </a:t>
            </a:r>
            <a:r>
              <a:rPr lang="en-US" b="1" dirty="0" smtClean="0">
                <a:solidFill>
                  <a:schemeClr val="bg1"/>
                </a:solidFill>
              </a:rPr>
              <a:t>BUSINESS ANALYTICS</a:t>
            </a:r>
            <a:endParaRPr lang="en-US" b="1" dirty="0">
              <a:solidFill>
                <a:schemeClr val="bg1"/>
              </a:solidFill>
            </a:endParaRPr>
          </a:p>
        </p:txBody>
      </p:sp>
      <p:grpSp>
        <p:nvGrpSpPr>
          <p:cNvPr id="9" name="Group 8"/>
          <p:cNvGrpSpPr/>
          <p:nvPr/>
        </p:nvGrpSpPr>
        <p:grpSpPr>
          <a:xfrm>
            <a:off x="4187950" y="3464696"/>
            <a:ext cx="2177431" cy="1382580"/>
            <a:chOff x="1804" y="5272440"/>
            <a:chExt cx="2177431" cy="1382580"/>
          </a:xfrm>
        </p:grpSpPr>
        <p:sp>
          <p:nvSpPr>
            <p:cNvPr id="92" name="Rectangle 91"/>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TextBox 92"/>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7.3 Performance Management</a:t>
              </a:r>
              <a:endParaRPr lang="en-US" sz="1000" b="1" kern="1200" dirty="0">
                <a:solidFill>
                  <a:srgbClr val="000000"/>
                </a:solidFill>
                <a:latin typeface="Arial"/>
                <a:ea typeface="+mn-ea"/>
                <a:cs typeface="Arial" charset="0"/>
              </a:endParaRPr>
            </a:p>
          </p:txBody>
        </p:sp>
        <p:grpSp>
          <p:nvGrpSpPr>
            <p:cNvPr id="8" name="Group 7"/>
            <p:cNvGrpSpPr/>
            <p:nvPr/>
          </p:nvGrpSpPr>
          <p:grpSpPr>
            <a:xfrm>
              <a:off x="48578" y="5765309"/>
              <a:ext cx="2083885" cy="774496"/>
              <a:chOff x="48578" y="5530684"/>
              <a:chExt cx="2083885" cy="774496"/>
            </a:xfrm>
          </p:grpSpPr>
          <p:sp>
            <p:nvSpPr>
              <p:cNvPr id="95" name="Rectangle 94"/>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7.3.1</a:t>
                </a:r>
              </a:p>
              <a:p>
                <a:pPr algn="ctr" eaLnBrk="0" hangingPunct="0">
                  <a:lnSpc>
                    <a:spcPct val="106000"/>
                  </a:lnSpc>
                </a:pPr>
                <a:r>
                  <a:rPr lang="en-US" sz="700" dirty="0" smtClean="0"/>
                  <a:t>Budgeting Forecasting &amp; Business Planning</a:t>
                </a:r>
                <a:endParaRPr lang="en-US" sz="700" dirty="0"/>
              </a:p>
            </p:txBody>
          </p:sp>
          <p:sp>
            <p:nvSpPr>
              <p:cNvPr id="96" name="Rectangle 95"/>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7.3.2</a:t>
                </a:r>
              </a:p>
              <a:p>
                <a:pPr algn="ctr" eaLnBrk="0" hangingPunct="0">
                  <a:lnSpc>
                    <a:spcPct val="106000"/>
                  </a:lnSpc>
                </a:pPr>
                <a:r>
                  <a:rPr lang="en-US" sz="700" dirty="0" smtClean="0"/>
                  <a:t>Financial Performance Reporting &amp; Dashboards</a:t>
                </a:r>
                <a:endParaRPr lang="en-US" sz="700" dirty="0"/>
              </a:p>
            </p:txBody>
          </p:sp>
          <p:sp>
            <p:nvSpPr>
              <p:cNvPr id="97" name="Rectangle 96"/>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7.3.3</a:t>
                </a:r>
              </a:p>
              <a:p>
                <a:pPr algn="ctr" eaLnBrk="0" hangingPunct="0">
                  <a:lnSpc>
                    <a:spcPct val="106000"/>
                  </a:lnSpc>
                </a:pPr>
                <a:r>
                  <a:rPr lang="en-US" sz="700" dirty="0" smtClean="0"/>
                  <a:t>Financial Consolidation</a:t>
                </a:r>
                <a:endParaRPr lang="en-US" sz="700" dirty="0"/>
              </a:p>
            </p:txBody>
          </p:sp>
        </p:grpSp>
      </p:grpSp>
      <p:grpSp>
        <p:nvGrpSpPr>
          <p:cNvPr id="122" name="Group 121"/>
          <p:cNvGrpSpPr/>
          <p:nvPr/>
        </p:nvGrpSpPr>
        <p:grpSpPr>
          <a:xfrm>
            <a:off x="6465499" y="3467405"/>
            <a:ext cx="2177431" cy="1382580"/>
            <a:chOff x="1804" y="5272440"/>
            <a:chExt cx="2177431" cy="1382580"/>
          </a:xfrm>
        </p:grpSpPr>
        <p:sp>
          <p:nvSpPr>
            <p:cNvPr id="123" name="Rectangle 122"/>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4" name="TextBox 123"/>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7.4 Enterprise Content Management</a:t>
              </a:r>
              <a:endParaRPr lang="en-US" sz="1000" b="1" kern="1200" dirty="0">
                <a:solidFill>
                  <a:srgbClr val="000000"/>
                </a:solidFill>
                <a:latin typeface="Arial"/>
                <a:ea typeface="+mn-ea"/>
                <a:cs typeface="Arial" charset="0"/>
              </a:endParaRPr>
            </a:p>
          </p:txBody>
        </p:sp>
        <p:grpSp>
          <p:nvGrpSpPr>
            <p:cNvPr id="125" name="Group 124"/>
            <p:cNvGrpSpPr/>
            <p:nvPr/>
          </p:nvGrpSpPr>
          <p:grpSpPr>
            <a:xfrm>
              <a:off x="48578" y="5765309"/>
              <a:ext cx="2083885" cy="774496"/>
              <a:chOff x="48578" y="5530684"/>
              <a:chExt cx="2083885" cy="774496"/>
            </a:xfrm>
          </p:grpSpPr>
          <p:sp>
            <p:nvSpPr>
              <p:cNvPr id="126" name="Rectangle 125"/>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7.4.1</a:t>
                </a:r>
              </a:p>
              <a:p>
                <a:pPr algn="ctr" eaLnBrk="0" hangingPunct="0">
                  <a:lnSpc>
                    <a:spcPct val="106000"/>
                  </a:lnSpc>
                </a:pPr>
                <a:r>
                  <a:rPr lang="en-US" sz="700" dirty="0" smtClean="0"/>
                  <a:t>Document Management</a:t>
                </a:r>
                <a:endParaRPr lang="en-US" sz="700" dirty="0"/>
              </a:p>
            </p:txBody>
          </p:sp>
          <p:sp>
            <p:nvSpPr>
              <p:cNvPr id="127" name="Rectangle 126"/>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7.4.2</a:t>
                </a:r>
              </a:p>
              <a:p>
                <a:pPr algn="ctr" eaLnBrk="0" hangingPunct="0">
                  <a:lnSpc>
                    <a:spcPct val="106000"/>
                  </a:lnSpc>
                </a:pPr>
                <a:r>
                  <a:rPr lang="en-US" sz="700" dirty="0" smtClean="0"/>
                  <a:t>Image Management</a:t>
                </a:r>
                <a:endParaRPr lang="en-US" sz="700" dirty="0"/>
              </a:p>
            </p:txBody>
          </p:sp>
          <p:sp>
            <p:nvSpPr>
              <p:cNvPr id="128" name="Rectangle 127"/>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7.4.3</a:t>
                </a:r>
              </a:p>
              <a:p>
                <a:pPr algn="ctr" eaLnBrk="0" hangingPunct="0">
                  <a:lnSpc>
                    <a:spcPct val="106000"/>
                  </a:lnSpc>
                </a:pPr>
                <a:r>
                  <a:rPr lang="en-US" sz="700" dirty="0" smtClean="0"/>
                  <a:t>Knowledge Management</a:t>
                </a:r>
                <a:endParaRPr lang="en-US" sz="700" dirty="0"/>
              </a:p>
            </p:txBody>
          </p:sp>
          <p:sp>
            <p:nvSpPr>
              <p:cNvPr id="129" name="Rectangle 128"/>
              <p:cNvSpPr/>
              <p:nvPr/>
            </p:nvSpPr>
            <p:spPr bwMode="gray">
              <a:xfrm>
                <a:off x="1118523"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7.4.4</a:t>
                </a:r>
              </a:p>
              <a:p>
                <a:pPr algn="ctr" eaLnBrk="0" hangingPunct="0">
                  <a:lnSpc>
                    <a:spcPct val="106000"/>
                  </a:lnSpc>
                </a:pPr>
                <a:r>
                  <a:rPr lang="en-US" sz="700" dirty="0" smtClean="0"/>
                  <a:t>Unstructured Data Management</a:t>
                </a:r>
                <a:endParaRPr lang="en-US" sz="700" dirty="0"/>
              </a:p>
            </p:txBody>
          </p:sp>
        </p:grpSp>
      </p:grpSp>
      <p:grpSp>
        <p:nvGrpSpPr>
          <p:cNvPr id="130" name="Group 129"/>
          <p:cNvGrpSpPr/>
          <p:nvPr/>
        </p:nvGrpSpPr>
        <p:grpSpPr>
          <a:xfrm>
            <a:off x="5312768" y="4959778"/>
            <a:ext cx="2177431" cy="850332"/>
            <a:chOff x="1803" y="5272441"/>
            <a:chExt cx="2177431" cy="850332"/>
          </a:xfrm>
        </p:grpSpPr>
        <p:sp>
          <p:nvSpPr>
            <p:cNvPr id="131" name="Rectangle 130"/>
            <p:cNvSpPr/>
            <p:nvPr/>
          </p:nvSpPr>
          <p:spPr bwMode="gray">
            <a:xfrm rot="5400000">
              <a:off x="665353" y="4608891"/>
              <a:ext cx="850332"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2" name="TextBox 131"/>
            <p:cNvSpPr txBox="1"/>
            <p:nvPr/>
          </p:nvSpPr>
          <p:spPr>
            <a:xfrm>
              <a:off x="125286" y="5283485"/>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7.5 Advanced Analytics</a:t>
              </a:r>
              <a:endParaRPr lang="en-US" sz="1000" b="1" kern="1200" dirty="0">
                <a:solidFill>
                  <a:srgbClr val="000000"/>
                </a:solidFill>
                <a:latin typeface="Arial"/>
                <a:ea typeface="+mn-ea"/>
                <a:cs typeface="Arial" charset="0"/>
              </a:endParaRPr>
            </a:p>
          </p:txBody>
        </p:sp>
        <p:grpSp>
          <p:nvGrpSpPr>
            <p:cNvPr id="133" name="Group 132"/>
            <p:cNvGrpSpPr/>
            <p:nvPr/>
          </p:nvGrpSpPr>
          <p:grpSpPr>
            <a:xfrm>
              <a:off x="51283" y="5603392"/>
              <a:ext cx="2081180" cy="365760"/>
              <a:chOff x="51283" y="5368767"/>
              <a:chExt cx="2081180" cy="365760"/>
            </a:xfrm>
          </p:grpSpPr>
          <p:sp>
            <p:nvSpPr>
              <p:cNvPr id="134" name="Rectangle 133"/>
              <p:cNvSpPr/>
              <p:nvPr/>
            </p:nvSpPr>
            <p:spPr bwMode="gray">
              <a:xfrm>
                <a:off x="5128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7.5.1</a:t>
                </a:r>
              </a:p>
              <a:p>
                <a:pPr algn="ctr" eaLnBrk="0" hangingPunct="0">
                  <a:lnSpc>
                    <a:spcPct val="106000"/>
                  </a:lnSpc>
                </a:pPr>
                <a:r>
                  <a:rPr lang="en-US" sz="700" dirty="0" smtClean="0"/>
                  <a:t>Advanced Visualization</a:t>
                </a:r>
                <a:endParaRPr lang="en-US" sz="700" dirty="0"/>
              </a:p>
            </p:txBody>
          </p:sp>
          <p:sp>
            <p:nvSpPr>
              <p:cNvPr id="135" name="Rectangle 134"/>
              <p:cNvSpPr/>
              <p:nvPr/>
            </p:nvSpPr>
            <p:spPr bwMode="gray">
              <a:xfrm>
                <a:off x="112662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7.5.2</a:t>
                </a:r>
              </a:p>
              <a:p>
                <a:pPr algn="ctr" eaLnBrk="0" hangingPunct="0">
                  <a:lnSpc>
                    <a:spcPct val="106000"/>
                  </a:lnSpc>
                </a:pPr>
                <a:r>
                  <a:rPr lang="en-US" sz="700" dirty="0" smtClean="0"/>
                  <a:t>Predictive Modeling</a:t>
                </a:r>
                <a:endParaRPr lang="en-US" sz="700" dirty="0"/>
              </a:p>
            </p:txBody>
          </p:sp>
        </p:grpSp>
      </p:grpSp>
      <p:grpSp>
        <p:nvGrpSpPr>
          <p:cNvPr id="12" name="Group 11"/>
          <p:cNvGrpSpPr/>
          <p:nvPr/>
        </p:nvGrpSpPr>
        <p:grpSpPr>
          <a:xfrm>
            <a:off x="4199604" y="1508750"/>
            <a:ext cx="2177431" cy="1843444"/>
            <a:chOff x="4199604" y="1815990"/>
            <a:chExt cx="2177431" cy="1843444"/>
          </a:xfrm>
        </p:grpSpPr>
        <p:sp>
          <p:nvSpPr>
            <p:cNvPr id="145" name="Rectangle 14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6" name="TextBox 14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7.1 Enterprise Data Management</a:t>
              </a:r>
              <a:endParaRPr lang="en-US" sz="1000" b="1" kern="1200" dirty="0">
                <a:solidFill>
                  <a:srgbClr val="000000"/>
                </a:solidFill>
                <a:latin typeface="Arial"/>
                <a:ea typeface="+mn-ea"/>
                <a:cs typeface="Arial" charset="0"/>
              </a:endParaRPr>
            </a:p>
          </p:txBody>
        </p:sp>
        <p:grpSp>
          <p:nvGrpSpPr>
            <p:cNvPr id="10" name="Group 9"/>
            <p:cNvGrpSpPr/>
            <p:nvPr/>
          </p:nvGrpSpPr>
          <p:grpSpPr>
            <a:xfrm>
              <a:off x="4246378" y="2308859"/>
              <a:ext cx="2083885" cy="1217066"/>
              <a:chOff x="4246378" y="2308859"/>
              <a:chExt cx="2083885" cy="1217066"/>
            </a:xfrm>
          </p:grpSpPr>
          <p:sp>
            <p:nvSpPr>
              <p:cNvPr id="148" name="Rectangle 147"/>
              <p:cNvSpPr/>
              <p:nvPr/>
            </p:nvSpPr>
            <p:spPr bwMode="gray">
              <a:xfrm>
                <a:off x="424908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7.1.1</a:t>
                </a:r>
              </a:p>
              <a:p>
                <a:pPr algn="ctr" eaLnBrk="0" hangingPunct="0">
                  <a:lnSpc>
                    <a:spcPct val="106000"/>
                  </a:lnSpc>
                </a:pPr>
                <a:r>
                  <a:rPr lang="en-US" sz="700" dirty="0" smtClean="0"/>
                  <a:t>Information Strategy and Architecture</a:t>
                </a:r>
                <a:endParaRPr lang="en-US" sz="700" dirty="0"/>
              </a:p>
            </p:txBody>
          </p:sp>
          <p:sp>
            <p:nvSpPr>
              <p:cNvPr id="149" name="Rectangle 148"/>
              <p:cNvSpPr/>
              <p:nvPr/>
            </p:nvSpPr>
            <p:spPr bwMode="gray">
              <a:xfrm>
                <a:off x="532442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7.1.2</a:t>
                </a:r>
              </a:p>
              <a:p>
                <a:pPr algn="ctr" eaLnBrk="0" hangingPunct="0">
                  <a:lnSpc>
                    <a:spcPct val="106000"/>
                  </a:lnSpc>
                </a:pPr>
                <a:r>
                  <a:rPr lang="en-US" sz="700" dirty="0" smtClean="0"/>
                  <a:t>Data Governance</a:t>
                </a:r>
                <a:endParaRPr lang="en-US" sz="700" dirty="0"/>
              </a:p>
            </p:txBody>
          </p:sp>
          <p:sp>
            <p:nvSpPr>
              <p:cNvPr id="150" name="Rectangle 149"/>
              <p:cNvSpPr/>
              <p:nvPr/>
            </p:nvSpPr>
            <p:spPr bwMode="gray">
              <a:xfrm>
                <a:off x="4246378"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7.1.3</a:t>
                </a:r>
              </a:p>
              <a:p>
                <a:pPr algn="ctr" eaLnBrk="0" hangingPunct="0">
                  <a:lnSpc>
                    <a:spcPct val="106000"/>
                  </a:lnSpc>
                </a:pPr>
                <a:r>
                  <a:rPr lang="en-US" sz="700" dirty="0" smtClean="0"/>
                  <a:t>Data Quality Management</a:t>
                </a:r>
                <a:endParaRPr lang="en-US" sz="700" dirty="0"/>
              </a:p>
            </p:txBody>
          </p:sp>
          <p:sp>
            <p:nvSpPr>
              <p:cNvPr id="151" name="Rectangle 150"/>
              <p:cNvSpPr/>
              <p:nvPr/>
            </p:nvSpPr>
            <p:spPr bwMode="gray">
              <a:xfrm>
                <a:off x="5316323"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7.1.4</a:t>
                </a:r>
              </a:p>
              <a:p>
                <a:pPr algn="ctr" eaLnBrk="0" hangingPunct="0">
                  <a:lnSpc>
                    <a:spcPct val="106000"/>
                  </a:lnSpc>
                </a:pPr>
                <a:r>
                  <a:rPr lang="en-US" sz="700" dirty="0" smtClean="0"/>
                  <a:t>Master Data Management</a:t>
                </a:r>
                <a:endParaRPr lang="en-US" sz="700" dirty="0"/>
              </a:p>
            </p:txBody>
          </p:sp>
          <p:sp>
            <p:nvSpPr>
              <p:cNvPr id="152" name="Rectangle 151"/>
              <p:cNvSpPr/>
              <p:nvPr/>
            </p:nvSpPr>
            <p:spPr bwMode="gray">
              <a:xfrm>
                <a:off x="4246378"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7.1.5</a:t>
                </a:r>
              </a:p>
              <a:p>
                <a:pPr algn="ctr" eaLnBrk="0" hangingPunct="0">
                  <a:lnSpc>
                    <a:spcPct val="106000"/>
                  </a:lnSpc>
                </a:pPr>
                <a:r>
                  <a:rPr lang="en-US" sz="700" dirty="0" smtClean="0"/>
                  <a:t>Metadata Management</a:t>
                </a:r>
                <a:endParaRPr lang="en-US" sz="700" dirty="0"/>
              </a:p>
            </p:txBody>
          </p:sp>
          <p:sp>
            <p:nvSpPr>
              <p:cNvPr id="153" name="Rectangle 152"/>
              <p:cNvSpPr/>
              <p:nvPr/>
            </p:nvSpPr>
            <p:spPr bwMode="gray">
              <a:xfrm>
                <a:off x="5316323"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7.1.6</a:t>
                </a:r>
              </a:p>
              <a:p>
                <a:pPr algn="ctr" eaLnBrk="0" hangingPunct="0">
                  <a:lnSpc>
                    <a:spcPct val="106000"/>
                  </a:lnSpc>
                </a:pPr>
                <a:r>
                  <a:rPr lang="en-US" sz="700" dirty="0" smtClean="0"/>
                  <a:t>Data Privacy and Security</a:t>
                </a:r>
                <a:endParaRPr lang="en-US" sz="700" dirty="0"/>
              </a:p>
            </p:txBody>
          </p:sp>
        </p:grpSp>
      </p:grpSp>
      <p:grpSp>
        <p:nvGrpSpPr>
          <p:cNvPr id="154" name="Group 153"/>
          <p:cNvGrpSpPr/>
          <p:nvPr/>
        </p:nvGrpSpPr>
        <p:grpSpPr>
          <a:xfrm>
            <a:off x="6465499" y="1508750"/>
            <a:ext cx="2177431" cy="1843444"/>
            <a:chOff x="4199604" y="1815990"/>
            <a:chExt cx="2177431" cy="1843444"/>
          </a:xfrm>
        </p:grpSpPr>
        <p:sp>
          <p:nvSpPr>
            <p:cNvPr id="155" name="Rectangle 154"/>
            <p:cNvSpPr/>
            <p:nvPr/>
          </p:nvSpPr>
          <p:spPr bwMode="gray">
            <a:xfrm rot="5400000">
              <a:off x="4366598" y="1648996"/>
              <a:ext cx="1843444"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6" name="TextBox 15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7.2 Data Warehousing / Business Intelligence</a:t>
              </a:r>
              <a:endParaRPr lang="en-US" sz="1000" b="1" kern="1200" dirty="0">
                <a:solidFill>
                  <a:srgbClr val="000000"/>
                </a:solidFill>
                <a:latin typeface="Arial"/>
                <a:ea typeface="+mn-ea"/>
                <a:cs typeface="Arial" charset="0"/>
              </a:endParaRPr>
            </a:p>
          </p:txBody>
        </p:sp>
        <p:grpSp>
          <p:nvGrpSpPr>
            <p:cNvPr id="157" name="Group 156"/>
            <p:cNvGrpSpPr/>
            <p:nvPr/>
          </p:nvGrpSpPr>
          <p:grpSpPr>
            <a:xfrm>
              <a:off x="4246378" y="2430470"/>
              <a:ext cx="2075785" cy="844910"/>
              <a:chOff x="4246378" y="2430470"/>
              <a:chExt cx="2075785" cy="844910"/>
            </a:xfrm>
          </p:grpSpPr>
          <p:sp>
            <p:nvSpPr>
              <p:cNvPr id="160" name="Rectangle 159"/>
              <p:cNvSpPr/>
              <p:nvPr/>
            </p:nvSpPr>
            <p:spPr bwMode="gray">
              <a:xfrm>
                <a:off x="4246378"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7.2.1</a:t>
                </a:r>
              </a:p>
              <a:p>
                <a:pPr algn="ctr" eaLnBrk="0" hangingPunct="0">
                  <a:lnSpc>
                    <a:spcPct val="106000"/>
                  </a:lnSpc>
                </a:pPr>
                <a:r>
                  <a:rPr lang="en-US" sz="700" dirty="0" smtClean="0"/>
                  <a:t>Data Integration (ETL)</a:t>
                </a:r>
                <a:endParaRPr lang="en-US" sz="700" dirty="0"/>
              </a:p>
            </p:txBody>
          </p:sp>
          <p:sp>
            <p:nvSpPr>
              <p:cNvPr id="161" name="Rectangle 160"/>
              <p:cNvSpPr/>
              <p:nvPr/>
            </p:nvSpPr>
            <p:spPr bwMode="gray">
              <a:xfrm>
                <a:off x="5316323"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7.2.2</a:t>
                </a:r>
              </a:p>
              <a:p>
                <a:pPr algn="ctr" eaLnBrk="0" hangingPunct="0">
                  <a:lnSpc>
                    <a:spcPct val="106000"/>
                  </a:lnSpc>
                </a:pPr>
                <a:r>
                  <a:rPr lang="en-US" sz="700" dirty="0" smtClean="0"/>
                  <a:t>Data Warehouse Architecture</a:t>
                </a:r>
                <a:endParaRPr lang="en-US" sz="700" dirty="0"/>
              </a:p>
            </p:txBody>
          </p:sp>
          <p:sp>
            <p:nvSpPr>
              <p:cNvPr id="162" name="Rectangle 161"/>
              <p:cNvSpPr/>
              <p:nvPr/>
            </p:nvSpPr>
            <p:spPr bwMode="gray">
              <a:xfrm>
                <a:off x="4246378"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7.2.3</a:t>
                </a:r>
              </a:p>
              <a:p>
                <a:pPr algn="ctr" eaLnBrk="0" hangingPunct="0">
                  <a:lnSpc>
                    <a:spcPct val="106000"/>
                  </a:lnSpc>
                </a:pPr>
                <a:r>
                  <a:rPr lang="en-US" sz="700" dirty="0" smtClean="0"/>
                  <a:t>Reporting</a:t>
                </a:r>
                <a:endParaRPr lang="en-US" sz="700" dirty="0"/>
              </a:p>
            </p:txBody>
          </p:sp>
          <p:sp>
            <p:nvSpPr>
              <p:cNvPr id="163" name="Rectangle 162"/>
              <p:cNvSpPr/>
              <p:nvPr/>
            </p:nvSpPr>
            <p:spPr bwMode="gray">
              <a:xfrm>
                <a:off x="5316323"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7.2.4</a:t>
                </a:r>
              </a:p>
              <a:p>
                <a:pPr algn="ctr" eaLnBrk="0" hangingPunct="0">
                  <a:lnSpc>
                    <a:spcPct val="106000"/>
                  </a:lnSpc>
                </a:pPr>
                <a:r>
                  <a:rPr lang="en-US" sz="700" dirty="0" smtClean="0"/>
                  <a:t>Business Intelligence</a:t>
                </a:r>
                <a:endParaRPr lang="en-US" sz="700" dirty="0"/>
              </a:p>
            </p:txBody>
          </p:sp>
        </p:grpSp>
      </p:grpSp>
    </p:spTree>
    <p:extLst>
      <p:ext uri="{BB962C8B-B14F-4D97-AF65-F5344CB8AC3E}">
        <p14:creationId xmlns:p14="http://schemas.microsoft.com/office/powerpoint/2010/main" val="3827083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7.2 Data Warehousing / Business Intelligence</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3979127942"/>
              </p:ext>
            </p:extLst>
          </p:nvPr>
        </p:nvGraphicFramePr>
        <p:xfrm>
          <a:off x="417530" y="1086295"/>
          <a:ext cx="8347057" cy="553737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5">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7.2.1 Data Integration (ETL)</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Establish</a:t>
                      </a:r>
                      <a:r>
                        <a:rPr lang="en-US" sz="1100" kern="1200" baseline="0" dirty="0" smtClean="0">
                          <a:solidFill>
                            <a:schemeClr val="tx1"/>
                          </a:solidFill>
                          <a:latin typeface="+mn-lt"/>
                          <a:ea typeface="+mn-ea"/>
                          <a:cs typeface="+mn-cs"/>
                        </a:rPr>
                        <a:t> the functions and </a:t>
                      </a:r>
                      <a:r>
                        <a:rPr lang="en-US" sz="1100" kern="1200" dirty="0" smtClean="0">
                          <a:solidFill>
                            <a:schemeClr val="tx1"/>
                          </a:solidFill>
                          <a:latin typeface="+mn-lt"/>
                          <a:ea typeface="+mn-ea"/>
                          <a:cs typeface="+mn-cs"/>
                        </a:rPr>
                        <a:t>processes necessary to combine and transform data residing in different sources to a target system that  provides users with a unified view of the data.</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7.2.1.1 ETL Strategy Pathway </a:t>
                      </a: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future-state vision of data sourcing, transformation methodologies and frameworks needed that will support the design of the future-state ETL/ELT process for the transition of enterprise </a:t>
                      </a:r>
                      <a:r>
                        <a:rPr lang="en-US" sz="1100" kern="1200" dirty="0" smtClean="0">
                          <a:solidFill>
                            <a:schemeClr val="tx1"/>
                          </a:solidFill>
                          <a:latin typeface="+mn-lt"/>
                          <a:ea typeface="+mn-ea"/>
                          <a:cs typeface="+mn-cs"/>
                        </a:rPr>
                        <a:t>data.</a:t>
                      </a:r>
                      <a:endParaRPr lang="en-US" sz="1100" kern="1200" dirty="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7.2.1.2 ETL Process and Architecture</a:t>
                      </a: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organization, tools and processes required to provide the foundation for an enterprise data movement </a:t>
                      </a:r>
                      <a:r>
                        <a:rPr lang="en-US" sz="1100" kern="1200" dirty="0" smtClean="0">
                          <a:solidFill>
                            <a:schemeClr val="tx1"/>
                          </a:solidFill>
                          <a:latin typeface="+mn-lt"/>
                          <a:ea typeface="+mn-ea"/>
                          <a:cs typeface="+mn-cs"/>
                        </a:rPr>
                        <a:t>strategy.</a:t>
                      </a:r>
                      <a:endParaRPr lang="en-US" sz="1100" kern="1200" dirty="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7.2.1.3 ETL Data Transformation</a:t>
                      </a: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Establish</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a:t>
                      </a:r>
                      <a:r>
                        <a:rPr lang="en-US" sz="1100" kern="1200" dirty="0" smtClean="0">
                          <a:solidFill>
                            <a:schemeClr val="tx1"/>
                          </a:solidFill>
                          <a:latin typeface="+mn-lt"/>
                          <a:ea typeface="+mn-ea"/>
                          <a:cs typeface="+mn-cs"/>
                        </a:rPr>
                        <a:t>process necessary to convert data from a source data format into destination data.</a:t>
                      </a:r>
                      <a:endParaRPr lang="en-US" sz="1100" kern="1200" dirty="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7.2.1.4 ETL Data Loading </a:t>
                      </a: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Adopt </a:t>
                      </a:r>
                      <a:r>
                        <a:rPr lang="en-US" sz="1100" kern="1200" dirty="0" smtClean="0">
                          <a:solidFill>
                            <a:schemeClr val="tx1"/>
                          </a:solidFill>
                          <a:latin typeface="+mn-lt"/>
                          <a:ea typeface="+mn-ea"/>
                          <a:cs typeface="+mn-cs"/>
                        </a:rPr>
                        <a:t>the control structures and processes for data loading and error </a:t>
                      </a:r>
                      <a:r>
                        <a:rPr lang="en-US" sz="1100" kern="1200" dirty="0" smtClean="0">
                          <a:solidFill>
                            <a:schemeClr val="tx1"/>
                          </a:solidFill>
                          <a:latin typeface="+mn-lt"/>
                          <a:ea typeface="+mn-ea"/>
                          <a:cs typeface="+mn-cs"/>
                        </a:rPr>
                        <a:t>handling.</a:t>
                      </a:r>
                      <a:endParaRPr lang="en-US" sz="1100" kern="1200" dirty="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7.2.1.5 ETL Production Operation</a:t>
                      </a: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production operation framework required to sustain and support the ETL </a:t>
                      </a:r>
                      <a:r>
                        <a:rPr lang="en-US" sz="1100" kern="1200" dirty="0" smtClean="0">
                          <a:solidFill>
                            <a:schemeClr val="tx1"/>
                          </a:solidFill>
                          <a:latin typeface="+mn-lt"/>
                          <a:ea typeface="+mn-ea"/>
                          <a:cs typeface="+mn-cs"/>
                        </a:rPr>
                        <a:t>processes.</a:t>
                      </a:r>
                      <a:endParaRPr lang="en-US" sz="1100" kern="1200" dirty="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4">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7.2.2 Data Warehouse Architecture</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The functional, technical requirements and framework for implementing the delivery of information to allow enterprise decision-making.</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7.2.2.1 Data Warehouse</a:t>
                      </a:r>
                    </a:p>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Technical Architecture Framework</a:t>
                      </a:r>
                      <a:endParaRPr lang="en-US" sz="1100" b="0" i="0" u="none" strike="noStrike" kern="1200" dirty="0">
                        <a:solidFill>
                          <a:srgbClr val="000000"/>
                        </a:solidFill>
                        <a:effectLst/>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Develop</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 </a:t>
                      </a:r>
                      <a:r>
                        <a:rPr lang="en-US" sz="1100" kern="1200" dirty="0" smtClean="0">
                          <a:solidFill>
                            <a:schemeClr val="tx1"/>
                          </a:solidFill>
                          <a:latin typeface="+mn-lt"/>
                          <a:ea typeface="+mn-ea"/>
                          <a:cs typeface="+mn-cs"/>
                        </a:rPr>
                        <a:t>layout of the data processing  environment and  the associated standards and </a:t>
                      </a:r>
                      <a:r>
                        <a:rPr lang="en-US" sz="1100" kern="1200" dirty="0" smtClean="0">
                          <a:solidFill>
                            <a:schemeClr val="tx1"/>
                          </a:solidFill>
                          <a:latin typeface="+mn-lt"/>
                          <a:ea typeface="+mn-ea"/>
                          <a:cs typeface="+mn-cs"/>
                        </a:rPr>
                        <a:t>procedures.</a:t>
                      </a:r>
                      <a:endParaRPr lang="en-US" sz="1100" kern="1200" dirty="0" smtClean="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7.2.2.2 Data Warehouse Organization</a:t>
                      </a:r>
                      <a:endParaRPr lang="en-US" sz="1100" b="0" i="0" u="none" strike="noStrike" kern="1200" dirty="0">
                        <a:solidFill>
                          <a:srgbClr val="000000"/>
                        </a:solidFill>
                        <a:effectLst/>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Establish</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a:t>
                      </a:r>
                      <a:r>
                        <a:rPr lang="en-US" sz="1100" kern="1200" dirty="0" smtClean="0">
                          <a:solidFill>
                            <a:schemeClr val="tx1"/>
                          </a:solidFill>
                          <a:latin typeface="+mn-lt"/>
                          <a:ea typeface="+mn-ea"/>
                          <a:cs typeface="+mn-cs"/>
                        </a:rPr>
                        <a:t>organization required to provide the foundation for an enterprise data </a:t>
                      </a:r>
                      <a:r>
                        <a:rPr lang="en-US" sz="1100" kern="1200" dirty="0" smtClean="0">
                          <a:solidFill>
                            <a:schemeClr val="tx1"/>
                          </a:solidFill>
                          <a:latin typeface="+mn-lt"/>
                          <a:ea typeface="+mn-ea"/>
                          <a:cs typeface="+mn-cs"/>
                        </a:rPr>
                        <a:t>warehouse.</a:t>
                      </a:r>
                      <a:endParaRPr lang="en-US" sz="1100" kern="1200" dirty="0" smtClean="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676149">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7.2.2.3 Data Warehouse Information Models</a:t>
                      </a:r>
                      <a:endParaRPr lang="en-US" sz="1100" b="0" i="0" u="none" strike="noStrike" kern="1200" dirty="0">
                        <a:solidFill>
                          <a:srgbClr val="000000"/>
                        </a:solidFill>
                        <a:effectLst/>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Develop</a:t>
                      </a:r>
                      <a:r>
                        <a:rPr lang="en-US" sz="1100" kern="1200" baseline="0" dirty="0" smtClean="0">
                          <a:solidFill>
                            <a:schemeClr val="tx1"/>
                          </a:solidFill>
                          <a:latin typeface="+mn-lt"/>
                          <a:ea typeface="+mn-ea"/>
                          <a:cs typeface="+mn-cs"/>
                        </a:rPr>
                        <a:t> a</a:t>
                      </a:r>
                      <a:r>
                        <a:rPr lang="en-US" sz="1100" kern="1200" dirty="0" smtClean="0">
                          <a:solidFill>
                            <a:schemeClr val="tx1"/>
                          </a:solidFill>
                          <a:latin typeface="+mn-lt"/>
                          <a:ea typeface="+mn-ea"/>
                          <a:cs typeface="+mn-cs"/>
                        </a:rPr>
                        <a:t>n </a:t>
                      </a:r>
                      <a:r>
                        <a:rPr lang="en-US" sz="1100" kern="1200" dirty="0" smtClean="0">
                          <a:solidFill>
                            <a:schemeClr val="tx1"/>
                          </a:solidFill>
                          <a:latin typeface="+mn-lt"/>
                          <a:ea typeface="+mn-ea"/>
                          <a:cs typeface="+mn-cs"/>
                        </a:rPr>
                        <a:t>integrated view of  organizational data that documents and organizes  business data  created by business processes for communication between functional and technical </a:t>
                      </a:r>
                      <a:r>
                        <a:rPr lang="en-US" sz="1100" kern="1200" dirty="0" smtClean="0">
                          <a:solidFill>
                            <a:schemeClr val="tx1"/>
                          </a:solidFill>
                          <a:latin typeface="+mn-lt"/>
                          <a:ea typeface="+mn-ea"/>
                          <a:cs typeface="+mn-cs"/>
                        </a:rPr>
                        <a:t>people.</a:t>
                      </a: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7.2.2.4 Data Warehouse BI Tools</a:t>
                      </a:r>
                      <a:endParaRPr lang="en-US" sz="1100" b="0" i="0" u="none" strike="noStrike" kern="1200" dirty="0">
                        <a:solidFill>
                          <a:srgbClr val="000000"/>
                        </a:solidFill>
                        <a:effectLst/>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Adopt reporting </a:t>
                      </a:r>
                      <a:r>
                        <a:rPr lang="en-US" sz="1100" kern="1200" dirty="0" smtClean="0">
                          <a:solidFill>
                            <a:schemeClr val="tx1"/>
                          </a:solidFill>
                          <a:latin typeface="+mn-lt"/>
                          <a:ea typeface="+mn-ea"/>
                          <a:cs typeface="+mn-cs"/>
                        </a:rPr>
                        <a:t>technologies designed to improve the productivity of decision makers and preserve information consistency throughout an </a:t>
                      </a:r>
                      <a:r>
                        <a:rPr lang="en-US" sz="1100" kern="1200" dirty="0" smtClean="0">
                          <a:solidFill>
                            <a:schemeClr val="tx1"/>
                          </a:solidFill>
                          <a:latin typeface="+mn-lt"/>
                          <a:ea typeface="+mn-ea"/>
                          <a:cs typeface="+mn-cs"/>
                        </a:rPr>
                        <a:t>organization.</a:t>
                      </a:r>
                      <a:endParaRPr lang="en-US" sz="1100" kern="1200" dirty="0" smtClean="0">
                        <a:solidFill>
                          <a:schemeClr val="tx1"/>
                        </a:solidFill>
                        <a:latin typeface="+mn-lt"/>
                        <a:ea typeface="+mn-ea"/>
                        <a:cs typeface="+mn-cs"/>
                      </a:endParaRPr>
                    </a:p>
                  </a:txBody>
                  <a:tcPr marL="45720" marR="45720" marT="18288" marB="18288"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3" name="Group 12"/>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5" name="Group 14"/>
            <p:cNvGrpSpPr/>
            <p:nvPr/>
          </p:nvGrpSpPr>
          <p:grpSpPr>
            <a:xfrm>
              <a:off x="8120075" y="399321"/>
              <a:ext cx="505502" cy="318267"/>
              <a:chOff x="8142581" y="405923"/>
              <a:chExt cx="505502" cy="318267"/>
            </a:xfrm>
          </p:grpSpPr>
          <p:sp>
            <p:nvSpPr>
              <p:cNvPr id="16" name="Rectangle 15"/>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0" name="Rectangle 19"/>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2" name="Rectangle 21"/>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71086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543" y="1277356"/>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gray">
          <a:xfrm>
            <a:off x="1052491" y="3635648"/>
            <a:ext cx="3337560" cy="1536200"/>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Rectangle 92"/>
          <p:cNvSpPr/>
          <p:nvPr/>
        </p:nvSpPr>
        <p:spPr bwMode="gray">
          <a:xfrm>
            <a:off x="975589" y="3532023"/>
            <a:ext cx="7157443" cy="2738947"/>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4" name="Rectangle 93"/>
          <p:cNvSpPr/>
          <p:nvPr/>
        </p:nvSpPr>
        <p:spPr bwMode="gray">
          <a:xfrm>
            <a:off x="975589" y="3224783"/>
            <a:ext cx="7157443"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3 UNDERWRITING, POLICY &amp; CLAIMS OPERATIONS</a:t>
            </a:r>
            <a:endParaRPr lang="en-US" b="1" dirty="0">
              <a:solidFill>
                <a:schemeClr val="bg1"/>
              </a:solidFill>
            </a:endParaRPr>
          </a:p>
        </p:txBody>
      </p:sp>
      <p:sp>
        <p:nvSpPr>
          <p:cNvPr id="95" name="Rectangle 94"/>
          <p:cNvSpPr/>
          <p:nvPr/>
        </p:nvSpPr>
        <p:spPr bwMode="gray">
          <a:xfrm>
            <a:off x="1052491" y="3635648"/>
            <a:ext cx="3337560" cy="1536200"/>
          </a:xfrm>
          <a:prstGeom prst="rect">
            <a:avLst/>
          </a:prstGeom>
          <a:solidFill>
            <a:schemeClr val="accent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6" name="Rectangle 95"/>
          <p:cNvSpPr/>
          <p:nvPr/>
        </p:nvSpPr>
        <p:spPr bwMode="gray">
          <a:xfrm rot="5400000">
            <a:off x="5797914" y="3961197"/>
            <a:ext cx="744321" cy="33375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7" name="TextBox 96"/>
          <p:cNvSpPr txBox="1"/>
          <p:nvPr/>
        </p:nvSpPr>
        <p:spPr>
          <a:xfrm>
            <a:off x="1412157" y="3630550"/>
            <a:ext cx="2707793" cy="246221"/>
          </a:xfrm>
          <a:prstGeom prst="rect">
            <a:avLst/>
          </a:prstGeom>
        </p:spPr>
        <p:txBody>
          <a:bodyPr wrap="none" rtlCol="0">
            <a:spAutoFit/>
          </a:bodyPr>
          <a:lstStyle/>
          <a:p>
            <a:r>
              <a:rPr lang="en-US" sz="1000" b="1" dirty="0" smtClean="0"/>
              <a:t>3.1 </a:t>
            </a:r>
            <a:r>
              <a:rPr lang="en-US" sz="1000" b="1" dirty="0"/>
              <a:t>Underwriting &amp; Policy Administration</a:t>
            </a:r>
          </a:p>
        </p:txBody>
      </p:sp>
      <p:sp>
        <p:nvSpPr>
          <p:cNvPr id="98" name="Rectangle 97"/>
          <p:cNvSpPr/>
          <p:nvPr/>
        </p:nvSpPr>
        <p:spPr bwMode="gray">
          <a:xfrm>
            <a:off x="1143322" y="3877668"/>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a:r>
              <a:rPr lang="en-US" sz="700" dirty="0" smtClean="0"/>
              <a:t>3.1.1 </a:t>
            </a:r>
            <a:endParaRPr lang="en-US" sz="700" dirty="0"/>
          </a:p>
          <a:p>
            <a:pPr algn="ctr"/>
            <a:r>
              <a:rPr lang="en-US" sz="700" dirty="0"/>
              <a:t>Underwriting Strategy</a:t>
            </a:r>
          </a:p>
        </p:txBody>
      </p:sp>
      <p:sp>
        <p:nvSpPr>
          <p:cNvPr id="99" name="Rectangle 98"/>
          <p:cNvSpPr/>
          <p:nvPr/>
        </p:nvSpPr>
        <p:spPr bwMode="gray">
          <a:xfrm>
            <a:off x="1143322" y="431231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3.1.4</a:t>
            </a:r>
            <a:endParaRPr lang="en-US" sz="700" dirty="0"/>
          </a:p>
          <a:p>
            <a:pPr algn="ctr"/>
            <a:r>
              <a:rPr lang="en-US" sz="700" dirty="0"/>
              <a:t>Quoting</a:t>
            </a:r>
          </a:p>
        </p:txBody>
      </p:sp>
      <p:sp>
        <p:nvSpPr>
          <p:cNvPr id="100" name="Rectangle 99"/>
          <p:cNvSpPr/>
          <p:nvPr/>
        </p:nvSpPr>
        <p:spPr bwMode="gray">
          <a:xfrm>
            <a:off x="3325097" y="431231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3.1.6</a:t>
            </a:r>
            <a:endParaRPr lang="en-US" sz="700" dirty="0"/>
          </a:p>
          <a:p>
            <a:pPr algn="ctr"/>
            <a:r>
              <a:rPr lang="en-US" sz="700" dirty="0"/>
              <a:t>Transaction Management</a:t>
            </a:r>
          </a:p>
        </p:txBody>
      </p:sp>
      <p:sp>
        <p:nvSpPr>
          <p:cNvPr id="101" name="Rectangle 100"/>
          <p:cNvSpPr/>
          <p:nvPr/>
        </p:nvSpPr>
        <p:spPr bwMode="gray">
          <a:xfrm>
            <a:off x="2234210" y="387766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3.1.2 </a:t>
            </a:r>
            <a:endParaRPr lang="en-US" sz="700" dirty="0"/>
          </a:p>
          <a:p>
            <a:pPr algn="ctr"/>
            <a:r>
              <a:rPr lang="en-US" sz="700" dirty="0"/>
              <a:t>Rating </a:t>
            </a:r>
          </a:p>
        </p:txBody>
      </p:sp>
      <p:sp>
        <p:nvSpPr>
          <p:cNvPr id="102" name="Rectangle 101"/>
          <p:cNvSpPr/>
          <p:nvPr/>
        </p:nvSpPr>
        <p:spPr bwMode="gray">
          <a:xfrm>
            <a:off x="3325097" y="3877668"/>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3.1.3</a:t>
            </a:r>
            <a:endParaRPr lang="en-US" sz="700" dirty="0"/>
          </a:p>
          <a:p>
            <a:pPr algn="ctr"/>
            <a:r>
              <a:rPr lang="en-US" sz="700" dirty="0"/>
              <a:t>Risk Assessment and Pricing</a:t>
            </a:r>
          </a:p>
        </p:txBody>
      </p:sp>
      <p:sp>
        <p:nvSpPr>
          <p:cNvPr id="103" name="Rectangle 102"/>
          <p:cNvSpPr/>
          <p:nvPr/>
        </p:nvSpPr>
        <p:spPr bwMode="gray">
          <a:xfrm>
            <a:off x="2237865" y="4312315"/>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3.1.5</a:t>
            </a:r>
            <a:endParaRPr lang="en-US" sz="700" dirty="0"/>
          </a:p>
          <a:p>
            <a:pPr algn="ctr"/>
            <a:r>
              <a:rPr lang="en-US" sz="700" dirty="0"/>
              <a:t> Issuance</a:t>
            </a:r>
          </a:p>
        </p:txBody>
      </p:sp>
      <p:sp>
        <p:nvSpPr>
          <p:cNvPr id="104" name="Rectangle 103"/>
          <p:cNvSpPr/>
          <p:nvPr/>
        </p:nvSpPr>
        <p:spPr bwMode="gray">
          <a:xfrm>
            <a:off x="4501295" y="3635656"/>
            <a:ext cx="3337560" cy="1536192"/>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05" name="TextBox 104"/>
          <p:cNvSpPr txBox="1"/>
          <p:nvPr/>
        </p:nvSpPr>
        <p:spPr>
          <a:xfrm>
            <a:off x="5353024" y="3630550"/>
            <a:ext cx="1634102"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3.2 Claims Management</a:t>
            </a:r>
            <a:endParaRPr lang="en-US" sz="1000" b="1" kern="1200" dirty="0">
              <a:solidFill>
                <a:srgbClr val="000000"/>
              </a:solidFill>
              <a:latin typeface="Arial"/>
              <a:ea typeface="+mn-ea"/>
              <a:cs typeface="Arial" charset="0"/>
            </a:endParaRPr>
          </a:p>
        </p:txBody>
      </p:sp>
      <p:sp>
        <p:nvSpPr>
          <p:cNvPr id="106" name="Rectangle 105"/>
          <p:cNvSpPr/>
          <p:nvPr/>
        </p:nvSpPr>
        <p:spPr bwMode="gray">
          <a:xfrm>
            <a:off x="4592126" y="3846959"/>
            <a:ext cx="7772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3.2.1</a:t>
            </a:r>
          </a:p>
          <a:p>
            <a:pPr algn="ctr" eaLnBrk="0" hangingPunct="0">
              <a:lnSpc>
                <a:spcPct val="106000"/>
              </a:lnSpc>
            </a:pPr>
            <a:r>
              <a:rPr lang="en-US" sz="700" dirty="0" smtClean="0"/>
              <a:t>Claims Strategy</a:t>
            </a:r>
          </a:p>
        </p:txBody>
      </p:sp>
      <p:sp>
        <p:nvSpPr>
          <p:cNvPr id="107" name="Rectangle 106"/>
          <p:cNvSpPr/>
          <p:nvPr/>
        </p:nvSpPr>
        <p:spPr bwMode="gray">
          <a:xfrm>
            <a:off x="4592126" y="4247164"/>
            <a:ext cx="777240" cy="365760"/>
          </a:xfrm>
          <a:prstGeom prst="rect">
            <a:avLst/>
          </a:prstGeom>
          <a:solidFill>
            <a:schemeClr val="accent3"/>
          </a:solidFill>
          <a:ln w="12700" cap="rnd" algn="ctr">
            <a:solidFill>
              <a:schemeClr val="bg1">
                <a:lumMod val="75000"/>
              </a:schemeClr>
            </a:solidFill>
            <a:miter lim="800000"/>
            <a:headEnd/>
            <a:tailEnd/>
          </a:ln>
        </p:spPr>
        <p:txBody>
          <a:bodyPr lIns="9144" tIns="27432" rIns="9144" bIns="27432" rtlCol="0" anchor="t" anchorCtr="0"/>
          <a:lstStyle/>
          <a:p>
            <a:pPr algn="ctr" eaLnBrk="0" hangingPunct="0">
              <a:lnSpc>
                <a:spcPct val="106000"/>
              </a:lnSpc>
            </a:pPr>
            <a:r>
              <a:rPr lang="en-US" sz="700" dirty="0" smtClean="0"/>
              <a:t>3.2.5</a:t>
            </a:r>
          </a:p>
          <a:p>
            <a:pPr algn="ctr" eaLnBrk="0" hangingPunct="0">
              <a:lnSpc>
                <a:spcPct val="106000"/>
              </a:lnSpc>
            </a:pPr>
            <a:r>
              <a:rPr lang="en-US" sz="700" dirty="0" smtClean="0"/>
              <a:t>Claims Reserve Management</a:t>
            </a:r>
          </a:p>
        </p:txBody>
      </p:sp>
      <p:sp>
        <p:nvSpPr>
          <p:cNvPr id="108" name="Rectangle 107"/>
          <p:cNvSpPr/>
          <p:nvPr/>
        </p:nvSpPr>
        <p:spPr bwMode="gray">
          <a:xfrm>
            <a:off x="4592126"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3.2.9</a:t>
            </a:r>
          </a:p>
          <a:p>
            <a:pPr algn="ctr" eaLnBrk="0" hangingPunct="0">
              <a:lnSpc>
                <a:spcPct val="106000"/>
              </a:lnSpc>
            </a:pPr>
            <a:r>
              <a:rPr lang="en-US" sz="700" dirty="0" smtClean="0"/>
              <a:t>Claims Audit</a:t>
            </a:r>
          </a:p>
        </p:txBody>
      </p:sp>
      <p:sp>
        <p:nvSpPr>
          <p:cNvPr id="109" name="Rectangle 108"/>
          <p:cNvSpPr/>
          <p:nvPr/>
        </p:nvSpPr>
        <p:spPr bwMode="gray">
          <a:xfrm>
            <a:off x="5401180" y="3846959"/>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3.2.2</a:t>
            </a:r>
          </a:p>
          <a:p>
            <a:pPr algn="ctr" eaLnBrk="0" hangingPunct="0">
              <a:lnSpc>
                <a:spcPct val="106000"/>
              </a:lnSpc>
            </a:pPr>
            <a:r>
              <a:rPr lang="en-US" sz="700" dirty="0" smtClean="0"/>
              <a:t>Claims Investigation</a:t>
            </a:r>
          </a:p>
        </p:txBody>
      </p:sp>
      <p:sp>
        <p:nvSpPr>
          <p:cNvPr id="110" name="Rectangle 109"/>
          <p:cNvSpPr/>
          <p:nvPr/>
        </p:nvSpPr>
        <p:spPr bwMode="gray">
          <a:xfrm>
            <a:off x="6210234" y="3846959"/>
            <a:ext cx="777240" cy="365760"/>
          </a:xfrm>
          <a:prstGeom prst="rect">
            <a:avLst/>
          </a:prstGeom>
          <a:solidFill>
            <a:schemeClr val="accent3"/>
          </a:solidFill>
          <a:ln w="12700" cap="rnd" algn="ctr">
            <a:solidFill>
              <a:schemeClr val="bg1">
                <a:lumMod val="75000"/>
              </a:schemeClr>
            </a:solidFill>
            <a:miter lim="800000"/>
            <a:headEnd/>
            <a:tailEnd/>
          </a:ln>
        </p:spPr>
        <p:txBody>
          <a:bodyPr lIns="9144" tIns="27432" rIns="9144" bIns="27432" rtlCol="0" anchor="t" anchorCtr="0"/>
          <a:lstStyle/>
          <a:p>
            <a:pPr algn="ctr" eaLnBrk="0" hangingPunct="0">
              <a:lnSpc>
                <a:spcPct val="106000"/>
              </a:lnSpc>
            </a:pPr>
            <a:r>
              <a:rPr lang="en-US" sz="700" dirty="0" smtClean="0"/>
              <a:t>3.2.3</a:t>
            </a:r>
          </a:p>
          <a:p>
            <a:pPr algn="ctr" eaLnBrk="0" hangingPunct="0">
              <a:lnSpc>
                <a:spcPct val="106000"/>
              </a:lnSpc>
            </a:pPr>
            <a:r>
              <a:rPr lang="en-US" sz="700" dirty="0" smtClean="0"/>
              <a:t>Claims Negotiation and Settlement</a:t>
            </a:r>
          </a:p>
        </p:txBody>
      </p:sp>
      <p:sp>
        <p:nvSpPr>
          <p:cNvPr id="111" name="Rectangle 110"/>
          <p:cNvSpPr/>
          <p:nvPr/>
        </p:nvSpPr>
        <p:spPr bwMode="gray">
          <a:xfrm>
            <a:off x="7019287" y="3846959"/>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3.2.4</a:t>
            </a:r>
          </a:p>
          <a:p>
            <a:pPr algn="ctr" eaLnBrk="0" hangingPunct="0">
              <a:lnSpc>
                <a:spcPct val="106000"/>
              </a:lnSpc>
            </a:pPr>
            <a:r>
              <a:rPr lang="en-US" sz="700" dirty="0" smtClean="0"/>
              <a:t>Claims Processing</a:t>
            </a:r>
          </a:p>
        </p:txBody>
      </p:sp>
      <p:sp>
        <p:nvSpPr>
          <p:cNvPr id="112" name="Rectangle 111"/>
          <p:cNvSpPr/>
          <p:nvPr/>
        </p:nvSpPr>
        <p:spPr bwMode="gray">
          <a:xfrm>
            <a:off x="5401180" y="4247165"/>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3.2.6</a:t>
            </a:r>
          </a:p>
          <a:p>
            <a:pPr algn="ctr" eaLnBrk="0" hangingPunct="0">
              <a:lnSpc>
                <a:spcPct val="106000"/>
              </a:lnSpc>
            </a:pPr>
            <a:r>
              <a:rPr lang="en-US" sz="700" dirty="0" smtClean="0"/>
              <a:t>Catastrophe Management</a:t>
            </a:r>
          </a:p>
        </p:txBody>
      </p:sp>
      <p:sp>
        <p:nvSpPr>
          <p:cNvPr id="113" name="Rectangle 112"/>
          <p:cNvSpPr/>
          <p:nvPr/>
        </p:nvSpPr>
        <p:spPr bwMode="gray">
          <a:xfrm>
            <a:off x="6210234" y="4247165"/>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3.2.7</a:t>
            </a:r>
          </a:p>
          <a:p>
            <a:pPr algn="ctr" eaLnBrk="0" hangingPunct="0">
              <a:lnSpc>
                <a:spcPct val="106000"/>
              </a:lnSpc>
            </a:pPr>
            <a:r>
              <a:rPr lang="en-US" sz="700" dirty="0" smtClean="0"/>
              <a:t>Assessment for Referral</a:t>
            </a:r>
          </a:p>
        </p:txBody>
      </p:sp>
      <p:sp>
        <p:nvSpPr>
          <p:cNvPr id="114" name="Rectangle 113"/>
          <p:cNvSpPr/>
          <p:nvPr/>
        </p:nvSpPr>
        <p:spPr bwMode="gray">
          <a:xfrm>
            <a:off x="7019287" y="4247165"/>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3.2.8</a:t>
            </a:r>
          </a:p>
          <a:p>
            <a:pPr algn="ctr" eaLnBrk="0" hangingPunct="0">
              <a:lnSpc>
                <a:spcPct val="106000"/>
              </a:lnSpc>
            </a:pPr>
            <a:r>
              <a:rPr lang="en-US" sz="700" dirty="0" smtClean="0"/>
              <a:t>Litigation Management</a:t>
            </a:r>
          </a:p>
        </p:txBody>
      </p:sp>
      <p:sp>
        <p:nvSpPr>
          <p:cNvPr id="115" name="Rectangle 114"/>
          <p:cNvSpPr/>
          <p:nvPr/>
        </p:nvSpPr>
        <p:spPr bwMode="gray">
          <a:xfrm>
            <a:off x="5401180"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3.2.10</a:t>
            </a:r>
          </a:p>
          <a:p>
            <a:pPr algn="ctr" eaLnBrk="0" hangingPunct="0">
              <a:lnSpc>
                <a:spcPct val="106000"/>
              </a:lnSpc>
            </a:pPr>
            <a:r>
              <a:rPr lang="en-US" sz="700" dirty="0" smtClean="0"/>
              <a:t>Claims Sourcing</a:t>
            </a:r>
          </a:p>
        </p:txBody>
      </p:sp>
      <p:sp>
        <p:nvSpPr>
          <p:cNvPr id="116" name="Rectangle 115"/>
          <p:cNvSpPr/>
          <p:nvPr/>
        </p:nvSpPr>
        <p:spPr bwMode="gray">
          <a:xfrm>
            <a:off x="6210234"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3.2.11</a:t>
            </a:r>
          </a:p>
          <a:p>
            <a:pPr algn="ctr" eaLnBrk="0" hangingPunct="0">
              <a:lnSpc>
                <a:spcPct val="106000"/>
              </a:lnSpc>
            </a:pPr>
            <a:r>
              <a:rPr lang="en-US" sz="700" dirty="0" smtClean="0"/>
              <a:t>Reinsurance Recoveries</a:t>
            </a:r>
          </a:p>
        </p:txBody>
      </p:sp>
      <p:sp>
        <p:nvSpPr>
          <p:cNvPr id="117" name="Rectangle 116"/>
          <p:cNvSpPr/>
          <p:nvPr/>
        </p:nvSpPr>
        <p:spPr bwMode="gray">
          <a:xfrm>
            <a:off x="7019287" y="4647370"/>
            <a:ext cx="7772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3.2.12</a:t>
            </a:r>
          </a:p>
          <a:p>
            <a:pPr algn="ctr" eaLnBrk="0" hangingPunct="0">
              <a:lnSpc>
                <a:spcPct val="106000"/>
              </a:lnSpc>
            </a:pPr>
            <a:r>
              <a:rPr lang="en-US" sz="700" dirty="0" smtClean="0"/>
              <a:t>Exposure Management</a:t>
            </a:r>
          </a:p>
        </p:txBody>
      </p:sp>
      <p:sp>
        <p:nvSpPr>
          <p:cNvPr id="118" name="TextBox 117"/>
          <p:cNvSpPr txBox="1"/>
          <p:nvPr/>
        </p:nvSpPr>
        <p:spPr>
          <a:xfrm>
            <a:off x="5175847" y="5266651"/>
            <a:ext cx="1949893"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3.4 Loss Prevention Services</a:t>
            </a:r>
            <a:endParaRPr lang="en-US" sz="1000" b="1" kern="1200" dirty="0">
              <a:solidFill>
                <a:srgbClr val="000000"/>
              </a:solidFill>
              <a:latin typeface="Arial"/>
              <a:ea typeface="+mn-ea"/>
              <a:cs typeface="Arial" charset="0"/>
            </a:endParaRPr>
          </a:p>
        </p:txBody>
      </p:sp>
      <p:sp>
        <p:nvSpPr>
          <p:cNvPr id="119" name="Rectangle 118"/>
          <p:cNvSpPr/>
          <p:nvPr/>
        </p:nvSpPr>
        <p:spPr bwMode="gray">
          <a:xfrm>
            <a:off x="5125504" y="5483060"/>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3.4.1</a:t>
            </a:r>
          </a:p>
          <a:p>
            <a:pPr algn="ctr" eaLnBrk="0" hangingPunct="0">
              <a:lnSpc>
                <a:spcPct val="106000"/>
              </a:lnSpc>
            </a:pPr>
            <a:r>
              <a:rPr lang="en-US" sz="700" dirty="0" smtClean="0"/>
              <a:t>Preventive Loss Control</a:t>
            </a:r>
            <a:endParaRPr lang="en-US" sz="700" dirty="0"/>
          </a:p>
        </p:txBody>
      </p:sp>
      <p:sp>
        <p:nvSpPr>
          <p:cNvPr id="120" name="Rectangle 119"/>
          <p:cNvSpPr/>
          <p:nvPr/>
        </p:nvSpPr>
        <p:spPr bwMode="gray">
          <a:xfrm>
            <a:off x="6216392" y="548306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3.4.2</a:t>
            </a:r>
          </a:p>
          <a:p>
            <a:pPr algn="ctr" eaLnBrk="0" hangingPunct="0">
              <a:lnSpc>
                <a:spcPct val="106000"/>
              </a:lnSpc>
            </a:pPr>
            <a:r>
              <a:rPr lang="en-US" sz="700" dirty="0" smtClean="0"/>
              <a:t>Reactive Loss Control</a:t>
            </a:r>
            <a:endParaRPr lang="en-US" sz="700" dirty="0"/>
          </a:p>
        </p:txBody>
      </p:sp>
      <p:sp>
        <p:nvSpPr>
          <p:cNvPr id="121" name="Rectangle 120"/>
          <p:cNvSpPr/>
          <p:nvPr/>
        </p:nvSpPr>
        <p:spPr bwMode="gray">
          <a:xfrm>
            <a:off x="1143322" y="473477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3.1.7</a:t>
            </a:r>
            <a:endParaRPr lang="en-US" sz="700" dirty="0"/>
          </a:p>
          <a:p>
            <a:pPr algn="ctr"/>
            <a:r>
              <a:rPr lang="en-US" sz="700" dirty="0" smtClean="0"/>
              <a:t>Reinsurance</a:t>
            </a:r>
            <a:endParaRPr lang="en-US" sz="700" dirty="0"/>
          </a:p>
        </p:txBody>
      </p:sp>
      <p:sp>
        <p:nvSpPr>
          <p:cNvPr id="122" name="Rectangle 121"/>
          <p:cNvSpPr/>
          <p:nvPr/>
        </p:nvSpPr>
        <p:spPr bwMode="gray">
          <a:xfrm>
            <a:off x="3325097" y="473477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3.1.9 Underwriting </a:t>
            </a:r>
            <a:r>
              <a:rPr lang="en-US" sz="700" dirty="0"/>
              <a:t>Assessment Quality &amp; Audit</a:t>
            </a:r>
          </a:p>
        </p:txBody>
      </p:sp>
      <p:sp>
        <p:nvSpPr>
          <p:cNvPr id="123" name="Rectangle 122"/>
          <p:cNvSpPr/>
          <p:nvPr/>
        </p:nvSpPr>
        <p:spPr bwMode="gray">
          <a:xfrm>
            <a:off x="2237865" y="4734770"/>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a:r>
              <a:rPr lang="en-US" sz="700" dirty="0" smtClean="0"/>
              <a:t>3.1.8</a:t>
            </a:r>
            <a:endParaRPr lang="en-US" sz="700" dirty="0"/>
          </a:p>
          <a:p>
            <a:pPr algn="ctr"/>
            <a:r>
              <a:rPr lang="en-US" sz="700" dirty="0"/>
              <a:t>Premium</a:t>
            </a:r>
          </a:p>
          <a:p>
            <a:pPr algn="ctr"/>
            <a:r>
              <a:rPr lang="en-US" sz="700" dirty="0"/>
              <a:t>Audit </a:t>
            </a:r>
          </a:p>
        </p:txBody>
      </p:sp>
      <p:sp>
        <p:nvSpPr>
          <p:cNvPr id="124" name="Rectangle 123"/>
          <p:cNvSpPr/>
          <p:nvPr/>
        </p:nvSpPr>
        <p:spPr bwMode="gray">
          <a:xfrm rot="5400000">
            <a:off x="2363132" y="3961194"/>
            <a:ext cx="744321" cy="33375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5" name="Rectangle 124"/>
          <p:cNvSpPr/>
          <p:nvPr/>
        </p:nvSpPr>
        <p:spPr bwMode="gray">
          <a:xfrm>
            <a:off x="1690722" y="548305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a:r>
              <a:rPr lang="en-US" sz="700" dirty="0" smtClean="0"/>
              <a:t>3.3.1</a:t>
            </a:r>
            <a:endParaRPr lang="en-US" sz="700" dirty="0"/>
          </a:p>
          <a:p>
            <a:pPr algn="ctr"/>
            <a:r>
              <a:rPr lang="en-US" sz="700" dirty="0"/>
              <a:t>Third Party </a:t>
            </a:r>
            <a:r>
              <a:rPr lang="en-US" sz="700" dirty="0" smtClean="0"/>
              <a:t>Data</a:t>
            </a:r>
            <a:endParaRPr lang="en-US" sz="700" dirty="0"/>
          </a:p>
        </p:txBody>
      </p:sp>
      <p:sp>
        <p:nvSpPr>
          <p:cNvPr id="126" name="Rectangle 125"/>
          <p:cNvSpPr/>
          <p:nvPr/>
        </p:nvSpPr>
        <p:spPr bwMode="gray">
          <a:xfrm>
            <a:off x="2781610" y="5483057"/>
            <a:ext cx="1005840" cy="365760"/>
          </a:xfrm>
          <a:prstGeom prst="rect">
            <a:avLst/>
          </a:prstGeom>
          <a:solidFill>
            <a:schemeClr val="accent3"/>
          </a:solidFill>
          <a:ln w="12700" cap="rnd" algn="ctr">
            <a:solidFill>
              <a:schemeClr val="bg1">
                <a:lumMod val="75000"/>
              </a:schemeClr>
            </a:solidFill>
            <a:miter lim="800000"/>
            <a:headEnd/>
            <a:tailEnd/>
          </a:ln>
        </p:spPr>
        <p:txBody>
          <a:bodyPr lIns="91440" tIns="27432" bIns="27432" rtlCol="0" anchor="t" anchorCtr="0"/>
          <a:lstStyle/>
          <a:p>
            <a:pPr algn="ctr" eaLnBrk="0" hangingPunct="0">
              <a:lnSpc>
                <a:spcPct val="106000"/>
              </a:lnSpc>
            </a:pPr>
            <a:r>
              <a:rPr lang="en-US" sz="700" dirty="0" smtClean="0"/>
              <a:t>3.3.2</a:t>
            </a:r>
          </a:p>
          <a:p>
            <a:pPr algn="ctr" eaLnBrk="0" hangingPunct="0">
              <a:lnSpc>
                <a:spcPct val="106000"/>
              </a:lnSpc>
            </a:pPr>
            <a:r>
              <a:rPr lang="en-US" sz="700" dirty="0" smtClean="0"/>
              <a:t>Billing Management</a:t>
            </a:r>
            <a:endParaRPr lang="en-US" sz="700" dirty="0"/>
          </a:p>
        </p:txBody>
      </p:sp>
      <p:sp>
        <p:nvSpPr>
          <p:cNvPr id="127" name="TextBox 126"/>
          <p:cNvSpPr txBox="1"/>
          <p:nvPr/>
        </p:nvSpPr>
        <p:spPr>
          <a:xfrm>
            <a:off x="1993583" y="5247415"/>
            <a:ext cx="1483419"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3.3 Contract Services</a:t>
            </a:r>
            <a:endParaRPr lang="en-US" sz="1000" b="1" kern="1200" dirty="0">
              <a:solidFill>
                <a:srgbClr val="000000"/>
              </a:solidFill>
              <a:latin typeface="Arial"/>
              <a:ea typeface="+mn-ea"/>
              <a:cs typeface="Arial" charset="0"/>
            </a:endParaRPr>
          </a:p>
        </p:txBody>
      </p:sp>
      <p:sp>
        <p:nvSpPr>
          <p:cNvPr id="3" name="Text Placeholder 2"/>
          <p:cNvSpPr>
            <a:spLocks noGrp="1"/>
          </p:cNvSpPr>
          <p:nvPr>
            <p:ph type="body" sz="quarter" idx="12"/>
          </p:nvPr>
        </p:nvSpPr>
        <p:spPr>
          <a:noFill/>
        </p:spPr>
        <p:txBody>
          <a:bodyPr/>
          <a:lstStyle/>
          <a:p>
            <a:pPr marL="0" indent="0">
              <a:spcBef>
                <a:spcPts val="0"/>
              </a:spcBef>
            </a:pPr>
            <a:r>
              <a:rPr lang="en-US" dirty="0" smtClean="0"/>
              <a:t>3.1 </a:t>
            </a:r>
            <a:r>
              <a:rPr lang="en-US" dirty="0"/>
              <a:t>Underwriting &amp; Policy Administration</a:t>
            </a:r>
          </a:p>
        </p:txBody>
      </p:sp>
      <p:sp>
        <p:nvSpPr>
          <p:cNvPr id="5" name="Rectangle 4"/>
          <p:cNvSpPr/>
          <p:nvPr/>
        </p:nvSpPr>
        <p:spPr bwMode="gray">
          <a:xfrm>
            <a:off x="3266230" y="966057"/>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6200000" flipH="1">
            <a:off x="3869528" y="1782167"/>
            <a:ext cx="758937"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 name="connsiteX0" fmla="*/ 0 w 10451"/>
              <a:gd name="connsiteY0" fmla="*/ 2433 h 10000"/>
              <a:gd name="connsiteX1" fmla="*/ 10451 w 10451"/>
              <a:gd name="connsiteY1" fmla="*/ 0 h 10000"/>
              <a:gd name="connsiteX2" fmla="*/ 10451 w 10451"/>
              <a:gd name="connsiteY2" fmla="*/ 10000 h 10000"/>
              <a:gd name="connsiteX3" fmla="*/ 469 w 10451"/>
              <a:gd name="connsiteY3" fmla="*/ 7327 h 10000"/>
              <a:gd name="connsiteX4" fmla="*/ 0 w 10451"/>
              <a:gd name="connsiteY4" fmla="*/ 2433 h 10000"/>
              <a:gd name="connsiteX0" fmla="*/ 124 w 10575"/>
              <a:gd name="connsiteY0" fmla="*/ 2433 h 10000"/>
              <a:gd name="connsiteX1" fmla="*/ 10575 w 10575"/>
              <a:gd name="connsiteY1" fmla="*/ 0 h 10000"/>
              <a:gd name="connsiteX2" fmla="*/ 10575 w 10575"/>
              <a:gd name="connsiteY2" fmla="*/ 10000 h 10000"/>
              <a:gd name="connsiteX3" fmla="*/ 0 w 10575"/>
              <a:gd name="connsiteY3" fmla="*/ 7753 h 10000"/>
              <a:gd name="connsiteX4" fmla="*/ 124 w 10575"/>
              <a:gd name="connsiteY4" fmla="*/ 2433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 h="10000">
                <a:moveTo>
                  <a:pt x="124" y="2433"/>
                </a:moveTo>
                <a:lnTo>
                  <a:pt x="10575" y="0"/>
                </a:lnTo>
                <a:lnTo>
                  <a:pt x="10575" y="10000"/>
                </a:lnTo>
                <a:lnTo>
                  <a:pt x="0" y="7753"/>
                </a:lnTo>
                <a:cubicBezTo>
                  <a:pt x="-6" y="6638"/>
                  <a:pt x="130" y="3548"/>
                  <a:pt x="124" y="2433"/>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7" name="Rectangle 6"/>
          <p:cNvSpPr/>
          <p:nvPr/>
        </p:nvSpPr>
        <p:spPr bwMode="gray">
          <a:xfrm>
            <a:off x="3716418" y="1892800"/>
            <a:ext cx="784877" cy="480112"/>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56" name="Rectangle 55"/>
          <p:cNvSpPr/>
          <p:nvPr/>
        </p:nvSpPr>
        <p:spPr bwMode="gray">
          <a:xfrm>
            <a:off x="977002" y="3574381"/>
            <a:ext cx="3474720" cy="1645920"/>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592222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7.2 Data Warehousing / Business Intelligence</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2575164250"/>
              </p:ext>
            </p:extLst>
          </p:nvPr>
        </p:nvGraphicFramePr>
        <p:xfrm>
          <a:off x="417530" y="1086295"/>
          <a:ext cx="8347057" cy="306133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2">
                  <a:txBody>
                    <a:bodyPr/>
                    <a:lstStyle/>
                    <a:p>
                      <a:pPr marL="0" marR="0" indent="-341313" algn="r" defTabSz="914400" rtl="0" eaLnBrk="1" fontAlgn="t" latinLnBrk="0" hangingPunct="1">
                        <a:lnSpc>
                          <a:spcPct val="100000"/>
                        </a:lnSpc>
                        <a:spcBef>
                          <a:spcPts val="0"/>
                        </a:spcBef>
                        <a:spcAft>
                          <a:spcPts val="0"/>
                        </a:spcAft>
                        <a:buClrTx/>
                        <a:buSzTx/>
                        <a:buFontTx/>
                        <a:buNone/>
                        <a:tabLst/>
                        <a:defRPr/>
                      </a:pPr>
                      <a:r>
                        <a:rPr lang="en-US" sz="1100" b="1" i="1" u="none" strike="noStrike" kern="1200" dirty="0" smtClean="0">
                          <a:solidFill>
                            <a:srgbClr val="000000"/>
                          </a:solidFill>
                          <a:effectLst/>
                          <a:latin typeface="+mn-lt"/>
                          <a:ea typeface="+mn-ea"/>
                          <a:cs typeface="+mn-cs"/>
                        </a:rPr>
                        <a:t>7.2.3 Reporting</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Provision</a:t>
                      </a:r>
                      <a:r>
                        <a:rPr lang="en-US" sz="1100" kern="1200" baseline="0" dirty="0" smtClean="0">
                          <a:solidFill>
                            <a:schemeClr val="tx1"/>
                          </a:solidFill>
                          <a:latin typeface="+mn-lt"/>
                          <a:ea typeface="+mn-ea"/>
                          <a:cs typeface="+mn-cs"/>
                        </a:rPr>
                        <a:t> the </a:t>
                      </a:r>
                      <a:r>
                        <a:rPr lang="en-US" sz="1100" kern="1200" dirty="0" smtClean="0">
                          <a:solidFill>
                            <a:schemeClr val="tx1"/>
                          </a:solidFill>
                          <a:latin typeface="+mn-lt"/>
                          <a:ea typeface="+mn-ea"/>
                          <a:cs typeface="+mn-cs"/>
                        </a:rPr>
                        <a:t>information needed to support decision-makers within an organization.</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7.2.3.1 Enterprise Reporting</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Ability to generate</a:t>
                      </a:r>
                      <a:r>
                        <a:rPr lang="en-US" sz="1100" kern="1200" baseline="0" dirty="0" smtClean="0">
                          <a:solidFill>
                            <a:schemeClr val="tx1"/>
                          </a:solidFill>
                          <a:latin typeface="+mn-lt"/>
                          <a:ea typeface="+mn-ea"/>
                          <a:cs typeface="+mn-cs"/>
                        </a:rPr>
                        <a:t> reports</a:t>
                      </a:r>
                      <a:r>
                        <a:rPr lang="en-US" sz="1100" kern="120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that </a:t>
                      </a:r>
                      <a:r>
                        <a:rPr lang="en-US" sz="1100" kern="1200" dirty="0" smtClean="0">
                          <a:solidFill>
                            <a:schemeClr val="tx1"/>
                          </a:solidFill>
                          <a:latin typeface="+mn-lt"/>
                          <a:ea typeface="+mn-ea"/>
                          <a:cs typeface="+mn-cs"/>
                        </a:rPr>
                        <a:t>provide a holistic view </a:t>
                      </a:r>
                      <a:r>
                        <a:rPr lang="en-US" sz="1100" kern="1200" dirty="0" smtClean="0">
                          <a:solidFill>
                            <a:schemeClr val="tx1"/>
                          </a:solidFill>
                          <a:latin typeface="+mn-lt"/>
                          <a:ea typeface="+mn-ea"/>
                          <a:cs typeface="+mn-cs"/>
                        </a:rPr>
                        <a:t>of various aspects of business </a:t>
                      </a:r>
                      <a:r>
                        <a:rPr lang="en-US" sz="1100" kern="1200" dirty="0" smtClean="0">
                          <a:solidFill>
                            <a:schemeClr val="tx1"/>
                          </a:solidFill>
                          <a:latin typeface="+mn-lt"/>
                          <a:ea typeface="+mn-ea"/>
                          <a:cs typeface="+mn-cs"/>
                        </a:rPr>
                        <a:t>results.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7.2.3.2 Enterprise Report Management</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Ability to manage the </a:t>
                      </a:r>
                      <a:r>
                        <a:rPr lang="en-US" sz="1100" kern="1200" dirty="0" smtClean="0">
                          <a:solidFill>
                            <a:schemeClr val="tx1"/>
                          </a:solidFill>
                          <a:latin typeface="+mn-lt"/>
                          <a:ea typeface="+mn-ea"/>
                          <a:cs typeface="+mn-cs"/>
                        </a:rPr>
                        <a:t>organization’s reports, including volume and sizing analysis, and storage and retrieval options.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3">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7.2.4 Business Intelligence</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Ability to report, monitor</a:t>
                      </a:r>
                      <a:r>
                        <a:rPr lang="en-US" sz="1100" kern="1200" baseline="0" dirty="0" smtClean="0">
                          <a:solidFill>
                            <a:schemeClr val="tx1"/>
                          </a:solidFill>
                          <a:latin typeface="+mn-lt"/>
                          <a:ea typeface="+mn-ea"/>
                          <a:cs typeface="+mn-cs"/>
                        </a:rPr>
                        <a:t> and measure </a:t>
                      </a:r>
                      <a:r>
                        <a:rPr lang="en-US" sz="1100" kern="1200" dirty="0" smtClean="0">
                          <a:solidFill>
                            <a:schemeClr val="tx1"/>
                          </a:solidFill>
                          <a:latin typeface="+mn-lt"/>
                          <a:ea typeface="+mn-ea"/>
                          <a:cs typeface="+mn-cs"/>
                        </a:rPr>
                        <a:t>business performance. Allows</a:t>
                      </a:r>
                      <a:r>
                        <a:rPr lang="en-US" sz="1100" kern="1200" baseline="0" dirty="0" smtClean="0">
                          <a:solidFill>
                            <a:schemeClr val="tx1"/>
                          </a:solidFill>
                          <a:latin typeface="+mn-lt"/>
                          <a:ea typeface="+mn-ea"/>
                          <a:cs typeface="+mn-cs"/>
                        </a:rPr>
                        <a:t> an org</a:t>
                      </a:r>
                      <a:r>
                        <a:rPr lang="en-US" sz="1100" kern="1200" dirty="0" smtClean="0">
                          <a:solidFill>
                            <a:schemeClr val="tx1"/>
                          </a:solidFill>
                          <a:latin typeface="+mn-lt"/>
                          <a:ea typeface="+mn-ea"/>
                          <a:cs typeface="+mn-cs"/>
                        </a:rPr>
                        <a:t>anization to take all its capabilities and convert them into knowledge to support better business decision-making.  </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7.2.4.1 BI Organizational Model</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a:t>
                      </a:r>
                      <a:r>
                        <a:rPr lang="en-US" sz="1100" kern="1200" baseline="0" dirty="0" smtClean="0">
                          <a:solidFill>
                            <a:schemeClr val="tx1"/>
                          </a:solidFill>
                          <a:latin typeface="+mn-lt"/>
                          <a:ea typeface="+mn-ea"/>
                          <a:cs typeface="+mn-cs"/>
                        </a:rPr>
                        <a:t> t</a:t>
                      </a:r>
                      <a:r>
                        <a:rPr lang="en-US" sz="1100" kern="1200" dirty="0" smtClean="0">
                          <a:solidFill>
                            <a:schemeClr val="tx1"/>
                          </a:solidFill>
                          <a:latin typeface="+mn-lt"/>
                          <a:ea typeface="+mn-ea"/>
                          <a:cs typeface="+mn-cs"/>
                        </a:rPr>
                        <a:t>he </a:t>
                      </a:r>
                      <a:r>
                        <a:rPr lang="en-US" sz="1100" kern="1200" dirty="0" smtClean="0">
                          <a:solidFill>
                            <a:schemeClr val="tx1"/>
                          </a:solidFill>
                          <a:latin typeface="+mn-lt"/>
                          <a:ea typeface="+mn-ea"/>
                          <a:cs typeface="+mn-cs"/>
                        </a:rPr>
                        <a:t>roles and responsibilities necessary to support the BI </a:t>
                      </a:r>
                      <a:r>
                        <a:rPr lang="en-US" sz="1100" kern="1200" dirty="0" smtClean="0">
                          <a:solidFill>
                            <a:schemeClr val="tx1"/>
                          </a:solidFill>
                          <a:latin typeface="+mn-lt"/>
                          <a:ea typeface="+mn-ea"/>
                          <a:cs typeface="+mn-cs"/>
                        </a:rPr>
                        <a:t>model.</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7.2.4.2 BI Service and Support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a:t>
                      </a:r>
                      <a:r>
                        <a:rPr lang="en-US" sz="1100" kern="1200" dirty="0" smtClean="0">
                          <a:solidFill>
                            <a:schemeClr val="tx1"/>
                          </a:solidFill>
                          <a:latin typeface="+mn-lt"/>
                          <a:ea typeface="+mn-ea"/>
                          <a:cs typeface="+mn-cs"/>
                        </a:rPr>
                        <a:t>BI services that will be provided and how they will be </a:t>
                      </a:r>
                      <a:r>
                        <a:rPr lang="en-US" sz="1100" kern="1200" dirty="0" smtClean="0">
                          <a:solidFill>
                            <a:schemeClr val="tx1"/>
                          </a:solidFill>
                          <a:latin typeface="+mn-lt"/>
                          <a:ea typeface="+mn-ea"/>
                          <a:cs typeface="+mn-cs"/>
                        </a:rPr>
                        <a:t>supported.</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676149">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7.2.4.3 BI Technology and Process Management</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Adopt</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architectural </a:t>
                      </a:r>
                      <a:r>
                        <a:rPr lang="en-US" sz="1100" kern="1200" dirty="0" smtClean="0">
                          <a:solidFill>
                            <a:schemeClr val="tx1"/>
                          </a:solidFill>
                          <a:latin typeface="+mn-lt"/>
                          <a:ea typeface="+mn-ea"/>
                          <a:cs typeface="+mn-cs"/>
                        </a:rPr>
                        <a:t>standards , the process to manage the technology stack and the vendors across the enterprise for BI </a:t>
                      </a:r>
                      <a:r>
                        <a:rPr lang="en-US" sz="1100" kern="1200" dirty="0" smtClean="0">
                          <a:solidFill>
                            <a:schemeClr val="tx1"/>
                          </a:solidFill>
                          <a:latin typeface="+mn-lt"/>
                          <a:ea typeface="+mn-ea"/>
                          <a:cs typeface="+mn-cs"/>
                        </a:rPr>
                        <a:t>solutions.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3" name="Group 12"/>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5" name="Group 14"/>
            <p:cNvGrpSpPr/>
            <p:nvPr/>
          </p:nvGrpSpPr>
          <p:grpSpPr>
            <a:xfrm>
              <a:off x="8120075" y="399321"/>
              <a:ext cx="505502" cy="318267"/>
              <a:chOff x="8142581" y="405923"/>
              <a:chExt cx="505502" cy="318267"/>
            </a:xfrm>
          </p:grpSpPr>
          <p:sp>
            <p:nvSpPr>
              <p:cNvPr id="16" name="Rectangle 15"/>
              <p:cNvSpPr/>
              <p:nvPr/>
            </p:nvSpPr>
            <p:spPr bwMode="gray">
              <a:xfrm>
                <a:off x="8419483"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0" name="Rectangle 19"/>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2" name="Rectangle 21"/>
              <p:cNvSpPr/>
              <p:nvPr/>
            </p:nvSpPr>
            <p:spPr bwMode="gray">
              <a:xfrm>
                <a:off x="8142581"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21009301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00" y="2556802"/>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r>
              <a:rPr lang="en-US" dirty="0" smtClean="0"/>
              <a:t>7.3 Performance Management</a:t>
            </a:r>
            <a:endParaRPr lang="en-US" dirty="0"/>
          </a:p>
        </p:txBody>
      </p:sp>
      <p:sp>
        <p:nvSpPr>
          <p:cNvPr id="5" name="Rectangle 4"/>
          <p:cNvSpPr/>
          <p:nvPr/>
        </p:nvSpPr>
        <p:spPr bwMode="gray">
          <a:xfrm>
            <a:off x="731500" y="2224861"/>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0800000" flipH="1">
            <a:off x="3196723" y="2353658"/>
            <a:ext cx="728795"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7" name="Rectangle 6"/>
          <p:cNvSpPr/>
          <p:nvPr/>
        </p:nvSpPr>
        <p:spPr bwMode="gray">
          <a:xfrm>
            <a:off x="2743116" y="3006545"/>
            <a:ext cx="530415" cy="622906"/>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4118442" y="1382815"/>
            <a:ext cx="4602894" cy="454251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4118442" y="1108495"/>
            <a:ext cx="4602894"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7: </a:t>
            </a:r>
            <a:r>
              <a:rPr lang="en-US" b="1" dirty="0" smtClean="0">
                <a:solidFill>
                  <a:schemeClr val="bg1"/>
                </a:solidFill>
              </a:rPr>
              <a:t>BUSINESS ANALYTICS</a:t>
            </a:r>
            <a:endParaRPr lang="en-US" b="1" dirty="0">
              <a:solidFill>
                <a:schemeClr val="bg1"/>
              </a:solidFill>
            </a:endParaRPr>
          </a:p>
        </p:txBody>
      </p:sp>
      <p:grpSp>
        <p:nvGrpSpPr>
          <p:cNvPr id="9" name="Group 8"/>
          <p:cNvGrpSpPr/>
          <p:nvPr/>
        </p:nvGrpSpPr>
        <p:grpSpPr>
          <a:xfrm>
            <a:off x="4187950" y="3464696"/>
            <a:ext cx="2177431" cy="1382580"/>
            <a:chOff x="1804" y="5272440"/>
            <a:chExt cx="2177431" cy="1382580"/>
          </a:xfrm>
        </p:grpSpPr>
        <p:sp>
          <p:nvSpPr>
            <p:cNvPr id="92" name="Rectangle 91"/>
            <p:cNvSpPr/>
            <p:nvPr/>
          </p:nvSpPr>
          <p:spPr bwMode="gray">
            <a:xfrm rot="5400000">
              <a:off x="399230" y="4875014"/>
              <a:ext cx="1382580"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TextBox 92"/>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7.3 Performance Management</a:t>
              </a:r>
              <a:endParaRPr lang="en-US" sz="1000" b="1" kern="1200" dirty="0">
                <a:solidFill>
                  <a:srgbClr val="000000"/>
                </a:solidFill>
                <a:latin typeface="Arial"/>
                <a:ea typeface="+mn-ea"/>
                <a:cs typeface="Arial" charset="0"/>
              </a:endParaRPr>
            </a:p>
          </p:txBody>
        </p:sp>
        <p:grpSp>
          <p:nvGrpSpPr>
            <p:cNvPr id="8" name="Group 7"/>
            <p:cNvGrpSpPr/>
            <p:nvPr/>
          </p:nvGrpSpPr>
          <p:grpSpPr>
            <a:xfrm>
              <a:off x="48578" y="5765309"/>
              <a:ext cx="2083885" cy="774496"/>
              <a:chOff x="48578" y="5530684"/>
              <a:chExt cx="2083885" cy="774496"/>
            </a:xfrm>
          </p:grpSpPr>
          <p:sp>
            <p:nvSpPr>
              <p:cNvPr id="95" name="Rectangle 94"/>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7.3.1</a:t>
                </a:r>
              </a:p>
              <a:p>
                <a:pPr algn="ctr" eaLnBrk="0" hangingPunct="0">
                  <a:lnSpc>
                    <a:spcPct val="106000"/>
                  </a:lnSpc>
                </a:pPr>
                <a:r>
                  <a:rPr lang="en-US" sz="700" dirty="0" smtClean="0"/>
                  <a:t>Budgeting Forecasting &amp; Business Planning</a:t>
                </a:r>
                <a:endParaRPr lang="en-US" sz="700" dirty="0"/>
              </a:p>
            </p:txBody>
          </p:sp>
          <p:sp>
            <p:nvSpPr>
              <p:cNvPr id="96" name="Rectangle 95"/>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7.3.2</a:t>
                </a:r>
              </a:p>
              <a:p>
                <a:pPr algn="ctr" eaLnBrk="0" hangingPunct="0">
                  <a:lnSpc>
                    <a:spcPct val="106000"/>
                  </a:lnSpc>
                </a:pPr>
                <a:r>
                  <a:rPr lang="en-US" sz="700" dirty="0" smtClean="0"/>
                  <a:t>Financial Performance Reporting &amp; Dashboards</a:t>
                </a:r>
                <a:endParaRPr lang="en-US" sz="700" dirty="0"/>
              </a:p>
            </p:txBody>
          </p:sp>
          <p:sp>
            <p:nvSpPr>
              <p:cNvPr id="97" name="Rectangle 96"/>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7.3.3</a:t>
                </a:r>
              </a:p>
              <a:p>
                <a:pPr algn="ctr" eaLnBrk="0" hangingPunct="0">
                  <a:lnSpc>
                    <a:spcPct val="106000"/>
                  </a:lnSpc>
                </a:pPr>
                <a:r>
                  <a:rPr lang="en-US" sz="700" dirty="0" smtClean="0"/>
                  <a:t>Financial Consolidation</a:t>
                </a:r>
                <a:endParaRPr lang="en-US" sz="700" dirty="0"/>
              </a:p>
            </p:txBody>
          </p:sp>
        </p:grpSp>
      </p:grpSp>
      <p:grpSp>
        <p:nvGrpSpPr>
          <p:cNvPr id="122" name="Group 121"/>
          <p:cNvGrpSpPr/>
          <p:nvPr/>
        </p:nvGrpSpPr>
        <p:grpSpPr>
          <a:xfrm>
            <a:off x="6465499" y="3467405"/>
            <a:ext cx="2177431" cy="1382580"/>
            <a:chOff x="1804" y="5272440"/>
            <a:chExt cx="2177431" cy="1382580"/>
          </a:xfrm>
        </p:grpSpPr>
        <p:sp>
          <p:nvSpPr>
            <p:cNvPr id="123" name="Rectangle 122"/>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4" name="TextBox 123"/>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7.4 Enterprise Content Management</a:t>
              </a:r>
              <a:endParaRPr lang="en-US" sz="1000" b="1" kern="1200" dirty="0">
                <a:solidFill>
                  <a:srgbClr val="000000"/>
                </a:solidFill>
                <a:latin typeface="Arial"/>
                <a:ea typeface="+mn-ea"/>
                <a:cs typeface="Arial" charset="0"/>
              </a:endParaRPr>
            </a:p>
          </p:txBody>
        </p:sp>
        <p:grpSp>
          <p:nvGrpSpPr>
            <p:cNvPr id="125" name="Group 124"/>
            <p:cNvGrpSpPr/>
            <p:nvPr/>
          </p:nvGrpSpPr>
          <p:grpSpPr>
            <a:xfrm>
              <a:off x="48578" y="5765309"/>
              <a:ext cx="2083885" cy="774496"/>
              <a:chOff x="48578" y="5530684"/>
              <a:chExt cx="2083885" cy="774496"/>
            </a:xfrm>
          </p:grpSpPr>
          <p:sp>
            <p:nvSpPr>
              <p:cNvPr id="126" name="Rectangle 125"/>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7.4.1</a:t>
                </a:r>
              </a:p>
              <a:p>
                <a:pPr algn="ctr" eaLnBrk="0" hangingPunct="0">
                  <a:lnSpc>
                    <a:spcPct val="106000"/>
                  </a:lnSpc>
                </a:pPr>
                <a:r>
                  <a:rPr lang="en-US" sz="700" dirty="0" smtClean="0"/>
                  <a:t>Document Management</a:t>
                </a:r>
                <a:endParaRPr lang="en-US" sz="700" dirty="0"/>
              </a:p>
            </p:txBody>
          </p:sp>
          <p:sp>
            <p:nvSpPr>
              <p:cNvPr id="127" name="Rectangle 126"/>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7.4.2</a:t>
                </a:r>
              </a:p>
              <a:p>
                <a:pPr algn="ctr" eaLnBrk="0" hangingPunct="0">
                  <a:lnSpc>
                    <a:spcPct val="106000"/>
                  </a:lnSpc>
                </a:pPr>
                <a:r>
                  <a:rPr lang="en-US" sz="700" dirty="0" smtClean="0"/>
                  <a:t>Image Management</a:t>
                </a:r>
                <a:endParaRPr lang="en-US" sz="700" dirty="0"/>
              </a:p>
            </p:txBody>
          </p:sp>
          <p:sp>
            <p:nvSpPr>
              <p:cNvPr id="128" name="Rectangle 127"/>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7.4.3</a:t>
                </a:r>
              </a:p>
              <a:p>
                <a:pPr algn="ctr" eaLnBrk="0" hangingPunct="0">
                  <a:lnSpc>
                    <a:spcPct val="106000"/>
                  </a:lnSpc>
                </a:pPr>
                <a:r>
                  <a:rPr lang="en-US" sz="700" dirty="0" smtClean="0"/>
                  <a:t>Knowledge Management</a:t>
                </a:r>
                <a:endParaRPr lang="en-US" sz="700" dirty="0"/>
              </a:p>
            </p:txBody>
          </p:sp>
          <p:sp>
            <p:nvSpPr>
              <p:cNvPr id="129" name="Rectangle 128"/>
              <p:cNvSpPr/>
              <p:nvPr/>
            </p:nvSpPr>
            <p:spPr bwMode="gray">
              <a:xfrm>
                <a:off x="1118523"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7.4.4</a:t>
                </a:r>
              </a:p>
              <a:p>
                <a:pPr algn="ctr" eaLnBrk="0" hangingPunct="0">
                  <a:lnSpc>
                    <a:spcPct val="106000"/>
                  </a:lnSpc>
                </a:pPr>
                <a:r>
                  <a:rPr lang="en-US" sz="700" dirty="0" smtClean="0"/>
                  <a:t>Unstructured Data Management</a:t>
                </a:r>
                <a:endParaRPr lang="en-US" sz="700" dirty="0"/>
              </a:p>
            </p:txBody>
          </p:sp>
        </p:grpSp>
      </p:grpSp>
      <p:grpSp>
        <p:nvGrpSpPr>
          <p:cNvPr id="130" name="Group 129"/>
          <p:cNvGrpSpPr/>
          <p:nvPr/>
        </p:nvGrpSpPr>
        <p:grpSpPr>
          <a:xfrm>
            <a:off x="5312768" y="4959778"/>
            <a:ext cx="2177431" cy="850332"/>
            <a:chOff x="1803" y="5272441"/>
            <a:chExt cx="2177431" cy="850332"/>
          </a:xfrm>
        </p:grpSpPr>
        <p:sp>
          <p:nvSpPr>
            <p:cNvPr id="131" name="Rectangle 130"/>
            <p:cNvSpPr/>
            <p:nvPr/>
          </p:nvSpPr>
          <p:spPr bwMode="gray">
            <a:xfrm rot="5400000">
              <a:off x="665353" y="4608891"/>
              <a:ext cx="850332"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2" name="TextBox 131"/>
            <p:cNvSpPr txBox="1"/>
            <p:nvPr/>
          </p:nvSpPr>
          <p:spPr>
            <a:xfrm>
              <a:off x="125286" y="5283485"/>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7.5 Advanced Analytics</a:t>
              </a:r>
              <a:endParaRPr lang="en-US" sz="1000" b="1" kern="1200" dirty="0">
                <a:solidFill>
                  <a:srgbClr val="000000"/>
                </a:solidFill>
                <a:latin typeface="Arial"/>
                <a:ea typeface="+mn-ea"/>
                <a:cs typeface="Arial" charset="0"/>
              </a:endParaRPr>
            </a:p>
          </p:txBody>
        </p:sp>
        <p:grpSp>
          <p:nvGrpSpPr>
            <p:cNvPr id="133" name="Group 132"/>
            <p:cNvGrpSpPr/>
            <p:nvPr/>
          </p:nvGrpSpPr>
          <p:grpSpPr>
            <a:xfrm>
              <a:off x="51283" y="5603392"/>
              <a:ext cx="2081180" cy="365760"/>
              <a:chOff x="51283" y="5368767"/>
              <a:chExt cx="2081180" cy="365760"/>
            </a:xfrm>
          </p:grpSpPr>
          <p:sp>
            <p:nvSpPr>
              <p:cNvPr id="134" name="Rectangle 133"/>
              <p:cNvSpPr/>
              <p:nvPr/>
            </p:nvSpPr>
            <p:spPr bwMode="gray">
              <a:xfrm>
                <a:off x="5128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7.5.1</a:t>
                </a:r>
              </a:p>
              <a:p>
                <a:pPr algn="ctr" eaLnBrk="0" hangingPunct="0">
                  <a:lnSpc>
                    <a:spcPct val="106000"/>
                  </a:lnSpc>
                </a:pPr>
                <a:r>
                  <a:rPr lang="en-US" sz="700" dirty="0" smtClean="0"/>
                  <a:t>Advanced Visualization</a:t>
                </a:r>
                <a:endParaRPr lang="en-US" sz="700" dirty="0"/>
              </a:p>
            </p:txBody>
          </p:sp>
          <p:sp>
            <p:nvSpPr>
              <p:cNvPr id="135" name="Rectangle 134"/>
              <p:cNvSpPr/>
              <p:nvPr/>
            </p:nvSpPr>
            <p:spPr bwMode="gray">
              <a:xfrm>
                <a:off x="112662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7.5.2</a:t>
                </a:r>
              </a:p>
              <a:p>
                <a:pPr algn="ctr" eaLnBrk="0" hangingPunct="0">
                  <a:lnSpc>
                    <a:spcPct val="106000"/>
                  </a:lnSpc>
                </a:pPr>
                <a:r>
                  <a:rPr lang="en-US" sz="700" dirty="0" smtClean="0"/>
                  <a:t>Predictive Modeling</a:t>
                </a:r>
                <a:endParaRPr lang="en-US" sz="700" dirty="0"/>
              </a:p>
            </p:txBody>
          </p:sp>
        </p:grpSp>
      </p:grpSp>
      <p:grpSp>
        <p:nvGrpSpPr>
          <p:cNvPr id="12" name="Group 11"/>
          <p:cNvGrpSpPr/>
          <p:nvPr/>
        </p:nvGrpSpPr>
        <p:grpSpPr>
          <a:xfrm>
            <a:off x="4199604" y="1508750"/>
            <a:ext cx="2177431" cy="1843444"/>
            <a:chOff x="4199604" y="1815990"/>
            <a:chExt cx="2177431" cy="1843444"/>
          </a:xfrm>
        </p:grpSpPr>
        <p:sp>
          <p:nvSpPr>
            <p:cNvPr id="145" name="Rectangle 14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6" name="TextBox 14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7.1 Enterprise Data Management</a:t>
              </a:r>
              <a:endParaRPr lang="en-US" sz="1000" b="1" kern="1200" dirty="0">
                <a:solidFill>
                  <a:srgbClr val="000000"/>
                </a:solidFill>
                <a:latin typeface="Arial"/>
                <a:ea typeface="+mn-ea"/>
                <a:cs typeface="Arial" charset="0"/>
              </a:endParaRPr>
            </a:p>
          </p:txBody>
        </p:sp>
        <p:grpSp>
          <p:nvGrpSpPr>
            <p:cNvPr id="10" name="Group 9"/>
            <p:cNvGrpSpPr/>
            <p:nvPr/>
          </p:nvGrpSpPr>
          <p:grpSpPr>
            <a:xfrm>
              <a:off x="4246378" y="2308859"/>
              <a:ext cx="2083885" cy="1217066"/>
              <a:chOff x="4246378" y="2308859"/>
              <a:chExt cx="2083885" cy="1217066"/>
            </a:xfrm>
          </p:grpSpPr>
          <p:sp>
            <p:nvSpPr>
              <p:cNvPr id="148" name="Rectangle 147"/>
              <p:cNvSpPr/>
              <p:nvPr/>
            </p:nvSpPr>
            <p:spPr bwMode="gray">
              <a:xfrm>
                <a:off x="424908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7.1.1</a:t>
                </a:r>
              </a:p>
              <a:p>
                <a:pPr algn="ctr" eaLnBrk="0" hangingPunct="0">
                  <a:lnSpc>
                    <a:spcPct val="106000"/>
                  </a:lnSpc>
                </a:pPr>
                <a:r>
                  <a:rPr lang="en-US" sz="700" dirty="0" smtClean="0"/>
                  <a:t>Information Strategy and Architecture</a:t>
                </a:r>
                <a:endParaRPr lang="en-US" sz="700" dirty="0"/>
              </a:p>
            </p:txBody>
          </p:sp>
          <p:sp>
            <p:nvSpPr>
              <p:cNvPr id="149" name="Rectangle 148"/>
              <p:cNvSpPr/>
              <p:nvPr/>
            </p:nvSpPr>
            <p:spPr bwMode="gray">
              <a:xfrm>
                <a:off x="532442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7.1.2</a:t>
                </a:r>
              </a:p>
              <a:p>
                <a:pPr algn="ctr" eaLnBrk="0" hangingPunct="0">
                  <a:lnSpc>
                    <a:spcPct val="106000"/>
                  </a:lnSpc>
                </a:pPr>
                <a:r>
                  <a:rPr lang="en-US" sz="700" dirty="0" smtClean="0"/>
                  <a:t>Data Governance</a:t>
                </a:r>
                <a:endParaRPr lang="en-US" sz="700" dirty="0"/>
              </a:p>
            </p:txBody>
          </p:sp>
          <p:sp>
            <p:nvSpPr>
              <p:cNvPr id="150" name="Rectangle 149"/>
              <p:cNvSpPr/>
              <p:nvPr/>
            </p:nvSpPr>
            <p:spPr bwMode="gray">
              <a:xfrm>
                <a:off x="4246378"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7.1.3</a:t>
                </a:r>
              </a:p>
              <a:p>
                <a:pPr algn="ctr" eaLnBrk="0" hangingPunct="0">
                  <a:lnSpc>
                    <a:spcPct val="106000"/>
                  </a:lnSpc>
                </a:pPr>
                <a:r>
                  <a:rPr lang="en-US" sz="700" dirty="0" smtClean="0"/>
                  <a:t>Data Quality Management</a:t>
                </a:r>
                <a:endParaRPr lang="en-US" sz="700" dirty="0"/>
              </a:p>
            </p:txBody>
          </p:sp>
          <p:sp>
            <p:nvSpPr>
              <p:cNvPr id="151" name="Rectangle 150"/>
              <p:cNvSpPr/>
              <p:nvPr/>
            </p:nvSpPr>
            <p:spPr bwMode="gray">
              <a:xfrm>
                <a:off x="5316323"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7.1.4</a:t>
                </a:r>
              </a:p>
              <a:p>
                <a:pPr algn="ctr" eaLnBrk="0" hangingPunct="0">
                  <a:lnSpc>
                    <a:spcPct val="106000"/>
                  </a:lnSpc>
                </a:pPr>
                <a:r>
                  <a:rPr lang="en-US" sz="700" dirty="0" smtClean="0"/>
                  <a:t>Master Data Management</a:t>
                </a:r>
                <a:endParaRPr lang="en-US" sz="700" dirty="0"/>
              </a:p>
            </p:txBody>
          </p:sp>
          <p:sp>
            <p:nvSpPr>
              <p:cNvPr id="152" name="Rectangle 151"/>
              <p:cNvSpPr/>
              <p:nvPr/>
            </p:nvSpPr>
            <p:spPr bwMode="gray">
              <a:xfrm>
                <a:off x="4246378"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7.1.5</a:t>
                </a:r>
              </a:p>
              <a:p>
                <a:pPr algn="ctr" eaLnBrk="0" hangingPunct="0">
                  <a:lnSpc>
                    <a:spcPct val="106000"/>
                  </a:lnSpc>
                </a:pPr>
                <a:r>
                  <a:rPr lang="en-US" sz="700" dirty="0" smtClean="0"/>
                  <a:t>Metadata Management</a:t>
                </a:r>
                <a:endParaRPr lang="en-US" sz="700" dirty="0"/>
              </a:p>
            </p:txBody>
          </p:sp>
          <p:sp>
            <p:nvSpPr>
              <p:cNvPr id="153" name="Rectangle 152"/>
              <p:cNvSpPr/>
              <p:nvPr/>
            </p:nvSpPr>
            <p:spPr bwMode="gray">
              <a:xfrm>
                <a:off x="5316323"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7.1.6</a:t>
                </a:r>
              </a:p>
              <a:p>
                <a:pPr algn="ctr" eaLnBrk="0" hangingPunct="0">
                  <a:lnSpc>
                    <a:spcPct val="106000"/>
                  </a:lnSpc>
                </a:pPr>
                <a:r>
                  <a:rPr lang="en-US" sz="700" dirty="0" smtClean="0"/>
                  <a:t>Data Privacy and Security</a:t>
                </a:r>
                <a:endParaRPr lang="en-US" sz="700" dirty="0"/>
              </a:p>
            </p:txBody>
          </p:sp>
        </p:grpSp>
      </p:grpSp>
      <p:grpSp>
        <p:nvGrpSpPr>
          <p:cNvPr id="154" name="Group 153"/>
          <p:cNvGrpSpPr/>
          <p:nvPr/>
        </p:nvGrpSpPr>
        <p:grpSpPr>
          <a:xfrm>
            <a:off x="6465499" y="1508750"/>
            <a:ext cx="2177431" cy="1843444"/>
            <a:chOff x="4199604" y="1815990"/>
            <a:chExt cx="2177431" cy="1843444"/>
          </a:xfrm>
        </p:grpSpPr>
        <p:sp>
          <p:nvSpPr>
            <p:cNvPr id="155" name="Rectangle 15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6" name="TextBox 15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7.2 Data Warehousing / Business Intelligence</a:t>
              </a:r>
              <a:endParaRPr lang="en-US" sz="1000" b="1" kern="1200" dirty="0">
                <a:solidFill>
                  <a:srgbClr val="000000"/>
                </a:solidFill>
                <a:latin typeface="Arial"/>
                <a:ea typeface="+mn-ea"/>
                <a:cs typeface="Arial" charset="0"/>
              </a:endParaRPr>
            </a:p>
          </p:txBody>
        </p:sp>
        <p:grpSp>
          <p:nvGrpSpPr>
            <p:cNvPr id="157" name="Group 156"/>
            <p:cNvGrpSpPr/>
            <p:nvPr/>
          </p:nvGrpSpPr>
          <p:grpSpPr>
            <a:xfrm>
              <a:off x="4246378" y="2430470"/>
              <a:ext cx="2075785" cy="844910"/>
              <a:chOff x="4246378" y="2430470"/>
              <a:chExt cx="2075785" cy="844910"/>
            </a:xfrm>
          </p:grpSpPr>
          <p:sp>
            <p:nvSpPr>
              <p:cNvPr id="160" name="Rectangle 159"/>
              <p:cNvSpPr/>
              <p:nvPr/>
            </p:nvSpPr>
            <p:spPr bwMode="gray">
              <a:xfrm>
                <a:off x="4246378"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7.2.1</a:t>
                </a:r>
              </a:p>
              <a:p>
                <a:pPr algn="ctr" eaLnBrk="0" hangingPunct="0">
                  <a:lnSpc>
                    <a:spcPct val="106000"/>
                  </a:lnSpc>
                </a:pPr>
                <a:r>
                  <a:rPr lang="en-US" sz="700" dirty="0" smtClean="0"/>
                  <a:t>Data Integration (ETL)</a:t>
                </a:r>
                <a:endParaRPr lang="en-US" sz="700" dirty="0"/>
              </a:p>
            </p:txBody>
          </p:sp>
          <p:sp>
            <p:nvSpPr>
              <p:cNvPr id="161" name="Rectangle 160"/>
              <p:cNvSpPr/>
              <p:nvPr/>
            </p:nvSpPr>
            <p:spPr bwMode="gray">
              <a:xfrm>
                <a:off x="5316323"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7.2.2</a:t>
                </a:r>
              </a:p>
              <a:p>
                <a:pPr algn="ctr" eaLnBrk="0" hangingPunct="0">
                  <a:lnSpc>
                    <a:spcPct val="106000"/>
                  </a:lnSpc>
                </a:pPr>
                <a:r>
                  <a:rPr lang="en-US" sz="700" dirty="0" smtClean="0"/>
                  <a:t>Data Warehouse Architecture</a:t>
                </a:r>
                <a:endParaRPr lang="en-US" sz="700" dirty="0"/>
              </a:p>
            </p:txBody>
          </p:sp>
          <p:sp>
            <p:nvSpPr>
              <p:cNvPr id="162" name="Rectangle 161"/>
              <p:cNvSpPr/>
              <p:nvPr/>
            </p:nvSpPr>
            <p:spPr bwMode="gray">
              <a:xfrm>
                <a:off x="4246378"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7.2.3</a:t>
                </a:r>
              </a:p>
              <a:p>
                <a:pPr algn="ctr" eaLnBrk="0" hangingPunct="0">
                  <a:lnSpc>
                    <a:spcPct val="106000"/>
                  </a:lnSpc>
                </a:pPr>
                <a:r>
                  <a:rPr lang="en-US" sz="700" dirty="0" smtClean="0"/>
                  <a:t>Reporting</a:t>
                </a:r>
                <a:endParaRPr lang="en-US" sz="700" dirty="0"/>
              </a:p>
            </p:txBody>
          </p:sp>
          <p:sp>
            <p:nvSpPr>
              <p:cNvPr id="163" name="Rectangle 162"/>
              <p:cNvSpPr/>
              <p:nvPr/>
            </p:nvSpPr>
            <p:spPr bwMode="gray">
              <a:xfrm>
                <a:off x="5316323"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7.2.4</a:t>
                </a:r>
              </a:p>
              <a:p>
                <a:pPr algn="ctr" eaLnBrk="0" hangingPunct="0">
                  <a:lnSpc>
                    <a:spcPct val="106000"/>
                  </a:lnSpc>
                </a:pPr>
                <a:r>
                  <a:rPr lang="en-US" sz="700" dirty="0" smtClean="0"/>
                  <a:t>Business Intelligence</a:t>
                </a:r>
                <a:endParaRPr lang="en-US" sz="700" dirty="0"/>
              </a:p>
            </p:txBody>
          </p:sp>
        </p:grpSp>
      </p:grpSp>
    </p:spTree>
    <p:extLst>
      <p:ext uri="{BB962C8B-B14F-4D97-AF65-F5344CB8AC3E}">
        <p14:creationId xmlns:p14="http://schemas.microsoft.com/office/powerpoint/2010/main" val="3827083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7.3 Performance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1890838363"/>
              </p:ext>
            </p:extLst>
          </p:nvPr>
        </p:nvGraphicFramePr>
        <p:xfrm>
          <a:off x="417530" y="1086295"/>
          <a:ext cx="8347057" cy="5249293"/>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2">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7.3.1 Budgeting, Forecasting and Business Planning </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Develop driver-based models which are linked to performance targets and support an integrated forecast and budget process using a rolling forecast approach.</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7.3.1.1 Model Development</a:t>
                      </a:r>
                      <a:endParaRPr lang="en-US" sz="1100" kern="1200" dirty="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Create performance </a:t>
                      </a:r>
                      <a:r>
                        <a:rPr lang="en-US" sz="1100" kern="1200" dirty="0" smtClean="0">
                          <a:solidFill>
                            <a:schemeClr val="tx1"/>
                          </a:solidFill>
                          <a:latin typeface="+mn-lt"/>
                          <a:ea typeface="+mn-ea"/>
                          <a:cs typeface="+mn-cs"/>
                        </a:rPr>
                        <a:t>metrics models for use in corporate financial forecasts and operational management reports.</a:t>
                      </a:r>
                      <a:endParaRPr lang="en-US" sz="1100" kern="1200" dirty="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7.3.1.2 Integrated Forecasting and Budgeting</a:t>
                      </a:r>
                      <a:endParaRPr lang="en-US" sz="1100" kern="1200" dirty="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Combine information </a:t>
                      </a:r>
                      <a:r>
                        <a:rPr lang="en-US" sz="1100" kern="1200" dirty="0" smtClean="0">
                          <a:solidFill>
                            <a:schemeClr val="tx1"/>
                          </a:solidFill>
                          <a:latin typeface="+mn-lt"/>
                          <a:ea typeface="+mn-ea"/>
                          <a:cs typeface="+mn-cs"/>
                        </a:rPr>
                        <a:t>from various sources within and outside  the organization for use in preparing ongoing forecasts of business performance. Includes the use of financial, performance and service level data and metrics.</a:t>
                      </a:r>
                      <a:endParaRPr lang="en-US" sz="1100" kern="1200" dirty="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3">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7.3.2 Financial Performance Reporting and Dashboards</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Provide a unified view of an organization's budget and actual performance reporting.</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7.3.2.1 Performance Dashboards and Scorecards</a:t>
                      </a:r>
                      <a:endParaRPr lang="en-US" sz="1100" kern="1200" dirty="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Establish</a:t>
                      </a:r>
                      <a:r>
                        <a:rPr lang="en-US" sz="1100" kern="1200" baseline="0" dirty="0" smtClean="0">
                          <a:solidFill>
                            <a:schemeClr val="tx1"/>
                          </a:solidFill>
                          <a:latin typeface="+mn-lt"/>
                          <a:ea typeface="+mn-ea"/>
                          <a:cs typeface="+mn-cs"/>
                        </a:rPr>
                        <a:t> the pr</a:t>
                      </a:r>
                      <a:r>
                        <a:rPr lang="en-US" sz="1100" kern="1200" dirty="0" smtClean="0">
                          <a:solidFill>
                            <a:schemeClr val="tx1"/>
                          </a:solidFill>
                          <a:latin typeface="+mn-lt"/>
                          <a:ea typeface="+mn-ea"/>
                          <a:cs typeface="+mn-cs"/>
                        </a:rPr>
                        <a:t>esentation </a:t>
                      </a:r>
                      <a:r>
                        <a:rPr lang="en-US" sz="1100" kern="1200" dirty="0" smtClean="0">
                          <a:solidFill>
                            <a:schemeClr val="tx1"/>
                          </a:solidFill>
                          <a:latin typeface="+mn-lt"/>
                          <a:ea typeface="+mn-ea"/>
                          <a:cs typeface="+mn-cs"/>
                        </a:rPr>
                        <a:t>of key performance indicators (KPIs) and metrics that are visually oriented and graphical, linked via drill down functionality to supporting detailed information, and simply presented to facilitate action.</a:t>
                      </a: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7.3.2.2 Management Reporting and Analysis</a:t>
                      </a:r>
                      <a:endParaRPr lang="en-US" sz="1100" kern="1200" dirty="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Utilize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 </a:t>
                      </a:r>
                      <a:r>
                        <a:rPr lang="en-US" sz="1100" kern="1200" dirty="0" smtClean="0">
                          <a:solidFill>
                            <a:schemeClr val="tx1"/>
                          </a:solidFill>
                          <a:latin typeface="+mn-lt"/>
                          <a:ea typeface="+mn-ea"/>
                          <a:cs typeface="+mn-cs"/>
                        </a:rPr>
                        <a:t>combination of reporting </a:t>
                      </a:r>
                      <a:r>
                        <a:rPr lang="en-US" sz="1100" kern="1200" dirty="0" smtClean="0">
                          <a:solidFill>
                            <a:schemeClr val="tx1"/>
                          </a:solidFill>
                          <a:latin typeface="+mn-lt"/>
                          <a:ea typeface="+mn-ea"/>
                          <a:cs typeface="+mn-cs"/>
                        </a:rPr>
                        <a:t>platform</a:t>
                      </a:r>
                      <a:r>
                        <a:rPr lang="en-US" sz="1100" kern="1200" baseline="0" dirty="0" smtClean="0">
                          <a:solidFill>
                            <a:schemeClr val="tx1"/>
                          </a:solidFill>
                          <a:latin typeface="+mn-lt"/>
                          <a:ea typeface="+mn-ea"/>
                          <a:cs typeface="+mn-cs"/>
                        </a:rPr>
                        <a:t> that focus </a:t>
                      </a:r>
                      <a:r>
                        <a:rPr lang="en-US" sz="1100" kern="1200" dirty="0" smtClean="0">
                          <a:solidFill>
                            <a:schemeClr val="tx1"/>
                          </a:solidFill>
                          <a:latin typeface="+mn-lt"/>
                          <a:ea typeface="+mn-ea"/>
                          <a:cs typeface="+mn-cs"/>
                        </a:rPr>
                        <a:t>on </a:t>
                      </a:r>
                      <a:r>
                        <a:rPr lang="en-US" sz="1100" kern="1200" dirty="0" smtClean="0">
                          <a:solidFill>
                            <a:schemeClr val="tx1"/>
                          </a:solidFill>
                          <a:latin typeface="+mn-lt"/>
                          <a:ea typeface="+mn-ea"/>
                          <a:cs typeface="+mn-cs"/>
                        </a:rPr>
                        <a:t>the strategy, standardization and development of financial and management reporting solutions. </a:t>
                      </a: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676149">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7.3.2.3 Activity and Value Based Management</a:t>
                      </a: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Develop the tools </a:t>
                      </a:r>
                      <a:r>
                        <a:rPr lang="en-US" sz="1100" kern="1200" dirty="0" smtClean="0">
                          <a:solidFill>
                            <a:schemeClr val="tx1"/>
                          </a:solidFill>
                          <a:latin typeface="+mn-lt"/>
                          <a:ea typeface="+mn-ea"/>
                          <a:cs typeface="+mn-cs"/>
                        </a:rPr>
                        <a:t>used to help align a company’s goals and decision making with key drivers of </a:t>
                      </a:r>
                      <a:r>
                        <a:rPr lang="en-US" sz="1100" kern="1200" dirty="0" smtClean="0">
                          <a:solidFill>
                            <a:schemeClr val="tx1"/>
                          </a:solidFill>
                          <a:latin typeface="+mn-lt"/>
                          <a:ea typeface="+mn-ea"/>
                          <a:cs typeface="+mn-cs"/>
                        </a:rPr>
                        <a:t>value.</a:t>
                      </a:r>
                      <a:endParaRPr lang="en-US" sz="1100" kern="1200" dirty="0" smtClean="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676149">
                <a:tc>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7.3.3  Financial Consolidation</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Adopt </a:t>
                      </a:r>
                      <a:r>
                        <a:rPr lang="en-US" sz="1100" kern="1200" baseline="0" dirty="0" smtClean="0">
                          <a:solidFill>
                            <a:schemeClr val="tx1"/>
                          </a:solidFill>
                          <a:latin typeface="+mn-lt"/>
                          <a:ea typeface="+mn-ea"/>
                          <a:cs typeface="+mn-cs"/>
                        </a:rPr>
                        <a:t>t</a:t>
                      </a:r>
                      <a:r>
                        <a:rPr lang="en-US" sz="1100" kern="1200" dirty="0" smtClean="0">
                          <a:solidFill>
                            <a:schemeClr val="tx1"/>
                          </a:solidFill>
                          <a:latin typeface="+mn-lt"/>
                          <a:ea typeface="+mn-ea"/>
                          <a:cs typeface="+mn-cs"/>
                        </a:rPr>
                        <a:t>he process needed to consolidate financial results including the automation of key aspects such as intercompany eliminations, currency translation, minority interest calculation and cash flow.</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noProof="0" dirty="0" smtClean="0">
                          <a:solidFill>
                            <a:schemeClr val="tx1"/>
                          </a:solidFill>
                          <a:latin typeface="+mn-lt"/>
                          <a:ea typeface="+mn-ea"/>
                          <a:cs typeface="+mn-cs"/>
                        </a:rPr>
                        <a:t>7.3.3.1 Close and </a:t>
                      </a:r>
                      <a:br>
                        <a:rPr lang="en-US" sz="1100" kern="1200" noProof="0" dirty="0" smtClean="0">
                          <a:solidFill>
                            <a:schemeClr val="tx1"/>
                          </a:solidFill>
                          <a:latin typeface="+mn-lt"/>
                          <a:ea typeface="+mn-ea"/>
                          <a:cs typeface="+mn-cs"/>
                        </a:rPr>
                      </a:br>
                      <a:r>
                        <a:rPr lang="en-US" sz="1100" kern="1200" noProof="0" dirty="0" smtClean="0">
                          <a:solidFill>
                            <a:schemeClr val="tx1"/>
                          </a:solidFill>
                          <a:latin typeface="+mn-lt"/>
                          <a:ea typeface="+mn-ea"/>
                          <a:cs typeface="+mn-cs"/>
                        </a:rPr>
                        <a:t>Consolidation</a:t>
                      </a:r>
                      <a:endParaRPr lang="en-US" sz="1100" kern="1200" noProof="0" dirty="0" smtClean="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Establish the journal entry made at the end of the accounting period combining  assets, equity, liabilities and operating accounts into one financial statement.</a:t>
                      </a:r>
                      <a:endParaRPr lang="en-US" sz="1100" kern="1200" dirty="0" smtClean="0">
                        <a:solidFill>
                          <a:schemeClr val="tx1"/>
                        </a:solidFill>
                        <a:latin typeface="+mn-lt"/>
                        <a:ea typeface="+mn-ea"/>
                        <a:cs typeface="+mn-cs"/>
                      </a:endParaRPr>
                    </a:p>
                  </a:txBody>
                  <a:tcPr marL="45720" marR="45720" marT="27432" marB="27432"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3" name="Group 12"/>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5" name="Group 14"/>
            <p:cNvGrpSpPr/>
            <p:nvPr/>
          </p:nvGrpSpPr>
          <p:grpSpPr>
            <a:xfrm>
              <a:off x="8120075" y="399321"/>
              <a:ext cx="505502" cy="318267"/>
              <a:chOff x="8142581" y="405923"/>
              <a:chExt cx="505502" cy="318267"/>
            </a:xfrm>
          </p:grpSpPr>
          <p:sp>
            <p:nvSpPr>
              <p:cNvPr id="20" name="Rectangle 19"/>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2" name="Rectangle 21"/>
              <p:cNvSpPr/>
              <p:nvPr/>
            </p:nvSpPr>
            <p:spPr bwMode="gray">
              <a:xfrm>
                <a:off x="8142581"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5133717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00" y="2556802"/>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r>
              <a:rPr lang="en-US" dirty="0" smtClean="0"/>
              <a:t>7.4 Enterprise Content Management</a:t>
            </a:r>
            <a:endParaRPr lang="en-US" dirty="0"/>
          </a:p>
        </p:txBody>
      </p:sp>
      <p:sp>
        <p:nvSpPr>
          <p:cNvPr id="5" name="Rectangle 4"/>
          <p:cNvSpPr/>
          <p:nvPr/>
        </p:nvSpPr>
        <p:spPr bwMode="gray">
          <a:xfrm>
            <a:off x="731500" y="2224861"/>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0800000" flipH="1">
            <a:off x="3196723" y="2353658"/>
            <a:ext cx="728795"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7" name="Rectangle 6"/>
          <p:cNvSpPr/>
          <p:nvPr/>
        </p:nvSpPr>
        <p:spPr bwMode="gray">
          <a:xfrm>
            <a:off x="2743116" y="3006545"/>
            <a:ext cx="530415" cy="622906"/>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4118442" y="1382815"/>
            <a:ext cx="4602894" cy="454251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4118442" y="1108495"/>
            <a:ext cx="4602894"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7: </a:t>
            </a:r>
            <a:r>
              <a:rPr lang="en-US" b="1" dirty="0" smtClean="0">
                <a:solidFill>
                  <a:schemeClr val="bg1"/>
                </a:solidFill>
              </a:rPr>
              <a:t>BUSINESS ANALYTICS</a:t>
            </a:r>
            <a:endParaRPr lang="en-US" b="1" dirty="0">
              <a:solidFill>
                <a:schemeClr val="bg1"/>
              </a:solidFill>
            </a:endParaRPr>
          </a:p>
        </p:txBody>
      </p:sp>
      <p:grpSp>
        <p:nvGrpSpPr>
          <p:cNvPr id="9" name="Group 8"/>
          <p:cNvGrpSpPr/>
          <p:nvPr/>
        </p:nvGrpSpPr>
        <p:grpSpPr>
          <a:xfrm>
            <a:off x="4187950" y="3464696"/>
            <a:ext cx="2177431" cy="1382580"/>
            <a:chOff x="1804" y="5272440"/>
            <a:chExt cx="2177431" cy="1382580"/>
          </a:xfrm>
        </p:grpSpPr>
        <p:sp>
          <p:nvSpPr>
            <p:cNvPr id="92" name="Rectangle 91"/>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TextBox 92"/>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7.3 Performance Management</a:t>
              </a:r>
              <a:endParaRPr lang="en-US" sz="1000" b="1" kern="1200" dirty="0">
                <a:solidFill>
                  <a:srgbClr val="000000"/>
                </a:solidFill>
                <a:latin typeface="Arial"/>
                <a:ea typeface="+mn-ea"/>
                <a:cs typeface="Arial" charset="0"/>
              </a:endParaRPr>
            </a:p>
          </p:txBody>
        </p:sp>
        <p:grpSp>
          <p:nvGrpSpPr>
            <p:cNvPr id="8" name="Group 7"/>
            <p:cNvGrpSpPr/>
            <p:nvPr/>
          </p:nvGrpSpPr>
          <p:grpSpPr>
            <a:xfrm>
              <a:off x="48578" y="5765309"/>
              <a:ext cx="2083885" cy="774496"/>
              <a:chOff x="48578" y="5530684"/>
              <a:chExt cx="2083885" cy="774496"/>
            </a:xfrm>
          </p:grpSpPr>
          <p:sp>
            <p:nvSpPr>
              <p:cNvPr id="95" name="Rectangle 94"/>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7.3.1</a:t>
                </a:r>
              </a:p>
              <a:p>
                <a:pPr algn="ctr" eaLnBrk="0" hangingPunct="0">
                  <a:lnSpc>
                    <a:spcPct val="106000"/>
                  </a:lnSpc>
                </a:pPr>
                <a:r>
                  <a:rPr lang="en-US" sz="700" dirty="0" smtClean="0"/>
                  <a:t>Budgeting Forecasting &amp; Business Planning</a:t>
                </a:r>
                <a:endParaRPr lang="en-US" sz="700" dirty="0"/>
              </a:p>
            </p:txBody>
          </p:sp>
          <p:sp>
            <p:nvSpPr>
              <p:cNvPr id="96" name="Rectangle 95"/>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7.3.2</a:t>
                </a:r>
              </a:p>
              <a:p>
                <a:pPr algn="ctr" eaLnBrk="0" hangingPunct="0">
                  <a:lnSpc>
                    <a:spcPct val="106000"/>
                  </a:lnSpc>
                </a:pPr>
                <a:r>
                  <a:rPr lang="en-US" sz="700" dirty="0" smtClean="0"/>
                  <a:t>Financial Performance Reporting &amp; Dashboards</a:t>
                </a:r>
                <a:endParaRPr lang="en-US" sz="700" dirty="0"/>
              </a:p>
            </p:txBody>
          </p:sp>
          <p:sp>
            <p:nvSpPr>
              <p:cNvPr id="97" name="Rectangle 96"/>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7.3.3</a:t>
                </a:r>
              </a:p>
              <a:p>
                <a:pPr algn="ctr" eaLnBrk="0" hangingPunct="0">
                  <a:lnSpc>
                    <a:spcPct val="106000"/>
                  </a:lnSpc>
                </a:pPr>
                <a:r>
                  <a:rPr lang="en-US" sz="700" dirty="0" smtClean="0"/>
                  <a:t>Financial Consolidation</a:t>
                </a:r>
                <a:endParaRPr lang="en-US" sz="700" dirty="0"/>
              </a:p>
            </p:txBody>
          </p:sp>
        </p:grpSp>
      </p:grpSp>
      <p:grpSp>
        <p:nvGrpSpPr>
          <p:cNvPr id="122" name="Group 121"/>
          <p:cNvGrpSpPr/>
          <p:nvPr/>
        </p:nvGrpSpPr>
        <p:grpSpPr>
          <a:xfrm>
            <a:off x="6465499" y="3467405"/>
            <a:ext cx="2177431" cy="1382580"/>
            <a:chOff x="1804" y="5272440"/>
            <a:chExt cx="2177431" cy="1382580"/>
          </a:xfrm>
        </p:grpSpPr>
        <p:sp>
          <p:nvSpPr>
            <p:cNvPr id="123" name="Rectangle 122"/>
            <p:cNvSpPr/>
            <p:nvPr/>
          </p:nvSpPr>
          <p:spPr bwMode="gray">
            <a:xfrm rot="5400000">
              <a:off x="399230" y="4875014"/>
              <a:ext cx="1382580"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4" name="TextBox 123"/>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7.4 Enterprise Content Management</a:t>
              </a:r>
              <a:endParaRPr lang="en-US" sz="1000" b="1" kern="1200" dirty="0">
                <a:solidFill>
                  <a:srgbClr val="000000"/>
                </a:solidFill>
                <a:latin typeface="Arial"/>
                <a:ea typeface="+mn-ea"/>
                <a:cs typeface="Arial" charset="0"/>
              </a:endParaRPr>
            </a:p>
          </p:txBody>
        </p:sp>
        <p:grpSp>
          <p:nvGrpSpPr>
            <p:cNvPr id="125" name="Group 124"/>
            <p:cNvGrpSpPr/>
            <p:nvPr/>
          </p:nvGrpSpPr>
          <p:grpSpPr>
            <a:xfrm>
              <a:off x="48578" y="5765309"/>
              <a:ext cx="2083885" cy="774496"/>
              <a:chOff x="48578" y="5530684"/>
              <a:chExt cx="2083885" cy="774496"/>
            </a:xfrm>
          </p:grpSpPr>
          <p:sp>
            <p:nvSpPr>
              <p:cNvPr id="126" name="Rectangle 125"/>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7.4.1</a:t>
                </a:r>
              </a:p>
              <a:p>
                <a:pPr algn="ctr" eaLnBrk="0" hangingPunct="0">
                  <a:lnSpc>
                    <a:spcPct val="106000"/>
                  </a:lnSpc>
                </a:pPr>
                <a:r>
                  <a:rPr lang="en-US" sz="700" dirty="0" smtClean="0"/>
                  <a:t>Document Management</a:t>
                </a:r>
                <a:endParaRPr lang="en-US" sz="700" dirty="0"/>
              </a:p>
            </p:txBody>
          </p:sp>
          <p:sp>
            <p:nvSpPr>
              <p:cNvPr id="127" name="Rectangle 126"/>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7.4.2</a:t>
                </a:r>
              </a:p>
              <a:p>
                <a:pPr algn="ctr" eaLnBrk="0" hangingPunct="0">
                  <a:lnSpc>
                    <a:spcPct val="106000"/>
                  </a:lnSpc>
                </a:pPr>
                <a:r>
                  <a:rPr lang="en-US" sz="700" dirty="0" smtClean="0"/>
                  <a:t>Image Management</a:t>
                </a:r>
                <a:endParaRPr lang="en-US" sz="700" dirty="0"/>
              </a:p>
            </p:txBody>
          </p:sp>
          <p:sp>
            <p:nvSpPr>
              <p:cNvPr id="128" name="Rectangle 127"/>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7.4.3</a:t>
                </a:r>
              </a:p>
              <a:p>
                <a:pPr algn="ctr" eaLnBrk="0" hangingPunct="0">
                  <a:lnSpc>
                    <a:spcPct val="106000"/>
                  </a:lnSpc>
                </a:pPr>
                <a:r>
                  <a:rPr lang="en-US" sz="700" dirty="0" smtClean="0"/>
                  <a:t>Knowledge Management</a:t>
                </a:r>
                <a:endParaRPr lang="en-US" sz="700" dirty="0"/>
              </a:p>
            </p:txBody>
          </p:sp>
          <p:sp>
            <p:nvSpPr>
              <p:cNvPr id="129" name="Rectangle 128"/>
              <p:cNvSpPr/>
              <p:nvPr/>
            </p:nvSpPr>
            <p:spPr bwMode="gray">
              <a:xfrm>
                <a:off x="1118523"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7.4.4</a:t>
                </a:r>
              </a:p>
              <a:p>
                <a:pPr algn="ctr" eaLnBrk="0" hangingPunct="0">
                  <a:lnSpc>
                    <a:spcPct val="106000"/>
                  </a:lnSpc>
                </a:pPr>
                <a:r>
                  <a:rPr lang="en-US" sz="700" dirty="0" smtClean="0"/>
                  <a:t>Unstructured Data Management</a:t>
                </a:r>
                <a:endParaRPr lang="en-US" sz="700" dirty="0"/>
              </a:p>
            </p:txBody>
          </p:sp>
        </p:grpSp>
      </p:grpSp>
      <p:grpSp>
        <p:nvGrpSpPr>
          <p:cNvPr id="130" name="Group 129"/>
          <p:cNvGrpSpPr/>
          <p:nvPr/>
        </p:nvGrpSpPr>
        <p:grpSpPr>
          <a:xfrm>
            <a:off x="5312768" y="4959778"/>
            <a:ext cx="2177431" cy="850332"/>
            <a:chOff x="1803" y="5272441"/>
            <a:chExt cx="2177431" cy="850332"/>
          </a:xfrm>
        </p:grpSpPr>
        <p:sp>
          <p:nvSpPr>
            <p:cNvPr id="131" name="Rectangle 130"/>
            <p:cNvSpPr/>
            <p:nvPr/>
          </p:nvSpPr>
          <p:spPr bwMode="gray">
            <a:xfrm rot="5400000">
              <a:off x="665353" y="4608891"/>
              <a:ext cx="850332"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2" name="TextBox 131"/>
            <p:cNvSpPr txBox="1"/>
            <p:nvPr/>
          </p:nvSpPr>
          <p:spPr>
            <a:xfrm>
              <a:off x="125286" y="5283485"/>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7.5 Advanced Analytics</a:t>
              </a:r>
              <a:endParaRPr lang="en-US" sz="1000" b="1" kern="1200" dirty="0">
                <a:solidFill>
                  <a:srgbClr val="000000"/>
                </a:solidFill>
                <a:latin typeface="Arial"/>
                <a:ea typeface="+mn-ea"/>
                <a:cs typeface="Arial" charset="0"/>
              </a:endParaRPr>
            </a:p>
          </p:txBody>
        </p:sp>
        <p:grpSp>
          <p:nvGrpSpPr>
            <p:cNvPr id="133" name="Group 132"/>
            <p:cNvGrpSpPr/>
            <p:nvPr/>
          </p:nvGrpSpPr>
          <p:grpSpPr>
            <a:xfrm>
              <a:off x="51283" y="5603392"/>
              <a:ext cx="2081180" cy="365760"/>
              <a:chOff x="51283" y="5368767"/>
              <a:chExt cx="2081180" cy="365760"/>
            </a:xfrm>
          </p:grpSpPr>
          <p:sp>
            <p:nvSpPr>
              <p:cNvPr id="134" name="Rectangle 133"/>
              <p:cNvSpPr/>
              <p:nvPr/>
            </p:nvSpPr>
            <p:spPr bwMode="gray">
              <a:xfrm>
                <a:off x="5128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7.5.1</a:t>
                </a:r>
              </a:p>
              <a:p>
                <a:pPr algn="ctr" eaLnBrk="0" hangingPunct="0">
                  <a:lnSpc>
                    <a:spcPct val="106000"/>
                  </a:lnSpc>
                </a:pPr>
                <a:r>
                  <a:rPr lang="en-US" sz="700" dirty="0" smtClean="0"/>
                  <a:t>Advanced Visualization</a:t>
                </a:r>
                <a:endParaRPr lang="en-US" sz="700" dirty="0"/>
              </a:p>
            </p:txBody>
          </p:sp>
          <p:sp>
            <p:nvSpPr>
              <p:cNvPr id="135" name="Rectangle 134"/>
              <p:cNvSpPr/>
              <p:nvPr/>
            </p:nvSpPr>
            <p:spPr bwMode="gray">
              <a:xfrm>
                <a:off x="112662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7.5.2</a:t>
                </a:r>
              </a:p>
              <a:p>
                <a:pPr algn="ctr" eaLnBrk="0" hangingPunct="0">
                  <a:lnSpc>
                    <a:spcPct val="106000"/>
                  </a:lnSpc>
                </a:pPr>
                <a:r>
                  <a:rPr lang="en-US" sz="700" dirty="0" smtClean="0"/>
                  <a:t>Predictive Modeling</a:t>
                </a:r>
                <a:endParaRPr lang="en-US" sz="700" dirty="0"/>
              </a:p>
            </p:txBody>
          </p:sp>
        </p:grpSp>
      </p:grpSp>
      <p:grpSp>
        <p:nvGrpSpPr>
          <p:cNvPr id="12" name="Group 11"/>
          <p:cNvGrpSpPr/>
          <p:nvPr/>
        </p:nvGrpSpPr>
        <p:grpSpPr>
          <a:xfrm>
            <a:off x="4199604" y="1508750"/>
            <a:ext cx="2177431" cy="1843444"/>
            <a:chOff x="4199604" y="1815990"/>
            <a:chExt cx="2177431" cy="1843444"/>
          </a:xfrm>
        </p:grpSpPr>
        <p:sp>
          <p:nvSpPr>
            <p:cNvPr id="145" name="Rectangle 14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6" name="TextBox 14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7.1 Enterprise Data Management</a:t>
              </a:r>
              <a:endParaRPr lang="en-US" sz="1000" b="1" kern="1200" dirty="0">
                <a:solidFill>
                  <a:srgbClr val="000000"/>
                </a:solidFill>
                <a:latin typeface="Arial"/>
                <a:ea typeface="+mn-ea"/>
                <a:cs typeface="Arial" charset="0"/>
              </a:endParaRPr>
            </a:p>
          </p:txBody>
        </p:sp>
        <p:grpSp>
          <p:nvGrpSpPr>
            <p:cNvPr id="10" name="Group 9"/>
            <p:cNvGrpSpPr/>
            <p:nvPr/>
          </p:nvGrpSpPr>
          <p:grpSpPr>
            <a:xfrm>
              <a:off x="4246378" y="2308859"/>
              <a:ext cx="2083885" cy="1217066"/>
              <a:chOff x="4246378" y="2308859"/>
              <a:chExt cx="2083885" cy="1217066"/>
            </a:xfrm>
          </p:grpSpPr>
          <p:sp>
            <p:nvSpPr>
              <p:cNvPr id="148" name="Rectangle 147"/>
              <p:cNvSpPr/>
              <p:nvPr/>
            </p:nvSpPr>
            <p:spPr bwMode="gray">
              <a:xfrm>
                <a:off x="424908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7.1.1</a:t>
                </a:r>
              </a:p>
              <a:p>
                <a:pPr algn="ctr" eaLnBrk="0" hangingPunct="0">
                  <a:lnSpc>
                    <a:spcPct val="106000"/>
                  </a:lnSpc>
                </a:pPr>
                <a:r>
                  <a:rPr lang="en-US" sz="700" dirty="0" smtClean="0"/>
                  <a:t>Information Strategy and Architecture</a:t>
                </a:r>
                <a:endParaRPr lang="en-US" sz="700" dirty="0"/>
              </a:p>
            </p:txBody>
          </p:sp>
          <p:sp>
            <p:nvSpPr>
              <p:cNvPr id="149" name="Rectangle 148"/>
              <p:cNvSpPr/>
              <p:nvPr/>
            </p:nvSpPr>
            <p:spPr bwMode="gray">
              <a:xfrm>
                <a:off x="532442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7.1.2</a:t>
                </a:r>
              </a:p>
              <a:p>
                <a:pPr algn="ctr" eaLnBrk="0" hangingPunct="0">
                  <a:lnSpc>
                    <a:spcPct val="106000"/>
                  </a:lnSpc>
                </a:pPr>
                <a:r>
                  <a:rPr lang="en-US" sz="700" dirty="0" smtClean="0"/>
                  <a:t>Data Governance</a:t>
                </a:r>
                <a:endParaRPr lang="en-US" sz="700" dirty="0"/>
              </a:p>
            </p:txBody>
          </p:sp>
          <p:sp>
            <p:nvSpPr>
              <p:cNvPr id="150" name="Rectangle 149"/>
              <p:cNvSpPr/>
              <p:nvPr/>
            </p:nvSpPr>
            <p:spPr bwMode="gray">
              <a:xfrm>
                <a:off x="4246378"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7.1.3</a:t>
                </a:r>
              </a:p>
              <a:p>
                <a:pPr algn="ctr" eaLnBrk="0" hangingPunct="0">
                  <a:lnSpc>
                    <a:spcPct val="106000"/>
                  </a:lnSpc>
                </a:pPr>
                <a:r>
                  <a:rPr lang="en-US" sz="700" dirty="0" smtClean="0"/>
                  <a:t>Data Quality Management</a:t>
                </a:r>
                <a:endParaRPr lang="en-US" sz="700" dirty="0"/>
              </a:p>
            </p:txBody>
          </p:sp>
          <p:sp>
            <p:nvSpPr>
              <p:cNvPr id="151" name="Rectangle 150"/>
              <p:cNvSpPr/>
              <p:nvPr/>
            </p:nvSpPr>
            <p:spPr bwMode="gray">
              <a:xfrm>
                <a:off x="5316323"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7.1.4</a:t>
                </a:r>
              </a:p>
              <a:p>
                <a:pPr algn="ctr" eaLnBrk="0" hangingPunct="0">
                  <a:lnSpc>
                    <a:spcPct val="106000"/>
                  </a:lnSpc>
                </a:pPr>
                <a:r>
                  <a:rPr lang="en-US" sz="700" dirty="0" smtClean="0"/>
                  <a:t>Master Data Management</a:t>
                </a:r>
                <a:endParaRPr lang="en-US" sz="700" dirty="0"/>
              </a:p>
            </p:txBody>
          </p:sp>
          <p:sp>
            <p:nvSpPr>
              <p:cNvPr id="152" name="Rectangle 151"/>
              <p:cNvSpPr/>
              <p:nvPr/>
            </p:nvSpPr>
            <p:spPr bwMode="gray">
              <a:xfrm>
                <a:off x="4246378"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7.1.5</a:t>
                </a:r>
              </a:p>
              <a:p>
                <a:pPr algn="ctr" eaLnBrk="0" hangingPunct="0">
                  <a:lnSpc>
                    <a:spcPct val="106000"/>
                  </a:lnSpc>
                </a:pPr>
                <a:r>
                  <a:rPr lang="en-US" sz="700" dirty="0" smtClean="0"/>
                  <a:t>Metadata Management</a:t>
                </a:r>
                <a:endParaRPr lang="en-US" sz="700" dirty="0"/>
              </a:p>
            </p:txBody>
          </p:sp>
          <p:sp>
            <p:nvSpPr>
              <p:cNvPr id="153" name="Rectangle 152"/>
              <p:cNvSpPr/>
              <p:nvPr/>
            </p:nvSpPr>
            <p:spPr bwMode="gray">
              <a:xfrm>
                <a:off x="5316323"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7.1.6</a:t>
                </a:r>
              </a:p>
              <a:p>
                <a:pPr algn="ctr" eaLnBrk="0" hangingPunct="0">
                  <a:lnSpc>
                    <a:spcPct val="106000"/>
                  </a:lnSpc>
                </a:pPr>
                <a:r>
                  <a:rPr lang="en-US" sz="700" dirty="0" smtClean="0"/>
                  <a:t>Data Privacy and Security</a:t>
                </a:r>
                <a:endParaRPr lang="en-US" sz="700" dirty="0"/>
              </a:p>
            </p:txBody>
          </p:sp>
        </p:grpSp>
      </p:grpSp>
      <p:grpSp>
        <p:nvGrpSpPr>
          <p:cNvPr id="154" name="Group 153"/>
          <p:cNvGrpSpPr/>
          <p:nvPr/>
        </p:nvGrpSpPr>
        <p:grpSpPr>
          <a:xfrm>
            <a:off x="6465499" y="1508750"/>
            <a:ext cx="2177431" cy="1843444"/>
            <a:chOff x="4199604" y="1815990"/>
            <a:chExt cx="2177431" cy="1843444"/>
          </a:xfrm>
        </p:grpSpPr>
        <p:sp>
          <p:nvSpPr>
            <p:cNvPr id="155" name="Rectangle 15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6" name="TextBox 15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7.2 Data Warehousing / Business Intelligence</a:t>
              </a:r>
              <a:endParaRPr lang="en-US" sz="1000" b="1" kern="1200" dirty="0">
                <a:solidFill>
                  <a:srgbClr val="000000"/>
                </a:solidFill>
                <a:latin typeface="Arial"/>
                <a:ea typeface="+mn-ea"/>
                <a:cs typeface="Arial" charset="0"/>
              </a:endParaRPr>
            </a:p>
          </p:txBody>
        </p:sp>
        <p:grpSp>
          <p:nvGrpSpPr>
            <p:cNvPr id="157" name="Group 156"/>
            <p:cNvGrpSpPr/>
            <p:nvPr/>
          </p:nvGrpSpPr>
          <p:grpSpPr>
            <a:xfrm>
              <a:off x="4246378" y="2430470"/>
              <a:ext cx="2075785" cy="844910"/>
              <a:chOff x="4246378" y="2430470"/>
              <a:chExt cx="2075785" cy="844910"/>
            </a:xfrm>
          </p:grpSpPr>
          <p:sp>
            <p:nvSpPr>
              <p:cNvPr id="160" name="Rectangle 159"/>
              <p:cNvSpPr/>
              <p:nvPr/>
            </p:nvSpPr>
            <p:spPr bwMode="gray">
              <a:xfrm>
                <a:off x="4246378"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7.2.1</a:t>
                </a:r>
              </a:p>
              <a:p>
                <a:pPr algn="ctr" eaLnBrk="0" hangingPunct="0">
                  <a:lnSpc>
                    <a:spcPct val="106000"/>
                  </a:lnSpc>
                </a:pPr>
                <a:r>
                  <a:rPr lang="en-US" sz="700" dirty="0" smtClean="0"/>
                  <a:t>Data Integration (ETL)</a:t>
                </a:r>
                <a:endParaRPr lang="en-US" sz="700" dirty="0"/>
              </a:p>
            </p:txBody>
          </p:sp>
          <p:sp>
            <p:nvSpPr>
              <p:cNvPr id="161" name="Rectangle 160"/>
              <p:cNvSpPr/>
              <p:nvPr/>
            </p:nvSpPr>
            <p:spPr bwMode="gray">
              <a:xfrm>
                <a:off x="5316323"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7.2.2</a:t>
                </a:r>
              </a:p>
              <a:p>
                <a:pPr algn="ctr" eaLnBrk="0" hangingPunct="0">
                  <a:lnSpc>
                    <a:spcPct val="106000"/>
                  </a:lnSpc>
                </a:pPr>
                <a:r>
                  <a:rPr lang="en-US" sz="700" dirty="0" smtClean="0"/>
                  <a:t>Data Warehouse Architecture</a:t>
                </a:r>
                <a:endParaRPr lang="en-US" sz="700" dirty="0"/>
              </a:p>
            </p:txBody>
          </p:sp>
          <p:sp>
            <p:nvSpPr>
              <p:cNvPr id="162" name="Rectangle 161"/>
              <p:cNvSpPr/>
              <p:nvPr/>
            </p:nvSpPr>
            <p:spPr bwMode="gray">
              <a:xfrm>
                <a:off x="4246378"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7.2.3</a:t>
                </a:r>
              </a:p>
              <a:p>
                <a:pPr algn="ctr" eaLnBrk="0" hangingPunct="0">
                  <a:lnSpc>
                    <a:spcPct val="106000"/>
                  </a:lnSpc>
                </a:pPr>
                <a:r>
                  <a:rPr lang="en-US" sz="700" dirty="0" smtClean="0"/>
                  <a:t>Reporting</a:t>
                </a:r>
                <a:endParaRPr lang="en-US" sz="700" dirty="0"/>
              </a:p>
            </p:txBody>
          </p:sp>
          <p:sp>
            <p:nvSpPr>
              <p:cNvPr id="163" name="Rectangle 162"/>
              <p:cNvSpPr/>
              <p:nvPr/>
            </p:nvSpPr>
            <p:spPr bwMode="gray">
              <a:xfrm>
                <a:off x="5316323"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7.2.4</a:t>
                </a:r>
              </a:p>
              <a:p>
                <a:pPr algn="ctr" eaLnBrk="0" hangingPunct="0">
                  <a:lnSpc>
                    <a:spcPct val="106000"/>
                  </a:lnSpc>
                </a:pPr>
                <a:r>
                  <a:rPr lang="en-US" sz="700" dirty="0" smtClean="0"/>
                  <a:t>Business Intelligence</a:t>
                </a:r>
                <a:endParaRPr lang="en-US" sz="700" dirty="0"/>
              </a:p>
            </p:txBody>
          </p:sp>
        </p:grpSp>
      </p:grpSp>
    </p:spTree>
    <p:extLst>
      <p:ext uri="{BB962C8B-B14F-4D97-AF65-F5344CB8AC3E}">
        <p14:creationId xmlns:p14="http://schemas.microsoft.com/office/powerpoint/2010/main" val="3827083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7.4 Enterprise Content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1647259505"/>
              </p:ext>
            </p:extLst>
          </p:nvPr>
        </p:nvGraphicFramePr>
        <p:xfrm>
          <a:off x="417530" y="1086295"/>
          <a:ext cx="8347057" cy="396049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2">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7.4.1 Document Management</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Ability to create,</a:t>
                      </a:r>
                      <a:r>
                        <a:rPr lang="en-US" sz="1100" kern="1200" baseline="0" dirty="0" smtClean="0">
                          <a:solidFill>
                            <a:schemeClr val="tx1"/>
                          </a:solidFill>
                          <a:latin typeface="+mn-lt"/>
                          <a:ea typeface="+mn-ea"/>
                          <a:cs typeface="+mn-cs"/>
                        </a:rPr>
                        <a:t> manage, and share </a:t>
                      </a:r>
                      <a:r>
                        <a:rPr lang="en-US" sz="1100" kern="1200" dirty="0" smtClean="0">
                          <a:solidFill>
                            <a:schemeClr val="tx1"/>
                          </a:solidFill>
                          <a:latin typeface="+mn-lt"/>
                          <a:ea typeface="+mn-ea"/>
                          <a:cs typeface="+mn-cs"/>
                        </a:rPr>
                        <a:t>electronic documents</a:t>
                      </a:r>
                      <a:r>
                        <a:rPr lang="en-US" sz="1100" kern="1200" baseline="0" dirty="0" smtClean="0">
                          <a:solidFill>
                            <a:schemeClr val="tx1"/>
                          </a:solidFill>
                          <a:latin typeface="+mn-lt"/>
                          <a:ea typeface="+mn-ea"/>
                          <a:cs typeface="+mn-cs"/>
                        </a:rPr>
                        <a:t> that allows for </a:t>
                      </a:r>
                      <a:r>
                        <a:rPr lang="en-US" sz="1100" kern="1200" dirty="0" smtClean="0">
                          <a:solidFill>
                            <a:schemeClr val="tx1"/>
                          </a:solidFill>
                          <a:latin typeface="+mn-lt"/>
                          <a:ea typeface="+mn-ea"/>
                          <a:cs typeface="+mn-cs"/>
                        </a:rPr>
                        <a:t>storage, retrieval, tracking, and administration of documents within an organization. Includes workflow management, security and permissions assignment, document search, metadata entry, and</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access / creation / editing / version control of documents.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7.4.1.1 Digital Asset Management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Develop</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a:t>
                      </a:r>
                      <a:r>
                        <a:rPr lang="en-US" sz="1100" kern="1200" dirty="0" smtClean="0">
                          <a:solidFill>
                            <a:schemeClr val="tx1"/>
                          </a:solidFill>
                          <a:latin typeface="+mn-lt"/>
                          <a:ea typeface="+mn-ea"/>
                          <a:cs typeface="+mn-cs"/>
                        </a:rPr>
                        <a:t>management tasks and decisions surrounding the ingestion, annotation, cataloguing, storage, retrieval and distribution of digital assets.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7.4.1.2 Web </a:t>
                      </a:r>
                      <a:r>
                        <a:rPr lang="en-US" sz="1100" kern="1200" dirty="0" smtClean="0">
                          <a:solidFill>
                            <a:schemeClr val="tx1"/>
                          </a:solidFill>
                          <a:latin typeface="+mn-lt"/>
                          <a:ea typeface="+mn-ea"/>
                          <a:cs typeface="+mn-cs"/>
                        </a:rPr>
                        <a:t>Content Management </a:t>
                      </a:r>
                      <a:r>
                        <a:rPr lang="en-US" sz="1100" kern="1200" dirty="0" smtClean="0">
                          <a:solidFill>
                            <a:schemeClr val="tx1"/>
                          </a:solidFill>
                          <a:latin typeface="+mn-lt"/>
                          <a:ea typeface="+mn-ea"/>
                          <a:cs typeface="+mn-cs"/>
                        </a:rPr>
                        <a:t>(WCM)</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a:t>
                      </a:r>
                      <a:r>
                        <a:rPr lang="en-US" sz="1100" kern="1200" dirty="0" smtClean="0">
                          <a:solidFill>
                            <a:schemeClr val="tx1"/>
                          </a:solidFill>
                          <a:latin typeface="+mn-lt"/>
                          <a:ea typeface="+mn-ea"/>
                          <a:cs typeface="+mn-cs"/>
                        </a:rPr>
                        <a:t>the collection of procedures for publishing, editing, and modifying content as well as site maintenance for enterprise web sites.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7.4.2 Image Management</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Ability to capture, store, and retrieve paper documents (e.g., faxes, letters) with intelligent tools for capturing information into metadata fields using OCR/ICR technologies.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7.4.2.1 Records \ Forms Management</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Define the compliance-focused records management organization to manage records critical  to the operation of the business.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3" name="Group 12"/>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5" name="Group 14"/>
            <p:cNvGrpSpPr/>
            <p:nvPr/>
          </p:nvGrpSpPr>
          <p:grpSpPr>
            <a:xfrm>
              <a:off x="8120075" y="399321"/>
              <a:ext cx="505502" cy="318267"/>
              <a:chOff x="8142581" y="405923"/>
              <a:chExt cx="505502" cy="318267"/>
            </a:xfrm>
          </p:grpSpPr>
          <p:sp>
            <p:nvSpPr>
              <p:cNvPr id="16" name="Rectangle 15"/>
              <p:cNvSpPr/>
              <p:nvPr/>
            </p:nvSpPr>
            <p:spPr bwMode="gray">
              <a:xfrm>
                <a:off x="8419483"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0" name="Rectangle 19"/>
              <p:cNvSpPr/>
              <p:nvPr/>
            </p:nvSpPr>
            <p:spPr bwMode="gray">
              <a:xfrm>
                <a:off x="8142581"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419483" y="40592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2" name="Rectangle 21"/>
              <p:cNvSpPr/>
              <p:nvPr/>
            </p:nvSpPr>
            <p:spPr bwMode="gray">
              <a:xfrm>
                <a:off x="8142581" y="587030"/>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2090185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7.4 Enterprise Content Management</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3733795645"/>
              </p:ext>
            </p:extLst>
          </p:nvPr>
        </p:nvGraphicFramePr>
        <p:xfrm>
          <a:off x="417530" y="1086295"/>
          <a:ext cx="8347057" cy="490537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3">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7.4.3 Knowledge Management</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Adopt</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processes that govern the creation, dissemination, and utilization of knowledge.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Encompasses aspects such as performance improvement, competitive advantage, product and services innovation, process development, project-based lessons learnt, and the development of collaborative practices.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7.4.3.1 E-discovery and search</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noProof="0" dirty="0" smtClean="0">
                          <a:solidFill>
                            <a:schemeClr val="tx1"/>
                          </a:solidFill>
                          <a:latin typeface="+mn-lt"/>
                          <a:ea typeface="+mn-ea"/>
                          <a:cs typeface="+mn-cs"/>
                        </a:rPr>
                        <a:t>Enable information </a:t>
                      </a:r>
                      <a:r>
                        <a:rPr lang="en-US" sz="1100" kern="1200" noProof="0" dirty="0" smtClean="0">
                          <a:solidFill>
                            <a:schemeClr val="tx1"/>
                          </a:solidFill>
                          <a:latin typeface="+mn-lt"/>
                          <a:ea typeface="+mn-ea"/>
                          <a:cs typeface="+mn-cs"/>
                        </a:rPr>
                        <a:t>delivery to the desktop via search engines, ultimately enabling the provisioning of information across the entire Internet / intranet.</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7.4.3.2 Knowledge Repository Management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Create</a:t>
                      </a:r>
                      <a:r>
                        <a:rPr lang="en-US" sz="1100" kern="1200" baseline="0" dirty="0" smtClean="0">
                          <a:solidFill>
                            <a:schemeClr val="tx1"/>
                          </a:solidFill>
                          <a:latin typeface="+mn-lt"/>
                          <a:ea typeface="+mn-ea"/>
                          <a:cs typeface="+mn-cs"/>
                        </a:rPr>
                        <a:t> and manage </a:t>
                      </a:r>
                      <a:r>
                        <a:rPr lang="en-US" sz="1100" kern="1200" dirty="0" smtClean="0">
                          <a:solidFill>
                            <a:schemeClr val="tx1"/>
                          </a:solidFill>
                          <a:latin typeface="+mn-lt"/>
                          <a:ea typeface="+mn-ea"/>
                          <a:cs typeface="+mn-cs"/>
                        </a:rPr>
                        <a:t>a </a:t>
                      </a:r>
                      <a:r>
                        <a:rPr lang="en-US" sz="1100" kern="1200" dirty="0" smtClean="0">
                          <a:solidFill>
                            <a:schemeClr val="tx1"/>
                          </a:solidFill>
                          <a:latin typeface="+mn-lt"/>
                          <a:ea typeface="+mn-ea"/>
                          <a:cs typeface="+mn-cs"/>
                        </a:rPr>
                        <a:t>central electronic library to store and facilitate access to corporate information resources. </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7.4.3.3 Enterprise Collaboration / Content Management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Ability to support enterprise-wide communications</a:t>
                      </a:r>
                      <a:r>
                        <a:rPr lang="en-US" sz="1100" kern="1200" baseline="0" dirty="0" smtClean="0">
                          <a:solidFill>
                            <a:schemeClr val="tx1"/>
                          </a:solidFill>
                          <a:latin typeface="+mn-lt"/>
                          <a:ea typeface="+mn-ea"/>
                          <a:cs typeface="+mn-cs"/>
                        </a:rPr>
                        <a:t> and </a:t>
                      </a:r>
                      <a:r>
                        <a:rPr lang="en-US" sz="1100" kern="1200" dirty="0" smtClean="0">
                          <a:solidFill>
                            <a:schemeClr val="tx1"/>
                          </a:solidFill>
                          <a:latin typeface="+mn-lt"/>
                          <a:ea typeface="+mn-ea"/>
                          <a:cs typeface="+mn-cs"/>
                        </a:rPr>
                        <a:t>share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documents and knowledge to specific teams and individuals within the enterprise</a:t>
                      </a:r>
                      <a:r>
                        <a:rPr lang="en-US" sz="1100" kern="1200" baseline="0" dirty="0" smtClean="0">
                          <a:solidFill>
                            <a:schemeClr val="tx1"/>
                          </a:solidFill>
                          <a:latin typeface="+mn-lt"/>
                          <a:ea typeface="+mn-ea"/>
                          <a:cs typeface="+mn-cs"/>
                        </a:rPr>
                        <a:t> by utilizing a </a:t>
                      </a:r>
                      <a:r>
                        <a:rPr lang="en-US" sz="1100" kern="1200" dirty="0" smtClean="0">
                          <a:solidFill>
                            <a:schemeClr val="tx1"/>
                          </a:solidFill>
                          <a:latin typeface="+mn-lt"/>
                          <a:ea typeface="+mn-ea"/>
                          <a:cs typeface="+mn-cs"/>
                        </a:rPr>
                        <a:t>combination </a:t>
                      </a:r>
                      <a:r>
                        <a:rPr lang="en-US" sz="1100" kern="1200" dirty="0" smtClean="0">
                          <a:solidFill>
                            <a:schemeClr val="tx1"/>
                          </a:solidFill>
                          <a:latin typeface="+mn-lt"/>
                          <a:ea typeface="+mn-ea"/>
                          <a:cs typeface="+mn-cs"/>
                        </a:rPr>
                        <a:t>of groupware, tools, </a:t>
                      </a:r>
                      <a:r>
                        <a:rPr lang="en-US" sz="1100" kern="1200" dirty="0" smtClean="0">
                          <a:solidFill>
                            <a:schemeClr val="tx1"/>
                          </a:solidFill>
                          <a:latin typeface="+mn-lt"/>
                          <a:ea typeface="+mn-ea"/>
                          <a:cs typeface="+mn-cs"/>
                        </a:rPr>
                        <a:t>intranets, </a:t>
                      </a:r>
                      <a:r>
                        <a:rPr lang="en-US" sz="1100" kern="1200" dirty="0" smtClean="0">
                          <a:solidFill>
                            <a:schemeClr val="tx1"/>
                          </a:solidFill>
                          <a:latin typeface="+mn-lt"/>
                          <a:ea typeface="+mn-ea"/>
                          <a:cs typeface="+mn-cs"/>
                        </a:rPr>
                        <a:t>extranets and other </a:t>
                      </a:r>
                      <a:r>
                        <a:rPr lang="en-US" sz="1100" kern="1200" dirty="0" smtClean="0">
                          <a:solidFill>
                            <a:schemeClr val="tx1"/>
                          </a:solidFill>
                          <a:latin typeface="+mn-lt"/>
                          <a:ea typeface="+mn-ea"/>
                          <a:cs typeface="+mn-cs"/>
                        </a:rPr>
                        <a:t>networks.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4">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7.4.4 Unstructured Data Management</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Manage data created and stored outside of formal templates.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7.4.1.1 Unstructured Data Inventory</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Inventory and evaluate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the </a:t>
                      </a:r>
                      <a:r>
                        <a:rPr lang="en-US" sz="1100" kern="1200" dirty="0" smtClean="0">
                          <a:solidFill>
                            <a:schemeClr val="tx1"/>
                          </a:solidFill>
                          <a:latin typeface="+mn-lt"/>
                          <a:ea typeface="+mn-ea"/>
                          <a:cs typeface="+mn-cs"/>
                        </a:rPr>
                        <a:t>potential benefits versus the costs and difficulty of </a:t>
                      </a:r>
                      <a:r>
                        <a:rPr lang="en-US" sz="1100" kern="1200" dirty="0" smtClean="0">
                          <a:solidFill>
                            <a:schemeClr val="tx1"/>
                          </a:solidFill>
                          <a:latin typeface="+mn-lt"/>
                          <a:ea typeface="+mn-ea"/>
                          <a:cs typeface="+mn-cs"/>
                        </a:rPr>
                        <a:t>managing unstructured </a:t>
                      </a:r>
                      <a:r>
                        <a:rPr lang="en-US" sz="1100" kern="1200" dirty="0" smtClean="0">
                          <a:solidFill>
                            <a:schemeClr val="tx1"/>
                          </a:solidFill>
                          <a:latin typeface="+mn-lt"/>
                          <a:ea typeface="+mn-ea"/>
                          <a:cs typeface="+mn-cs"/>
                        </a:rPr>
                        <a:t>data.</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marL="0" indent="-341313" algn="r" defTabSz="914400" rtl="0" eaLnBrk="1" fontAlgn="t" latinLnBrk="0" hangingPunct="1"/>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7.4.1.2 Unstructured Data Architecture</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Identify </a:t>
                      </a:r>
                      <a:r>
                        <a:rPr lang="en-US" sz="1100" kern="1200" dirty="0" smtClean="0">
                          <a:solidFill>
                            <a:schemeClr val="tx1"/>
                          </a:solidFill>
                          <a:latin typeface="+mn-lt"/>
                          <a:ea typeface="+mn-ea"/>
                          <a:cs typeface="+mn-cs"/>
                        </a:rPr>
                        <a:t>and </a:t>
                      </a:r>
                      <a:r>
                        <a:rPr lang="en-US" sz="1100" kern="1200" dirty="0" smtClean="0">
                          <a:solidFill>
                            <a:schemeClr val="tx1"/>
                          </a:solidFill>
                          <a:latin typeface="+mn-lt"/>
                          <a:ea typeface="+mn-ea"/>
                          <a:cs typeface="+mn-cs"/>
                        </a:rPr>
                        <a:t>manage metadata</a:t>
                      </a:r>
                      <a:r>
                        <a:rPr lang="en-US" sz="1100" kern="1200" baseline="0" dirty="0" smtClean="0">
                          <a:solidFill>
                            <a:schemeClr val="tx1"/>
                          </a:solidFill>
                          <a:latin typeface="+mn-lt"/>
                          <a:ea typeface="+mn-ea"/>
                          <a:cs typeface="+mn-cs"/>
                        </a:rPr>
                        <a:t> including </a:t>
                      </a:r>
                      <a:r>
                        <a:rPr lang="en-US" sz="1100" kern="1200" dirty="0" smtClean="0">
                          <a:solidFill>
                            <a:schemeClr val="tx1"/>
                          </a:solidFill>
                          <a:latin typeface="+mn-lt"/>
                          <a:ea typeface="+mn-ea"/>
                          <a:cs typeface="+mn-cs"/>
                        </a:rPr>
                        <a:t>identifying </a:t>
                      </a:r>
                      <a:r>
                        <a:rPr lang="en-US" sz="1100" kern="1200" dirty="0" smtClean="0">
                          <a:solidFill>
                            <a:schemeClr val="tx1"/>
                          </a:solidFill>
                          <a:latin typeface="+mn-lt"/>
                          <a:ea typeface="+mn-ea"/>
                          <a:cs typeface="+mn-cs"/>
                        </a:rPr>
                        <a:t>the linkages among unstructured data and identifying unstructured data workflows.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7.4.1.3 Enterprise Data Mark-up</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Utilize</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markup </a:t>
                      </a:r>
                      <a:r>
                        <a:rPr lang="en-US" sz="1100" kern="1200" dirty="0" smtClean="0">
                          <a:solidFill>
                            <a:schemeClr val="tx1"/>
                          </a:solidFill>
                          <a:latin typeface="+mn-lt"/>
                          <a:ea typeface="+mn-ea"/>
                          <a:cs typeface="+mn-cs"/>
                        </a:rPr>
                        <a:t>or tagging schemes to attach metadata to unstructured data, allowing the data to be “joined” with structured data.</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marL="0" indent="-341313" algn="r" defTabSz="914400" rtl="0" eaLnBrk="1" fontAlgn="t" latinLnBrk="0" hangingPunct="1"/>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7.4.1.4 Unstructured Data Governance</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Oversight of unstructured data and the associated linkages and workflows. Includes auditing of the markup of unstructured data.</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3" name="Group 12"/>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5" name="Group 14"/>
            <p:cNvGrpSpPr/>
            <p:nvPr/>
          </p:nvGrpSpPr>
          <p:grpSpPr>
            <a:xfrm>
              <a:off x="8120075" y="399321"/>
              <a:ext cx="505502" cy="318267"/>
              <a:chOff x="8142581" y="405923"/>
              <a:chExt cx="505502" cy="318267"/>
            </a:xfrm>
          </p:grpSpPr>
          <p:sp>
            <p:nvSpPr>
              <p:cNvPr id="16" name="Rectangle 15"/>
              <p:cNvSpPr/>
              <p:nvPr/>
            </p:nvSpPr>
            <p:spPr bwMode="gray">
              <a:xfrm>
                <a:off x="8419483"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0" name="Rectangle 19"/>
              <p:cNvSpPr/>
              <p:nvPr/>
            </p:nvSpPr>
            <p:spPr bwMode="gray">
              <a:xfrm>
                <a:off x="8142581"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419483" y="40592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2" name="Rectangle 21"/>
              <p:cNvSpPr/>
              <p:nvPr/>
            </p:nvSpPr>
            <p:spPr bwMode="gray">
              <a:xfrm>
                <a:off x="8142581" y="587030"/>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3197399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00" y="2556802"/>
            <a:ext cx="2542719" cy="1536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r>
              <a:rPr lang="en-US" dirty="0" smtClean="0"/>
              <a:t>7.5 Advanced Analytics</a:t>
            </a:r>
            <a:endParaRPr lang="en-US" dirty="0"/>
          </a:p>
        </p:txBody>
      </p:sp>
      <p:sp>
        <p:nvSpPr>
          <p:cNvPr id="5" name="Rectangle 4"/>
          <p:cNvSpPr/>
          <p:nvPr/>
        </p:nvSpPr>
        <p:spPr bwMode="gray">
          <a:xfrm>
            <a:off x="731500" y="2224861"/>
            <a:ext cx="254203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sp>
        <p:nvSpPr>
          <p:cNvPr id="6" name="Freeform 5"/>
          <p:cNvSpPr>
            <a:spLocks/>
          </p:cNvSpPr>
          <p:nvPr/>
        </p:nvSpPr>
        <p:spPr bwMode="gray">
          <a:xfrm rot="10800000" flipH="1">
            <a:off x="3196723" y="2353658"/>
            <a:ext cx="728795"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dirty="0">
              <a:solidFill>
                <a:schemeClr val="bg1"/>
              </a:solidFill>
            </a:endParaRPr>
          </a:p>
        </p:txBody>
      </p:sp>
      <p:sp>
        <p:nvSpPr>
          <p:cNvPr id="7" name="Rectangle 6"/>
          <p:cNvSpPr/>
          <p:nvPr/>
        </p:nvSpPr>
        <p:spPr bwMode="gray">
          <a:xfrm>
            <a:off x="2743116" y="3006545"/>
            <a:ext cx="530415" cy="622906"/>
          </a:xfrm>
          <a:prstGeom prst="rect">
            <a:avLst/>
          </a:prstGeom>
          <a:noFill/>
          <a:ln w="28575" cap="rnd" algn="ctr">
            <a:solidFill>
              <a:srgbClr val="92D050"/>
            </a:solidFill>
            <a:prstDash val="solid"/>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4118442" y="1382815"/>
            <a:ext cx="4602894" cy="4542510"/>
          </a:xfrm>
          <a:prstGeom prst="rect">
            <a:avLst/>
          </a:prstGeom>
          <a:solidFill>
            <a:schemeClr val="accent5">
              <a:lumMod val="20000"/>
              <a:lumOff val="80000"/>
            </a:schemeClr>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4118442" y="1108495"/>
            <a:ext cx="4602894" cy="274320"/>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b="1" dirty="0" smtClean="0">
                <a:solidFill>
                  <a:schemeClr val="bg1"/>
                </a:solidFill>
              </a:rPr>
              <a:t>7: </a:t>
            </a:r>
            <a:r>
              <a:rPr lang="en-US" b="1" dirty="0" smtClean="0">
                <a:solidFill>
                  <a:schemeClr val="bg1"/>
                </a:solidFill>
              </a:rPr>
              <a:t>BUSINESS ANALYTICS</a:t>
            </a:r>
            <a:endParaRPr lang="en-US" b="1" dirty="0">
              <a:solidFill>
                <a:schemeClr val="bg1"/>
              </a:solidFill>
            </a:endParaRPr>
          </a:p>
        </p:txBody>
      </p:sp>
      <p:grpSp>
        <p:nvGrpSpPr>
          <p:cNvPr id="9" name="Group 8"/>
          <p:cNvGrpSpPr/>
          <p:nvPr/>
        </p:nvGrpSpPr>
        <p:grpSpPr>
          <a:xfrm>
            <a:off x="4187950" y="3464696"/>
            <a:ext cx="2177431" cy="1382580"/>
            <a:chOff x="1804" y="5272440"/>
            <a:chExt cx="2177431" cy="1382580"/>
          </a:xfrm>
        </p:grpSpPr>
        <p:sp>
          <p:nvSpPr>
            <p:cNvPr id="92" name="Rectangle 91"/>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93" name="TextBox 92"/>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7.3 Performance Management</a:t>
              </a:r>
              <a:endParaRPr lang="en-US" sz="1000" b="1" kern="1200" dirty="0">
                <a:solidFill>
                  <a:srgbClr val="000000"/>
                </a:solidFill>
                <a:latin typeface="Arial"/>
                <a:ea typeface="+mn-ea"/>
                <a:cs typeface="Arial" charset="0"/>
              </a:endParaRPr>
            </a:p>
          </p:txBody>
        </p:sp>
        <p:grpSp>
          <p:nvGrpSpPr>
            <p:cNvPr id="8" name="Group 7"/>
            <p:cNvGrpSpPr/>
            <p:nvPr/>
          </p:nvGrpSpPr>
          <p:grpSpPr>
            <a:xfrm>
              <a:off x="48578" y="5765309"/>
              <a:ext cx="2083885" cy="774496"/>
              <a:chOff x="48578" y="5530684"/>
              <a:chExt cx="2083885" cy="774496"/>
            </a:xfrm>
          </p:grpSpPr>
          <p:sp>
            <p:nvSpPr>
              <p:cNvPr id="95" name="Rectangle 94"/>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7.3.1</a:t>
                </a:r>
              </a:p>
              <a:p>
                <a:pPr algn="ctr" eaLnBrk="0" hangingPunct="0">
                  <a:lnSpc>
                    <a:spcPct val="106000"/>
                  </a:lnSpc>
                </a:pPr>
                <a:r>
                  <a:rPr lang="en-US" sz="700" dirty="0" smtClean="0"/>
                  <a:t>Budgeting Forecasting &amp; Business Planning</a:t>
                </a:r>
                <a:endParaRPr lang="en-US" sz="700" dirty="0"/>
              </a:p>
            </p:txBody>
          </p:sp>
          <p:sp>
            <p:nvSpPr>
              <p:cNvPr id="96" name="Rectangle 95"/>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7.3.2</a:t>
                </a:r>
              </a:p>
              <a:p>
                <a:pPr algn="ctr" eaLnBrk="0" hangingPunct="0">
                  <a:lnSpc>
                    <a:spcPct val="106000"/>
                  </a:lnSpc>
                </a:pPr>
                <a:r>
                  <a:rPr lang="en-US" sz="700" dirty="0" smtClean="0"/>
                  <a:t>Financial Performance Reporting &amp; Dashboards</a:t>
                </a:r>
                <a:endParaRPr lang="en-US" sz="700" dirty="0"/>
              </a:p>
            </p:txBody>
          </p:sp>
          <p:sp>
            <p:nvSpPr>
              <p:cNvPr id="97" name="Rectangle 96"/>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7.3.3</a:t>
                </a:r>
              </a:p>
              <a:p>
                <a:pPr algn="ctr" eaLnBrk="0" hangingPunct="0">
                  <a:lnSpc>
                    <a:spcPct val="106000"/>
                  </a:lnSpc>
                </a:pPr>
                <a:r>
                  <a:rPr lang="en-US" sz="700" dirty="0" smtClean="0"/>
                  <a:t>Financial Consolidation</a:t>
                </a:r>
                <a:endParaRPr lang="en-US" sz="700" dirty="0"/>
              </a:p>
            </p:txBody>
          </p:sp>
        </p:grpSp>
      </p:grpSp>
      <p:grpSp>
        <p:nvGrpSpPr>
          <p:cNvPr id="122" name="Group 121"/>
          <p:cNvGrpSpPr/>
          <p:nvPr/>
        </p:nvGrpSpPr>
        <p:grpSpPr>
          <a:xfrm>
            <a:off x="6465499" y="3467405"/>
            <a:ext cx="2177431" cy="1382580"/>
            <a:chOff x="1804" y="5272440"/>
            <a:chExt cx="2177431" cy="1382580"/>
          </a:xfrm>
        </p:grpSpPr>
        <p:sp>
          <p:nvSpPr>
            <p:cNvPr id="123" name="Rectangle 122"/>
            <p:cNvSpPr/>
            <p:nvPr/>
          </p:nvSpPr>
          <p:spPr bwMode="gray">
            <a:xfrm rot="5400000">
              <a:off x="399230" y="4875014"/>
              <a:ext cx="1382580"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24" name="TextBox 123"/>
            <p:cNvSpPr txBox="1"/>
            <p:nvPr/>
          </p:nvSpPr>
          <p:spPr>
            <a:xfrm>
              <a:off x="125286" y="528348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7.4 Enterprise Content Management</a:t>
              </a:r>
              <a:endParaRPr lang="en-US" sz="1000" b="1" kern="1200" dirty="0">
                <a:solidFill>
                  <a:srgbClr val="000000"/>
                </a:solidFill>
                <a:latin typeface="Arial"/>
                <a:ea typeface="+mn-ea"/>
                <a:cs typeface="Arial" charset="0"/>
              </a:endParaRPr>
            </a:p>
          </p:txBody>
        </p:sp>
        <p:grpSp>
          <p:nvGrpSpPr>
            <p:cNvPr id="125" name="Group 124"/>
            <p:cNvGrpSpPr/>
            <p:nvPr/>
          </p:nvGrpSpPr>
          <p:grpSpPr>
            <a:xfrm>
              <a:off x="48578" y="5765309"/>
              <a:ext cx="2083885" cy="774496"/>
              <a:chOff x="48578" y="5530684"/>
              <a:chExt cx="2083885" cy="774496"/>
            </a:xfrm>
          </p:grpSpPr>
          <p:sp>
            <p:nvSpPr>
              <p:cNvPr id="126" name="Rectangle 125"/>
              <p:cNvSpPr/>
              <p:nvPr/>
            </p:nvSpPr>
            <p:spPr bwMode="gray">
              <a:xfrm>
                <a:off x="5128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7.4.1</a:t>
                </a:r>
              </a:p>
              <a:p>
                <a:pPr algn="ctr" eaLnBrk="0" hangingPunct="0">
                  <a:lnSpc>
                    <a:spcPct val="106000"/>
                  </a:lnSpc>
                </a:pPr>
                <a:r>
                  <a:rPr lang="en-US" sz="700" dirty="0" smtClean="0"/>
                  <a:t>Document Management</a:t>
                </a:r>
                <a:endParaRPr lang="en-US" sz="700" dirty="0"/>
              </a:p>
            </p:txBody>
          </p:sp>
          <p:sp>
            <p:nvSpPr>
              <p:cNvPr id="127" name="Rectangle 126"/>
              <p:cNvSpPr/>
              <p:nvPr/>
            </p:nvSpPr>
            <p:spPr bwMode="gray">
              <a:xfrm>
                <a:off x="1126623" y="5530684"/>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7.4.2</a:t>
                </a:r>
              </a:p>
              <a:p>
                <a:pPr algn="ctr" eaLnBrk="0" hangingPunct="0">
                  <a:lnSpc>
                    <a:spcPct val="106000"/>
                  </a:lnSpc>
                </a:pPr>
                <a:r>
                  <a:rPr lang="en-US" sz="700" dirty="0" smtClean="0"/>
                  <a:t>Image Management</a:t>
                </a:r>
                <a:endParaRPr lang="en-US" sz="700" dirty="0"/>
              </a:p>
            </p:txBody>
          </p:sp>
          <p:sp>
            <p:nvSpPr>
              <p:cNvPr id="128" name="Rectangle 127"/>
              <p:cNvSpPr/>
              <p:nvPr/>
            </p:nvSpPr>
            <p:spPr bwMode="gray">
              <a:xfrm>
                <a:off x="48578"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7.4.3</a:t>
                </a:r>
              </a:p>
              <a:p>
                <a:pPr algn="ctr" eaLnBrk="0" hangingPunct="0">
                  <a:lnSpc>
                    <a:spcPct val="106000"/>
                  </a:lnSpc>
                </a:pPr>
                <a:r>
                  <a:rPr lang="en-US" sz="700" dirty="0" smtClean="0"/>
                  <a:t>Knowledge Management</a:t>
                </a:r>
                <a:endParaRPr lang="en-US" sz="700" dirty="0"/>
              </a:p>
            </p:txBody>
          </p:sp>
          <p:sp>
            <p:nvSpPr>
              <p:cNvPr id="129" name="Rectangle 128"/>
              <p:cNvSpPr/>
              <p:nvPr/>
            </p:nvSpPr>
            <p:spPr bwMode="gray">
              <a:xfrm>
                <a:off x="1118523" y="59394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7.4.4</a:t>
                </a:r>
              </a:p>
              <a:p>
                <a:pPr algn="ctr" eaLnBrk="0" hangingPunct="0">
                  <a:lnSpc>
                    <a:spcPct val="106000"/>
                  </a:lnSpc>
                </a:pPr>
                <a:r>
                  <a:rPr lang="en-US" sz="700" dirty="0" smtClean="0"/>
                  <a:t>Unstructured Data Management</a:t>
                </a:r>
                <a:endParaRPr lang="en-US" sz="700" dirty="0"/>
              </a:p>
            </p:txBody>
          </p:sp>
        </p:grpSp>
      </p:grpSp>
      <p:grpSp>
        <p:nvGrpSpPr>
          <p:cNvPr id="130" name="Group 129"/>
          <p:cNvGrpSpPr/>
          <p:nvPr/>
        </p:nvGrpSpPr>
        <p:grpSpPr>
          <a:xfrm>
            <a:off x="5312768" y="4959778"/>
            <a:ext cx="2177431" cy="850332"/>
            <a:chOff x="1803" y="5272441"/>
            <a:chExt cx="2177431" cy="850332"/>
          </a:xfrm>
        </p:grpSpPr>
        <p:sp>
          <p:nvSpPr>
            <p:cNvPr id="131" name="Rectangle 130"/>
            <p:cNvSpPr/>
            <p:nvPr/>
          </p:nvSpPr>
          <p:spPr bwMode="gray">
            <a:xfrm rot="5400000">
              <a:off x="665353" y="4608891"/>
              <a:ext cx="850332" cy="2177431"/>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2" name="TextBox 131"/>
            <p:cNvSpPr txBox="1"/>
            <p:nvPr/>
          </p:nvSpPr>
          <p:spPr>
            <a:xfrm>
              <a:off x="125286" y="5283485"/>
              <a:ext cx="1930468" cy="255455"/>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7.5 Advanced Analytics</a:t>
              </a:r>
              <a:endParaRPr lang="en-US" sz="1000" b="1" kern="1200" dirty="0">
                <a:solidFill>
                  <a:srgbClr val="000000"/>
                </a:solidFill>
                <a:latin typeface="Arial"/>
                <a:ea typeface="+mn-ea"/>
                <a:cs typeface="Arial" charset="0"/>
              </a:endParaRPr>
            </a:p>
          </p:txBody>
        </p:sp>
        <p:grpSp>
          <p:nvGrpSpPr>
            <p:cNvPr id="133" name="Group 132"/>
            <p:cNvGrpSpPr/>
            <p:nvPr/>
          </p:nvGrpSpPr>
          <p:grpSpPr>
            <a:xfrm>
              <a:off x="51283" y="5603392"/>
              <a:ext cx="2081180" cy="365760"/>
              <a:chOff x="51283" y="5368767"/>
              <a:chExt cx="2081180" cy="365760"/>
            </a:xfrm>
          </p:grpSpPr>
          <p:sp>
            <p:nvSpPr>
              <p:cNvPr id="134" name="Rectangle 133"/>
              <p:cNvSpPr/>
              <p:nvPr/>
            </p:nvSpPr>
            <p:spPr bwMode="gray">
              <a:xfrm>
                <a:off x="5128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7.5.1</a:t>
                </a:r>
              </a:p>
              <a:p>
                <a:pPr algn="ctr" eaLnBrk="0" hangingPunct="0">
                  <a:lnSpc>
                    <a:spcPct val="106000"/>
                  </a:lnSpc>
                </a:pPr>
                <a:r>
                  <a:rPr lang="en-US" sz="700" dirty="0" smtClean="0"/>
                  <a:t>Advanced Visualization</a:t>
                </a:r>
                <a:endParaRPr lang="en-US" sz="700" dirty="0"/>
              </a:p>
            </p:txBody>
          </p:sp>
          <p:sp>
            <p:nvSpPr>
              <p:cNvPr id="135" name="Rectangle 134"/>
              <p:cNvSpPr/>
              <p:nvPr/>
            </p:nvSpPr>
            <p:spPr bwMode="gray">
              <a:xfrm>
                <a:off x="1126623" y="5368767"/>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7.5.2</a:t>
                </a:r>
              </a:p>
              <a:p>
                <a:pPr algn="ctr" eaLnBrk="0" hangingPunct="0">
                  <a:lnSpc>
                    <a:spcPct val="106000"/>
                  </a:lnSpc>
                </a:pPr>
                <a:r>
                  <a:rPr lang="en-US" sz="700" dirty="0" smtClean="0"/>
                  <a:t>Predictive Modeling</a:t>
                </a:r>
                <a:endParaRPr lang="en-US" sz="700" dirty="0"/>
              </a:p>
            </p:txBody>
          </p:sp>
        </p:grpSp>
      </p:grpSp>
      <p:grpSp>
        <p:nvGrpSpPr>
          <p:cNvPr id="12" name="Group 11"/>
          <p:cNvGrpSpPr/>
          <p:nvPr/>
        </p:nvGrpSpPr>
        <p:grpSpPr>
          <a:xfrm>
            <a:off x="4199604" y="1508750"/>
            <a:ext cx="2177431" cy="1843444"/>
            <a:chOff x="4199604" y="1815990"/>
            <a:chExt cx="2177431" cy="1843444"/>
          </a:xfrm>
        </p:grpSpPr>
        <p:sp>
          <p:nvSpPr>
            <p:cNvPr id="145" name="Rectangle 14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6" name="TextBox 14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7.1 Enterprise Data Management</a:t>
              </a:r>
              <a:endParaRPr lang="en-US" sz="1000" b="1" kern="1200" dirty="0">
                <a:solidFill>
                  <a:srgbClr val="000000"/>
                </a:solidFill>
                <a:latin typeface="Arial"/>
                <a:ea typeface="+mn-ea"/>
                <a:cs typeface="Arial" charset="0"/>
              </a:endParaRPr>
            </a:p>
          </p:txBody>
        </p:sp>
        <p:grpSp>
          <p:nvGrpSpPr>
            <p:cNvPr id="10" name="Group 9"/>
            <p:cNvGrpSpPr/>
            <p:nvPr/>
          </p:nvGrpSpPr>
          <p:grpSpPr>
            <a:xfrm>
              <a:off x="4246378" y="2308859"/>
              <a:ext cx="2083885" cy="1217066"/>
              <a:chOff x="4246378" y="2308859"/>
              <a:chExt cx="2083885" cy="1217066"/>
            </a:xfrm>
          </p:grpSpPr>
          <p:sp>
            <p:nvSpPr>
              <p:cNvPr id="148" name="Rectangle 147"/>
              <p:cNvSpPr/>
              <p:nvPr/>
            </p:nvSpPr>
            <p:spPr bwMode="gray">
              <a:xfrm>
                <a:off x="424908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45720" tIns="27432" rIns="45720" bIns="27432" rtlCol="0" anchor="t" anchorCtr="0"/>
              <a:lstStyle/>
              <a:p>
                <a:pPr algn="ctr" eaLnBrk="0" hangingPunct="0">
                  <a:lnSpc>
                    <a:spcPct val="106000"/>
                  </a:lnSpc>
                </a:pPr>
                <a:r>
                  <a:rPr lang="en-US" sz="700" dirty="0" smtClean="0"/>
                  <a:t>7.1.1</a:t>
                </a:r>
              </a:p>
              <a:p>
                <a:pPr algn="ctr" eaLnBrk="0" hangingPunct="0">
                  <a:lnSpc>
                    <a:spcPct val="106000"/>
                  </a:lnSpc>
                </a:pPr>
                <a:r>
                  <a:rPr lang="en-US" sz="700" dirty="0" smtClean="0"/>
                  <a:t>Information Strategy and Architecture</a:t>
                </a:r>
                <a:endParaRPr lang="en-US" sz="700" dirty="0"/>
              </a:p>
            </p:txBody>
          </p:sp>
          <p:sp>
            <p:nvSpPr>
              <p:cNvPr id="149" name="Rectangle 148"/>
              <p:cNvSpPr/>
              <p:nvPr/>
            </p:nvSpPr>
            <p:spPr bwMode="gray">
              <a:xfrm>
                <a:off x="5324423" y="2308859"/>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7.1.2</a:t>
                </a:r>
              </a:p>
              <a:p>
                <a:pPr algn="ctr" eaLnBrk="0" hangingPunct="0">
                  <a:lnSpc>
                    <a:spcPct val="106000"/>
                  </a:lnSpc>
                </a:pPr>
                <a:r>
                  <a:rPr lang="en-US" sz="700" dirty="0" smtClean="0"/>
                  <a:t>Data Governance</a:t>
                </a:r>
                <a:endParaRPr lang="en-US" sz="700" dirty="0"/>
              </a:p>
            </p:txBody>
          </p:sp>
          <p:sp>
            <p:nvSpPr>
              <p:cNvPr id="150" name="Rectangle 149"/>
              <p:cNvSpPr/>
              <p:nvPr/>
            </p:nvSpPr>
            <p:spPr bwMode="gray">
              <a:xfrm>
                <a:off x="4246378"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7.1.3</a:t>
                </a:r>
              </a:p>
              <a:p>
                <a:pPr algn="ctr" eaLnBrk="0" hangingPunct="0">
                  <a:lnSpc>
                    <a:spcPct val="106000"/>
                  </a:lnSpc>
                </a:pPr>
                <a:r>
                  <a:rPr lang="en-US" sz="700" dirty="0" smtClean="0"/>
                  <a:t>Data Quality Management</a:t>
                </a:r>
                <a:endParaRPr lang="en-US" sz="700" dirty="0"/>
              </a:p>
            </p:txBody>
          </p:sp>
          <p:sp>
            <p:nvSpPr>
              <p:cNvPr id="151" name="Rectangle 150"/>
              <p:cNvSpPr/>
              <p:nvPr/>
            </p:nvSpPr>
            <p:spPr bwMode="gray">
              <a:xfrm>
                <a:off x="5316323" y="2734512"/>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7.1.4</a:t>
                </a:r>
              </a:p>
              <a:p>
                <a:pPr algn="ctr" eaLnBrk="0" hangingPunct="0">
                  <a:lnSpc>
                    <a:spcPct val="106000"/>
                  </a:lnSpc>
                </a:pPr>
                <a:r>
                  <a:rPr lang="en-US" sz="700" dirty="0" smtClean="0"/>
                  <a:t>Master Data Management</a:t>
                </a:r>
                <a:endParaRPr lang="en-US" sz="700" dirty="0"/>
              </a:p>
            </p:txBody>
          </p:sp>
          <p:sp>
            <p:nvSpPr>
              <p:cNvPr id="152" name="Rectangle 151"/>
              <p:cNvSpPr/>
              <p:nvPr/>
            </p:nvSpPr>
            <p:spPr bwMode="gray">
              <a:xfrm>
                <a:off x="4246378"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7.1.5</a:t>
                </a:r>
              </a:p>
              <a:p>
                <a:pPr algn="ctr" eaLnBrk="0" hangingPunct="0">
                  <a:lnSpc>
                    <a:spcPct val="106000"/>
                  </a:lnSpc>
                </a:pPr>
                <a:r>
                  <a:rPr lang="en-US" sz="700" dirty="0" smtClean="0"/>
                  <a:t>Metadata Management</a:t>
                </a:r>
                <a:endParaRPr lang="en-US" sz="700" dirty="0"/>
              </a:p>
            </p:txBody>
          </p:sp>
          <p:sp>
            <p:nvSpPr>
              <p:cNvPr id="153" name="Rectangle 152"/>
              <p:cNvSpPr/>
              <p:nvPr/>
            </p:nvSpPr>
            <p:spPr bwMode="gray">
              <a:xfrm>
                <a:off x="5316323" y="3160165"/>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7.1.6</a:t>
                </a:r>
              </a:p>
              <a:p>
                <a:pPr algn="ctr" eaLnBrk="0" hangingPunct="0">
                  <a:lnSpc>
                    <a:spcPct val="106000"/>
                  </a:lnSpc>
                </a:pPr>
                <a:r>
                  <a:rPr lang="en-US" sz="700" dirty="0" smtClean="0"/>
                  <a:t>Data Privacy and Security</a:t>
                </a:r>
                <a:endParaRPr lang="en-US" sz="700" dirty="0"/>
              </a:p>
            </p:txBody>
          </p:sp>
        </p:grpSp>
      </p:grpSp>
      <p:grpSp>
        <p:nvGrpSpPr>
          <p:cNvPr id="154" name="Group 153"/>
          <p:cNvGrpSpPr/>
          <p:nvPr/>
        </p:nvGrpSpPr>
        <p:grpSpPr>
          <a:xfrm>
            <a:off x="6465499" y="1508750"/>
            <a:ext cx="2177431" cy="1843444"/>
            <a:chOff x="4199604" y="1815990"/>
            <a:chExt cx="2177431" cy="1843444"/>
          </a:xfrm>
        </p:grpSpPr>
        <p:sp>
          <p:nvSpPr>
            <p:cNvPr id="155" name="Rectangle 154"/>
            <p:cNvSpPr/>
            <p:nvPr/>
          </p:nvSpPr>
          <p:spPr bwMode="gray">
            <a:xfrm rot="5400000">
              <a:off x="4366598" y="1648996"/>
              <a:ext cx="1843444" cy="2177431"/>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6" name="TextBox 155"/>
            <p:cNvSpPr txBox="1"/>
            <p:nvPr/>
          </p:nvSpPr>
          <p:spPr>
            <a:xfrm>
              <a:off x="4323086" y="1827035"/>
              <a:ext cx="1930468" cy="418576"/>
            </a:xfrm>
            <a:prstGeom prst="rect">
              <a:avLst/>
            </a:prstGeom>
          </p:spPr>
          <p:txBody>
            <a:bodyPr wrap="square" rtlCol="0">
              <a:spAutoFit/>
            </a:bodyPr>
            <a:lstStyle/>
            <a:p>
              <a:pPr marL="1588" algn="ctr"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7.2 Data Warehousing / Business Intelligence</a:t>
              </a:r>
              <a:endParaRPr lang="en-US" sz="1000" b="1" kern="1200" dirty="0">
                <a:solidFill>
                  <a:srgbClr val="000000"/>
                </a:solidFill>
                <a:latin typeface="Arial"/>
                <a:ea typeface="+mn-ea"/>
                <a:cs typeface="Arial" charset="0"/>
              </a:endParaRPr>
            </a:p>
          </p:txBody>
        </p:sp>
        <p:grpSp>
          <p:nvGrpSpPr>
            <p:cNvPr id="157" name="Group 156"/>
            <p:cNvGrpSpPr/>
            <p:nvPr/>
          </p:nvGrpSpPr>
          <p:grpSpPr>
            <a:xfrm>
              <a:off x="4246378" y="2430470"/>
              <a:ext cx="2075785" cy="844910"/>
              <a:chOff x="4246378" y="2430470"/>
              <a:chExt cx="2075785" cy="844910"/>
            </a:xfrm>
          </p:grpSpPr>
          <p:sp>
            <p:nvSpPr>
              <p:cNvPr id="160" name="Rectangle 159"/>
              <p:cNvSpPr/>
              <p:nvPr/>
            </p:nvSpPr>
            <p:spPr bwMode="gray">
              <a:xfrm>
                <a:off x="4246378"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7.2.1</a:t>
                </a:r>
              </a:p>
              <a:p>
                <a:pPr algn="ctr" eaLnBrk="0" hangingPunct="0">
                  <a:lnSpc>
                    <a:spcPct val="106000"/>
                  </a:lnSpc>
                </a:pPr>
                <a:r>
                  <a:rPr lang="en-US" sz="700" dirty="0" smtClean="0"/>
                  <a:t>Data Integration (ETL)</a:t>
                </a:r>
                <a:endParaRPr lang="en-US" sz="700" dirty="0"/>
              </a:p>
            </p:txBody>
          </p:sp>
          <p:sp>
            <p:nvSpPr>
              <p:cNvPr id="161" name="Rectangle 160"/>
              <p:cNvSpPr/>
              <p:nvPr/>
            </p:nvSpPr>
            <p:spPr bwMode="gray">
              <a:xfrm>
                <a:off x="5316323" y="243047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7.2.2</a:t>
                </a:r>
              </a:p>
              <a:p>
                <a:pPr algn="ctr" eaLnBrk="0" hangingPunct="0">
                  <a:lnSpc>
                    <a:spcPct val="106000"/>
                  </a:lnSpc>
                </a:pPr>
                <a:r>
                  <a:rPr lang="en-US" sz="700" dirty="0" smtClean="0"/>
                  <a:t>Data Warehouse Architecture</a:t>
                </a:r>
                <a:endParaRPr lang="en-US" sz="700" dirty="0"/>
              </a:p>
            </p:txBody>
          </p:sp>
          <p:sp>
            <p:nvSpPr>
              <p:cNvPr id="162" name="Rectangle 161"/>
              <p:cNvSpPr/>
              <p:nvPr/>
            </p:nvSpPr>
            <p:spPr bwMode="gray">
              <a:xfrm>
                <a:off x="4246378"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7.2.3</a:t>
                </a:r>
              </a:p>
              <a:p>
                <a:pPr algn="ctr" eaLnBrk="0" hangingPunct="0">
                  <a:lnSpc>
                    <a:spcPct val="106000"/>
                  </a:lnSpc>
                </a:pPr>
                <a:r>
                  <a:rPr lang="en-US" sz="700" dirty="0" smtClean="0"/>
                  <a:t>Reporting</a:t>
                </a:r>
                <a:endParaRPr lang="en-US" sz="700" dirty="0"/>
              </a:p>
            </p:txBody>
          </p:sp>
          <p:sp>
            <p:nvSpPr>
              <p:cNvPr id="163" name="Rectangle 162"/>
              <p:cNvSpPr/>
              <p:nvPr/>
            </p:nvSpPr>
            <p:spPr bwMode="gray">
              <a:xfrm>
                <a:off x="5316323" y="2909620"/>
                <a:ext cx="1005840" cy="365760"/>
              </a:xfrm>
              <a:prstGeom prst="rect">
                <a:avLst/>
              </a:prstGeom>
              <a:solidFill>
                <a:schemeClr val="accent3"/>
              </a:solidFill>
              <a:ln w="12700" cap="rnd" algn="ctr">
                <a:solidFill>
                  <a:schemeClr val="bg1">
                    <a:lumMod val="75000"/>
                  </a:schemeClr>
                </a:solidFill>
                <a:miter lim="800000"/>
                <a:headEnd/>
                <a:tailEnd/>
              </a:ln>
            </p:spPr>
            <p:txBody>
              <a:bodyPr lIns="0" tIns="27432" rIns="0" bIns="27432" rtlCol="0" anchor="t" anchorCtr="0"/>
              <a:lstStyle/>
              <a:p>
                <a:pPr algn="ctr" eaLnBrk="0" hangingPunct="0">
                  <a:lnSpc>
                    <a:spcPct val="106000"/>
                  </a:lnSpc>
                </a:pPr>
                <a:r>
                  <a:rPr lang="en-US" sz="700" dirty="0" smtClean="0"/>
                  <a:t>7.2.4</a:t>
                </a:r>
              </a:p>
              <a:p>
                <a:pPr algn="ctr" eaLnBrk="0" hangingPunct="0">
                  <a:lnSpc>
                    <a:spcPct val="106000"/>
                  </a:lnSpc>
                </a:pPr>
                <a:r>
                  <a:rPr lang="en-US" sz="700" dirty="0" smtClean="0"/>
                  <a:t>Business Intelligence</a:t>
                </a:r>
                <a:endParaRPr lang="en-US" sz="700" dirty="0"/>
              </a:p>
            </p:txBody>
          </p:sp>
        </p:grpSp>
      </p:grpSp>
    </p:spTree>
    <p:extLst>
      <p:ext uri="{BB962C8B-B14F-4D97-AF65-F5344CB8AC3E}">
        <p14:creationId xmlns:p14="http://schemas.microsoft.com/office/powerpoint/2010/main" val="3827083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7.5 Advanced Analytics</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396284793"/>
              </p:ext>
            </p:extLst>
          </p:nvPr>
        </p:nvGraphicFramePr>
        <p:xfrm>
          <a:off x="417530" y="1086295"/>
          <a:ext cx="8347057" cy="211645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2">
                  <a:txBody>
                    <a:bodyPr/>
                    <a:lstStyle/>
                    <a:p>
                      <a:pPr marL="0" indent="-341313" algn="r" defTabSz="914400" rtl="0" eaLnBrk="1" fontAlgn="t" latinLnBrk="0" hangingPunct="1"/>
                      <a:r>
                        <a:rPr lang="en-US" sz="1100" b="1" i="1" u="none" strike="noStrike" kern="1200" dirty="0" smtClean="0">
                          <a:solidFill>
                            <a:srgbClr val="000000"/>
                          </a:solidFill>
                          <a:effectLst/>
                          <a:latin typeface="+mn-lt"/>
                          <a:ea typeface="+mn-ea"/>
                          <a:cs typeface="+mn-cs"/>
                        </a:rPr>
                        <a:t>7.5.1  Advanced Visualization</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Ability to visualize data  in multiple ways from multiple perspectives on the screen at once. Construction of a comprehensive view and spot relationships, which would be impossible  to see if one were forced to examine each view independently.</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7.5.1.1 Information Visualization</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Enable users </a:t>
                      </a:r>
                      <a:r>
                        <a:rPr lang="en-US" sz="1100" kern="1200" dirty="0" smtClean="0">
                          <a:solidFill>
                            <a:schemeClr val="tx1"/>
                          </a:solidFill>
                          <a:latin typeface="+mn-lt"/>
                          <a:ea typeface="+mn-ea"/>
                          <a:cs typeface="+mn-cs"/>
                        </a:rPr>
                        <a:t>to see, explore, and understand large amounts of information at </a:t>
                      </a:r>
                      <a:r>
                        <a:rPr lang="en-US" sz="1100" kern="1200" dirty="0" smtClean="0">
                          <a:solidFill>
                            <a:schemeClr val="tx1"/>
                          </a:solidFill>
                          <a:latin typeface="+mn-lt"/>
                          <a:ea typeface="+mn-ea"/>
                          <a:cs typeface="+mn-cs"/>
                        </a:rPr>
                        <a:t>once utilizing</a:t>
                      </a:r>
                      <a:r>
                        <a:rPr lang="en-US" sz="1100" kern="1200" baseline="0" dirty="0" smtClean="0">
                          <a:solidFill>
                            <a:schemeClr val="tx1"/>
                          </a:solidFill>
                          <a:latin typeface="+mn-lt"/>
                          <a:ea typeface="+mn-ea"/>
                          <a:cs typeface="+mn-cs"/>
                        </a:rPr>
                        <a:t> v</a:t>
                      </a:r>
                      <a:r>
                        <a:rPr lang="en-US" sz="1100" kern="1200" dirty="0" smtClean="0">
                          <a:solidFill>
                            <a:schemeClr val="tx1"/>
                          </a:solidFill>
                          <a:latin typeface="+mn-lt"/>
                          <a:ea typeface="+mn-ea"/>
                          <a:cs typeface="+mn-cs"/>
                        </a:rPr>
                        <a:t>isual representation and interaction techniques. </a:t>
                      </a:r>
                      <a:r>
                        <a:rPr lang="en-US" sz="1100" kern="1200" dirty="0" smtClean="0">
                          <a:solidFill>
                            <a:schemeClr val="tx1"/>
                          </a:solidFill>
                          <a:latin typeface="+mn-lt"/>
                          <a:ea typeface="+mn-ea"/>
                          <a:cs typeface="+mn-cs"/>
                        </a:rPr>
                        <a:t>Information visualization focuses on the creation of approaches for conveying abstract information in intuitive ways.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7.5.1.2 Geospatial Visualization</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Connect </a:t>
                      </a:r>
                      <a:r>
                        <a:rPr lang="en-US" sz="1100" kern="1200" dirty="0" smtClean="0">
                          <a:solidFill>
                            <a:schemeClr val="tx1"/>
                          </a:solidFill>
                          <a:latin typeface="+mn-lt"/>
                          <a:ea typeface="+mn-ea"/>
                          <a:cs typeface="+mn-cs"/>
                        </a:rPr>
                        <a:t>data to geography to build compelling visualizations from diverse information sources. Exploring both quantitative and qualitative spatial relationships within large data sets of structured and unstructured content represented geographically. </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3" name="Group 12"/>
          <p:cNvGrpSpPr/>
          <p:nvPr/>
        </p:nvGrpSpPr>
        <p:grpSpPr>
          <a:xfrm>
            <a:off x="8066855" y="362611"/>
            <a:ext cx="611942" cy="391687"/>
            <a:chOff x="8066855" y="362611"/>
            <a:chExt cx="611942" cy="391687"/>
          </a:xfrm>
        </p:grpSpPr>
        <p:sp>
          <p:nvSpPr>
            <p:cNvPr id="14" name="Rectangle 13"/>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5" name="Group 14"/>
            <p:cNvGrpSpPr/>
            <p:nvPr/>
          </p:nvGrpSpPr>
          <p:grpSpPr>
            <a:xfrm>
              <a:off x="8120075" y="493081"/>
              <a:ext cx="505502" cy="137160"/>
              <a:chOff x="8142581" y="499683"/>
              <a:chExt cx="505502" cy="137160"/>
            </a:xfrm>
          </p:grpSpPr>
          <p:sp>
            <p:nvSpPr>
              <p:cNvPr id="20" name="Rectangle 19"/>
              <p:cNvSpPr/>
              <p:nvPr/>
            </p:nvSpPr>
            <p:spPr bwMode="gray">
              <a:xfrm>
                <a:off x="8142581" y="49968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1" name="Rectangle 20"/>
              <p:cNvSpPr/>
              <p:nvPr/>
            </p:nvSpPr>
            <p:spPr bwMode="gray">
              <a:xfrm>
                <a:off x="8419483" y="49968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4228683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7.5 Advanced Analytics</a:t>
            </a:r>
            <a:endParaRPr lang="en-US" dirty="0" smtClean="0"/>
          </a:p>
        </p:txBody>
      </p:sp>
      <p:graphicFrame>
        <p:nvGraphicFramePr>
          <p:cNvPr id="19" name="Table 18"/>
          <p:cNvGraphicFramePr>
            <a:graphicFrameLocks noGrp="1"/>
          </p:cNvGraphicFramePr>
          <p:nvPr>
            <p:extLst>
              <p:ext uri="{D42A27DB-BD31-4B8C-83A1-F6EECF244321}">
                <p14:modId xmlns:p14="http://schemas.microsoft.com/office/powerpoint/2010/main" val="1644549176"/>
              </p:ext>
            </p:extLst>
          </p:nvPr>
        </p:nvGraphicFramePr>
        <p:xfrm>
          <a:off x="417530" y="1086295"/>
          <a:ext cx="8347057" cy="4646296"/>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050" b="1" u="none" strike="noStrike" dirty="0" smtClean="0">
                          <a:solidFill>
                            <a:schemeClr val="bg1"/>
                          </a:solidFill>
                          <a:effectLst/>
                          <a:latin typeface="+mn-lt"/>
                        </a:rPr>
                        <a:t> </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050" b="1" u="none" strike="noStrike" dirty="0" smtClean="0">
                          <a:solidFill>
                            <a:schemeClr val="bg1"/>
                          </a:solidFill>
                          <a:effectLst/>
                          <a:latin typeface="+mn-lt"/>
                        </a:rPr>
                        <a:t>Capability </a:t>
                      </a:r>
                      <a:r>
                        <a:rPr lang="en-US" sz="1050" b="1" u="none" strike="noStrike" dirty="0">
                          <a:solidFill>
                            <a:schemeClr val="bg1"/>
                          </a:solidFill>
                          <a:effectLst/>
                          <a:latin typeface="+mn-lt"/>
                        </a:rPr>
                        <a:t>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u="none" strike="noStrike" dirty="0" smtClean="0">
                          <a:solidFill>
                            <a:schemeClr val="bg1"/>
                          </a:solidFill>
                          <a:effectLst/>
                          <a:latin typeface="+mn-lt"/>
                        </a:rPr>
                        <a:t>Competency</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050" b="1" i="0" u="none" strike="noStrike" dirty="0" smtClean="0">
                          <a:solidFill>
                            <a:schemeClr val="bg1"/>
                          </a:solidFill>
                          <a:effectLst/>
                          <a:latin typeface="+mn-lt"/>
                        </a:rPr>
                        <a:t>Competency Definition</a:t>
                      </a:r>
                      <a:endParaRPr lang="en-US" sz="105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4">
                  <a:txBody>
                    <a:bodyPr/>
                    <a:lstStyle/>
                    <a:p>
                      <a:pPr algn="r" fontAlgn="t"/>
                      <a:r>
                        <a:rPr lang="en-US" sz="1100" b="1" i="1" u="none" strike="noStrike" kern="1200" dirty="0" smtClean="0">
                          <a:solidFill>
                            <a:srgbClr val="000000"/>
                          </a:solidFill>
                          <a:effectLst/>
                          <a:latin typeface="+mn-lt"/>
                          <a:ea typeface="+mn-ea"/>
                          <a:cs typeface="+mn-cs"/>
                        </a:rPr>
                        <a:t>7.5.2  Predictive Modeling</a:t>
                      </a:r>
                      <a:endParaRPr lang="en-US" sz="1100" b="1" i="1" u="none" strike="noStrike" kern="1200" dirty="0">
                        <a:solidFill>
                          <a:srgbClr val="000000"/>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Apply statistical techniques to predict future outcomes and improve the overall ability to segment a population on the basis of expected outcomes.</a:t>
                      </a:r>
                      <a:r>
                        <a:rPr lang="en-US" sz="1100" kern="1200" baseline="0" dirty="0" smtClean="0">
                          <a:solidFill>
                            <a:schemeClr val="tx1"/>
                          </a:solidFill>
                          <a:latin typeface="+mn-lt"/>
                          <a:ea typeface="+mn-ea"/>
                          <a:cs typeface="+mn-cs"/>
                        </a:rPr>
                        <a:t> Enable m</a:t>
                      </a:r>
                      <a:r>
                        <a:rPr lang="en-US" sz="1100" kern="1200" noProof="0" dirty="0" err="1" smtClean="0">
                          <a:solidFill>
                            <a:schemeClr val="tx1"/>
                          </a:solidFill>
                          <a:latin typeface="+mn-lt"/>
                          <a:ea typeface="+mn-ea"/>
                          <a:cs typeface="+mn-cs"/>
                        </a:rPr>
                        <a:t>athematical</a:t>
                      </a:r>
                      <a:r>
                        <a:rPr lang="en-US" sz="1100" kern="1200" noProof="0" dirty="0" smtClean="0">
                          <a:solidFill>
                            <a:schemeClr val="tx1"/>
                          </a:solidFill>
                          <a:latin typeface="+mn-lt"/>
                          <a:ea typeface="+mn-ea"/>
                          <a:cs typeface="+mn-cs"/>
                        </a:rPr>
                        <a:t> algorithms that detect actionable patterns and trends in data. Also includes the creation of statistical and analytical models via enrichment of data using 3rd party sources.</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7.5.2.1  Customer Analytics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Apply techniques that</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analyze </a:t>
                      </a:r>
                      <a:r>
                        <a:rPr lang="en-US" sz="1100" kern="1200" dirty="0" smtClean="0">
                          <a:solidFill>
                            <a:schemeClr val="tx1"/>
                          </a:solidFill>
                          <a:latin typeface="+mn-lt"/>
                          <a:ea typeface="+mn-ea"/>
                          <a:cs typeface="+mn-cs"/>
                        </a:rPr>
                        <a:t>customer </a:t>
                      </a:r>
                      <a:r>
                        <a:rPr lang="en-US" sz="1100" kern="1200" dirty="0" smtClean="0">
                          <a:solidFill>
                            <a:schemeClr val="tx1"/>
                          </a:solidFill>
                          <a:latin typeface="+mn-lt"/>
                          <a:ea typeface="+mn-ea"/>
                          <a:cs typeface="+mn-cs"/>
                        </a:rPr>
                        <a:t>behavior</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to </a:t>
                      </a:r>
                      <a:r>
                        <a:rPr lang="en-US" sz="1100" kern="1200" dirty="0" smtClean="0">
                          <a:solidFill>
                            <a:schemeClr val="tx1"/>
                          </a:solidFill>
                          <a:latin typeface="+mn-lt"/>
                          <a:ea typeface="+mn-ea"/>
                          <a:cs typeface="+mn-cs"/>
                        </a:rPr>
                        <a:t>support and enable profitability analysis, fraud management,  customer persistency analysis, market segmentation and other customer oriented topics  to make predictions about future events.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7.5.2.2  Risk Analytics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Adopt</a:t>
                      </a:r>
                      <a:r>
                        <a:rPr lang="en-US" sz="1100" kern="1200" baseline="0" dirty="0" smtClean="0">
                          <a:solidFill>
                            <a:schemeClr val="tx1"/>
                          </a:solidFill>
                          <a:latin typeface="+mn-lt"/>
                          <a:ea typeface="+mn-ea"/>
                          <a:cs typeface="+mn-cs"/>
                        </a:rPr>
                        <a:t> techniques </a:t>
                      </a:r>
                      <a:r>
                        <a:rPr lang="en-US" sz="1100" kern="1200" dirty="0" smtClean="0">
                          <a:solidFill>
                            <a:schemeClr val="tx1"/>
                          </a:solidFill>
                          <a:latin typeface="+mn-lt"/>
                          <a:ea typeface="+mn-ea"/>
                          <a:cs typeface="+mn-cs"/>
                        </a:rPr>
                        <a:t>to </a:t>
                      </a:r>
                      <a:r>
                        <a:rPr lang="en-US" sz="1100" kern="1200" dirty="0" smtClean="0">
                          <a:solidFill>
                            <a:schemeClr val="tx1"/>
                          </a:solidFill>
                          <a:latin typeface="+mn-lt"/>
                          <a:ea typeface="+mn-ea"/>
                          <a:cs typeface="+mn-cs"/>
                        </a:rPr>
                        <a:t>identify and assess factors that may </a:t>
                      </a:r>
                    </a:p>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jeopardize the success of </a:t>
                      </a:r>
                      <a:r>
                        <a:rPr lang="en-US" sz="1100" kern="1200" dirty="0" smtClean="0">
                          <a:solidFill>
                            <a:schemeClr val="tx1"/>
                          </a:solidFill>
                          <a:latin typeface="+mn-lt"/>
                          <a:ea typeface="+mn-ea"/>
                          <a:cs typeface="+mn-cs"/>
                        </a:rPr>
                        <a:t>another</a:t>
                      </a:r>
                      <a:r>
                        <a:rPr lang="en-US" sz="1100" kern="1200" baseline="0" dirty="0" smtClean="0">
                          <a:solidFill>
                            <a:schemeClr val="tx1"/>
                          </a:solidFill>
                          <a:latin typeface="+mn-lt"/>
                          <a:ea typeface="+mn-ea"/>
                          <a:cs typeface="+mn-cs"/>
                        </a:rPr>
                        <a:t> </a:t>
                      </a:r>
                      <a:r>
                        <a:rPr lang="en-US" sz="1100" kern="1200" dirty="0" smtClean="0">
                          <a:solidFill>
                            <a:schemeClr val="tx1"/>
                          </a:solidFill>
                          <a:latin typeface="+mn-lt"/>
                          <a:ea typeface="+mn-ea"/>
                          <a:cs typeface="+mn-cs"/>
                        </a:rPr>
                        <a:t>capability</a:t>
                      </a:r>
                      <a:r>
                        <a:rPr lang="en-US" sz="1100" kern="1200" dirty="0" smtClean="0">
                          <a:solidFill>
                            <a:schemeClr val="tx1"/>
                          </a:solidFill>
                          <a:latin typeface="+mn-lt"/>
                          <a:ea typeface="+mn-ea"/>
                          <a:cs typeface="+mn-cs"/>
                        </a:rPr>
                        <a:t>. </a:t>
                      </a:r>
                      <a:r>
                        <a:rPr lang="en-US" sz="1100" kern="1200" dirty="0" smtClean="0">
                          <a:solidFill>
                            <a:schemeClr val="tx1"/>
                          </a:solidFill>
                          <a:latin typeface="+mn-lt"/>
                          <a:ea typeface="+mn-ea"/>
                          <a:cs typeface="+mn-cs"/>
                        </a:rPr>
                        <a:t>Utilized to </a:t>
                      </a:r>
                      <a:r>
                        <a:rPr lang="en-US" sz="1100" kern="1200" dirty="0" smtClean="0">
                          <a:solidFill>
                            <a:schemeClr val="tx1"/>
                          </a:solidFill>
                          <a:latin typeface="+mn-lt"/>
                          <a:ea typeface="+mn-ea"/>
                          <a:cs typeface="+mn-cs"/>
                        </a:rPr>
                        <a:t>support premium leakage management, fraud management, and product experience </a:t>
                      </a:r>
                      <a:r>
                        <a:rPr lang="en-US" sz="1100" kern="1200" dirty="0" smtClean="0">
                          <a:solidFill>
                            <a:schemeClr val="tx1"/>
                          </a:solidFill>
                          <a:latin typeface="+mn-lt"/>
                          <a:ea typeface="+mn-ea"/>
                          <a:cs typeface="+mn-cs"/>
                        </a:rPr>
                        <a:t>projections, this </a:t>
                      </a:r>
                      <a:r>
                        <a:rPr lang="en-US" sz="1100" kern="1200" dirty="0" smtClean="0">
                          <a:solidFill>
                            <a:schemeClr val="tx1"/>
                          </a:solidFill>
                          <a:latin typeface="+mn-lt"/>
                          <a:ea typeface="+mn-ea"/>
                          <a:cs typeface="+mn-cs"/>
                        </a:rPr>
                        <a:t>competency also helps to define preventive measures to reduce the probability of these factors from occurring and identify countermeasures to successfully </a:t>
                      </a:r>
                      <a:r>
                        <a:rPr lang="en-US" sz="1100" kern="1200" dirty="0" smtClean="0">
                          <a:solidFill>
                            <a:schemeClr val="tx1"/>
                          </a:solidFill>
                          <a:latin typeface="+mn-lt"/>
                          <a:ea typeface="+mn-ea"/>
                          <a:cs typeface="+mn-cs"/>
                        </a:rPr>
                        <a:t>mitigate these constraints</a:t>
                      </a:r>
                      <a:r>
                        <a:rPr lang="en-US" sz="1100" kern="1200" baseline="0" dirty="0" smtClean="0">
                          <a:solidFill>
                            <a:schemeClr val="tx1"/>
                          </a:solidFill>
                          <a:latin typeface="+mn-lt"/>
                          <a:ea typeface="+mn-ea"/>
                          <a:cs typeface="+mn-cs"/>
                        </a:rPr>
                        <a:t> if </a:t>
                      </a:r>
                      <a:r>
                        <a:rPr lang="en-US" sz="1100" kern="1200" dirty="0" smtClean="0">
                          <a:solidFill>
                            <a:schemeClr val="tx1"/>
                          </a:solidFill>
                          <a:latin typeface="+mn-lt"/>
                          <a:ea typeface="+mn-ea"/>
                          <a:cs typeface="+mn-cs"/>
                        </a:rPr>
                        <a:t>they </a:t>
                      </a:r>
                      <a:r>
                        <a:rPr lang="en-US" sz="1100" kern="1200" dirty="0" smtClean="0">
                          <a:solidFill>
                            <a:schemeClr val="tx1"/>
                          </a:solidFill>
                          <a:latin typeface="+mn-lt"/>
                          <a:ea typeface="+mn-ea"/>
                          <a:cs typeface="+mn-cs"/>
                        </a:rPr>
                        <a:t>develop to avert possible negative effects on the competitiveness of the company.</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7.5.2.3  Marketing Analytics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Apply</a:t>
                      </a:r>
                      <a:r>
                        <a:rPr lang="en-US" sz="1100" kern="1200" baseline="0" dirty="0" smtClean="0">
                          <a:solidFill>
                            <a:schemeClr val="tx1"/>
                          </a:solidFill>
                          <a:latin typeface="+mn-lt"/>
                          <a:ea typeface="+mn-ea"/>
                          <a:cs typeface="+mn-cs"/>
                        </a:rPr>
                        <a:t> techniques </a:t>
                      </a:r>
                      <a:r>
                        <a:rPr lang="en-US" sz="1100" kern="1200" dirty="0" smtClean="0">
                          <a:solidFill>
                            <a:schemeClr val="tx1"/>
                          </a:solidFill>
                          <a:latin typeface="+mn-lt"/>
                          <a:ea typeface="+mn-ea"/>
                          <a:cs typeface="+mn-cs"/>
                        </a:rPr>
                        <a:t>to </a:t>
                      </a:r>
                      <a:r>
                        <a:rPr lang="en-US" sz="1100" kern="1200" dirty="0" smtClean="0">
                          <a:solidFill>
                            <a:schemeClr val="tx1"/>
                          </a:solidFill>
                          <a:latin typeface="+mn-lt"/>
                          <a:ea typeface="+mn-ea"/>
                          <a:cs typeface="+mn-cs"/>
                        </a:rPr>
                        <a:t>support lead generation, effective campaign management, segment profitability analysis, </a:t>
                      </a:r>
                      <a:r>
                        <a:rPr lang="en-US" sz="1100" kern="1200" dirty="0" smtClean="0">
                          <a:solidFill>
                            <a:schemeClr val="tx1"/>
                          </a:solidFill>
                          <a:latin typeface="+mn-lt"/>
                          <a:ea typeface="+mn-ea"/>
                          <a:cs typeface="+mn-cs"/>
                        </a:rPr>
                        <a:t>and evaluate distribution </a:t>
                      </a:r>
                      <a:r>
                        <a:rPr lang="en-US" sz="1100" kern="1200" dirty="0" smtClean="0">
                          <a:solidFill>
                            <a:schemeClr val="tx1"/>
                          </a:solidFill>
                          <a:latin typeface="+mn-lt"/>
                          <a:ea typeface="+mn-ea"/>
                          <a:cs typeface="+mn-cs"/>
                        </a:rPr>
                        <a:t>channel effectiveness. Marketing analytics </a:t>
                      </a:r>
                      <a:r>
                        <a:rPr lang="en-US" sz="1100" kern="1200" dirty="0" smtClean="0">
                          <a:solidFill>
                            <a:schemeClr val="tx1"/>
                          </a:solidFill>
                          <a:latin typeface="+mn-lt"/>
                          <a:ea typeface="+mn-ea"/>
                          <a:cs typeface="+mn-cs"/>
                        </a:rPr>
                        <a:t>focuses </a:t>
                      </a:r>
                      <a:r>
                        <a:rPr lang="en-US" sz="1100" kern="1200" dirty="0" smtClean="0">
                          <a:solidFill>
                            <a:schemeClr val="tx1"/>
                          </a:solidFill>
                          <a:latin typeface="+mn-lt"/>
                          <a:ea typeface="+mn-ea"/>
                          <a:cs typeface="+mn-cs"/>
                        </a:rPr>
                        <a:t>on the alignment of marketing activities, strategies, and metrics with business goals to achieve key outcomes and </a:t>
                      </a:r>
                      <a:r>
                        <a:rPr lang="en-US" sz="1100" kern="1200" dirty="0" smtClean="0">
                          <a:solidFill>
                            <a:schemeClr val="tx1"/>
                          </a:solidFill>
                          <a:latin typeface="+mn-lt"/>
                          <a:ea typeface="+mn-ea"/>
                          <a:cs typeface="+mn-cs"/>
                        </a:rPr>
                        <a:t>objectives to evaluate the efficiency and effectiveness of marketing.</a:t>
                      </a:r>
                      <a:endParaRPr lang="en-US" sz="1100" kern="1200" dirty="0" smtClean="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7.5.2.4  Claims Analytics</a:t>
                      </a:r>
                      <a:endParaRPr lang="en-US" sz="1100" kern="1200" dirty="0">
                        <a:solidFill>
                          <a:schemeClr val="tx1"/>
                        </a:solidFill>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lvl="1"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kern="1200" dirty="0" smtClean="0">
                          <a:solidFill>
                            <a:schemeClr val="tx1"/>
                          </a:solidFill>
                          <a:latin typeface="+mn-lt"/>
                          <a:ea typeface="+mn-ea"/>
                          <a:cs typeface="+mn-cs"/>
                        </a:rPr>
                        <a:t>Apply</a:t>
                      </a:r>
                      <a:r>
                        <a:rPr lang="en-US" sz="1100" kern="1200" baseline="0" dirty="0" smtClean="0">
                          <a:solidFill>
                            <a:schemeClr val="tx1"/>
                          </a:solidFill>
                          <a:latin typeface="+mn-lt"/>
                          <a:ea typeface="+mn-ea"/>
                          <a:cs typeface="+mn-cs"/>
                        </a:rPr>
                        <a:t> t</a:t>
                      </a:r>
                      <a:r>
                        <a:rPr lang="en-US" sz="1100" kern="1200" dirty="0" smtClean="0">
                          <a:solidFill>
                            <a:schemeClr val="tx1"/>
                          </a:solidFill>
                          <a:latin typeface="+mn-lt"/>
                          <a:ea typeface="+mn-ea"/>
                          <a:cs typeface="+mn-cs"/>
                        </a:rPr>
                        <a:t>echniques </a:t>
                      </a:r>
                      <a:r>
                        <a:rPr lang="en-US" sz="1100" kern="1200" dirty="0" smtClean="0">
                          <a:solidFill>
                            <a:schemeClr val="tx1"/>
                          </a:solidFill>
                          <a:latin typeface="+mn-lt"/>
                          <a:ea typeface="+mn-ea"/>
                          <a:cs typeface="+mn-cs"/>
                        </a:rPr>
                        <a:t>to </a:t>
                      </a:r>
                      <a:r>
                        <a:rPr lang="en-US" sz="1100" kern="1200" dirty="0" smtClean="0">
                          <a:solidFill>
                            <a:schemeClr val="tx1"/>
                          </a:solidFill>
                          <a:latin typeface="+mn-lt"/>
                          <a:ea typeface="+mn-ea"/>
                          <a:cs typeface="+mn-cs"/>
                        </a:rPr>
                        <a:t>improve</a:t>
                      </a:r>
                      <a:r>
                        <a:rPr lang="en-US" sz="1100" kern="1200" baseline="0" dirty="0" smtClean="0">
                          <a:solidFill>
                            <a:schemeClr val="tx1"/>
                          </a:solidFill>
                          <a:latin typeface="+mn-lt"/>
                          <a:ea typeface="+mn-ea"/>
                          <a:cs typeface="+mn-cs"/>
                        </a:rPr>
                        <a:t> detection of p</a:t>
                      </a:r>
                      <a:r>
                        <a:rPr lang="en-US" sz="1100" kern="1200" dirty="0" smtClean="0">
                          <a:solidFill>
                            <a:schemeClr val="tx1"/>
                          </a:solidFill>
                          <a:latin typeface="+mn-lt"/>
                          <a:ea typeface="+mn-ea"/>
                          <a:cs typeface="+mn-cs"/>
                        </a:rPr>
                        <a:t>otentially </a:t>
                      </a:r>
                      <a:r>
                        <a:rPr lang="en-US" sz="1100" kern="1200" dirty="0" smtClean="0">
                          <a:solidFill>
                            <a:schemeClr val="tx1"/>
                          </a:solidFill>
                          <a:latin typeface="+mn-lt"/>
                          <a:ea typeface="+mn-ea"/>
                          <a:cs typeface="+mn-cs"/>
                        </a:rPr>
                        <a:t>fraudulent situations, analyze the efficiency of claims operations and support litigation management.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grpSp>
        <p:nvGrpSpPr>
          <p:cNvPr id="11" name="Group 10"/>
          <p:cNvGrpSpPr/>
          <p:nvPr/>
        </p:nvGrpSpPr>
        <p:grpSpPr>
          <a:xfrm>
            <a:off x="8066855" y="362611"/>
            <a:ext cx="611942" cy="391687"/>
            <a:chOff x="8066855" y="362611"/>
            <a:chExt cx="611942" cy="391687"/>
          </a:xfrm>
        </p:grpSpPr>
        <p:sp>
          <p:nvSpPr>
            <p:cNvPr id="12" name="Rectangle 11"/>
            <p:cNvSpPr/>
            <p:nvPr/>
          </p:nvSpPr>
          <p:spPr bwMode="gray">
            <a:xfrm>
              <a:off x="8066855" y="362611"/>
              <a:ext cx="611942" cy="391687"/>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nvGrpSpPr>
            <p:cNvPr id="17" name="Group 16"/>
            <p:cNvGrpSpPr/>
            <p:nvPr/>
          </p:nvGrpSpPr>
          <p:grpSpPr>
            <a:xfrm>
              <a:off x="8120075" y="493081"/>
              <a:ext cx="505502" cy="137160"/>
              <a:chOff x="8142581" y="499683"/>
              <a:chExt cx="505502" cy="137160"/>
            </a:xfrm>
          </p:grpSpPr>
          <p:sp>
            <p:nvSpPr>
              <p:cNvPr id="18" name="Rectangle 17"/>
              <p:cNvSpPr/>
              <p:nvPr/>
            </p:nvSpPr>
            <p:spPr bwMode="gray">
              <a:xfrm>
                <a:off x="8142581" y="499683"/>
                <a:ext cx="228600" cy="137160"/>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sp>
            <p:nvSpPr>
              <p:cNvPr id="23" name="Rectangle 22"/>
              <p:cNvSpPr/>
              <p:nvPr/>
            </p:nvSpPr>
            <p:spPr bwMode="gray">
              <a:xfrm>
                <a:off x="8419483" y="499683"/>
                <a:ext cx="228600" cy="137160"/>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a:solidFill>
                    <a:schemeClr val="bg1"/>
                  </a:solidFill>
                </a:endParaRPr>
              </a:p>
            </p:txBody>
          </p:sp>
        </p:grpSp>
      </p:grpSp>
    </p:spTree>
    <p:extLst>
      <p:ext uri="{BB962C8B-B14F-4D97-AF65-F5344CB8AC3E}">
        <p14:creationId xmlns:p14="http://schemas.microsoft.com/office/powerpoint/2010/main" val="4056686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gray">
          <a:xfrm>
            <a:off x="1269170" y="3236062"/>
            <a:ext cx="7028115" cy="0"/>
          </a:xfrm>
          <a:prstGeom prst="line">
            <a:avLst/>
          </a:prstGeom>
          <a:noFill/>
          <a:ln w="12700" cap="rnd">
            <a:solidFill>
              <a:schemeClr val="accent1"/>
            </a:solidFill>
            <a:round/>
            <a:headEnd/>
            <a:tailEnd/>
          </a:ln>
        </p:spPr>
        <p:txBody>
          <a:bodyPr wrap="none" anchor="ctr"/>
          <a:lstStyle/>
          <a:p>
            <a:pPr eaLnBrk="0" hangingPunct="0">
              <a:lnSpc>
                <a:spcPct val="106000"/>
              </a:lnSpc>
              <a:spcBef>
                <a:spcPct val="50000"/>
              </a:spcBef>
              <a:buSzPct val="100000"/>
              <a:buFont typeface="Wingdings 2" pitchFamily="18" charset="2"/>
              <a:buNone/>
              <a:defRPr/>
            </a:pPr>
            <a:endParaRPr lang="en-US" dirty="0">
              <a:cs typeface="+mn-cs"/>
            </a:endParaRPr>
          </a:p>
        </p:txBody>
      </p:sp>
      <p:sp>
        <p:nvSpPr>
          <p:cNvPr id="26627" name="Text Placeholder 9"/>
          <p:cNvSpPr>
            <a:spLocks noGrp="1"/>
          </p:cNvSpPr>
          <p:nvPr>
            <p:ph type="body" sz="quarter" idx="10"/>
          </p:nvPr>
        </p:nvSpPr>
        <p:spPr>
          <a:xfrm>
            <a:off x="4097427" y="3081528"/>
            <a:ext cx="1371600" cy="309068"/>
          </a:xfrm>
          <a:solidFill>
            <a:schemeClr val="bg1"/>
          </a:solidFill>
        </p:spPr>
        <p:txBody>
          <a:bodyPr wrap="none">
            <a:noAutofit/>
          </a:bodyPr>
          <a:lstStyle/>
          <a:p>
            <a:pPr marL="0" indent="0" eaLnBrk="1" hangingPunct="1"/>
            <a:r>
              <a:rPr lang="en-US" dirty="0" smtClean="0"/>
              <a:t>Appendix</a:t>
            </a:r>
          </a:p>
        </p:txBody>
      </p:sp>
    </p:spTree>
    <p:extLst>
      <p:ext uri="{BB962C8B-B14F-4D97-AF65-F5344CB8AC3E}">
        <p14:creationId xmlns:p14="http://schemas.microsoft.com/office/powerpoint/2010/main" val="409630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3.1 Underwriting &amp; Policy Administration</a:t>
            </a:r>
          </a:p>
        </p:txBody>
      </p:sp>
      <p:graphicFrame>
        <p:nvGraphicFramePr>
          <p:cNvPr id="19" name="Table 18"/>
          <p:cNvGraphicFramePr>
            <a:graphicFrameLocks noGrp="1"/>
          </p:cNvGraphicFramePr>
          <p:nvPr>
            <p:extLst>
              <p:ext uri="{D42A27DB-BD31-4B8C-83A1-F6EECF244321}">
                <p14:modId xmlns:p14="http://schemas.microsoft.com/office/powerpoint/2010/main" val="2919311259"/>
              </p:ext>
            </p:extLst>
          </p:nvPr>
        </p:nvGraphicFramePr>
        <p:xfrm>
          <a:off x="417530" y="1281459"/>
          <a:ext cx="8347057" cy="4419600"/>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4">
                  <a:txBody>
                    <a:bodyPr/>
                    <a:lstStyle/>
                    <a:p>
                      <a:pPr algn="r" fontAlgn="t"/>
                      <a:r>
                        <a:rPr lang="en-US" sz="1100" b="1" i="1" u="none" strike="noStrike" dirty="0" smtClean="0">
                          <a:effectLst/>
                          <a:latin typeface="+mn-lt"/>
                        </a:rPr>
                        <a:t>3.1.1 Underwriting Strategy</a:t>
                      </a:r>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4">
                  <a:txBody>
                    <a:bodyPr/>
                    <a:lstStyle/>
                    <a:p>
                      <a:pPr algn="l" fontAlgn="t"/>
                      <a:r>
                        <a:rPr lang="en-US" sz="1100" b="0" i="0" u="none" strike="noStrike" dirty="0" smtClean="0">
                          <a:solidFill>
                            <a:srgbClr val="000000"/>
                          </a:solidFill>
                          <a:effectLst/>
                          <a:latin typeface="+mn-lt"/>
                        </a:rPr>
                        <a:t>Establishing</a:t>
                      </a:r>
                      <a:r>
                        <a:rPr lang="en-US" sz="1100" b="0" i="0" u="none" strike="noStrike" baseline="0" dirty="0" smtClean="0">
                          <a:solidFill>
                            <a:srgbClr val="000000"/>
                          </a:solidFill>
                          <a:effectLst/>
                          <a:latin typeface="+mn-lt"/>
                        </a:rPr>
                        <a:t> how the underwriting function will organize and act to meet corporate objectives in conjunction with marketing, product, financial, risk and other strategies.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u="none" strike="noStrike" dirty="0" smtClean="0">
                          <a:effectLst/>
                          <a:latin typeface="+mn-lt"/>
                        </a:rPr>
                        <a:t>3.1.1.1</a:t>
                      </a:r>
                      <a:r>
                        <a:rPr lang="en-US" sz="1100" b="0" u="none" strike="noStrike" baseline="0" dirty="0" smtClean="0">
                          <a:effectLst/>
                          <a:latin typeface="+mn-lt"/>
                        </a:rPr>
                        <a:t> </a:t>
                      </a:r>
                      <a:r>
                        <a:rPr lang="en-US" sz="1100" b="0" u="none" strike="noStrike" dirty="0" smtClean="0">
                          <a:effectLst/>
                          <a:latin typeface="+mn-lt"/>
                        </a:rPr>
                        <a:t>Operational Objectives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Periodically</a:t>
                      </a:r>
                      <a:r>
                        <a:rPr lang="en-US" sz="1100" b="0" i="0" u="none" strike="noStrike" baseline="0" dirty="0" smtClean="0">
                          <a:solidFill>
                            <a:srgbClr val="000000"/>
                          </a:solidFill>
                          <a:effectLst/>
                          <a:latin typeface="+mn-lt"/>
                        </a:rPr>
                        <a:t> develop, review and revise quantifiable business objectives for the underwriting organization. </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3.1.1.2 Operational Practices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Organize</a:t>
                      </a:r>
                      <a:r>
                        <a:rPr lang="en-US" sz="1100" b="0" i="0" u="none" strike="noStrike" baseline="0" dirty="0" smtClean="0">
                          <a:solidFill>
                            <a:srgbClr val="000000"/>
                          </a:solidFill>
                          <a:effectLst/>
                          <a:latin typeface="+mn-lt"/>
                        </a:rPr>
                        <a:t> underwriters for maximum efficiency and effectiveness. Develop appropriate media to communicate underwriting policies and procedures.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3.1.1.3</a:t>
                      </a:r>
                    </a:p>
                    <a:p>
                      <a:pPr algn="l" fontAlgn="t"/>
                      <a:r>
                        <a:rPr lang="en-US" sz="1100" b="0" i="0" u="none" strike="noStrike" dirty="0" smtClean="0">
                          <a:solidFill>
                            <a:srgbClr val="000000"/>
                          </a:solidFill>
                          <a:effectLst/>
                          <a:latin typeface="+mn-lt"/>
                        </a:rPr>
                        <a:t>Authority Management</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Define and delegate underwriting authority based upon premium</a:t>
                      </a:r>
                      <a:r>
                        <a:rPr lang="en-US" sz="1100" b="0" i="0" u="none" strike="noStrike" baseline="0" dirty="0" smtClean="0">
                          <a:solidFill>
                            <a:srgbClr val="000000"/>
                          </a:solidFill>
                          <a:effectLst/>
                          <a:latin typeface="+mn-lt"/>
                        </a:rPr>
                        <a:t> amounts, limits, industry segments, etc. Distribute authority letters and to the extent possible, manage underwriting authority through technology.</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3.1.1.4</a:t>
                      </a:r>
                    </a:p>
                    <a:p>
                      <a:pPr algn="l" fontAlgn="t"/>
                      <a:r>
                        <a:rPr lang="en-US" sz="1100" b="0" i="0" u="none" strike="noStrike" dirty="0" smtClean="0">
                          <a:solidFill>
                            <a:srgbClr val="000000"/>
                          </a:solidFill>
                          <a:effectLst/>
                          <a:latin typeface="+mn-lt"/>
                        </a:rPr>
                        <a:t>Reinsurance</a:t>
                      </a:r>
                      <a:r>
                        <a:rPr lang="en-US" sz="1100" b="0" i="0" u="none" strike="noStrike" baseline="0" dirty="0" smtClean="0">
                          <a:solidFill>
                            <a:srgbClr val="000000"/>
                          </a:solidFill>
                          <a:effectLst/>
                          <a:latin typeface="+mn-lt"/>
                        </a:rPr>
                        <a:t> Strategy</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Develop a strategy for the</a:t>
                      </a:r>
                      <a:r>
                        <a:rPr lang="en-US" sz="1100" b="0" i="0" u="none" strike="noStrike" baseline="0" dirty="0" smtClean="0">
                          <a:solidFill>
                            <a:srgbClr val="000000"/>
                          </a:solidFill>
                          <a:effectLst/>
                          <a:latin typeface="+mn-lt"/>
                        </a:rPr>
                        <a:t> use of treaty or facultative reinsurance. Select and pre-qualify reinsurers.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3">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3.1.2</a:t>
                      </a:r>
                      <a:r>
                        <a:rPr lang="en-US" sz="1100" b="1" i="1" u="none" strike="noStrike" baseline="0" dirty="0" smtClean="0">
                          <a:effectLst/>
                          <a:latin typeface="+mn-lt"/>
                        </a:rPr>
                        <a:t> </a:t>
                      </a:r>
                      <a:r>
                        <a:rPr lang="en-US" sz="1100" b="1" i="1" u="none" strike="noStrike" dirty="0" smtClean="0">
                          <a:effectLst/>
                          <a:latin typeface="+mn-lt"/>
                        </a:rPr>
                        <a:t>Rating</a:t>
                      </a:r>
                      <a:endParaRPr lang="en-US" sz="1100" b="1" i="1" u="none" strike="noStrike" dirty="0" smtClean="0">
                        <a:solidFill>
                          <a:srgbClr val="000000"/>
                        </a:solidFill>
                        <a:effectLst/>
                        <a:latin typeface="+mn-lt"/>
                      </a:endParaRPr>
                    </a:p>
                    <a:p>
                      <a:pPr algn="r" fontAlgn="t"/>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pPr marL="0" indent="0" algn="l" fontAlgn="t">
                        <a:buFont typeface="Wingdings" pitchFamily="2" charset="2"/>
                        <a:buNone/>
                      </a:pPr>
                      <a:r>
                        <a:rPr lang="en-US" sz="1100" dirty="0" smtClean="0">
                          <a:effectLst/>
                        </a:rPr>
                        <a:t>Determination</a:t>
                      </a:r>
                      <a:r>
                        <a:rPr lang="en-US" sz="1100" baseline="0" dirty="0" smtClean="0">
                          <a:effectLst/>
                        </a:rPr>
                        <a:t> of</a:t>
                      </a:r>
                      <a:r>
                        <a:rPr lang="en-US" sz="1100" dirty="0" smtClean="0">
                          <a:effectLst/>
                        </a:rPr>
                        <a:t> premium</a:t>
                      </a:r>
                      <a:r>
                        <a:rPr lang="en-US" sz="1100" baseline="0" dirty="0" smtClean="0">
                          <a:effectLst/>
                        </a:rPr>
                        <a:t> </a:t>
                      </a:r>
                      <a:r>
                        <a:rPr lang="en-US" sz="1100" dirty="0" smtClean="0">
                          <a:effectLst/>
                        </a:rPr>
                        <a:t>amounts based</a:t>
                      </a:r>
                      <a:r>
                        <a:rPr lang="en-US" sz="1100" baseline="0" dirty="0" smtClean="0">
                          <a:effectLst/>
                        </a:rPr>
                        <a:t> on bureau, other advisory organization, and/or company standard risk characteristics.</a:t>
                      </a:r>
                      <a:endParaRPr lang="en-US" sz="1100" dirty="0" smtClean="0">
                        <a:effectLs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u="none" strike="noStrike" dirty="0" smtClean="0">
                          <a:effectLst/>
                          <a:latin typeface="+mn-lt"/>
                        </a:rPr>
                        <a:t>3.1.2.1</a:t>
                      </a:r>
                    </a:p>
                    <a:p>
                      <a:pPr algn="l" fontAlgn="t"/>
                      <a:r>
                        <a:rPr lang="en-US" sz="1100" b="0" i="0" u="none" strike="noStrike" baseline="0" dirty="0" smtClean="0">
                          <a:solidFill>
                            <a:srgbClr val="000000"/>
                          </a:solidFill>
                          <a:effectLst/>
                          <a:latin typeface="+mn-lt"/>
                        </a:rPr>
                        <a:t>Bureau and Other Advisory Rates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dirty="0" smtClean="0">
                          <a:effectLst/>
                        </a:rPr>
                        <a:t>Perform rating using bureau</a:t>
                      </a:r>
                      <a:r>
                        <a:rPr lang="en-US" sz="1100" baseline="0" dirty="0" smtClean="0">
                          <a:effectLst/>
                        </a:rPr>
                        <a:t> or other advisory organization rates and factors.</a:t>
                      </a:r>
                      <a:endParaRPr lang="en-US" sz="1100" dirty="0" smtClean="0">
                        <a:effectLs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3.1.2.2 </a:t>
                      </a:r>
                    </a:p>
                    <a:p>
                      <a:pPr algn="l" fontAlgn="t"/>
                      <a:r>
                        <a:rPr lang="en-US" sz="1100" b="0" u="none" strike="noStrike" dirty="0" smtClean="0">
                          <a:effectLst/>
                          <a:latin typeface="+mn-lt"/>
                        </a:rPr>
                        <a:t>Proprietary Company Rates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Perform rating using</a:t>
                      </a:r>
                      <a:r>
                        <a:rPr lang="en-US" sz="1100" b="0" i="0" u="none" strike="noStrike" baseline="0" dirty="0" smtClean="0">
                          <a:solidFill>
                            <a:srgbClr val="000000"/>
                          </a:solidFill>
                          <a:effectLst/>
                          <a:latin typeface="+mn-lt"/>
                        </a:rPr>
                        <a:t> proprietary company rates and factors.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3.1.2.3 </a:t>
                      </a:r>
                    </a:p>
                    <a:p>
                      <a:pPr algn="l" fontAlgn="t"/>
                      <a:r>
                        <a:rPr lang="en-US" sz="1100" b="0" i="0" u="none" strike="noStrike" dirty="0" smtClean="0">
                          <a:solidFill>
                            <a:srgbClr val="000000"/>
                          </a:solidFill>
                          <a:effectLst/>
                          <a:latin typeface="+mn-lt"/>
                        </a:rPr>
                        <a:t>Taxes, Fees, &amp; Surcharges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Apply applicable taxes,</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fees and surcharges to premium, based upon location,</a:t>
                      </a:r>
                      <a:r>
                        <a:rPr lang="en-US" sz="1100" b="0" i="0" u="none" strike="noStrike" baseline="0" dirty="0" smtClean="0">
                          <a:solidFill>
                            <a:srgbClr val="000000"/>
                          </a:solidFill>
                          <a:effectLst/>
                          <a:latin typeface="+mn-lt"/>
                        </a:rPr>
                        <a:t> LOB, or other factors to support downstream information needs.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sp>
        <p:nvSpPr>
          <p:cNvPr id="18" name="Rectangle 17"/>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0" name="Rectangle 19"/>
          <p:cNvSpPr/>
          <p:nvPr/>
        </p:nvSpPr>
        <p:spPr bwMode="gray">
          <a:xfrm>
            <a:off x="7854881" y="379317"/>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1" name="Rectangle 20"/>
          <p:cNvSpPr/>
          <p:nvPr/>
        </p:nvSpPr>
        <p:spPr bwMode="gray">
          <a:xfrm>
            <a:off x="8139759" y="379317"/>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2" name="Rectangle 21"/>
          <p:cNvSpPr/>
          <p:nvPr/>
        </p:nvSpPr>
        <p:spPr bwMode="gray">
          <a:xfrm>
            <a:off x="8419483"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Rectangle 22"/>
          <p:cNvSpPr/>
          <p:nvPr/>
        </p:nvSpPr>
        <p:spPr bwMode="gray">
          <a:xfrm>
            <a:off x="7854881"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4" name="Rectangle 23"/>
          <p:cNvSpPr/>
          <p:nvPr/>
        </p:nvSpPr>
        <p:spPr bwMode="gray">
          <a:xfrm>
            <a:off x="8139759"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5" name="Rectangle 24"/>
          <p:cNvSpPr/>
          <p:nvPr/>
        </p:nvSpPr>
        <p:spPr bwMode="gray">
          <a:xfrm>
            <a:off x="8419483"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6" name="Rectangle 25"/>
          <p:cNvSpPr/>
          <p:nvPr/>
        </p:nvSpPr>
        <p:spPr bwMode="gray">
          <a:xfrm>
            <a:off x="7854881"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7" name="Rectangle 26"/>
          <p:cNvSpPr/>
          <p:nvPr/>
        </p:nvSpPr>
        <p:spPr bwMode="gray">
          <a:xfrm>
            <a:off x="8139759"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8" name="Rectangle 27"/>
          <p:cNvSpPr/>
          <p:nvPr/>
        </p:nvSpPr>
        <p:spPr bwMode="gray">
          <a:xfrm>
            <a:off x="8419483"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13260240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475" y="1517392"/>
            <a:ext cx="3407714" cy="267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312" y="1535826"/>
            <a:ext cx="3217428" cy="808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p:nvPr>
        </p:nvSpPr>
        <p:spPr>
          <a:noFill/>
        </p:spPr>
        <p:txBody>
          <a:bodyPr/>
          <a:lstStyle/>
          <a:p>
            <a:pPr marL="0" indent="0"/>
            <a:r>
              <a:rPr lang="en-US" dirty="0"/>
              <a:t>Introduction to Property &amp; Casualty Insurance Capability Print</a:t>
            </a:r>
            <a:endParaRPr lang="en-US" b="0" dirty="0"/>
          </a:p>
        </p:txBody>
      </p:sp>
      <p:sp>
        <p:nvSpPr>
          <p:cNvPr id="4" name="Text Placeholder 6"/>
          <p:cNvSpPr txBox="1">
            <a:spLocks/>
          </p:cNvSpPr>
          <p:nvPr/>
        </p:nvSpPr>
        <p:spPr>
          <a:xfrm>
            <a:off x="309045" y="817460"/>
            <a:ext cx="8364445" cy="771827"/>
          </a:xfrm>
          <a:prstGeom prst="rect">
            <a:avLst/>
          </a:prstGeom>
        </p:spPr>
        <p:txBody>
          <a:bodyPr/>
          <a:lst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defRPr/>
            </a:pPr>
            <a:r>
              <a:rPr lang="en-US" dirty="0" smtClean="0">
                <a:solidFill>
                  <a:srgbClr val="000000"/>
                </a:solidFill>
              </a:rPr>
              <a:t>The P&amp;C Insurance Capability Print identifies </a:t>
            </a:r>
            <a:r>
              <a:rPr lang="en-US" dirty="0">
                <a:solidFill>
                  <a:srgbClr val="000000"/>
                </a:solidFill>
              </a:rPr>
              <a:t>capabilities required of leading P&amp;C insurance organizations to write and service policies </a:t>
            </a:r>
            <a:r>
              <a:rPr lang="en-US" dirty="0" smtClean="0">
                <a:solidFill>
                  <a:srgbClr val="000000"/>
                </a:solidFill>
              </a:rPr>
              <a:t>effectively</a:t>
            </a:r>
            <a:endParaRPr lang="en-US" dirty="0"/>
          </a:p>
        </p:txBody>
      </p:sp>
      <p:cxnSp>
        <p:nvCxnSpPr>
          <p:cNvPr id="8" name="Straight Connector 7"/>
          <p:cNvCxnSpPr/>
          <p:nvPr/>
        </p:nvCxnSpPr>
        <p:spPr bwMode="auto">
          <a:xfrm>
            <a:off x="566920" y="1353464"/>
            <a:ext cx="3657600" cy="0"/>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sp>
        <p:nvSpPr>
          <p:cNvPr id="6" name="TextBox 5"/>
          <p:cNvSpPr txBox="1"/>
          <p:nvPr/>
        </p:nvSpPr>
        <p:spPr>
          <a:xfrm>
            <a:off x="1333000" y="1211300"/>
            <a:ext cx="2143857" cy="259045"/>
          </a:xfrm>
          <a:prstGeom prst="rect">
            <a:avLst/>
          </a:prstGeom>
          <a:solidFill>
            <a:schemeClr val="bg1"/>
          </a:solidFill>
        </p:spPr>
        <p:txBody>
          <a:bodyPr wrap="none" rtlCol="0">
            <a:spAutoFit/>
          </a:bodyPr>
          <a:lstStyle/>
          <a:p>
            <a:pPr marL="1588" algn="ctr" rtl="0" fontAlgn="base">
              <a:lnSpc>
                <a:spcPct val="106000"/>
              </a:lnSpc>
              <a:spcBef>
                <a:spcPct val="80000"/>
              </a:spcBef>
              <a:spcAft>
                <a:spcPct val="0"/>
              </a:spcAft>
              <a:buClr>
                <a:srgbClr val="000000"/>
              </a:buClr>
            </a:pPr>
            <a:r>
              <a:rPr lang="en-US" sz="1100" b="1" dirty="0"/>
              <a:t>Capability </a:t>
            </a:r>
            <a:r>
              <a:rPr lang="en-US" sz="1100" b="1" dirty="0" smtClean="0"/>
              <a:t>Print and Domains</a:t>
            </a:r>
            <a:endParaRPr lang="en-US" sz="1100" b="1" dirty="0"/>
          </a:p>
        </p:txBody>
      </p:sp>
      <p:sp>
        <p:nvSpPr>
          <p:cNvPr id="9" name="Freeform 5"/>
          <p:cNvSpPr>
            <a:spLocks/>
          </p:cNvSpPr>
          <p:nvPr/>
        </p:nvSpPr>
        <p:spPr bwMode="gray">
          <a:xfrm rot="10800000" flipH="1">
            <a:off x="2680788" y="1854393"/>
            <a:ext cx="470227" cy="1997061"/>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a:solidFill>
                <a:schemeClr val="bg1"/>
              </a:solidFill>
            </a:endParaRPr>
          </a:p>
        </p:txBody>
      </p:sp>
      <p:sp>
        <p:nvSpPr>
          <p:cNvPr id="10" name="TextBox 9"/>
          <p:cNvSpPr txBox="1"/>
          <p:nvPr/>
        </p:nvSpPr>
        <p:spPr>
          <a:xfrm>
            <a:off x="3083926" y="1704378"/>
            <a:ext cx="2233559" cy="2339102"/>
          </a:xfrm>
          <a:prstGeom prst="rect">
            <a:avLst/>
          </a:prstGeom>
          <a:solidFill>
            <a:schemeClr val="accent3"/>
          </a:solidFill>
          <a:ln>
            <a:noFill/>
          </a:ln>
        </p:spPr>
        <p:txBody>
          <a:bodyPr wrap="square" rtlCol="0">
            <a:spAutoFit/>
          </a:bodyPr>
          <a:lstStyle/>
          <a:p>
            <a:r>
              <a:rPr lang="en-US" sz="1000" b="1" dirty="0" smtClean="0"/>
              <a:t>Capability Domain </a:t>
            </a:r>
            <a:r>
              <a:rPr lang="en-US" sz="1000" dirty="0" smtClean="0"/>
              <a:t>groups capabilities along functional domains of the organization</a:t>
            </a:r>
          </a:p>
          <a:p>
            <a:r>
              <a:rPr lang="en-US" sz="1000" dirty="0" smtClean="0"/>
              <a:t>The following capability domains are included in the Capability Print:</a:t>
            </a:r>
          </a:p>
          <a:p>
            <a:pPr marL="169863" indent="-169863">
              <a:buFont typeface="Wingdings" pitchFamily="2" charset="2"/>
              <a:buChar char="§"/>
            </a:pPr>
            <a:r>
              <a:rPr lang="en-US" sz="1000" dirty="0" smtClean="0"/>
              <a:t>Access Channels</a:t>
            </a:r>
          </a:p>
          <a:p>
            <a:pPr marL="169863" indent="-169863">
              <a:buFont typeface="Wingdings" pitchFamily="2" charset="2"/>
              <a:buChar char="§"/>
            </a:pPr>
            <a:r>
              <a:rPr lang="en-US" sz="1000" dirty="0" smtClean="0"/>
              <a:t>Sales &amp; Service</a:t>
            </a:r>
          </a:p>
          <a:p>
            <a:pPr marL="169863" indent="-169863">
              <a:buFont typeface="Wingdings" pitchFamily="2" charset="2"/>
              <a:buChar char="§"/>
            </a:pPr>
            <a:r>
              <a:rPr lang="en-US" sz="1000" b="1" dirty="0" smtClean="0"/>
              <a:t>Underwriting, Policy &amp; Claim Operations</a:t>
            </a:r>
          </a:p>
          <a:p>
            <a:pPr marL="169863" indent="-169863">
              <a:buFont typeface="Wingdings" pitchFamily="2" charset="2"/>
              <a:buChar char="§"/>
            </a:pPr>
            <a:r>
              <a:rPr lang="en-US" sz="1000" b="1" dirty="0" smtClean="0"/>
              <a:t>Product Lifecycle Management</a:t>
            </a:r>
          </a:p>
          <a:p>
            <a:pPr marL="169863" indent="-169863">
              <a:buFont typeface="Wingdings" pitchFamily="2" charset="2"/>
              <a:buChar char="§"/>
            </a:pPr>
            <a:r>
              <a:rPr lang="en-US" sz="1000" dirty="0" smtClean="0"/>
              <a:t>Corporate Services</a:t>
            </a:r>
          </a:p>
          <a:p>
            <a:pPr marL="169863" indent="-169863">
              <a:buFont typeface="Wingdings" pitchFamily="2" charset="2"/>
              <a:buChar char="§"/>
            </a:pPr>
            <a:r>
              <a:rPr lang="en-US" sz="1000" dirty="0" smtClean="0"/>
              <a:t>Marketing &amp; Distribution</a:t>
            </a:r>
          </a:p>
          <a:p>
            <a:pPr marL="169863" indent="-169863">
              <a:buFont typeface="Wingdings" pitchFamily="2" charset="2"/>
              <a:buChar char="§"/>
            </a:pPr>
            <a:r>
              <a:rPr lang="en-US" sz="1000" b="1" dirty="0" smtClean="0"/>
              <a:t>Business Analytics </a:t>
            </a:r>
          </a:p>
          <a:p>
            <a:endParaRPr lang="en-US" sz="1000" b="1" dirty="0"/>
          </a:p>
          <a:p>
            <a:r>
              <a:rPr lang="en-US" sz="600" b="1" dirty="0" smtClean="0"/>
              <a:t>Bold </a:t>
            </a:r>
            <a:r>
              <a:rPr lang="en-US" sz="600" dirty="0" smtClean="0"/>
              <a:t>indicates capability domains in-scope for PAS</a:t>
            </a:r>
            <a:endParaRPr lang="en-US" sz="600" b="1" dirty="0"/>
          </a:p>
        </p:txBody>
      </p:sp>
      <p:sp>
        <p:nvSpPr>
          <p:cNvPr id="11" name="Oval 10"/>
          <p:cNvSpPr/>
          <p:nvPr/>
        </p:nvSpPr>
        <p:spPr bwMode="gray">
          <a:xfrm>
            <a:off x="2498130" y="2439615"/>
            <a:ext cx="182880" cy="182880"/>
          </a:xfrm>
          <a:prstGeom prst="ellipse">
            <a:avLst/>
          </a:prstGeom>
          <a:solidFill>
            <a:srgbClr val="92D050"/>
          </a:solidFill>
          <a:ln w="12700" cap="rnd" algn="ctr">
            <a:noFill/>
            <a:miter lim="800000"/>
            <a:headEnd/>
            <a:tailEnd/>
          </a:ln>
        </p:spPr>
        <p:txBody>
          <a:bodyPr lIns="91440" rtlCol="0" anchor="ctr" anchorCtr="1"/>
          <a:lstStyle/>
          <a:p>
            <a:pPr algn="ctr" eaLnBrk="0" hangingPunct="0">
              <a:lnSpc>
                <a:spcPct val="106000"/>
              </a:lnSpc>
            </a:pPr>
            <a:r>
              <a:rPr lang="en-US" sz="1000" b="1" dirty="0" smtClean="0">
                <a:solidFill>
                  <a:schemeClr val="bg1"/>
                </a:solidFill>
              </a:rPr>
              <a:t>1</a:t>
            </a:r>
            <a:endParaRPr lang="en-US" sz="1000" b="1" dirty="0">
              <a:solidFill>
                <a:schemeClr val="bg1"/>
              </a:solidFill>
            </a:endParaRPr>
          </a:p>
        </p:txBody>
      </p:sp>
      <p:cxnSp>
        <p:nvCxnSpPr>
          <p:cNvPr id="39" name="Straight Connector 38"/>
          <p:cNvCxnSpPr/>
          <p:nvPr/>
        </p:nvCxnSpPr>
        <p:spPr bwMode="auto">
          <a:xfrm>
            <a:off x="5080838" y="1353464"/>
            <a:ext cx="3657600" cy="0"/>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sp>
        <p:nvSpPr>
          <p:cNvPr id="40" name="TextBox 39"/>
          <p:cNvSpPr txBox="1"/>
          <p:nvPr/>
        </p:nvSpPr>
        <p:spPr>
          <a:xfrm>
            <a:off x="6338630" y="1211300"/>
            <a:ext cx="1291059" cy="259045"/>
          </a:xfrm>
          <a:prstGeom prst="rect">
            <a:avLst/>
          </a:prstGeom>
          <a:solidFill>
            <a:schemeClr val="bg1"/>
          </a:solidFill>
        </p:spPr>
        <p:txBody>
          <a:bodyPr wrap="none" rtlCol="0">
            <a:spAutoFit/>
          </a:bodyPr>
          <a:lstStyle/>
          <a:p>
            <a:pPr marL="1588" algn="ctr" rtl="0" fontAlgn="base">
              <a:lnSpc>
                <a:spcPct val="106000"/>
              </a:lnSpc>
              <a:spcBef>
                <a:spcPct val="80000"/>
              </a:spcBef>
              <a:spcAft>
                <a:spcPct val="0"/>
              </a:spcAft>
              <a:buClr>
                <a:srgbClr val="000000"/>
              </a:buClr>
            </a:pPr>
            <a:r>
              <a:rPr lang="en-US" sz="1100" b="1" dirty="0"/>
              <a:t>Capability </a:t>
            </a:r>
            <a:r>
              <a:rPr lang="en-US" sz="1100" b="1" dirty="0" smtClean="0"/>
              <a:t>Areas</a:t>
            </a:r>
            <a:endParaRPr lang="en-US" sz="1100" b="1" dirty="0"/>
          </a:p>
        </p:txBody>
      </p:sp>
      <p:sp>
        <p:nvSpPr>
          <p:cNvPr id="42" name="Rectangle 41"/>
          <p:cNvSpPr/>
          <p:nvPr/>
        </p:nvSpPr>
        <p:spPr bwMode="gray">
          <a:xfrm>
            <a:off x="5495191" y="2353660"/>
            <a:ext cx="3162461" cy="1394695"/>
          </a:xfrm>
          <a:prstGeom prst="rect">
            <a:avLst/>
          </a:prstGeom>
          <a:solidFill>
            <a:schemeClr val="accent3">
              <a:lumMod val="85000"/>
            </a:schemeClr>
          </a:solidFill>
          <a:ln w="3175" cap="rnd" algn="ctr">
            <a:solidFill>
              <a:schemeClr val="bg1">
                <a:lumMod val="75000"/>
              </a:schemeClr>
            </a:solidFill>
            <a:miter lim="800000"/>
            <a:headEnd/>
            <a:tailEnd/>
          </a:ln>
        </p:spPr>
        <p:txBody>
          <a:bodyPr lIns="182880" rtlCol="0" anchor="ctr" anchorCtr="1"/>
          <a:lstStyle/>
          <a:p>
            <a:pPr algn="ctr" eaLnBrk="0" hangingPunct="0">
              <a:lnSpc>
                <a:spcPct val="106000"/>
              </a:lnSpc>
            </a:pPr>
            <a:endParaRPr lang="en-US" b="1">
              <a:ln>
                <a:solidFill>
                  <a:sysClr val="windowText" lastClr="000000"/>
                </a:solidFill>
              </a:ln>
              <a:solidFill>
                <a:schemeClr val="bg1"/>
              </a:solidFill>
            </a:endParaRPr>
          </a:p>
        </p:txBody>
      </p:sp>
      <p:sp>
        <p:nvSpPr>
          <p:cNvPr id="43" name="TextBox 42"/>
          <p:cNvSpPr txBox="1"/>
          <p:nvPr/>
        </p:nvSpPr>
        <p:spPr>
          <a:xfrm>
            <a:off x="5738779" y="2408363"/>
            <a:ext cx="2666436" cy="255455"/>
          </a:xfrm>
          <a:prstGeom prst="rect">
            <a:avLst/>
          </a:prstGeom>
        </p:spPr>
        <p:txBody>
          <a:bodyPr wrap="none" rtlCol="0">
            <a:spAutoFit/>
          </a:bodyPr>
          <a:lstStyle/>
          <a:p>
            <a:pPr marL="1588" algn="l" rtl="0" fontAlgn="base">
              <a:lnSpc>
                <a:spcPct val="106000"/>
              </a:lnSpc>
              <a:spcBef>
                <a:spcPct val="80000"/>
              </a:spcBef>
              <a:spcAft>
                <a:spcPct val="0"/>
              </a:spcAft>
              <a:buClr>
                <a:srgbClr val="000000"/>
              </a:buClr>
            </a:pPr>
            <a:r>
              <a:rPr lang="en-US" sz="1000" b="1" kern="1200" dirty="0" smtClean="0">
                <a:solidFill>
                  <a:srgbClr val="000000"/>
                </a:solidFill>
                <a:latin typeface="Arial"/>
                <a:ea typeface="+mn-ea"/>
                <a:cs typeface="Arial" charset="0"/>
              </a:rPr>
              <a:t>3.1 Underwriting &amp; Policy Administration</a:t>
            </a:r>
            <a:endParaRPr lang="en-US" sz="1000" b="1" kern="1200" dirty="0">
              <a:solidFill>
                <a:srgbClr val="000000"/>
              </a:solidFill>
              <a:latin typeface="Arial"/>
              <a:ea typeface="+mn-ea"/>
              <a:cs typeface="Arial" charset="0"/>
            </a:endParaRPr>
          </a:p>
        </p:txBody>
      </p:sp>
      <p:sp>
        <p:nvSpPr>
          <p:cNvPr id="44" name="Rectangle 43"/>
          <p:cNvSpPr/>
          <p:nvPr/>
        </p:nvSpPr>
        <p:spPr bwMode="gray">
          <a:xfrm>
            <a:off x="5548969" y="2683266"/>
            <a:ext cx="1005840" cy="457200"/>
          </a:xfrm>
          <a:prstGeom prst="rect">
            <a:avLst/>
          </a:prstGeom>
          <a:solidFill>
            <a:schemeClr val="accent3"/>
          </a:solidFill>
          <a:ln w="12700" cap="rnd" algn="ctr">
            <a:solidFill>
              <a:schemeClr val="bg1">
                <a:lumMod val="75000"/>
              </a:schemeClr>
            </a:solidFill>
            <a:miter lim="800000"/>
            <a:headEnd/>
            <a:tailEnd/>
          </a:ln>
        </p:spPr>
        <p:txBody>
          <a:bodyPr lIns="45720" rIns="45720" rtlCol="0" anchor="t" anchorCtr="0"/>
          <a:lstStyle/>
          <a:p>
            <a:pPr algn="ctr" eaLnBrk="0" hangingPunct="0">
              <a:lnSpc>
                <a:spcPct val="106000"/>
              </a:lnSpc>
            </a:pPr>
            <a:r>
              <a:rPr lang="en-US" sz="800" b="1" dirty="0" smtClean="0"/>
              <a:t>3.1.1</a:t>
            </a:r>
          </a:p>
          <a:p>
            <a:pPr algn="ctr" eaLnBrk="0" hangingPunct="0">
              <a:lnSpc>
                <a:spcPct val="106000"/>
              </a:lnSpc>
            </a:pPr>
            <a:r>
              <a:rPr lang="en-US" sz="800" b="1" dirty="0" smtClean="0"/>
              <a:t>Underwriting Strategy</a:t>
            </a:r>
            <a:endParaRPr lang="en-US" sz="800" b="1" dirty="0"/>
          </a:p>
        </p:txBody>
      </p:sp>
      <p:sp>
        <p:nvSpPr>
          <p:cNvPr id="45" name="Rectangle 44"/>
          <p:cNvSpPr/>
          <p:nvPr/>
        </p:nvSpPr>
        <p:spPr bwMode="gray">
          <a:xfrm>
            <a:off x="5548969" y="3172813"/>
            <a:ext cx="1005840" cy="457200"/>
          </a:xfrm>
          <a:prstGeom prst="rect">
            <a:avLst/>
          </a:prstGeom>
          <a:solidFill>
            <a:schemeClr val="accent3"/>
          </a:solidFill>
          <a:ln w="12700" cap="rnd" algn="ctr">
            <a:solidFill>
              <a:schemeClr val="bg1">
                <a:lumMod val="75000"/>
              </a:schemeClr>
            </a:solidFill>
            <a:miter lim="800000"/>
            <a:headEnd/>
            <a:tailEnd/>
          </a:ln>
        </p:spPr>
        <p:txBody>
          <a:bodyPr lIns="91440" rtlCol="0" anchor="t" anchorCtr="0"/>
          <a:lstStyle/>
          <a:p>
            <a:pPr algn="ctr" eaLnBrk="0" hangingPunct="0">
              <a:lnSpc>
                <a:spcPct val="106000"/>
              </a:lnSpc>
            </a:pPr>
            <a:r>
              <a:rPr lang="en-US" sz="800" b="1" dirty="0" smtClean="0"/>
              <a:t>3.1.4</a:t>
            </a:r>
          </a:p>
          <a:p>
            <a:pPr algn="ctr" eaLnBrk="0" hangingPunct="0">
              <a:lnSpc>
                <a:spcPct val="106000"/>
              </a:lnSpc>
            </a:pPr>
            <a:r>
              <a:rPr lang="en-US" sz="800" b="1" dirty="0" smtClean="0"/>
              <a:t>Quoting</a:t>
            </a:r>
            <a:endParaRPr lang="en-US" sz="800" b="1" dirty="0"/>
          </a:p>
        </p:txBody>
      </p:sp>
      <p:sp>
        <p:nvSpPr>
          <p:cNvPr id="46" name="Rectangle 45"/>
          <p:cNvSpPr/>
          <p:nvPr/>
        </p:nvSpPr>
        <p:spPr bwMode="gray">
          <a:xfrm>
            <a:off x="7600476" y="3172813"/>
            <a:ext cx="1005840" cy="457200"/>
          </a:xfrm>
          <a:prstGeom prst="rect">
            <a:avLst/>
          </a:prstGeom>
          <a:solidFill>
            <a:schemeClr val="accent3"/>
          </a:solidFill>
          <a:ln w="12700" cap="rnd" algn="ctr">
            <a:solidFill>
              <a:schemeClr val="bg1">
                <a:lumMod val="75000"/>
              </a:schemeClr>
            </a:solidFill>
            <a:miter lim="800000"/>
            <a:headEnd/>
            <a:tailEnd/>
          </a:ln>
        </p:spPr>
        <p:txBody>
          <a:bodyPr lIns="91440" rtlCol="0" anchor="t" anchorCtr="0"/>
          <a:lstStyle/>
          <a:p>
            <a:pPr algn="ctr" eaLnBrk="0" hangingPunct="0">
              <a:lnSpc>
                <a:spcPct val="106000"/>
              </a:lnSpc>
            </a:pPr>
            <a:r>
              <a:rPr lang="en-US" sz="800" b="1" dirty="0" smtClean="0"/>
              <a:t> 3.1.6</a:t>
            </a:r>
          </a:p>
          <a:p>
            <a:pPr algn="ctr" eaLnBrk="0" hangingPunct="0">
              <a:lnSpc>
                <a:spcPct val="106000"/>
              </a:lnSpc>
            </a:pPr>
            <a:r>
              <a:rPr lang="en-US" sz="800" b="1" dirty="0" smtClean="0"/>
              <a:t>Transaction Management</a:t>
            </a:r>
            <a:endParaRPr lang="en-US" sz="800" b="1" dirty="0"/>
          </a:p>
        </p:txBody>
      </p:sp>
      <p:sp>
        <p:nvSpPr>
          <p:cNvPr id="47" name="Rectangle 46"/>
          <p:cNvSpPr/>
          <p:nvPr/>
        </p:nvSpPr>
        <p:spPr bwMode="gray">
          <a:xfrm>
            <a:off x="6574723" y="2683266"/>
            <a:ext cx="1005840" cy="457200"/>
          </a:xfrm>
          <a:prstGeom prst="rect">
            <a:avLst/>
          </a:prstGeom>
          <a:solidFill>
            <a:schemeClr val="accent3"/>
          </a:solidFill>
          <a:ln w="12700" cap="rnd" algn="ctr">
            <a:solidFill>
              <a:schemeClr val="bg1">
                <a:lumMod val="75000"/>
              </a:schemeClr>
            </a:solidFill>
            <a:miter lim="800000"/>
            <a:headEnd/>
            <a:tailEnd/>
          </a:ln>
        </p:spPr>
        <p:txBody>
          <a:bodyPr lIns="91440" rtlCol="0" anchor="t" anchorCtr="0"/>
          <a:lstStyle/>
          <a:p>
            <a:pPr algn="ctr" eaLnBrk="0" hangingPunct="0">
              <a:lnSpc>
                <a:spcPct val="106000"/>
              </a:lnSpc>
            </a:pPr>
            <a:r>
              <a:rPr lang="en-US" sz="800" b="1" dirty="0" smtClean="0"/>
              <a:t>3.1.2</a:t>
            </a:r>
          </a:p>
          <a:p>
            <a:pPr algn="ctr" eaLnBrk="0" hangingPunct="0">
              <a:lnSpc>
                <a:spcPct val="106000"/>
              </a:lnSpc>
            </a:pPr>
            <a:r>
              <a:rPr lang="en-US" sz="800" b="1" dirty="0" smtClean="0"/>
              <a:t>Rating</a:t>
            </a:r>
            <a:endParaRPr lang="en-US" sz="800" b="1" dirty="0"/>
          </a:p>
        </p:txBody>
      </p:sp>
      <p:sp>
        <p:nvSpPr>
          <p:cNvPr id="48" name="Rectangle 47"/>
          <p:cNvSpPr/>
          <p:nvPr/>
        </p:nvSpPr>
        <p:spPr bwMode="gray">
          <a:xfrm>
            <a:off x="7600476" y="2683266"/>
            <a:ext cx="1005840" cy="457200"/>
          </a:xfrm>
          <a:prstGeom prst="rect">
            <a:avLst/>
          </a:prstGeom>
          <a:solidFill>
            <a:schemeClr val="accent3"/>
          </a:solidFill>
          <a:ln w="12700" cap="rnd" algn="ctr">
            <a:solidFill>
              <a:schemeClr val="bg1">
                <a:lumMod val="75000"/>
              </a:schemeClr>
            </a:solidFill>
            <a:miter lim="800000"/>
            <a:headEnd/>
            <a:tailEnd/>
          </a:ln>
        </p:spPr>
        <p:txBody>
          <a:bodyPr lIns="91440" rtlCol="0" anchor="t" anchorCtr="0"/>
          <a:lstStyle/>
          <a:p>
            <a:pPr algn="ctr" eaLnBrk="0" hangingPunct="0">
              <a:lnSpc>
                <a:spcPct val="106000"/>
              </a:lnSpc>
            </a:pPr>
            <a:r>
              <a:rPr lang="en-US" sz="800" b="1" dirty="0" smtClean="0"/>
              <a:t>3.13 Risk Assessment and Pricing</a:t>
            </a:r>
            <a:endParaRPr lang="en-US" sz="800" b="1" dirty="0"/>
          </a:p>
        </p:txBody>
      </p:sp>
      <p:sp>
        <p:nvSpPr>
          <p:cNvPr id="49" name="Rectangle 48"/>
          <p:cNvSpPr/>
          <p:nvPr/>
        </p:nvSpPr>
        <p:spPr bwMode="gray">
          <a:xfrm>
            <a:off x="6574723" y="3172813"/>
            <a:ext cx="1005840" cy="457200"/>
          </a:xfrm>
          <a:prstGeom prst="rect">
            <a:avLst/>
          </a:prstGeom>
          <a:solidFill>
            <a:schemeClr val="accent3"/>
          </a:solidFill>
          <a:ln w="12700" cap="rnd" algn="ctr">
            <a:solidFill>
              <a:schemeClr val="bg1">
                <a:lumMod val="75000"/>
              </a:schemeClr>
            </a:solidFill>
            <a:miter lim="800000"/>
            <a:headEnd/>
            <a:tailEnd/>
          </a:ln>
        </p:spPr>
        <p:txBody>
          <a:bodyPr lIns="91440" rtlCol="0" anchor="t" anchorCtr="0"/>
          <a:lstStyle/>
          <a:p>
            <a:pPr algn="ctr" eaLnBrk="0" hangingPunct="0">
              <a:lnSpc>
                <a:spcPct val="106000"/>
              </a:lnSpc>
            </a:pPr>
            <a:r>
              <a:rPr lang="en-US" sz="800" b="1" dirty="0" smtClean="0"/>
              <a:t>3.1.5</a:t>
            </a:r>
          </a:p>
          <a:p>
            <a:pPr algn="ctr" eaLnBrk="0" hangingPunct="0">
              <a:lnSpc>
                <a:spcPct val="106000"/>
              </a:lnSpc>
            </a:pPr>
            <a:r>
              <a:rPr lang="en-US" sz="800" b="1" dirty="0" smtClean="0"/>
              <a:t>Issuance</a:t>
            </a:r>
            <a:endParaRPr lang="en-US" sz="800" b="1" dirty="0"/>
          </a:p>
        </p:txBody>
      </p:sp>
      <p:sp>
        <p:nvSpPr>
          <p:cNvPr id="51" name="Oval 50"/>
          <p:cNvSpPr/>
          <p:nvPr/>
        </p:nvSpPr>
        <p:spPr bwMode="gray">
          <a:xfrm>
            <a:off x="5310840" y="1547155"/>
            <a:ext cx="182880" cy="182880"/>
          </a:xfrm>
          <a:prstGeom prst="ellipse">
            <a:avLst/>
          </a:prstGeom>
          <a:solidFill>
            <a:srgbClr val="92D050"/>
          </a:solidFill>
          <a:ln w="12700" cap="rnd" algn="ctr">
            <a:noFill/>
            <a:miter lim="800000"/>
            <a:headEnd/>
            <a:tailEnd/>
          </a:ln>
        </p:spPr>
        <p:txBody>
          <a:bodyPr lIns="91440" rtlCol="0" anchor="ctr" anchorCtr="1"/>
          <a:lstStyle/>
          <a:p>
            <a:pPr algn="ctr" eaLnBrk="0" hangingPunct="0">
              <a:lnSpc>
                <a:spcPct val="106000"/>
              </a:lnSpc>
            </a:pPr>
            <a:r>
              <a:rPr lang="en-US" sz="1000" b="1" dirty="0">
                <a:solidFill>
                  <a:schemeClr val="bg1"/>
                </a:solidFill>
              </a:rPr>
              <a:t>2</a:t>
            </a:r>
          </a:p>
        </p:txBody>
      </p:sp>
      <p:sp>
        <p:nvSpPr>
          <p:cNvPr id="52" name="TextBox 51"/>
          <p:cNvSpPr txBox="1"/>
          <p:nvPr/>
        </p:nvSpPr>
        <p:spPr>
          <a:xfrm>
            <a:off x="5493720" y="3680930"/>
            <a:ext cx="3039644" cy="553998"/>
          </a:xfrm>
          <a:prstGeom prst="rect">
            <a:avLst/>
          </a:prstGeom>
          <a:noFill/>
          <a:ln>
            <a:noFill/>
          </a:ln>
        </p:spPr>
        <p:txBody>
          <a:bodyPr wrap="square" rtlCol="0">
            <a:spAutoFit/>
          </a:bodyPr>
          <a:lstStyle/>
          <a:p>
            <a:pPr marL="0" lvl="1"/>
            <a:r>
              <a:rPr lang="en-US" sz="1000" b="1" dirty="0" smtClean="0"/>
              <a:t>Capability Areas</a:t>
            </a:r>
            <a:r>
              <a:rPr lang="en-US" sz="1000" dirty="0" smtClean="0"/>
              <a:t> are discrete business functions essential to capability domain operations and are comprised of one or more capabilities </a:t>
            </a:r>
            <a:endParaRPr lang="en-US" sz="1000" dirty="0"/>
          </a:p>
        </p:txBody>
      </p:sp>
      <p:cxnSp>
        <p:nvCxnSpPr>
          <p:cNvPr id="53" name="Straight Connector 52"/>
          <p:cNvCxnSpPr/>
          <p:nvPr/>
        </p:nvCxnSpPr>
        <p:spPr bwMode="auto">
          <a:xfrm>
            <a:off x="566920" y="4357713"/>
            <a:ext cx="3657600" cy="0"/>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sp>
        <p:nvSpPr>
          <p:cNvPr id="54" name="TextBox 53"/>
          <p:cNvSpPr txBox="1"/>
          <p:nvPr/>
        </p:nvSpPr>
        <p:spPr>
          <a:xfrm>
            <a:off x="1907285" y="4228191"/>
            <a:ext cx="976870" cy="259045"/>
          </a:xfrm>
          <a:prstGeom prst="rect">
            <a:avLst/>
          </a:prstGeom>
          <a:solidFill>
            <a:schemeClr val="bg1"/>
          </a:solidFill>
        </p:spPr>
        <p:txBody>
          <a:bodyPr wrap="none" rtlCol="0">
            <a:spAutoFit/>
          </a:bodyPr>
          <a:lstStyle/>
          <a:p>
            <a:pPr marL="1588" algn="l" rtl="0" fontAlgn="base">
              <a:lnSpc>
                <a:spcPct val="106000"/>
              </a:lnSpc>
              <a:spcBef>
                <a:spcPct val="80000"/>
              </a:spcBef>
              <a:spcAft>
                <a:spcPct val="0"/>
              </a:spcAft>
              <a:buClr>
                <a:srgbClr val="000000"/>
              </a:buClr>
            </a:pPr>
            <a:r>
              <a:rPr lang="en-US" sz="1100" b="1" dirty="0" smtClean="0"/>
              <a:t>Capabilities</a:t>
            </a:r>
            <a:endParaRPr lang="en-US" sz="1100" b="1" dirty="0"/>
          </a:p>
        </p:txBody>
      </p:sp>
      <p:cxnSp>
        <p:nvCxnSpPr>
          <p:cNvPr id="55" name="Straight Connector 54"/>
          <p:cNvCxnSpPr/>
          <p:nvPr/>
        </p:nvCxnSpPr>
        <p:spPr bwMode="auto">
          <a:xfrm>
            <a:off x="5080838" y="4357713"/>
            <a:ext cx="3657600" cy="0"/>
          </a:xfrm>
          <a:prstGeom prst="line">
            <a:avLst/>
          </a:prstGeom>
          <a:solidFill>
            <a:schemeClr val="accent2"/>
          </a:solidFill>
          <a:ln w="12700" cap="flat" cmpd="sng" algn="ctr">
            <a:solidFill>
              <a:schemeClr val="accent1"/>
            </a:solidFill>
            <a:prstDash val="solid"/>
            <a:round/>
            <a:headEnd type="none" w="med" len="med"/>
            <a:tailEnd type="none" w="med" len="med"/>
          </a:ln>
          <a:effectLst/>
        </p:spPr>
      </p:cxnSp>
      <p:sp>
        <p:nvSpPr>
          <p:cNvPr id="56" name="TextBox 55"/>
          <p:cNvSpPr txBox="1"/>
          <p:nvPr/>
        </p:nvSpPr>
        <p:spPr>
          <a:xfrm>
            <a:off x="6333840" y="4231848"/>
            <a:ext cx="1151597" cy="259045"/>
          </a:xfrm>
          <a:prstGeom prst="rect">
            <a:avLst/>
          </a:prstGeom>
          <a:solidFill>
            <a:schemeClr val="bg1"/>
          </a:solidFill>
        </p:spPr>
        <p:txBody>
          <a:bodyPr wrap="none" rtlCol="0">
            <a:spAutoFit/>
          </a:bodyPr>
          <a:lstStyle/>
          <a:p>
            <a:pPr marL="1588" algn="l" rtl="0" fontAlgn="base">
              <a:lnSpc>
                <a:spcPct val="106000"/>
              </a:lnSpc>
              <a:spcBef>
                <a:spcPct val="80000"/>
              </a:spcBef>
              <a:spcAft>
                <a:spcPct val="0"/>
              </a:spcAft>
              <a:buClr>
                <a:srgbClr val="000000"/>
              </a:buClr>
            </a:pPr>
            <a:r>
              <a:rPr lang="en-US" sz="1100" b="1" dirty="0" smtClean="0"/>
              <a:t>Competencies</a:t>
            </a:r>
            <a:endParaRPr lang="en-US" sz="1100" b="1" dirty="0"/>
          </a:p>
        </p:txBody>
      </p:sp>
      <p:sp>
        <p:nvSpPr>
          <p:cNvPr id="57" name="Rectangle 56"/>
          <p:cNvSpPr/>
          <p:nvPr/>
        </p:nvSpPr>
        <p:spPr bwMode="gray">
          <a:xfrm>
            <a:off x="1748370" y="4542745"/>
            <a:ext cx="1319660" cy="609939"/>
          </a:xfrm>
          <a:prstGeom prst="rect">
            <a:avLst/>
          </a:prstGeom>
          <a:solidFill>
            <a:schemeClr val="bg1"/>
          </a:solidFill>
          <a:ln w="12700" cap="rnd" algn="ctr">
            <a:solidFill>
              <a:schemeClr val="tx1"/>
            </a:solidFill>
            <a:miter lim="800000"/>
            <a:headEnd/>
            <a:tailEnd/>
          </a:ln>
        </p:spPr>
        <p:txBody>
          <a:bodyPr lIns="91440" rtlCol="0" anchor="ctr" anchorCtr="1"/>
          <a:lstStyle/>
          <a:p>
            <a:pPr algn="ctr" eaLnBrk="0" hangingPunct="0">
              <a:lnSpc>
                <a:spcPct val="106000"/>
              </a:lnSpc>
            </a:pPr>
            <a:r>
              <a:rPr lang="en-US" sz="1200" dirty="0" smtClean="0"/>
              <a:t>3.1.1</a:t>
            </a:r>
          </a:p>
          <a:p>
            <a:pPr algn="ctr" eaLnBrk="0" hangingPunct="0">
              <a:lnSpc>
                <a:spcPct val="106000"/>
              </a:lnSpc>
            </a:pPr>
            <a:r>
              <a:rPr lang="en-US" sz="1200" dirty="0" smtClean="0"/>
              <a:t>Underwriting Strategy</a:t>
            </a:r>
            <a:endParaRPr lang="en-US" sz="1200" dirty="0"/>
          </a:p>
        </p:txBody>
      </p:sp>
      <p:sp>
        <p:nvSpPr>
          <p:cNvPr id="58" name="TextBox 57"/>
          <p:cNvSpPr txBox="1"/>
          <p:nvPr/>
        </p:nvSpPr>
        <p:spPr>
          <a:xfrm>
            <a:off x="971582" y="5766666"/>
            <a:ext cx="2870723" cy="400110"/>
          </a:xfrm>
          <a:prstGeom prst="rect">
            <a:avLst/>
          </a:prstGeom>
          <a:noFill/>
          <a:ln>
            <a:noFill/>
          </a:ln>
        </p:spPr>
        <p:txBody>
          <a:bodyPr wrap="square" rtlCol="0">
            <a:spAutoFit/>
          </a:bodyPr>
          <a:lstStyle/>
          <a:p>
            <a:pPr marL="0" lvl="1"/>
            <a:r>
              <a:rPr lang="en-US" sz="1000" b="1" dirty="0" smtClean="0"/>
              <a:t>Capabilities </a:t>
            </a:r>
            <a:r>
              <a:rPr lang="en-US" sz="1000" dirty="0" smtClean="0"/>
              <a:t>are a collection </a:t>
            </a:r>
            <a:r>
              <a:rPr lang="en-US" sz="1000" dirty="0"/>
              <a:t>of competencies </a:t>
            </a:r>
            <a:r>
              <a:rPr lang="en-US" sz="1000" dirty="0" smtClean="0"/>
              <a:t>required to enable a capability area</a:t>
            </a:r>
            <a:endParaRPr lang="en-US" sz="1000" dirty="0"/>
          </a:p>
        </p:txBody>
      </p:sp>
      <p:graphicFrame>
        <p:nvGraphicFramePr>
          <p:cNvPr id="59" name="Table 58"/>
          <p:cNvGraphicFramePr>
            <a:graphicFrameLocks noGrp="1"/>
          </p:cNvGraphicFramePr>
          <p:nvPr>
            <p:extLst>
              <p:ext uri="{D42A27DB-BD31-4B8C-83A1-F6EECF244321}">
                <p14:modId xmlns:p14="http://schemas.microsoft.com/office/powerpoint/2010/main" val="1405207182"/>
              </p:ext>
            </p:extLst>
          </p:nvPr>
        </p:nvGraphicFramePr>
        <p:xfrm>
          <a:off x="5647340" y="4517313"/>
          <a:ext cx="2432374" cy="741680"/>
        </p:xfrm>
        <a:graphic>
          <a:graphicData uri="http://schemas.openxmlformats.org/drawingml/2006/table">
            <a:tbl>
              <a:tblPr firstRow="1" bandRow="1">
                <a:tableStyleId>{5C22544A-7EE6-4342-B048-85BDC9FD1C3A}</a:tableStyleId>
              </a:tblPr>
              <a:tblGrid>
                <a:gridCol w="1216187"/>
                <a:gridCol w="1216187"/>
              </a:tblGrid>
              <a:tr h="370840">
                <a:tc rowSpan="2">
                  <a:txBody>
                    <a:bodyPr/>
                    <a:lstStyle/>
                    <a:p>
                      <a:r>
                        <a:rPr lang="en-US" sz="1100" b="1" dirty="0" smtClean="0">
                          <a:solidFill>
                            <a:schemeClr val="tx1"/>
                          </a:solidFill>
                        </a:rPr>
                        <a:t>3.1.1 Underwriting Strategy</a:t>
                      </a:r>
                      <a:endParaRPr lang="en-US" sz="1100" b="1"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t"/>
                      <a:r>
                        <a:rPr lang="en-US" sz="900" b="0" u="none" strike="noStrike" dirty="0" smtClean="0">
                          <a:solidFill>
                            <a:schemeClr val="tx1"/>
                          </a:solidFill>
                          <a:effectLst/>
                          <a:latin typeface="+mn-lt"/>
                        </a:rPr>
                        <a:t>3.1.1.1</a:t>
                      </a:r>
                      <a:r>
                        <a:rPr lang="en-US" sz="900" b="0" u="none" strike="noStrike" baseline="0" dirty="0" smtClean="0">
                          <a:solidFill>
                            <a:schemeClr val="tx1"/>
                          </a:solidFill>
                          <a:effectLst/>
                          <a:latin typeface="+mn-lt"/>
                        </a:rPr>
                        <a:t> </a:t>
                      </a:r>
                      <a:r>
                        <a:rPr lang="en-US" sz="900" b="0" u="none" strike="noStrike" dirty="0" smtClean="0">
                          <a:solidFill>
                            <a:schemeClr val="tx1"/>
                          </a:solidFill>
                          <a:effectLst/>
                          <a:latin typeface="+mn-lt"/>
                        </a:rPr>
                        <a:t>Operational Objectives</a:t>
                      </a:r>
                      <a:endParaRPr lang="en-US" sz="900" b="0" i="0" u="none" strike="noStrike" dirty="0">
                        <a:solidFill>
                          <a:schemeClr val="tx1"/>
                        </a:solidFill>
                        <a:effectLst/>
                        <a:latin typeface="+mn-lt"/>
                      </a:endParaRPr>
                    </a:p>
                  </a:txBody>
                  <a:tcPr marL="45720" marR="4572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370840">
                <a:tc vMerge="1">
                  <a:txBody>
                    <a:bodyPr/>
                    <a:lstStyle/>
                    <a:p>
                      <a:endParaRPr lang="en-US" sz="1100" dirty="0">
                        <a:solidFill>
                          <a:schemeClr val="tx1"/>
                        </a:solidFill>
                      </a:endParaRPr>
                    </a:p>
                  </a:txBody>
                  <a:tcPr/>
                </a:tc>
                <a:tc>
                  <a:txBody>
                    <a:bodyPr/>
                    <a:lstStyle/>
                    <a:p>
                      <a:pPr algn="l" fontAlgn="t"/>
                      <a:r>
                        <a:rPr lang="en-US" sz="900" b="0" u="none" strike="noStrike" dirty="0" smtClean="0">
                          <a:solidFill>
                            <a:schemeClr val="tx1"/>
                          </a:solidFill>
                          <a:effectLst/>
                          <a:latin typeface="+mn-lt"/>
                        </a:rPr>
                        <a:t>3.1.1.2 Operational Policies</a:t>
                      </a:r>
                      <a:endParaRPr lang="en-US" sz="900" b="0" i="0" u="none" strike="noStrike" dirty="0">
                        <a:solidFill>
                          <a:schemeClr val="tx1"/>
                        </a:solidFill>
                        <a:effectLst/>
                        <a:latin typeface="+mn-lt"/>
                      </a:endParaRPr>
                    </a:p>
                  </a:txBody>
                  <a:tcPr marL="45720" marR="4572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0" name="Trapezoid 59"/>
          <p:cNvSpPr/>
          <p:nvPr/>
        </p:nvSpPr>
        <p:spPr bwMode="gray">
          <a:xfrm>
            <a:off x="1674161" y="5196829"/>
            <a:ext cx="1459390" cy="590703"/>
          </a:xfrm>
          <a:prstGeom prst="trapezoid">
            <a:avLst>
              <a:gd name="adj" fmla="val 82177"/>
            </a:avLst>
          </a:prstGeom>
          <a:solidFill>
            <a:srgbClr val="4066B2">
              <a:alpha val="50196"/>
            </a:srgbClr>
          </a:solidFill>
          <a:ln w="12700" cap="rnd">
            <a:noFill/>
            <a:round/>
            <a:headEnd/>
            <a:tailEnd/>
          </a:ln>
        </p:spPr>
        <p:txBody>
          <a:bodyPr wrap="none" anchor="ctr"/>
          <a:lstStyle/>
          <a:p>
            <a:pPr algn="ctr">
              <a:spcBef>
                <a:spcPct val="30000"/>
              </a:spcBef>
            </a:pPr>
            <a:endParaRPr lang="en-US" sz="900">
              <a:solidFill>
                <a:schemeClr val="bg1"/>
              </a:solidFill>
            </a:endParaRPr>
          </a:p>
        </p:txBody>
      </p:sp>
      <p:sp>
        <p:nvSpPr>
          <p:cNvPr id="61" name="Trapezoid 60"/>
          <p:cNvSpPr/>
          <p:nvPr/>
        </p:nvSpPr>
        <p:spPr bwMode="gray">
          <a:xfrm>
            <a:off x="6684275" y="5310845"/>
            <a:ext cx="1459390" cy="590703"/>
          </a:xfrm>
          <a:prstGeom prst="trapezoid">
            <a:avLst>
              <a:gd name="adj" fmla="val 82177"/>
            </a:avLst>
          </a:prstGeom>
          <a:solidFill>
            <a:srgbClr val="4066B2">
              <a:alpha val="50196"/>
            </a:srgbClr>
          </a:solidFill>
          <a:ln w="12700" cap="rnd">
            <a:noFill/>
            <a:round/>
            <a:headEnd/>
            <a:tailEnd/>
          </a:ln>
        </p:spPr>
        <p:txBody>
          <a:bodyPr wrap="none" anchor="ctr"/>
          <a:lstStyle/>
          <a:p>
            <a:pPr algn="ctr">
              <a:spcBef>
                <a:spcPct val="30000"/>
              </a:spcBef>
            </a:pPr>
            <a:endParaRPr lang="en-US" sz="900">
              <a:solidFill>
                <a:schemeClr val="bg1"/>
              </a:solidFill>
            </a:endParaRPr>
          </a:p>
        </p:txBody>
      </p:sp>
      <p:sp>
        <p:nvSpPr>
          <p:cNvPr id="62" name="Oval 61"/>
          <p:cNvSpPr/>
          <p:nvPr/>
        </p:nvSpPr>
        <p:spPr bwMode="gray">
          <a:xfrm>
            <a:off x="5464460" y="4550053"/>
            <a:ext cx="182880" cy="182880"/>
          </a:xfrm>
          <a:prstGeom prst="ellipse">
            <a:avLst/>
          </a:prstGeom>
          <a:solidFill>
            <a:srgbClr val="92D050"/>
          </a:solidFill>
          <a:ln w="12700" cap="rnd" algn="ctr">
            <a:noFill/>
            <a:miter lim="800000"/>
            <a:headEnd/>
            <a:tailEnd/>
          </a:ln>
        </p:spPr>
        <p:txBody>
          <a:bodyPr lIns="91440" rtlCol="0" anchor="ctr" anchorCtr="1"/>
          <a:lstStyle/>
          <a:p>
            <a:pPr algn="ctr" eaLnBrk="0" hangingPunct="0">
              <a:lnSpc>
                <a:spcPct val="106000"/>
              </a:lnSpc>
            </a:pPr>
            <a:r>
              <a:rPr lang="en-US" sz="1000" b="1" dirty="0" smtClean="0">
                <a:solidFill>
                  <a:schemeClr val="bg1"/>
                </a:solidFill>
              </a:rPr>
              <a:t>4</a:t>
            </a:r>
            <a:endParaRPr lang="en-US" sz="1000" b="1" dirty="0">
              <a:solidFill>
                <a:schemeClr val="bg1"/>
              </a:solidFill>
            </a:endParaRPr>
          </a:p>
        </p:txBody>
      </p:sp>
      <p:sp>
        <p:nvSpPr>
          <p:cNvPr id="63" name="TextBox 62"/>
          <p:cNvSpPr txBox="1"/>
          <p:nvPr/>
        </p:nvSpPr>
        <p:spPr>
          <a:xfrm>
            <a:off x="6304763" y="5900367"/>
            <a:ext cx="2453476" cy="553998"/>
          </a:xfrm>
          <a:prstGeom prst="rect">
            <a:avLst/>
          </a:prstGeom>
          <a:noFill/>
          <a:ln>
            <a:noFill/>
          </a:ln>
        </p:spPr>
        <p:txBody>
          <a:bodyPr wrap="square" rtlCol="0">
            <a:spAutoFit/>
          </a:bodyPr>
          <a:lstStyle/>
          <a:p>
            <a:pPr marL="0" lvl="1"/>
            <a:r>
              <a:rPr lang="en-US" sz="1000" b="1" dirty="0"/>
              <a:t>Competencies </a:t>
            </a:r>
            <a:r>
              <a:rPr lang="en-US" sz="1000" dirty="0"/>
              <a:t>are the specific activities performed to enable their parent </a:t>
            </a:r>
            <a:r>
              <a:rPr lang="en-US" sz="1000" dirty="0" smtClean="0"/>
              <a:t>capability</a:t>
            </a:r>
            <a:endParaRPr lang="en-US" sz="1000" dirty="0"/>
          </a:p>
        </p:txBody>
      </p:sp>
      <p:sp>
        <p:nvSpPr>
          <p:cNvPr id="64" name="Oval 63"/>
          <p:cNvSpPr/>
          <p:nvPr/>
        </p:nvSpPr>
        <p:spPr bwMode="gray">
          <a:xfrm>
            <a:off x="1585555" y="4551890"/>
            <a:ext cx="182880" cy="182880"/>
          </a:xfrm>
          <a:prstGeom prst="ellipse">
            <a:avLst/>
          </a:prstGeom>
          <a:solidFill>
            <a:srgbClr val="92D050"/>
          </a:solidFill>
          <a:ln w="12700" cap="rnd" algn="ctr">
            <a:noFill/>
            <a:miter lim="800000"/>
            <a:headEnd/>
            <a:tailEnd/>
          </a:ln>
        </p:spPr>
        <p:txBody>
          <a:bodyPr lIns="91440" rtlCol="0" anchor="ctr" anchorCtr="1"/>
          <a:lstStyle/>
          <a:p>
            <a:pPr algn="ctr" eaLnBrk="0" hangingPunct="0">
              <a:lnSpc>
                <a:spcPct val="106000"/>
              </a:lnSpc>
            </a:pPr>
            <a:r>
              <a:rPr lang="en-US" sz="1000" b="1" dirty="0">
                <a:solidFill>
                  <a:schemeClr val="bg1"/>
                </a:solidFill>
              </a:rPr>
              <a:t>3</a:t>
            </a:r>
          </a:p>
        </p:txBody>
      </p:sp>
      <p:sp>
        <p:nvSpPr>
          <p:cNvPr id="50" name="Freeform 5"/>
          <p:cNvSpPr>
            <a:spLocks/>
          </p:cNvSpPr>
          <p:nvPr/>
        </p:nvSpPr>
        <p:spPr bwMode="gray">
          <a:xfrm rot="16200000" flipH="1" flipV="1">
            <a:off x="6467164" y="1231013"/>
            <a:ext cx="208793" cy="2018003"/>
          </a:xfrm>
          <a:custGeom>
            <a:avLst/>
            <a:gdLst>
              <a:gd name="T0" fmla="*/ 0 w 1097"/>
              <a:gd name="T1" fmla="*/ 2147483647 h 3150"/>
              <a:gd name="T2" fmla="*/ 2147483647 w 1097"/>
              <a:gd name="T3" fmla="*/ 0 h 3150"/>
              <a:gd name="T4" fmla="*/ 2147483647 w 1097"/>
              <a:gd name="T5" fmla="*/ 2147483647 h 3150"/>
              <a:gd name="T6" fmla="*/ 5040313 w 1097"/>
              <a:gd name="T7" fmla="*/ 2147483647 h 3150"/>
              <a:gd name="T8" fmla="*/ 0 w 1097"/>
              <a:gd name="T9" fmla="*/ 2147483647 h 3150"/>
              <a:gd name="T10" fmla="*/ 0 60000 65536"/>
              <a:gd name="T11" fmla="*/ 0 60000 65536"/>
              <a:gd name="T12" fmla="*/ 0 60000 65536"/>
              <a:gd name="T13" fmla="*/ 0 60000 65536"/>
              <a:gd name="T14" fmla="*/ 0 60000 65536"/>
              <a:gd name="T15" fmla="*/ 0 w 1097"/>
              <a:gd name="T16" fmla="*/ 0 h 3150"/>
              <a:gd name="T17" fmla="*/ 1097 w 1097"/>
              <a:gd name="T18" fmla="*/ 3150 h 3150"/>
              <a:gd name="connsiteX0" fmla="*/ 0 w 10000"/>
              <a:gd name="connsiteY0" fmla="*/ 3981 h 10000"/>
              <a:gd name="connsiteX1" fmla="*/ 10000 w 10000"/>
              <a:gd name="connsiteY1" fmla="*/ 0 h 10000"/>
              <a:gd name="connsiteX2" fmla="*/ 10000 w 10000"/>
              <a:gd name="connsiteY2" fmla="*/ 10000 h 10000"/>
              <a:gd name="connsiteX3" fmla="*/ 18 w 10000"/>
              <a:gd name="connsiteY3" fmla="*/ 7327 h 10000"/>
              <a:gd name="connsiteX4" fmla="*/ 0 w 10000"/>
              <a:gd name="connsiteY4" fmla="*/ 3981 h 10000"/>
              <a:gd name="connsiteX0" fmla="*/ 0 w 10155"/>
              <a:gd name="connsiteY0" fmla="*/ 4456 h 10000"/>
              <a:gd name="connsiteX1" fmla="*/ 10155 w 10155"/>
              <a:gd name="connsiteY1" fmla="*/ 0 h 10000"/>
              <a:gd name="connsiteX2" fmla="*/ 10155 w 10155"/>
              <a:gd name="connsiteY2" fmla="*/ 10000 h 10000"/>
              <a:gd name="connsiteX3" fmla="*/ 173 w 10155"/>
              <a:gd name="connsiteY3" fmla="*/ 7327 h 10000"/>
              <a:gd name="connsiteX4" fmla="*/ 0 w 10155"/>
              <a:gd name="connsiteY4" fmla="*/ 44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5" h="10000">
                <a:moveTo>
                  <a:pt x="0" y="4456"/>
                </a:moveTo>
                <a:lnTo>
                  <a:pt x="10155" y="0"/>
                </a:lnTo>
                <a:lnTo>
                  <a:pt x="10155" y="10000"/>
                </a:lnTo>
                <a:lnTo>
                  <a:pt x="173" y="7327"/>
                </a:lnTo>
                <a:cubicBezTo>
                  <a:pt x="167" y="6212"/>
                  <a:pt x="6" y="5571"/>
                  <a:pt x="0" y="4456"/>
                </a:cubicBezTo>
                <a:close/>
              </a:path>
            </a:pathLst>
          </a:custGeom>
          <a:solidFill>
            <a:srgbClr val="4066B2">
              <a:alpha val="50196"/>
            </a:srgbClr>
          </a:solidFill>
          <a:ln w="12700" cap="rnd">
            <a:noFill/>
            <a:round/>
            <a:headEnd/>
            <a:tailEnd/>
          </a:ln>
        </p:spPr>
        <p:txBody>
          <a:bodyPr wrap="none" anchor="ctr"/>
          <a:lstStyle/>
          <a:p>
            <a:pPr algn="ctr">
              <a:spcBef>
                <a:spcPct val="30000"/>
              </a:spcBef>
            </a:pPr>
            <a:endParaRPr lang="en-US" sz="900">
              <a:solidFill>
                <a:schemeClr val="bg1"/>
              </a:solidFill>
            </a:endParaRPr>
          </a:p>
        </p:txBody>
      </p:sp>
    </p:spTree>
    <p:extLst>
      <p:ext uri="{BB962C8B-B14F-4D97-AF65-F5344CB8AC3E}">
        <p14:creationId xmlns:p14="http://schemas.microsoft.com/office/powerpoint/2010/main" val="2574017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gray">
          <a:xfrm>
            <a:off x="657433" y="1811626"/>
            <a:ext cx="3492112" cy="311299"/>
          </a:xfrm>
          <a:prstGeom prst="rect">
            <a:avLst/>
          </a:prstGeom>
          <a:solidFill>
            <a:schemeClr val="tx2"/>
          </a:solidFill>
          <a:ln w="12700" cap="rnd" algn="ctr">
            <a:noFill/>
            <a:miter lim="800000"/>
            <a:headEnd/>
            <a:tailEnd/>
          </a:ln>
        </p:spPr>
        <p:txBody>
          <a:bodyPr lIns="182880" rtlCol="0" anchor="ctr" anchorCtr="1"/>
          <a:lstStyle/>
          <a:p>
            <a:pPr algn="ctr" eaLnBrk="0" hangingPunct="0">
              <a:lnSpc>
                <a:spcPct val="106000"/>
              </a:lnSpc>
            </a:pPr>
            <a:r>
              <a:rPr lang="en-US" sz="1000" b="1" dirty="0" smtClean="0">
                <a:solidFill>
                  <a:schemeClr val="bg1"/>
                </a:solidFill>
              </a:rPr>
              <a:t>Property and Casualty Insurance Capability Print</a:t>
            </a:r>
            <a:endParaRPr lang="en-US" sz="1000" b="1" dirty="0">
              <a:solidFill>
                <a:schemeClr val="bg1"/>
              </a:solidFill>
            </a:endParaRPr>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361" r="15119" b="3409"/>
          <a:stretch/>
        </p:blipFill>
        <p:spPr bwMode="auto">
          <a:xfrm>
            <a:off x="5021684" y="1811626"/>
            <a:ext cx="3348780" cy="261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5"/>
          <p:cNvSpPr>
            <a:spLocks noChangeShapeType="1"/>
          </p:cNvSpPr>
          <p:nvPr/>
        </p:nvSpPr>
        <p:spPr bwMode="gray">
          <a:xfrm>
            <a:off x="682140" y="1497538"/>
            <a:ext cx="3429000" cy="0"/>
          </a:xfrm>
          <a:prstGeom prst="line">
            <a:avLst/>
          </a:prstGeom>
          <a:noFill/>
          <a:ln w="12700" cap="rnd">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 name="Rectangle 6"/>
          <p:cNvSpPr>
            <a:spLocks noChangeArrowheads="1"/>
          </p:cNvSpPr>
          <p:nvPr/>
        </p:nvSpPr>
        <p:spPr bwMode="gray">
          <a:xfrm>
            <a:off x="1802280" y="1316420"/>
            <a:ext cx="1188720" cy="350865"/>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square" lIns="72000" tIns="0" rIns="72000" bIns="0" anchor="b" anchorCtr="1">
            <a:spAutoFit/>
          </a:bodyPr>
          <a:lstStyle/>
          <a:p>
            <a:pPr algn="ctr" eaLnBrk="0" hangingPunct="0">
              <a:lnSpc>
                <a:spcPct val="95000"/>
              </a:lnSpc>
            </a:pPr>
            <a:r>
              <a:rPr lang="en-US" sz="1200" b="1" dirty="0" smtClean="0"/>
              <a:t>Capability Print</a:t>
            </a:r>
            <a:endParaRPr lang="en-US" sz="1200" b="1" dirty="0"/>
          </a:p>
        </p:txBody>
      </p:sp>
      <p:sp>
        <p:nvSpPr>
          <p:cNvPr id="9" name="Line 5"/>
          <p:cNvSpPr>
            <a:spLocks noChangeShapeType="1"/>
          </p:cNvSpPr>
          <p:nvPr/>
        </p:nvSpPr>
        <p:spPr bwMode="gray">
          <a:xfrm>
            <a:off x="5004434" y="1491852"/>
            <a:ext cx="3383280" cy="0"/>
          </a:xfrm>
          <a:prstGeom prst="line">
            <a:avLst/>
          </a:prstGeom>
          <a:noFill/>
          <a:ln w="12700" cap="rnd">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0" name="Rectangle 6"/>
          <p:cNvSpPr>
            <a:spLocks noChangeArrowheads="1"/>
          </p:cNvSpPr>
          <p:nvPr/>
        </p:nvSpPr>
        <p:spPr bwMode="gray">
          <a:xfrm>
            <a:off x="6101714" y="1316420"/>
            <a:ext cx="1188720" cy="350865"/>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square" lIns="72000" tIns="0" rIns="72000" bIns="0" anchor="b" anchorCtr="1">
            <a:spAutoFit/>
          </a:bodyPr>
          <a:lstStyle/>
          <a:p>
            <a:pPr algn="ctr" eaLnBrk="0" hangingPunct="0">
              <a:lnSpc>
                <a:spcPct val="95000"/>
              </a:lnSpc>
            </a:pPr>
            <a:r>
              <a:rPr lang="en-US" sz="1200" b="1" dirty="0" smtClean="0"/>
              <a:t>PAS Delivery Framework</a:t>
            </a:r>
            <a:endParaRPr lang="en-US" sz="1200" b="1" dirty="0"/>
          </a:p>
        </p:txBody>
      </p:sp>
      <p:graphicFrame>
        <p:nvGraphicFramePr>
          <p:cNvPr id="11" name="Table 10"/>
          <p:cNvGraphicFramePr>
            <a:graphicFrameLocks noGrp="1"/>
          </p:cNvGraphicFramePr>
          <p:nvPr>
            <p:extLst>
              <p:ext uri="{D42A27DB-BD31-4B8C-83A1-F6EECF244321}">
                <p14:modId xmlns:p14="http://schemas.microsoft.com/office/powerpoint/2010/main" val="3341383951"/>
              </p:ext>
            </p:extLst>
          </p:nvPr>
        </p:nvGraphicFramePr>
        <p:xfrm>
          <a:off x="693736" y="4542745"/>
          <a:ext cx="7756526" cy="1858137"/>
        </p:xfrm>
        <a:graphic>
          <a:graphicData uri="http://schemas.openxmlformats.org/drawingml/2006/table">
            <a:tbl>
              <a:tblPr firstRow="1" bandRow="1">
                <a:tableStyleId>{5C22544A-7EE6-4342-B048-85BDC9FD1C3A}</a:tableStyleId>
              </a:tblPr>
              <a:tblGrid>
                <a:gridCol w="3878263"/>
                <a:gridCol w="3878263"/>
              </a:tblGrid>
              <a:tr h="370840">
                <a:tc>
                  <a:txBody>
                    <a:bodyPr/>
                    <a:lstStyle/>
                    <a:p>
                      <a:pPr marL="173038" indent="-171450" algn="l" rtl="0" fontAlgn="base">
                        <a:lnSpc>
                          <a:spcPct val="106000"/>
                        </a:lnSpc>
                        <a:spcBef>
                          <a:spcPct val="80000"/>
                        </a:spcBef>
                        <a:spcAft>
                          <a:spcPct val="0"/>
                        </a:spcAft>
                        <a:buClr>
                          <a:srgbClr val="000000"/>
                        </a:buClr>
                        <a:buFont typeface="Arial" pitchFamily="34" charset="0"/>
                        <a:buChar char="■"/>
                      </a:pPr>
                      <a:r>
                        <a:rPr lang="en-US" sz="1100" b="0" kern="1200" dirty="0" smtClean="0">
                          <a:solidFill>
                            <a:srgbClr val="000000"/>
                          </a:solidFill>
                          <a:latin typeface="Arial"/>
                          <a:ea typeface="+mn-ea"/>
                          <a:cs typeface="Arial" charset="0"/>
                        </a:rPr>
                        <a:t>Comprehensive inventory of capability</a:t>
                      </a:r>
                      <a:r>
                        <a:rPr lang="en-US" sz="1100" b="0" kern="1200" baseline="0" dirty="0" smtClean="0">
                          <a:solidFill>
                            <a:srgbClr val="000000"/>
                          </a:solidFill>
                          <a:latin typeface="Arial"/>
                          <a:ea typeface="+mn-ea"/>
                          <a:cs typeface="Arial" charset="0"/>
                        </a:rPr>
                        <a:t> domains </a:t>
                      </a:r>
                      <a:r>
                        <a:rPr lang="en-US" sz="1100" b="0" kern="1200" dirty="0" smtClean="0">
                          <a:solidFill>
                            <a:srgbClr val="000000"/>
                          </a:solidFill>
                          <a:latin typeface="Arial"/>
                          <a:ea typeface="+mn-ea"/>
                          <a:cs typeface="Arial" charset="0"/>
                        </a:rPr>
                        <a:t>across the P&amp;C</a:t>
                      </a:r>
                      <a:r>
                        <a:rPr lang="en-US" sz="1100" b="0" kern="1200" baseline="0" dirty="0" smtClean="0">
                          <a:solidFill>
                            <a:srgbClr val="000000"/>
                          </a:solidFill>
                          <a:latin typeface="Arial"/>
                          <a:ea typeface="+mn-ea"/>
                          <a:cs typeface="Arial" charset="0"/>
                        </a:rPr>
                        <a:t> </a:t>
                      </a:r>
                      <a:r>
                        <a:rPr lang="en-US" sz="1100" b="0" kern="1200" dirty="0" smtClean="0">
                          <a:solidFill>
                            <a:srgbClr val="000000"/>
                          </a:solidFill>
                          <a:latin typeface="Arial"/>
                          <a:ea typeface="+mn-ea"/>
                          <a:cs typeface="Arial" charset="0"/>
                        </a:rPr>
                        <a:t>enterprise</a:t>
                      </a:r>
                      <a:endParaRPr lang="en-US" sz="1100" b="0" kern="1200" dirty="0">
                        <a:solidFill>
                          <a:srgbClr val="000000"/>
                        </a:solidFill>
                        <a:latin typeface="Arial"/>
                        <a:ea typeface="+mn-ea"/>
                        <a:cs typeface="Arial" charset="0"/>
                      </a:endParaRPr>
                    </a:p>
                  </a:txBody>
                  <a:tcPr>
                    <a:lnB w="12700" cap="flat" cmpd="sng" algn="ctr">
                      <a:solidFill>
                        <a:schemeClr val="accent6"/>
                      </a:solidFill>
                      <a:prstDash val="solid"/>
                      <a:round/>
                      <a:headEnd type="none" w="med" len="med"/>
                      <a:tailEnd type="none" w="med" len="med"/>
                    </a:lnB>
                    <a:noFill/>
                  </a:tcPr>
                </a:tc>
                <a:tc>
                  <a:txBody>
                    <a:bodyPr/>
                    <a:lstStyle/>
                    <a:p>
                      <a:pPr marL="173038" marR="0" indent="-171450" algn="l" defTabSz="914400" rtl="0" eaLnBrk="1" fontAlgn="base" latinLnBrk="0" hangingPunct="1">
                        <a:lnSpc>
                          <a:spcPct val="106000"/>
                        </a:lnSpc>
                        <a:spcBef>
                          <a:spcPts val="300"/>
                        </a:spcBef>
                        <a:spcAft>
                          <a:spcPct val="0"/>
                        </a:spcAft>
                        <a:buClr>
                          <a:srgbClr val="000000"/>
                        </a:buClr>
                        <a:buSzTx/>
                        <a:buFont typeface="Arial" pitchFamily="34" charset="0"/>
                        <a:buChar char="■"/>
                        <a:tabLst/>
                        <a:defRPr/>
                      </a:pPr>
                      <a:r>
                        <a:rPr lang="en-US" sz="1100" b="0" kern="1200" dirty="0" smtClean="0">
                          <a:solidFill>
                            <a:srgbClr val="000000"/>
                          </a:solidFill>
                          <a:latin typeface="Arial"/>
                          <a:ea typeface="+mn-ea"/>
                          <a:cs typeface="Arial" charset="0"/>
                        </a:rPr>
                        <a:t>Support identification of opportunity areas in an organization; define scope and objectives focus for PAS implementation and expanded services</a:t>
                      </a:r>
                    </a:p>
                    <a:p>
                      <a:pPr marL="173038" indent="-171450" algn="l" defTabSz="914400" rtl="0" eaLnBrk="1" fontAlgn="base" latinLnBrk="0" hangingPunct="1">
                        <a:lnSpc>
                          <a:spcPct val="106000"/>
                        </a:lnSpc>
                        <a:spcBef>
                          <a:spcPts val="300"/>
                        </a:spcBef>
                        <a:spcAft>
                          <a:spcPct val="0"/>
                        </a:spcAft>
                        <a:buClr>
                          <a:srgbClr val="000000"/>
                        </a:buClr>
                        <a:buFont typeface="Arial" pitchFamily="34" charset="0"/>
                        <a:buChar char="■"/>
                      </a:pPr>
                      <a:r>
                        <a:rPr lang="en-US" sz="1100" b="0" kern="1200" dirty="0" smtClean="0">
                          <a:solidFill>
                            <a:srgbClr val="000000"/>
                          </a:solidFill>
                          <a:latin typeface="Arial"/>
                          <a:ea typeface="+mn-ea"/>
                          <a:cs typeface="Arial" charset="0"/>
                        </a:rPr>
                        <a:t>Prepare to conduct process health checks in multiple areas (product, business process,</a:t>
                      </a:r>
                      <a:r>
                        <a:rPr lang="en-US" sz="1100" b="0" kern="1200" baseline="0" dirty="0" smtClean="0">
                          <a:solidFill>
                            <a:srgbClr val="000000"/>
                          </a:solidFill>
                          <a:latin typeface="Arial"/>
                          <a:ea typeface="+mn-ea"/>
                          <a:cs typeface="Arial" charset="0"/>
                        </a:rPr>
                        <a:t> and underwriting)</a:t>
                      </a:r>
                      <a:endParaRPr lang="en-US" sz="1100" b="0" kern="1200" dirty="0" smtClean="0">
                        <a:solidFill>
                          <a:srgbClr val="000000"/>
                        </a:solidFill>
                        <a:latin typeface="Arial"/>
                        <a:ea typeface="+mn-ea"/>
                        <a:cs typeface="Arial" charset="0"/>
                      </a:endParaRPr>
                    </a:p>
                  </a:txBody>
                  <a:tcPr>
                    <a:lnB w="12700" cap="flat" cmpd="sng" algn="ctr">
                      <a:solidFill>
                        <a:schemeClr val="accent6"/>
                      </a:solidFill>
                      <a:prstDash val="solid"/>
                      <a:round/>
                      <a:headEnd type="none" w="med" len="med"/>
                      <a:tailEnd type="none" w="med" len="med"/>
                    </a:lnB>
                    <a:noFill/>
                  </a:tcPr>
                </a:tc>
              </a:tr>
              <a:tr h="370840">
                <a:tc>
                  <a:txBody>
                    <a:bodyPr/>
                    <a:lstStyle/>
                    <a:p>
                      <a:pPr marL="173038" indent="-171450" algn="l" defTabSz="914400" rtl="0" eaLnBrk="1" fontAlgn="base" latinLnBrk="0" hangingPunct="1">
                        <a:lnSpc>
                          <a:spcPct val="106000"/>
                        </a:lnSpc>
                        <a:spcBef>
                          <a:spcPts val="300"/>
                        </a:spcBef>
                        <a:spcAft>
                          <a:spcPct val="0"/>
                        </a:spcAft>
                        <a:buClr>
                          <a:srgbClr val="000000"/>
                        </a:buClr>
                        <a:buFont typeface="Arial" pitchFamily="34" charset="0"/>
                        <a:buChar char="■"/>
                      </a:pPr>
                      <a:r>
                        <a:rPr lang="en-US" sz="1100" b="0" kern="1200" dirty="0" smtClean="0">
                          <a:solidFill>
                            <a:srgbClr val="000000"/>
                          </a:solidFill>
                          <a:latin typeface="Arial"/>
                          <a:ea typeface="+mn-ea"/>
                          <a:cs typeface="Arial" charset="0"/>
                        </a:rPr>
                        <a:t>Defined competencies for PAS-related capability domains (e.g., Policy Lifecycle) and capability areas (e.g., New Business Management)</a:t>
                      </a:r>
                      <a:endParaRPr lang="en-US" sz="1100" b="0" kern="1200" dirty="0">
                        <a:solidFill>
                          <a:srgbClr val="000000"/>
                        </a:solidFill>
                        <a:latin typeface="Arial"/>
                        <a:ea typeface="+mn-ea"/>
                        <a:cs typeface="Arial" charset="0"/>
                      </a:endParaRPr>
                    </a:p>
                  </a:txBody>
                  <a:tcPr>
                    <a:lnT w="12700" cap="flat" cmpd="sng" algn="ctr">
                      <a:solidFill>
                        <a:schemeClr val="accent6"/>
                      </a:solidFill>
                      <a:prstDash val="solid"/>
                      <a:round/>
                      <a:headEnd type="none" w="med" len="med"/>
                      <a:tailEnd type="none" w="med" len="med"/>
                    </a:lnT>
                    <a:noFill/>
                  </a:tcPr>
                </a:tc>
                <a:tc>
                  <a:txBody>
                    <a:bodyPr/>
                    <a:lstStyle/>
                    <a:p>
                      <a:pPr marL="173038" indent="-171450" algn="l" defTabSz="914400" rtl="0" eaLnBrk="1" fontAlgn="base" latinLnBrk="0" hangingPunct="1">
                        <a:lnSpc>
                          <a:spcPct val="106000"/>
                        </a:lnSpc>
                        <a:spcBef>
                          <a:spcPts val="300"/>
                        </a:spcBef>
                        <a:spcAft>
                          <a:spcPct val="0"/>
                        </a:spcAft>
                        <a:buClr>
                          <a:srgbClr val="000000"/>
                        </a:buClr>
                        <a:buFont typeface="Arial" pitchFamily="34" charset="0"/>
                        <a:buChar char="■"/>
                      </a:pPr>
                      <a:r>
                        <a:rPr lang="en-US" sz="1100" b="0" kern="1200" dirty="0" smtClean="0">
                          <a:solidFill>
                            <a:srgbClr val="000000"/>
                          </a:solidFill>
                          <a:latin typeface="Arial"/>
                          <a:ea typeface="+mn-ea"/>
                          <a:cs typeface="Arial" charset="0"/>
                        </a:rPr>
                        <a:t>Document and evaluate current state activities and define future ones</a:t>
                      </a:r>
                    </a:p>
                    <a:p>
                      <a:pPr marL="173038" indent="-171450" algn="l" defTabSz="914400" rtl="0" eaLnBrk="1" fontAlgn="base" latinLnBrk="0" hangingPunct="1">
                        <a:lnSpc>
                          <a:spcPct val="106000"/>
                        </a:lnSpc>
                        <a:spcBef>
                          <a:spcPts val="300"/>
                        </a:spcBef>
                        <a:spcAft>
                          <a:spcPct val="0"/>
                        </a:spcAft>
                        <a:buClr>
                          <a:srgbClr val="000000"/>
                        </a:buClr>
                        <a:buFont typeface="Arial" pitchFamily="34" charset="0"/>
                        <a:buChar char="■"/>
                      </a:pPr>
                      <a:r>
                        <a:rPr lang="en-US" sz="1100" b="0" kern="1200" dirty="0" smtClean="0">
                          <a:solidFill>
                            <a:srgbClr val="000000"/>
                          </a:solidFill>
                          <a:latin typeface="Arial"/>
                          <a:ea typeface="+mn-ea"/>
                          <a:cs typeface="Arial" charset="0"/>
                        </a:rPr>
                        <a:t>Identify areas for business process optimization based on leading practices</a:t>
                      </a:r>
                      <a:endParaRPr lang="en-US" sz="1100" b="0" kern="1200" dirty="0">
                        <a:solidFill>
                          <a:srgbClr val="000000"/>
                        </a:solidFill>
                        <a:latin typeface="Arial"/>
                        <a:ea typeface="+mn-ea"/>
                        <a:cs typeface="Arial" charset="0"/>
                      </a:endParaRPr>
                    </a:p>
                  </a:txBody>
                  <a:tcPr>
                    <a:lnT w="12700" cap="flat" cmpd="sng" algn="ctr">
                      <a:solidFill>
                        <a:schemeClr val="accent6"/>
                      </a:solidFill>
                      <a:prstDash val="solid"/>
                      <a:round/>
                      <a:headEnd type="none" w="med" len="med"/>
                      <a:tailEnd type="none" w="med" len="med"/>
                    </a:lnT>
                    <a:noFill/>
                  </a:tcPr>
                </a:tc>
              </a:tr>
            </a:tbl>
          </a:graphicData>
        </a:graphic>
      </p:graphicFrame>
      <p:sp>
        <p:nvSpPr>
          <p:cNvPr id="12" name="Isosceles Triangle 11"/>
          <p:cNvSpPr/>
          <p:nvPr/>
        </p:nvSpPr>
        <p:spPr bwMode="gray">
          <a:xfrm rot="5400000">
            <a:off x="4169090" y="4962093"/>
            <a:ext cx="640080" cy="134234"/>
          </a:xfrm>
          <a:prstGeom prst="triangle">
            <a:avLst/>
          </a:prstGeom>
          <a:solidFill>
            <a:schemeClr val="accent2"/>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3" name="Isosceles Triangle 12"/>
          <p:cNvSpPr/>
          <p:nvPr/>
        </p:nvSpPr>
        <p:spPr bwMode="gray">
          <a:xfrm rot="5400000">
            <a:off x="4169090" y="5938397"/>
            <a:ext cx="640080" cy="134234"/>
          </a:xfrm>
          <a:prstGeom prst="triangle">
            <a:avLst/>
          </a:prstGeom>
          <a:solidFill>
            <a:schemeClr val="accent2"/>
          </a:solidFill>
          <a:ln w="12700" cap="rnd" algn="ctr">
            <a:no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4" name="Text Placeholder 2"/>
          <p:cNvSpPr>
            <a:spLocks noGrp="1"/>
          </p:cNvSpPr>
          <p:nvPr>
            <p:ph type="body" sz="quarter" idx="12"/>
          </p:nvPr>
        </p:nvSpPr>
        <p:spPr>
          <a:xfrm>
            <a:off x="393192" y="256032"/>
            <a:ext cx="8348472" cy="521208"/>
          </a:xfrm>
          <a:noFill/>
        </p:spPr>
        <p:txBody>
          <a:bodyPr/>
          <a:lstStyle/>
          <a:p>
            <a:r>
              <a:rPr lang="en-US" dirty="0" smtClean="0"/>
              <a:t>Capability Print as Foundation</a:t>
            </a:r>
            <a:endParaRPr lang="en-US" dirty="0"/>
          </a:p>
        </p:txBody>
      </p:sp>
      <p:sp>
        <p:nvSpPr>
          <p:cNvPr id="15" name="Text Placeholder 6"/>
          <p:cNvSpPr txBox="1">
            <a:spLocks/>
          </p:cNvSpPr>
          <p:nvPr/>
        </p:nvSpPr>
        <p:spPr>
          <a:xfrm>
            <a:off x="309045" y="817460"/>
            <a:ext cx="8364445" cy="771827"/>
          </a:xfrm>
          <a:prstGeom prst="rect">
            <a:avLst/>
          </a:prstGeom>
        </p:spPr>
        <p:txBody>
          <a:bodyPr/>
          <a:lst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a:lstStyle>
          <a:p>
            <a:pPr marL="0" indent="0">
              <a:buClr>
                <a:srgbClr val="000000"/>
              </a:buClr>
              <a:defRPr/>
            </a:pPr>
            <a:r>
              <a:rPr lang="en-US" dirty="0" smtClean="0">
                <a:solidFill>
                  <a:srgbClr val="000000"/>
                </a:solidFill>
              </a:rPr>
              <a:t>Capability Print will inform the development of assets required for PAS implementation as well as expanded services that will be complementary to a PAS implementation</a:t>
            </a:r>
            <a:endParaRPr lang="en-US" dirty="0"/>
          </a:p>
        </p:txBody>
      </p:sp>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433" y="2122925"/>
            <a:ext cx="3492111" cy="217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133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3.1 Underwriting &amp; Policy Administration</a:t>
            </a:r>
          </a:p>
        </p:txBody>
      </p:sp>
      <p:graphicFrame>
        <p:nvGraphicFramePr>
          <p:cNvPr id="19" name="Table 18"/>
          <p:cNvGraphicFramePr>
            <a:graphicFrameLocks noGrp="1"/>
          </p:cNvGraphicFramePr>
          <p:nvPr>
            <p:extLst>
              <p:ext uri="{D42A27DB-BD31-4B8C-83A1-F6EECF244321}">
                <p14:modId xmlns:p14="http://schemas.microsoft.com/office/powerpoint/2010/main" val="3968323144"/>
              </p:ext>
            </p:extLst>
          </p:nvPr>
        </p:nvGraphicFramePr>
        <p:xfrm>
          <a:off x="417530" y="1281459"/>
          <a:ext cx="8347057" cy="4572000"/>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5">
                  <a:txBody>
                    <a:bodyPr/>
                    <a:lstStyle/>
                    <a:p>
                      <a:pPr algn="r" fontAlgn="t"/>
                      <a:r>
                        <a:rPr lang="en-US" sz="1100" b="1" i="1" u="none" strike="noStrike" dirty="0" smtClean="0">
                          <a:effectLst/>
                          <a:latin typeface="+mn-lt"/>
                        </a:rPr>
                        <a:t>3.1.3 Risk Assessment and Pricing</a:t>
                      </a:r>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5">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Determination</a:t>
                      </a:r>
                      <a:r>
                        <a:rPr lang="en-US" sz="1100" b="0" i="0" u="none" strike="noStrike" baseline="0" dirty="0" smtClean="0">
                          <a:solidFill>
                            <a:srgbClr val="000000"/>
                          </a:solidFill>
                          <a:effectLst/>
                          <a:latin typeface="+mn-lt"/>
                        </a:rPr>
                        <a:t> of whether to write / accept a particular risk and the appropriate pricing and contract provisions for it.</a:t>
                      </a:r>
                      <a:endParaRPr lang="en-US" sz="1100" b="0" i="0" u="none" strike="noStrike" dirty="0" smtClean="0">
                        <a:solidFill>
                          <a:srgbClr val="000000"/>
                        </a:solidFill>
                        <a:effectLst/>
                        <a:latin typeface="+mn-lt"/>
                      </a:endParaRPr>
                    </a:p>
                    <a:p>
                      <a:pPr algn="l" fontAlgn="t"/>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u="none" strike="noStrike" dirty="0" smtClean="0">
                          <a:effectLst/>
                          <a:latin typeface="+mn-lt"/>
                        </a:rPr>
                        <a:t>3.1.3.1</a:t>
                      </a:r>
                      <a:r>
                        <a:rPr lang="en-US" sz="1100" b="0" u="none" strike="noStrike" baseline="0" dirty="0" smtClean="0">
                          <a:effectLst/>
                          <a:latin typeface="+mn-lt"/>
                        </a:rPr>
                        <a:t> </a:t>
                      </a:r>
                    </a:p>
                    <a:p>
                      <a:pPr algn="l" fontAlgn="t"/>
                      <a:r>
                        <a:rPr lang="en-US" sz="1100" b="0" u="none" strike="noStrike" dirty="0" smtClean="0">
                          <a:effectLst/>
                          <a:latin typeface="+mn-lt"/>
                        </a:rPr>
                        <a:t>Eligibility /</a:t>
                      </a:r>
                    </a:p>
                    <a:p>
                      <a:pPr algn="l" fontAlgn="t"/>
                      <a:r>
                        <a:rPr lang="en-US" sz="1100" b="0" u="none" strike="noStrike" dirty="0" smtClean="0">
                          <a:effectLst/>
                          <a:latin typeface="+mn-lt"/>
                        </a:rPr>
                        <a:t>Pre-qualification Screening</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Determine whether</a:t>
                      </a:r>
                      <a:r>
                        <a:rPr lang="en-US" sz="1100" b="0" i="0" u="none" strike="noStrike" baseline="0" dirty="0" smtClean="0">
                          <a:solidFill>
                            <a:srgbClr val="000000"/>
                          </a:solidFill>
                          <a:effectLst/>
                          <a:latin typeface="+mn-lt"/>
                        </a:rPr>
                        <a:t> a risk is eligible based upon underwriting guidelines and product specifications (coverages, limits, locations, etc.).</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3.1.3.2 Qualification</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Determine whether</a:t>
                      </a:r>
                      <a:r>
                        <a:rPr lang="en-US" sz="1100" b="0" i="0" u="none" strike="noStrike" baseline="0" dirty="0" smtClean="0">
                          <a:solidFill>
                            <a:srgbClr val="000000"/>
                          </a:solidFill>
                          <a:effectLst/>
                          <a:latin typeface="+mn-lt"/>
                        </a:rPr>
                        <a:t> an applicant for an insurance policy meets established selection criteria. The qualification process may include prequalification steps in addition to the full qualification criteria.</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3.1.3.3</a:t>
                      </a:r>
                    </a:p>
                    <a:p>
                      <a:pPr algn="l" fontAlgn="t"/>
                      <a:r>
                        <a:rPr lang="en-US" sz="1100" b="0" i="0" u="none" strike="noStrike" dirty="0" smtClean="0">
                          <a:solidFill>
                            <a:srgbClr val="000000"/>
                          </a:solidFill>
                          <a:effectLst/>
                          <a:latin typeface="+mn-lt"/>
                        </a:rPr>
                        <a:t>Risk Assessment</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Determine acceptability of particular risk based on defined guidelines</a:t>
                      </a:r>
                      <a:r>
                        <a:rPr lang="en-US" sz="1100" b="0" i="0" u="none" strike="noStrike" baseline="0" dirty="0" smtClean="0">
                          <a:solidFill>
                            <a:srgbClr val="000000"/>
                          </a:solidFill>
                          <a:effectLst/>
                          <a:latin typeface="+mn-lt"/>
                        </a:rPr>
                        <a:t> established according to company risk appetite; assess a</a:t>
                      </a:r>
                      <a:r>
                        <a:rPr lang="en-US" sz="1100" b="0" i="0" u="none" strike="noStrike" dirty="0" smtClean="0">
                          <a:solidFill>
                            <a:srgbClr val="000000"/>
                          </a:solidFill>
                          <a:effectLst/>
                          <a:latin typeface="+mn-lt"/>
                        </a:rPr>
                        <a:t>pplication</a:t>
                      </a:r>
                      <a:r>
                        <a:rPr lang="en-US" sz="1100" b="0" i="0" u="none" strike="noStrike" baseline="0" dirty="0" smtClean="0">
                          <a:solidFill>
                            <a:srgbClr val="000000"/>
                          </a:solidFill>
                          <a:effectLst/>
                          <a:latin typeface="+mn-lt"/>
                        </a:rPr>
                        <a:t> with tools such as risk scoring or predictive modeling or both.</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69926">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3.1.3.4</a:t>
                      </a:r>
                    </a:p>
                    <a:p>
                      <a:pPr algn="l" fontAlgn="t"/>
                      <a:r>
                        <a:rPr lang="en-US" sz="1100" b="0" i="0" u="none" strike="noStrike" dirty="0" smtClean="0">
                          <a:solidFill>
                            <a:srgbClr val="000000"/>
                          </a:solidFill>
                          <a:effectLst/>
                          <a:latin typeface="+mn-lt"/>
                        </a:rPr>
                        <a:t>Pricing</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Determine</a:t>
                      </a:r>
                      <a:r>
                        <a:rPr lang="en-US" sz="1100" b="0" i="0" u="none" strike="noStrike" baseline="0" dirty="0" smtClean="0">
                          <a:solidFill>
                            <a:srgbClr val="000000"/>
                          </a:solidFill>
                          <a:effectLst/>
                          <a:latin typeface="+mn-lt"/>
                        </a:rPr>
                        <a:t> final price, applying underwriting and rating guidelines and rules; adjust for experience and schedule modifications, facultative reinsurance, and other special situations (e.g., TPA for claims handling). Pricing may be driven by risk scoring or predictive modeling or both.</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730231">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3.1.3.5</a:t>
                      </a:r>
                    </a:p>
                    <a:p>
                      <a:pPr algn="l" fontAlgn="t"/>
                      <a:r>
                        <a:rPr lang="en-US" sz="1100" b="0" i="0" u="none" strike="noStrike" dirty="0" smtClean="0">
                          <a:solidFill>
                            <a:srgbClr val="000000"/>
                          </a:solidFill>
                          <a:effectLst/>
                          <a:latin typeface="+mn-lt"/>
                        </a:rPr>
                        <a:t>Terms &amp; Conditions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baseline="0" dirty="0" smtClean="0">
                          <a:solidFill>
                            <a:srgbClr val="000000"/>
                          </a:solidFill>
                          <a:effectLst/>
                          <a:latin typeface="+mn-lt"/>
                        </a:rPr>
                        <a:t>Develop declarations, schedules, endorsements, and other documents to complete the contract; determine need for loss control or other services. Depending upon the market and technology functionality, selection of terms and conditions may be pre-configured and technology driven or driven by the underwriter.</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sp>
        <p:nvSpPr>
          <p:cNvPr id="14" name="Rectangle 13"/>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 name="Rectangle 14"/>
          <p:cNvSpPr/>
          <p:nvPr/>
        </p:nvSpPr>
        <p:spPr bwMode="gray">
          <a:xfrm>
            <a:off x="7854881"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39759"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379317"/>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8" name="Rectangle 17"/>
          <p:cNvSpPr/>
          <p:nvPr/>
        </p:nvSpPr>
        <p:spPr bwMode="gray">
          <a:xfrm>
            <a:off x="7854881"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0" name="Rectangle 29"/>
          <p:cNvSpPr/>
          <p:nvPr/>
        </p:nvSpPr>
        <p:spPr bwMode="gray">
          <a:xfrm>
            <a:off x="8139759"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1" name="Rectangle 30"/>
          <p:cNvSpPr/>
          <p:nvPr/>
        </p:nvSpPr>
        <p:spPr bwMode="gray">
          <a:xfrm>
            <a:off x="8419483"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7854881"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8139759"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4" name="Rectangle 33"/>
          <p:cNvSpPr/>
          <p:nvPr/>
        </p:nvSpPr>
        <p:spPr bwMode="gray">
          <a:xfrm>
            <a:off x="8419483"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308395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3.1 Underwriting &amp; Policy Administration</a:t>
            </a:r>
          </a:p>
        </p:txBody>
      </p:sp>
      <p:graphicFrame>
        <p:nvGraphicFramePr>
          <p:cNvPr id="19" name="Table 18"/>
          <p:cNvGraphicFramePr>
            <a:graphicFrameLocks noGrp="1"/>
          </p:cNvGraphicFramePr>
          <p:nvPr>
            <p:extLst>
              <p:ext uri="{D42A27DB-BD31-4B8C-83A1-F6EECF244321}">
                <p14:modId xmlns:p14="http://schemas.microsoft.com/office/powerpoint/2010/main" val="1912275991"/>
              </p:ext>
            </p:extLst>
          </p:nvPr>
        </p:nvGraphicFramePr>
        <p:xfrm>
          <a:off x="417530" y="1281459"/>
          <a:ext cx="8347057" cy="3581400"/>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4">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3.1.4</a:t>
                      </a:r>
                      <a:r>
                        <a:rPr lang="en-US" sz="1100" b="1" i="1" u="none" strike="noStrike" baseline="0" dirty="0" smtClean="0">
                          <a:effectLst/>
                          <a:latin typeface="+mn-lt"/>
                        </a:rPr>
                        <a:t> </a:t>
                      </a:r>
                      <a:r>
                        <a:rPr lang="en-US" sz="1100" b="1" i="1" u="none" strike="noStrike" dirty="0" smtClean="0">
                          <a:effectLst/>
                          <a:latin typeface="+mn-lt"/>
                        </a:rPr>
                        <a:t>Quoting</a:t>
                      </a:r>
                      <a:endParaRPr lang="en-US" sz="1100" b="1" i="1" u="none" strike="noStrike" dirty="0" smtClean="0">
                        <a:solidFill>
                          <a:srgbClr val="000000"/>
                        </a:solidFill>
                        <a:effectLst/>
                        <a:latin typeface="+mn-lt"/>
                      </a:endParaRPr>
                    </a:p>
                    <a:p>
                      <a:pPr algn="r" fontAlgn="t"/>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4">
                  <a:txBody>
                    <a:bodyPr/>
                    <a:lstStyle/>
                    <a:p>
                      <a:pPr marL="0" indent="0" algn="l" fontAlgn="t">
                        <a:buFont typeface="Wingdings" pitchFamily="2" charset="2"/>
                        <a:buNone/>
                      </a:pPr>
                      <a:r>
                        <a:rPr lang="en-US" sz="1100" dirty="0" smtClean="0">
                          <a:effectLst/>
                        </a:rPr>
                        <a:t>Preparation and distribution of coverage</a:t>
                      </a:r>
                      <a:r>
                        <a:rPr lang="en-US" sz="1100" baseline="0" dirty="0" smtClean="0">
                          <a:effectLst/>
                        </a:rPr>
                        <a:t> based premium quotations and proposals to producers and applicants.</a:t>
                      </a:r>
                      <a:endParaRPr lang="en-US" sz="1100" dirty="0" smtClean="0">
                        <a:effectLs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u="none" strike="noStrike" dirty="0" smtClean="0">
                          <a:effectLst/>
                          <a:latin typeface="+mn-lt"/>
                        </a:rPr>
                        <a:t>3.1.4.1 Quote</a:t>
                      </a:r>
                      <a:r>
                        <a:rPr lang="en-US" sz="1100" b="0" u="none" strike="noStrike" baseline="0" dirty="0" smtClean="0">
                          <a:effectLst/>
                          <a:latin typeface="+mn-lt"/>
                        </a:rPr>
                        <a:t> Preparation</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Prepare communication</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to applicant / producer conveying proposed contract terms and pricing.</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3.1.4.2 </a:t>
                      </a:r>
                      <a:r>
                        <a:rPr lang="en-US" sz="1100" b="0" i="0" u="none" strike="noStrike" dirty="0" smtClean="0">
                          <a:solidFill>
                            <a:srgbClr val="000000"/>
                          </a:solidFill>
                          <a:effectLst/>
                          <a:latin typeface="+mn-lt"/>
                        </a:rPr>
                        <a:t>Comparison Quoting</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Present</a:t>
                      </a:r>
                      <a:r>
                        <a:rPr lang="en-US" sz="1100" b="0" i="0" u="none" strike="noStrike" baseline="0" dirty="0" smtClean="0">
                          <a:solidFill>
                            <a:srgbClr val="000000"/>
                          </a:solidFill>
                          <a:effectLst/>
                          <a:latin typeface="+mn-lt"/>
                        </a:rPr>
                        <a:t> applicant with array of quotes fitting a variety of coverage, limit and deductible scenarios.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3.1.4.3 Competitor Quoting</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Present the applicant with likely quotes from competing insurers. (Currently only applies to personal lines.)</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vMerge="1">
                  <a:txBody>
                    <a:bodyPr/>
                    <a:lstStyle/>
                    <a:p>
                      <a:pPr marL="0" marR="0" indent="0" algn="l" defTabSz="914400" rtl="0" eaLnBrk="1" fontAlgn="t" latinLnBrk="0" hangingPunct="1">
                        <a:lnSpc>
                          <a:spcPct val="100000"/>
                        </a:lnSpc>
                        <a:spcBef>
                          <a:spcPts val="0"/>
                        </a:spcBef>
                        <a:spcAft>
                          <a:spcPts val="0"/>
                        </a:spcAft>
                        <a:buClrTx/>
                        <a:buSzTx/>
                        <a:buFontTx/>
                        <a:buNone/>
                        <a:tabLst/>
                        <a:defRPr/>
                      </a:pP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r>
                        <a:rPr lang="en-US" sz="1100" dirty="0" smtClean="0"/>
                        <a:t>3.1.4.4 Comparative Rating Services</a:t>
                      </a:r>
                      <a:endParaRPr lang="en-US" sz="1100" dirty="0"/>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Where applicable, deliver rates and</a:t>
                      </a:r>
                      <a:r>
                        <a:rPr lang="en-US" sz="1100" b="0" u="none" strike="noStrike" baseline="0" dirty="0" smtClean="0">
                          <a:solidFill>
                            <a:schemeClr val="tx1"/>
                          </a:solidFill>
                          <a:effectLst/>
                          <a:latin typeface="+mn-lt"/>
                        </a:rPr>
                        <a:t> pricing information to comparative rating services.</a:t>
                      </a:r>
                      <a:endParaRPr lang="en-US" sz="1100" b="0" u="none" strike="noStrike" dirty="0" smtClean="0">
                        <a:solidFill>
                          <a:schemeClr val="tx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3">
                  <a:txBody>
                    <a:bodyPr/>
                    <a:lstStyle/>
                    <a:p>
                      <a:pPr algn="r" fontAlgn="t"/>
                      <a:r>
                        <a:rPr lang="en-US" sz="1100" b="1" i="1" u="none" strike="noStrike" dirty="0" smtClean="0">
                          <a:effectLst/>
                          <a:latin typeface="+mn-lt"/>
                        </a:rPr>
                        <a:t>3.1.5 Issuance</a:t>
                      </a:r>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u="none" strike="noStrike" dirty="0" smtClean="0">
                          <a:effectLst/>
                          <a:latin typeface="+mn-lt"/>
                        </a:rPr>
                        <a:t>Management</a:t>
                      </a:r>
                      <a:r>
                        <a:rPr lang="en-US" sz="1100" b="0" u="none" strike="noStrike" baseline="0" dirty="0" smtClean="0">
                          <a:effectLst/>
                          <a:latin typeface="+mn-lt"/>
                        </a:rPr>
                        <a:t> </a:t>
                      </a:r>
                      <a:r>
                        <a:rPr lang="en-US" sz="1100" b="0" u="none" strike="noStrike" dirty="0" smtClean="0">
                          <a:effectLst/>
                          <a:latin typeface="+mn-lt"/>
                        </a:rPr>
                        <a:t>of policy document issuance, including document generation.</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r>
                        <a:rPr lang="en-US" sz="1100" dirty="0" smtClean="0"/>
                        <a:t>3.1.5.1 Binders</a:t>
                      </a:r>
                      <a:endParaRPr lang="en-US" sz="1100" dirty="0"/>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solidFill>
                            <a:schemeClr val="tx1"/>
                          </a:solidFill>
                          <a:effectLst/>
                          <a:latin typeface="+mn-lt"/>
                        </a:rPr>
                        <a:t>Prepare, </a:t>
                      </a:r>
                      <a:r>
                        <a:rPr lang="en-US" sz="1100" b="0" u="none" strike="noStrike" baseline="0" dirty="0" smtClean="0">
                          <a:solidFill>
                            <a:schemeClr val="tx1"/>
                          </a:solidFill>
                          <a:effectLst/>
                          <a:latin typeface="+mn-lt"/>
                        </a:rPr>
                        <a:t>distribute and manage coverage binders, establishing or creating legal notification.</a:t>
                      </a:r>
                      <a:endParaRPr lang="en-US" sz="1100" b="0" u="none" strike="noStrike" dirty="0" smtClean="0">
                        <a:solidFill>
                          <a:schemeClr val="tx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3.1.5.2 Policy Document</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Production</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kern="1200" dirty="0" smtClean="0">
                          <a:solidFill>
                            <a:schemeClr val="tx1"/>
                          </a:solidFill>
                          <a:effectLst/>
                          <a:latin typeface="+mn-lt"/>
                          <a:ea typeface="+mn-ea"/>
                          <a:cs typeface="+mn-cs"/>
                        </a:rPr>
                        <a:t>Produce policy document for insured and other key stakeholders and distribute through predetermined</a:t>
                      </a:r>
                      <a:r>
                        <a:rPr lang="en-US" sz="1100" b="0" u="none" strike="noStrike" kern="1200" baseline="0" dirty="0" smtClean="0">
                          <a:solidFill>
                            <a:schemeClr val="tx1"/>
                          </a:solidFill>
                          <a:effectLst/>
                          <a:latin typeface="+mn-lt"/>
                          <a:ea typeface="+mn-ea"/>
                          <a:cs typeface="+mn-cs"/>
                        </a:rPr>
                        <a:t> delivery methods.</a:t>
                      </a:r>
                      <a:endParaRPr lang="en-US" sz="1100" b="0" u="none" strike="noStrike" kern="1200" dirty="0">
                        <a:solidFill>
                          <a:schemeClr val="tx1"/>
                        </a:solidFill>
                        <a:effectLst/>
                        <a:latin typeface="+mn-lt"/>
                        <a:ea typeface="+mn-ea"/>
                        <a:cs typeface="+mn-cs"/>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dirty="0"/>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3.1.5.3</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Policy Related Communications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chemeClr val="tx1"/>
                          </a:solidFill>
                          <a:effectLst/>
                          <a:latin typeface="+mn-lt"/>
                        </a:rPr>
                        <a:t>Produce</a:t>
                      </a:r>
                      <a:r>
                        <a:rPr lang="en-US" sz="1100" b="0" i="0" u="none" strike="noStrike" baseline="0" dirty="0" smtClean="0">
                          <a:solidFill>
                            <a:schemeClr val="tx1"/>
                          </a:solidFill>
                          <a:effectLst/>
                          <a:latin typeface="+mn-lt"/>
                        </a:rPr>
                        <a:t> policy-related </a:t>
                      </a:r>
                      <a:r>
                        <a:rPr lang="en-US" sz="1100" b="0" i="0" u="none" strike="noStrike" dirty="0" smtClean="0">
                          <a:solidFill>
                            <a:schemeClr val="tx1"/>
                          </a:solidFill>
                          <a:effectLst/>
                          <a:latin typeface="+mn-lt"/>
                        </a:rPr>
                        <a:t>correspondence required</a:t>
                      </a:r>
                      <a:r>
                        <a:rPr lang="en-US" sz="1100" b="0" i="0" u="none" strike="noStrike" baseline="0" dirty="0" smtClean="0">
                          <a:solidFill>
                            <a:schemeClr val="tx1"/>
                          </a:solidFill>
                          <a:effectLst/>
                          <a:latin typeface="+mn-lt"/>
                        </a:rPr>
                        <a:t> for policyholder and other stakeholders and distribute through predetermined delivery methods.</a:t>
                      </a:r>
                      <a:endParaRPr lang="en-US" sz="1100" b="0" i="0" u="none" strike="noStrike" dirty="0">
                        <a:solidFill>
                          <a:schemeClr val="tx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sp>
        <p:nvSpPr>
          <p:cNvPr id="18" name="Rectangle 17"/>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0" name="Rectangle 19"/>
          <p:cNvSpPr/>
          <p:nvPr/>
        </p:nvSpPr>
        <p:spPr bwMode="gray">
          <a:xfrm>
            <a:off x="7854881"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1" name="Rectangle 20"/>
          <p:cNvSpPr/>
          <p:nvPr/>
        </p:nvSpPr>
        <p:spPr bwMode="gray">
          <a:xfrm>
            <a:off x="8139759"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2" name="Rectangle 21"/>
          <p:cNvSpPr/>
          <p:nvPr/>
        </p:nvSpPr>
        <p:spPr bwMode="gray">
          <a:xfrm>
            <a:off x="8419483"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3" name="Rectangle 22"/>
          <p:cNvSpPr/>
          <p:nvPr/>
        </p:nvSpPr>
        <p:spPr bwMode="gray">
          <a:xfrm>
            <a:off x="7854881"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4" name="Rectangle 23"/>
          <p:cNvSpPr/>
          <p:nvPr/>
        </p:nvSpPr>
        <p:spPr bwMode="gray">
          <a:xfrm>
            <a:off x="8139759"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5" name="Rectangle 24"/>
          <p:cNvSpPr/>
          <p:nvPr/>
        </p:nvSpPr>
        <p:spPr bwMode="gray">
          <a:xfrm>
            <a:off x="8419483"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6" name="Rectangle 25"/>
          <p:cNvSpPr/>
          <p:nvPr/>
        </p:nvSpPr>
        <p:spPr bwMode="gray">
          <a:xfrm>
            <a:off x="7854881" y="510220"/>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7" name="Rectangle 26"/>
          <p:cNvSpPr/>
          <p:nvPr/>
        </p:nvSpPr>
        <p:spPr bwMode="gray">
          <a:xfrm>
            <a:off x="8139759" y="510220"/>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8" name="Rectangle 27"/>
          <p:cNvSpPr/>
          <p:nvPr/>
        </p:nvSpPr>
        <p:spPr bwMode="gray">
          <a:xfrm>
            <a:off x="8419483"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4023544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3.1 Underwriting &amp; Policy Administration</a:t>
            </a:r>
          </a:p>
        </p:txBody>
      </p:sp>
      <p:graphicFrame>
        <p:nvGraphicFramePr>
          <p:cNvPr id="19" name="Table 18"/>
          <p:cNvGraphicFramePr>
            <a:graphicFrameLocks noGrp="1"/>
          </p:cNvGraphicFramePr>
          <p:nvPr>
            <p:extLst>
              <p:ext uri="{D42A27DB-BD31-4B8C-83A1-F6EECF244321}">
                <p14:modId xmlns:p14="http://schemas.microsoft.com/office/powerpoint/2010/main" val="1423793426"/>
              </p:ext>
            </p:extLst>
          </p:nvPr>
        </p:nvGraphicFramePr>
        <p:xfrm>
          <a:off x="417530" y="1281459"/>
          <a:ext cx="8347057" cy="4419600"/>
        </p:xfrm>
        <a:graphic>
          <a:graphicData uri="http://schemas.openxmlformats.org/drawingml/2006/table">
            <a:tbl>
              <a:tblPr>
                <a:tableStyleId>{F2DE63D5-997A-4646-A377-4702673A728D}</a:tableStyleId>
              </a:tblPr>
              <a:tblGrid>
                <a:gridCol w="1429193"/>
                <a:gridCol w="1611532"/>
                <a:gridCol w="1543972"/>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7">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3.1.6</a:t>
                      </a:r>
                      <a:r>
                        <a:rPr lang="en-US" sz="1100" b="1" i="1" u="none" strike="noStrike" baseline="0" dirty="0" smtClean="0">
                          <a:effectLst/>
                          <a:latin typeface="+mn-lt"/>
                        </a:rPr>
                        <a:t> Transaction Management</a:t>
                      </a:r>
                      <a:endParaRPr lang="en-US" sz="1100" b="1" i="1" u="none" strike="noStrike" dirty="0" smtClean="0">
                        <a:solidFill>
                          <a:srgbClr val="000000"/>
                        </a:solidFill>
                        <a:effectLst/>
                        <a:latin typeface="+mn-lt"/>
                      </a:endParaRPr>
                    </a:p>
                    <a:p>
                      <a:pPr algn="r" fontAlgn="t"/>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7">
                  <a:txBody>
                    <a:bodyPr/>
                    <a:lstStyle/>
                    <a:p>
                      <a:pPr marL="0" indent="0" algn="l" fontAlgn="t">
                        <a:buFont typeface="Wingdings" pitchFamily="2" charset="2"/>
                        <a:buNone/>
                      </a:pPr>
                      <a:r>
                        <a:rPr lang="en-US" sz="1100" dirty="0" smtClean="0">
                          <a:solidFill>
                            <a:srgbClr val="000000"/>
                          </a:solidFill>
                          <a:effectLst/>
                        </a:rPr>
                        <a:t>The processing of various types of transactions to initiate, modify, extend or terminate policy contracts and associated </a:t>
                      </a:r>
                      <a:r>
                        <a:rPr lang="en-US" sz="1100" b="0" dirty="0" smtClean="0">
                          <a:solidFill>
                            <a:srgbClr val="000000"/>
                          </a:solidFill>
                          <a:effectLst/>
                        </a:rPr>
                        <a:t>premium impacts (if any). All</a:t>
                      </a:r>
                      <a:r>
                        <a:rPr lang="en-US" sz="1100" b="0" baseline="0" dirty="0" smtClean="0">
                          <a:solidFill>
                            <a:srgbClr val="000000"/>
                          </a:solidFill>
                          <a:effectLst/>
                        </a:rPr>
                        <a:t> communication vehicles including upload/ download.</a:t>
                      </a:r>
                      <a:endParaRPr lang="en-US" sz="1100" b="0" dirty="0" smtClean="0">
                        <a:solidFill>
                          <a:srgbClr val="000000"/>
                        </a:solidFill>
                        <a:effectLs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u="none" strike="noStrike" dirty="0" smtClean="0">
                          <a:effectLst/>
                          <a:latin typeface="+mn-lt"/>
                        </a:rPr>
                        <a:t>3.1.6.1 New Business Management</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effectLst/>
                          <a:latin typeface="+mn-lt"/>
                        </a:rPr>
                        <a:t>Management of the receipt,</a:t>
                      </a:r>
                      <a:r>
                        <a:rPr lang="en-US" sz="1100" b="0" u="none" strike="noStrike" baseline="0" dirty="0" smtClean="0">
                          <a:effectLst/>
                          <a:latin typeface="+mn-lt"/>
                        </a:rPr>
                        <a:t> processing and tracking of new business </a:t>
                      </a:r>
                      <a:r>
                        <a:rPr lang="en-US" sz="1100" b="0" u="none" strike="noStrike" dirty="0" smtClean="0">
                          <a:effectLst/>
                          <a:latin typeface="+mn-lt"/>
                        </a:rPr>
                        <a:t>applications.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u="none" strike="noStrike" dirty="0" smtClean="0">
                          <a:effectLst/>
                          <a:latin typeface="+mn-lt"/>
                        </a:rPr>
                        <a:t>3.1.6.2 </a:t>
                      </a:r>
                      <a:r>
                        <a:rPr lang="en-US" sz="1100" b="0" i="0" u="none" strike="noStrike" dirty="0" smtClean="0">
                          <a:solidFill>
                            <a:srgbClr val="000000"/>
                          </a:solidFill>
                          <a:effectLst/>
                          <a:latin typeface="+mn-lt"/>
                        </a:rPr>
                        <a:t>Renewals and Non-renewals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effectLst/>
                          <a:latin typeface="+mn-lt"/>
                        </a:rPr>
                        <a:t>Determine</a:t>
                      </a:r>
                      <a:r>
                        <a:rPr lang="en-US" sz="1100" b="0" u="none" strike="noStrike" baseline="0" dirty="0" smtClean="0">
                          <a:effectLst/>
                          <a:latin typeface="+mn-lt"/>
                        </a:rPr>
                        <a:t> if a policy should be renewed for another term, and if so, at what price, based upon</a:t>
                      </a:r>
                      <a:r>
                        <a:rPr lang="en-US" sz="1100" b="0" u="none" strike="noStrike" dirty="0" smtClean="0">
                          <a:effectLst/>
                          <a:latin typeface="+mn-lt"/>
                        </a:rPr>
                        <a:t> recent customer information. For non-renewals, arrange notifications</a:t>
                      </a:r>
                      <a:r>
                        <a:rPr lang="en-US" sz="1100" b="0" u="none" strike="noStrike" baseline="0" dirty="0" smtClean="0">
                          <a:effectLst/>
                          <a:latin typeface="+mn-lt"/>
                        </a:rPr>
                        <a:t> to appropriate parties.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3.1.6.3 Cancel</a:t>
                      </a:r>
                      <a:r>
                        <a:rPr lang="en-US" sz="1100" b="0" i="0" u="none" strike="noStrike" baseline="0" dirty="0" smtClean="0">
                          <a:solidFill>
                            <a:srgbClr val="000000"/>
                          </a:solidFill>
                          <a:effectLst/>
                          <a:latin typeface="+mn-lt"/>
                        </a:rPr>
                        <a:t> / Rewrite</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dirty="0" smtClean="0">
                          <a:effectLst/>
                        </a:rPr>
                        <a:t>Cancel</a:t>
                      </a:r>
                      <a:r>
                        <a:rPr lang="en-US" sz="1100" baseline="0" dirty="0" smtClean="0">
                          <a:effectLst/>
                        </a:rPr>
                        <a:t> </a:t>
                      </a:r>
                      <a:r>
                        <a:rPr lang="en-US" sz="1100" dirty="0" smtClean="0">
                          <a:effectLst/>
                        </a:rPr>
                        <a:t>and reissue the same policy. Often</a:t>
                      </a:r>
                      <a:r>
                        <a:rPr lang="en-US" sz="1100" baseline="0" dirty="0" smtClean="0">
                          <a:effectLst/>
                        </a:rPr>
                        <a:t> used to circumvent system limitations </a:t>
                      </a:r>
                      <a:r>
                        <a:rPr lang="en-US" sz="1100" dirty="0" smtClean="0">
                          <a:effectLst/>
                        </a:rPr>
                        <a:t>on allowable changes to policy attributes.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3.1.6.4 Endorsements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u="none" strike="noStrike" dirty="0" smtClean="0">
                          <a:effectLst/>
                          <a:latin typeface="+mn-lt"/>
                        </a:rPr>
                        <a:t>Manage</a:t>
                      </a:r>
                      <a:r>
                        <a:rPr lang="en-US" sz="1100" b="0" u="none" strike="noStrike" baseline="0" dirty="0" smtClean="0">
                          <a:effectLst/>
                          <a:latin typeface="+mn-lt"/>
                        </a:rPr>
                        <a:t> </a:t>
                      </a:r>
                      <a:r>
                        <a:rPr lang="en-US" sz="1100" b="0" u="none" strike="noStrike" dirty="0" smtClean="0">
                          <a:effectLst/>
                          <a:latin typeface="+mn-lt"/>
                        </a:rPr>
                        <a:t>riders, addendums,</a:t>
                      </a:r>
                      <a:r>
                        <a:rPr lang="en-US" sz="1100" b="0" u="none" strike="noStrike" baseline="0" dirty="0" smtClean="0">
                          <a:effectLst/>
                          <a:latin typeface="+mn-lt"/>
                        </a:rPr>
                        <a:t> </a:t>
                      </a:r>
                      <a:r>
                        <a:rPr lang="en-US" sz="1100" b="0" u="none" strike="noStrike" dirty="0" smtClean="0">
                          <a:effectLst/>
                          <a:latin typeface="+mn-lt"/>
                        </a:rPr>
                        <a:t>and attachments</a:t>
                      </a:r>
                      <a:r>
                        <a:rPr lang="en-US" sz="1100" b="0" u="none" strike="noStrike" baseline="0" dirty="0" smtClean="0">
                          <a:effectLst/>
                          <a:latin typeface="+mn-lt"/>
                        </a:rPr>
                        <a:t> including non-premium bearing, future, back-dated, and out-of-sequence endorsements.</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marL="0" indent="0" algn="l" fontAlgn="t">
                        <a:buFont typeface="Wingdings" pitchFamily="2" charset="2"/>
                        <a:buNone/>
                      </a:pPr>
                      <a:endParaRPr lang="en-US" sz="1100" dirty="0" smtClean="0">
                        <a:effectLs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3.1.6.5 Cancellation</a:t>
                      </a:r>
                      <a:r>
                        <a:rPr lang="en-US" sz="1100" b="0" i="0" u="none" strike="noStrike" baseline="0" dirty="0" smtClean="0">
                          <a:solidFill>
                            <a:srgbClr val="000000"/>
                          </a:solidFill>
                          <a:effectLst/>
                          <a:latin typeface="+mn-lt"/>
                        </a:rPr>
                        <a:t> and Reinstatement</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dirty="0" smtClean="0">
                          <a:effectLst/>
                        </a:rPr>
                        <a:t>Terminate an insurance policy or bond before its expiration, by either the insured or the insurer. Re-activate</a:t>
                      </a:r>
                      <a:r>
                        <a:rPr lang="en-US" sz="1100" baseline="0" dirty="0" smtClean="0">
                          <a:effectLst/>
                        </a:rPr>
                        <a:t> a policy that has lapsed or has been cancelled.</a:t>
                      </a:r>
                      <a:endParaRPr lang="en-US" sz="1100" dirty="0" smtClean="0">
                        <a:effectLs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vMerge="1">
                  <a:txBody>
                    <a:bodyPr/>
                    <a:lstStyle/>
                    <a:p>
                      <a:pPr marL="0" indent="0" algn="l" fontAlgn="t">
                        <a:buFont typeface="Wingdings" pitchFamily="2" charset="2"/>
                        <a:buNone/>
                      </a:pPr>
                      <a:endParaRPr lang="en-US" sz="1100" dirty="0" smtClean="0">
                        <a:effectLs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3.1.6.6 Producer of Record</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Process customer</a:t>
                      </a:r>
                      <a:r>
                        <a:rPr lang="en-US" sz="1100" b="0" i="0" u="none" strike="noStrike" baseline="0" dirty="0" smtClean="0">
                          <a:solidFill>
                            <a:srgbClr val="000000"/>
                          </a:solidFill>
                          <a:effectLst/>
                          <a:latin typeface="+mn-lt"/>
                        </a:rPr>
                        <a:t> requests to move policies to a different producer.</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1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marL="0" indent="0" algn="l" fontAlgn="t">
                        <a:buFont typeface="Wingdings" pitchFamily="2" charset="2"/>
                        <a:buNone/>
                      </a:pPr>
                      <a:endParaRPr lang="en-US" sz="1100" dirty="0" smtClean="0">
                        <a:effectLst/>
                      </a:endParaRPr>
                    </a:p>
                  </a:txBody>
                  <a:tcPr marT="91440" marB="9144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3.1.6.7 Commissions Management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indent="0" algn="l" fontAlgn="t">
                        <a:buFont typeface="Wingdings" pitchFamily="2" charset="2"/>
                        <a:buNone/>
                      </a:pPr>
                      <a:r>
                        <a:rPr lang="en-US" sz="1100" b="0" i="0" u="none" strike="noStrike" dirty="0" smtClean="0">
                          <a:solidFill>
                            <a:srgbClr val="000000"/>
                          </a:solidFill>
                          <a:effectLst/>
                          <a:latin typeface="+mn-lt"/>
                        </a:rPr>
                        <a:t>Process</a:t>
                      </a:r>
                      <a:r>
                        <a:rPr lang="en-US" sz="1100" b="0" i="0" u="none" strike="noStrike" baseline="0" dirty="0" smtClean="0">
                          <a:solidFill>
                            <a:srgbClr val="000000"/>
                          </a:solidFill>
                          <a:effectLst/>
                          <a:latin typeface="+mn-lt"/>
                        </a:rPr>
                        <a:t> changes to standard commission structures as applied to individual policies or transactions for designated customers, at the behest or with the approval of the affected producer.</a:t>
                      </a:r>
                      <a:endParaRPr lang="en-US" sz="1100" b="0" i="0" u="none" strike="noStrike" dirty="0" smtClean="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sp>
        <p:nvSpPr>
          <p:cNvPr id="14" name="Rectangle 13"/>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 name="Rectangle 14"/>
          <p:cNvSpPr/>
          <p:nvPr/>
        </p:nvSpPr>
        <p:spPr bwMode="gray">
          <a:xfrm>
            <a:off x="7854881"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39759"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9" name="Rectangle 28"/>
          <p:cNvSpPr/>
          <p:nvPr/>
        </p:nvSpPr>
        <p:spPr bwMode="gray">
          <a:xfrm>
            <a:off x="7854881"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0" name="Rectangle 29"/>
          <p:cNvSpPr/>
          <p:nvPr/>
        </p:nvSpPr>
        <p:spPr bwMode="gray">
          <a:xfrm>
            <a:off x="8139759"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1" name="Rectangle 30"/>
          <p:cNvSpPr/>
          <p:nvPr/>
        </p:nvSpPr>
        <p:spPr bwMode="gray">
          <a:xfrm>
            <a:off x="8419483" y="625435"/>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7854881"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8139759"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4" name="Rectangle 33"/>
          <p:cNvSpPr/>
          <p:nvPr/>
        </p:nvSpPr>
        <p:spPr bwMode="gray">
          <a:xfrm>
            <a:off x="8419483" y="510220"/>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3754078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393192" y="471814"/>
            <a:ext cx="8348472" cy="305425"/>
          </a:xfrm>
        </p:spPr>
        <p:txBody>
          <a:bodyPr/>
          <a:lstStyle/>
          <a:p>
            <a:pPr marL="0" indent="0">
              <a:spcBef>
                <a:spcPts val="0"/>
              </a:spcBef>
            </a:pPr>
            <a:r>
              <a:rPr lang="en-US" dirty="0" smtClean="0"/>
              <a:t>3.1 Underwriting &amp; Policy Administration</a:t>
            </a:r>
          </a:p>
        </p:txBody>
      </p:sp>
      <p:graphicFrame>
        <p:nvGraphicFramePr>
          <p:cNvPr id="19" name="Table 18"/>
          <p:cNvGraphicFramePr>
            <a:graphicFrameLocks noGrp="1"/>
          </p:cNvGraphicFramePr>
          <p:nvPr>
            <p:extLst>
              <p:ext uri="{D42A27DB-BD31-4B8C-83A1-F6EECF244321}">
                <p14:modId xmlns:p14="http://schemas.microsoft.com/office/powerpoint/2010/main" val="1911907109"/>
              </p:ext>
            </p:extLst>
          </p:nvPr>
        </p:nvGraphicFramePr>
        <p:xfrm>
          <a:off x="417530" y="1086295"/>
          <a:ext cx="8347057" cy="5257800"/>
        </p:xfrm>
        <a:graphic>
          <a:graphicData uri="http://schemas.openxmlformats.org/drawingml/2006/table">
            <a:tbl>
              <a:tblPr>
                <a:tableStyleId>{F2DE63D5-997A-4646-A377-4702673A728D}</a:tableStyleId>
              </a:tblPr>
              <a:tblGrid>
                <a:gridCol w="1429193"/>
                <a:gridCol w="1788119"/>
                <a:gridCol w="1367385"/>
                <a:gridCol w="3762360"/>
              </a:tblGrid>
              <a:tr h="257176">
                <a:tc>
                  <a:txBody>
                    <a:bodyPr/>
                    <a:lstStyle/>
                    <a:p>
                      <a:pPr algn="ctr" fontAlgn="t"/>
                      <a:r>
                        <a:rPr lang="en-US" sz="1100" b="1" u="none" strike="noStrike" dirty="0" smtClean="0">
                          <a:solidFill>
                            <a:schemeClr val="bg1"/>
                          </a:solidFill>
                          <a:effectLst/>
                          <a:latin typeface="+mn-lt"/>
                        </a:rPr>
                        <a:t> </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bg1"/>
                    </a:solidFill>
                  </a:tcPr>
                </a:tc>
                <a:tc>
                  <a:txBody>
                    <a:bodyPr/>
                    <a:lstStyle/>
                    <a:p>
                      <a:pPr algn="ctr" fontAlgn="t"/>
                      <a:r>
                        <a:rPr lang="en-US" sz="1100" b="1" u="none" strike="noStrike" dirty="0" smtClean="0">
                          <a:solidFill>
                            <a:schemeClr val="bg1"/>
                          </a:solidFill>
                          <a:effectLst/>
                          <a:latin typeface="+mn-lt"/>
                        </a:rPr>
                        <a:t>Capability </a:t>
                      </a:r>
                      <a:r>
                        <a:rPr lang="en-US" sz="1100" b="1" u="none" strike="noStrike" dirty="0">
                          <a:solidFill>
                            <a:schemeClr val="bg1"/>
                          </a:solidFill>
                          <a:effectLst/>
                          <a:latin typeface="+mn-lt"/>
                        </a:rPr>
                        <a:t>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u="none" strike="noStrike" dirty="0" smtClean="0">
                          <a:solidFill>
                            <a:schemeClr val="bg1"/>
                          </a:solidFill>
                          <a:effectLst/>
                          <a:latin typeface="+mn-lt"/>
                        </a:rPr>
                        <a:t>Competency</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c>
                  <a:txBody>
                    <a:bodyPr/>
                    <a:lstStyle/>
                    <a:p>
                      <a:pPr algn="ctr" fontAlgn="t"/>
                      <a:r>
                        <a:rPr lang="en-US" sz="1100" b="1" i="0" u="none" strike="noStrike" dirty="0" smtClean="0">
                          <a:solidFill>
                            <a:schemeClr val="bg1"/>
                          </a:solidFill>
                          <a:effectLst/>
                          <a:latin typeface="+mn-lt"/>
                        </a:rPr>
                        <a:t>Competency Definition</a:t>
                      </a:r>
                      <a:endParaRPr lang="en-US" sz="1100" b="1" i="0" u="none" strike="noStrike" dirty="0">
                        <a:solidFill>
                          <a:schemeClr val="bg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solidFill>
                      <a:schemeClr val="accent2"/>
                    </a:solidFill>
                  </a:tcPr>
                </a:tc>
              </a:tr>
              <a:tr h="416584">
                <a:tc rowSpan="2">
                  <a:txBody>
                    <a:bodyPr/>
                    <a:lstStyle/>
                    <a:p>
                      <a:pPr algn="r" fontAlgn="t"/>
                      <a:r>
                        <a:rPr lang="en-US" sz="1100" b="1" i="1" u="none" strike="noStrike" dirty="0" smtClean="0">
                          <a:effectLst/>
                          <a:latin typeface="+mn-lt"/>
                        </a:rPr>
                        <a:t>3.1.7 Reinsurance</a:t>
                      </a:r>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mn-lt"/>
                        </a:rPr>
                        <a:t>Ability to identify</a:t>
                      </a:r>
                      <a:r>
                        <a:rPr lang="en-US" sz="1100" b="0" i="0" u="none" strike="noStrike" baseline="0" dirty="0" smtClean="0">
                          <a:solidFill>
                            <a:schemeClr val="tx1"/>
                          </a:solidFill>
                          <a:effectLst/>
                          <a:latin typeface="+mn-lt"/>
                        </a:rPr>
                        <a:t> and attach or purchase reinsurance to support company risk guidelines, tolerance, and coverage limits.</a:t>
                      </a:r>
                      <a:endParaRPr lang="en-US" sz="1100" b="0" i="0" u="none" strike="noStrike" dirty="0" smtClean="0">
                        <a:solidFill>
                          <a:schemeClr val="tx1"/>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u="none" strike="noStrike" dirty="0" smtClean="0">
                          <a:effectLst/>
                          <a:latin typeface="+mn-lt"/>
                        </a:rPr>
                        <a:t>3.1.7.1</a:t>
                      </a:r>
                      <a:r>
                        <a:rPr lang="en-US" sz="1100" b="0" u="none" strike="noStrike" baseline="0" dirty="0" smtClean="0">
                          <a:effectLst/>
                          <a:latin typeface="+mn-lt"/>
                        </a:rPr>
                        <a:t> </a:t>
                      </a:r>
                    </a:p>
                    <a:p>
                      <a:pPr algn="l" fontAlgn="t"/>
                      <a:r>
                        <a:rPr lang="en-US" sz="1100" b="0" u="none" strike="noStrike" dirty="0" smtClean="0">
                          <a:effectLst/>
                          <a:latin typeface="+mn-lt"/>
                        </a:rPr>
                        <a:t>Treaty Reinsurance</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Identify situations where</a:t>
                      </a:r>
                      <a:r>
                        <a:rPr lang="en-US" sz="1100" b="0" i="0" u="none" strike="noStrike" baseline="0" dirty="0" smtClean="0">
                          <a:solidFill>
                            <a:srgbClr val="000000"/>
                          </a:solidFill>
                          <a:effectLst/>
                          <a:latin typeface="+mn-lt"/>
                        </a:rPr>
                        <a:t> treaty reinsurance applies to potential insurance contract and attach; adjust terms, limits and pricing accordingly</a:t>
                      </a:r>
                      <a:r>
                        <a:rPr lang="en-US" sz="1100" b="0" i="0" u="none" strike="noStrike" baseline="0" dirty="0" smtClean="0">
                          <a:solidFill>
                            <a:schemeClr val="tx1"/>
                          </a:solidFill>
                          <a:effectLst/>
                          <a:latin typeface="+mn-lt"/>
                        </a:rPr>
                        <a: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824716">
                <a:tc vMerge="1">
                  <a:txBody>
                    <a:bodyPr/>
                    <a:lstStyle/>
                    <a:p>
                      <a:endParaRPr lang="en-US"/>
                    </a:p>
                  </a:txBody>
                  <a:tcPr/>
                </a:tc>
                <a:tc vMerge="1">
                  <a:txBody>
                    <a:bodyPr/>
                    <a:lstStyle/>
                    <a:p>
                      <a:endParaRPr lang="en-US"/>
                    </a:p>
                  </a:txBody>
                  <a:tcPr/>
                </a:tc>
                <a:tc>
                  <a:txBody>
                    <a:bodyPr/>
                    <a:lstStyle/>
                    <a:p>
                      <a:pPr algn="l" fontAlgn="t"/>
                      <a:r>
                        <a:rPr lang="en-US" sz="1100" b="0" i="0" u="none" strike="noStrike" dirty="0" smtClean="0">
                          <a:solidFill>
                            <a:srgbClr val="000000"/>
                          </a:solidFill>
                          <a:effectLst/>
                          <a:latin typeface="+mn-lt"/>
                        </a:rPr>
                        <a:t>3.1.7.2</a:t>
                      </a:r>
                    </a:p>
                    <a:p>
                      <a:pPr algn="l" fontAlgn="t"/>
                      <a:r>
                        <a:rPr lang="en-US" sz="1100" b="0" i="0" u="none" strike="noStrike" dirty="0" smtClean="0">
                          <a:solidFill>
                            <a:srgbClr val="000000"/>
                          </a:solidFill>
                          <a:effectLst/>
                          <a:latin typeface="+mn-lt"/>
                        </a:rPr>
                        <a:t>Facultative Reinsurance</a:t>
                      </a:r>
                    </a:p>
                    <a:p>
                      <a:pPr algn="l" fontAlgn="t"/>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chemeClr val="tx1"/>
                          </a:solidFill>
                          <a:effectLst/>
                          <a:latin typeface="+mn-lt"/>
                        </a:rPr>
                        <a:t>Determine</a:t>
                      </a:r>
                      <a:r>
                        <a:rPr lang="en-US" sz="1100" b="0" i="0" u="none" strike="noStrike" baseline="0" dirty="0" smtClean="0">
                          <a:solidFill>
                            <a:schemeClr val="tx1"/>
                          </a:solidFill>
                          <a:effectLst/>
                          <a:latin typeface="+mn-lt"/>
                        </a:rPr>
                        <a:t> </a:t>
                      </a:r>
                      <a:r>
                        <a:rPr lang="en-US" sz="1100" b="0" i="0" u="none" strike="noStrike" dirty="0" smtClean="0">
                          <a:solidFill>
                            <a:schemeClr val="tx1"/>
                          </a:solidFill>
                          <a:effectLst/>
                          <a:latin typeface="+mn-lt"/>
                        </a:rPr>
                        <a:t>when facultative reinsurance</a:t>
                      </a:r>
                      <a:r>
                        <a:rPr lang="en-US" sz="1100" b="0" i="0" u="none" strike="noStrike" baseline="0" dirty="0" smtClean="0">
                          <a:solidFill>
                            <a:schemeClr val="tx1"/>
                          </a:solidFill>
                          <a:effectLst/>
                          <a:latin typeface="+mn-lt"/>
                        </a:rPr>
                        <a:t> is required to meet an applicant’s needs while adhering to company guidelines on risk selection and coverage limits; place once determined it is required and make pricing adjustments accordingly.</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3">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US" sz="1100" b="1" i="1" u="none" strike="noStrike" dirty="0" smtClean="0">
                          <a:effectLst/>
                          <a:latin typeface="+mn-lt"/>
                        </a:rPr>
                        <a:t>3.1.8</a:t>
                      </a:r>
                      <a:r>
                        <a:rPr lang="en-US" sz="1100" b="1" i="1" u="none" strike="noStrike" baseline="0" dirty="0" smtClean="0">
                          <a:effectLst/>
                          <a:latin typeface="+mn-lt"/>
                        </a:rPr>
                        <a:t> Premium Audit</a:t>
                      </a:r>
                      <a:endParaRPr lang="en-US" sz="1100" b="1" i="1" u="none" strike="noStrike" dirty="0" smtClean="0">
                        <a:solidFill>
                          <a:srgbClr val="000000"/>
                        </a:solidFill>
                        <a:effectLst/>
                        <a:latin typeface="+mn-lt"/>
                      </a:endParaRPr>
                    </a:p>
                    <a:p>
                      <a:pPr algn="r" fontAlgn="t"/>
                      <a:endParaRPr lang="en-US" sz="1100" b="1" i="1"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3">
                  <a:txBody>
                    <a:bodyPr/>
                    <a:lstStyle/>
                    <a:p>
                      <a:r>
                        <a:rPr lang="en-US" sz="1100" dirty="0" smtClean="0">
                          <a:effectLst/>
                        </a:rPr>
                        <a:t>Audit of exposure basis for an insurance policy after the end of a policy period to determine the actual (audited) exposure for the purpose of making a final calculation of the premium and premium taxes.</a:t>
                      </a:r>
                      <a:endParaRPr lang="en-US" sz="1100" dirty="0">
                        <a:effectLs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3.1.8.1</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Audit Scheduling and Management</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baseline="0" dirty="0" smtClean="0">
                          <a:solidFill>
                            <a:srgbClr val="000000"/>
                          </a:solidFill>
                          <a:effectLst/>
                          <a:latin typeface="+mn-lt"/>
                        </a:rPr>
                        <a:t>Es</a:t>
                      </a:r>
                      <a:r>
                        <a:rPr lang="en-US" sz="1100" b="0" i="0" u="none" strike="noStrike" dirty="0" smtClean="0">
                          <a:solidFill>
                            <a:srgbClr val="000000"/>
                          </a:solidFill>
                          <a:effectLst/>
                          <a:latin typeface="+mn-lt"/>
                        </a:rPr>
                        <a:t>tablish</a:t>
                      </a:r>
                      <a:r>
                        <a:rPr lang="en-US" sz="1100" b="0" i="0" u="none" strike="noStrike" baseline="0" dirty="0" smtClean="0">
                          <a:solidFill>
                            <a:srgbClr val="000000"/>
                          </a:solidFill>
                          <a:effectLst/>
                          <a:latin typeface="+mn-lt"/>
                        </a:rPr>
                        <a:t> and communicate schedule of audits to all involved parties b</a:t>
                      </a:r>
                      <a:r>
                        <a:rPr lang="en-US" sz="1100" b="0" i="0" u="none" strike="noStrike" dirty="0" smtClean="0">
                          <a:solidFill>
                            <a:srgbClr val="000000"/>
                          </a:solidFill>
                          <a:effectLst/>
                          <a:latin typeface="+mn-lt"/>
                        </a:rPr>
                        <a:t>ased</a:t>
                      </a:r>
                      <a:r>
                        <a:rPr lang="en-US" sz="1100" b="0" i="0" u="none" strike="noStrike" baseline="0" dirty="0" smtClean="0">
                          <a:solidFill>
                            <a:srgbClr val="000000"/>
                          </a:solidFill>
                          <a:effectLst/>
                          <a:latin typeface="+mn-lt"/>
                        </a:rPr>
                        <a:t> upon underwriting guidelines. Includes voluntary, telephonic, mail, physical or technology-based audits. </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800" b="0" i="0" u="none" strike="noStrike" dirty="0">
                        <a:effectLst/>
                        <a:latin typeface="Verdana"/>
                      </a:endParaRPr>
                    </a:p>
                  </a:txBody>
                  <a:tcPr marL="9525" marR="9525" marT="9525" marB="0">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3.1.8.2 Audit Execution</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dirty="0" smtClean="0">
                          <a:effectLst/>
                          <a:latin typeface="+mn-lt"/>
                        </a:rPr>
                        <a:t>Perform the audits,</a:t>
                      </a:r>
                      <a:r>
                        <a:rPr lang="en-US" sz="1100" b="0" baseline="0" dirty="0" smtClean="0">
                          <a:effectLst/>
                          <a:latin typeface="+mn-lt"/>
                        </a:rPr>
                        <a:t> i</a:t>
                      </a:r>
                      <a:r>
                        <a:rPr lang="en-US" sz="1100" b="0" dirty="0" smtClean="0">
                          <a:effectLst/>
                          <a:latin typeface="+mn-lt"/>
                        </a:rPr>
                        <a:t>ncluding</a:t>
                      </a:r>
                      <a:r>
                        <a:rPr lang="en-US" sz="1100" b="0" baseline="0" dirty="0" smtClean="0">
                          <a:effectLst/>
                          <a:latin typeface="+mn-lt"/>
                        </a:rPr>
                        <a:t> production of audit findings and present and confirm audit findings to policyholder, producer, and underwriter.</a:t>
                      </a:r>
                      <a:endParaRPr lang="en-US" sz="1100" b="0" dirty="0" smtClean="0">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pPr algn="r" fontAlgn="t"/>
                      <a:endParaRPr lang="en-US" sz="1000" b="1" i="1"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pPr algn="l" fontAlgn="t"/>
                      <a:endParaRPr lang="en-US" sz="1000" b="0" i="0" u="none" strike="noStrike" dirty="0">
                        <a:solidFill>
                          <a:srgbClr val="000000"/>
                        </a:solidFill>
                        <a:effectLst/>
                        <a:latin typeface="+mn-lt"/>
                      </a:endParaRPr>
                    </a:p>
                  </a:txBody>
                  <a:tcPr marL="45720" marR="45720" anchor="ct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2700" cap="flat" cmpd="sng" algn="ctr">
                      <a:solidFill>
                        <a:schemeClr val="accent2">
                          <a:lumMod val="20000"/>
                          <a:lumOff val="80000"/>
                        </a:schemeClr>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3.1.8.3</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Final</a:t>
                      </a:r>
                      <a:r>
                        <a:rPr lang="en-US" sz="1100" b="0" i="0" u="none" strike="noStrike" baseline="0" dirty="0" smtClean="0">
                          <a:solidFill>
                            <a:srgbClr val="000000"/>
                          </a:solidFill>
                          <a:effectLst/>
                          <a:latin typeface="+mn-lt"/>
                        </a:rPr>
                        <a:t> Premium Calculation</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Recalculate</a:t>
                      </a:r>
                      <a:r>
                        <a:rPr lang="en-US" sz="1100" b="0" i="0" u="none" strike="noStrike" baseline="0" dirty="0" smtClean="0">
                          <a:solidFill>
                            <a:srgbClr val="000000"/>
                          </a:solidFill>
                          <a:effectLst/>
                          <a:latin typeface="+mn-lt"/>
                        </a:rPr>
                        <a:t> premium based upon audit results; initiate billing or refund activities.</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rowSpan="2">
                  <a:txBody>
                    <a:bodyPr/>
                    <a:lstStyle/>
                    <a:p>
                      <a:pPr algn="r" fontAlgn="t"/>
                      <a:r>
                        <a:rPr lang="en-US" sz="1100" b="1" i="1" u="none" strike="noStrike" dirty="0" smtClean="0">
                          <a:solidFill>
                            <a:srgbClr val="000000"/>
                          </a:solidFill>
                          <a:effectLst/>
                          <a:latin typeface="+mn-lt"/>
                        </a:rPr>
                        <a:t>3.1.9</a:t>
                      </a:r>
                      <a:r>
                        <a:rPr lang="en-US" sz="1100" b="1" i="1" u="none" strike="noStrike" baseline="0" dirty="0" smtClean="0">
                          <a:solidFill>
                            <a:srgbClr val="000000"/>
                          </a:solidFill>
                          <a:effectLst/>
                          <a:latin typeface="+mn-lt"/>
                        </a:rPr>
                        <a:t> </a:t>
                      </a:r>
                      <a:r>
                        <a:rPr lang="en-US" sz="1100" b="1" i="1" u="none" strike="noStrike" dirty="0" smtClean="0">
                          <a:solidFill>
                            <a:srgbClr val="000000"/>
                          </a:solidFill>
                          <a:effectLst/>
                          <a:latin typeface="+mn-lt"/>
                        </a:rPr>
                        <a:t>Underwriting Quality</a:t>
                      </a:r>
                      <a:r>
                        <a:rPr lang="en-US" sz="1100" b="1" i="1" u="none" strike="noStrike" baseline="0" dirty="0" smtClean="0">
                          <a:solidFill>
                            <a:srgbClr val="000000"/>
                          </a:solidFill>
                          <a:effectLst/>
                          <a:latin typeface="+mn-lt"/>
                        </a:rPr>
                        <a:t> Assessment </a:t>
                      </a:r>
                      <a:r>
                        <a:rPr lang="en-US" sz="1100" b="1" i="1" u="none" strike="noStrike" dirty="0" smtClean="0">
                          <a:solidFill>
                            <a:srgbClr val="000000"/>
                          </a:solidFill>
                          <a:effectLst/>
                          <a:latin typeface="+mn-lt"/>
                        </a:rPr>
                        <a:t>&amp; </a:t>
                      </a:r>
                      <a:r>
                        <a:rPr lang="en-US" sz="1100" b="1" i="1" u="none" strike="noStrike" dirty="0">
                          <a:solidFill>
                            <a:srgbClr val="000000"/>
                          </a:solidFill>
                          <a:effectLst/>
                          <a:latin typeface="+mn-lt"/>
                        </a:rPr>
                        <a:t>Audit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rowSpan="2">
                  <a:txBody>
                    <a:bodyPr/>
                    <a:lstStyle/>
                    <a:p>
                      <a:pPr algn="l" fontAlgn="t"/>
                      <a:r>
                        <a:rPr lang="en-US" sz="1100" b="0" i="0" u="none" strike="noStrike" dirty="0" smtClean="0">
                          <a:solidFill>
                            <a:srgbClr val="000000"/>
                          </a:solidFill>
                          <a:effectLst/>
                          <a:latin typeface="+mn-lt"/>
                        </a:rPr>
                        <a:t>Management,</a:t>
                      </a:r>
                      <a:r>
                        <a:rPr lang="en-US" sz="1100" b="0" i="0" u="none" strike="noStrike" baseline="0" dirty="0" smtClean="0">
                          <a:solidFill>
                            <a:srgbClr val="000000"/>
                          </a:solidFill>
                          <a:effectLst/>
                          <a:latin typeface="+mn-lt"/>
                        </a:rPr>
                        <a:t> monitoring and i</a:t>
                      </a:r>
                      <a:r>
                        <a:rPr lang="en-US" sz="1100" b="0" i="0" u="none" strike="noStrike" dirty="0" smtClean="0">
                          <a:solidFill>
                            <a:srgbClr val="000000"/>
                          </a:solidFill>
                          <a:effectLst/>
                          <a:latin typeface="+mn-lt"/>
                        </a:rPr>
                        <a:t>nternal audits </a:t>
                      </a:r>
                      <a:r>
                        <a:rPr lang="en-US" sz="1100" b="0" i="0" u="none" strike="noStrike" dirty="0">
                          <a:solidFill>
                            <a:srgbClr val="000000"/>
                          </a:solidFill>
                          <a:effectLst/>
                          <a:latin typeface="+mn-lt"/>
                        </a:rPr>
                        <a:t>related to </a:t>
                      </a:r>
                      <a:r>
                        <a:rPr lang="en-US" sz="1100" b="0" i="0" u="none" strike="noStrike" dirty="0" smtClean="0">
                          <a:solidFill>
                            <a:srgbClr val="000000"/>
                          </a:solidFill>
                          <a:effectLst/>
                          <a:latin typeface="+mn-lt"/>
                        </a:rPr>
                        <a:t>underwriting.</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algn="l" fontAlgn="t"/>
                      <a:r>
                        <a:rPr lang="en-US" sz="1100" b="0" i="0" u="none" strike="noStrike" dirty="0" smtClean="0">
                          <a:solidFill>
                            <a:srgbClr val="000000"/>
                          </a:solidFill>
                          <a:effectLst/>
                          <a:latin typeface="+mn-lt"/>
                        </a:rPr>
                        <a:t>3.1.9.1 Underwriting Quality </a:t>
                      </a:r>
                      <a:r>
                        <a:rPr lang="en-US" sz="1100" b="0" i="0" u="none" strike="noStrike" dirty="0">
                          <a:solidFill>
                            <a:srgbClr val="000000"/>
                          </a:solidFill>
                          <a:effectLst/>
                          <a:latin typeface="+mn-lt"/>
                        </a:rPr>
                        <a:t>Assurance</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R</a:t>
                      </a:r>
                      <a:r>
                        <a:rPr lang="en-US" sz="1100" b="0" i="0" u="none" strike="noStrike" baseline="0" dirty="0" smtClean="0">
                          <a:solidFill>
                            <a:srgbClr val="000000"/>
                          </a:solidFill>
                          <a:effectLst/>
                          <a:latin typeface="+mn-lt"/>
                        </a:rPr>
                        <a:t>eview individual policies using audit sampling techniques and assess conformance of underwriting decisions to established rules and guidelines, pricing accuracy, and applicant / customer / producer satisfaction.</a:t>
                      </a:r>
                      <a:endParaRPr lang="en-US" sz="1100" b="0" i="0" u="none" strike="noStrike" dirty="0">
                        <a:solidFill>
                          <a:srgbClr val="000000"/>
                        </a:solidFill>
                        <a:effectLst/>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r h="416584">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vMerge="1">
                  <a:txBody>
                    <a:bodyPr/>
                    <a:lstStyle/>
                    <a:p>
                      <a:endParaRPr lang="en-US"/>
                    </a:p>
                  </a:txBody>
                  <a:tcPr>
                    <a:lnL w="12700" cap="flat" cmpd="sng" algn="ctr">
                      <a:solidFill>
                        <a:schemeClr val="accent2">
                          <a:lumMod val="20000"/>
                          <a:lumOff val="80000"/>
                        </a:schemeClr>
                      </a:solidFill>
                      <a:prstDash val="solid"/>
                      <a:round/>
                      <a:headEnd type="none" w="med" len="med"/>
                      <a:tailEnd type="none" w="med" len="med"/>
                    </a:lnL>
                    <a:lnR w="12700" cap="flat" cmpd="sng" algn="ctr">
                      <a:solidFill>
                        <a:schemeClr val="accent2">
                          <a:lumMod val="20000"/>
                          <a:lumOff val="80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ap="flat" cmpd="sng" algn="ctr">
                      <a:solidFill>
                        <a:schemeClr val="accent2">
                          <a:lumMod val="20000"/>
                          <a:lumOff val="80000"/>
                        </a:schemeClr>
                      </a:solidFill>
                      <a:prstDash val="solid"/>
                      <a:round/>
                      <a:headEnd type="none" w="med" len="med"/>
                      <a:tailEnd type="none" w="med" len="med"/>
                    </a:lnB>
                  </a:tcPr>
                </a:tc>
                <a:tc>
                  <a:txBody>
                    <a:bodyPr/>
                    <a:lstStyle/>
                    <a:p>
                      <a:r>
                        <a:rPr lang="en-US" sz="1100" b="0" dirty="0" smtClean="0">
                          <a:latin typeface="+mn-lt"/>
                        </a:rPr>
                        <a:t>3.1.9.2 Underwriting</a:t>
                      </a:r>
                      <a:r>
                        <a:rPr lang="en-US" sz="1100" b="0" baseline="0" dirty="0" smtClean="0">
                          <a:latin typeface="+mn-lt"/>
                        </a:rPr>
                        <a:t> Management</a:t>
                      </a:r>
                      <a:endParaRPr lang="en-US" sz="1100" b="0" dirty="0">
                        <a:latin typeface="+mn-lt"/>
                      </a:endParaRP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 typeface="Wingdings" pitchFamily="2" charset="2"/>
                        <a:buNone/>
                        <a:tabLst/>
                        <a:defRPr/>
                      </a:pPr>
                      <a:r>
                        <a:rPr lang="en-US" sz="1100" b="0" i="0" u="none" strike="noStrike" dirty="0" smtClean="0">
                          <a:solidFill>
                            <a:srgbClr val="000000"/>
                          </a:solidFill>
                          <a:effectLst/>
                          <a:latin typeface="+mn-lt"/>
                        </a:rPr>
                        <a:t>Monitor</a:t>
                      </a:r>
                      <a:r>
                        <a:rPr lang="en-US" sz="1100" b="0" i="0" u="none" strike="noStrike" baseline="0" dirty="0" smtClean="0">
                          <a:solidFill>
                            <a:srgbClr val="000000"/>
                          </a:solidFill>
                          <a:effectLst/>
                          <a:latin typeface="+mn-lt"/>
                        </a:rPr>
                        <a:t> </a:t>
                      </a:r>
                      <a:r>
                        <a:rPr lang="en-US" sz="1100" b="0" i="0" u="none" strike="noStrike" dirty="0" smtClean="0">
                          <a:solidFill>
                            <a:srgbClr val="000000"/>
                          </a:solidFill>
                          <a:effectLst/>
                          <a:latin typeface="+mn-lt"/>
                        </a:rPr>
                        <a:t>underwriting</a:t>
                      </a:r>
                      <a:r>
                        <a:rPr lang="en-US" sz="1100" b="0" i="0" u="none" strike="noStrike" baseline="0" dirty="0" smtClean="0">
                          <a:solidFill>
                            <a:srgbClr val="000000"/>
                          </a:solidFill>
                          <a:effectLst/>
                          <a:latin typeface="+mn-lt"/>
                        </a:rPr>
                        <a:t> performance and results, including </a:t>
                      </a:r>
                      <a:r>
                        <a:rPr lang="en-US" sz="1100" b="0" i="0" u="none" strike="noStrike" kern="1200" baseline="0" dirty="0" smtClean="0">
                          <a:solidFill>
                            <a:srgbClr val="000000"/>
                          </a:solidFill>
                          <a:effectLst/>
                          <a:latin typeface="+mn-lt"/>
                          <a:ea typeface="+mn-ea"/>
                          <a:cs typeface="+mn-cs"/>
                        </a:rPr>
                        <a:t>individual, team and office performance against established standards for volume, timeliness, production and profitability target achievement.</a:t>
                      </a:r>
                    </a:p>
                  </a:txBody>
                  <a:tcPr marL="45720" marR="45720" anchor="ctr">
                    <a:lnL w="3175" cap="flat" cmpd="sng" algn="ctr">
                      <a:solidFill>
                        <a:srgbClr val="C5D9F1"/>
                      </a:solidFill>
                      <a:prstDash val="solid"/>
                      <a:round/>
                      <a:headEnd type="none" w="med" len="med"/>
                      <a:tailEnd type="none" w="med" len="med"/>
                    </a:lnL>
                    <a:lnR w="3175" cap="flat" cmpd="sng" algn="ctr">
                      <a:solidFill>
                        <a:srgbClr val="C5D9F1"/>
                      </a:solidFill>
                      <a:prstDash val="solid"/>
                      <a:round/>
                      <a:headEnd type="none" w="med" len="med"/>
                      <a:tailEnd type="none" w="med" len="med"/>
                    </a:lnR>
                    <a:lnT w="3175" cap="flat" cmpd="sng" algn="ctr">
                      <a:solidFill>
                        <a:srgbClr val="C5D9F1"/>
                      </a:solidFill>
                      <a:prstDash val="solid"/>
                      <a:round/>
                      <a:headEnd type="none" w="med" len="med"/>
                      <a:tailEnd type="none" w="med" len="med"/>
                    </a:lnT>
                    <a:lnB w="3175" cap="flat" cmpd="sng" algn="ctr">
                      <a:solidFill>
                        <a:srgbClr val="C5D9F1"/>
                      </a:solidFill>
                      <a:prstDash val="solid"/>
                      <a:round/>
                      <a:headEnd type="none" w="med" len="med"/>
                      <a:tailEnd type="none" w="med" len="med"/>
                    </a:lnB>
                  </a:tcPr>
                </a:tc>
              </a:tr>
            </a:tbl>
          </a:graphicData>
        </a:graphic>
      </p:graphicFrame>
      <p:sp>
        <p:nvSpPr>
          <p:cNvPr id="14" name="Rectangle 13"/>
          <p:cNvSpPr/>
          <p:nvPr/>
        </p:nvSpPr>
        <p:spPr bwMode="gray">
          <a:xfrm>
            <a:off x="7823222" y="356600"/>
            <a:ext cx="824862" cy="397698"/>
          </a:xfrm>
          <a:prstGeom prst="rect">
            <a:avLst/>
          </a:prstGeom>
          <a:solidFill>
            <a:srgbClr val="8DB1E2"/>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5" name="Rectangle 14"/>
          <p:cNvSpPr/>
          <p:nvPr/>
        </p:nvSpPr>
        <p:spPr bwMode="gray">
          <a:xfrm>
            <a:off x="7854881"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6" name="Rectangle 15"/>
          <p:cNvSpPr/>
          <p:nvPr/>
        </p:nvSpPr>
        <p:spPr bwMode="gray">
          <a:xfrm>
            <a:off x="8139759"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17" name="Rectangle 16"/>
          <p:cNvSpPr/>
          <p:nvPr/>
        </p:nvSpPr>
        <p:spPr bwMode="gray">
          <a:xfrm>
            <a:off x="8419483" y="379317"/>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29" name="Rectangle 28"/>
          <p:cNvSpPr/>
          <p:nvPr/>
        </p:nvSpPr>
        <p:spPr bwMode="gray">
          <a:xfrm>
            <a:off x="7854881" y="625435"/>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0" name="Rectangle 29"/>
          <p:cNvSpPr/>
          <p:nvPr/>
        </p:nvSpPr>
        <p:spPr bwMode="gray">
          <a:xfrm>
            <a:off x="8139759" y="625435"/>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1" name="Rectangle 30"/>
          <p:cNvSpPr/>
          <p:nvPr/>
        </p:nvSpPr>
        <p:spPr bwMode="gray">
          <a:xfrm>
            <a:off x="8419483" y="625435"/>
            <a:ext cx="220394" cy="92498"/>
          </a:xfrm>
          <a:prstGeom prst="rect">
            <a:avLst/>
          </a:prstGeom>
          <a:solidFill>
            <a:schemeClr val="accent1">
              <a:lumMod val="75000"/>
            </a:schemeClr>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2" name="Rectangle 31"/>
          <p:cNvSpPr/>
          <p:nvPr/>
        </p:nvSpPr>
        <p:spPr bwMode="gray">
          <a:xfrm>
            <a:off x="7854881"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3" name="Rectangle 32"/>
          <p:cNvSpPr/>
          <p:nvPr/>
        </p:nvSpPr>
        <p:spPr bwMode="gray">
          <a:xfrm>
            <a:off x="8139759"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
        <p:nvSpPr>
          <p:cNvPr id="34" name="Rectangle 33"/>
          <p:cNvSpPr/>
          <p:nvPr/>
        </p:nvSpPr>
        <p:spPr bwMode="gray">
          <a:xfrm>
            <a:off x="8419483" y="510220"/>
            <a:ext cx="220394" cy="92498"/>
          </a:xfrm>
          <a:prstGeom prst="rect">
            <a:avLst/>
          </a:prstGeom>
          <a:solidFill>
            <a:schemeClr val="bg1"/>
          </a:solidFill>
          <a:ln w="12700" cap="rnd" algn="ctr">
            <a:solidFill>
              <a:schemeClr val="accent3">
                <a:lumMod val="50000"/>
              </a:schemeClr>
            </a:solidFill>
            <a:miter lim="800000"/>
            <a:headEnd/>
            <a:tailEnd/>
          </a:ln>
        </p:spPr>
        <p:txBody>
          <a:bodyPr lIns="182880" rtlCol="0" anchor="ctr" anchorCtr="1"/>
          <a:lstStyle/>
          <a:p>
            <a:pPr algn="ctr" eaLnBrk="0" hangingPunct="0">
              <a:lnSpc>
                <a:spcPct val="106000"/>
              </a:lnSpc>
            </a:pPr>
            <a:endParaRPr lang="en-US" b="1" dirty="0">
              <a:solidFill>
                <a:schemeClr val="bg1"/>
              </a:solidFill>
            </a:endParaRPr>
          </a:p>
        </p:txBody>
      </p:sp>
    </p:spTree>
    <p:extLst>
      <p:ext uri="{BB962C8B-B14F-4D97-AF65-F5344CB8AC3E}">
        <p14:creationId xmlns:p14="http://schemas.microsoft.com/office/powerpoint/2010/main" val="398570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US Consulting Report Template_R1.5V_0109">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 Consulting Report Template_R1.5V_0109">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92286</TotalTime>
  <Words>7826</Words>
  <Application>Microsoft Office PowerPoint</Application>
  <PresentationFormat>On-screen Show (4:3)</PresentationFormat>
  <Paragraphs>1324</Paragraphs>
  <Slides>51</Slides>
  <Notes>35</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US Consulting Report Template_R1.5V_0109</vt:lpstr>
      <vt:lpstr>4_US Consulting Report Template_R1.5V_0109</vt:lpstr>
      <vt:lpstr>Capability 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Panda, Sam (US - Pittsburgh)</dc:creator>
  <cp:lastModifiedBy>Stewart, Scott Edward</cp:lastModifiedBy>
  <cp:revision>3529</cp:revision>
  <cp:lastPrinted>2012-04-23T15:42:16Z</cp:lastPrinted>
  <dcterms:created xsi:type="dcterms:W3CDTF">2006-06-01T21:28:10Z</dcterms:created>
  <dcterms:modified xsi:type="dcterms:W3CDTF">2012-06-18T15:36:53Z</dcterms:modified>
</cp:coreProperties>
</file>