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6E31BE-99C1-4CC4-B5AD-F9AC403F2F5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A325B0-812B-4D7E-89A8-0C4A88DB4DA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89590"/>
            <a:ext cx="7851648" cy="914400"/>
          </a:xfrm>
        </p:spPr>
        <p:txBody>
          <a:bodyPr/>
          <a:lstStyle/>
          <a:p>
            <a:r>
              <a:rPr lang="en-US" dirty="0" smtClean="0"/>
              <a:t>Auto Insurance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6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Physical Damage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800" b="1" dirty="0" smtClean="0"/>
              <a:t>Physical Damage Insurance</a:t>
            </a:r>
          </a:p>
          <a:p>
            <a:pPr marL="990600" lvl="1" indent="-519113">
              <a:lnSpc>
                <a:spcPct val="80000"/>
              </a:lnSpc>
            </a:pPr>
            <a:r>
              <a:rPr lang="en-US" sz="2400" dirty="0" smtClean="0"/>
              <a:t>Provides protection for damages caused to the vehicle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/>
              <a:t>Two types of coverage are available:</a:t>
            </a:r>
          </a:p>
          <a:p>
            <a:pPr marL="990600" lvl="1" indent="-519113">
              <a:buNone/>
            </a:pPr>
            <a:r>
              <a:rPr lang="en-US" sz="2400" dirty="0" smtClean="0"/>
              <a:t>1.  </a:t>
            </a:r>
            <a:r>
              <a:rPr lang="en-US" sz="2400" b="1" dirty="0" smtClean="0"/>
              <a:t>Comprehensive Coverage</a:t>
            </a:r>
            <a:r>
              <a:rPr lang="en-US" sz="2400" dirty="0" smtClean="0"/>
              <a:t> – includes all physical damage losses except collision and other specified losses.  Usually includes deductible.  Losses covered include:</a:t>
            </a:r>
          </a:p>
          <a:p>
            <a:pPr marL="1371600" lvl="2" indent="-461963"/>
            <a:r>
              <a:rPr lang="en-US" sz="2200" dirty="0" smtClean="0"/>
              <a:t>Theft, vandalism</a:t>
            </a:r>
          </a:p>
          <a:p>
            <a:pPr marL="1371600" lvl="2" indent="-461963"/>
            <a:r>
              <a:rPr lang="en-US" sz="2200" dirty="0" smtClean="0"/>
              <a:t>Fire, ice, windstorm, or hail</a:t>
            </a:r>
          </a:p>
          <a:p>
            <a:pPr marL="1371600" lvl="2" indent="-461963">
              <a:lnSpc>
                <a:spcPct val="80000"/>
              </a:lnSpc>
            </a:pPr>
            <a:r>
              <a:rPr lang="en-US" sz="2200" dirty="0" smtClean="0"/>
              <a:t>Glass breakage</a:t>
            </a:r>
          </a:p>
          <a:p>
            <a:pPr marL="1371600" lvl="2" indent="-461963">
              <a:lnSpc>
                <a:spcPct val="80000"/>
              </a:lnSpc>
            </a:pPr>
            <a:r>
              <a:rPr lang="en-US" sz="2200" dirty="0" smtClean="0"/>
              <a:t>Contact with animal</a:t>
            </a:r>
          </a:p>
        </p:txBody>
      </p:sp>
    </p:spTree>
    <p:extLst>
      <p:ext uri="{BB962C8B-B14F-4D97-AF65-F5344CB8AC3E}">
        <p14:creationId xmlns:p14="http://schemas.microsoft.com/office/powerpoint/2010/main" val="231163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Physical Damage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19113">
              <a:buNone/>
            </a:pPr>
            <a:r>
              <a:rPr lang="en-US" sz="3200" b="1" dirty="0" smtClean="0"/>
              <a:t>Collision Coverage</a:t>
            </a:r>
            <a:r>
              <a:rPr lang="en-US" sz="3200" dirty="0" smtClean="0"/>
              <a:t> – </a:t>
            </a:r>
            <a:r>
              <a:rPr lang="en-US" sz="2400" dirty="0" smtClean="0"/>
              <a:t>covers a collision with another object, car, or from a rollover</a:t>
            </a:r>
          </a:p>
          <a:p>
            <a:pPr marL="1371600" lvl="2" indent="-461963"/>
            <a:r>
              <a:rPr lang="en-US" dirty="0" smtClean="0"/>
              <a:t>Paid regardless of fault</a:t>
            </a:r>
          </a:p>
          <a:p>
            <a:pPr marL="1371600" lvl="2" indent="-461963"/>
            <a:r>
              <a:rPr lang="en-US" dirty="0" smtClean="0"/>
              <a:t>Generally covered when driving someone else’s car with their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Insurance Rate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Insurance rates are determined for each individual:</a:t>
            </a:r>
          </a:p>
          <a:p>
            <a:r>
              <a:rPr lang="en-US" sz="2400" dirty="0" smtClean="0"/>
              <a:t>Age</a:t>
            </a:r>
          </a:p>
          <a:p>
            <a:pPr lvl="1"/>
            <a:r>
              <a:rPr lang="en-US" sz="2400" dirty="0" smtClean="0"/>
              <a:t>People under age 25 pay higher premiums</a:t>
            </a:r>
          </a:p>
          <a:p>
            <a:r>
              <a:rPr lang="en-US" sz="2400" dirty="0" smtClean="0"/>
              <a:t>Gender</a:t>
            </a:r>
          </a:p>
          <a:p>
            <a:pPr lvl="1"/>
            <a:r>
              <a:rPr lang="en-US" sz="2400" dirty="0" smtClean="0"/>
              <a:t>Men have more accidents, rates may be higher</a:t>
            </a:r>
          </a:p>
          <a:p>
            <a:r>
              <a:rPr lang="en-US" sz="2400" dirty="0" smtClean="0"/>
              <a:t>Marital status</a:t>
            </a:r>
          </a:p>
          <a:p>
            <a:pPr lvl="1"/>
            <a:r>
              <a:rPr lang="en-US" sz="2400" dirty="0" smtClean="0"/>
              <a:t>Married drivers have fewer accidents, so rates are 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5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Driving record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Safe drivers have lower rates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Number and type of tickets will increase rates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Number and severity of accidents will increase rates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 and age of vehicle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Newer, more expensive, and higher repair cost vehicles have higher rates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Frequently stolen vehicles have higher rates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Color of vehicle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261011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Vehicle use</a:t>
            </a:r>
          </a:p>
          <a:p>
            <a:pPr lvl="1"/>
            <a:r>
              <a:rPr lang="en-US" sz="2400" dirty="0" smtClean="0"/>
              <a:t>Rates are usually higher when driving more than 7,500 miles a year</a:t>
            </a:r>
          </a:p>
          <a:p>
            <a:pPr lvl="1"/>
            <a:r>
              <a:rPr lang="en-US" sz="2400" dirty="0" smtClean="0"/>
              <a:t>The more one drives, the greater the chance of an accident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Place of Residence</a:t>
            </a:r>
          </a:p>
          <a:p>
            <a:pPr lvl="1"/>
            <a:r>
              <a:rPr lang="en-US" sz="2400" dirty="0" smtClean="0"/>
              <a:t>Rates vary among states</a:t>
            </a:r>
          </a:p>
          <a:p>
            <a:pPr lvl="2"/>
            <a:r>
              <a:rPr lang="en-US" sz="2000" dirty="0" smtClean="0"/>
              <a:t>People in large cities usually pay more than in rural or suburban areas</a:t>
            </a:r>
          </a:p>
          <a:p>
            <a:pPr lvl="1"/>
            <a:r>
              <a:rPr lang="en-US" sz="2400" dirty="0" smtClean="0"/>
              <a:t>Weather conditions may affect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6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drivers on the policy</a:t>
            </a:r>
          </a:p>
          <a:p>
            <a:pPr lvl="1"/>
            <a:r>
              <a:rPr lang="en-US" sz="2400" dirty="0" smtClean="0"/>
              <a:t>Additional drivers raise the premium</a:t>
            </a:r>
          </a:p>
          <a:p>
            <a:pPr lvl="1"/>
            <a:r>
              <a:rPr lang="en-US" sz="2400" dirty="0" smtClean="0"/>
              <a:t>It costs a driver under the age of 25 less to be added to his/her parents’ policy than to purchase a separate policy</a:t>
            </a:r>
          </a:p>
          <a:p>
            <a:r>
              <a:rPr lang="en-US" dirty="0" smtClean="0"/>
              <a:t>Driver training</a:t>
            </a:r>
          </a:p>
          <a:p>
            <a:pPr lvl="1"/>
            <a:r>
              <a:rPr lang="en-US" sz="2400" dirty="0" smtClean="0"/>
              <a:t>May receive a discount for having taken a driver’s                                     education 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12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student discount</a:t>
            </a:r>
          </a:p>
          <a:p>
            <a:pPr lvl="1"/>
            <a:r>
              <a:rPr lang="en-US" sz="2400" dirty="0" smtClean="0"/>
              <a:t>May receive a discount for good grades in school</a:t>
            </a:r>
          </a:p>
          <a:p>
            <a:r>
              <a:rPr lang="en-US" dirty="0" smtClean="0"/>
              <a:t>Multiple car discount</a:t>
            </a:r>
          </a:p>
          <a:p>
            <a:pPr lvl="1"/>
            <a:r>
              <a:rPr lang="en-US" sz="2400" dirty="0" smtClean="0"/>
              <a:t>May receive a discount for having two or more vehicles on the same policy</a:t>
            </a:r>
          </a:p>
          <a:p>
            <a:r>
              <a:rPr lang="en-US" dirty="0" smtClean="0"/>
              <a:t>Anti-theft systems</a:t>
            </a:r>
          </a:p>
          <a:p>
            <a:pPr lvl="1"/>
            <a:r>
              <a:rPr lang="en-US" sz="2400" dirty="0" smtClean="0"/>
              <a:t>May receive a discount for anti-theft devices such as car alarms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Multiple policies with the same company</a:t>
            </a:r>
          </a:p>
          <a:p>
            <a:pPr lvl="1"/>
            <a:r>
              <a:rPr lang="en-US" sz="2400" dirty="0" smtClean="0"/>
              <a:t>Having both automobile and home insurance</a:t>
            </a:r>
          </a:p>
          <a:p>
            <a:r>
              <a:rPr lang="en-US" sz="2800" dirty="0" smtClean="0"/>
              <a:t>Long-time customers</a:t>
            </a:r>
          </a:p>
          <a:p>
            <a:pPr lvl="1"/>
            <a:r>
              <a:rPr lang="en-US" sz="2400" dirty="0" smtClean="0"/>
              <a:t>Some companies might offer discounts to long-time customers</a:t>
            </a:r>
          </a:p>
        </p:txBody>
      </p:sp>
    </p:spTree>
    <p:extLst>
      <p:ext uri="{BB962C8B-B14F-4D97-AF65-F5344CB8AC3E}">
        <p14:creationId xmlns:p14="http://schemas.microsoft.com/office/powerpoint/2010/main" val="31494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Auto Insurance?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en-US" dirty="0" smtClean="0"/>
              <a:t>Arrangement between an individual (consumer) and an insurer (insurance company)</a:t>
            </a:r>
          </a:p>
          <a:p>
            <a:pPr lvl="1" algn="just"/>
            <a:r>
              <a:rPr lang="en-US" dirty="0" smtClean="0"/>
              <a:t>Protects individuals against risk from automobile accidents.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b="1" u="sng" dirty="0" smtClean="0"/>
              <a:t>Standard Terms:</a:t>
            </a:r>
          </a:p>
          <a:p>
            <a:pPr lvl="1" algn="just"/>
            <a:r>
              <a:rPr lang="en-US" b="1" u="sng" dirty="0"/>
              <a:t>Policy</a:t>
            </a:r>
            <a:r>
              <a:rPr lang="en-US" b="1" dirty="0">
                <a:solidFill>
                  <a:schemeClr val="tx2"/>
                </a:solidFill>
              </a:rPr>
              <a:t> - </a:t>
            </a:r>
            <a:r>
              <a:rPr lang="en-US" dirty="0"/>
              <a:t>Contract between the individual and insurer specifying terms of the insurance including:</a:t>
            </a:r>
          </a:p>
          <a:p>
            <a:pPr lvl="1" algn="just"/>
            <a:r>
              <a:rPr lang="en-US" b="1" u="sng" dirty="0" smtClean="0"/>
              <a:t>Premium</a:t>
            </a:r>
            <a:r>
              <a:rPr lang="en-US" dirty="0" smtClean="0"/>
              <a:t> – fee paid to the insurance company to be covered under the specified terms</a:t>
            </a:r>
          </a:p>
          <a:p>
            <a:pPr lvl="1" algn="just"/>
            <a:r>
              <a:rPr lang="en-US" b="1" u="sng" dirty="0" smtClean="0"/>
              <a:t>Deductible</a:t>
            </a:r>
            <a:r>
              <a:rPr lang="en-US" dirty="0" smtClean="0"/>
              <a:t> – amount paid by the policy holder (consumer) for the initial portion of a loss before the insurance coverage begins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5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 of Auto Insurance?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To help individuals limit financial loss when an automobile accident occurs.</a:t>
            </a:r>
          </a:p>
          <a:p>
            <a:pPr algn="just"/>
            <a:r>
              <a:rPr lang="en-US" sz="2400" dirty="0" smtClean="0"/>
              <a:t>When people buy automobile insurance, they transfer part of the financial risk to the insurance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/>
              <a:t>Liability Insurance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/>
              <a:t>Medical Payment Insurance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 smtClean="0"/>
              <a:t>Insurance</a:t>
            </a:r>
          </a:p>
          <a:p>
            <a:pPr marL="990600" lvl="1" indent="-519113"/>
            <a:r>
              <a:rPr lang="en-US" sz="2400" dirty="0" smtClean="0"/>
              <a:t>Comprehensive</a:t>
            </a:r>
          </a:p>
          <a:p>
            <a:pPr marL="990600" lvl="1" indent="-519113"/>
            <a:r>
              <a:rPr lang="en-US" sz="2400" dirty="0" smtClean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90679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Liability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b="1" dirty="0" smtClean="0"/>
              <a:t>Liability Insurance</a:t>
            </a:r>
          </a:p>
          <a:p>
            <a:pPr marL="990600" lvl="1" indent="-519113">
              <a:lnSpc>
                <a:spcPct val="90000"/>
              </a:lnSpc>
            </a:pPr>
            <a:r>
              <a:rPr lang="en-US" sz="2400" dirty="0" smtClean="0"/>
              <a:t>Covers injuries or damage caused to other people or their property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Two types of liability occur from owning and operating a vehicle:</a:t>
            </a:r>
          </a:p>
          <a:p>
            <a:pPr marL="990600" lvl="1" indent="-519113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Bodily Injury</a:t>
            </a:r>
            <a:r>
              <a:rPr lang="en-US" dirty="0" smtClean="0"/>
              <a:t> – </a:t>
            </a:r>
            <a:r>
              <a:rPr lang="en-US" sz="2400" dirty="0" smtClean="0"/>
              <a:t>driver or car owner is held legally responsible for injuries suffered by another person</a:t>
            </a:r>
          </a:p>
          <a:p>
            <a:pPr marL="990600" lvl="1" indent="-519113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Property Damage</a:t>
            </a:r>
            <a:r>
              <a:rPr lang="en-US" dirty="0" smtClean="0"/>
              <a:t> – </a:t>
            </a:r>
            <a:r>
              <a:rPr lang="en-US" sz="2400" dirty="0" smtClean="0"/>
              <a:t>driver or car owner is held legally responsible for damaging another’s property</a:t>
            </a:r>
          </a:p>
        </p:txBody>
      </p:sp>
    </p:spTree>
    <p:extLst>
      <p:ext uri="{BB962C8B-B14F-4D97-AF65-F5344CB8AC3E}">
        <p14:creationId xmlns:p14="http://schemas.microsoft.com/office/powerpoint/2010/main" val="41955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Liability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Liability insurance is the minimum amount of insurance required by law</a:t>
            </a:r>
          </a:p>
          <a:p>
            <a:r>
              <a:rPr lang="en-US" sz="2400" dirty="0" smtClean="0"/>
              <a:t>Does not cover losses suffered by the insured or property damage to that driver’s car if he or she caused the accident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188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Liability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Policy limits for liability are usually quoted with three figures such as 25/50/10</a:t>
            </a:r>
          </a:p>
          <a:p>
            <a:pPr lvl="1"/>
            <a:r>
              <a:rPr lang="en-US" sz="2400" dirty="0" smtClean="0"/>
              <a:t>Each figure represents a multiple of $1,000</a:t>
            </a:r>
          </a:p>
          <a:p>
            <a:r>
              <a:rPr lang="en-US" sz="2400" dirty="0" smtClean="0"/>
              <a:t>25 = $25,000</a:t>
            </a:r>
          </a:p>
          <a:p>
            <a:pPr lvl="1"/>
            <a:r>
              <a:rPr lang="en-US" sz="2400" dirty="0" smtClean="0"/>
              <a:t>Per-person bodily injury limit</a:t>
            </a:r>
          </a:p>
          <a:p>
            <a:pPr lvl="1"/>
            <a:r>
              <a:rPr lang="en-US" sz="2400" dirty="0" smtClean="0"/>
              <a:t>$25,000 is the most which will be paid for any one person’s bodily injury liability losses from an accident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Liability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50 = $50,000</a:t>
            </a:r>
          </a:p>
          <a:p>
            <a:pPr lvl="1"/>
            <a:r>
              <a:rPr lang="en-US" sz="2400" dirty="0" smtClean="0"/>
              <a:t>Per-accident bodily injury limit</a:t>
            </a:r>
          </a:p>
          <a:p>
            <a:pPr lvl="1"/>
            <a:r>
              <a:rPr lang="en-US" sz="2400" dirty="0" smtClean="0"/>
              <a:t>$50,000 is the most which will be paid for all bodily injury losses from an accident</a:t>
            </a:r>
          </a:p>
          <a:p>
            <a:r>
              <a:rPr lang="en-US" sz="2400" dirty="0" smtClean="0"/>
              <a:t>10 = $10,000</a:t>
            </a:r>
          </a:p>
          <a:p>
            <a:pPr lvl="1"/>
            <a:r>
              <a:rPr lang="en-US" sz="2400" dirty="0" smtClean="0"/>
              <a:t>Per-accident property damage liability limit</a:t>
            </a:r>
          </a:p>
          <a:p>
            <a:pPr lvl="1"/>
            <a:r>
              <a:rPr lang="en-US" sz="2400" dirty="0" smtClean="0"/>
              <a:t>$10,000 is the most which will be paid in property damage liability from an accident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Medical Payment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Medical Payment Insurance</a:t>
            </a:r>
          </a:p>
          <a:p>
            <a:pPr lvl="1"/>
            <a:r>
              <a:rPr lang="en-US" sz="2600" dirty="0" smtClean="0"/>
              <a:t>Covers injuries sustained by the driver of the insured vehicle or any passenger regardless of fault</a:t>
            </a:r>
          </a:p>
          <a:p>
            <a:pPr lvl="1"/>
            <a:r>
              <a:rPr lang="en-US" sz="2600" dirty="0" smtClean="0"/>
              <a:t>Covers insured family members injured as passengers in a car or injured while on foot or bicycle</a:t>
            </a:r>
          </a:p>
          <a:p>
            <a:r>
              <a:rPr lang="en-US" sz="2600" dirty="0" smtClean="0"/>
              <a:t>Pays for hospital and medical bills</a:t>
            </a:r>
          </a:p>
          <a:p>
            <a:pPr lvl="1"/>
            <a:r>
              <a:rPr lang="en-US" sz="2600" dirty="0" smtClean="0"/>
              <a:t>Some pay for funeral expenses</a:t>
            </a:r>
          </a:p>
          <a:p>
            <a:r>
              <a:rPr lang="en-US" sz="2600" dirty="0" smtClean="0"/>
              <a:t>Not required in all states</a:t>
            </a:r>
          </a:p>
        </p:txBody>
      </p:sp>
    </p:spTree>
    <p:extLst>
      <p:ext uri="{BB962C8B-B14F-4D97-AF65-F5344CB8AC3E}">
        <p14:creationId xmlns:p14="http://schemas.microsoft.com/office/powerpoint/2010/main" val="90136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741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Auto Insurance - Overview</vt:lpstr>
      <vt:lpstr>What is Auto Insurance?</vt:lpstr>
      <vt:lpstr>Purpose of Auto Insurance?</vt:lpstr>
      <vt:lpstr>Types of Coverage</vt:lpstr>
      <vt:lpstr>Liability Insurance</vt:lpstr>
      <vt:lpstr>Liability Insurance</vt:lpstr>
      <vt:lpstr>Liability Insurance</vt:lpstr>
      <vt:lpstr>Liability Insurance</vt:lpstr>
      <vt:lpstr>Medical Payment Insurance</vt:lpstr>
      <vt:lpstr>Physical Damage Insurance</vt:lpstr>
      <vt:lpstr>Physical Damage Insurance</vt:lpstr>
      <vt:lpstr>Insurance Rate Influences</vt:lpstr>
      <vt:lpstr>Influences</vt:lpstr>
      <vt:lpstr>Influences</vt:lpstr>
      <vt:lpstr>Influences</vt:lpstr>
      <vt:lpstr>Influences</vt:lpstr>
      <vt:lpstr>Influences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</dc:title>
  <dc:creator>Parmar, Ankit Mukund</dc:creator>
  <cp:lastModifiedBy>Parmar, Ankit Mukund</cp:lastModifiedBy>
  <cp:revision>6</cp:revision>
  <dcterms:created xsi:type="dcterms:W3CDTF">2014-01-06T10:33:11Z</dcterms:created>
  <dcterms:modified xsi:type="dcterms:W3CDTF">2014-01-06T11:59:51Z</dcterms:modified>
</cp:coreProperties>
</file>