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  <p:sldMasterId id="2147484586" r:id="rId2"/>
  </p:sldMasterIdLst>
  <p:notesMasterIdLst>
    <p:notesMasterId r:id="rId11"/>
  </p:notesMasterIdLst>
  <p:handoutMasterIdLst>
    <p:handoutMasterId r:id="rId12"/>
  </p:handoutMasterIdLst>
  <p:sldIdLst>
    <p:sldId id="257" r:id="rId3"/>
    <p:sldId id="329" r:id="rId4"/>
    <p:sldId id="330" r:id="rId5"/>
    <p:sldId id="288" r:id="rId6"/>
    <p:sldId id="320" r:id="rId7"/>
    <p:sldId id="328" r:id="rId8"/>
    <p:sldId id="327" r:id="rId9"/>
    <p:sldId id="261" r:id="rId10"/>
  </p:sldIdLst>
  <p:sldSz cx="9144000" cy="6858000" type="letter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B9"/>
    <a:srgbClr val="4066B2"/>
    <a:srgbClr val="8099CC"/>
    <a:srgbClr val="FFFFFF"/>
    <a:srgbClr val="003399"/>
    <a:srgbClr val="009999"/>
    <a:srgbClr val="80CCCC"/>
    <a:srgbClr val="80A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82" autoAdjust="0"/>
    <p:restoredTop sz="98757" autoAdjust="0"/>
  </p:normalViewPr>
  <p:slideViewPr>
    <p:cSldViewPr snapToGrid="0">
      <p:cViewPr>
        <p:scale>
          <a:sx n="70" d="100"/>
          <a:sy n="70" d="100"/>
        </p:scale>
        <p:origin x="-1212" y="-78"/>
      </p:cViewPr>
      <p:guideLst>
        <p:guide orient="horz" pos="882"/>
        <p:guide orient="horz" pos="726"/>
        <p:guide orient="horz" pos="488"/>
        <p:guide orient="horz" pos="153"/>
        <p:guide orient="horz" pos="3963"/>
        <p:guide orient="horz" pos="4167"/>
        <p:guide orient="horz" pos="4276"/>
        <p:guide pos="2880"/>
        <p:guide pos="2776"/>
        <p:guide pos="2985"/>
        <p:guide pos="5389"/>
        <p:guide pos="5509"/>
        <p:guide pos="259"/>
        <p:guide pos="3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1674" y="-102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46050"/>
            <a:ext cx="4032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38213" eaLnBrk="0" hangingPunct="0">
              <a:lnSpc>
                <a:spcPct val="100000"/>
              </a:lnSpc>
              <a:spcBef>
                <a:spcPct val="5000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4150" y="146050"/>
            <a:ext cx="4032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938213" eaLnBrk="0" hangingPunct="0">
              <a:lnSpc>
                <a:spcPct val="100000"/>
              </a:lnSpc>
              <a:spcBef>
                <a:spcPct val="5000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1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89713"/>
            <a:ext cx="4032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938213" eaLnBrk="0" hangingPunct="0">
              <a:lnSpc>
                <a:spcPct val="100000"/>
              </a:lnSpc>
              <a:spcBef>
                <a:spcPct val="5000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1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4150" y="6589713"/>
            <a:ext cx="4032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938213" eaLnBrk="0" hangingPunct="0">
              <a:lnSpc>
                <a:spcPct val="100000"/>
              </a:lnSpc>
              <a:spcBef>
                <a:spcPct val="5000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fld id="{0DAD74E8-69A2-4902-BDF5-0A7A760CA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12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2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1" tIns="46337" rIns="92671" bIns="46337" numCol="1" anchor="t" anchorCtr="0" compatLnSpc="1">
            <a:prstTxWarp prst="textNoShape">
              <a:avLst/>
            </a:prstTxWarp>
          </a:bodyPr>
          <a:lstStyle>
            <a:lvl1pPr defTabSz="909638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4150" y="0"/>
            <a:ext cx="4032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1" tIns="46337" rIns="92671" bIns="46337" numCol="1" anchor="t" anchorCtr="0" compatLnSpc="1">
            <a:prstTxWarp prst="textNoShape">
              <a:avLst/>
            </a:prstTxWarp>
          </a:bodyPr>
          <a:lstStyle>
            <a:lvl1pPr algn="r" defTabSz="909638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1950" y="533400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8888" y="3335338"/>
            <a:ext cx="6778625" cy="31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1" tIns="46337" rIns="92671" bIns="463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7500"/>
            <a:ext cx="4032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1" tIns="46337" rIns="92671" bIns="46337" numCol="1" anchor="b" anchorCtr="0" compatLnSpc="1">
            <a:prstTxWarp prst="textNoShape">
              <a:avLst/>
            </a:prstTxWarp>
          </a:bodyPr>
          <a:lstStyle>
            <a:lvl1pPr defTabSz="909638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4150" y="6667500"/>
            <a:ext cx="4032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71" tIns="46337" rIns="92671" bIns="46337" numCol="1" anchor="b" anchorCtr="0" compatLnSpc="1">
            <a:prstTxWarp prst="textNoShape">
              <a:avLst/>
            </a:prstTxWarp>
          </a:bodyPr>
          <a:lstStyle>
            <a:lvl1pPr algn="r" defTabSz="909638" eaLnBrk="0" hangingPunct="0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800">
                <a:cs typeface="+mn-cs"/>
              </a:defRPr>
            </a:lvl1pPr>
          </a:lstStyle>
          <a:p>
            <a:pPr>
              <a:defRPr/>
            </a:pPr>
            <a:fld id="{ED5608C7-AC84-41FF-82E0-E5ADEF8F7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99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93648-11E3-4DA8-BCCB-19A874F0DDCC}" type="slidenum">
              <a:rPr lang="en-US">
                <a:latin typeface="Arial" pitchFamily="34" charset="0"/>
              </a:rPr>
              <a:pPr/>
              <a:t>2</a:t>
            </a:fld>
            <a:endParaRPr lang="en-US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93648-11E3-4DA8-BCCB-19A874F0DDCC}" type="slidenum">
              <a:rPr lang="en-US">
                <a:latin typeface="Arial" pitchFamily="34" charset="0"/>
              </a:rPr>
              <a:pPr/>
              <a:t>3</a:t>
            </a:fld>
            <a:endParaRPr lang="en-US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buFontTx/>
              <a:buChar char="•"/>
            </a:pPr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863"/>
            <a:fld id="{2469508F-A6AE-4FC4-B07E-6F319C661351}" type="slidenum">
              <a:rPr lang="en-US" smtClean="0">
                <a:solidFill>
                  <a:prstClr val="black"/>
                </a:solidFill>
              </a:rPr>
              <a:pPr defTabSz="931863"/>
              <a:t>4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5263491" y="6668071"/>
            <a:ext cx="4032909" cy="34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661" tIns="46332" rIns="92661" bIns="46332" anchor="b"/>
          <a:lstStyle/>
          <a:p>
            <a:pPr algn="r" defTabSz="908050" eaLnBrk="0" hangingPunct="0">
              <a:lnSpc>
                <a:spcPct val="106000"/>
              </a:lnSpc>
            </a:pPr>
            <a:fld id="{9636D4B0-7CCA-48E9-B47D-BACEB9DEF6DB}" type="slidenum">
              <a:rPr lang="en-US" sz="1800">
                <a:solidFill>
                  <a:srgbClr val="000000"/>
                </a:solidFill>
              </a:rPr>
              <a:pPr algn="r" defTabSz="908050" eaLnBrk="0" hangingPunct="0">
                <a:lnSpc>
                  <a:spcPct val="106000"/>
                </a:lnSpc>
              </a:pPr>
              <a:t>4</a:t>
            </a:fld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3538" y="533400"/>
            <a:ext cx="3505200" cy="26289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3334855"/>
            <a:ext cx="6778625" cy="3141576"/>
          </a:xfrm>
          <a:noFill/>
          <a:ln/>
        </p:spPr>
        <p:txBody>
          <a:bodyPr lIns="92661" tIns="46332" rIns="92661" bIns="46332"/>
          <a:lstStyle/>
          <a:p>
            <a:pPr eaLnBrk="1" hangingPunct="1">
              <a:spcBef>
                <a:spcPct val="0"/>
              </a:spcBef>
              <a:buFontTx/>
              <a:buChar char="•"/>
            </a:pPr>
            <a:endParaRPr lang="en-GB" dirty="0" smtClean="0"/>
          </a:p>
        </p:txBody>
      </p:sp>
      <p:sp>
        <p:nvSpPr>
          <p:cNvPr id="66565" name="Footer Placeholder 4"/>
          <p:cNvSpPr txBox="1">
            <a:spLocks noGrp="1"/>
          </p:cNvSpPr>
          <p:nvPr/>
        </p:nvSpPr>
        <p:spPr bwMode="auto">
          <a:xfrm>
            <a:off x="0" y="6668071"/>
            <a:ext cx="4032910" cy="34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661" tIns="46332" rIns="92661" bIns="46332" anchor="b"/>
          <a:lstStyle/>
          <a:p>
            <a:pPr defTabSz="908050" eaLnBrk="0" hangingPunct="0">
              <a:lnSpc>
                <a:spcPct val="106000"/>
              </a:lnSpc>
            </a:pPr>
            <a:r>
              <a:rPr lang="en-US" sz="1800" dirty="0">
                <a:solidFill>
                  <a:srgbClr val="000000"/>
                </a:solidFill>
              </a:rPr>
              <a:t>(2) All employees listed within this document are employees of Deloitte Consulting LLP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 marL="119063" indent="-119063" eaLnBrk="0" hangingPunct="0">
              <a:spcBef>
                <a:spcPct val="50000"/>
              </a:spcBef>
              <a:defRPr/>
            </a:pPr>
            <a:endParaRPr lang="en-GB" b="1">
              <a:cs typeface="+mn-cs"/>
            </a:endParaRPr>
          </a:p>
        </p:txBody>
      </p:sp>
      <p:pic>
        <p:nvPicPr>
          <p:cNvPr id="5" name="Picture 5" descr="LLP logo with big space cop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95" t="1778" b="59770"/>
          <a:stretch>
            <a:fillRect/>
          </a:stretch>
        </p:blipFill>
        <p:spPr bwMode="gray">
          <a:xfrm>
            <a:off x="895350" y="6026150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gray">
          <a:xfrm>
            <a:off x="892175" y="4756150"/>
            <a:ext cx="1585913" cy="201613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10000"/>
              </a:lnSpc>
              <a:defRPr/>
            </a:pPr>
            <a:r>
              <a:rPr lang="en-GB" sz="1200">
                <a:cs typeface="+mn-cs"/>
              </a:rPr>
              <a:t>Deloitte Consulting LLP</a:t>
            </a:r>
          </a:p>
        </p:txBody>
      </p:sp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581275"/>
            <a:ext cx="6581775" cy="549275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439737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buNone/>
              <a:defRPr sz="14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3255264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126480" y="1399032"/>
            <a:ext cx="2606040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057400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-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3255264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126480" y="1399032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3255264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126480" y="4041839"/>
            <a:ext cx="2606040" cy="2249424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66544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5577840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/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965192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965192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795528" y="453542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795528" y="561441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27"/>
          </p:nvPr>
        </p:nvSpPr>
        <p:spPr>
          <a:xfrm>
            <a:off x="4965192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4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4965192" y="453542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7" name="Text Placeholder 15"/>
          <p:cNvSpPr>
            <a:spLocks noGrp="1"/>
          </p:cNvSpPr>
          <p:nvPr>
            <p:ph type="body" sz="quarter" idx="31"/>
          </p:nvPr>
        </p:nvSpPr>
        <p:spPr>
          <a:xfrm>
            <a:off x="4965192" y="561441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points - 5 points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7955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138928" y="1289304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7955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138928" y="2368296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795528" y="3456432"/>
            <a:ext cx="3611880" cy="74980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utlined i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249631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59943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6702552" y="1243584"/>
            <a:ext cx="2048256" cy="2103120"/>
          </a:xfrm>
          <a:solidFill>
            <a:srgbClr val="FFFFFF"/>
          </a:solidFill>
          <a:ln w="12700">
            <a:solidFill>
              <a:schemeClr val="accent1"/>
            </a:solidFill>
          </a:ln>
        </p:spPr>
        <p:txBody>
          <a:bodyPr lIns="73152" tIns="182880" rIns="73152" bIns="73152"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 with text box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2432304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462272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4709160"/>
            <a:ext cx="400507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4709160"/>
            <a:ext cx="400507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6501384" y="1828800"/>
            <a:ext cx="2039112" cy="159105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05072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05072" cy="22585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ief Prefa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b="1" dirty="0"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746504" y="2368296"/>
            <a:ext cx="5632704" cy="2487168"/>
          </a:xfrm>
        </p:spPr>
        <p:txBody>
          <a:bodyPr tIns="73152" bIns="73152"/>
          <a:lstStyle>
            <a:lvl1pPr eaLnBrk="1" hangingPunct="1"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lvl1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3/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259836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126480" y="4270248"/>
            <a:ext cx="2633472" cy="202996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 - 2/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4864608"/>
            <a:ext cx="4005072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4736592" y="4864608"/>
            <a:ext cx="4005072" cy="1088136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393192" y="1709928"/>
            <a:ext cx="3035808" cy="4434840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898648"/>
            <a:ext cx="4014216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898648"/>
            <a:ext cx="4014216" cy="339242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helangelo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3346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393192" y="2697480"/>
            <a:ext cx="4005072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736592" y="2697480"/>
            <a:ext cx="4005072" cy="1024128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444752" y="1399032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788152" y="1399032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3931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30"/>
          </p:nvPr>
        </p:nvSpPr>
        <p:spPr>
          <a:xfrm>
            <a:off x="4736592" y="5202936"/>
            <a:ext cx="4005072" cy="1024128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444752" y="3904488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788152" y="3904488"/>
            <a:ext cx="2944368" cy="432426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b="1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s -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344168" y="1097280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669280" y="1097280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33"/>
          </p:nvPr>
        </p:nvSpPr>
        <p:spPr>
          <a:xfrm>
            <a:off x="1344168" y="241401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34"/>
          </p:nvPr>
        </p:nvSpPr>
        <p:spPr>
          <a:xfrm>
            <a:off x="5678424" y="241401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37"/>
          </p:nvPr>
        </p:nvSpPr>
        <p:spPr>
          <a:xfrm>
            <a:off x="1344168" y="373989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5788152" y="3739896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41"/>
          </p:nvPr>
        </p:nvSpPr>
        <p:spPr>
          <a:xfrm>
            <a:off x="1344168" y="50566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42"/>
          </p:nvPr>
        </p:nvSpPr>
        <p:spPr>
          <a:xfrm>
            <a:off x="5678424" y="5056632"/>
            <a:ext cx="2944368" cy="496033"/>
          </a:xfrm>
        </p:spPr>
        <p:txBody>
          <a:bodyPr lIns="54864" tIns="54864" rIns="54864" bIns="54864">
            <a:spAutoFit/>
          </a:bodyPr>
          <a:lstStyle>
            <a:lvl1pPr marL="0" indent="0">
              <a:lnSpc>
                <a:spcPct val="110000"/>
              </a:lnSpc>
              <a:spcBef>
                <a:spcPts val="132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-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4736592" y="1399032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393192" y="4041648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736592" y="4041648"/>
            <a:ext cx="4014216" cy="2203704"/>
          </a:xfrm>
        </p:spPr>
        <p:txBody>
          <a:bodyPr/>
          <a:lstStyle>
            <a:lvl1pPr marL="0" indent="0">
              <a:lnSpc>
                <a:spcPct val="106000"/>
              </a:lnSpc>
              <a:spcBef>
                <a:spcPts val="1056"/>
              </a:spcBef>
              <a:buNone/>
              <a:defRPr b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er Introductor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7"/>
          <p:cNvSpPr txBox="1">
            <a:spLocks/>
          </p:cNvSpPr>
          <p:nvPr userDrawn="1"/>
        </p:nvSpPr>
        <p:spPr>
          <a:xfrm>
            <a:off x="792163" y="1177925"/>
            <a:ext cx="4005262" cy="1023938"/>
          </a:xfrm>
          <a:prstGeom prst="rect">
            <a:avLst/>
          </a:prstGeom>
        </p:spPr>
        <p:txBody>
          <a:bodyPr/>
          <a:lstStyle/>
          <a:p>
            <a:pPr marL="169863" lvl="1" indent="-168275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Font typeface="Wingdings 2" pitchFamily="18" charset="2"/>
              <a:buChar char="¡"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Bullet</a:t>
            </a:r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66544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5577840" y="520293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jor Points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66544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5577840" y="3858768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jor Point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66544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24"/>
          </p:nvPr>
        </p:nvSpPr>
        <p:spPr>
          <a:xfrm>
            <a:off x="5577840" y="2505456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jor Point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66544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23"/>
          </p:nvPr>
        </p:nvSpPr>
        <p:spPr>
          <a:xfrm>
            <a:off x="5577840" y="1152144"/>
            <a:ext cx="3172968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45278" y="3814518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jor Points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2045278" y="1144470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2045278" y="2479494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2045278" y="3814518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22"/>
          </p:nvPr>
        </p:nvSpPr>
        <p:spPr>
          <a:xfrm>
            <a:off x="2048822" y="5158686"/>
            <a:ext cx="6684264" cy="108813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865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90000" rIns="90000" bIns="90000" anchor="ctr"/>
          <a:lstStyle/>
          <a:p>
            <a:pPr marL="119063" indent="-119063" eaLnBrk="0" hangingPunct="0">
              <a:spcBef>
                <a:spcPct val="50000"/>
              </a:spcBef>
              <a:defRPr/>
            </a:pPr>
            <a:endParaRPr lang="en-GB" b="1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5" name="Picture 5" descr="LLP logo with big space cop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95" b="57770"/>
          <a:stretch>
            <a:fillRect/>
          </a:stretch>
        </p:blipFill>
        <p:spPr bwMode="gray">
          <a:xfrm>
            <a:off x="895350" y="6007100"/>
            <a:ext cx="1444625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0073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025650"/>
            <a:ext cx="6581775" cy="1104900"/>
          </a:xfrm>
        </p:spPr>
        <p:txBody>
          <a:bodyPr/>
          <a:lstStyle>
            <a:lvl1pPr>
              <a:lnSpc>
                <a:spcPts val="22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0074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5" y="3402013"/>
            <a:ext cx="6583363" cy="768350"/>
          </a:xfrm>
          <a:ln/>
        </p:spPr>
        <p:txBody>
          <a:bodyPr/>
          <a:lstStyle>
            <a:lvl1pPr>
              <a:lnSpc>
                <a:spcPts val="1600"/>
              </a:lnSpc>
              <a:spcBef>
                <a:spcPct val="15000"/>
              </a:spcBef>
              <a:buClrTx/>
              <a:defRPr sz="14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584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5"/>
          <p:cNvSpPr>
            <a:spLocks noChangeShapeType="1"/>
          </p:cNvSpPr>
          <p:nvPr userDrawn="1"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514350"/>
            <a:ext cx="8345487" cy="258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271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806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endParaRPr lang="en-US" sz="1000" b="1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77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ic 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567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2338251" y="6479177"/>
            <a:ext cx="4310743" cy="195943"/>
          </a:xfrm>
          <a:prstGeom prst="rect">
            <a:avLst/>
          </a:prstGeom>
        </p:spPr>
        <p:txBody>
          <a:bodyPr/>
          <a:lstStyle>
            <a:lvl1pPr>
              <a:defRPr b="1" i="0" baseline="0"/>
            </a:lvl1pPr>
          </a:lstStyle>
          <a:p>
            <a:r>
              <a:rPr lang="en-US" dirty="0" smtClean="0"/>
              <a:t>Confidential &amp; Proprietary – Deloitte Consulting (Shanghai) Co. Ltd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3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 userDrawn="1"/>
        </p:nvSpPr>
        <p:spPr bwMode="gray">
          <a:xfrm>
            <a:off x="1741488" y="2365375"/>
            <a:ext cx="5634037" cy="24876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73152" rIns="0" bIns="73152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b="1" dirty="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2478088" y="2136775"/>
            <a:ext cx="4167187" cy="228600"/>
          </a:xfrm>
          <a:prstGeom prst="rect">
            <a:avLst/>
          </a:prstGeom>
          <a:solidFill>
            <a:schemeClr val="bg1"/>
          </a:solidFill>
          <a:ln w="12700" cap="rnd" algn="ctr">
            <a:noFill/>
            <a:miter lim="800000"/>
            <a:headEnd/>
            <a:tailEnd/>
          </a:ln>
        </p:spPr>
        <p:txBody>
          <a:bodyPr wrap="none" lIns="72000" tIns="0" rIns="72000" bIns="0" anchor="b" anchorCtr="1"/>
          <a:lstStyle/>
          <a:p>
            <a:pPr algn="ctr" eaLnBrk="0" hangingPunct="0">
              <a:lnSpc>
                <a:spcPct val="106000"/>
              </a:lnSpc>
              <a:defRPr/>
            </a:pPr>
            <a:endParaRPr lang="en-US" sz="1400" b="1" dirty="0">
              <a:cs typeface="+mn-cs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889504" y="3081528"/>
            <a:ext cx="3346704" cy="256032"/>
          </a:xfrm>
          <a:solidFill>
            <a:schemeClr val="bg1"/>
          </a:solidFill>
        </p:spPr>
        <p:txBody>
          <a:bodyPr lIns="73152" rIns="73152" anchor="ctr" anchorCtr="1"/>
          <a:lstStyle>
            <a:lvl1pPr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defRPr/>
            </a:lvl2pPr>
            <a:lvl3pPr>
              <a:buNone/>
              <a:defRPr/>
            </a:lvl3pPr>
            <a:lvl4pPr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Ki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152144"/>
            <a:ext cx="401421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gray">
          <a:xfrm>
            <a:off x="392113" y="1154113"/>
            <a:ext cx="4014787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106000"/>
              </a:lnSpc>
              <a:spcBef>
                <a:spcPct val="8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en-US" sz="1000" dirty="0">
              <a:cs typeface="+mn-cs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393192" y="1152144"/>
            <a:ext cx="8352346" cy="513892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93192" y="256032"/>
            <a:ext cx="8348472" cy="521208"/>
          </a:xfrm>
          <a:solidFill>
            <a:srgbClr val="FFFFFF"/>
          </a:solidFill>
        </p:spPr>
        <p:txBody>
          <a:bodyPr anchor="b"/>
          <a:lstStyle>
            <a:lvl1pPr>
              <a:buNone/>
              <a:defRPr sz="16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 with paragraph, dash,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7365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93192" y="1399032"/>
            <a:ext cx="4014216" cy="489204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01638" y="514350"/>
            <a:ext cx="834548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1478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432300" y="6664325"/>
            <a:ext cx="279400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lIns="0" tIns="0" rIns="0" bIns="0" anchor="b" anchorCtr="1">
            <a:spAutoFit/>
          </a:bodyPr>
          <a:lstStyle/>
          <a:p>
            <a:pPr algn="ctr" eaLnBrk="0" hangingPunct="0">
              <a:lnSpc>
                <a:spcPct val="106000"/>
              </a:lnSpc>
              <a:buClr>
                <a:schemeClr val="tx1"/>
              </a:buClr>
              <a:buSzPct val="65000"/>
              <a:buFont typeface="Wingdings" pitchFamily="2" charset="2"/>
              <a:buNone/>
              <a:defRPr/>
            </a:pPr>
            <a:r>
              <a:rPr lang="en-US" sz="900">
                <a:solidFill>
                  <a:srgbClr val="000000"/>
                </a:solidFill>
                <a:cs typeface="+mn-cs"/>
              </a:rPr>
              <a:t>- </a:t>
            </a:r>
            <a:fld id="{E36D5ED2-D5E3-414A-9F88-FA7B7B2AE225}" type="slidenum">
              <a:rPr lang="en-US" sz="900">
                <a:solidFill>
                  <a:srgbClr val="000000"/>
                </a:solidFill>
                <a:cs typeface="+mn-cs"/>
              </a:rPr>
              <a:pPr algn="ctr" eaLnBrk="0" hangingPunct="0">
                <a:lnSpc>
                  <a:spcPct val="106000"/>
                </a:lnSpc>
                <a:buClr>
                  <a:schemeClr val="tx1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>
                <a:solidFill>
                  <a:srgbClr val="000000"/>
                </a:solidFill>
                <a:cs typeface="+mn-cs"/>
              </a:rPr>
              <a:t> -</a:t>
            </a:r>
          </a:p>
        </p:txBody>
      </p:sp>
      <p:pic>
        <p:nvPicPr>
          <p:cNvPr id="11269" name="Picture 6" descr="DEL_COL"/>
          <p:cNvPicPr>
            <a:picLocks noChangeAspect="1" noChangeArrowheads="1"/>
          </p:cNvPicPr>
          <p:nvPr/>
        </p:nvPicPr>
        <p:blipFill>
          <a:blip r:embed="rId40"/>
          <a:srcRect/>
          <a:stretch>
            <a:fillRect/>
          </a:stretch>
        </p:blipFill>
        <p:spPr bwMode="gray">
          <a:xfrm>
            <a:off x="395288" y="6645275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9747" name="Line 35"/>
          <p:cNvSpPr>
            <a:spLocks noChangeShapeType="1"/>
          </p:cNvSpPr>
          <p:nvPr/>
        </p:nvSpPr>
        <p:spPr bwMode="gray">
          <a:xfrm>
            <a:off x="392113" y="806450"/>
            <a:ext cx="8355012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SzPct val="100000"/>
              <a:buFont typeface="Wingdings 2" pitchFamily="18" charset="2"/>
              <a:buNone/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5" r:id="rId1"/>
    <p:sldLayoutId id="2147484576" r:id="rId2"/>
    <p:sldLayoutId id="2147484577" r:id="rId3"/>
    <p:sldLayoutId id="2147484578" r:id="rId4"/>
    <p:sldLayoutId id="2147484579" r:id="rId5"/>
    <p:sldLayoutId id="2147484580" r:id="rId6"/>
    <p:sldLayoutId id="2147484581" r:id="rId7"/>
    <p:sldLayoutId id="2147484582" r:id="rId8"/>
    <p:sldLayoutId id="2147484547" r:id="rId9"/>
    <p:sldLayoutId id="2147484548" r:id="rId10"/>
    <p:sldLayoutId id="2147484549" r:id="rId11"/>
    <p:sldLayoutId id="2147484550" r:id="rId12"/>
    <p:sldLayoutId id="2147484551" r:id="rId13"/>
    <p:sldLayoutId id="2147484552" r:id="rId14"/>
    <p:sldLayoutId id="2147484553" r:id="rId15"/>
    <p:sldLayoutId id="2147484554" r:id="rId16"/>
    <p:sldLayoutId id="2147484555" r:id="rId17"/>
    <p:sldLayoutId id="2147484556" r:id="rId18"/>
    <p:sldLayoutId id="2147484557" r:id="rId19"/>
    <p:sldLayoutId id="2147484558" r:id="rId20"/>
    <p:sldLayoutId id="2147484559" r:id="rId21"/>
    <p:sldLayoutId id="2147484560" r:id="rId22"/>
    <p:sldLayoutId id="2147484561" r:id="rId23"/>
    <p:sldLayoutId id="2147484562" r:id="rId24"/>
    <p:sldLayoutId id="2147484563" r:id="rId25"/>
    <p:sldLayoutId id="2147484564" r:id="rId26"/>
    <p:sldLayoutId id="2147484565" r:id="rId27"/>
    <p:sldLayoutId id="2147484566" r:id="rId28"/>
    <p:sldLayoutId id="2147484567" r:id="rId29"/>
    <p:sldLayoutId id="2147484583" r:id="rId30"/>
    <p:sldLayoutId id="2147484568" r:id="rId31"/>
    <p:sldLayoutId id="2147484569" r:id="rId32"/>
    <p:sldLayoutId id="2147484570" r:id="rId33"/>
    <p:sldLayoutId id="2147484571" r:id="rId34"/>
    <p:sldLayoutId id="2147484572" r:id="rId35"/>
    <p:sldLayoutId id="2147484573" r:id="rId36"/>
    <p:sldLayoutId id="2147484574" r:id="rId37"/>
    <p:sldLayoutId id="2147484594" r:id="rId38"/>
  </p:sldLayoutIdLst>
  <p:txStyles>
    <p:titleStyle>
      <a:lvl1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8275" algn="l" rtl="0" eaLnBrk="1" fontAlgn="base" hangingPunct="1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44488" indent="-173038" algn="l" rtl="0" eaLnBrk="1" fontAlgn="base" hangingPunct="1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17525" indent="-171450" algn="l" rtl="0" eaLnBrk="1" fontAlgn="base" hangingPunct="1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96875" y="514350"/>
            <a:ext cx="83454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6875" y="1154113"/>
            <a:ext cx="4008438" cy="51355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699717" name="Text Box 5"/>
          <p:cNvSpPr txBox="1">
            <a:spLocks noChangeArrowheads="1"/>
          </p:cNvSpPr>
          <p:nvPr/>
        </p:nvSpPr>
        <p:spPr bwMode="gray">
          <a:xfrm>
            <a:off x="4216400" y="6616700"/>
            <a:ext cx="703263" cy="214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lIns="137160" tIns="46038" rIns="137160" bIns="46038">
            <a:spAutoFit/>
          </a:bodyPr>
          <a:lstStyle/>
          <a:p>
            <a:pPr algn="ctr" eaLnBrk="0" hangingPunct="0">
              <a:lnSpc>
                <a:spcPct val="90000"/>
              </a:lnSpc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900" dirty="0">
                <a:solidFill>
                  <a:srgbClr val="000066"/>
                </a:solidFill>
                <a:cs typeface="+mn-cs"/>
              </a:rPr>
              <a:t>- </a:t>
            </a:r>
            <a:fld id="{A12B0185-CF1F-4895-B5A8-1B8D93739376}" type="slidenum">
              <a:rPr lang="en-US" sz="900">
                <a:solidFill>
                  <a:srgbClr val="000066"/>
                </a:solidFill>
                <a:cs typeface="+mn-cs"/>
              </a:rPr>
              <a:pPr algn="ctr" eaLnBrk="0" hangingPunct="0">
                <a:lnSpc>
                  <a:spcPct val="90000"/>
                </a:lnSpc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900" dirty="0">
                <a:solidFill>
                  <a:srgbClr val="000066"/>
                </a:solidFill>
                <a:cs typeface="+mn-cs"/>
              </a:rPr>
              <a:t> -</a:t>
            </a:r>
          </a:p>
        </p:txBody>
      </p:sp>
      <p:pic>
        <p:nvPicPr>
          <p:cNvPr id="247813" name="Picture 6" descr="DEL_COL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gray">
          <a:xfrm>
            <a:off x="395288" y="6637338"/>
            <a:ext cx="690562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9725" name="Line 13"/>
          <p:cNvSpPr>
            <a:spLocks noChangeShapeType="1"/>
          </p:cNvSpPr>
          <p:nvPr/>
        </p:nvSpPr>
        <p:spPr bwMode="gray">
          <a:xfrm flipV="1">
            <a:off x="392113" y="806450"/>
            <a:ext cx="8353425" cy="158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10000"/>
              </a:lnSpc>
              <a:defRPr/>
            </a:pPr>
            <a:endParaRPr lang="en-US" sz="1000" b="1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74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7" r:id="rId1"/>
    <p:sldLayoutId id="2147484588" r:id="rId2"/>
    <p:sldLayoutId id="2147484589" r:id="rId3"/>
    <p:sldLayoutId id="2147484590" r:id="rId4"/>
    <p:sldLayoutId id="2147484592" r:id="rId5"/>
    <p:sldLayoutId id="2147484593" r:id="rId6"/>
  </p:sldLayoutIdLst>
  <p:txStyles>
    <p:titleStyle>
      <a:lvl1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2pPr>
      <a:lvl3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3pPr>
      <a:lvl4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4pPr>
      <a:lvl5pPr algn="l" rtl="0" eaLnBrk="0" fontAlgn="base" hangingPunct="0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5pPr>
      <a:lvl6pPr marL="4572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6pPr>
      <a:lvl7pPr marL="9144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7pPr>
      <a:lvl8pPr marL="13716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8pPr>
      <a:lvl9pPr marL="1828800" algn="l" rtl="0" fontAlgn="base">
        <a:lnSpc>
          <a:spcPct val="106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196850" indent="-195263" algn="l" rtl="0" eaLnBrk="0" fontAlgn="base" hangingPunct="0">
        <a:lnSpc>
          <a:spcPct val="106000"/>
        </a:lnSpc>
        <a:spcBef>
          <a:spcPct val="8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100">
          <a:solidFill>
            <a:schemeClr val="tx1"/>
          </a:solidFill>
          <a:latin typeface="+mn-lt"/>
        </a:defRPr>
      </a:lvl2pPr>
      <a:lvl3pPr marL="365125" indent="-166688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Arial" charset="0"/>
        <a:buChar char="–"/>
        <a:defRPr sz="1000">
          <a:solidFill>
            <a:schemeClr val="tx1"/>
          </a:solidFill>
          <a:latin typeface="+mn-lt"/>
        </a:defRPr>
      </a:lvl3pPr>
      <a:lvl4pPr marL="549275" indent="-182563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000">
          <a:solidFill>
            <a:schemeClr val="tx1"/>
          </a:solidFill>
          <a:latin typeface="+mn-lt"/>
        </a:defRPr>
      </a:lvl4pPr>
      <a:lvl5pPr marL="1446213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19034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3606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28178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275013" indent="-236538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gray">
          <a:xfrm>
            <a:off x="585788" y="774700"/>
            <a:ext cx="7972425" cy="4795838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accent1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marL="119063" indent="-119063" eaLnBrk="0" hangingPunct="0">
              <a:spcBef>
                <a:spcPct val="50000"/>
              </a:spcBef>
            </a:pPr>
            <a:endParaRPr lang="en-US" b="1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gray">
          <a:xfrm>
            <a:off x="892175" y="4756150"/>
            <a:ext cx="1581150" cy="201613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200"/>
              <a:t>Deloitte Consulting LLP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gray">
          <a:xfrm>
            <a:off x="892175" y="5186363"/>
            <a:ext cx="674865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00"/>
              </a:lnSpc>
              <a:spcBef>
                <a:spcPct val="15000"/>
              </a:spcBef>
              <a:buSzPct val="80000"/>
              <a:buFont typeface="Wingdings" pitchFamily="2" charset="2"/>
              <a:buNone/>
            </a:pPr>
            <a:r>
              <a:rPr lang="en-US" dirty="0" smtClean="0"/>
              <a:t>April, 2013</a:t>
            </a:r>
            <a:endParaRPr lang="en-US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92175" y="2866375"/>
            <a:ext cx="6581775" cy="264175"/>
          </a:xfrm>
        </p:spPr>
        <p:txBody>
          <a:bodyPr/>
          <a:lstStyle/>
          <a:p>
            <a:pPr eaLnBrk="1" hangingPunct="1"/>
            <a:r>
              <a:rPr lang="en-US" dirty="0" smtClean="0"/>
              <a:t>Introduction to Insurance</a:t>
            </a:r>
          </a:p>
        </p:txBody>
      </p:sp>
      <p:pic>
        <p:nvPicPr>
          <p:cNvPr id="22535" name="Picture 7" descr="LLP logo with big space cop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95" t="1778" b="59770"/>
          <a:stretch>
            <a:fillRect/>
          </a:stretch>
        </p:blipFill>
        <p:spPr bwMode="gray">
          <a:xfrm>
            <a:off x="892175" y="1997075"/>
            <a:ext cx="14446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512144"/>
            <a:ext cx="8345488" cy="260969"/>
          </a:xfrm>
        </p:spPr>
        <p:txBody>
          <a:bodyPr/>
          <a:lstStyle/>
          <a:p>
            <a:pPr eaLnBrk="1" hangingPunct="1"/>
            <a:r>
              <a:rPr lang="en-US" dirty="0" smtClean="0"/>
              <a:t>Basics of Insurance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54113"/>
            <a:ext cx="8348663" cy="5135562"/>
          </a:xfrm>
          <a:noFill/>
        </p:spPr>
        <p:txBody>
          <a:bodyPr/>
          <a:lstStyle/>
          <a:p>
            <a:pPr lvl="1" eaLnBrk="1" hangingPunct="1"/>
            <a:r>
              <a:rPr lang="en-US" sz="1200" dirty="0" smtClean="0"/>
              <a:t>Legal Definition: Is a </a:t>
            </a:r>
            <a:r>
              <a:rPr lang="en-US" sz="1200" dirty="0" smtClean="0">
                <a:solidFill>
                  <a:srgbClr val="92D050"/>
                </a:solidFill>
              </a:rPr>
              <a:t>contract</a:t>
            </a:r>
            <a:r>
              <a:rPr lang="en-US" sz="1200" dirty="0" smtClean="0"/>
              <a:t> between the </a:t>
            </a:r>
            <a:r>
              <a:rPr lang="en-US" sz="1200" dirty="0" smtClean="0">
                <a:solidFill>
                  <a:srgbClr val="92D050"/>
                </a:solidFill>
              </a:rPr>
              <a:t>insurer</a:t>
            </a:r>
            <a:r>
              <a:rPr lang="en-US" sz="1200" dirty="0" smtClean="0"/>
              <a:t> and the </a:t>
            </a:r>
            <a:r>
              <a:rPr lang="en-US" sz="1200" dirty="0" smtClean="0">
                <a:solidFill>
                  <a:srgbClr val="92D050"/>
                </a:solidFill>
              </a:rPr>
              <a:t>insured</a:t>
            </a:r>
            <a:r>
              <a:rPr lang="en-US" sz="1200" dirty="0" smtClean="0"/>
              <a:t> whereby in consideration of payment of </a:t>
            </a:r>
            <a:r>
              <a:rPr lang="en-US" sz="1200" dirty="0" smtClean="0">
                <a:solidFill>
                  <a:srgbClr val="92D050"/>
                </a:solidFill>
              </a:rPr>
              <a:t>premium</a:t>
            </a:r>
            <a:r>
              <a:rPr lang="en-US" sz="1200" dirty="0" smtClean="0"/>
              <a:t> by the insured, the insurer agrees to pay for any </a:t>
            </a:r>
            <a:r>
              <a:rPr lang="en-US" sz="1200" dirty="0" smtClean="0">
                <a:solidFill>
                  <a:srgbClr val="92D050"/>
                </a:solidFill>
              </a:rPr>
              <a:t>financial loss </a:t>
            </a:r>
            <a:r>
              <a:rPr lang="en-US" sz="1200" dirty="0" smtClean="0"/>
              <a:t>the insured may suffer due to the operation of a </a:t>
            </a:r>
            <a:r>
              <a:rPr lang="en-US" sz="1200" dirty="0" smtClean="0">
                <a:solidFill>
                  <a:srgbClr val="92D050"/>
                </a:solidFill>
              </a:rPr>
              <a:t>peril / proximate cause</a:t>
            </a:r>
            <a:r>
              <a:rPr lang="en-US" sz="1200" dirty="0" smtClean="0"/>
              <a:t> insured. </a:t>
            </a:r>
          </a:p>
          <a:p>
            <a:pPr lvl="1" eaLnBrk="1" hangingPunct="1">
              <a:buNone/>
            </a:pPr>
            <a:endParaRPr lang="en-US" sz="1200" dirty="0" smtClean="0"/>
          </a:p>
          <a:p>
            <a:pPr lvl="2" eaLnBrk="1" hangingPunct="1"/>
            <a:r>
              <a:rPr lang="en-US" sz="1200" dirty="0" smtClean="0"/>
              <a:t>Peril / Proximate Cause means the event which triggered the loss</a:t>
            </a:r>
          </a:p>
          <a:p>
            <a:pPr lvl="2" eaLnBrk="1" hangingPunct="1"/>
            <a:r>
              <a:rPr lang="en-US" sz="1200" dirty="0" smtClean="0"/>
              <a:t>Insurable interest</a:t>
            </a:r>
          </a:p>
          <a:p>
            <a:pPr lvl="2" eaLnBrk="1" hangingPunct="1"/>
            <a:r>
              <a:rPr lang="en-US" sz="1200" dirty="0" smtClean="0"/>
              <a:t>Pure Risk </a:t>
            </a:r>
            <a:r>
              <a:rPr lang="en-US" sz="1200" dirty="0" err="1" smtClean="0"/>
              <a:t>vs</a:t>
            </a:r>
            <a:r>
              <a:rPr lang="en-US" sz="1200" dirty="0" smtClean="0"/>
              <a:t> Speculative risk</a:t>
            </a:r>
          </a:p>
          <a:p>
            <a:pPr lvl="1" eaLnBrk="1" hangingPunct="1"/>
            <a:endParaRPr lang="en-US" sz="1200" dirty="0" smtClean="0"/>
          </a:p>
          <a:p>
            <a:pPr lvl="1" eaLnBrk="1" hangingPunct="1"/>
            <a:r>
              <a:rPr lang="en-US" sz="1200" dirty="0" smtClean="0"/>
              <a:t>Life Insurance </a:t>
            </a:r>
            <a:r>
              <a:rPr lang="en-US" sz="1200" dirty="0" err="1" smtClean="0"/>
              <a:t>vs</a:t>
            </a:r>
            <a:r>
              <a:rPr lang="en-US" sz="1200" dirty="0" smtClean="0"/>
              <a:t> Non – Life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>
              <a:buNone/>
            </a:pPr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37338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2352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Feature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Life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Non-Life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Certain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Uncertain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Term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Long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Short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Subject Matter Valuation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Difficult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Easy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Subrogation Principle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No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Yes</a:t>
                      </a:r>
                      <a:endParaRPr lang="en-US" sz="11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Types of risk</a:t>
                      </a:r>
                      <a:r>
                        <a:rPr lang="en-US" sz="1100" baseline="0" dirty="0" smtClean="0"/>
                        <a:t> exposures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Two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Many</a:t>
                      </a:r>
                      <a:endParaRPr 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6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512144"/>
            <a:ext cx="8345488" cy="260969"/>
          </a:xfrm>
        </p:spPr>
        <p:txBody>
          <a:bodyPr/>
          <a:lstStyle/>
          <a:p>
            <a:pPr eaLnBrk="1" hangingPunct="1"/>
            <a:r>
              <a:rPr lang="en-US" dirty="0" smtClean="0"/>
              <a:t>Basics of Insurance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154113"/>
            <a:ext cx="8348663" cy="5135562"/>
          </a:xfrm>
          <a:noFill/>
        </p:spPr>
        <p:txBody>
          <a:bodyPr/>
          <a:lstStyle/>
          <a:p>
            <a:pPr lvl="1" eaLnBrk="1" hangingPunct="1"/>
            <a:r>
              <a:rPr lang="en-US" sz="1200" dirty="0" smtClean="0"/>
              <a:t>Life Insurance</a:t>
            </a:r>
          </a:p>
          <a:p>
            <a:pPr lvl="2" eaLnBrk="1" hangingPunct="1"/>
            <a:r>
              <a:rPr lang="en-US" sz="1200" dirty="0" smtClean="0"/>
              <a:t>2 Perils Covered</a:t>
            </a:r>
          </a:p>
          <a:p>
            <a:pPr marL="517525" lvl="3" indent="-171450" eaLnBrk="1" hangingPunct="1"/>
            <a:r>
              <a:rPr lang="en-US" sz="1200" dirty="0" smtClean="0"/>
              <a:t>Natural Death</a:t>
            </a:r>
          </a:p>
          <a:p>
            <a:pPr marL="517525" lvl="3" indent="-171450" eaLnBrk="1" hangingPunct="1"/>
            <a:r>
              <a:rPr lang="en-US" sz="1200" dirty="0" smtClean="0"/>
              <a:t>Accidental Death</a:t>
            </a:r>
          </a:p>
          <a:p>
            <a:pPr lvl="2" eaLnBrk="1" hangingPunct="1"/>
            <a:r>
              <a:rPr lang="en-US" sz="1200" dirty="0" smtClean="0"/>
              <a:t>Types of Products</a:t>
            </a:r>
          </a:p>
          <a:p>
            <a:pPr marL="517525" lvl="3" indent="-171450" eaLnBrk="1" hangingPunct="1"/>
            <a:r>
              <a:rPr lang="en-US" sz="1200" dirty="0" smtClean="0"/>
              <a:t>Assurance Product</a:t>
            </a:r>
          </a:p>
          <a:p>
            <a:pPr marL="517525" lvl="3" indent="-171450" eaLnBrk="1" hangingPunct="1"/>
            <a:r>
              <a:rPr lang="en-US" sz="1200" dirty="0" smtClean="0"/>
              <a:t>Insurance Product  </a:t>
            </a:r>
          </a:p>
          <a:p>
            <a:pPr lvl="1" eaLnBrk="1" hangingPunct="1"/>
            <a:r>
              <a:rPr lang="en-US" sz="1200" dirty="0" smtClean="0"/>
              <a:t>Non – Life / Property &amp; Casualty Insurance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  <a:p>
            <a:pPr lvl="2" eaLnBrk="1" hangingPunct="1">
              <a:buNone/>
            </a:pPr>
            <a:endParaRPr lang="en-US" dirty="0" smtClean="0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152400" y="4419600"/>
            <a:ext cx="2819400" cy="1752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FontTx/>
              <a:buChar char="•"/>
            </a:pP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Personal </a:t>
            </a:r>
            <a:r>
              <a:rPr lang="en-US" sz="1200" b="0" dirty="0">
                <a:latin typeface="Arial" pitchFamily="34" charset="0"/>
                <a:cs typeface="Arial" pitchFamily="34" charset="0"/>
              </a:rPr>
              <a:t>Accident Insurance </a:t>
            </a:r>
          </a:p>
          <a:p>
            <a:pPr>
              <a:buFontTx/>
              <a:buChar char="•"/>
            </a:pPr>
            <a:r>
              <a:rPr lang="en-US" sz="1200" b="0" dirty="0">
                <a:latin typeface="Arial" pitchFamily="34" charset="0"/>
                <a:cs typeface="Arial" pitchFamily="34" charset="0"/>
              </a:rPr>
              <a:t>Workmen Compensation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Policy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</a:pPr>
            <a:r>
              <a:rPr lang="en-US" sz="1200" b="0" dirty="0">
                <a:latin typeface="Arial" pitchFamily="34" charset="0"/>
                <a:cs typeface="Arial" pitchFamily="34" charset="0"/>
              </a:rPr>
              <a:t>Travel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Insurance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</a:pPr>
            <a:endParaRPr lang="en-US" sz="12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3124200" y="4419600"/>
            <a:ext cx="2819400" cy="1752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FontTx/>
              <a:buChar char="•"/>
            </a:pPr>
            <a:r>
              <a:rPr lang="en-US" sz="1200" b="0" dirty="0">
                <a:latin typeface="Arial" pitchFamily="34" charset="0"/>
                <a:cs typeface="Arial" pitchFamily="34" charset="0"/>
              </a:rPr>
              <a:t>Fire &amp; Earthquake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Insurance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</a:pPr>
            <a:r>
              <a:rPr lang="en-US" sz="1200" b="0" dirty="0">
                <a:latin typeface="Arial" pitchFamily="34" charset="0"/>
                <a:cs typeface="Arial" pitchFamily="34" charset="0"/>
              </a:rPr>
              <a:t>Loss of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Profit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</a:pPr>
            <a:r>
              <a:rPr lang="en-US" sz="1200" b="0" dirty="0">
                <a:latin typeface="Arial" pitchFamily="34" charset="0"/>
                <a:cs typeface="Arial" pitchFamily="34" charset="0"/>
              </a:rPr>
              <a:t>Machinery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Breakdown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</a:pPr>
            <a:r>
              <a:rPr lang="en-US" sz="1200" b="0" dirty="0">
                <a:latin typeface="Arial" pitchFamily="34" charset="0"/>
                <a:cs typeface="Arial" pitchFamily="34" charset="0"/>
              </a:rPr>
              <a:t>Motor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Vehicle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</a:pPr>
            <a:r>
              <a:rPr lang="en-US" sz="1200" b="0" dirty="0">
                <a:latin typeface="Arial" pitchFamily="34" charset="0"/>
                <a:cs typeface="Arial" pitchFamily="34" charset="0"/>
              </a:rPr>
              <a:t>Marine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Insurance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</a:pPr>
            <a:r>
              <a:rPr lang="en-US" sz="1200" b="0" dirty="0">
                <a:latin typeface="Arial" pitchFamily="34" charset="0"/>
                <a:cs typeface="Arial" pitchFamily="34" charset="0"/>
              </a:rPr>
              <a:t>Home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Insurance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</a:pPr>
            <a:r>
              <a:rPr lang="en-US" sz="1200" b="0" dirty="0">
                <a:latin typeface="Arial" pitchFamily="34" charset="0"/>
                <a:cs typeface="Arial" pitchFamily="34" charset="0"/>
              </a:rPr>
              <a:t>Burglary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Insurance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</a:pPr>
            <a:r>
              <a:rPr lang="en-US" sz="1200" b="0" dirty="0">
                <a:latin typeface="Arial" pitchFamily="34" charset="0"/>
                <a:cs typeface="Arial" pitchFamily="34" charset="0"/>
              </a:rPr>
              <a:t>Special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Contingency / Specialty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</a:pPr>
            <a:r>
              <a:rPr lang="en-US" sz="1200" b="0" dirty="0">
                <a:latin typeface="Arial" pitchFamily="34" charset="0"/>
                <a:cs typeface="Arial" pitchFamily="34" charset="0"/>
              </a:rPr>
              <a:t>Erection All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Risk / Contractors </a:t>
            </a:r>
            <a:r>
              <a:rPr lang="en-US" sz="1200" b="0" dirty="0">
                <a:latin typeface="Arial" pitchFamily="34" charset="0"/>
                <a:cs typeface="Arial" pitchFamily="34" charset="0"/>
              </a:rPr>
              <a:t>All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Risk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6096000" y="4419600"/>
            <a:ext cx="2819400" cy="1752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buFontTx/>
              <a:buChar char="•"/>
            </a:pPr>
            <a:r>
              <a:rPr lang="en-US" sz="1200" b="0" dirty="0">
                <a:latin typeface="Arial" pitchFamily="34" charset="0"/>
                <a:cs typeface="Arial" pitchFamily="34" charset="0"/>
              </a:rPr>
              <a:t>Product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Liability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</a:pPr>
            <a:r>
              <a:rPr lang="en-US" sz="1200" b="0" dirty="0">
                <a:latin typeface="Arial" pitchFamily="34" charset="0"/>
                <a:cs typeface="Arial" pitchFamily="34" charset="0"/>
              </a:rPr>
              <a:t>Public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Liability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</a:pPr>
            <a:r>
              <a:rPr lang="en-US" sz="1200" b="0" dirty="0">
                <a:latin typeface="Arial" pitchFamily="34" charset="0"/>
                <a:cs typeface="Arial" pitchFamily="34" charset="0"/>
              </a:rPr>
              <a:t>Directors &amp;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Officers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</a:pPr>
            <a:r>
              <a:rPr lang="en-US" sz="1200" b="0" dirty="0">
                <a:latin typeface="Arial" pitchFamily="34" charset="0"/>
                <a:cs typeface="Arial" pitchFamily="34" charset="0"/>
              </a:rPr>
              <a:t>Errors &amp; </a:t>
            </a: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Omission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</a:pPr>
            <a:r>
              <a:rPr lang="en-US" sz="1200" b="0" dirty="0" smtClean="0">
                <a:latin typeface="Arial" pitchFamily="34" charset="0"/>
                <a:cs typeface="Arial" pitchFamily="34" charset="0"/>
              </a:rPr>
              <a:t>Comprehensive General Liability</a:t>
            </a:r>
            <a:endParaRPr lang="en-US" sz="1200" b="0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•"/>
            </a:pPr>
            <a:r>
              <a:rPr lang="en-US" sz="1200" b="0" dirty="0">
                <a:latin typeface="Arial" pitchFamily="34" charset="0"/>
                <a:cs typeface="Arial" pitchFamily="34" charset="0"/>
              </a:rPr>
              <a:t>Professional Indemnity</a:t>
            </a:r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1524000" y="36576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15240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>
            <a:off x="74676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45720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45720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3200400"/>
            <a:ext cx="3048000" cy="3048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dirty="0" smtClean="0"/>
              <a:t>Property &amp; Casualty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Insurance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990600" y="3810000"/>
            <a:ext cx="1219200" cy="457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Employee Benefit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6858000" y="3810000"/>
            <a:ext cx="1219200" cy="457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Liability / Legal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4038600" y="3810000"/>
            <a:ext cx="1219200" cy="457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200" b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Material Damage</a:t>
            </a:r>
          </a:p>
        </p:txBody>
      </p:sp>
    </p:spTree>
    <p:extLst>
      <p:ext uri="{BB962C8B-B14F-4D97-AF65-F5344CB8AC3E}">
        <p14:creationId xmlns:p14="http://schemas.microsoft.com/office/powerpoint/2010/main" val="85024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6"/>
          <p:cNvSpPr txBox="1">
            <a:spLocks/>
          </p:cNvSpPr>
          <p:nvPr/>
        </p:nvSpPr>
        <p:spPr bwMode="gray">
          <a:xfrm>
            <a:off x="396875" y="546549"/>
            <a:ext cx="8345488" cy="242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>
            <a:spAutoFit/>
          </a:bodyPr>
          <a:lstStyle/>
          <a:p>
            <a:pPr>
              <a:lnSpc>
                <a:spcPct val="106000"/>
              </a:lnSpc>
              <a:defRPr/>
            </a:pPr>
            <a:r>
              <a:rPr lang="en-US" sz="1600" b="1" kern="0" dirty="0" smtClean="0">
                <a:solidFill>
                  <a:srgbClr val="000000"/>
                </a:solidFill>
                <a:latin typeface="Arial"/>
                <a:cs typeface="+mn-cs"/>
              </a:rPr>
              <a:t>The insurance industry operations involve two main processes</a:t>
            </a:r>
            <a:endParaRPr lang="en-US" sz="1600" b="1" kern="0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5" name="TextBox 20"/>
          <p:cNvSpPr txBox="1">
            <a:spLocks noChangeArrowheads="1"/>
          </p:cNvSpPr>
          <p:nvPr/>
        </p:nvSpPr>
        <p:spPr bwMode="auto">
          <a:xfrm>
            <a:off x="396875" y="6484938"/>
            <a:ext cx="8345488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700" dirty="0" smtClean="0">
                <a:solidFill>
                  <a:srgbClr val="000000"/>
                </a:solidFill>
              </a:rPr>
              <a:t>Sources</a:t>
            </a:r>
            <a:r>
              <a:rPr lang="en-US" sz="700" dirty="0">
                <a:solidFill>
                  <a:srgbClr val="000000"/>
                </a:solidFill>
              </a:rPr>
              <a:t>: </a:t>
            </a:r>
            <a:r>
              <a:rPr lang="en-US" sz="700" dirty="0" smtClean="0">
                <a:solidFill>
                  <a:srgbClr val="000000"/>
                </a:solidFill>
              </a:rPr>
              <a:t>Deloitte </a:t>
            </a:r>
            <a:r>
              <a:rPr lang="en-US" sz="700" dirty="0">
                <a:solidFill>
                  <a:srgbClr val="000000"/>
                </a:solidFill>
              </a:rPr>
              <a:t>Analysis</a:t>
            </a: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gray">
          <a:xfrm>
            <a:off x="707769" y="1345693"/>
            <a:ext cx="2057400" cy="533092"/>
          </a:xfrm>
          <a:prstGeom prst="chevron">
            <a:avLst>
              <a:gd name="adj" fmla="val 32234"/>
            </a:avLst>
          </a:prstGeom>
          <a:solidFill>
            <a:srgbClr val="4066B2"/>
          </a:solidFill>
          <a:ln w="12700" cap="rnd" algn="ctr">
            <a:noFill/>
            <a:miter lim="800000"/>
            <a:headEnd/>
            <a:tailEnd/>
          </a:ln>
        </p:spPr>
        <p:txBody>
          <a:bodyPr lIns="182880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US" sz="1000" b="1" dirty="0" smtClean="0">
                <a:solidFill>
                  <a:srgbClr val="FFFFFF"/>
                </a:solidFill>
                <a:cs typeface="+mn-cs"/>
              </a:rPr>
              <a:t>Proposal Entry</a:t>
            </a:r>
            <a:endParaRPr lang="en-US" sz="1000" b="1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108" name="AutoShape 10"/>
          <p:cNvSpPr>
            <a:spLocks noChangeArrowheads="1"/>
          </p:cNvSpPr>
          <p:nvPr/>
        </p:nvSpPr>
        <p:spPr bwMode="gray">
          <a:xfrm>
            <a:off x="2704209" y="1349057"/>
            <a:ext cx="2057400" cy="533092"/>
          </a:xfrm>
          <a:prstGeom prst="chevron">
            <a:avLst>
              <a:gd name="adj" fmla="val 32234"/>
            </a:avLst>
          </a:prstGeom>
          <a:solidFill>
            <a:srgbClr val="4066B2"/>
          </a:solidFill>
          <a:ln w="12700" cap="rnd" algn="ctr">
            <a:noFill/>
            <a:miter lim="800000"/>
            <a:headEnd/>
            <a:tailEnd/>
          </a:ln>
        </p:spPr>
        <p:txBody>
          <a:bodyPr lIns="182880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US" sz="1000" b="1" dirty="0" smtClean="0">
                <a:solidFill>
                  <a:srgbClr val="FFFFFF"/>
                </a:solidFill>
                <a:cs typeface="+mn-cs"/>
              </a:rPr>
              <a:t>Reinsurance Referral and Closing</a:t>
            </a:r>
            <a:endParaRPr lang="en-US" sz="1000" b="1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109" name="AutoShape 11"/>
          <p:cNvSpPr>
            <a:spLocks noChangeArrowheads="1"/>
          </p:cNvSpPr>
          <p:nvPr/>
        </p:nvSpPr>
        <p:spPr bwMode="gray">
          <a:xfrm>
            <a:off x="4700649" y="1345693"/>
            <a:ext cx="2057400" cy="533092"/>
          </a:xfrm>
          <a:prstGeom prst="chevron">
            <a:avLst>
              <a:gd name="adj" fmla="val 32234"/>
            </a:avLst>
          </a:prstGeom>
          <a:solidFill>
            <a:srgbClr val="4066B2"/>
          </a:solidFill>
          <a:ln w="12700" cap="rnd" algn="ctr">
            <a:noFill/>
            <a:miter lim="800000"/>
            <a:headEnd/>
            <a:tailEnd/>
          </a:ln>
        </p:spPr>
        <p:txBody>
          <a:bodyPr lIns="182880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US" sz="1000" b="1" dirty="0" smtClean="0">
                <a:solidFill>
                  <a:srgbClr val="FFFFFF"/>
                </a:solidFill>
                <a:cs typeface="+mn-cs"/>
              </a:rPr>
              <a:t>Underwriting</a:t>
            </a:r>
            <a:endParaRPr lang="en-US" sz="1000" b="1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110" name="AutoShape 12"/>
          <p:cNvSpPr>
            <a:spLocks noChangeArrowheads="1"/>
          </p:cNvSpPr>
          <p:nvPr/>
        </p:nvSpPr>
        <p:spPr bwMode="gray">
          <a:xfrm>
            <a:off x="6697090" y="1345693"/>
            <a:ext cx="2057400" cy="533092"/>
          </a:xfrm>
          <a:prstGeom prst="chevron">
            <a:avLst>
              <a:gd name="adj" fmla="val 32234"/>
            </a:avLst>
          </a:prstGeom>
          <a:solidFill>
            <a:srgbClr val="4066B2"/>
          </a:solidFill>
          <a:ln w="12700" cap="rnd" algn="ctr">
            <a:noFill/>
            <a:miter lim="800000"/>
            <a:headEnd/>
            <a:tailEnd/>
          </a:ln>
        </p:spPr>
        <p:txBody>
          <a:bodyPr lIns="182880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US" sz="1000" b="1" dirty="0" smtClean="0">
                <a:solidFill>
                  <a:srgbClr val="FFFFFF"/>
                </a:solidFill>
                <a:cs typeface="+mn-cs"/>
              </a:rPr>
              <a:t>Issue Policy</a:t>
            </a:r>
            <a:endParaRPr lang="en-US" sz="1000" b="1" dirty="0">
              <a:solidFill>
                <a:srgbClr val="FFFFFF"/>
              </a:solidFill>
              <a:cs typeface="+mn-cs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76298" y="2063400"/>
            <a:ext cx="8263892" cy="1205427"/>
            <a:chOff x="376298" y="2179326"/>
            <a:chExt cx="8263892" cy="827056"/>
          </a:xfrm>
        </p:grpSpPr>
        <p:sp>
          <p:nvSpPr>
            <p:cNvPr id="112" name="Rectangle 4"/>
            <p:cNvSpPr>
              <a:spLocks noChangeArrowheads="1"/>
            </p:cNvSpPr>
            <p:nvPr/>
          </p:nvSpPr>
          <p:spPr bwMode="gray">
            <a:xfrm rot="16200000">
              <a:off x="101978" y="2457742"/>
              <a:ext cx="822960" cy="274320"/>
            </a:xfrm>
            <a:prstGeom prst="rect">
              <a:avLst/>
            </a:prstGeom>
            <a:solidFill>
              <a:srgbClr val="4066B2"/>
            </a:solidFill>
            <a:ln w="12700" algn="ctr">
              <a:noFill/>
              <a:miter lim="800000"/>
              <a:headEnd/>
              <a:tailEnd/>
            </a:ln>
          </p:spPr>
          <p:txBody>
            <a:bodyPr lIns="72000" tIns="72000" rIns="72000" bIns="72000" anchor="ctr" anchorCtr="1"/>
            <a:lstStyle/>
            <a:p>
              <a:pPr algn="ctr">
                <a:lnSpc>
                  <a:spcPct val="106000"/>
                </a:lnSpc>
              </a:pPr>
              <a:r>
                <a:rPr lang="en-US" sz="1000" b="1" dirty="0" smtClean="0">
                  <a:solidFill>
                    <a:srgbClr val="FFFFFF"/>
                  </a:solidFill>
                </a:rPr>
                <a:t>Key Activities</a:t>
              </a:r>
              <a:endParaRPr lang="en-US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116" name="TextBox 99"/>
            <p:cNvSpPr txBox="1">
              <a:spLocks noChangeArrowheads="1"/>
            </p:cNvSpPr>
            <p:nvPr/>
          </p:nvSpPr>
          <p:spPr bwMode="gray">
            <a:xfrm>
              <a:off x="822069" y="2179326"/>
              <a:ext cx="1828800" cy="731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marL="115888" indent="-115888">
                <a:spcBef>
                  <a:spcPts val="500"/>
                </a:spcBef>
                <a:buFont typeface="Wingdings" pitchFamily="2" charset="2"/>
                <a:buChar char="§"/>
              </a:pPr>
              <a:r>
                <a:rPr lang="en-US" sz="1000" dirty="0" smtClean="0">
                  <a:solidFill>
                    <a:srgbClr val="000000"/>
                  </a:solidFill>
                </a:rPr>
                <a:t>Capture details about customers/ client</a:t>
              </a:r>
            </a:p>
            <a:p>
              <a:pPr marL="115888" indent="-115888">
                <a:spcBef>
                  <a:spcPts val="500"/>
                </a:spcBef>
                <a:buFont typeface="Wingdings" pitchFamily="2" charset="2"/>
                <a:buChar char="§"/>
              </a:pPr>
              <a:r>
                <a:rPr lang="en-US" sz="1000" dirty="0" smtClean="0">
                  <a:solidFill>
                    <a:srgbClr val="000000"/>
                  </a:solidFill>
                </a:rPr>
                <a:t>Carry out initial checks, and trigger follow-on processes</a:t>
              </a:r>
            </a:p>
          </p:txBody>
        </p:sp>
        <p:sp>
          <p:nvSpPr>
            <p:cNvPr id="117" name="TextBox 99"/>
            <p:cNvSpPr txBox="1">
              <a:spLocks noChangeArrowheads="1"/>
            </p:cNvSpPr>
            <p:nvPr/>
          </p:nvSpPr>
          <p:spPr bwMode="gray">
            <a:xfrm>
              <a:off x="2818509" y="2179326"/>
              <a:ext cx="1828800" cy="731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marL="115888" indent="-115888">
                <a:spcBef>
                  <a:spcPts val="500"/>
                </a:spcBef>
                <a:buFont typeface="Wingdings" pitchFamily="2" charset="2"/>
                <a:buChar char="§"/>
              </a:pPr>
              <a:r>
                <a:rPr lang="en-US" sz="1000" dirty="0" smtClean="0">
                  <a:solidFill>
                    <a:srgbClr val="000000"/>
                  </a:solidFill>
                </a:rPr>
                <a:t>Check if the policy needs a reinsurance referral</a:t>
              </a:r>
            </a:p>
            <a:p>
              <a:pPr marL="115888" indent="-115888">
                <a:spcBef>
                  <a:spcPts val="500"/>
                </a:spcBef>
                <a:buFont typeface="Wingdings" pitchFamily="2" charset="2"/>
                <a:buChar char="§"/>
              </a:pP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8" name="TextBox 99"/>
            <p:cNvSpPr txBox="1">
              <a:spLocks noChangeArrowheads="1"/>
            </p:cNvSpPr>
            <p:nvPr/>
          </p:nvSpPr>
          <p:spPr bwMode="gray">
            <a:xfrm>
              <a:off x="4814949" y="2179326"/>
              <a:ext cx="1828800" cy="731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marL="115888" indent="-115888">
                <a:spcBef>
                  <a:spcPts val="500"/>
                </a:spcBef>
                <a:buFont typeface="Wingdings" pitchFamily="2" charset="2"/>
                <a:buChar char="§"/>
              </a:pPr>
              <a:r>
                <a:rPr lang="en-US" sz="1000" dirty="0" smtClean="0">
                  <a:solidFill>
                    <a:srgbClr val="000000"/>
                  </a:solidFill>
                </a:rPr>
                <a:t>Identify new/ modify existing terms</a:t>
              </a:r>
            </a:p>
            <a:p>
              <a:pPr marL="115888" indent="-115888">
                <a:spcBef>
                  <a:spcPts val="500"/>
                </a:spcBef>
                <a:buFont typeface="Wingdings" pitchFamily="2" charset="2"/>
                <a:buChar char="§"/>
              </a:pPr>
              <a:r>
                <a:rPr lang="en-US" sz="1000" dirty="0" smtClean="0">
                  <a:solidFill>
                    <a:srgbClr val="000000"/>
                  </a:solidFill>
                </a:rPr>
                <a:t>Calculate premium to be charged</a:t>
              </a:r>
            </a:p>
            <a:p>
              <a:pPr marL="115888" indent="-115888">
                <a:spcBef>
                  <a:spcPts val="500"/>
                </a:spcBef>
                <a:buFont typeface="Wingdings" pitchFamily="2" charset="2"/>
                <a:buChar char="§"/>
              </a:pPr>
              <a:r>
                <a:rPr lang="en-US" sz="1000" dirty="0" smtClean="0">
                  <a:solidFill>
                    <a:srgbClr val="000000"/>
                  </a:solidFill>
                </a:rPr>
                <a:t>Identify any exclusions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119" name="TextBox 99"/>
            <p:cNvSpPr txBox="1">
              <a:spLocks noChangeArrowheads="1"/>
            </p:cNvSpPr>
            <p:nvPr/>
          </p:nvSpPr>
          <p:spPr bwMode="gray">
            <a:xfrm>
              <a:off x="6811390" y="2179326"/>
              <a:ext cx="1828800" cy="731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marL="115888" indent="-115888">
                <a:spcBef>
                  <a:spcPts val="500"/>
                </a:spcBef>
                <a:buFont typeface="Wingdings" pitchFamily="2" charset="2"/>
                <a:buChar char="§"/>
              </a:pPr>
              <a:r>
                <a:rPr lang="en-US" sz="1000" dirty="0">
                  <a:solidFill>
                    <a:srgbClr val="000000"/>
                  </a:solidFill>
                </a:rPr>
                <a:t>Communicate expected premium </a:t>
              </a:r>
              <a:endParaRPr lang="en-US" sz="1000" dirty="0" smtClean="0">
                <a:solidFill>
                  <a:srgbClr val="000000"/>
                </a:solidFill>
              </a:endParaRPr>
            </a:p>
            <a:p>
              <a:pPr marL="115888" indent="-115888">
                <a:spcBef>
                  <a:spcPts val="500"/>
                </a:spcBef>
                <a:buFont typeface="Wingdings" pitchFamily="2" charset="2"/>
                <a:buChar char="§"/>
              </a:pPr>
              <a:r>
                <a:rPr lang="en-US" sz="1000" dirty="0" smtClean="0">
                  <a:solidFill>
                    <a:srgbClr val="000000"/>
                  </a:solidFill>
                </a:rPr>
                <a:t>Issue policy to customer</a:t>
              </a:r>
            </a:p>
          </p:txBody>
        </p:sp>
      </p:grpSp>
      <p:sp>
        <p:nvSpPr>
          <p:cNvPr id="39" name="Line 5"/>
          <p:cNvSpPr>
            <a:spLocks noChangeShapeType="1"/>
          </p:cNvSpPr>
          <p:nvPr/>
        </p:nvSpPr>
        <p:spPr bwMode="gray">
          <a:xfrm>
            <a:off x="707769" y="3408718"/>
            <a:ext cx="8046720" cy="0"/>
          </a:xfrm>
          <a:prstGeom prst="line">
            <a:avLst/>
          </a:prstGeom>
          <a:noFill/>
          <a:ln w="12700" cap="rnd">
            <a:solidFill>
              <a:srgbClr val="4066B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1000" b="1">
              <a:solidFill>
                <a:srgbClr val="000000"/>
              </a:solidFill>
              <a:cs typeface="+mn-cs"/>
            </a:endParaRP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gray">
          <a:xfrm>
            <a:off x="710041" y="3968381"/>
            <a:ext cx="2057400" cy="533092"/>
          </a:xfrm>
          <a:prstGeom prst="chevron">
            <a:avLst>
              <a:gd name="adj" fmla="val 32234"/>
            </a:avLst>
          </a:prstGeom>
          <a:solidFill>
            <a:srgbClr val="4066B2"/>
          </a:solidFill>
          <a:ln w="12700" cap="rnd" algn="ctr">
            <a:noFill/>
            <a:miter lim="800000"/>
            <a:headEnd/>
            <a:tailEnd/>
          </a:ln>
        </p:spPr>
        <p:txBody>
          <a:bodyPr lIns="182880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US" sz="1000" b="1" dirty="0" smtClean="0">
                <a:solidFill>
                  <a:srgbClr val="FFFFFF"/>
                </a:solidFill>
                <a:cs typeface="+mn-cs"/>
              </a:rPr>
              <a:t>Loss Event Response</a:t>
            </a:r>
            <a:endParaRPr lang="en-US" sz="1000" b="1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gray">
          <a:xfrm>
            <a:off x="2706481" y="3971745"/>
            <a:ext cx="2057400" cy="533092"/>
          </a:xfrm>
          <a:prstGeom prst="chevron">
            <a:avLst>
              <a:gd name="adj" fmla="val 32234"/>
            </a:avLst>
          </a:prstGeom>
          <a:solidFill>
            <a:srgbClr val="4066B2"/>
          </a:solidFill>
          <a:ln w="12700" cap="rnd" algn="ctr">
            <a:noFill/>
            <a:miter lim="800000"/>
            <a:headEnd/>
            <a:tailEnd/>
          </a:ln>
        </p:spPr>
        <p:txBody>
          <a:bodyPr lIns="182880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US" sz="1000" b="1" dirty="0" smtClean="0">
                <a:solidFill>
                  <a:srgbClr val="FFFFFF"/>
                </a:solidFill>
                <a:cs typeface="+mn-cs"/>
              </a:rPr>
              <a:t>Value The Loss</a:t>
            </a:r>
            <a:endParaRPr lang="en-US" sz="1000" b="1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36" name="AutoShape 11"/>
          <p:cNvSpPr>
            <a:spLocks noChangeArrowheads="1"/>
          </p:cNvSpPr>
          <p:nvPr/>
        </p:nvSpPr>
        <p:spPr bwMode="gray">
          <a:xfrm>
            <a:off x="4702921" y="3968381"/>
            <a:ext cx="2057400" cy="533092"/>
          </a:xfrm>
          <a:prstGeom prst="chevron">
            <a:avLst>
              <a:gd name="adj" fmla="val 32234"/>
            </a:avLst>
          </a:prstGeom>
          <a:solidFill>
            <a:srgbClr val="4066B2"/>
          </a:solidFill>
          <a:ln w="12700" cap="rnd" algn="ctr">
            <a:noFill/>
            <a:miter lim="800000"/>
            <a:headEnd/>
            <a:tailEnd/>
          </a:ln>
        </p:spPr>
        <p:txBody>
          <a:bodyPr lIns="182880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US" sz="1000" b="1" dirty="0" smtClean="0">
                <a:solidFill>
                  <a:srgbClr val="FFFFFF"/>
                </a:solidFill>
                <a:cs typeface="+mn-cs"/>
              </a:rPr>
              <a:t>Claims Resolution</a:t>
            </a:r>
            <a:endParaRPr lang="en-US" sz="1000" b="1" dirty="0">
              <a:solidFill>
                <a:srgbClr val="FFFFFF"/>
              </a:solidFill>
              <a:cs typeface="+mn-cs"/>
            </a:endParaRPr>
          </a:p>
        </p:txBody>
      </p:sp>
      <p:sp>
        <p:nvSpPr>
          <p:cNvPr id="37" name="AutoShape 12"/>
          <p:cNvSpPr>
            <a:spLocks noChangeArrowheads="1"/>
          </p:cNvSpPr>
          <p:nvPr/>
        </p:nvSpPr>
        <p:spPr bwMode="gray">
          <a:xfrm>
            <a:off x="6699362" y="3968381"/>
            <a:ext cx="2057400" cy="533092"/>
          </a:xfrm>
          <a:prstGeom prst="chevron">
            <a:avLst>
              <a:gd name="adj" fmla="val 32234"/>
            </a:avLst>
          </a:prstGeom>
          <a:solidFill>
            <a:srgbClr val="4066B2"/>
          </a:solidFill>
          <a:ln w="12700" cap="rnd" algn="ctr">
            <a:noFill/>
            <a:miter lim="800000"/>
            <a:headEnd/>
            <a:tailEnd/>
          </a:ln>
        </p:spPr>
        <p:txBody>
          <a:bodyPr lIns="182880" anchor="ctr" anchorCtr="1"/>
          <a:lstStyle/>
          <a:p>
            <a:pPr algn="ctr" eaLnBrk="0" hangingPunct="0">
              <a:lnSpc>
                <a:spcPct val="106000"/>
              </a:lnSpc>
            </a:pPr>
            <a:r>
              <a:rPr lang="en-US" sz="1000" b="1" dirty="0" smtClean="0">
                <a:solidFill>
                  <a:srgbClr val="FFFFFF"/>
                </a:solidFill>
                <a:cs typeface="+mn-cs"/>
              </a:rPr>
              <a:t>Minimizing Company Loss </a:t>
            </a:r>
            <a:endParaRPr lang="en-US" sz="1000" b="1" dirty="0">
              <a:solidFill>
                <a:srgbClr val="FFFFFF"/>
              </a:solidFill>
              <a:cs typeface="+mn-cs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78570" y="4686088"/>
            <a:ext cx="8263892" cy="1205427"/>
            <a:chOff x="376298" y="2179326"/>
            <a:chExt cx="8263892" cy="827056"/>
          </a:xfrm>
        </p:grpSpPr>
        <p:sp>
          <p:nvSpPr>
            <p:cNvPr id="41" name="Rectangle 4"/>
            <p:cNvSpPr>
              <a:spLocks noChangeArrowheads="1"/>
            </p:cNvSpPr>
            <p:nvPr/>
          </p:nvSpPr>
          <p:spPr bwMode="gray">
            <a:xfrm rot="16200000">
              <a:off x="101978" y="2457742"/>
              <a:ext cx="822960" cy="274320"/>
            </a:xfrm>
            <a:prstGeom prst="rect">
              <a:avLst/>
            </a:prstGeom>
            <a:solidFill>
              <a:srgbClr val="4066B2"/>
            </a:solidFill>
            <a:ln w="12700" algn="ctr">
              <a:noFill/>
              <a:miter lim="800000"/>
              <a:headEnd/>
              <a:tailEnd/>
            </a:ln>
          </p:spPr>
          <p:txBody>
            <a:bodyPr lIns="72000" tIns="72000" rIns="72000" bIns="72000" anchor="ctr" anchorCtr="1"/>
            <a:lstStyle/>
            <a:p>
              <a:pPr algn="ctr">
                <a:lnSpc>
                  <a:spcPct val="106000"/>
                </a:lnSpc>
              </a:pPr>
              <a:r>
                <a:rPr lang="en-US" sz="1000" b="1" dirty="0" smtClean="0">
                  <a:solidFill>
                    <a:srgbClr val="FFFFFF"/>
                  </a:solidFill>
                </a:rPr>
                <a:t>Key Activities</a:t>
              </a:r>
              <a:endParaRPr lang="en-US" sz="1000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TextBox 99"/>
            <p:cNvSpPr txBox="1">
              <a:spLocks noChangeArrowheads="1"/>
            </p:cNvSpPr>
            <p:nvPr/>
          </p:nvSpPr>
          <p:spPr bwMode="gray">
            <a:xfrm>
              <a:off x="822069" y="2179326"/>
              <a:ext cx="1828800" cy="731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marL="115888" indent="-115888">
                <a:spcBef>
                  <a:spcPts val="500"/>
                </a:spcBef>
                <a:buFont typeface="Wingdings" pitchFamily="2" charset="2"/>
                <a:buChar char="§"/>
              </a:pPr>
              <a:r>
                <a:rPr lang="en-US" sz="1000" dirty="0" smtClean="0">
                  <a:solidFill>
                    <a:srgbClr val="000000"/>
                  </a:solidFill>
                </a:rPr>
                <a:t>Capture a claim report - letter, call center, or the Internet</a:t>
              </a:r>
            </a:p>
            <a:p>
              <a:pPr marL="115888" indent="-115888">
                <a:spcBef>
                  <a:spcPts val="500"/>
                </a:spcBef>
                <a:buFont typeface="Wingdings" pitchFamily="2" charset="2"/>
                <a:buChar char="§"/>
              </a:pPr>
              <a:r>
                <a:rPr lang="en-US" sz="1000" dirty="0" smtClean="0">
                  <a:solidFill>
                    <a:srgbClr val="000000"/>
                  </a:solidFill>
                </a:rPr>
                <a:t>Carry out initial checks, and trigger follow-on processes</a:t>
              </a:r>
            </a:p>
          </p:txBody>
        </p:sp>
        <p:sp>
          <p:nvSpPr>
            <p:cNvPr id="43" name="TextBox 99"/>
            <p:cNvSpPr txBox="1">
              <a:spLocks noChangeArrowheads="1"/>
            </p:cNvSpPr>
            <p:nvPr/>
          </p:nvSpPr>
          <p:spPr bwMode="gray">
            <a:xfrm>
              <a:off x="2818509" y="2179326"/>
              <a:ext cx="1828800" cy="731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marL="115888" indent="-115888">
                <a:spcBef>
                  <a:spcPts val="500"/>
                </a:spcBef>
                <a:buFont typeface="Wingdings" pitchFamily="2" charset="2"/>
                <a:buChar char="§"/>
              </a:pPr>
              <a:r>
                <a:rPr lang="en-US" sz="1000" dirty="0" smtClean="0">
                  <a:solidFill>
                    <a:srgbClr val="000000"/>
                  </a:solidFill>
                </a:rPr>
                <a:t>Clarify facts related to a claim</a:t>
              </a:r>
            </a:p>
            <a:p>
              <a:pPr marL="115888" indent="-115888">
                <a:spcBef>
                  <a:spcPts val="500"/>
                </a:spcBef>
                <a:buFont typeface="Wingdings" pitchFamily="2" charset="2"/>
                <a:buChar char="§"/>
              </a:pPr>
              <a:r>
                <a:rPr lang="en-US" sz="1000" dirty="0" smtClean="0">
                  <a:solidFill>
                    <a:srgbClr val="000000"/>
                  </a:solidFill>
                </a:rPr>
                <a:t>Validate policies and claims</a:t>
              </a:r>
            </a:p>
            <a:p>
              <a:pPr marL="115888" indent="-115888">
                <a:spcBef>
                  <a:spcPts val="500"/>
                </a:spcBef>
                <a:buFont typeface="Wingdings" pitchFamily="2" charset="2"/>
                <a:buChar char="§"/>
              </a:pPr>
              <a:r>
                <a:rPr lang="en-US" sz="1000" dirty="0" smtClean="0">
                  <a:solidFill>
                    <a:srgbClr val="000000"/>
                  </a:solidFill>
                </a:rPr>
                <a:t>Make a compensation statement for all claimants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4" name="TextBox 99"/>
            <p:cNvSpPr txBox="1">
              <a:spLocks noChangeArrowheads="1"/>
            </p:cNvSpPr>
            <p:nvPr/>
          </p:nvSpPr>
          <p:spPr bwMode="gray">
            <a:xfrm>
              <a:off x="4814949" y="2179326"/>
              <a:ext cx="1828800" cy="731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marL="115888" indent="-115888">
                <a:spcBef>
                  <a:spcPts val="500"/>
                </a:spcBef>
                <a:buFont typeface="Wingdings" pitchFamily="2" charset="2"/>
                <a:buChar char="§"/>
              </a:pPr>
              <a:r>
                <a:rPr lang="en-US" sz="1000" dirty="0" smtClean="0">
                  <a:solidFill>
                    <a:srgbClr val="000000"/>
                  </a:solidFill>
                </a:rPr>
                <a:t>Settle claims by making payouts</a:t>
              </a:r>
            </a:p>
            <a:p>
              <a:pPr marL="115888" indent="-115888">
                <a:spcBef>
                  <a:spcPts val="500"/>
                </a:spcBef>
                <a:buFont typeface="Wingdings" pitchFamily="2" charset="2"/>
                <a:buChar char="§"/>
              </a:pPr>
              <a:r>
                <a:rPr lang="en-US" sz="1000" dirty="0" smtClean="0">
                  <a:solidFill>
                    <a:srgbClr val="000000"/>
                  </a:solidFill>
                </a:rPr>
                <a:t>Providing goods to replace damaged items, or delivering services through third parties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5" name="TextBox 99"/>
            <p:cNvSpPr txBox="1">
              <a:spLocks noChangeArrowheads="1"/>
            </p:cNvSpPr>
            <p:nvPr/>
          </p:nvSpPr>
          <p:spPr bwMode="gray">
            <a:xfrm>
              <a:off x="6811390" y="2179326"/>
              <a:ext cx="1828800" cy="731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pPr marL="115888" indent="-115888">
                <a:spcBef>
                  <a:spcPts val="500"/>
                </a:spcBef>
                <a:buFont typeface="Wingdings" pitchFamily="2" charset="2"/>
                <a:buChar char="§"/>
              </a:pPr>
              <a:r>
                <a:rPr lang="en-US" sz="1000" dirty="0" smtClean="0">
                  <a:solidFill>
                    <a:srgbClr val="000000"/>
                  </a:solidFill>
                </a:rPr>
                <a:t>Respond to litigations related to claims management</a:t>
              </a:r>
            </a:p>
            <a:p>
              <a:pPr marL="115888" indent="-115888">
                <a:spcBef>
                  <a:spcPts val="500"/>
                </a:spcBef>
                <a:buFont typeface="Wingdings" pitchFamily="2" charset="2"/>
                <a:buChar char="§"/>
              </a:pPr>
              <a:r>
                <a:rPr lang="en-US" sz="1000" dirty="0" smtClean="0">
                  <a:solidFill>
                    <a:srgbClr val="000000"/>
                  </a:solidFill>
                </a:rPr>
                <a:t>Manage the claim adjusters</a:t>
              </a:r>
            </a:p>
            <a:p>
              <a:pPr marL="115888" indent="-115888">
                <a:spcBef>
                  <a:spcPts val="500"/>
                </a:spcBef>
                <a:buFont typeface="Wingdings" pitchFamily="2" charset="2"/>
                <a:buChar char="§"/>
              </a:pPr>
              <a:r>
                <a:rPr lang="en-US" sz="1000" dirty="0" smtClean="0">
                  <a:solidFill>
                    <a:srgbClr val="000000"/>
                  </a:solidFill>
                </a:rPr>
                <a:t>Audit claims for fraud detection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6" name="Line 5"/>
          <p:cNvSpPr>
            <a:spLocks noChangeShapeType="1"/>
          </p:cNvSpPr>
          <p:nvPr/>
        </p:nvSpPr>
        <p:spPr bwMode="gray">
          <a:xfrm>
            <a:off x="710041" y="6154238"/>
            <a:ext cx="8046720" cy="0"/>
          </a:xfrm>
          <a:prstGeom prst="line">
            <a:avLst/>
          </a:prstGeom>
          <a:noFill/>
          <a:ln w="12700" cap="rnd">
            <a:solidFill>
              <a:srgbClr val="4066B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 sz="1000" b="1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47" name="Group 4"/>
          <p:cNvGrpSpPr>
            <a:grpSpLocks/>
          </p:cNvGrpSpPr>
          <p:nvPr/>
        </p:nvGrpSpPr>
        <p:grpSpPr bwMode="auto">
          <a:xfrm>
            <a:off x="707768" y="1055129"/>
            <a:ext cx="8046720" cy="160338"/>
            <a:chOff x="247" y="738"/>
            <a:chExt cx="5263" cy="101"/>
          </a:xfrm>
        </p:grpSpPr>
        <p:sp>
          <p:nvSpPr>
            <p:cNvPr id="48" name="Line 5"/>
            <p:cNvSpPr>
              <a:spLocks noChangeShapeType="1"/>
            </p:cNvSpPr>
            <p:nvPr/>
          </p:nvSpPr>
          <p:spPr bwMode="gray">
            <a:xfrm>
              <a:off x="247" y="793"/>
              <a:ext cx="5263" cy="0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100" b="1" dirty="0"/>
            </a:p>
          </p:txBody>
        </p:sp>
        <p:sp>
          <p:nvSpPr>
            <p:cNvPr id="49" name="Rectangle 6"/>
            <p:cNvSpPr>
              <a:spLocks noChangeArrowheads="1"/>
            </p:cNvSpPr>
            <p:nvPr/>
          </p:nvSpPr>
          <p:spPr bwMode="gray">
            <a:xfrm>
              <a:off x="2193" y="738"/>
              <a:ext cx="1362" cy="101"/>
            </a:xfrm>
            <a:prstGeom prst="rect">
              <a:avLst/>
            </a:prstGeom>
            <a:solidFill>
              <a:schemeClr val="bg1"/>
            </a:solidFill>
            <a:ln w="12700" cap="rnd" algn="ctr">
              <a:noFill/>
              <a:miter lim="800000"/>
              <a:headEnd/>
              <a:tailEnd/>
            </a:ln>
          </p:spPr>
          <p:txBody>
            <a:bodyPr wrap="none" lIns="72000" tIns="0" rIns="72000" bIns="0" anchor="b" anchorCtr="1">
              <a:spAutoFit/>
            </a:bodyPr>
            <a:lstStyle/>
            <a:p>
              <a:pPr algn="ctr" eaLnBrk="0" hangingPunct="0">
                <a:lnSpc>
                  <a:spcPct val="95000"/>
                </a:lnSpc>
              </a:pPr>
              <a:r>
                <a:rPr lang="en-US" b="1" dirty="0" smtClean="0">
                  <a:solidFill>
                    <a:srgbClr val="000000"/>
                  </a:solidFill>
                  <a:cs typeface="Arial" charset="0"/>
                </a:rPr>
                <a:t>The Policy Issuance Process</a:t>
              </a:r>
              <a:endParaRPr lang="en-US" b="1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50" name="Group 4"/>
          <p:cNvGrpSpPr>
            <a:grpSpLocks/>
          </p:cNvGrpSpPr>
          <p:nvPr/>
        </p:nvGrpSpPr>
        <p:grpSpPr bwMode="auto">
          <a:xfrm>
            <a:off x="710040" y="3705113"/>
            <a:ext cx="8046720" cy="160338"/>
            <a:chOff x="247" y="738"/>
            <a:chExt cx="5263" cy="101"/>
          </a:xfrm>
        </p:grpSpPr>
        <p:sp>
          <p:nvSpPr>
            <p:cNvPr id="51" name="Line 5"/>
            <p:cNvSpPr>
              <a:spLocks noChangeShapeType="1"/>
            </p:cNvSpPr>
            <p:nvPr/>
          </p:nvSpPr>
          <p:spPr bwMode="gray">
            <a:xfrm>
              <a:off x="247" y="793"/>
              <a:ext cx="5263" cy="0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100" b="1" dirty="0"/>
            </a:p>
          </p:txBody>
        </p:sp>
        <p:sp>
          <p:nvSpPr>
            <p:cNvPr id="52" name="Rectangle 6"/>
            <p:cNvSpPr>
              <a:spLocks noChangeArrowheads="1"/>
            </p:cNvSpPr>
            <p:nvPr/>
          </p:nvSpPr>
          <p:spPr bwMode="gray">
            <a:xfrm>
              <a:off x="2391" y="738"/>
              <a:ext cx="972" cy="101"/>
            </a:xfrm>
            <a:prstGeom prst="rect">
              <a:avLst/>
            </a:prstGeom>
            <a:solidFill>
              <a:schemeClr val="bg1"/>
            </a:solidFill>
            <a:ln w="12700" cap="rnd" algn="ctr">
              <a:noFill/>
              <a:miter lim="800000"/>
              <a:headEnd/>
              <a:tailEnd/>
            </a:ln>
          </p:spPr>
          <p:txBody>
            <a:bodyPr wrap="none" lIns="72000" tIns="0" rIns="72000" bIns="0" anchor="b" anchorCtr="1">
              <a:spAutoFit/>
            </a:bodyPr>
            <a:lstStyle/>
            <a:p>
              <a:pPr algn="ctr" eaLnBrk="0" hangingPunct="0">
                <a:lnSpc>
                  <a:spcPct val="95000"/>
                </a:lnSpc>
              </a:pPr>
              <a:r>
                <a:rPr lang="en-US" b="1" dirty="0" smtClean="0">
                  <a:solidFill>
                    <a:srgbClr val="000000"/>
                  </a:solidFill>
                  <a:cs typeface="Arial" charset="0"/>
                </a:rPr>
                <a:t>The Claims Process</a:t>
              </a:r>
              <a:endParaRPr lang="en-US" b="1" dirty="0">
                <a:solidFill>
                  <a:srgbClr val="000000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130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5"/>
          <p:cNvSpPr>
            <a:spLocks noGrp="1"/>
          </p:cNvSpPr>
          <p:nvPr>
            <p:ph type="title"/>
          </p:nvPr>
        </p:nvSpPr>
        <p:spPr>
          <a:xfrm>
            <a:off x="396875" y="251175"/>
            <a:ext cx="8345488" cy="521938"/>
          </a:xfrm>
        </p:spPr>
        <p:txBody>
          <a:bodyPr/>
          <a:lstStyle/>
          <a:p>
            <a:pPr eaLnBrk="1" hangingPunct="1"/>
            <a:r>
              <a:rPr lang="en-US" dirty="0" smtClean="0"/>
              <a:t>Insurers make money by charging premiums for risks assumed and investing them seeking higher returns or seeking reinsurance</a:t>
            </a:r>
          </a:p>
        </p:txBody>
      </p:sp>
      <p:grpSp>
        <p:nvGrpSpPr>
          <p:cNvPr id="55" name="Group 47"/>
          <p:cNvGrpSpPr>
            <a:grpSpLocks/>
          </p:cNvGrpSpPr>
          <p:nvPr/>
        </p:nvGrpSpPr>
        <p:grpSpPr bwMode="auto">
          <a:xfrm>
            <a:off x="392113" y="1069050"/>
            <a:ext cx="8355012" cy="146050"/>
            <a:chOff x="247" y="738"/>
            <a:chExt cx="5263" cy="92"/>
          </a:xfrm>
        </p:grpSpPr>
        <p:sp>
          <p:nvSpPr>
            <p:cNvPr id="56" name="Line 48"/>
            <p:cNvSpPr>
              <a:spLocks noChangeShapeType="1"/>
            </p:cNvSpPr>
            <p:nvPr/>
          </p:nvSpPr>
          <p:spPr bwMode="gray">
            <a:xfrm>
              <a:off x="247" y="788"/>
              <a:ext cx="5263" cy="0"/>
            </a:xfrm>
            <a:prstGeom prst="line">
              <a:avLst/>
            </a:prstGeom>
            <a:noFill/>
            <a:ln w="127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000"/>
            </a:p>
          </p:txBody>
        </p:sp>
        <p:sp>
          <p:nvSpPr>
            <p:cNvPr id="57" name="Rectangle 49"/>
            <p:cNvSpPr>
              <a:spLocks noChangeArrowheads="1"/>
            </p:cNvSpPr>
            <p:nvPr/>
          </p:nvSpPr>
          <p:spPr bwMode="gray">
            <a:xfrm>
              <a:off x="2313" y="738"/>
              <a:ext cx="1106" cy="92"/>
            </a:xfrm>
            <a:prstGeom prst="rect">
              <a:avLst/>
            </a:prstGeom>
            <a:solidFill>
              <a:schemeClr val="bg1"/>
            </a:solidFill>
            <a:ln w="12700" cap="rnd" algn="ctr">
              <a:noFill/>
              <a:miter lim="800000"/>
              <a:headEnd/>
              <a:tailEnd/>
            </a:ln>
          </p:spPr>
          <p:txBody>
            <a:bodyPr wrap="none" lIns="72000" tIns="0" rIns="72000" bIns="0" anchor="b" anchorCtr="1">
              <a:sp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000" b="1" dirty="0" smtClean="0"/>
                <a:t>Insurance Business Model</a:t>
              </a:r>
              <a:endParaRPr lang="en-US" sz="1000" b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92114" y="1270640"/>
            <a:ext cx="8355012" cy="5211762"/>
            <a:chOff x="392114" y="1284288"/>
            <a:chExt cx="8355012" cy="5211762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92114" y="1284288"/>
              <a:ext cx="8355012" cy="5211762"/>
            </a:xfrm>
            <a:prstGeom prst="rect">
              <a:avLst/>
            </a:prstGeom>
            <a:noFill/>
            <a:ln w="3175" algn="ctr">
              <a:solidFill>
                <a:srgbClr val="AFAFA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6E0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54000" rIns="54000" bIns="54000" anchor="ctr"/>
            <a:lstStyle/>
            <a:p>
              <a:endParaRPr lang="en-US" sz="1000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>
              <a:off x="4143375" y="2644775"/>
              <a:ext cx="3175" cy="19605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925513" y="1781175"/>
              <a:ext cx="1371600" cy="457200"/>
            </a:xfrm>
            <a:prstGeom prst="rect">
              <a:avLst/>
            </a:prstGeom>
            <a:noFill/>
            <a:ln w="3175">
              <a:solidFill>
                <a:srgbClr val="AFAFA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000" b="1" dirty="0"/>
                <a:t>Customer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453350" y="3242186"/>
              <a:ext cx="11842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dirty="0"/>
                <a:t>Independent or </a:t>
              </a:r>
              <a:r>
                <a:rPr lang="en-US" sz="1000" dirty="0" smtClean="0"/>
                <a:t>Captive` </a:t>
              </a:r>
              <a:r>
                <a:rPr lang="en-US" sz="1000" dirty="0"/>
                <a:t>Agency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925513" y="3223551"/>
              <a:ext cx="1371600" cy="457200"/>
            </a:xfrm>
            <a:prstGeom prst="rect">
              <a:avLst/>
            </a:prstGeom>
            <a:noFill/>
            <a:ln w="3175" algn="ctr">
              <a:solidFill>
                <a:srgbClr val="AFAFA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000" b="1"/>
                <a:t>Distribution</a:t>
              </a:r>
            </a:p>
          </p:txBody>
        </p:sp>
        <p:pic>
          <p:nvPicPr>
            <p:cNvPr id="15" name="Picture 10" descr="MCj03194880000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13" r="25113"/>
            <a:stretch>
              <a:fillRect/>
            </a:stretch>
          </p:blipFill>
          <p:spPr bwMode="auto">
            <a:xfrm>
              <a:off x="3398838" y="4640263"/>
              <a:ext cx="2165350" cy="868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925513" y="4362450"/>
              <a:ext cx="1371600" cy="457200"/>
            </a:xfrm>
            <a:prstGeom prst="rect">
              <a:avLst/>
            </a:prstGeom>
            <a:noFill/>
            <a:ln w="3175" algn="ctr">
              <a:solidFill>
                <a:srgbClr val="AFAFA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000" b="1" dirty="0"/>
                <a:t>Services / Underwriting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3790552" y="4984830"/>
              <a:ext cx="1463040" cy="24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000" b="1" dirty="0"/>
                <a:t>Insurance Company</a:t>
              </a: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4880020" y="2619067"/>
              <a:ext cx="4763" cy="19478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00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4910581" y="3252967"/>
              <a:ext cx="61912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000" dirty="0"/>
                <a:t>Direct</a:t>
              </a:r>
            </a:p>
          </p:txBody>
        </p:sp>
        <p:grpSp>
          <p:nvGrpSpPr>
            <p:cNvPr id="20" name="Group 16"/>
            <p:cNvGrpSpPr>
              <a:grpSpLocks/>
            </p:cNvGrpSpPr>
            <p:nvPr/>
          </p:nvGrpSpPr>
          <p:grpSpPr bwMode="auto">
            <a:xfrm>
              <a:off x="600075" y="4891088"/>
              <a:ext cx="1128713" cy="1124077"/>
              <a:chOff x="243" y="3034"/>
              <a:chExt cx="737" cy="742"/>
            </a:xfrm>
          </p:grpSpPr>
          <p:pic>
            <p:nvPicPr>
              <p:cNvPr id="21" name="Picture 17" descr="j031060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" y="3034"/>
                <a:ext cx="546" cy="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243" y="3512"/>
                <a:ext cx="602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000"/>
                  <a:t>Financial Institution</a:t>
                </a:r>
              </a:p>
            </p:txBody>
          </p:sp>
        </p:grp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H="1">
              <a:off x="1706563" y="5157788"/>
              <a:ext cx="1755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54000" rIns="54000" bIns="54000" anchor="ctr"/>
            <a:lstStyle/>
            <a:p>
              <a:endParaRPr lang="en-US" sz="1000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146300" y="5086350"/>
              <a:ext cx="958850" cy="153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000" b="0" dirty="0" smtClean="0"/>
                <a:t>Investment</a:t>
              </a:r>
              <a:endParaRPr lang="en-US" sz="1000" b="0" dirty="0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H="1">
              <a:off x="1751013" y="5383213"/>
              <a:ext cx="17113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54000" rIns="54000" bIns="54000" anchor="ctr"/>
            <a:lstStyle/>
            <a:p>
              <a:endParaRPr lang="en-US" sz="1000"/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1927225" y="5311775"/>
              <a:ext cx="1354138" cy="153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000" b="0" dirty="0" smtClean="0"/>
                <a:t>Investment </a:t>
              </a:r>
              <a:r>
                <a:rPr lang="en-US" sz="1000" b="0" dirty="0"/>
                <a:t>Income</a:t>
              </a:r>
            </a:p>
          </p:txBody>
        </p:sp>
        <p:grpSp>
          <p:nvGrpSpPr>
            <p:cNvPr id="27" name="Group 23"/>
            <p:cNvGrpSpPr>
              <a:grpSpLocks/>
            </p:cNvGrpSpPr>
            <p:nvPr/>
          </p:nvGrpSpPr>
          <p:grpSpPr bwMode="auto">
            <a:xfrm>
              <a:off x="6802438" y="2913062"/>
              <a:ext cx="1420812" cy="1260692"/>
              <a:chOff x="4295" y="1731"/>
              <a:chExt cx="928" cy="831"/>
            </a:xfrm>
          </p:grpSpPr>
          <p:pic>
            <p:nvPicPr>
              <p:cNvPr id="28" name="Picture 24" descr="MCj03841700000[1]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6" y="1731"/>
                <a:ext cx="507" cy="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 Box 25"/>
              <p:cNvSpPr txBox="1">
                <a:spLocks noChangeArrowheads="1"/>
              </p:cNvSpPr>
              <p:nvPr/>
            </p:nvSpPr>
            <p:spPr bwMode="auto">
              <a:xfrm>
                <a:off x="4295" y="2298"/>
                <a:ext cx="819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dirty="0"/>
                  <a:t>Loss Reserves </a:t>
                </a:r>
                <a:endParaRPr lang="en-US" sz="1000" dirty="0" smtClean="0"/>
              </a:p>
              <a:p>
                <a:pPr eaLnBrk="1" hangingPunct="1">
                  <a:lnSpc>
                    <a:spcPct val="100000"/>
                  </a:lnSpc>
                </a:pPr>
                <a:r>
                  <a:rPr lang="en-US" sz="1000" dirty="0" smtClean="0"/>
                  <a:t>(% </a:t>
                </a:r>
                <a:r>
                  <a:rPr lang="en-US" sz="1000" dirty="0"/>
                  <a:t>of premiums)</a:t>
                </a:r>
              </a:p>
            </p:txBody>
          </p:sp>
        </p:grpSp>
        <p:pic>
          <p:nvPicPr>
            <p:cNvPr id="30" name="Picture 26" descr="MCBD04896_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027" y="5951093"/>
              <a:ext cx="819150" cy="385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7" descr="MCj03113420000[1]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5713" y="4675188"/>
              <a:ext cx="833437" cy="831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H="1">
              <a:off x="5518150" y="5062538"/>
              <a:ext cx="20669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54000" rIns="54000" bIns="54000" anchor="ctr"/>
            <a:lstStyle/>
            <a:p>
              <a:endParaRPr lang="en-US" sz="1000"/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6207125" y="4991100"/>
              <a:ext cx="827088" cy="153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000" b="0" dirty="0" smtClean="0"/>
                <a:t>Premium</a:t>
              </a:r>
              <a:endParaRPr lang="en-US" sz="1000" b="0" dirty="0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5526088" y="5233988"/>
              <a:ext cx="2052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54000" rIns="54000" bIns="54000" anchor="ctr"/>
            <a:lstStyle/>
            <a:p>
              <a:endParaRPr lang="en-US" sz="1000"/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6138863" y="5173663"/>
              <a:ext cx="908050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000" b="0" dirty="0"/>
                <a:t>Claims Payment</a:t>
              </a: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5068888" y="5487987"/>
              <a:ext cx="871139" cy="4631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54000" rIns="54000" bIns="54000" anchor="ctr"/>
            <a:lstStyle/>
            <a:p>
              <a:endParaRPr lang="en-US" sz="1000"/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5497513" y="4210050"/>
              <a:ext cx="1870075" cy="614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54000" rIns="54000" bIns="54000" anchor="ctr"/>
            <a:lstStyle/>
            <a:p>
              <a:endParaRPr lang="en-US" sz="1000"/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6108700" y="4413250"/>
              <a:ext cx="1000125" cy="153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000" b="0" dirty="0" smtClean="0"/>
                <a:t>Loss </a:t>
              </a:r>
              <a:r>
                <a:rPr lang="en-US" sz="1000" b="0" dirty="0"/>
                <a:t>Reserve</a:t>
              </a: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5068888" y="1966913"/>
              <a:ext cx="2338387" cy="901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54000" rIns="54000" bIns="54000" anchor="ctr"/>
            <a:lstStyle/>
            <a:p>
              <a:endParaRPr lang="en-US" sz="1000"/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5597946" y="2306243"/>
              <a:ext cx="1265238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000" b="0" dirty="0" smtClean="0"/>
                <a:t>Claims </a:t>
              </a:r>
              <a:r>
                <a:rPr lang="en-US" sz="1000" b="0" dirty="0"/>
                <a:t>Payment</a:t>
              </a: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7467600" y="5461000"/>
              <a:ext cx="855663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/>
                <a:t>Reinsurer</a:t>
              </a:r>
            </a:p>
          </p:txBody>
        </p:sp>
        <p:pic>
          <p:nvPicPr>
            <p:cNvPr id="50" name="Picture 46" descr="MCj03194980000[1]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308"/>
            <a:stretch>
              <a:fillRect/>
            </a:stretch>
          </p:blipFill>
          <p:spPr bwMode="auto">
            <a:xfrm>
              <a:off x="3535957" y="3206178"/>
              <a:ext cx="1074738" cy="536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Line 47"/>
            <p:cNvSpPr>
              <a:spLocks noChangeShapeType="1"/>
            </p:cNvSpPr>
            <p:nvPr/>
          </p:nvSpPr>
          <p:spPr bwMode="auto">
            <a:xfrm>
              <a:off x="3760502" y="3794500"/>
              <a:ext cx="0" cy="822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8980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54000" rIns="54000" bIns="54000" anchor="ctr"/>
            <a:lstStyle/>
            <a:p>
              <a:endParaRPr lang="en-US" sz="1000"/>
            </a:p>
          </p:txBody>
        </p:sp>
        <p:sp>
          <p:nvSpPr>
            <p:cNvPr id="52" name="Text Box 48"/>
            <p:cNvSpPr txBox="1">
              <a:spLocks noChangeArrowheads="1"/>
            </p:cNvSpPr>
            <p:nvPr/>
          </p:nvSpPr>
          <p:spPr bwMode="auto">
            <a:xfrm>
              <a:off x="3069059" y="1724739"/>
              <a:ext cx="149542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dirty="0"/>
                <a:t>Policyholders</a:t>
              </a:r>
            </a:p>
          </p:txBody>
        </p:sp>
        <p:pic>
          <p:nvPicPr>
            <p:cNvPr id="53" name="Picture 49" descr="MCj04114800000[1]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1376363"/>
              <a:ext cx="896938" cy="942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>
              <a:off x="3404195" y="4212322"/>
              <a:ext cx="731520" cy="153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000" b="0" dirty="0" smtClean="0"/>
                <a:t>Commission</a:t>
              </a:r>
              <a:endParaRPr lang="en-US" sz="1000" b="0" baseline="30000" dirty="0"/>
            </a:p>
          </p:txBody>
        </p:sp>
        <p:sp>
          <p:nvSpPr>
            <p:cNvPr id="58" name="Text Box 45"/>
            <p:cNvSpPr txBox="1">
              <a:spLocks noChangeArrowheads="1"/>
            </p:cNvSpPr>
            <p:nvPr/>
          </p:nvSpPr>
          <p:spPr bwMode="auto">
            <a:xfrm>
              <a:off x="3765528" y="2768360"/>
              <a:ext cx="1593940" cy="274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000" b="0" dirty="0" smtClean="0"/>
                <a:t>Premium plus </a:t>
              </a:r>
              <a:r>
                <a:rPr lang="en-US" sz="1000" b="0" dirty="0"/>
                <a:t>Fees</a:t>
              </a:r>
            </a:p>
          </p:txBody>
        </p:sp>
        <p:sp>
          <p:nvSpPr>
            <p:cNvPr id="59" name="Text Box 33"/>
            <p:cNvSpPr txBox="1">
              <a:spLocks noChangeArrowheads="1"/>
            </p:cNvSpPr>
            <p:nvPr/>
          </p:nvSpPr>
          <p:spPr bwMode="auto">
            <a:xfrm>
              <a:off x="4736062" y="5637190"/>
              <a:ext cx="1249363" cy="1538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000" b="0" dirty="0" smtClean="0"/>
                <a:t>Operating </a:t>
              </a:r>
              <a:r>
                <a:rPr lang="en-US" sz="1000" b="0" dirty="0"/>
                <a:t>Expenses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412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396875" y="512144"/>
            <a:ext cx="8345488" cy="260969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BOP: An Overview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396875" y="916613"/>
            <a:ext cx="8348663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1" charset="2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 2" pitchFamily="1" charset="2"/>
              <a:buChar char="¡"/>
              <a:defRPr sz="1100">
                <a:solidFill>
                  <a:schemeClr val="tx1"/>
                </a:solidFill>
                <a:latin typeface="+mn-lt"/>
              </a:defRPr>
            </a:lvl2pPr>
            <a:lvl3pPr marL="344488" indent="-173038" algn="l" rtl="0" eaLnBrk="0" fontAlgn="base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3pPr>
            <a:lvl4pPr marL="517525" indent="-171450" algn="l" rtl="0" eaLnBrk="0" fontAlgn="base" hangingPunct="0">
              <a:lnSpc>
                <a:spcPct val="106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144621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034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3606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178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2750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1" charset="2"/>
              <a:buNone/>
              <a:tabLst/>
              <a:defRPr/>
            </a:pPr>
            <a:r>
              <a:rPr lang="en-US" kern="0" noProof="0" dirty="0" smtClean="0">
                <a:solidFill>
                  <a:srgbClr val="000000"/>
                </a:solidFill>
                <a:latin typeface="Arial"/>
              </a:rPr>
              <a:t>A blended insurance product and offers protection against a gamut of perils e.g. property damage, general liability as well as employers’ liability.  </a:t>
            </a:r>
            <a:endParaRPr lang="en-US" kern="0" dirty="0" smtClean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gray">
          <a:xfrm>
            <a:off x="396875" y="1987181"/>
            <a:ext cx="8348663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1" charset="2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 2" pitchFamily="1" charset="2"/>
              <a:buChar char="¡"/>
              <a:defRPr sz="1100">
                <a:solidFill>
                  <a:schemeClr val="tx1"/>
                </a:solidFill>
                <a:latin typeface="+mn-lt"/>
              </a:defRPr>
            </a:lvl2pPr>
            <a:lvl3pPr marL="344488" indent="-173038" algn="l" rtl="0" eaLnBrk="0" fontAlgn="base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3pPr>
            <a:lvl4pPr marL="517525" indent="-171450" algn="l" rtl="0" eaLnBrk="0" fontAlgn="base" hangingPunct="0">
              <a:lnSpc>
                <a:spcPct val="106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144621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034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3606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178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2750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/>
            <a:r>
              <a:rPr lang="en-US" dirty="0" smtClean="0">
                <a:latin typeface="Arial" charset="0"/>
                <a:ea typeface="+mn-ea"/>
              </a:rPr>
              <a:t>Property </a:t>
            </a:r>
            <a:r>
              <a:rPr lang="en-US" dirty="0">
                <a:latin typeface="Arial" charset="0"/>
                <a:ea typeface="+mn-ea"/>
              </a:rPr>
              <a:t>&amp; Contents </a:t>
            </a:r>
          </a:p>
          <a:p>
            <a:pPr lvl="2" eaLnBrk="1" hangingPunct="1"/>
            <a:r>
              <a:rPr lang="en-US" dirty="0">
                <a:latin typeface="Arial" charset="0"/>
                <a:ea typeface="+mn-ea"/>
              </a:rPr>
              <a:t>Contents: Fixtures and fittings, trade contents, trade stocks, computers &amp; electronic office </a:t>
            </a:r>
            <a:r>
              <a:rPr lang="en-US" dirty="0" smtClean="0">
                <a:latin typeface="Arial" charset="0"/>
                <a:ea typeface="+mn-ea"/>
              </a:rPr>
              <a:t>equipment, etc.</a:t>
            </a:r>
            <a:endParaRPr lang="en-US" dirty="0">
              <a:latin typeface="Arial" charset="0"/>
              <a:ea typeface="+mn-ea"/>
            </a:endParaRPr>
          </a:p>
          <a:p>
            <a:pPr lvl="2" eaLnBrk="1" hangingPunct="1"/>
            <a:r>
              <a:rPr lang="en-US" dirty="0">
                <a:latin typeface="Arial" charset="0"/>
                <a:ea typeface="+mn-ea"/>
              </a:rPr>
              <a:t>Insured Perils: Fire, storm, inundation, </a:t>
            </a:r>
            <a:r>
              <a:rPr lang="en-US" dirty="0" smtClean="0">
                <a:latin typeface="Arial" charset="0"/>
                <a:ea typeface="+mn-ea"/>
              </a:rPr>
              <a:t>flood, riots</a:t>
            </a:r>
            <a:r>
              <a:rPr lang="en-US" dirty="0">
                <a:latin typeface="Arial" charset="0"/>
                <a:ea typeface="+mn-ea"/>
              </a:rPr>
              <a:t>, civil commotion, strikes, aircraft or aerial devices, theft, windstorm, </a:t>
            </a:r>
            <a:r>
              <a:rPr lang="en-US" dirty="0" smtClean="0">
                <a:latin typeface="Arial" charset="0"/>
                <a:ea typeface="+mn-ea"/>
              </a:rPr>
              <a:t>hail, etc. </a:t>
            </a:r>
            <a:endParaRPr lang="en-US" dirty="0">
              <a:latin typeface="Arial" charset="0"/>
              <a:ea typeface="+mn-ea"/>
            </a:endParaRPr>
          </a:p>
          <a:p>
            <a:pPr lvl="1" eaLnBrk="1" hangingPunct="1"/>
            <a:r>
              <a:rPr lang="en-US" dirty="0">
                <a:latin typeface="Arial" charset="0"/>
                <a:ea typeface="+mn-ea"/>
              </a:rPr>
              <a:t>Business Interruption / Loss of Revenue</a:t>
            </a:r>
          </a:p>
          <a:p>
            <a:pPr lvl="2" eaLnBrk="1" hangingPunct="1"/>
            <a:r>
              <a:rPr lang="en-US" dirty="0">
                <a:latin typeface="Arial" charset="0"/>
                <a:ea typeface="+mn-ea"/>
              </a:rPr>
              <a:t>On account of insured perils</a:t>
            </a:r>
          </a:p>
          <a:p>
            <a:pPr lvl="2" eaLnBrk="1" hangingPunct="1"/>
            <a:r>
              <a:rPr lang="en-US" dirty="0">
                <a:latin typeface="Arial" charset="0"/>
                <a:ea typeface="+mn-ea"/>
              </a:rPr>
              <a:t>On account of </a:t>
            </a:r>
            <a:r>
              <a:rPr lang="en-US" dirty="0" err="1">
                <a:latin typeface="Arial" charset="0"/>
                <a:ea typeface="+mn-ea"/>
              </a:rPr>
              <a:t>notifiable</a:t>
            </a:r>
            <a:r>
              <a:rPr lang="en-US" dirty="0">
                <a:latin typeface="Arial" charset="0"/>
                <a:ea typeface="+mn-ea"/>
              </a:rPr>
              <a:t> disease, vermin pests, defective sanitation, murder, </a:t>
            </a:r>
            <a:r>
              <a:rPr lang="en-US" dirty="0" smtClean="0">
                <a:latin typeface="Arial" charset="0"/>
                <a:ea typeface="+mn-ea"/>
              </a:rPr>
              <a:t>suicide, etc.</a:t>
            </a:r>
            <a:endParaRPr lang="en-US" dirty="0">
              <a:latin typeface="Arial" charset="0"/>
              <a:ea typeface="+mn-ea"/>
            </a:endParaRPr>
          </a:p>
          <a:p>
            <a:pPr lvl="2" eaLnBrk="1" hangingPunct="1"/>
            <a:r>
              <a:rPr lang="en-US" dirty="0">
                <a:latin typeface="Arial" charset="0"/>
                <a:ea typeface="+mn-ea"/>
              </a:rPr>
              <a:t>Failure of public utility supply like electricity, </a:t>
            </a:r>
            <a:r>
              <a:rPr lang="en-US" dirty="0" smtClean="0">
                <a:latin typeface="Arial" charset="0"/>
                <a:ea typeface="+mn-ea"/>
              </a:rPr>
              <a:t>water, etc.</a:t>
            </a:r>
            <a:endParaRPr lang="en-US" dirty="0">
              <a:latin typeface="Arial" charset="0"/>
              <a:ea typeface="+mn-ea"/>
            </a:endParaRPr>
          </a:p>
          <a:p>
            <a:pPr lvl="1" eaLnBrk="1" hangingPunct="1"/>
            <a:r>
              <a:rPr lang="en-US" dirty="0" smtClean="0">
                <a:latin typeface="Arial" charset="0"/>
              </a:rPr>
              <a:t>Commercial </a:t>
            </a:r>
            <a:r>
              <a:rPr lang="en-US" dirty="0">
                <a:latin typeface="Arial" charset="0"/>
              </a:rPr>
              <a:t>Auto</a:t>
            </a:r>
          </a:p>
          <a:p>
            <a:pPr lvl="2" eaLnBrk="1" hangingPunct="1"/>
            <a:r>
              <a:rPr lang="en-US" dirty="0">
                <a:latin typeface="Arial" charset="0"/>
              </a:rPr>
              <a:t>Courtesy </a:t>
            </a:r>
            <a:r>
              <a:rPr lang="en-US" dirty="0" smtClean="0">
                <a:latin typeface="Arial" charset="0"/>
              </a:rPr>
              <a:t>vans </a:t>
            </a:r>
            <a:r>
              <a:rPr lang="en-US" dirty="0">
                <a:latin typeface="Arial" charset="0"/>
              </a:rPr>
              <a:t>/ </a:t>
            </a:r>
            <a:r>
              <a:rPr lang="en-US" dirty="0" smtClean="0">
                <a:latin typeface="Arial" charset="0"/>
              </a:rPr>
              <a:t>auto </a:t>
            </a:r>
            <a:r>
              <a:rPr lang="en-US" dirty="0">
                <a:latin typeface="Arial" charset="0"/>
              </a:rPr>
              <a:t>- p</a:t>
            </a:r>
            <a:r>
              <a:rPr lang="en-US" dirty="0" smtClean="0">
                <a:latin typeface="Arial" charset="0"/>
              </a:rPr>
              <a:t>hysical damage </a:t>
            </a:r>
            <a:r>
              <a:rPr lang="en-US" dirty="0">
                <a:latin typeface="Arial" charset="0"/>
              </a:rPr>
              <a:t>&amp; </a:t>
            </a:r>
            <a:r>
              <a:rPr lang="en-US" dirty="0" smtClean="0">
                <a:latin typeface="Arial" charset="0"/>
              </a:rPr>
              <a:t>liability</a:t>
            </a:r>
            <a:endParaRPr lang="en-US" dirty="0">
              <a:latin typeface="Arial" charset="0"/>
            </a:endParaRPr>
          </a:p>
          <a:p>
            <a:pPr lvl="2" eaLnBrk="1" hangingPunct="1"/>
            <a:r>
              <a:rPr lang="en-US" dirty="0" smtClean="0">
                <a:latin typeface="Arial" charset="0"/>
              </a:rPr>
              <a:t>Garage </a:t>
            </a:r>
            <a:r>
              <a:rPr lang="en-US" dirty="0" smtClean="0">
                <a:latin typeface="Arial" charset="0"/>
              </a:rPr>
              <a:t>liability</a:t>
            </a:r>
            <a:endParaRPr lang="en-US" dirty="0">
              <a:latin typeface="Arial" charset="0"/>
            </a:endParaRPr>
          </a:p>
          <a:p>
            <a:pPr lvl="2" eaLnBrk="1" hangingPunct="1"/>
            <a:r>
              <a:rPr lang="en-US" dirty="0" smtClean="0">
                <a:latin typeface="Arial" charset="0"/>
              </a:rPr>
              <a:t>Non-owned </a:t>
            </a:r>
            <a:r>
              <a:rPr lang="en-US" dirty="0">
                <a:latin typeface="Arial" charset="0"/>
              </a:rPr>
              <a:t>/ </a:t>
            </a:r>
            <a:r>
              <a:rPr lang="en-US" dirty="0" smtClean="0">
                <a:latin typeface="Arial" charset="0"/>
              </a:rPr>
              <a:t>hired </a:t>
            </a:r>
            <a:r>
              <a:rPr lang="en-US" dirty="0">
                <a:latin typeface="Arial" charset="0"/>
              </a:rPr>
              <a:t>a</a:t>
            </a:r>
            <a:r>
              <a:rPr lang="en-US" dirty="0" smtClean="0">
                <a:latin typeface="Arial" charset="0"/>
              </a:rPr>
              <a:t>uto </a:t>
            </a:r>
            <a:r>
              <a:rPr lang="en-US" dirty="0">
                <a:latin typeface="Arial" charset="0"/>
              </a:rPr>
              <a:t>l</a:t>
            </a:r>
            <a:r>
              <a:rPr lang="en-US" dirty="0" smtClean="0">
                <a:latin typeface="Arial" charset="0"/>
              </a:rPr>
              <a:t>iability</a:t>
            </a:r>
            <a:endParaRPr lang="en-US" dirty="0">
              <a:latin typeface="Arial" charset="0"/>
            </a:endParaRPr>
          </a:p>
          <a:p>
            <a:pPr lvl="2" eaLnBrk="1" hangingPunct="1"/>
            <a:r>
              <a:rPr lang="en-US" dirty="0">
                <a:latin typeface="Arial" charset="0"/>
              </a:rPr>
              <a:t>Property </a:t>
            </a:r>
            <a:r>
              <a:rPr lang="en-US" dirty="0" smtClean="0">
                <a:latin typeface="Arial" charset="0"/>
              </a:rPr>
              <a:t>damage</a:t>
            </a:r>
            <a:endParaRPr lang="en-US" dirty="0">
              <a:latin typeface="Arial" charset="0"/>
            </a:endParaRPr>
          </a:p>
          <a:p>
            <a:pPr lvl="1" eaLnBrk="1" hangingPunct="1"/>
            <a:endParaRPr lang="en-US" dirty="0" smtClean="0">
              <a:latin typeface="Arial" charset="0"/>
            </a:endParaRPr>
          </a:p>
          <a:p>
            <a:pPr lvl="1" eaLnBrk="1" hangingPunct="1"/>
            <a:endParaRPr lang="en-US" dirty="0" smtClean="0">
              <a:latin typeface="Arial" charset="0"/>
            </a:endParaRPr>
          </a:p>
          <a:p>
            <a:pPr lvl="1" eaLnBrk="1" hangingPunct="1"/>
            <a:endParaRPr lang="en-US" dirty="0" smtClean="0">
              <a:latin typeface="Arial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</a:rPr>
              <a:t>Commercial </a:t>
            </a:r>
            <a:r>
              <a:rPr lang="en-US" dirty="0">
                <a:latin typeface="Arial" charset="0"/>
              </a:rPr>
              <a:t>Disputes</a:t>
            </a:r>
          </a:p>
          <a:p>
            <a:pPr lvl="2" eaLnBrk="1" hangingPunct="1"/>
            <a:r>
              <a:rPr lang="en-US" dirty="0">
                <a:latin typeface="Arial" charset="0"/>
              </a:rPr>
              <a:t>Employment </a:t>
            </a:r>
            <a:r>
              <a:rPr lang="en-US" dirty="0" smtClean="0">
                <a:latin typeface="Arial" charset="0"/>
              </a:rPr>
              <a:t>disputes </a:t>
            </a:r>
            <a:r>
              <a:rPr lang="en-US" dirty="0">
                <a:latin typeface="Arial" charset="0"/>
              </a:rPr>
              <a:t>&amp; Compensation awards</a:t>
            </a:r>
          </a:p>
          <a:p>
            <a:pPr lvl="2" eaLnBrk="1" hangingPunct="1"/>
            <a:r>
              <a:rPr lang="en-US" dirty="0">
                <a:latin typeface="Arial" charset="0"/>
              </a:rPr>
              <a:t>Contract </a:t>
            </a:r>
            <a:r>
              <a:rPr lang="en-US" dirty="0" smtClean="0">
                <a:latin typeface="Arial" charset="0"/>
              </a:rPr>
              <a:t>disputes</a:t>
            </a:r>
            <a:endParaRPr lang="en-US" dirty="0">
              <a:latin typeface="Arial" charset="0"/>
            </a:endParaRPr>
          </a:p>
          <a:p>
            <a:pPr lvl="1" eaLnBrk="1" hangingPunct="1"/>
            <a:r>
              <a:rPr lang="en-US" dirty="0" smtClean="0">
                <a:latin typeface="Arial" charset="0"/>
                <a:ea typeface="+mn-ea"/>
              </a:rPr>
              <a:t>Public Liability</a:t>
            </a:r>
            <a:endParaRPr lang="en-US" dirty="0">
              <a:latin typeface="Arial" charset="0"/>
              <a:ea typeface="+mn-ea"/>
            </a:endParaRPr>
          </a:p>
          <a:p>
            <a:pPr lvl="2" eaLnBrk="1" hangingPunct="1"/>
            <a:r>
              <a:rPr lang="en-US" dirty="0">
                <a:latin typeface="Arial" charset="0"/>
                <a:ea typeface="+mn-ea"/>
              </a:rPr>
              <a:t>Accidental injury or accidental loss or damage to the material property</a:t>
            </a:r>
          </a:p>
          <a:p>
            <a:pPr lvl="2" eaLnBrk="1" hangingPunct="1"/>
            <a:r>
              <a:rPr lang="en-US" dirty="0">
                <a:latin typeface="Arial" charset="0"/>
                <a:ea typeface="+mn-ea"/>
              </a:rPr>
              <a:t>Costs &amp; expenses of claimants</a:t>
            </a:r>
          </a:p>
          <a:p>
            <a:pPr lvl="2" eaLnBrk="1" hangingPunct="1"/>
            <a:r>
              <a:rPr lang="en-US" dirty="0">
                <a:latin typeface="Arial" charset="0"/>
                <a:ea typeface="+mn-ea"/>
              </a:rPr>
              <a:t>Other legal costs &amp; expenses incurred e.g. defense costs</a:t>
            </a:r>
          </a:p>
          <a:p>
            <a:pPr lvl="2" eaLnBrk="1" hangingPunct="1"/>
            <a:r>
              <a:rPr lang="en-US" dirty="0">
                <a:latin typeface="Arial" charset="0"/>
                <a:ea typeface="+mn-ea"/>
              </a:rPr>
              <a:t>Loss or damage to Guest's property e.g. personal belonging, motor vehicle</a:t>
            </a:r>
          </a:p>
          <a:p>
            <a:pPr lvl="1" eaLnBrk="1" hangingPunct="1"/>
            <a:r>
              <a:rPr lang="en-US" dirty="0" smtClean="0">
                <a:latin typeface="Arial" charset="0"/>
              </a:rPr>
              <a:t>Employer's Liability / Workers Compensation</a:t>
            </a:r>
            <a:endParaRPr lang="en-US" dirty="0">
              <a:latin typeface="Arial" charset="0"/>
            </a:endParaRPr>
          </a:p>
          <a:p>
            <a:pPr lvl="2" eaLnBrk="1" hangingPunct="1"/>
            <a:r>
              <a:rPr lang="en-US" dirty="0">
                <a:latin typeface="Arial" charset="0"/>
              </a:rPr>
              <a:t>Damages, along with defect costs relating to the injury of an employee</a:t>
            </a:r>
          </a:p>
          <a:p>
            <a:pPr lvl="2" eaLnBrk="1" hangingPunct="1"/>
            <a:r>
              <a:rPr lang="en-US" dirty="0">
                <a:latin typeface="Arial" charset="0"/>
              </a:rPr>
              <a:t>Medical </a:t>
            </a:r>
            <a:r>
              <a:rPr lang="en-US" dirty="0" smtClean="0">
                <a:latin typeface="Arial" charset="0"/>
              </a:rPr>
              <a:t>expenses</a:t>
            </a:r>
            <a:endParaRPr lang="en-US" dirty="0"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gray">
          <a:xfrm>
            <a:off x="396875" y="1575797"/>
            <a:ext cx="8348663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1" charset="2"/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9863" indent="-168275" algn="l" rtl="0" eaLnBrk="0" fontAlgn="base" hangingPunct="0">
              <a:lnSpc>
                <a:spcPct val="106000"/>
              </a:lnSpc>
              <a:spcBef>
                <a:spcPct val="80000"/>
              </a:spcBef>
              <a:spcAft>
                <a:spcPct val="0"/>
              </a:spcAft>
              <a:buClr>
                <a:schemeClr val="tx1"/>
              </a:buClr>
              <a:buFont typeface="Wingdings 2" pitchFamily="1" charset="2"/>
              <a:buChar char="¡"/>
              <a:defRPr sz="1100">
                <a:solidFill>
                  <a:schemeClr val="tx1"/>
                </a:solidFill>
                <a:latin typeface="+mn-lt"/>
              </a:defRPr>
            </a:lvl2pPr>
            <a:lvl3pPr marL="344488" indent="-173038" algn="l" rtl="0" eaLnBrk="0" fontAlgn="base" hangingPunct="0">
              <a:lnSpc>
                <a:spcPct val="106000"/>
              </a:lnSpc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000">
                <a:solidFill>
                  <a:schemeClr val="tx1"/>
                </a:solidFill>
                <a:latin typeface="+mn-lt"/>
              </a:defRPr>
            </a:lvl3pPr>
            <a:lvl4pPr marL="517525" indent="-171450" algn="l" rtl="0" eaLnBrk="0" fontAlgn="base" hangingPunct="0">
              <a:lnSpc>
                <a:spcPct val="106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000">
                <a:solidFill>
                  <a:schemeClr val="tx1"/>
                </a:solidFill>
                <a:latin typeface="+mn-lt"/>
              </a:defRPr>
            </a:lvl4pPr>
            <a:lvl5pPr marL="1446213" indent="-2365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5pPr>
            <a:lvl6pPr marL="19034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6pPr>
            <a:lvl7pPr marL="23606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7pPr>
            <a:lvl8pPr marL="28178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8pPr>
            <a:lvl9pPr marL="3275013" indent="-236538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6000"/>
              </a:lnSpc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1" charset="2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standard coverages offered under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the BOP app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ears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to be: </a:t>
            </a:r>
            <a:endParaRPr lang="en-US" dirty="0"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22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25"/>
          <p:cNvSpPr>
            <a:spLocks noGrp="1"/>
          </p:cNvSpPr>
          <p:nvPr>
            <p:ph type="title"/>
          </p:nvPr>
        </p:nvSpPr>
        <p:spPr>
          <a:xfrm>
            <a:off x="396875" y="530674"/>
            <a:ext cx="8345488" cy="242439"/>
          </a:xfrm>
        </p:spPr>
        <p:txBody>
          <a:bodyPr/>
          <a:lstStyle/>
          <a:p>
            <a:pPr eaLnBrk="1" hangingPunct="1"/>
            <a:r>
              <a:rPr lang="en-US" dirty="0" smtClean="0"/>
              <a:t>Document </a:t>
            </a:r>
            <a:r>
              <a:rPr lang="en-US" dirty="0" smtClean="0"/>
              <a:t>Generation: PAS</a:t>
            </a: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33665"/>
              </p:ext>
            </p:extLst>
          </p:nvPr>
        </p:nvGraphicFramePr>
        <p:xfrm>
          <a:off x="411164" y="1400175"/>
          <a:ext cx="8334379" cy="25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624"/>
                <a:gridCol w="1419367"/>
                <a:gridCol w="1432347"/>
                <a:gridCol w="1432347"/>
                <a:gridCol w="1432347"/>
                <a:gridCol w="143234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</a:t>
                      </a:r>
                      <a:endParaRPr lang="en-US" sz="1400" dirty="0"/>
                    </a:p>
                  </a:txBody>
                  <a:tcPr marL="0" marR="0" marT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L="0" marR="0" marT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</a:t>
                      </a:r>
                      <a:endParaRPr lang="en-US" sz="1400" dirty="0"/>
                    </a:p>
                  </a:txBody>
                  <a:tcPr marL="0" marR="0" marT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L="0" marR="0" marT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 marL="0" marR="0" marT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 marL="0" marR="0" marT="9144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Submission</a:t>
                      </a:r>
                      <a:endParaRPr lang="en-US" sz="1400" dirty="0"/>
                    </a:p>
                  </a:txBody>
                  <a:tcPr marL="0" marR="0" marT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Clearance</a:t>
                      </a:r>
                      <a:endParaRPr lang="en-US" sz="1400" dirty="0"/>
                    </a:p>
                  </a:txBody>
                  <a:tcPr marL="0" marR="0" marT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Quote</a:t>
                      </a:r>
                      <a:endParaRPr lang="en-US" sz="1400" dirty="0"/>
                    </a:p>
                  </a:txBody>
                  <a:tcPr marL="0" marR="0" marT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Bind</a:t>
                      </a:r>
                      <a:endParaRPr lang="en-US" sz="1400" dirty="0"/>
                    </a:p>
                  </a:txBody>
                  <a:tcPr marL="0" marR="0" marT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Declaration</a:t>
                      </a:r>
                      <a:endParaRPr lang="en-US" sz="1400" dirty="0"/>
                    </a:p>
                  </a:txBody>
                  <a:tcPr marL="0" marR="0" marT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Policy Servicing</a:t>
                      </a:r>
                      <a:endParaRPr lang="en-US" sz="1400" dirty="0"/>
                    </a:p>
                  </a:txBody>
                  <a:tcPr marL="0" marR="0" marT="91440"/>
                </a:tc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0" marR="0" marT="91440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400" dirty="0" smtClean="0"/>
                        <a:t>Clearance Report</a:t>
                      </a:r>
                      <a:endParaRPr lang="en-US" sz="1400" dirty="0"/>
                    </a:p>
                  </a:txBody>
                  <a:tcPr marL="0" marR="0" marT="91440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400" dirty="0" smtClean="0"/>
                        <a:t>Quote Cover Letter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400" dirty="0" smtClean="0"/>
                        <a:t>Quotation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400" dirty="0" smtClean="0"/>
                        <a:t>Sample Policy wordings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400" dirty="0" smtClean="0"/>
                        <a:t>Sample</a:t>
                      </a:r>
                      <a:r>
                        <a:rPr lang="en-US" sz="1400" baseline="0" dirty="0" smtClean="0"/>
                        <a:t> Endorsements </a:t>
                      </a:r>
                      <a:endParaRPr lang="en-US" sz="1400" dirty="0" smtClean="0"/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US" sz="1400" dirty="0"/>
                    </a:p>
                  </a:txBody>
                  <a:tcPr marL="0" marR="0" marT="91440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400" dirty="0" smtClean="0"/>
                        <a:t>Binder Letter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400" dirty="0" smtClean="0"/>
                        <a:t>Invoice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400" dirty="0" smtClean="0"/>
                        <a:t>Sample Policy wordings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400" dirty="0" smtClean="0"/>
                        <a:t>Sample</a:t>
                      </a:r>
                      <a:r>
                        <a:rPr lang="en-US" sz="1400" baseline="0" dirty="0" smtClean="0"/>
                        <a:t> Endorsements </a:t>
                      </a:r>
                      <a:endParaRPr lang="en-US" sz="1400" dirty="0" smtClean="0"/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US" sz="1400" dirty="0" smtClean="0"/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US" sz="1400" dirty="0"/>
                    </a:p>
                  </a:txBody>
                  <a:tcPr marL="0" marR="0" marT="91440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400" dirty="0" smtClean="0"/>
                        <a:t>Declarations</a:t>
                      </a:r>
                      <a:r>
                        <a:rPr lang="en-US" sz="1400" baseline="0" dirty="0" smtClean="0"/>
                        <a:t> Page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400" baseline="0" dirty="0" smtClean="0"/>
                        <a:t>Policy Wordings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400" baseline="0" dirty="0" smtClean="0"/>
                        <a:t>Endorsements</a:t>
                      </a:r>
                      <a:endParaRPr lang="en-US" sz="1400" dirty="0"/>
                    </a:p>
                  </a:txBody>
                  <a:tcPr marL="0" marR="0" marT="91440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US" sz="1400" dirty="0" smtClean="0"/>
                        <a:t>Endorsements</a:t>
                      </a:r>
                      <a:endParaRPr lang="en-US" sz="1400" dirty="0"/>
                    </a:p>
                  </a:txBody>
                  <a:tcPr marL="0" marR="0" marT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81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BoilerplateCopyright"/>
          <p:cNvSpPr txBox="1">
            <a:spLocks noChangeArrowheads="1"/>
          </p:cNvSpPr>
          <p:nvPr/>
        </p:nvSpPr>
        <p:spPr bwMode="gray">
          <a:xfrm>
            <a:off x="585788" y="6184900"/>
            <a:ext cx="2947923" cy="1212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>
              <a:lnSpc>
                <a:spcPct val="106000"/>
              </a:lnSpc>
              <a:spcBef>
                <a:spcPct val="50000"/>
              </a:spcBef>
              <a:buFont typeface="Wingdings 2" pitchFamily="18" charset="2"/>
              <a:buNone/>
            </a:pPr>
            <a:r>
              <a:rPr lang="en-US" sz="800" smtClean="0">
                <a:solidFill>
                  <a:srgbClr val="000066"/>
                </a:solidFill>
              </a:rPr>
              <a:t>Copyright © 2012 Deloitte Development LLC. All rights reserved.</a:t>
            </a:r>
            <a:endParaRPr lang="en-US" sz="800" dirty="0">
              <a:solidFill>
                <a:srgbClr val="000066"/>
              </a:solidFill>
            </a:endParaRPr>
          </a:p>
        </p:txBody>
      </p:sp>
      <p:pic>
        <p:nvPicPr>
          <p:cNvPr id="74755" name="Picture 3" descr="G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50088" y="6049963"/>
            <a:ext cx="15049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138" y="5943600"/>
            <a:ext cx="844550" cy="157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967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OILERPLATE" val="Boilerplate"/>
</p:tagLst>
</file>

<file path=ppt/theme/theme1.xml><?xml version="1.0" encoding="utf-8"?>
<a:theme xmlns:a="http://schemas.openxmlformats.org/drawingml/2006/main" name="US Consulting Report Template_R1.5V_0109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Report Template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 w="12700" cap="rnd" algn="ctr">
          <a:noFill/>
          <a:miter lim="800000"/>
          <a:headEnd/>
          <a:tailEnd/>
        </a:ln>
      </a:spPr>
      <a:bodyPr lIns="182880" anchor="ctr" anchorCtr="1"/>
      <a:lstStyle>
        <a:defPPr algn="ctr" eaLnBrk="0" hangingPunct="0">
          <a:lnSpc>
            <a:spcPct val="106000"/>
          </a:lnSpc>
          <a:defRPr b="1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3152" tIns="73152" rIns="73152" bIns="73152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6000"/>
          </a:lnSpc>
          <a:spcBef>
            <a:spcPct val="50000"/>
          </a:spcBef>
          <a:spcAft>
            <a:spcPct val="0"/>
          </a:spcAft>
          <a:buClrTx/>
          <a:buSzPct val="100000"/>
          <a:buFont typeface="Wingdings 2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/>
      <a:bodyPr/>
      <a:lstStyle>
        <a:defPPr marL="169863" indent="-168275" algn="l" rtl="0" fontAlgn="base">
          <a:lnSpc>
            <a:spcPct val="106000"/>
          </a:lnSpc>
          <a:spcBef>
            <a:spcPct val="80000"/>
          </a:spcBef>
          <a:spcAft>
            <a:spcPct val="0"/>
          </a:spcAft>
          <a:buClr>
            <a:srgbClr val="000000"/>
          </a:buClr>
          <a:buFont typeface="Wingdings 2" pitchFamily="18" charset="2"/>
          <a:buChar char="¡"/>
          <a:defRPr sz="1100" kern="1200" dirty="0">
            <a:solidFill>
              <a:srgbClr val="000000"/>
            </a:solidFill>
            <a:latin typeface="Arial"/>
            <a:ea typeface="+mn-ea"/>
            <a:cs typeface="Arial" charset="0"/>
          </a:defRPr>
        </a:defPPr>
      </a:lstStyle>
    </a:txDef>
  </a:objectDefaults>
  <a:extraClrSchemeLst>
    <a:extraClrScheme>
      <a:clrScheme name="US Consulting Report Template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Report Template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Report Template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loitte Consulting Report Template_091806">
  <a:themeElements>
    <a:clrScheme name="">
      <a:dk1>
        <a:srgbClr val="000000"/>
      </a:dk1>
      <a:lt1>
        <a:srgbClr val="FFFFFF"/>
      </a:lt1>
      <a:dk2>
        <a:srgbClr val="4066B2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Deloitte Consulting Report Template_0918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none" lIns="0" tIns="0" rIns="0" bIns="0">
        <a:spAutoFit/>
      </a:bodyPr>
      <a:lstStyle>
        <a:defPPr algn="ctr" eaLnBrk="0" hangingPunct="0">
          <a:lnSpc>
            <a:spcPct val="110000"/>
          </a:lnSpc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loitte Consulting Report Template_0918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oitte Consulting Report Template_0918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oitte Consulting Report Template_0918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oitte Consulting Report Template_0918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oitte Consulting Report Template_0918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oitte Consulting Report Template_0918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oitte Consulting Report Template_0918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oitte Consulting Report Template_091806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oitte Consulting Report Template_091806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oitte Consulting Report Template_091806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oitte Consulting Report Template_091806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oitte Consulting Report Template_091806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oitte Consulting Report Template_091806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oitte Consulting Report Template_091806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oitte Consulting Report Template_091806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oitte Consulting Report Template_091806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 Consulting Report Template_R1.5V_0109</Template>
  <TotalTime>11707</TotalTime>
  <Words>715</Words>
  <Application>Microsoft Office PowerPoint</Application>
  <PresentationFormat>Letter Paper (8.5x11 in)</PresentationFormat>
  <Paragraphs>193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US Consulting Report Template_R1.5V_0109</vt:lpstr>
      <vt:lpstr>Deloitte Consulting Report Template_091806</vt:lpstr>
      <vt:lpstr>Introduction to Insurance</vt:lpstr>
      <vt:lpstr>Basics of Insurance</vt:lpstr>
      <vt:lpstr>Basics of Insurance</vt:lpstr>
      <vt:lpstr>PowerPoint Presentation</vt:lpstr>
      <vt:lpstr>Insurers make money by charging premiums for risks assumed and investing them seeking higher returns or seeking reinsurance</vt:lpstr>
      <vt:lpstr>BOP: An Overview</vt:lpstr>
      <vt:lpstr>Document Generation: PAS</vt:lpstr>
      <vt:lpstr>PowerPoint Presentation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Consulting Report Template (Title sentence case 18-pt Arial bold, line spacing 22 points)</dc:title>
  <dc:creator>Coates, Katie</dc:creator>
  <cp:lastModifiedBy>Karmarkar, Makarand</cp:lastModifiedBy>
  <cp:revision>190</cp:revision>
  <cp:lastPrinted>2000-05-15T09:48:35Z</cp:lastPrinted>
  <dcterms:created xsi:type="dcterms:W3CDTF">2009-10-01T01:33:50Z</dcterms:created>
  <dcterms:modified xsi:type="dcterms:W3CDTF">2013-04-02T07:31:29Z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_ID">
    <vt:lpwstr>repTempV1</vt:lpwstr>
  </property>
</Properties>
</file>