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62" r:id="rId5"/>
    <p:sldId id="259" r:id="rId6"/>
    <p:sldId id="263" r:id="rId7"/>
    <p:sldId id="260" r:id="rId8"/>
    <p:sldId id="267" r:id="rId9"/>
    <p:sldId id="265" r:id="rId10"/>
    <p:sldId id="266" r:id="rId11"/>
    <p:sldId id="271" r:id="rId12"/>
    <p:sldId id="272" r:id="rId13"/>
    <p:sldId id="268" r:id="rId14"/>
    <p:sldId id="269" r:id="rId15"/>
    <p:sldId id="270" r:id="rId16"/>
    <p:sldId id="273" r:id="rId17"/>
    <p:sldId id="276" r:id="rId18"/>
    <p:sldId id="277" r:id="rId19"/>
    <p:sldId id="278" r:id="rId20"/>
    <p:sldId id="279" r:id="rId21"/>
    <p:sldId id="274" r:id="rId22"/>
    <p:sldId id="281" r:id="rId23"/>
    <p:sldId id="282"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32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03200-E27A-4956-AC7E-7EC18404526F}" type="datetimeFigureOut">
              <a:rPr lang="en-US" smtClean="0"/>
              <a:t>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0272DC-E9DB-45D2-A011-24E8A912987D}" type="slidenum">
              <a:rPr lang="en-US" smtClean="0"/>
              <a:t>‹#›</a:t>
            </a:fld>
            <a:endParaRPr lang="en-US"/>
          </a:p>
        </p:txBody>
      </p:sp>
    </p:spTree>
    <p:extLst>
      <p:ext uri="{BB962C8B-B14F-4D97-AF65-F5344CB8AC3E}">
        <p14:creationId xmlns:p14="http://schemas.microsoft.com/office/powerpoint/2010/main" val="293926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0272DC-E9DB-45D2-A011-24E8A912987D}" type="slidenum">
              <a:rPr lang="en-US" smtClean="0"/>
              <a:t>8</a:t>
            </a:fld>
            <a:endParaRPr lang="en-US"/>
          </a:p>
        </p:txBody>
      </p:sp>
    </p:spTree>
    <p:extLst>
      <p:ext uri="{BB962C8B-B14F-4D97-AF65-F5344CB8AC3E}">
        <p14:creationId xmlns:p14="http://schemas.microsoft.com/office/powerpoint/2010/main" val="39850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Home </a:t>
            </a:r>
            <a:r>
              <a:rPr lang="en-US" dirty="0"/>
              <a:t>Owners </a:t>
            </a:r>
            <a:r>
              <a:rPr lang="en-US" dirty="0" smtClean="0"/>
              <a:t>Insurance</a:t>
            </a:r>
            <a:br>
              <a:rPr lang="en-US" dirty="0" smtClean="0"/>
            </a:br>
            <a:r>
              <a:rPr lang="en-US" sz="2000" dirty="0" smtClean="0"/>
              <a:t>(Section I)</a:t>
            </a:r>
            <a:endParaRPr lang="en-US" sz="3200" dirty="0"/>
          </a:p>
        </p:txBody>
      </p:sp>
    </p:spTree>
    <p:extLst>
      <p:ext uri="{BB962C8B-B14F-4D97-AF65-F5344CB8AC3E}">
        <p14:creationId xmlns:p14="http://schemas.microsoft.com/office/powerpoint/2010/main" val="307358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kern="0" dirty="0" smtClean="0">
                <a:solidFill>
                  <a:srgbClr val="000000"/>
                </a:solidFill>
                <a:latin typeface="Arial"/>
              </a:rPr>
              <a:t>Coverage </a:t>
            </a:r>
            <a:r>
              <a:rPr lang="en-US" kern="0" dirty="0">
                <a:solidFill>
                  <a:srgbClr val="000000"/>
                </a:solidFill>
                <a:latin typeface="Arial"/>
              </a:rPr>
              <a:t>A applies to the dwelling listed on the </a:t>
            </a:r>
            <a:r>
              <a:rPr lang="en-US" kern="0" dirty="0" smtClean="0">
                <a:solidFill>
                  <a:srgbClr val="000000"/>
                </a:solidFill>
                <a:latin typeface="Arial"/>
              </a:rPr>
              <a:t>declaration </a:t>
            </a:r>
            <a:r>
              <a:rPr lang="en-US" kern="0" dirty="0">
                <a:solidFill>
                  <a:srgbClr val="000000"/>
                </a:solidFill>
                <a:latin typeface="Arial"/>
              </a:rPr>
              <a:t>page.  Residence premises includes not only a one family dwelling but also two, three or four family dwellings where insured resides in at least one of the units. Thus the HO3 could cover the entire building for a policy holder who owns a four family home, lives in one unit and rents the other units to tenants.</a:t>
            </a:r>
          </a:p>
          <a:p>
            <a:pPr lvl="1">
              <a:buClr>
                <a:srgbClr val="000000"/>
              </a:buClr>
              <a:defRPr/>
            </a:pPr>
            <a:r>
              <a:rPr lang="en-US" kern="0" dirty="0" smtClean="0">
                <a:solidFill>
                  <a:srgbClr val="000000"/>
                </a:solidFill>
                <a:latin typeface="Arial"/>
              </a:rPr>
              <a:t>Coverage A also applies </a:t>
            </a:r>
            <a:r>
              <a:rPr lang="en-US" kern="0" dirty="0">
                <a:solidFill>
                  <a:srgbClr val="000000"/>
                </a:solidFill>
                <a:latin typeface="Arial"/>
              </a:rPr>
              <a:t>to structures attached to the dwelling – such as a garage or a deck – as well as to materials and supplies that are located on or next to the cover dwelling that are used to construct or repair the dwelling</a:t>
            </a:r>
            <a:r>
              <a:rPr lang="en-US" kern="0" dirty="0" smtClean="0">
                <a:solidFill>
                  <a:srgbClr val="000000"/>
                </a:solidFill>
                <a:latin typeface="Arial"/>
              </a:rPr>
              <a:t>.</a:t>
            </a:r>
          </a:p>
          <a:p>
            <a:pPr lvl="1">
              <a:buClr>
                <a:srgbClr val="000000"/>
              </a:buClr>
              <a:defRPr/>
            </a:pPr>
            <a:r>
              <a:rPr lang="en-US" kern="0" dirty="0">
                <a:solidFill>
                  <a:srgbClr val="000000"/>
                </a:solidFill>
                <a:latin typeface="Arial"/>
              </a:rPr>
              <a:t>Land at the residence premises is specifically excluded from the property coverage.</a:t>
            </a:r>
          </a:p>
          <a:p>
            <a:pPr lvl="1">
              <a:buClr>
                <a:srgbClr val="000000"/>
              </a:buClr>
              <a:defRPr/>
            </a:pPr>
            <a:r>
              <a:rPr lang="en-US" kern="0" dirty="0">
                <a:solidFill>
                  <a:srgbClr val="000000"/>
                </a:solidFill>
                <a:latin typeface="Arial"/>
              </a:rPr>
              <a:t>Value of land is not included when determining the amount of insurance to purchase.</a:t>
            </a:r>
          </a:p>
          <a:p>
            <a:pPr lvl="1">
              <a:buClr>
                <a:srgbClr val="000000"/>
              </a:buClr>
              <a:defRPr/>
            </a:pPr>
            <a:r>
              <a:rPr lang="en-US" kern="0" dirty="0">
                <a:solidFill>
                  <a:srgbClr val="000000"/>
                </a:solidFill>
                <a:latin typeface="Arial"/>
              </a:rPr>
              <a:t>Even if the building itself would be covered by insurance there would be no insurance coverage for land destroyed by say lava flowing from volcano.</a:t>
            </a:r>
          </a:p>
          <a:p>
            <a:pPr lvl="1">
              <a:buClr>
                <a:srgbClr val="000000"/>
              </a:buClr>
              <a:defRPr/>
            </a:pPr>
            <a:r>
              <a:rPr lang="en-US" kern="0" dirty="0">
                <a:solidFill>
                  <a:srgbClr val="000000"/>
                </a:solidFill>
                <a:latin typeface="Arial"/>
              </a:rPr>
              <a:t>When buying insurance, a homeowner should determine the coverage A limit based on the cost to replace the dwelling; the cover of the land should not be included.</a:t>
            </a:r>
          </a:p>
          <a:p>
            <a:pPr lvl="1">
              <a:buClr>
                <a:srgbClr val="000000"/>
              </a:buClr>
              <a:defRPr/>
            </a:pPr>
            <a:endParaRPr lang="en-US" kern="0" dirty="0" smtClean="0">
              <a:solidFill>
                <a:srgbClr val="000000"/>
              </a:solidFill>
              <a:latin typeface="Arial"/>
            </a:endParaRPr>
          </a:p>
          <a:p>
            <a:pPr marL="342900" marR="0" lvl="0" indent="-342900" algn="l" defTabSz="914400" rtl="0" eaLnBrk="1" fontAlgn="base" latinLnBrk="0" hangingPunct="1">
              <a:lnSpc>
                <a:spcPct val="106000"/>
              </a:lnSpc>
              <a:spcBef>
                <a:spcPct val="8000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Coverage</a:t>
            </a:r>
            <a:r>
              <a:rPr kumimoji="0" lang="en-US" sz="1600" b="1" i="0" u="none" strike="noStrike" kern="0" cap="none" spc="0" normalizeH="0" noProof="0" dirty="0" smtClean="0">
                <a:ln>
                  <a:noFill/>
                </a:ln>
                <a:solidFill>
                  <a:srgbClr val="000000"/>
                </a:solidFill>
                <a:effectLst/>
                <a:uLnTx/>
                <a:uFillTx/>
                <a:latin typeface="Arial"/>
              </a:rPr>
              <a:t> A - Dwelling</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1330361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kern="0" dirty="0">
                <a:solidFill>
                  <a:srgbClr val="000000"/>
                </a:solidFill>
                <a:latin typeface="Arial"/>
              </a:rPr>
              <a:t>Coverage B applies to other structures on the residence premises that are not attached to the dwelling and are separated from the dwelling by “clear space”.</a:t>
            </a:r>
          </a:p>
          <a:p>
            <a:pPr lvl="1">
              <a:buClr>
                <a:srgbClr val="000000"/>
              </a:buClr>
              <a:defRPr/>
            </a:pPr>
            <a:r>
              <a:rPr lang="en-US" kern="0" dirty="0">
                <a:solidFill>
                  <a:srgbClr val="000000"/>
                </a:solidFill>
                <a:latin typeface="Arial"/>
              </a:rPr>
              <a:t>Fence, utility line or similar connection linking other structure with the dwelling building does not make it an attached building</a:t>
            </a:r>
          </a:p>
          <a:p>
            <a:pPr lvl="1">
              <a:buClr>
                <a:srgbClr val="000000"/>
              </a:buClr>
              <a:defRPr/>
            </a:pPr>
            <a:r>
              <a:rPr lang="en-US" kern="0" dirty="0">
                <a:solidFill>
                  <a:srgbClr val="000000"/>
                </a:solidFill>
                <a:latin typeface="Arial"/>
              </a:rPr>
              <a:t>Examples – Storage sheds, detached garages, swimming pools.</a:t>
            </a:r>
          </a:p>
          <a:p>
            <a:pPr lvl="1">
              <a:buClr>
                <a:srgbClr val="000000"/>
              </a:buClr>
              <a:defRPr/>
            </a:pPr>
            <a:r>
              <a:rPr lang="en-US" kern="0" dirty="0">
                <a:solidFill>
                  <a:srgbClr val="000000"/>
                </a:solidFill>
                <a:latin typeface="Arial"/>
              </a:rPr>
              <a:t>Coverage Limit – Coverage for other structures is automatically provided in HO3 with a </a:t>
            </a:r>
            <a:r>
              <a:rPr lang="en-US" b="1" kern="0" dirty="0">
                <a:solidFill>
                  <a:srgbClr val="000000"/>
                </a:solidFill>
                <a:latin typeface="Arial"/>
              </a:rPr>
              <a:t>limit of 10% of the limit for coverage A</a:t>
            </a:r>
            <a:r>
              <a:rPr lang="en-US" kern="0" dirty="0">
                <a:solidFill>
                  <a:srgbClr val="000000"/>
                </a:solidFill>
                <a:latin typeface="Arial"/>
              </a:rPr>
              <a:t>. This 10% applied collectively to ‘all structures’ in the residence premises.</a:t>
            </a:r>
          </a:p>
          <a:p>
            <a:pPr lvl="1">
              <a:buClr>
                <a:srgbClr val="000000"/>
              </a:buClr>
              <a:defRPr/>
            </a:pPr>
            <a:r>
              <a:rPr lang="en-US" kern="0" dirty="0">
                <a:solidFill>
                  <a:srgbClr val="000000"/>
                </a:solidFill>
                <a:latin typeface="Arial"/>
              </a:rPr>
              <a:t>Endorsement – HO 04 48 – With this endorsement, insured can opt for higher limit for specified other structures</a:t>
            </a:r>
            <a:r>
              <a:rPr lang="en-US" kern="0" dirty="0" smtClean="0">
                <a:solidFill>
                  <a:srgbClr val="000000"/>
                </a:solidFill>
                <a:latin typeface="Arial"/>
              </a:rPr>
              <a:t>.</a:t>
            </a:r>
          </a:p>
          <a:p>
            <a:pPr marL="1588" lvl="1" indent="0">
              <a:buClr>
                <a:srgbClr val="000000"/>
              </a:buClr>
              <a:buNone/>
              <a:defRPr/>
            </a:pPr>
            <a:endParaRPr lang="en-US" b="1" u="sng" kern="0" dirty="0" smtClean="0">
              <a:solidFill>
                <a:srgbClr val="000000"/>
              </a:solidFill>
              <a:latin typeface="Arial"/>
            </a:endParaRPr>
          </a:p>
          <a:p>
            <a:pPr marL="1588" lvl="1" indent="0">
              <a:buClr>
                <a:srgbClr val="000000"/>
              </a:buClr>
              <a:buNone/>
              <a:defRPr/>
            </a:pPr>
            <a:r>
              <a:rPr lang="en-US" b="1" u="sng" kern="0" dirty="0" smtClean="0">
                <a:solidFill>
                  <a:srgbClr val="000000"/>
                </a:solidFill>
                <a:latin typeface="Arial"/>
              </a:rPr>
              <a:t>Coverage B – Other Structures - Exclusions:</a:t>
            </a:r>
          </a:p>
          <a:p>
            <a:pPr lvl="1">
              <a:buClr>
                <a:srgbClr val="000000"/>
              </a:buClr>
              <a:defRPr/>
            </a:pPr>
            <a:r>
              <a:rPr lang="en-US" kern="0" dirty="0" smtClean="0">
                <a:solidFill>
                  <a:srgbClr val="000000"/>
                </a:solidFill>
                <a:latin typeface="Arial"/>
              </a:rPr>
              <a:t>Other </a:t>
            </a:r>
            <a:r>
              <a:rPr lang="en-US" kern="0" dirty="0">
                <a:solidFill>
                  <a:srgbClr val="000000"/>
                </a:solidFill>
                <a:latin typeface="Arial"/>
              </a:rPr>
              <a:t>structure that is rented to anyone who is not a resident of the dwelling unless it is rented as a garage.</a:t>
            </a:r>
          </a:p>
          <a:p>
            <a:pPr lvl="2">
              <a:buClr>
                <a:srgbClr val="000000"/>
              </a:buClr>
              <a:defRPr/>
            </a:pPr>
            <a:r>
              <a:rPr lang="en-US" kern="0" dirty="0">
                <a:solidFill>
                  <a:srgbClr val="000000"/>
                </a:solidFill>
                <a:latin typeface="Arial"/>
              </a:rPr>
              <a:t>Endorsement – HO 04 40 –  provides coverage for other structure rented to others for use a private residence.</a:t>
            </a:r>
          </a:p>
          <a:p>
            <a:pPr lvl="1">
              <a:buClr>
                <a:srgbClr val="000000"/>
              </a:buClr>
              <a:defRPr/>
            </a:pPr>
            <a:r>
              <a:rPr lang="en-US" kern="0" dirty="0">
                <a:solidFill>
                  <a:srgbClr val="000000"/>
                </a:solidFill>
                <a:latin typeface="Arial"/>
              </a:rPr>
              <a:t> From which any business is conducted. Business is defined as full time, part time or occasional trade, profession or occupation or any other activity engaged in for money or compensation except volunteer activities or home day care services involving no compensation beyond payment of expenses.  Excluded are business activities in which any insured received more than $2000 in total compensation for the 12 months before the inception of the policy.</a:t>
            </a:r>
          </a:p>
          <a:p>
            <a:pPr lvl="2">
              <a:buClr>
                <a:srgbClr val="000000"/>
              </a:buClr>
              <a:defRPr/>
            </a:pPr>
            <a:r>
              <a:rPr lang="en-US" kern="0" dirty="0">
                <a:solidFill>
                  <a:srgbClr val="000000"/>
                </a:solidFill>
                <a:latin typeface="Arial"/>
              </a:rPr>
              <a:t>Endorsement </a:t>
            </a:r>
            <a:r>
              <a:rPr lang="en-US" kern="0" dirty="0" smtClean="0">
                <a:solidFill>
                  <a:srgbClr val="000000"/>
                </a:solidFill>
                <a:latin typeface="Arial"/>
              </a:rPr>
              <a:t>–The permitted incidental occupancies endorsement ( </a:t>
            </a:r>
            <a:r>
              <a:rPr lang="en-US" kern="0" dirty="0">
                <a:solidFill>
                  <a:srgbClr val="000000"/>
                </a:solidFill>
                <a:latin typeface="Arial"/>
              </a:rPr>
              <a:t>HO 04 </a:t>
            </a:r>
            <a:r>
              <a:rPr lang="en-US" kern="0" dirty="0" smtClean="0">
                <a:solidFill>
                  <a:srgbClr val="000000"/>
                </a:solidFill>
                <a:latin typeface="Arial"/>
              </a:rPr>
              <a:t>42) or the home business insurance coverage endorsement </a:t>
            </a:r>
            <a:br>
              <a:rPr lang="en-US" kern="0" dirty="0" smtClean="0">
                <a:solidFill>
                  <a:srgbClr val="000000"/>
                </a:solidFill>
                <a:latin typeface="Arial"/>
              </a:rPr>
            </a:br>
            <a:r>
              <a:rPr lang="en-US" kern="0" dirty="0" smtClean="0">
                <a:solidFill>
                  <a:srgbClr val="000000"/>
                </a:solidFill>
                <a:latin typeface="Arial"/>
              </a:rPr>
              <a:t>(HO 07 01) can provide coverage </a:t>
            </a:r>
            <a:r>
              <a:rPr lang="en-US" kern="0" dirty="0">
                <a:solidFill>
                  <a:srgbClr val="000000"/>
                </a:solidFill>
                <a:latin typeface="Arial"/>
              </a:rPr>
              <a:t>for other structures used for business</a:t>
            </a:r>
            <a:r>
              <a:rPr lang="en-US" kern="0" dirty="0" smtClean="0">
                <a:solidFill>
                  <a:srgbClr val="000000"/>
                </a:solidFill>
                <a:latin typeface="Arial"/>
              </a:rPr>
              <a:t>.</a:t>
            </a:r>
          </a:p>
          <a:p>
            <a:pPr lvl="1">
              <a:buClr>
                <a:srgbClr val="000000"/>
              </a:buClr>
              <a:defRPr/>
            </a:pPr>
            <a:r>
              <a:rPr lang="en-US" kern="0" dirty="0">
                <a:solidFill>
                  <a:srgbClr val="000000"/>
                </a:solidFill>
                <a:latin typeface="Arial"/>
              </a:rPr>
              <a:t>Used to store business property – A structure containing business property is covered if the business property is solely owned by an insured or tenant of the dwelling provided that business property does not include gaseous or liquid fuel – except for fuel in the tank of the vehicle or craft parked or stored in the structure.</a:t>
            </a:r>
          </a:p>
          <a:p>
            <a:pPr lvl="1">
              <a:buClr>
                <a:srgbClr val="000000"/>
              </a:buClr>
              <a:defRPr/>
            </a:pPr>
            <a:endParaRPr lang="en-US" kern="0" dirty="0" smtClean="0">
              <a:solidFill>
                <a:srgbClr val="000000"/>
              </a:solidFill>
              <a:latin typeface="Arial"/>
            </a:endParaRPr>
          </a:p>
          <a:p>
            <a:pPr lvl="1">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Coverage</a:t>
            </a:r>
            <a:r>
              <a:rPr kumimoji="0" lang="en-US" sz="1600" b="1" i="0" u="none" strike="noStrike" kern="0" cap="none" spc="0" normalizeH="0" noProof="0" dirty="0" smtClean="0">
                <a:ln>
                  <a:noFill/>
                </a:ln>
                <a:solidFill>
                  <a:srgbClr val="000000"/>
                </a:solidFill>
                <a:effectLst/>
                <a:uLnTx/>
                <a:uFillTx/>
                <a:latin typeface="Arial"/>
              </a:rPr>
              <a:t> B – Other Structures</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4091916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kern="0" dirty="0">
                <a:solidFill>
                  <a:srgbClr val="000000"/>
                </a:solidFill>
                <a:latin typeface="Arial"/>
              </a:rPr>
              <a:t>Coverage under this applies to personal property anywhere in the world</a:t>
            </a:r>
            <a:r>
              <a:rPr lang="en-US" kern="0" dirty="0" smtClean="0">
                <a:solidFill>
                  <a:srgbClr val="000000"/>
                </a:solidFill>
                <a:latin typeface="Arial"/>
              </a:rPr>
              <a:t>. This coverage </a:t>
            </a:r>
            <a:r>
              <a:rPr lang="en-US" kern="0" dirty="0">
                <a:solidFill>
                  <a:srgbClr val="000000"/>
                </a:solidFill>
                <a:latin typeface="Arial"/>
              </a:rPr>
              <a:t>is provided to property that is borrowed and used by the insured, just as it would for owned property.</a:t>
            </a:r>
          </a:p>
          <a:p>
            <a:pPr lvl="1">
              <a:buClr>
                <a:srgbClr val="000000"/>
              </a:buClr>
              <a:defRPr/>
            </a:pPr>
            <a:r>
              <a:rPr lang="en-US" kern="0" dirty="0">
                <a:solidFill>
                  <a:srgbClr val="000000"/>
                </a:solidFill>
                <a:latin typeface="Arial"/>
              </a:rPr>
              <a:t>Coverage for personal property owned by a guest or residence employee while the property is in any residence occupied by the Insured</a:t>
            </a:r>
            <a:r>
              <a:rPr lang="en-US" kern="0" dirty="0" smtClean="0">
                <a:solidFill>
                  <a:srgbClr val="000000"/>
                </a:solidFill>
                <a:latin typeface="Arial"/>
              </a:rPr>
              <a:t>.</a:t>
            </a:r>
          </a:p>
          <a:p>
            <a:pPr lvl="1">
              <a:buClr>
                <a:srgbClr val="000000"/>
              </a:buClr>
              <a:defRPr/>
            </a:pPr>
            <a:r>
              <a:rPr lang="en-US" kern="0" dirty="0" smtClean="0">
                <a:solidFill>
                  <a:srgbClr val="000000"/>
                </a:solidFill>
                <a:latin typeface="Arial"/>
              </a:rPr>
              <a:t>To </a:t>
            </a:r>
            <a:r>
              <a:rPr lang="en-US" kern="0" dirty="0">
                <a:solidFill>
                  <a:srgbClr val="000000"/>
                </a:solidFill>
                <a:latin typeface="Arial"/>
              </a:rPr>
              <a:t>cover someone else's property is a decision that the insured would make after a loss has occurred.</a:t>
            </a:r>
          </a:p>
          <a:p>
            <a:pPr lvl="1">
              <a:buClr>
                <a:srgbClr val="000000"/>
              </a:buClr>
              <a:defRPr/>
            </a:pPr>
            <a:r>
              <a:rPr lang="en-US" b="1" kern="0" dirty="0">
                <a:solidFill>
                  <a:srgbClr val="000000"/>
                </a:solidFill>
                <a:latin typeface="Arial"/>
              </a:rPr>
              <a:t>Limit of coverage – 50% of the coverage A limit </a:t>
            </a:r>
            <a:r>
              <a:rPr lang="en-US" kern="0" dirty="0">
                <a:solidFill>
                  <a:srgbClr val="000000"/>
                </a:solidFill>
                <a:latin typeface="Arial"/>
              </a:rPr>
              <a:t>and applies in addition to the coverage A limit.</a:t>
            </a:r>
          </a:p>
          <a:p>
            <a:pPr lvl="1">
              <a:buClr>
                <a:srgbClr val="000000"/>
              </a:buClr>
              <a:defRPr/>
            </a:pPr>
            <a:r>
              <a:rPr lang="en-US" kern="0" dirty="0">
                <a:solidFill>
                  <a:srgbClr val="000000"/>
                </a:solidFill>
                <a:latin typeface="Arial"/>
              </a:rPr>
              <a:t>Coverage limit can be increased simply by changing the amount appearing on the </a:t>
            </a:r>
            <a:r>
              <a:rPr lang="en-US" kern="0" dirty="0" smtClean="0">
                <a:solidFill>
                  <a:srgbClr val="000000"/>
                </a:solidFill>
                <a:latin typeface="Arial"/>
              </a:rPr>
              <a:t>declaration </a:t>
            </a:r>
            <a:r>
              <a:rPr lang="en-US" kern="0" dirty="0">
                <a:solidFill>
                  <a:srgbClr val="000000"/>
                </a:solidFill>
                <a:latin typeface="Arial"/>
              </a:rPr>
              <a:t>page. No </a:t>
            </a:r>
            <a:r>
              <a:rPr lang="en-US" kern="0" dirty="0" smtClean="0">
                <a:solidFill>
                  <a:srgbClr val="000000"/>
                </a:solidFill>
                <a:latin typeface="Arial"/>
              </a:rPr>
              <a:t>endorsement </a:t>
            </a:r>
            <a:r>
              <a:rPr lang="en-US" kern="0" dirty="0">
                <a:solidFill>
                  <a:srgbClr val="000000"/>
                </a:solidFill>
                <a:latin typeface="Arial"/>
              </a:rPr>
              <a:t>is required.  Additional premium is charged.</a:t>
            </a:r>
          </a:p>
          <a:p>
            <a:pPr lvl="1">
              <a:buClr>
                <a:srgbClr val="000000"/>
              </a:buClr>
              <a:defRPr/>
            </a:pPr>
            <a:r>
              <a:rPr lang="en-US" kern="0" dirty="0">
                <a:solidFill>
                  <a:srgbClr val="000000"/>
                </a:solidFill>
                <a:latin typeface="Arial"/>
              </a:rPr>
              <a:t>10% of the limit for coverage C or $1000 (whichever is greater) is provided for property usually located at the residence other than residence listed on the </a:t>
            </a:r>
            <a:r>
              <a:rPr lang="en-US" kern="0" dirty="0" smtClean="0">
                <a:solidFill>
                  <a:srgbClr val="000000"/>
                </a:solidFill>
                <a:latin typeface="Arial"/>
              </a:rPr>
              <a:t>declaration </a:t>
            </a:r>
            <a:r>
              <a:rPr lang="en-US" kern="0" dirty="0">
                <a:solidFill>
                  <a:srgbClr val="000000"/>
                </a:solidFill>
                <a:latin typeface="Arial"/>
              </a:rPr>
              <a:t>page. This limitation applies only to property usually located at another residence. An insured who has property in a self-storage warehouse would have the full amount of coverage C available because warehouse is not a residence.</a:t>
            </a:r>
          </a:p>
          <a:p>
            <a:pPr lvl="1">
              <a:buClr>
                <a:srgbClr val="000000"/>
              </a:buClr>
              <a:defRPr/>
            </a:pPr>
            <a:r>
              <a:rPr lang="en-US" kern="0" dirty="0">
                <a:solidFill>
                  <a:srgbClr val="000000"/>
                </a:solidFill>
                <a:latin typeface="Arial"/>
              </a:rPr>
              <a:t>Endorsement – HO 04 50 - The increased limit on personal property in other residence endorsement increases the limit for personal property at another residence</a:t>
            </a:r>
            <a:r>
              <a:rPr lang="en-US" kern="0" dirty="0" smtClean="0">
                <a:solidFill>
                  <a:srgbClr val="000000"/>
                </a:solidFill>
                <a:latin typeface="Arial"/>
              </a:rPr>
              <a:t>.</a:t>
            </a:r>
          </a:p>
          <a:p>
            <a:pPr lvl="1">
              <a:buClr>
                <a:srgbClr val="000000"/>
              </a:buClr>
              <a:defRPr/>
            </a:pPr>
            <a:r>
              <a:rPr lang="en-US" kern="0" dirty="0">
                <a:solidFill>
                  <a:srgbClr val="000000"/>
                </a:solidFill>
                <a:latin typeface="Arial"/>
              </a:rPr>
              <a:t>The 10% or $1000 limit does not apply to PP that is moved from the residence premises because the house is being repaired, renovated or rebuilt and is not fit to live in or store property. </a:t>
            </a:r>
          </a:p>
          <a:p>
            <a:pPr lvl="1">
              <a:buClr>
                <a:srgbClr val="000000"/>
              </a:buClr>
              <a:defRPr/>
            </a:pPr>
            <a:r>
              <a:rPr lang="en-US" kern="0" dirty="0" smtClean="0">
                <a:solidFill>
                  <a:srgbClr val="000000"/>
                </a:solidFill>
                <a:latin typeface="Arial"/>
              </a:rPr>
              <a:t>Insured </a:t>
            </a:r>
            <a:r>
              <a:rPr lang="en-US" kern="0" dirty="0">
                <a:solidFill>
                  <a:srgbClr val="000000"/>
                </a:solidFill>
                <a:latin typeface="Arial"/>
              </a:rPr>
              <a:t>moving from one principal residence to another will have full limit of coverage C in both the location for 30 days.  This allows enough time for the insured to purchase HO for new location</a:t>
            </a:r>
            <a:r>
              <a:rPr lang="en-US" kern="0" dirty="0" smtClean="0">
                <a:solidFill>
                  <a:srgbClr val="000000"/>
                </a:solidFill>
                <a:latin typeface="Arial"/>
              </a:rPr>
              <a:t>.</a:t>
            </a:r>
          </a:p>
          <a:p>
            <a:pPr lvl="1">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Coverage</a:t>
            </a:r>
            <a:r>
              <a:rPr kumimoji="0" lang="en-US" sz="1600" b="1" i="0" u="none" strike="noStrike" kern="0" cap="none" spc="0" normalizeH="0" noProof="0" dirty="0" smtClean="0">
                <a:ln>
                  <a:noFill/>
                </a:ln>
                <a:solidFill>
                  <a:srgbClr val="000000"/>
                </a:solidFill>
                <a:effectLst/>
                <a:uLnTx/>
                <a:uFillTx/>
                <a:latin typeface="Arial"/>
              </a:rPr>
              <a:t> C – Personal Property</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2563006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Sub </a:t>
            </a:r>
            <a:r>
              <a:rPr lang="en-US" sz="1200" kern="0" dirty="0">
                <a:solidFill>
                  <a:srgbClr val="000000"/>
                </a:solidFill>
                <a:latin typeface="Arial"/>
              </a:rPr>
              <a:t>Limit – Some categories of personal property are subject to smaller sub limits within this coverage C.  These items might have potentially high value or be targets for theft.</a:t>
            </a:r>
          </a:p>
          <a:p>
            <a:pPr lvl="1">
              <a:buClr>
                <a:srgbClr val="000000"/>
              </a:buClr>
              <a:defRPr/>
            </a:pPr>
            <a:r>
              <a:rPr lang="en-US" sz="1200" kern="0" dirty="0" smtClean="0">
                <a:solidFill>
                  <a:srgbClr val="000000"/>
                </a:solidFill>
                <a:latin typeface="Arial"/>
              </a:rPr>
              <a:t>Endorsement </a:t>
            </a:r>
            <a:r>
              <a:rPr lang="en-US" sz="1200" kern="0" dirty="0">
                <a:solidFill>
                  <a:srgbClr val="000000"/>
                </a:solidFill>
                <a:latin typeface="Arial"/>
              </a:rPr>
              <a:t>– HO 04 65 – increases the limits of coverage for certain special limit items</a:t>
            </a:r>
            <a:r>
              <a:rPr lang="en-US" sz="1200" kern="0" dirty="0" smtClean="0">
                <a:solidFill>
                  <a:srgbClr val="000000"/>
                </a:solidFill>
                <a:latin typeface="Arial"/>
              </a:rPr>
              <a:t>.</a:t>
            </a:r>
          </a:p>
          <a:p>
            <a:pPr lvl="1">
              <a:buClr>
                <a:srgbClr val="000000"/>
              </a:buClr>
              <a:defRPr/>
            </a:pPr>
            <a:r>
              <a:rPr lang="en-US" sz="1200" kern="0" dirty="0">
                <a:solidFill>
                  <a:srgbClr val="000000"/>
                </a:solidFill>
                <a:latin typeface="Arial"/>
              </a:rPr>
              <a:t>List of </a:t>
            </a:r>
            <a:r>
              <a:rPr lang="en-US" sz="1200" kern="0" dirty="0" smtClean="0">
                <a:solidFill>
                  <a:srgbClr val="000000"/>
                </a:solidFill>
                <a:latin typeface="Arial"/>
              </a:rPr>
              <a:t>personal property </a:t>
            </a:r>
            <a:r>
              <a:rPr lang="en-US" sz="1200" kern="0" dirty="0">
                <a:solidFill>
                  <a:srgbClr val="000000"/>
                </a:solidFill>
                <a:latin typeface="Arial"/>
              </a:rPr>
              <a:t>with sub </a:t>
            </a:r>
            <a:r>
              <a:rPr lang="en-US" sz="1200" kern="0" dirty="0" smtClean="0">
                <a:solidFill>
                  <a:srgbClr val="000000"/>
                </a:solidFill>
                <a:latin typeface="Arial"/>
              </a:rPr>
              <a:t>limits:</a:t>
            </a:r>
          </a:p>
          <a:p>
            <a:pPr lvl="2">
              <a:buClr>
                <a:srgbClr val="000000"/>
              </a:buClr>
              <a:defRPr/>
            </a:pPr>
            <a:r>
              <a:rPr lang="en-US" sz="1050" kern="0" dirty="0">
                <a:solidFill>
                  <a:srgbClr val="000000"/>
                </a:solidFill>
                <a:latin typeface="Arial"/>
              </a:rPr>
              <a:t>$200 on money and precious metals</a:t>
            </a:r>
          </a:p>
          <a:p>
            <a:pPr lvl="2">
              <a:buClr>
                <a:srgbClr val="000000"/>
              </a:buClr>
              <a:defRPr/>
            </a:pPr>
            <a:r>
              <a:rPr lang="en-US" sz="1050" kern="0" dirty="0">
                <a:solidFill>
                  <a:srgbClr val="000000"/>
                </a:solidFill>
                <a:latin typeface="Arial"/>
              </a:rPr>
              <a:t>$1500 on securities, documents, records and stamps.</a:t>
            </a:r>
          </a:p>
          <a:p>
            <a:pPr lvl="2">
              <a:buClr>
                <a:srgbClr val="000000"/>
              </a:buClr>
              <a:defRPr/>
            </a:pPr>
            <a:r>
              <a:rPr lang="en-US" sz="1050" kern="0" dirty="0">
                <a:solidFill>
                  <a:srgbClr val="000000"/>
                </a:solidFill>
                <a:latin typeface="Arial"/>
              </a:rPr>
              <a:t>$1500 on watercraft of all types including their trailers, </a:t>
            </a:r>
            <a:r>
              <a:rPr lang="en-US" sz="1050" kern="0" dirty="0" smtClean="0">
                <a:solidFill>
                  <a:srgbClr val="000000"/>
                </a:solidFill>
                <a:latin typeface="Arial"/>
              </a:rPr>
              <a:t>equipment </a:t>
            </a:r>
            <a:r>
              <a:rPr lang="en-US" sz="1050" kern="0" dirty="0">
                <a:solidFill>
                  <a:srgbClr val="000000"/>
                </a:solidFill>
                <a:latin typeface="Arial"/>
              </a:rPr>
              <a:t>and motors</a:t>
            </a:r>
          </a:p>
          <a:p>
            <a:pPr lvl="2">
              <a:buClr>
                <a:srgbClr val="000000"/>
              </a:buClr>
              <a:defRPr/>
            </a:pPr>
            <a:r>
              <a:rPr lang="en-US" sz="1050" kern="0" dirty="0">
                <a:solidFill>
                  <a:srgbClr val="000000"/>
                </a:solidFill>
                <a:latin typeface="Arial"/>
              </a:rPr>
              <a:t>$1500 on trailers or semi trailers other than those used with watercraft.</a:t>
            </a:r>
          </a:p>
          <a:p>
            <a:pPr lvl="2">
              <a:buClr>
                <a:srgbClr val="000000"/>
              </a:buClr>
              <a:defRPr/>
            </a:pPr>
            <a:r>
              <a:rPr lang="en-US" sz="1050" kern="0" dirty="0">
                <a:solidFill>
                  <a:srgbClr val="000000"/>
                </a:solidFill>
                <a:latin typeface="Arial"/>
              </a:rPr>
              <a:t>$1500 for theft of </a:t>
            </a:r>
            <a:r>
              <a:rPr lang="en-US" sz="1050" kern="0" dirty="0" smtClean="0">
                <a:solidFill>
                  <a:srgbClr val="000000"/>
                </a:solidFill>
                <a:latin typeface="Arial"/>
              </a:rPr>
              <a:t>jewelry </a:t>
            </a:r>
            <a:r>
              <a:rPr lang="en-US" sz="1050" kern="0" dirty="0">
                <a:solidFill>
                  <a:srgbClr val="000000"/>
                </a:solidFill>
                <a:latin typeface="Arial"/>
              </a:rPr>
              <a:t>and furs</a:t>
            </a:r>
          </a:p>
          <a:p>
            <a:pPr lvl="2">
              <a:buClr>
                <a:srgbClr val="000000"/>
              </a:buClr>
              <a:defRPr/>
            </a:pPr>
            <a:r>
              <a:rPr lang="en-US" sz="1050" kern="0" dirty="0">
                <a:solidFill>
                  <a:srgbClr val="000000"/>
                </a:solidFill>
                <a:latin typeface="Arial"/>
              </a:rPr>
              <a:t>$2500 for theft of firearms and related items</a:t>
            </a:r>
          </a:p>
          <a:p>
            <a:pPr lvl="2">
              <a:buClr>
                <a:srgbClr val="000000"/>
              </a:buClr>
              <a:defRPr/>
            </a:pPr>
            <a:r>
              <a:rPr lang="en-US" sz="1050" kern="0" dirty="0">
                <a:solidFill>
                  <a:srgbClr val="000000"/>
                </a:solidFill>
                <a:latin typeface="Arial"/>
              </a:rPr>
              <a:t>$2500 for theft of silverware, gold ware and platinum ware and pewter ware</a:t>
            </a:r>
            <a:r>
              <a:rPr lang="en-US" sz="1050" kern="0" dirty="0" smtClean="0">
                <a:solidFill>
                  <a:srgbClr val="000000"/>
                </a:solidFill>
                <a:latin typeface="Arial"/>
              </a:rPr>
              <a:t>.</a:t>
            </a:r>
          </a:p>
          <a:p>
            <a:pPr lvl="2">
              <a:buClr>
                <a:srgbClr val="000000"/>
              </a:buClr>
              <a:defRPr/>
            </a:pPr>
            <a:r>
              <a:rPr lang="en-US" sz="1050" kern="0" dirty="0">
                <a:solidFill>
                  <a:srgbClr val="000000"/>
                </a:solidFill>
                <a:latin typeface="Arial"/>
              </a:rPr>
              <a:t>$2500 for property on the residence premises used primarily for any business purpose</a:t>
            </a:r>
          </a:p>
          <a:p>
            <a:pPr lvl="2">
              <a:buClr>
                <a:srgbClr val="000000"/>
              </a:buClr>
              <a:defRPr/>
            </a:pPr>
            <a:r>
              <a:rPr lang="en-US" sz="1050" kern="0" dirty="0">
                <a:solidFill>
                  <a:srgbClr val="000000"/>
                </a:solidFill>
                <a:latin typeface="Arial"/>
              </a:rPr>
              <a:t>$500 for property away from the residence premises used for business purpose</a:t>
            </a:r>
          </a:p>
          <a:p>
            <a:pPr lvl="2">
              <a:buClr>
                <a:srgbClr val="000000"/>
              </a:buClr>
              <a:defRPr/>
            </a:pPr>
            <a:r>
              <a:rPr lang="en-US" sz="1050" kern="0" dirty="0">
                <a:solidFill>
                  <a:srgbClr val="000000"/>
                </a:solidFill>
                <a:latin typeface="Arial"/>
              </a:rPr>
              <a:t>$1500 for electronic apparatus and accessories equipped to be operated by power from a motor vehicle, while in or upon a motor vehicle</a:t>
            </a:r>
          </a:p>
          <a:p>
            <a:pPr lvl="2">
              <a:buClr>
                <a:srgbClr val="000000"/>
              </a:buClr>
              <a:defRPr/>
            </a:pPr>
            <a:r>
              <a:rPr lang="en-US" sz="1050" kern="0" dirty="0">
                <a:solidFill>
                  <a:srgbClr val="000000"/>
                </a:solidFill>
                <a:latin typeface="Arial"/>
              </a:rPr>
              <a:t>$1500 for electronic apparatus equipped to be operated by power from a motor vehicle used primarily for business while </a:t>
            </a:r>
            <a:r>
              <a:rPr lang="en-US" sz="1050" kern="0" dirty="0" smtClean="0">
                <a:solidFill>
                  <a:srgbClr val="000000"/>
                </a:solidFill>
                <a:latin typeface="Arial"/>
              </a:rPr>
              <a:t>away from </a:t>
            </a:r>
            <a:r>
              <a:rPr lang="en-US" sz="1050" kern="0" dirty="0">
                <a:solidFill>
                  <a:srgbClr val="000000"/>
                </a:solidFill>
                <a:latin typeface="Arial"/>
              </a:rPr>
              <a:t>the residence premises but not in or upon a motor vehicle.</a:t>
            </a:r>
          </a:p>
          <a:p>
            <a:pPr lvl="2">
              <a:buClr>
                <a:srgbClr val="000000"/>
              </a:buClr>
              <a:defRPr/>
            </a:pPr>
            <a:endParaRPr lang="en-US" sz="1050" kern="0" dirty="0" smtClean="0">
              <a:solidFill>
                <a:srgbClr val="000000"/>
              </a:solidFill>
              <a:latin typeface="Arial"/>
            </a:endParaRPr>
          </a:p>
          <a:p>
            <a:pPr lvl="2">
              <a:buClr>
                <a:srgbClr val="000000"/>
              </a:buClr>
              <a:defRPr/>
            </a:pPr>
            <a:endParaRPr lang="en-US" sz="1050" kern="0" dirty="0" smtClean="0">
              <a:solidFill>
                <a:srgbClr val="000000"/>
              </a:solidFill>
              <a:latin typeface="Arial"/>
            </a:endParaRPr>
          </a:p>
          <a:p>
            <a:pPr lvl="1">
              <a:buClr>
                <a:srgbClr val="000000"/>
              </a:buClr>
              <a:defRPr/>
            </a:pPr>
            <a:endParaRPr lang="en-US" sz="1200" kern="0" dirty="0">
              <a:solidFill>
                <a:srgbClr val="000000"/>
              </a:solidFill>
              <a:latin typeface="Arial"/>
            </a:endParaRPr>
          </a:p>
          <a:p>
            <a:pPr marL="342900" marR="0" lvl="0" indent="-342900" algn="l" defTabSz="914400" rtl="0" eaLnBrk="1" fontAlgn="base" latinLnBrk="0" hangingPunct="1">
              <a:lnSpc>
                <a:spcPct val="106000"/>
              </a:lnSpc>
              <a:spcBef>
                <a:spcPct val="80000"/>
              </a:spcBef>
              <a:spcAft>
                <a:spcPct val="0"/>
              </a:spcAft>
              <a:buClr>
                <a:srgbClr val="000000"/>
              </a:buClr>
              <a:buSzPct val="80000"/>
              <a:buFontTx/>
              <a:buNone/>
              <a:tabLst/>
              <a:defRPr/>
            </a:pPr>
            <a:endParaRPr kumimoji="0" lang="en-US" sz="1200" b="0" i="0" u="none" strike="noStrike" kern="0" cap="none" spc="0" normalizeH="0" baseline="0" noProof="0" dirty="0">
              <a:ln>
                <a:noFill/>
              </a:ln>
              <a:solidFill>
                <a:srgbClr val="000000"/>
              </a:solidFill>
              <a:effectLst/>
              <a:uLnTx/>
              <a:uFillTx/>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Coverage C – Special sub limits</a:t>
            </a:r>
          </a:p>
        </p:txBody>
      </p:sp>
    </p:spTree>
    <p:extLst>
      <p:ext uri="{BB962C8B-B14F-4D97-AF65-F5344CB8AC3E}">
        <p14:creationId xmlns:p14="http://schemas.microsoft.com/office/powerpoint/2010/main" val="3079746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152400" y="990600"/>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1588" lvl="1" indent="0">
              <a:buClr>
                <a:srgbClr val="000000"/>
              </a:buClr>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The </a:t>
            </a:r>
            <a:r>
              <a:rPr lang="en-US" kern="0" dirty="0">
                <a:solidFill>
                  <a:srgbClr val="000000"/>
                </a:solidFill>
                <a:latin typeface="Arial"/>
              </a:rPr>
              <a:t>policy excludes all </a:t>
            </a:r>
            <a:r>
              <a:rPr lang="en-US" kern="0" dirty="0" err="1">
                <a:solidFill>
                  <a:srgbClr val="000000"/>
                </a:solidFill>
                <a:latin typeface="Arial"/>
              </a:rPr>
              <a:t>coverages</a:t>
            </a:r>
            <a:r>
              <a:rPr lang="en-US" kern="0" dirty="0">
                <a:solidFill>
                  <a:srgbClr val="000000"/>
                </a:solidFill>
                <a:latin typeface="Arial"/>
              </a:rPr>
              <a:t> for some categories of personal property.  In most cases, these items are best insured through policies other than the HO'</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Articles </a:t>
            </a:r>
            <a:r>
              <a:rPr lang="en-US" kern="0" dirty="0">
                <a:solidFill>
                  <a:srgbClr val="000000"/>
                </a:solidFill>
                <a:latin typeface="Arial"/>
              </a:rPr>
              <a:t>insured elsewhere</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Animals</a:t>
            </a:r>
            <a:r>
              <a:rPr lang="en-US" kern="0" dirty="0">
                <a:solidFill>
                  <a:srgbClr val="000000"/>
                </a:solidFill>
                <a:latin typeface="Arial"/>
              </a:rPr>
              <a:t>, birds or fish</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Motor </a:t>
            </a:r>
            <a:r>
              <a:rPr lang="en-US" kern="0" dirty="0">
                <a:solidFill>
                  <a:srgbClr val="000000"/>
                </a:solidFill>
                <a:latin typeface="Arial"/>
              </a:rPr>
              <a:t>vehicles</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 </a:t>
            </a:r>
            <a:r>
              <a:rPr lang="en-US" kern="0" dirty="0">
                <a:solidFill>
                  <a:srgbClr val="000000"/>
                </a:solidFill>
                <a:latin typeface="Arial"/>
              </a:rPr>
              <a:t>Aircraft</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Hovercraft</a:t>
            </a:r>
            <a:endParaRPr lang="en-US" kern="0" dirty="0">
              <a:solidFill>
                <a:srgbClr val="000000"/>
              </a:solidFill>
              <a:latin typeface="Arial"/>
            </a:endParaRP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Property </a:t>
            </a:r>
            <a:r>
              <a:rPr lang="en-US" kern="0" dirty="0">
                <a:solidFill>
                  <a:srgbClr val="000000"/>
                </a:solidFill>
                <a:latin typeface="Arial"/>
              </a:rPr>
              <a:t>of roomers or boarders unrelated to </a:t>
            </a:r>
            <a:r>
              <a:rPr lang="en-US" kern="0" dirty="0" smtClean="0">
                <a:solidFill>
                  <a:srgbClr val="000000"/>
                </a:solidFill>
                <a:latin typeface="Arial"/>
              </a:rPr>
              <a:t>insured</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Property </a:t>
            </a:r>
            <a:r>
              <a:rPr lang="en-US" kern="0" dirty="0">
                <a:solidFill>
                  <a:srgbClr val="000000"/>
                </a:solidFill>
                <a:latin typeface="Arial"/>
              </a:rPr>
              <a:t>in an apartment rented to others</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Property </a:t>
            </a:r>
            <a:r>
              <a:rPr lang="en-US" kern="0" dirty="0">
                <a:solidFill>
                  <a:srgbClr val="000000"/>
                </a:solidFill>
                <a:latin typeface="Arial"/>
              </a:rPr>
              <a:t>rented or held for rental to others off the residence premises</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Business </a:t>
            </a:r>
            <a:r>
              <a:rPr lang="en-US" kern="0" dirty="0">
                <a:solidFill>
                  <a:srgbClr val="000000"/>
                </a:solidFill>
                <a:latin typeface="Arial"/>
              </a:rPr>
              <a:t>data</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Credit </a:t>
            </a:r>
            <a:r>
              <a:rPr lang="en-US" kern="0" dirty="0">
                <a:solidFill>
                  <a:srgbClr val="000000"/>
                </a:solidFill>
                <a:latin typeface="Arial"/>
              </a:rPr>
              <a:t>card or electronic fund transfer card.</a:t>
            </a:r>
          </a:p>
          <a:p>
            <a:pPr marL="342900" lvl="1" indent="-171450">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kern="0" dirty="0" smtClean="0">
                <a:solidFill>
                  <a:srgbClr val="000000"/>
                </a:solidFill>
                <a:latin typeface="Arial"/>
              </a:rPr>
              <a:t>Water </a:t>
            </a:r>
            <a:r>
              <a:rPr lang="en-US" kern="0" dirty="0">
                <a:solidFill>
                  <a:srgbClr val="000000"/>
                </a:solidFill>
                <a:latin typeface="Arial"/>
              </a:rPr>
              <a:t>or stream</a:t>
            </a:r>
          </a:p>
          <a:p>
            <a:pPr lvl="1">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kern="0" dirty="0" smtClean="0">
              <a:solidFill>
                <a:srgbClr val="000000"/>
              </a:solidFill>
              <a:latin typeface="Arial"/>
            </a:endParaRPr>
          </a:p>
          <a:p>
            <a:pPr lvl="1">
              <a:buClr>
                <a:srgbClr val="000000"/>
              </a:buCl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kern="0" dirty="0">
              <a:solidFill>
                <a:srgbClr val="000000"/>
              </a:solidFill>
              <a:latin typeface="Arial"/>
            </a:endParaRPr>
          </a:p>
          <a:p>
            <a:pPr marR="0" lvl="1">
              <a:buClr>
                <a:srgbClr val="000000"/>
              </a:buClr>
              <a:buSzPct val="80000"/>
              <a:tabLst/>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lang="en-US" kern="0" dirty="0" smtClean="0">
                <a:solidFill>
                  <a:srgbClr val="000000"/>
                </a:solidFill>
                <a:latin typeface="Arial"/>
              </a:rPr>
              <a:t>Coverage C – Property not covered</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3079746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This </a:t>
            </a:r>
            <a:r>
              <a:rPr lang="en-US" sz="1200" kern="0" dirty="0">
                <a:solidFill>
                  <a:srgbClr val="000000"/>
                </a:solidFill>
                <a:latin typeface="Arial"/>
              </a:rPr>
              <a:t>coverage applied to the policy holder's exposure to financial loss, apart from the property damage itself, if the residence premises where the insured resides are damaged so badly that they are “not fit to live”</a:t>
            </a:r>
          </a:p>
          <a:p>
            <a:pPr lvl="1">
              <a:buClr>
                <a:srgbClr val="000000"/>
              </a:buClr>
              <a:defRPr/>
            </a:pPr>
            <a:r>
              <a:rPr lang="en-US" sz="1200" kern="0" dirty="0">
                <a:solidFill>
                  <a:srgbClr val="000000"/>
                </a:solidFill>
                <a:latin typeface="Arial"/>
              </a:rPr>
              <a:t>This coverage applied is the damage is the result of a loss that is covered under Sec.1 Of the policy.</a:t>
            </a:r>
          </a:p>
          <a:p>
            <a:pPr lvl="1">
              <a:buClr>
                <a:srgbClr val="000000"/>
              </a:buClr>
              <a:defRPr/>
            </a:pPr>
            <a:r>
              <a:rPr lang="en-US" sz="1200" kern="0" dirty="0">
                <a:solidFill>
                  <a:srgbClr val="000000"/>
                </a:solidFill>
                <a:latin typeface="Arial"/>
              </a:rPr>
              <a:t>Limit of Liability: </a:t>
            </a:r>
            <a:endParaRPr lang="en-US" sz="1200" kern="0" dirty="0" smtClean="0">
              <a:solidFill>
                <a:srgbClr val="000000"/>
              </a:solidFill>
              <a:latin typeface="Arial"/>
            </a:endParaRPr>
          </a:p>
          <a:p>
            <a:pPr lvl="2">
              <a:buClr>
                <a:srgbClr val="000000"/>
              </a:buClr>
              <a:defRPr/>
            </a:pPr>
            <a:r>
              <a:rPr lang="en-US" sz="1050" b="1" kern="0" dirty="0" smtClean="0">
                <a:solidFill>
                  <a:srgbClr val="000000"/>
                </a:solidFill>
                <a:latin typeface="Arial"/>
              </a:rPr>
              <a:t>Limit </a:t>
            </a:r>
            <a:r>
              <a:rPr lang="en-US" sz="1050" b="1" kern="0" dirty="0">
                <a:solidFill>
                  <a:srgbClr val="000000"/>
                </a:solidFill>
                <a:latin typeface="Arial"/>
              </a:rPr>
              <a:t>of coverage –</a:t>
            </a:r>
            <a:r>
              <a:rPr lang="en-US" sz="1050" b="1" kern="0" dirty="0">
                <a:solidFill>
                  <a:srgbClr val="FF0000"/>
                </a:solidFill>
                <a:latin typeface="Arial"/>
              </a:rPr>
              <a:t> </a:t>
            </a:r>
            <a:r>
              <a:rPr lang="en-US" sz="1050" b="1" kern="0" dirty="0">
                <a:latin typeface="Arial"/>
              </a:rPr>
              <a:t>30</a:t>
            </a:r>
            <a:r>
              <a:rPr lang="en-US" sz="1050" b="1" kern="0" dirty="0">
                <a:solidFill>
                  <a:srgbClr val="000000"/>
                </a:solidFill>
                <a:latin typeface="Arial"/>
              </a:rPr>
              <a:t>% of the coverage A limit.</a:t>
            </a:r>
          </a:p>
          <a:p>
            <a:pPr lvl="2">
              <a:buClr>
                <a:srgbClr val="000000"/>
              </a:buClr>
              <a:defRPr/>
            </a:pPr>
            <a:r>
              <a:rPr lang="en-US" sz="1050" kern="0" dirty="0">
                <a:solidFill>
                  <a:srgbClr val="000000"/>
                </a:solidFill>
                <a:latin typeface="Arial"/>
              </a:rPr>
              <a:t>The coverage limit can be increased by additional premium.</a:t>
            </a:r>
          </a:p>
          <a:p>
            <a:pPr lvl="2">
              <a:buClr>
                <a:srgbClr val="000000"/>
              </a:buClr>
              <a:defRPr/>
            </a:pPr>
            <a:r>
              <a:rPr lang="en-US" sz="1050" kern="0" dirty="0">
                <a:solidFill>
                  <a:srgbClr val="000000"/>
                </a:solidFill>
                <a:latin typeface="Arial"/>
              </a:rPr>
              <a:t>No endorsement is required.</a:t>
            </a:r>
          </a:p>
          <a:p>
            <a:pPr lvl="1">
              <a:buClr>
                <a:srgbClr val="000000"/>
              </a:buClr>
              <a:defRPr/>
            </a:pPr>
            <a:r>
              <a:rPr lang="en-US" sz="1200" kern="0" dirty="0" smtClean="0">
                <a:solidFill>
                  <a:srgbClr val="000000"/>
                </a:solidFill>
                <a:latin typeface="Arial"/>
              </a:rPr>
              <a:t>Three </a:t>
            </a:r>
            <a:r>
              <a:rPr lang="en-US" sz="1200" kern="0" dirty="0" err="1" smtClean="0">
                <a:solidFill>
                  <a:srgbClr val="000000"/>
                </a:solidFill>
                <a:latin typeface="Arial"/>
              </a:rPr>
              <a:t>coverages</a:t>
            </a:r>
            <a:r>
              <a:rPr lang="en-US" sz="1200" kern="0" dirty="0" smtClean="0">
                <a:solidFill>
                  <a:srgbClr val="000000"/>
                </a:solidFill>
                <a:latin typeface="Arial"/>
              </a:rPr>
              <a:t> are grouped under the Coverage D:</a:t>
            </a:r>
          </a:p>
          <a:p>
            <a:pPr lvl="2">
              <a:buClr>
                <a:srgbClr val="000000"/>
              </a:buClr>
              <a:defRPr/>
            </a:pPr>
            <a:r>
              <a:rPr lang="en-US" sz="1050" kern="0" dirty="0" smtClean="0">
                <a:solidFill>
                  <a:srgbClr val="000000"/>
                </a:solidFill>
                <a:latin typeface="Arial"/>
              </a:rPr>
              <a:t>Additional </a:t>
            </a:r>
            <a:r>
              <a:rPr lang="en-US" sz="1050" kern="0" dirty="0">
                <a:solidFill>
                  <a:srgbClr val="000000"/>
                </a:solidFill>
                <a:latin typeface="Arial"/>
              </a:rPr>
              <a:t>Living expenses – Necessary and increased living expenses is only paid. Payment is made for the shortest time </a:t>
            </a:r>
            <a:r>
              <a:rPr lang="en-US" sz="1050" kern="0" dirty="0" smtClean="0">
                <a:solidFill>
                  <a:srgbClr val="000000"/>
                </a:solidFill>
                <a:latin typeface="Arial"/>
              </a:rPr>
              <a:t>required </a:t>
            </a:r>
            <a:r>
              <a:rPr lang="en-US" sz="1050" kern="0" dirty="0">
                <a:solidFill>
                  <a:srgbClr val="000000"/>
                </a:solidFill>
                <a:latin typeface="Arial"/>
              </a:rPr>
              <a:t>to repair the dwelling or to permanently relocate the house hold.</a:t>
            </a:r>
          </a:p>
          <a:p>
            <a:pPr lvl="2">
              <a:buClr>
                <a:srgbClr val="000000"/>
              </a:buClr>
              <a:defRPr/>
            </a:pPr>
            <a:r>
              <a:rPr lang="en-US" sz="1050" kern="0" dirty="0" smtClean="0">
                <a:solidFill>
                  <a:srgbClr val="000000"/>
                </a:solidFill>
                <a:latin typeface="Arial"/>
              </a:rPr>
              <a:t>Fair </a:t>
            </a:r>
            <a:r>
              <a:rPr lang="en-US" sz="1050" kern="0" dirty="0">
                <a:solidFill>
                  <a:srgbClr val="000000"/>
                </a:solidFill>
                <a:latin typeface="Arial"/>
              </a:rPr>
              <a:t>rental value – loss of rent due to property being damaged by insured peril.</a:t>
            </a:r>
          </a:p>
          <a:p>
            <a:pPr lvl="2">
              <a:buClr>
                <a:srgbClr val="000000"/>
              </a:buClr>
              <a:defRPr/>
            </a:pPr>
            <a:r>
              <a:rPr lang="en-US" sz="1050" kern="0" dirty="0" smtClean="0">
                <a:solidFill>
                  <a:srgbClr val="000000"/>
                </a:solidFill>
                <a:latin typeface="Arial"/>
              </a:rPr>
              <a:t>Loss </a:t>
            </a:r>
            <a:r>
              <a:rPr lang="en-US" sz="1050" kern="0" dirty="0">
                <a:solidFill>
                  <a:srgbClr val="000000"/>
                </a:solidFill>
                <a:latin typeface="Arial"/>
              </a:rPr>
              <a:t>of use due to civil authority – Civil authority prohibit the </a:t>
            </a:r>
            <a:r>
              <a:rPr lang="en-US" sz="1050" kern="0" dirty="0" smtClean="0">
                <a:solidFill>
                  <a:srgbClr val="000000"/>
                </a:solidFill>
                <a:latin typeface="Arial"/>
              </a:rPr>
              <a:t>property owners </a:t>
            </a:r>
            <a:r>
              <a:rPr lang="en-US" sz="1050" kern="0" dirty="0">
                <a:solidFill>
                  <a:srgbClr val="000000"/>
                </a:solidFill>
                <a:latin typeface="Arial"/>
              </a:rPr>
              <a:t>from using their residence premises because neighboring property is damaged. Coverage is limited for no more than two weeks for the loss of use due to civil authority.</a:t>
            </a:r>
          </a:p>
          <a:p>
            <a:pPr lvl="2">
              <a:buClr>
                <a:srgbClr val="000000"/>
              </a:buClr>
              <a:defRPr/>
            </a:pPr>
            <a:endParaRPr lang="en-US" sz="1050"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Coverage D – Loss of Use</a:t>
            </a:r>
          </a:p>
        </p:txBody>
      </p:sp>
    </p:spTree>
    <p:extLst>
      <p:ext uri="{BB962C8B-B14F-4D97-AF65-F5344CB8AC3E}">
        <p14:creationId xmlns:p14="http://schemas.microsoft.com/office/powerpoint/2010/main" val="3079746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0334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100" i="0" u="none" strike="noStrike" kern="0" cap="none" spc="0" normalizeH="0" baseline="0" noProof="0" dirty="0" smtClean="0">
                <a:ln>
                  <a:noFill/>
                </a:ln>
                <a:solidFill>
                  <a:srgbClr val="000000"/>
                </a:solidFill>
                <a:effectLst/>
                <a:uLnTx/>
                <a:uFillTx/>
                <a:latin typeface="Arial"/>
              </a:rPr>
              <a:t>The following additional </a:t>
            </a:r>
            <a:r>
              <a:rPr kumimoji="0" lang="en-US" sz="1100" i="0" u="none" strike="noStrike" kern="0" cap="none" spc="0" normalizeH="0" baseline="0" noProof="0" dirty="0" err="1" smtClean="0">
                <a:ln>
                  <a:noFill/>
                </a:ln>
                <a:solidFill>
                  <a:srgbClr val="000000"/>
                </a:solidFill>
                <a:effectLst/>
                <a:uLnTx/>
                <a:uFillTx/>
                <a:latin typeface="Arial"/>
              </a:rPr>
              <a:t>coverages</a:t>
            </a:r>
            <a:r>
              <a:rPr kumimoji="0" lang="en-US" sz="1100" i="0" u="none" strike="noStrike" kern="0" cap="none" spc="0" normalizeH="0" baseline="0" noProof="0" dirty="0" smtClean="0">
                <a:ln>
                  <a:noFill/>
                </a:ln>
                <a:solidFill>
                  <a:srgbClr val="000000"/>
                </a:solidFill>
                <a:effectLst/>
                <a:uLnTx/>
                <a:uFillTx/>
                <a:latin typeface="Arial"/>
              </a:rPr>
              <a:t> are included in the HO-3 to provide protection, subject to certain limitations,</a:t>
            </a:r>
            <a:r>
              <a:rPr kumimoji="0" lang="en-US" sz="1100" i="0" u="none" strike="noStrike" kern="0" cap="none" spc="0" normalizeH="0" noProof="0" dirty="0" smtClean="0">
                <a:ln>
                  <a:noFill/>
                </a:ln>
                <a:solidFill>
                  <a:srgbClr val="000000"/>
                </a:solidFill>
                <a:effectLst/>
                <a:uLnTx/>
                <a:uFillTx/>
                <a:latin typeface="Arial"/>
              </a:rPr>
              <a:t> in the event of specific perils and types of losses:</a:t>
            </a:r>
            <a:endParaRPr kumimoji="0" lang="en-US" sz="1100" i="0" u="none" strike="noStrike" kern="0" cap="none" spc="0" normalizeH="0" baseline="0" noProof="0" dirty="0" smtClean="0">
              <a:ln>
                <a:noFill/>
              </a:ln>
              <a:solidFill>
                <a:srgbClr val="000000"/>
              </a:solidFill>
              <a:effectLst/>
              <a:uLnTx/>
              <a:uFillTx/>
              <a:latin typeface="Arial"/>
            </a:endParaRPr>
          </a:p>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100" b="1" i="0" u="none" strike="noStrike" kern="0" cap="none" spc="0" normalizeH="0" baseline="0" noProof="0" dirty="0" smtClean="0">
                <a:ln>
                  <a:noFill/>
                </a:ln>
                <a:solidFill>
                  <a:srgbClr val="000000"/>
                </a:solidFill>
                <a:effectLst/>
                <a:uLnTx/>
                <a:uFillTx/>
                <a:latin typeface="Arial"/>
              </a:rPr>
              <a:t>1) Debris Removal</a:t>
            </a:r>
          </a:p>
          <a:p>
            <a:pPr lvl="1">
              <a:buClr>
                <a:srgbClr val="000000"/>
              </a:buClr>
              <a:defRPr/>
            </a:pPr>
            <a:r>
              <a:rPr lang="en-US" kern="0" dirty="0" smtClean="0">
                <a:solidFill>
                  <a:srgbClr val="000000"/>
                </a:solidFill>
                <a:latin typeface="Arial"/>
              </a:rPr>
              <a:t>Debris </a:t>
            </a:r>
            <a:r>
              <a:rPr lang="en-US" kern="0" dirty="0">
                <a:solidFill>
                  <a:srgbClr val="000000"/>
                </a:solidFill>
                <a:latin typeface="Arial"/>
              </a:rPr>
              <a:t>removal – when property is damaged or destroyed it is necessary to remove debris before the repair or restoration can begin. </a:t>
            </a:r>
          </a:p>
          <a:p>
            <a:pPr lvl="1">
              <a:buClr>
                <a:srgbClr val="000000"/>
              </a:buClr>
              <a:defRPr/>
            </a:pPr>
            <a:r>
              <a:rPr lang="en-US" kern="0" dirty="0">
                <a:solidFill>
                  <a:srgbClr val="000000"/>
                </a:solidFill>
                <a:latin typeface="Arial"/>
              </a:rPr>
              <a:t>Cost of debris removal is included in Coverage A, B,C.  </a:t>
            </a:r>
          </a:p>
          <a:p>
            <a:pPr lvl="1">
              <a:buClr>
                <a:srgbClr val="000000"/>
              </a:buClr>
              <a:defRPr/>
            </a:pPr>
            <a:r>
              <a:rPr lang="en-US" kern="0" dirty="0">
                <a:solidFill>
                  <a:srgbClr val="000000"/>
                </a:solidFill>
                <a:latin typeface="Arial"/>
              </a:rPr>
              <a:t>If the cost of debris removal plus the damage to property exceeds the applicable limit, the additional coverage for debris removal comes into action. </a:t>
            </a:r>
          </a:p>
          <a:p>
            <a:pPr lvl="1">
              <a:buClr>
                <a:srgbClr val="000000"/>
              </a:buClr>
              <a:defRPr/>
            </a:pPr>
            <a:r>
              <a:rPr lang="en-US" kern="0" dirty="0">
                <a:solidFill>
                  <a:srgbClr val="000000"/>
                </a:solidFill>
                <a:latin typeface="Arial"/>
              </a:rPr>
              <a:t>Under these circumstances, an </a:t>
            </a:r>
            <a:r>
              <a:rPr lang="en-US" kern="0" dirty="0" smtClean="0">
                <a:solidFill>
                  <a:srgbClr val="000000"/>
                </a:solidFill>
                <a:latin typeface="Arial"/>
              </a:rPr>
              <a:t>additional 5</a:t>
            </a:r>
            <a:r>
              <a:rPr lang="en-US" kern="0" dirty="0">
                <a:solidFill>
                  <a:srgbClr val="000000"/>
                </a:solidFill>
                <a:latin typeface="Arial"/>
              </a:rPr>
              <a:t>% of the limit is available under the additional coverage</a:t>
            </a:r>
          </a:p>
          <a:p>
            <a:pPr lvl="1">
              <a:buClr>
                <a:srgbClr val="000000"/>
              </a:buClr>
              <a:defRPr/>
            </a:pPr>
            <a:r>
              <a:rPr lang="en-US" kern="0" dirty="0" err="1" smtClean="0">
                <a:solidFill>
                  <a:srgbClr val="000000"/>
                </a:solidFill>
                <a:latin typeface="Arial"/>
              </a:rPr>
              <a:t>Eg</a:t>
            </a:r>
            <a:r>
              <a:rPr lang="en-US" kern="0" dirty="0" smtClean="0">
                <a:solidFill>
                  <a:srgbClr val="000000"/>
                </a:solidFill>
                <a:latin typeface="Arial"/>
              </a:rPr>
              <a:t>: </a:t>
            </a:r>
            <a:r>
              <a:rPr lang="en-US" kern="0" dirty="0">
                <a:solidFill>
                  <a:srgbClr val="000000"/>
                </a:solidFill>
                <a:latin typeface="Arial"/>
              </a:rPr>
              <a:t>An insured has a coverage B limit of $10,000 when a detached garage is destroyed.  The cost of replacing garage exceeds $10,000 limit, then the insured would have an additional $500 available to pay for removing the debris</a:t>
            </a:r>
            <a:r>
              <a:rPr lang="en-US" kern="0" dirty="0" smtClean="0">
                <a:solidFill>
                  <a:srgbClr val="000000"/>
                </a:solidFill>
                <a:latin typeface="Arial"/>
              </a:rPr>
              <a:t>.</a:t>
            </a:r>
          </a:p>
          <a:p>
            <a:pPr lvl="1">
              <a:buClr>
                <a:srgbClr val="000000"/>
              </a:buClr>
              <a:defRPr/>
            </a:pPr>
            <a:r>
              <a:rPr lang="en-US" kern="0" dirty="0">
                <a:solidFill>
                  <a:srgbClr val="000000"/>
                </a:solidFill>
                <a:latin typeface="Arial"/>
              </a:rPr>
              <a:t>This coverage also pays for reasonable expenses up to a total of $1000 for removal from the residence premises of</a:t>
            </a:r>
          </a:p>
          <a:p>
            <a:pPr lvl="2">
              <a:buClr>
                <a:srgbClr val="000000"/>
              </a:buClr>
              <a:defRPr/>
            </a:pPr>
            <a:r>
              <a:rPr lang="en-US" kern="0" dirty="0" smtClean="0">
                <a:latin typeface="Arial"/>
              </a:rPr>
              <a:t>The </a:t>
            </a:r>
            <a:r>
              <a:rPr lang="en-US" kern="0" dirty="0">
                <a:latin typeface="Arial"/>
              </a:rPr>
              <a:t>insured's tree felled by windstorm, hail or the weight of ice, snow, sleet</a:t>
            </a:r>
          </a:p>
          <a:p>
            <a:pPr lvl="2">
              <a:buClr>
                <a:srgbClr val="000000"/>
              </a:buClr>
              <a:defRPr/>
            </a:pPr>
            <a:r>
              <a:rPr lang="en-US" kern="0" dirty="0" smtClean="0">
                <a:latin typeface="Arial"/>
              </a:rPr>
              <a:t>A </a:t>
            </a:r>
            <a:r>
              <a:rPr lang="en-US" kern="0" dirty="0">
                <a:latin typeface="Arial"/>
              </a:rPr>
              <a:t>neighbor's trees felled by a coverage C perils.</a:t>
            </a:r>
          </a:p>
          <a:p>
            <a:pPr lvl="1">
              <a:buClr>
                <a:srgbClr val="000000"/>
              </a:buClr>
              <a:defRPr/>
            </a:pPr>
            <a:r>
              <a:rPr lang="en-US" kern="0" dirty="0">
                <a:solidFill>
                  <a:srgbClr val="000000"/>
                </a:solidFill>
                <a:latin typeface="Arial"/>
              </a:rPr>
              <a:t>For this loss to be covered, the tree must either damage a structure described in coverage A and B, block driveway, a block a handicap access ramp or similar structure. No more than $500 will be paid for the removal of any one tree</a:t>
            </a:r>
            <a:r>
              <a:rPr lang="en-US" kern="0" dirty="0" smtClean="0">
                <a:solidFill>
                  <a:srgbClr val="000000"/>
                </a:solidFill>
                <a:latin typeface="Arial"/>
              </a:rPr>
              <a:t>.</a:t>
            </a:r>
          </a:p>
          <a:p>
            <a:pPr marL="1588" lvl="1" indent="0">
              <a:buClr>
                <a:srgbClr val="000000"/>
              </a:buClr>
              <a:buNone/>
              <a:defRPr/>
            </a:pPr>
            <a:endParaRPr lang="en-US" kern="0" dirty="0">
              <a:solidFill>
                <a:srgbClr val="000000"/>
              </a:solidFill>
              <a:latin typeface="Arial"/>
            </a:endParaRPr>
          </a:p>
          <a:p>
            <a:pPr marL="1588" lvl="1" indent="0">
              <a:buClr>
                <a:srgbClr val="000000"/>
              </a:buClr>
              <a:buNone/>
              <a:defRPr/>
            </a:pPr>
            <a:r>
              <a:rPr lang="en-US" b="1" kern="0" dirty="0" smtClean="0">
                <a:solidFill>
                  <a:srgbClr val="000000"/>
                </a:solidFill>
                <a:latin typeface="Arial"/>
              </a:rPr>
              <a:t>2) Reasonable Repairs</a:t>
            </a:r>
          </a:p>
          <a:p>
            <a:pPr lvl="1">
              <a:buClr>
                <a:srgbClr val="000000"/>
              </a:buClr>
              <a:defRPr/>
            </a:pPr>
            <a:r>
              <a:rPr lang="en-US" kern="0" dirty="0">
                <a:solidFill>
                  <a:srgbClr val="000000"/>
                </a:solidFill>
                <a:latin typeface="Arial"/>
              </a:rPr>
              <a:t>If the policy holder's property is damaged by a covered peril, this coverage will reimburse the policyholder for the reasonable cost of measure taken to protect the property from further damages.</a:t>
            </a:r>
          </a:p>
          <a:p>
            <a:pPr lvl="1">
              <a:buClr>
                <a:srgbClr val="000000"/>
              </a:buClr>
              <a:defRPr/>
            </a:pPr>
            <a:r>
              <a:rPr lang="en-US" kern="0" dirty="0">
                <a:solidFill>
                  <a:srgbClr val="000000"/>
                </a:solidFill>
                <a:latin typeface="Arial"/>
              </a:rPr>
              <a:t>According to the section I – conditions, the policy holder is required to make reasonable and necessary repairs to protect the policy from further damage following a loss</a:t>
            </a:r>
            <a:r>
              <a:rPr lang="en-US" kern="0" dirty="0" smtClean="0">
                <a:solidFill>
                  <a:srgbClr val="000000"/>
                </a:solidFill>
                <a:latin typeface="Arial"/>
              </a:rPr>
              <a:t>.</a:t>
            </a: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Additional </a:t>
            </a:r>
            <a:r>
              <a:rPr kumimoji="0" lang="en-US" sz="1600" b="1" i="0" u="none" strike="noStrike" kern="0" cap="none" spc="0" normalizeH="0" baseline="0" noProof="0" dirty="0" err="1" smtClean="0">
                <a:ln>
                  <a:noFill/>
                </a:ln>
                <a:solidFill>
                  <a:srgbClr val="000000"/>
                </a:solidFill>
                <a:effectLst/>
                <a:uLnTx/>
                <a:uFillTx/>
                <a:latin typeface="Arial"/>
              </a:rPr>
              <a:t>Coverages</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3483798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0334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defRPr/>
            </a:pPr>
            <a:r>
              <a:rPr lang="en-US" b="1" kern="0" dirty="0" smtClean="0">
                <a:solidFill>
                  <a:srgbClr val="000000"/>
                </a:solidFill>
                <a:latin typeface="Arial"/>
              </a:rPr>
              <a:t>3) Trees</a:t>
            </a:r>
            <a:r>
              <a:rPr lang="en-US" b="1" kern="0" dirty="0">
                <a:solidFill>
                  <a:srgbClr val="000000"/>
                </a:solidFill>
                <a:latin typeface="Arial"/>
              </a:rPr>
              <a:t>, Shrubs and other </a:t>
            </a:r>
            <a:r>
              <a:rPr lang="en-US" b="1" kern="0" dirty="0" smtClean="0">
                <a:solidFill>
                  <a:srgbClr val="000000"/>
                </a:solidFill>
                <a:latin typeface="Arial"/>
              </a:rPr>
              <a:t>plants</a:t>
            </a:r>
          </a:p>
          <a:p>
            <a:pPr marL="0" indent="0">
              <a:buClr>
                <a:srgbClr val="000000"/>
              </a:buClr>
              <a:defRPr/>
            </a:pPr>
            <a:r>
              <a:rPr lang="en-US" kern="0" dirty="0">
                <a:solidFill>
                  <a:srgbClr val="000000"/>
                </a:solidFill>
                <a:latin typeface="Arial"/>
              </a:rPr>
              <a:t>Trees, shrubs and other plants on the residence premises are covered for the perils of fire, lightning, explosion, riot, civil commotion, aircraft, vehicle (not owned or operated by a resident), vandalism, malicious mischief, or theft.</a:t>
            </a:r>
          </a:p>
          <a:p>
            <a:pPr marL="0" indent="0">
              <a:buClr>
                <a:srgbClr val="000000"/>
              </a:buClr>
              <a:defRPr/>
            </a:pPr>
            <a:r>
              <a:rPr lang="en-US" kern="0" dirty="0">
                <a:solidFill>
                  <a:srgbClr val="000000"/>
                </a:solidFill>
                <a:latin typeface="Arial"/>
              </a:rPr>
              <a:t>Weather related losses are not covered such as loss resulting from windstorm, hail, freezing.</a:t>
            </a:r>
          </a:p>
          <a:p>
            <a:pPr marL="0" indent="0">
              <a:buClr>
                <a:srgbClr val="000000"/>
              </a:buClr>
              <a:defRPr/>
            </a:pPr>
            <a:r>
              <a:rPr lang="en-US" kern="0" dirty="0">
                <a:solidFill>
                  <a:srgbClr val="000000"/>
                </a:solidFill>
                <a:latin typeface="Arial"/>
              </a:rPr>
              <a:t>The additional coverage for debris removal applies to wind, hail and ice damage to trees but only for the cost to remove a tree and only when the tree damages a covered structure or handicapped access fixture.</a:t>
            </a:r>
          </a:p>
          <a:p>
            <a:pPr marL="0" indent="0">
              <a:buClr>
                <a:srgbClr val="000000"/>
              </a:buClr>
              <a:defRPr/>
            </a:pPr>
            <a:r>
              <a:rPr lang="en-US" kern="0" dirty="0">
                <a:solidFill>
                  <a:srgbClr val="000000"/>
                </a:solidFill>
                <a:latin typeface="Arial"/>
              </a:rPr>
              <a:t>Coverage is limited to 5% of coverage A and not more than $500 for any one tree, plant, shrub</a:t>
            </a:r>
            <a:r>
              <a:rPr lang="en-US" kern="0" dirty="0" smtClean="0">
                <a:solidFill>
                  <a:srgbClr val="000000"/>
                </a:solidFill>
                <a:latin typeface="Arial"/>
              </a:rPr>
              <a:t>.</a:t>
            </a:r>
          </a:p>
          <a:p>
            <a:pPr marL="0" indent="0">
              <a:buClr>
                <a:srgbClr val="000000"/>
              </a:buClr>
              <a:defRPr/>
            </a:pPr>
            <a:endParaRPr lang="en-US" kern="0" dirty="0">
              <a:solidFill>
                <a:srgbClr val="000000"/>
              </a:solidFill>
              <a:latin typeface="Arial"/>
            </a:endParaRPr>
          </a:p>
          <a:p>
            <a:pPr marL="0" indent="0">
              <a:buClr>
                <a:srgbClr val="000000"/>
              </a:buClr>
              <a:defRPr/>
            </a:pPr>
            <a:r>
              <a:rPr lang="en-US" b="1" kern="0" dirty="0" smtClean="0">
                <a:solidFill>
                  <a:srgbClr val="000000"/>
                </a:solidFill>
                <a:latin typeface="Arial"/>
              </a:rPr>
              <a:t>4) Fire </a:t>
            </a:r>
            <a:r>
              <a:rPr lang="en-US" b="1" kern="0" dirty="0">
                <a:solidFill>
                  <a:srgbClr val="000000"/>
                </a:solidFill>
                <a:latin typeface="Arial"/>
              </a:rPr>
              <a:t>Department Service </a:t>
            </a:r>
            <a:r>
              <a:rPr lang="en-US" b="1" kern="0" dirty="0" smtClean="0">
                <a:solidFill>
                  <a:srgbClr val="000000"/>
                </a:solidFill>
                <a:latin typeface="Arial"/>
              </a:rPr>
              <a:t>charges</a:t>
            </a:r>
          </a:p>
          <a:p>
            <a:pPr marL="0" indent="0">
              <a:buClr>
                <a:srgbClr val="000000"/>
              </a:buClr>
              <a:defRPr/>
            </a:pPr>
            <a:r>
              <a:rPr lang="en-US" kern="0" dirty="0">
                <a:solidFill>
                  <a:srgbClr val="000000"/>
                </a:solidFill>
                <a:latin typeface="Arial"/>
              </a:rPr>
              <a:t>Some homeowners must enter into an agreement or contract for fire department services.  If the fire department is called to protect the property and the homeowner is billed for that response, this additional coverage pay up to $500 for that charge.</a:t>
            </a:r>
          </a:p>
          <a:p>
            <a:pPr marL="0" indent="0">
              <a:buClr>
                <a:srgbClr val="000000"/>
              </a:buClr>
              <a:defRPr/>
            </a:pPr>
            <a:r>
              <a:rPr lang="en-US" kern="0" dirty="0">
                <a:solidFill>
                  <a:srgbClr val="000000"/>
                </a:solidFill>
                <a:latin typeface="Arial"/>
              </a:rPr>
              <a:t>If the property is located within the city or district furnishing the fire department response, this additional coverage does not apply</a:t>
            </a:r>
            <a:r>
              <a:rPr lang="en-US" kern="0" dirty="0" smtClean="0">
                <a:solidFill>
                  <a:srgbClr val="000000"/>
                </a:solidFill>
                <a:latin typeface="Arial"/>
              </a:rPr>
              <a:t>.</a:t>
            </a:r>
          </a:p>
          <a:p>
            <a:pPr marL="0" indent="0">
              <a:buClr>
                <a:srgbClr val="000000"/>
              </a:buClr>
              <a:defRPr/>
            </a:pPr>
            <a:endParaRPr lang="en-US" kern="0" dirty="0" smtClean="0">
              <a:solidFill>
                <a:srgbClr val="000000"/>
              </a:solidFill>
              <a:latin typeface="Arial"/>
            </a:endParaRPr>
          </a:p>
          <a:p>
            <a:pPr marL="0" indent="0">
              <a:buClr>
                <a:srgbClr val="000000"/>
              </a:buClr>
              <a:defRPr/>
            </a:pPr>
            <a:r>
              <a:rPr lang="en-US" b="1" kern="0" dirty="0" smtClean="0">
                <a:solidFill>
                  <a:srgbClr val="000000"/>
                </a:solidFill>
                <a:latin typeface="Arial"/>
              </a:rPr>
              <a:t>5) Property removed</a:t>
            </a:r>
          </a:p>
          <a:p>
            <a:pPr marL="0" indent="0">
              <a:buClr>
                <a:srgbClr val="000000"/>
              </a:buClr>
              <a:defRPr/>
            </a:pPr>
            <a:r>
              <a:rPr lang="en-US" kern="0" dirty="0">
                <a:solidFill>
                  <a:srgbClr val="000000"/>
                </a:solidFill>
                <a:latin typeface="Arial"/>
              </a:rPr>
              <a:t>If an insured's home is endangered by a covered peril such as bush fire, the insured might attempt to save some contents by removing from the home.  To support that activity, which is intended to eliminate loss otherwise payable by the insurer, the insurer will cover removed contents under this additional coverage for thirty days for any peril, even a peril not normally covered such as marring, mildew or flood.</a:t>
            </a:r>
          </a:p>
          <a:p>
            <a:pPr marL="0" indent="0">
              <a:buClr>
                <a:srgbClr val="000000"/>
              </a:buClr>
              <a:defRPr/>
            </a:pPr>
            <a:endParaRPr lang="en-US" kern="0" dirty="0" smtClean="0">
              <a:solidFill>
                <a:srgbClr val="000000"/>
              </a:solidFill>
              <a:latin typeface="Arial"/>
            </a:endParaRPr>
          </a:p>
          <a:p>
            <a:pPr marL="0" indent="0">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Additional </a:t>
            </a:r>
            <a:r>
              <a:rPr kumimoji="0" lang="en-US" sz="1600" b="1" i="0" u="none" strike="noStrike" kern="0" cap="none" spc="0" normalizeH="0" baseline="0" noProof="0" dirty="0" err="1" smtClean="0">
                <a:ln>
                  <a:noFill/>
                </a:ln>
                <a:solidFill>
                  <a:srgbClr val="000000"/>
                </a:solidFill>
                <a:effectLst/>
                <a:uLnTx/>
                <a:uFillTx/>
                <a:latin typeface="Arial"/>
              </a:rPr>
              <a:t>Coverages</a:t>
            </a:r>
            <a:r>
              <a:rPr kumimoji="0" lang="en-US" sz="1600" b="1" i="0" u="none" strike="noStrike" kern="0" cap="none" spc="0" normalizeH="0" baseline="0" noProof="0" dirty="0" smtClean="0">
                <a:ln>
                  <a:noFill/>
                </a:ln>
                <a:solidFill>
                  <a:srgbClr val="000000"/>
                </a:solidFill>
                <a:effectLst/>
                <a:uLnTx/>
                <a:uFillTx/>
                <a:latin typeface="Arial"/>
              </a:rPr>
              <a:t> (</a:t>
            </a:r>
            <a:r>
              <a:rPr kumimoji="0" lang="en-US" sz="1600" b="1" i="0" u="none" strike="noStrike" kern="0" cap="none" spc="0" normalizeH="0" baseline="0" noProof="0" dirty="0" err="1" smtClean="0">
                <a:ln>
                  <a:noFill/>
                </a:ln>
                <a:solidFill>
                  <a:srgbClr val="000000"/>
                </a:solidFill>
                <a:effectLst/>
                <a:uLnTx/>
                <a:uFillTx/>
                <a:latin typeface="Arial"/>
              </a:rPr>
              <a:t>contd</a:t>
            </a:r>
            <a:r>
              <a:rPr kumimoji="0" lang="en-US" sz="1600" b="1" i="0" u="none" strike="noStrike" kern="0" cap="none" spc="0" normalizeH="0" baseline="0" noProof="0" dirty="0" smtClean="0">
                <a:ln>
                  <a:noFill/>
                </a:ln>
                <a:solidFill>
                  <a:srgbClr val="000000"/>
                </a:solidFill>
                <a:effectLst/>
                <a:uLnTx/>
                <a:uFillTx/>
                <a:latin typeface="Arial"/>
              </a:rPr>
              <a:t>)</a:t>
            </a:r>
          </a:p>
        </p:txBody>
      </p:sp>
    </p:spTree>
    <p:extLst>
      <p:ext uri="{BB962C8B-B14F-4D97-AF65-F5344CB8AC3E}">
        <p14:creationId xmlns:p14="http://schemas.microsoft.com/office/powerpoint/2010/main" val="889149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0334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defRPr/>
            </a:pPr>
            <a:r>
              <a:rPr lang="en-US" b="1" kern="0" dirty="0" smtClean="0">
                <a:solidFill>
                  <a:srgbClr val="000000"/>
                </a:solidFill>
                <a:latin typeface="Arial"/>
              </a:rPr>
              <a:t>6) Credit </a:t>
            </a:r>
            <a:r>
              <a:rPr lang="en-US" b="1" kern="0" dirty="0">
                <a:solidFill>
                  <a:srgbClr val="000000"/>
                </a:solidFill>
                <a:latin typeface="Arial"/>
              </a:rPr>
              <a:t>card, electronic fund transfer card or access devices, forgery and counterfeit </a:t>
            </a:r>
            <a:r>
              <a:rPr lang="en-US" b="1" kern="0" dirty="0" smtClean="0">
                <a:solidFill>
                  <a:srgbClr val="000000"/>
                </a:solidFill>
                <a:latin typeface="Arial"/>
              </a:rPr>
              <a:t>money</a:t>
            </a:r>
          </a:p>
          <a:p>
            <a:pPr marL="0" lvl="0" indent="0">
              <a:buClr>
                <a:srgbClr val="000000"/>
              </a:buClr>
              <a:defRPr/>
            </a:pPr>
            <a:r>
              <a:rPr lang="en-US" kern="0" dirty="0">
                <a:solidFill>
                  <a:srgbClr val="000000"/>
                </a:solidFill>
                <a:latin typeface="Arial"/>
              </a:rPr>
              <a:t>An insured is covered up to $500 for the following types of losses:</a:t>
            </a:r>
          </a:p>
          <a:p>
            <a:pPr marL="0" lvl="0" indent="0">
              <a:buClr>
                <a:srgbClr val="000000"/>
              </a:buClr>
              <a:defRPr/>
            </a:pPr>
            <a:r>
              <a:rPr lang="en-US" kern="0" dirty="0">
                <a:solidFill>
                  <a:srgbClr val="000000"/>
                </a:solidFill>
                <a:latin typeface="Arial"/>
              </a:rPr>
              <a:t>1) Legal obligations because of the theft or unauthorized use of the insured's credit card</a:t>
            </a:r>
          </a:p>
          <a:p>
            <a:pPr marL="0" lvl="0" indent="0">
              <a:buClr>
                <a:srgbClr val="000000"/>
              </a:buClr>
              <a:defRPr/>
            </a:pPr>
            <a:r>
              <a:rPr lang="en-US" kern="0" dirty="0">
                <a:solidFill>
                  <a:srgbClr val="000000"/>
                </a:solidFill>
                <a:latin typeface="Arial"/>
              </a:rPr>
              <a:t>2) Loss resulting from the theft or unauthorized use of fund transfer card or access device</a:t>
            </a:r>
          </a:p>
          <a:p>
            <a:pPr marL="0" lvl="0" indent="0">
              <a:buClr>
                <a:srgbClr val="000000"/>
              </a:buClr>
              <a:defRPr/>
            </a:pPr>
            <a:r>
              <a:rPr lang="en-US" kern="0" dirty="0">
                <a:solidFill>
                  <a:srgbClr val="000000"/>
                </a:solidFill>
                <a:latin typeface="Arial"/>
              </a:rPr>
              <a:t>3) Loss caused by forgery or alteration of check</a:t>
            </a:r>
          </a:p>
          <a:p>
            <a:pPr marL="0" lvl="0" indent="0">
              <a:buClr>
                <a:srgbClr val="000000"/>
              </a:buClr>
              <a:defRPr/>
            </a:pPr>
            <a:r>
              <a:rPr lang="en-US" kern="0" dirty="0">
                <a:solidFill>
                  <a:srgbClr val="000000"/>
                </a:solidFill>
                <a:latin typeface="Arial"/>
              </a:rPr>
              <a:t>4) Loss through acceptance of counterfeit US or Canadian money.</a:t>
            </a:r>
          </a:p>
          <a:p>
            <a:pPr marL="0" lvl="0" indent="0">
              <a:buClr>
                <a:srgbClr val="000000"/>
              </a:buClr>
              <a:defRPr/>
            </a:pPr>
            <a:r>
              <a:rPr lang="en-US" kern="0" dirty="0">
                <a:solidFill>
                  <a:srgbClr val="000000"/>
                </a:solidFill>
                <a:latin typeface="Arial"/>
              </a:rPr>
              <a:t>No coverage is provided for losses arising out of business use or the dishonesty of an “insured</a:t>
            </a:r>
            <a:r>
              <a:rPr lang="en-US" kern="0" dirty="0" smtClean="0">
                <a:solidFill>
                  <a:srgbClr val="000000"/>
                </a:solidFill>
                <a:latin typeface="Arial"/>
              </a:rPr>
              <a:t>”.</a:t>
            </a:r>
          </a:p>
          <a:p>
            <a:pPr marL="0" lvl="0" indent="0">
              <a:buClr>
                <a:srgbClr val="000000"/>
              </a:buClr>
              <a:defRPr/>
            </a:pPr>
            <a:endParaRPr lang="en-US" kern="0" dirty="0">
              <a:solidFill>
                <a:srgbClr val="000000"/>
              </a:solidFill>
              <a:latin typeface="Arial"/>
            </a:endParaRPr>
          </a:p>
          <a:p>
            <a:pPr marL="0" indent="0">
              <a:buClr>
                <a:srgbClr val="000000"/>
              </a:buClr>
              <a:defRPr/>
            </a:pPr>
            <a:r>
              <a:rPr lang="en-US" b="1" kern="0" dirty="0" smtClean="0">
                <a:solidFill>
                  <a:srgbClr val="000000"/>
                </a:solidFill>
                <a:latin typeface="Arial"/>
              </a:rPr>
              <a:t>7) Loss Assessment</a:t>
            </a:r>
          </a:p>
          <a:p>
            <a:pPr marL="0" indent="0">
              <a:buClr>
                <a:srgbClr val="000000"/>
              </a:buClr>
              <a:defRPr/>
            </a:pPr>
            <a:r>
              <a:rPr lang="en-US" kern="0" dirty="0">
                <a:solidFill>
                  <a:srgbClr val="000000"/>
                </a:solidFill>
                <a:latin typeface="Arial"/>
              </a:rPr>
              <a:t>Loss assessments are proportional charges made against a property owner for losses to property owned by members of a group.</a:t>
            </a:r>
          </a:p>
          <a:p>
            <a:pPr marL="0" indent="0">
              <a:buClr>
                <a:srgbClr val="000000"/>
              </a:buClr>
              <a:defRPr/>
            </a:pPr>
            <a:r>
              <a:rPr lang="en-US" kern="0" dirty="0">
                <a:solidFill>
                  <a:srgbClr val="000000"/>
                </a:solidFill>
                <a:latin typeface="Arial"/>
              </a:rPr>
              <a:t>For example, homeowners in a subdivision might belong to a home owners association through which all homeowners collective own common property such as fence and signs at entrance.  If an unknown vehicle hits and damages the entrance sign, the association could assess each property owner for his portion of the cost of repairs. </a:t>
            </a:r>
          </a:p>
          <a:p>
            <a:pPr marL="0" indent="0">
              <a:buClr>
                <a:srgbClr val="000000"/>
              </a:buClr>
              <a:defRPr/>
            </a:pPr>
            <a:r>
              <a:rPr lang="en-US" kern="0" dirty="0">
                <a:solidFill>
                  <a:srgbClr val="000000"/>
                </a:solidFill>
                <a:latin typeface="Arial"/>
              </a:rPr>
              <a:t>Under this coverage, the insurer will pay $1000 of a loss assessment made by a corporation or association of property owners if the loss is a result of peril insured against under coverage A and the damaged property is a type insured under this policy (the fence would qualify</a:t>
            </a:r>
            <a:r>
              <a:rPr lang="en-US" kern="0" dirty="0" smtClean="0">
                <a:solidFill>
                  <a:srgbClr val="000000"/>
                </a:solidFill>
                <a:latin typeface="Arial"/>
              </a:rPr>
              <a:t>)</a:t>
            </a: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Additional </a:t>
            </a:r>
            <a:r>
              <a:rPr kumimoji="0" lang="en-US" sz="1600" b="1" i="0" u="none" strike="noStrike" kern="0" cap="none" spc="0" normalizeH="0" baseline="0" noProof="0" dirty="0" err="1" smtClean="0">
                <a:ln>
                  <a:noFill/>
                </a:ln>
                <a:solidFill>
                  <a:srgbClr val="000000"/>
                </a:solidFill>
                <a:effectLst/>
                <a:uLnTx/>
                <a:uFillTx/>
                <a:latin typeface="Arial"/>
              </a:rPr>
              <a:t>Coverages</a:t>
            </a:r>
            <a:r>
              <a:rPr kumimoji="0" lang="en-US" sz="1600" b="1" i="0" u="none" strike="noStrike" kern="0" cap="none" spc="0" normalizeH="0" baseline="0" noProof="0" dirty="0" smtClean="0">
                <a:ln>
                  <a:noFill/>
                </a:ln>
                <a:solidFill>
                  <a:srgbClr val="000000"/>
                </a:solidFill>
                <a:effectLst/>
                <a:uLnTx/>
                <a:uFillTx/>
                <a:latin typeface="Arial"/>
              </a:rPr>
              <a:t> (contd2)</a:t>
            </a:r>
          </a:p>
        </p:txBody>
      </p:sp>
    </p:spTree>
    <p:extLst>
      <p:ext uri="{BB962C8B-B14F-4D97-AF65-F5344CB8AC3E}">
        <p14:creationId xmlns:p14="http://schemas.microsoft.com/office/powerpoint/2010/main" val="3248461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8810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defRPr/>
            </a:pPr>
            <a:r>
              <a:rPr lang="en-US" b="1" kern="0" dirty="0" smtClean="0">
                <a:solidFill>
                  <a:srgbClr val="000000"/>
                </a:solidFill>
                <a:latin typeface="Arial"/>
              </a:rPr>
              <a:t>8) Collapse</a:t>
            </a:r>
            <a:endParaRPr lang="en-US" b="1" kern="0" dirty="0">
              <a:solidFill>
                <a:srgbClr val="000000"/>
              </a:solidFill>
              <a:latin typeface="Arial"/>
            </a:endParaRPr>
          </a:p>
          <a:p>
            <a:pPr marL="0" indent="0">
              <a:buClr>
                <a:srgbClr val="000000"/>
              </a:buClr>
              <a:defRPr/>
            </a:pPr>
            <a:r>
              <a:rPr lang="en-US" kern="0" dirty="0">
                <a:solidFill>
                  <a:srgbClr val="000000"/>
                </a:solidFill>
                <a:latin typeface="Arial"/>
              </a:rPr>
              <a:t>Collapse and glass breakage are not really causes of loss, but the result of some peril therefore they are treated as additional coverage.</a:t>
            </a:r>
          </a:p>
          <a:p>
            <a:pPr marL="0" indent="0">
              <a:buClr>
                <a:srgbClr val="000000"/>
              </a:buClr>
              <a:defRPr/>
            </a:pPr>
            <a:r>
              <a:rPr lang="en-US" kern="0" dirty="0">
                <a:solidFill>
                  <a:srgbClr val="000000"/>
                </a:solidFill>
                <a:latin typeface="Arial"/>
              </a:rPr>
              <a:t>The collapse additional coverage insure against damages to buildings and personal property caused by the collapse of part of all of an insured building.</a:t>
            </a:r>
          </a:p>
          <a:p>
            <a:pPr marL="0" indent="0">
              <a:buClr>
                <a:srgbClr val="000000"/>
              </a:buClr>
              <a:defRPr/>
            </a:pPr>
            <a:r>
              <a:rPr lang="en-US" kern="0" dirty="0">
                <a:solidFill>
                  <a:srgbClr val="000000"/>
                </a:solidFill>
                <a:latin typeface="Arial"/>
              </a:rPr>
              <a:t>Collapse is explicitly defined to mean an abrupt falling down or caving in of a building or any part of a building so that it cannot be occupied for its intended purposes.  The cost of repairing a building that is still standing or one that is in danger of collapsing do not qualify for payment under this additional coverage.</a:t>
            </a:r>
          </a:p>
          <a:p>
            <a:pPr marL="0" lvl="0" indent="0">
              <a:buClr>
                <a:srgbClr val="000000"/>
              </a:buClr>
              <a:defRPr/>
            </a:pPr>
            <a:r>
              <a:rPr lang="en-US" kern="0" dirty="0" smtClean="0">
                <a:solidFill>
                  <a:srgbClr val="000000"/>
                </a:solidFill>
                <a:latin typeface="Arial"/>
              </a:rPr>
              <a:t>Collapse </a:t>
            </a:r>
            <a:r>
              <a:rPr lang="en-US" kern="0" dirty="0">
                <a:solidFill>
                  <a:srgbClr val="000000"/>
                </a:solidFill>
                <a:latin typeface="Arial"/>
              </a:rPr>
              <a:t>is covered only when it was caused by certain specific perils.</a:t>
            </a:r>
          </a:p>
          <a:p>
            <a:pPr marL="0" lvl="0" indent="0">
              <a:buClr>
                <a:srgbClr val="000000"/>
              </a:buClr>
              <a:defRPr/>
            </a:pPr>
            <a:r>
              <a:rPr lang="en-US" kern="0" dirty="0">
                <a:solidFill>
                  <a:srgbClr val="000000"/>
                </a:solidFill>
                <a:latin typeface="Arial"/>
              </a:rPr>
              <a:t>1)The named perils insured against in coverage C – personal property</a:t>
            </a:r>
          </a:p>
          <a:p>
            <a:pPr marL="0" lvl="0" indent="0">
              <a:buClr>
                <a:srgbClr val="000000"/>
              </a:buClr>
              <a:defRPr/>
            </a:pPr>
            <a:r>
              <a:rPr lang="en-US" kern="0" dirty="0">
                <a:solidFill>
                  <a:srgbClr val="000000"/>
                </a:solidFill>
                <a:latin typeface="Arial"/>
              </a:rPr>
              <a:t>2)Hidden decay of which an insured was not aware</a:t>
            </a:r>
          </a:p>
          <a:p>
            <a:pPr marL="0" lvl="0" indent="0">
              <a:buClr>
                <a:srgbClr val="000000"/>
              </a:buClr>
              <a:defRPr/>
            </a:pPr>
            <a:r>
              <a:rPr lang="en-US" kern="0" dirty="0">
                <a:solidFill>
                  <a:srgbClr val="000000"/>
                </a:solidFill>
                <a:latin typeface="Arial"/>
              </a:rPr>
              <a:t>3)Hidden insect or vermin damage of which an insured was not aware</a:t>
            </a:r>
          </a:p>
          <a:p>
            <a:pPr marL="0" lvl="0" indent="0">
              <a:buClr>
                <a:srgbClr val="000000"/>
              </a:buClr>
              <a:defRPr/>
            </a:pPr>
            <a:r>
              <a:rPr lang="en-US" kern="0" dirty="0">
                <a:solidFill>
                  <a:srgbClr val="000000"/>
                </a:solidFill>
                <a:latin typeface="Arial"/>
              </a:rPr>
              <a:t>4) Weight of contents, equipment, animals or people.</a:t>
            </a:r>
          </a:p>
          <a:p>
            <a:pPr marL="0" lvl="0" indent="0">
              <a:buClr>
                <a:srgbClr val="000000"/>
              </a:buClr>
              <a:defRPr/>
            </a:pPr>
            <a:r>
              <a:rPr lang="en-US" kern="0" dirty="0">
                <a:solidFill>
                  <a:srgbClr val="000000"/>
                </a:solidFill>
                <a:latin typeface="Arial"/>
              </a:rPr>
              <a:t>5) Weight of rain on a roof</a:t>
            </a:r>
          </a:p>
          <a:p>
            <a:pPr marL="0" lvl="0" indent="0">
              <a:buClr>
                <a:srgbClr val="000000"/>
              </a:buClr>
              <a:defRPr/>
            </a:pPr>
            <a:r>
              <a:rPr lang="en-US" kern="0" dirty="0">
                <a:solidFill>
                  <a:srgbClr val="000000"/>
                </a:solidFill>
                <a:latin typeface="Arial"/>
              </a:rPr>
              <a:t>6) Use of defective building materials or construction methods if collapse occurs during construction</a:t>
            </a:r>
          </a:p>
          <a:p>
            <a:pPr marL="0" lvl="0" indent="0">
              <a:buClr>
                <a:srgbClr val="000000"/>
              </a:buClr>
              <a:defRPr/>
            </a:pPr>
            <a:r>
              <a:rPr lang="en-US" kern="0" dirty="0">
                <a:solidFill>
                  <a:srgbClr val="000000"/>
                </a:solidFill>
                <a:latin typeface="Arial"/>
              </a:rPr>
              <a:t>Coverage is subject to policy limit applicable to the covered property</a:t>
            </a:r>
            <a:r>
              <a:rPr lang="en-US" kern="0" dirty="0" smtClean="0">
                <a:solidFill>
                  <a:srgbClr val="000000"/>
                </a:solidFill>
                <a:latin typeface="Arial"/>
              </a:rPr>
              <a:t>.</a:t>
            </a:r>
          </a:p>
          <a:p>
            <a:pPr marL="0" lvl="0" indent="0">
              <a:buClr>
                <a:srgbClr val="000000"/>
              </a:buClr>
              <a:defRPr/>
            </a:pPr>
            <a:endParaRPr lang="en-US" kern="0" dirty="0">
              <a:solidFill>
                <a:srgbClr val="000000"/>
              </a:solidFill>
              <a:latin typeface="Arial"/>
            </a:endParaRPr>
          </a:p>
          <a:p>
            <a:pPr marL="0" lvl="0" indent="0">
              <a:buClr>
                <a:srgbClr val="000000"/>
              </a:buClr>
              <a:defRPr/>
            </a:pPr>
            <a:r>
              <a:rPr lang="en-US" b="1" kern="0" dirty="0" smtClean="0">
                <a:solidFill>
                  <a:srgbClr val="000000"/>
                </a:solidFill>
                <a:latin typeface="Arial"/>
              </a:rPr>
              <a:t>9) Glass </a:t>
            </a:r>
            <a:r>
              <a:rPr lang="en-US" b="1" kern="0" dirty="0">
                <a:solidFill>
                  <a:srgbClr val="000000"/>
                </a:solidFill>
                <a:latin typeface="Arial"/>
              </a:rPr>
              <a:t>or safety glazing </a:t>
            </a:r>
            <a:r>
              <a:rPr lang="en-US" b="1" kern="0" dirty="0" smtClean="0">
                <a:solidFill>
                  <a:srgbClr val="000000"/>
                </a:solidFill>
                <a:latin typeface="Arial"/>
              </a:rPr>
              <a:t>material</a:t>
            </a:r>
          </a:p>
          <a:p>
            <a:pPr marL="0" lvl="0" indent="0">
              <a:buClr>
                <a:srgbClr val="000000"/>
              </a:buClr>
              <a:defRPr/>
            </a:pPr>
            <a:r>
              <a:rPr lang="en-US" kern="0" dirty="0">
                <a:solidFill>
                  <a:srgbClr val="000000"/>
                </a:solidFill>
                <a:latin typeface="Arial"/>
              </a:rPr>
              <a:t>Coverage is provided for the breakage of glass or safety glazing material and for the damage cause by that breakage.  Coverage is excluded of the dwelling has been vacant for more than 60 days before the loss.</a:t>
            </a:r>
          </a:p>
          <a:p>
            <a:pPr marL="0" lvl="0" indent="0">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Additional </a:t>
            </a:r>
            <a:r>
              <a:rPr kumimoji="0" lang="en-US" sz="1600" b="1" i="0" u="none" strike="noStrike" kern="0" cap="none" spc="0" normalizeH="0" baseline="0" noProof="0" dirty="0" err="1" smtClean="0">
                <a:ln>
                  <a:noFill/>
                </a:ln>
                <a:solidFill>
                  <a:srgbClr val="000000"/>
                </a:solidFill>
                <a:effectLst/>
                <a:uLnTx/>
                <a:uFillTx/>
                <a:latin typeface="Arial"/>
              </a:rPr>
              <a:t>Coverages</a:t>
            </a:r>
            <a:r>
              <a:rPr kumimoji="0" lang="en-US" sz="1600" b="1" i="0" u="none" strike="noStrike" kern="0" cap="none" spc="0" normalizeH="0" baseline="0" noProof="0" dirty="0" smtClean="0">
                <a:ln>
                  <a:noFill/>
                </a:ln>
                <a:solidFill>
                  <a:srgbClr val="000000"/>
                </a:solidFill>
                <a:effectLst/>
                <a:uLnTx/>
                <a:uFillTx/>
                <a:latin typeface="Arial"/>
              </a:rPr>
              <a:t> (contd3)</a:t>
            </a:r>
          </a:p>
        </p:txBody>
      </p:sp>
    </p:spTree>
    <p:extLst>
      <p:ext uri="{BB962C8B-B14F-4D97-AF65-F5344CB8AC3E}">
        <p14:creationId xmlns:p14="http://schemas.microsoft.com/office/powerpoint/2010/main" val="2967580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Homeowners </a:t>
            </a:r>
            <a:r>
              <a:rPr lang="en-US" sz="1200" kern="0" dirty="0">
                <a:solidFill>
                  <a:srgbClr val="000000"/>
                </a:solidFill>
                <a:latin typeface="Arial"/>
              </a:rPr>
              <a:t>policy is a versatile tool for insuring real and personal property owned by individuals or families as well as their personal liability exposures.</a:t>
            </a:r>
          </a:p>
          <a:p>
            <a:pPr lvl="1">
              <a:buClr>
                <a:srgbClr val="000000"/>
              </a:buClr>
              <a:defRPr/>
            </a:pPr>
            <a:r>
              <a:rPr lang="en-US" sz="1200" kern="0" dirty="0">
                <a:solidFill>
                  <a:srgbClr val="000000"/>
                </a:solidFill>
                <a:latin typeface="Arial"/>
              </a:rPr>
              <a:t>Policy covers house, its contents and the occupant’s </a:t>
            </a:r>
            <a:r>
              <a:rPr lang="en-US" sz="1200" kern="0" dirty="0" smtClean="0">
                <a:solidFill>
                  <a:srgbClr val="000000"/>
                </a:solidFill>
                <a:latin typeface="Arial"/>
              </a:rPr>
              <a:t>liability</a:t>
            </a:r>
          </a:p>
          <a:p>
            <a:pPr marL="1588" lvl="1" indent="0">
              <a:lnSpc>
                <a:spcPct val="150000"/>
              </a:lnSpc>
              <a:buClr>
                <a:srgbClr val="000000"/>
              </a:buClr>
              <a:buFont typeface="Wingdings 2" pitchFamily="18" charset="2"/>
              <a:buNone/>
              <a:defRPr/>
            </a:pPr>
            <a:r>
              <a:rPr lang="en-US" sz="1200" b="1" kern="0" dirty="0">
                <a:solidFill>
                  <a:srgbClr val="000000"/>
                </a:solidFill>
                <a:latin typeface="Arial"/>
              </a:rPr>
              <a:t>Evolution of Home owners policy</a:t>
            </a:r>
            <a:br>
              <a:rPr lang="en-US" sz="1200" b="1" kern="0" dirty="0">
                <a:solidFill>
                  <a:srgbClr val="000000"/>
                </a:solidFill>
                <a:latin typeface="Arial"/>
              </a:rPr>
            </a:br>
            <a:r>
              <a:rPr lang="en-US" sz="1200" kern="0" dirty="0">
                <a:solidFill>
                  <a:srgbClr val="000000"/>
                </a:solidFill>
                <a:latin typeface="Arial"/>
              </a:rPr>
              <a:t>Before 1950s, Separate policies had to be purchased to cover the various needs of the individuals with respect to Personal Property.</a:t>
            </a:r>
          </a:p>
          <a:p>
            <a:pPr lvl="1">
              <a:buClr>
                <a:srgbClr val="000000"/>
              </a:buClr>
              <a:defRPr/>
            </a:pPr>
            <a:r>
              <a:rPr lang="en-US" sz="1200" kern="0" dirty="0">
                <a:solidFill>
                  <a:srgbClr val="000000"/>
                </a:solidFill>
                <a:latin typeface="Arial"/>
              </a:rPr>
              <a:t>During 1950s, standard homeowners policy were developed to cover most types of private residences and personal property as well as liability insurance.</a:t>
            </a:r>
          </a:p>
          <a:p>
            <a:pPr lvl="1">
              <a:buClr>
                <a:srgbClr val="000000"/>
              </a:buClr>
              <a:defRPr/>
            </a:pPr>
            <a:r>
              <a:rPr lang="en-US" sz="1200" kern="0" dirty="0">
                <a:solidFill>
                  <a:srgbClr val="000000"/>
                </a:solidFill>
                <a:latin typeface="Arial"/>
              </a:rPr>
              <a:t>Before 1970s, insurance policies used a writing style similar  to that of legal contracts.</a:t>
            </a:r>
          </a:p>
          <a:p>
            <a:pPr lvl="1">
              <a:buClr>
                <a:srgbClr val="000000"/>
              </a:buClr>
              <a:defRPr/>
            </a:pPr>
            <a:r>
              <a:rPr lang="en-US" sz="1200" kern="0" dirty="0">
                <a:solidFill>
                  <a:srgbClr val="000000"/>
                </a:solidFill>
                <a:latin typeface="Arial"/>
              </a:rPr>
              <a:t>In the 1970s, need for simplified language in the insurance policies grew so that buyers could understand the policies purchased</a:t>
            </a:r>
            <a:r>
              <a:rPr lang="en-US" sz="1200" kern="0" dirty="0" smtClean="0">
                <a:solidFill>
                  <a:srgbClr val="000000"/>
                </a:solidFill>
                <a:latin typeface="Arial"/>
              </a:rPr>
              <a:t>.</a:t>
            </a:r>
          </a:p>
          <a:p>
            <a:pPr marL="1588" lvl="1" indent="0">
              <a:buClr>
                <a:srgbClr val="000000"/>
              </a:buClr>
              <a:buNone/>
              <a:defRPr/>
            </a:pPr>
            <a:r>
              <a:rPr lang="en-US" sz="1200" b="1" kern="0" dirty="0">
                <a:solidFill>
                  <a:srgbClr val="000000"/>
                </a:solidFill>
                <a:latin typeface="Arial"/>
              </a:rPr>
              <a:t>Various editions of HO by ISO:</a:t>
            </a:r>
          </a:p>
          <a:p>
            <a:pPr lvl="1">
              <a:buClr>
                <a:srgbClr val="000000"/>
              </a:buClr>
              <a:defRPr/>
            </a:pPr>
            <a:r>
              <a:rPr lang="en-US" sz="1200" kern="0" dirty="0">
                <a:solidFill>
                  <a:srgbClr val="000000"/>
                </a:solidFill>
                <a:latin typeface="Arial"/>
              </a:rPr>
              <a:t>In 1976, ISO introduced homeowners policy series called ‘Homeowners 76 series’.</a:t>
            </a:r>
          </a:p>
          <a:p>
            <a:pPr lvl="1">
              <a:buClr>
                <a:srgbClr val="000000"/>
              </a:buClr>
              <a:defRPr/>
            </a:pPr>
            <a:r>
              <a:rPr lang="en-US" sz="1200" kern="0" dirty="0">
                <a:solidFill>
                  <a:srgbClr val="000000"/>
                </a:solidFill>
                <a:latin typeface="Arial"/>
              </a:rPr>
              <a:t>1984 edition was approved in all stated except TEXAS.</a:t>
            </a:r>
          </a:p>
          <a:p>
            <a:pPr lvl="1">
              <a:buClr>
                <a:srgbClr val="000000"/>
              </a:buClr>
              <a:defRPr/>
            </a:pPr>
            <a:r>
              <a:rPr lang="en-US" sz="1200" kern="0" dirty="0">
                <a:solidFill>
                  <a:srgbClr val="000000"/>
                </a:solidFill>
                <a:latin typeface="Arial"/>
              </a:rPr>
              <a:t>Another edition in 1991</a:t>
            </a:r>
          </a:p>
          <a:p>
            <a:pPr lvl="1">
              <a:buClr>
                <a:srgbClr val="000000"/>
              </a:buClr>
              <a:defRPr/>
            </a:pPr>
            <a:r>
              <a:rPr lang="en-US" sz="1200" kern="0" dirty="0">
                <a:solidFill>
                  <a:srgbClr val="000000"/>
                </a:solidFill>
                <a:latin typeface="Arial"/>
              </a:rPr>
              <a:t>1994 – ISO introduced multistate revision in the form of endorsements to be attached to 1991 editions.</a:t>
            </a:r>
          </a:p>
          <a:p>
            <a:pPr lvl="1">
              <a:buClr>
                <a:srgbClr val="000000"/>
              </a:buClr>
              <a:defRPr/>
            </a:pPr>
            <a:r>
              <a:rPr lang="en-US" sz="1200" kern="0" dirty="0">
                <a:solidFill>
                  <a:srgbClr val="000000"/>
                </a:solidFill>
                <a:latin typeface="Arial"/>
              </a:rPr>
              <a:t>Homeowners 2000 policy program incorporates these multistate revisions, broadens many </a:t>
            </a:r>
            <a:r>
              <a:rPr lang="en-US" sz="1200" kern="0" dirty="0" err="1">
                <a:solidFill>
                  <a:srgbClr val="000000"/>
                </a:solidFill>
                <a:latin typeface="Arial"/>
              </a:rPr>
              <a:t>coverages</a:t>
            </a:r>
            <a:r>
              <a:rPr lang="en-US" sz="1200" kern="0" dirty="0">
                <a:solidFill>
                  <a:srgbClr val="000000"/>
                </a:solidFill>
                <a:latin typeface="Arial"/>
              </a:rPr>
              <a:t> of the 1991 forms  and restricts other </a:t>
            </a:r>
            <a:r>
              <a:rPr lang="en-US" sz="1200" kern="0" dirty="0" err="1">
                <a:solidFill>
                  <a:srgbClr val="000000"/>
                </a:solidFill>
                <a:latin typeface="Arial"/>
              </a:rPr>
              <a:t>coverages</a:t>
            </a:r>
            <a:r>
              <a:rPr lang="en-US" sz="1200" kern="0" dirty="0">
                <a:solidFill>
                  <a:srgbClr val="000000"/>
                </a:solidFill>
                <a:latin typeface="Arial"/>
              </a:rPr>
              <a:t>.</a:t>
            </a:r>
          </a:p>
          <a:p>
            <a:pPr marL="1588" lvl="1" indent="0">
              <a:buClr>
                <a:srgbClr val="000000"/>
              </a:buClr>
              <a:buNone/>
              <a:defRPr/>
            </a:pPr>
            <a:endParaRPr lang="en-US" sz="1200" kern="0" dirty="0">
              <a:solidFill>
                <a:srgbClr val="000000"/>
              </a:solidFill>
              <a:latin typeface="Arial"/>
            </a:endParaRPr>
          </a:p>
          <a:p>
            <a:pPr marL="1588" lvl="1" indent="0">
              <a:buClr>
                <a:srgbClr val="000000"/>
              </a:buClr>
              <a:buNone/>
              <a:defRPr/>
            </a:pPr>
            <a:endParaRPr kumimoji="0" lang="en-US" sz="1200" b="0" i="0" u="none" strike="noStrike" kern="0" cap="none" spc="0" normalizeH="0" baseline="0" noProof="0" dirty="0">
              <a:ln>
                <a:noFill/>
              </a:ln>
              <a:solidFill>
                <a:srgbClr val="000000"/>
              </a:solidFill>
              <a:effectLst/>
              <a:uLnTx/>
              <a:uFillTx/>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a:solidFill>
                  <a:srgbClr val="000000"/>
                </a:solidFill>
                <a:latin typeface="Arial"/>
              </a:rPr>
              <a:t>What is Homeowners policy</a:t>
            </a:r>
          </a:p>
        </p:txBody>
      </p:sp>
    </p:spTree>
    <p:extLst>
      <p:ext uri="{BB962C8B-B14F-4D97-AF65-F5344CB8AC3E}">
        <p14:creationId xmlns:p14="http://schemas.microsoft.com/office/powerpoint/2010/main" val="1616816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9572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defRPr/>
            </a:pPr>
            <a:r>
              <a:rPr lang="en-US" b="1" kern="0" dirty="0" smtClean="0">
                <a:solidFill>
                  <a:srgbClr val="000000"/>
                </a:solidFill>
                <a:latin typeface="Arial"/>
              </a:rPr>
              <a:t>10) Landlord's furnishings</a:t>
            </a:r>
          </a:p>
          <a:p>
            <a:pPr lvl="1">
              <a:buClr>
                <a:srgbClr val="000000"/>
              </a:buClr>
              <a:defRPr/>
            </a:pPr>
            <a:r>
              <a:rPr lang="en-US" kern="0" dirty="0">
                <a:solidFill>
                  <a:srgbClr val="000000"/>
                </a:solidFill>
                <a:latin typeface="Arial"/>
              </a:rPr>
              <a:t>Landlord's furnishings (including carpeting and appliances) in tenant's apartments are excluded from coverage under coverage C.  However under this additional coverage, they are covered up to $2500 per apartment for loss by the same perils applicable to other property under coverage C, except that theft coverage is not included.</a:t>
            </a:r>
          </a:p>
          <a:p>
            <a:pPr marL="0" indent="0">
              <a:buClr>
                <a:srgbClr val="000000"/>
              </a:buClr>
              <a:defRPr/>
            </a:pPr>
            <a:endParaRPr lang="en-US" b="1" kern="0" dirty="0" smtClean="0">
              <a:solidFill>
                <a:srgbClr val="000000"/>
              </a:solidFill>
              <a:latin typeface="Arial"/>
            </a:endParaRPr>
          </a:p>
          <a:p>
            <a:pPr marL="0" indent="0">
              <a:buClr>
                <a:srgbClr val="000000"/>
              </a:buClr>
              <a:defRPr/>
            </a:pPr>
            <a:r>
              <a:rPr lang="en-US" b="1" kern="0" dirty="0" smtClean="0">
                <a:solidFill>
                  <a:srgbClr val="000000"/>
                </a:solidFill>
                <a:latin typeface="Arial"/>
              </a:rPr>
              <a:t>11) Ordinance or Law</a:t>
            </a:r>
          </a:p>
          <a:p>
            <a:pPr lvl="1">
              <a:buClr>
                <a:srgbClr val="000000"/>
              </a:buClr>
              <a:defRPr/>
            </a:pPr>
            <a:r>
              <a:rPr lang="en-US" kern="0" dirty="0">
                <a:solidFill>
                  <a:srgbClr val="000000"/>
                </a:solidFill>
                <a:latin typeface="Arial"/>
              </a:rPr>
              <a:t>An individual who owns a home in an older, a historical or recently rezoned neighborhood could discover after a loss that repairs must be made in compliance with current ordinance or laws.</a:t>
            </a:r>
          </a:p>
          <a:p>
            <a:pPr lvl="1">
              <a:buClr>
                <a:srgbClr val="000000"/>
              </a:buClr>
              <a:defRPr/>
            </a:pPr>
            <a:r>
              <a:rPr lang="en-US" kern="0" dirty="0">
                <a:solidFill>
                  <a:srgbClr val="000000"/>
                </a:solidFill>
                <a:latin typeface="Arial"/>
              </a:rPr>
              <a:t>Limit – 10% of coverage A and pay</a:t>
            </a:r>
          </a:p>
          <a:p>
            <a:pPr lvl="2">
              <a:buClr>
                <a:srgbClr val="000000"/>
              </a:buClr>
              <a:defRPr/>
            </a:pPr>
            <a:r>
              <a:rPr lang="en-US" kern="0" dirty="0">
                <a:solidFill>
                  <a:srgbClr val="000000"/>
                </a:solidFill>
                <a:latin typeface="Arial"/>
              </a:rPr>
              <a:t>1)The added cost of construction, demolition, remodeling, renovation or repair due to damage as a result of a covered peril</a:t>
            </a:r>
          </a:p>
          <a:p>
            <a:pPr lvl="2">
              <a:buClr>
                <a:srgbClr val="000000"/>
              </a:buClr>
              <a:defRPr/>
            </a:pPr>
            <a:r>
              <a:rPr lang="en-US" kern="0" dirty="0">
                <a:solidFill>
                  <a:srgbClr val="000000"/>
                </a:solidFill>
                <a:latin typeface="Arial"/>
              </a:rPr>
              <a:t>2) The demolition, reconstruction</a:t>
            </a:r>
            <a:r>
              <a:rPr lang="en-US" kern="0" dirty="0" smtClean="0">
                <a:solidFill>
                  <a:srgbClr val="000000"/>
                </a:solidFill>
                <a:latin typeface="Arial"/>
              </a:rPr>
              <a:t>, remodeling</a:t>
            </a:r>
            <a:r>
              <a:rPr lang="en-US" kern="0" dirty="0">
                <a:solidFill>
                  <a:srgbClr val="000000"/>
                </a:solidFill>
                <a:latin typeface="Arial"/>
              </a:rPr>
              <a:t>, removal or replacement of the undamaged part of a covered building or other structures when the entire building must be rebuilt.</a:t>
            </a:r>
          </a:p>
          <a:p>
            <a:pPr lvl="2">
              <a:buClr>
                <a:srgbClr val="000000"/>
              </a:buClr>
              <a:defRPr/>
            </a:pPr>
            <a:r>
              <a:rPr lang="en-US" kern="0" dirty="0">
                <a:solidFill>
                  <a:srgbClr val="000000"/>
                </a:solidFill>
                <a:latin typeface="Arial"/>
              </a:rPr>
              <a:t>3) The remodeling, removal or replacement of the undamaged part of covered building or other structure when it is necessary to complete the work being done to the damaged area.</a:t>
            </a:r>
          </a:p>
          <a:p>
            <a:pPr lvl="2">
              <a:buClr>
                <a:srgbClr val="000000"/>
              </a:buClr>
              <a:defRPr/>
            </a:pPr>
            <a:r>
              <a:rPr lang="en-US" kern="0" dirty="0">
                <a:solidFill>
                  <a:srgbClr val="000000"/>
                </a:solidFill>
                <a:latin typeface="Arial"/>
              </a:rPr>
              <a:t>4) Related debris removal</a:t>
            </a:r>
          </a:p>
          <a:p>
            <a:pPr lvl="1">
              <a:buClr>
                <a:srgbClr val="000000"/>
              </a:buClr>
              <a:defRPr/>
            </a:pPr>
            <a:r>
              <a:rPr lang="en-US" kern="0" dirty="0">
                <a:solidFill>
                  <a:srgbClr val="000000"/>
                </a:solidFill>
                <a:latin typeface="Arial"/>
              </a:rPr>
              <a:t>Specifically excluded are losses in value to the building and costs associated with pollutants.</a:t>
            </a:r>
          </a:p>
          <a:p>
            <a:pPr marL="0" indent="0">
              <a:buClr>
                <a:srgbClr val="000000"/>
              </a:buClr>
              <a:defRPr/>
            </a:pPr>
            <a:endParaRPr lang="en-US" b="1" kern="0" dirty="0" smtClean="0">
              <a:solidFill>
                <a:srgbClr val="000000"/>
              </a:solidFill>
              <a:latin typeface="Arial"/>
            </a:endParaRPr>
          </a:p>
          <a:p>
            <a:pPr marL="0" indent="0">
              <a:buClr>
                <a:srgbClr val="000000"/>
              </a:buClr>
              <a:defRPr/>
            </a:pPr>
            <a:r>
              <a:rPr lang="en-US" b="1" kern="0" dirty="0" smtClean="0">
                <a:solidFill>
                  <a:srgbClr val="000000"/>
                </a:solidFill>
                <a:latin typeface="Arial"/>
              </a:rPr>
              <a:t>12) Grave Markers</a:t>
            </a:r>
          </a:p>
          <a:p>
            <a:pPr lvl="1">
              <a:buClr>
                <a:srgbClr val="000000"/>
              </a:buClr>
              <a:defRPr/>
            </a:pPr>
            <a:r>
              <a:rPr lang="en-US" kern="0" dirty="0">
                <a:solidFill>
                  <a:srgbClr val="000000"/>
                </a:solidFill>
                <a:latin typeface="Arial"/>
              </a:rPr>
              <a:t>Grave markers do not clearly qualify as either personal property or real property that would be covered else where in the HO3 policy, so they are treated as an additional coverage.</a:t>
            </a:r>
          </a:p>
          <a:p>
            <a:pPr lvl="1">
              <a:buClr>
                <a:srgbClr val="000000"/>
              </a:buClr>
              <a:defRPr/>
            </a:pPr>
            <a:r>
              <a:rPr lang="en-US" kern="0" dirty="0">
                <a:solidFill>
                  <a:srgbClr val="000000"/>
                </a:solidFill>
                <a:latin typeface="Arial"/>
              </a:rPr>
              <a:t>For loss caused by the coverage C perils  - including vandalism - $5000 in coverage applies to grave markers and mausoleums on or away from the residence premises.</a:t>
            </a:r>
          </a:p>
          <a:p>
            <a:pPr marL="0" indent="0">
              <a:buClr>
                <a:srgbClr val="000000"/>
              </a:buClr>
              <a:defRPr/>
            </a:pPr>
            <a:endParaRPr lang="en-US" b="1" kern="0" dirty="0" smtClean="0">
              <a:solidFill>
                <a:srgbClr val="000000"/>
              </a:solidFill>
              <a:latin typeface="Arial"/>
            </a:endParaRPr>
          </a:p>
          <a:p>
            <a:pPr marL="0" lvl="0" indent="0">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Additional </a:t>
            </a:r>
            <a:r>
              <a:rPr kumimoji="0" lang="en-US" sz="1600" b="1" i="0" u="none" strike="noStrike" kern="0" cap="none" spc="0" normalizeH="0" baseline="0" noProof="0" dirty="0" err="1" smtClean="0">
                <a:ln>
                  <a:noFill/>
                </a:ln>
                <a:solidFill>
                  <a:srgbClr val="000000"/>
                </a:solidFill>
                <a:effectLst/>
                <a:uLnTx/>
                <a:uFillTx/>
                <a:latin typeface="Arial"/>
              </a:rPr>
              <a:t>Coverages</a:t>
            </a:r>
            <a:r>
              <a:rPr kumimoji="0" lang="en-US" sz="1600" b="1" i="0" u="none" strike="noStrike" kern="0" cap="none" spc="0" normalizeH="0" baseline="0" noProof="0" dirty="0" smtClean="0">
                <a:ln>
                  <a:noFill/>
                </a:ln>
                <a:solidFill>
                  <a:srgbClr val="000000"/>
                </a:solidFill>
                <a:effectLst/>
                <a:uLnTx/>
                <a:uFillTx/>
                <a:latin typeface="Arial"/>
              </a:rPr>
              <a:t> (contd4)</a:t>
            </a:r>
          </a:p>
        </p:txBody>
      </p:sp>
    </p:spTree>
    <p:extLst>
      <p:ext uri="{BB962C8B-B14F-4D97-AF65-F5344CB8AC3E}">
        <p14:creationId xmlns:p14="http://schemas.microsoft.com/office/powerpoint/2010/main" val="1158175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881062"/>
            <a:ext cx="87503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1588" lvl="1" indent="0">
              <a:buClr>
                <a:srgbClr val="000000"/>
              </a:buClr>
              <a:buNone/>
              <a:defRPr/>
            </a:pPr>
            <a:r>
              <a:rPr lang="en-US" sz="1200" kern="0" dirty="0" smtClean="0">
                <a:solidFill>
                  <a:srgbClr val="000000"/>
                </a:solidFill>
                <a:latin typeface="Arial"/>
              </a:rPr>
              <a:t>Insurance is provided against the direct physical loss to property described in </a:t>
            </a:r>
            <a:r>
              <a:rPr lang="en-US" sz="1200" kern="0" dirty="0" err="1" smtClean="0">
                <a:solidFill>
                  <a:srgbClr val="000000"/>
                </a:solidFill>
                <a:latin typeface="Arial"/>
              </a:rPr>
              <a:t>Coverages</a:t>
            </a:r>
            <a:r>
              <a:rPr lang="en-US" sz="1200" kern="0" dirty="0" smtClean="0">
                <a:solidFill>
                  <a:srgbClr val="000000"/>
                </a:solidFill>
                <a:latin typeface="Arial"/>
              </a:rPr>
              <a:t> </a:t>
            </a:r>
            <a:r>
              <a:rPr lang="en-US" sz="1200" kern="0" dirty="0">
                <a:solidFill>
                  <a:srgbClr val="000000"/>
                </a:solidFill>
                <a:latin typeface="Arial"/>
              </a:rPr>
              <a:t>A and B </a:t>
            </a:r>
            <a:endParaRPr lang="en-US" sz="1200" kern="0" dirty="0" smtClean="0">
              <a:solidFill>
                <a:srgbClr val="000000"/>
              </a:solidFill>
              <a:latin typeface="Arial"/>
            </a:endParaRPr>
          </a:p>
          <a:p>
            <a:pPr marL="1588" lvl="1" indent="0">
              <a:buClr>
                <a:srgbClr val="000000"/>
              </a:buClr>
              <a:buNone/>
              <a:defRPr/>
            </a:pPr>
            <a:r>
              <a:rPr lang="en-US" sz="1200" kern="0" dirty="0" smtClean="0">
                <a:solidFill>
                  <a:srgbClr val="000000"/>
                </a:solidFill>
                <a:latin typeface="Arial"/>
              </a:rPr>
              <a:t>Insured Perils for Coverage </a:t>
            </a:r>
            <a:r>
              <a:rPr lang="en-US" sz="1200" kern="0" dirty="0">
                <a:solidFill>
                  <a:srgbClr val="000000"/>
                </a:solidFill>
                <a:latin typeface="Arial"/>
              </a:rPr>
              <a:t>A and B </a:t>
            </a:r>
            <a:r>
              <a:rPr lang="en-US" sz="1200" kern="0" dirty="0" smtClean="0">
                <a:solidFill>
                  <a:srgbClr val="000000"/>
                </a:solidFill>
                <a:latin typeface="Arial"/>
              </a:rPr>
              <a:t>are grouped together because the items insured under these two </a:t>
            </a:r>
            <a:r>
              <a:rPr lang="en-US" sz="1200" kern="0" dirty="0" err="1" smtClean="0">
                <a:solidFill>
                  <a:srgbClr val="000000"/>
                </a:solidFill>
                <a:latin typeface="Arial"/>
              </a:rPr>
              <a:t>coverages</a:t>
            </a:r>
            <a:r>
              <a:rPr lang="en-US" sz="1200" kern="0" dirty="0" smtClean="0">
                <a:solidFill>
                  <a:srgbClr val="000000"/>
                </a:solidFill>
                <a:latin typeface="Arial"/>
              </a:rPr>
              <a:t> include real property items with similar exposures to loss. The approach to describing the perils insured against for Coverage A and B is known as  </a:t>
            </a:r>
            <a:r>
              <a:rPr lang="en-US" sz="1200" b="1" kern="0" dirty="0">
                <a:solidFill>
                  <a:srgbClr val="000000"/>
                </a:solidFill>
                <a:latin typeface="Arial"/>
              </a:rPr>
              <a:t>'Special form coverage</a:t>
            </a:r>
            <a:r>
              <a:rPr lang="en-US" sz="1200" kern="0" dirty="0">
                <a:solidFill>
                  <a:srgbClr val="000000"/>
                </a:solidFill>
                <a:latin typeface="Arial"/>
              </a:rPr>
              <a:t>' </a:t>
            </a:r>
          </a:p>
          <a:p>
            <a:pPr marL="1588" lvl="1" indent="0">
              <a:buClr>
                <a:srgbClr val="000000"/>
              </a:buClr>
              <a:buNone/>
              <a:defRPr/>
            </a:pPr>
            <a:r>
              <a:rPr lang="en-US" sz="1200" kern="0" dirty="0" smtClean="0">
                <a:solidFill>
                  <a:srgbClr val="000000"/>
                </a:solidFill>
                <a:latin typeface="Arial"/>
              </a:rPr>
              <a:t>Special form coverage provides the coverage for any direct physical loss to property unless the loss is caused by peril specifically excluded by the policy (exclusions listed below):  </a:t>
            </a:r>
            <a:endParaRPr lang="en-US" sz="1200" b="1" kern="0" dirty="0" smtClean="0">
              <a:solidFill>
                <a:srgbClr val="000000"/>
              </a:solidFill>
              <a:latin typeface="Arial"/>
            </a:endParaRPr>
          </a:p>
          <a:p>
            <a:pPr lvl="1">
              <a:buClr>
                <a:srgbClr val="000000"/>
              </a:buClr>
              <a:defRPr/>
            </a:pPr>
            <a:r>
              <a:rPr lang="en-US" sz="1200" b="1" kern="0" dirty="0" smtClean="0">
                <a:solidFill>
                  <a:srgbClr val="000000"/>
                </a:solidFill>
                <a:latin typeface="Arial"/>
              </a:rPr>
              <a:t>Perils Excluded for Coverage A and B</a:t>
            </a:r>
          </a:p>
          <a:p>
            <a:pPr lvl="2">
              <a:buClr>
                <a:srgbClr val="000000"/>
              </a:buClr>
              <a:defRPr/>
            </a:pPr>
            <a:r>
              <a:rPr lang="en-US" sz="1050" kern="0" dirty="0" smtClean="0">
                <a:solidFill>
                  <a:srgbClr val="000000"/>
                </a:solidFill>
                <a:latin typeface="Arial"/>
              </a:rPr>
              <a:t>1</a:t>
            </a:r>
            <a:r>
              <a:rPr lang="en-US" sz="1050" kern="0" dirty="0">
                <a:solidFill>
                  <a:srgbClr val="000000"/>
                </a:solidFill>
                <a:latin typeface="Arial"/>
              </a:rPr>
              <a:t>) Collapse – Collapse is excluded as a cause of loss but coverage for collapse that results from another cause is provided under Sec.1, additional coverage.</a:t>
            </a:r>
          </a:p>
          <a:p>
            <a:pPr lvl="2">
              <a:buClr>
                <a:srgbClr val="000000"/>
              </a:buClr>
              <a:defRPr/>
            </a:pPr>
            <a:r>
              <a:rPr lang="en-US" sz="1050" kern="0" dirty="0">
                <a:solidFill>
                  <a:srgbClr val="000000"/>
                </a:solidFill>
                <a:latin typeface="Arial"/>
              </a:rPr>
              <a:t>2) Freezing of a plumbing, Heating, Air conditioning or Sprinkler system, or house hold appliance</a:t>
            </a:r>
          </a:p>
          <a:p>
            <a:pPr lvl="2">
              <a:buClr>
                <a:srgbClr val="000000"/>
              </a:buClr>
              <a:defRPr/>
            </a:pPr>
            <a:r>
              <a:rPr lang="en-US" sz="1050" kern="0" dirty="0">
                <a:solidFill>
                  <a:srgbClr val="000000"/>
                </a:solidFill>
                <a:latin typeface="Arial"/>
              </a:rPr>
              <a:t>3) Freezing, Thawing, Pressure or Weight of water or ice – Damage to external properties caused by freezing, thawing.</a:t>
            </a:r>
          </a:p>
          <a:p>
            <a:pPr lvl="2">
              <a:buClr>
                <a:srgbClr val="000000"/>
              </a:buClr>
              <a:defRPr/>
            </a:pPr>
            <a:r>
              <a:rPr lang="en-US" sz="1050" kern="0" dirty="0">
                <a:solidFill>
                  <a:srgbClr val="000000"/>
                </a:solidFill>
                <a:latin typeface="Arial"/>
              </a:rPr>
              <a:t>4) Theft of construction materials</a:t>
            </a:r>
          </a:p>
          <a:p>
            <a:pPr lvl="2">
              <a:buClr>
                <a:srgbClr val="000000"/>
              </a:buClr>
              <a:defRPr/>
            </a:pPr>
            <a:r>
              <a:rPr lang="en-US" sz="1050" kern="0" dirty="0">
                <a:solidFill>
                  <a:srgbClr val="000000"/>
                </a:solidFill>
                <a:latin typeface="Arial"/>
              </a:rPr>
              <a:t>5) Vandalism and Malicious Mischief to Vacant Dwellings – Coverage for vandalism, including ensuing losses such as fire is excluded for dwelling that have been vacant for more than 60 days</a:t>
            </a:r>
            <a:r>
              <a:rPr lang="en-US" sz="1050" kern="0" dirty="0" smtClean="0">
                <a:solidFill>
                  <a:srgbClr val="000000"/>
                </a:solidFill>
                <a:latin typeface="Arial"/>
              </a:rPr>
              <a:t>.</a:t>
            </a:r>
          </a:p>
          <a:p>
            <a:pPr lvl="2">
              <a:buClr>
                <a:srgbClr val="000000"/>
              </a:buClr>
              <a:defRPr/>
            </a:pPr>
            <a:r>
              <a:rPr lang="en-US" sz="1050" kern="0" dirty="0">
                <a:solidFill>
                  <a:srgbClr val="000000"/>
                </a:solidFill>
                <a:latin typeface="Arial"/>
              </a:rPr>
              <a:t>6) Mold, Fungus, or Wet Rot – Coverage for loss by these causes is excluded unless the mold, fungus or rotting is hidden and results from an accident leak of water or steam from a plumbing, heating or air conditioning system or household appliance or from a storm drain or water, steam or sewer pipes off the residence premises</a:t>
            </a:r>
            <a:r>
              <a:rPr lang="en-US" sz="1050" kern="0" dirty="0" smtClean="0">
                <a:solidFill>
                  <a:srgbClr val="000000"/>
                </a:solidFill>
                <a:latin typeface="Arial"/>
              </a:rPr>
              <a:t>.</a:t>
            </a:r>
          </a:p>
          <a:p>
            <a:pPr lvl="1">
              <a:buClr>
                <a:srgbClr val="000000"/>
              </a:buClr>
              <a:defRPr/>
            </a:pPr>
            <a:r>
              <a:rPr lang="en-US" sz="1200" b="1" kern="0" dirty="0" smtClean="0">
                <a:solidFill>
                  <a:srgbClr val="000000"/>
                </a:solidFill>
                <a:latin typeface="Arial"/>
              </a:rPr>
              <a:t>Other Perils excluded:</a:t>
            </a:r>
          </a:p>
          <a:p>
            <a:pPr lvl="2">
              <a:buClr>
                <a:srgbClr val="000000"/>
              </a:buClr>
              <a:defRPr/>
            </a:pPr>
            <a:r>
              <a:rPr lang="en-US" sz="1050" kern="0" dirty="0" smtClean="0">
                <a:solidFill>
                  <a:srgbClr val="000000"/>
                </a:solidFill>
                <a:latin typeface="Arial"/>
              </a:rPr>
              <a:t>Natural Deterioration – Losses caused by age and nature deterioration are call maintenance losses and are not covered.</a:t>
            </a:r>
          </a:p>
          <a:p>
            <a:pPr lvl="2">
              <a:buClr>
                <a:srgbClr val="000000"/>
              </a:buClr>
              <a:defRPr/>
            </a:pPr>
            <a:r>
              <a:rPr lang="en-US" sz="1050" kern="0" dirty="0" smtClean="0">
                <a:solidFill>
                  <a:srgbClr val="000000"/>
                </a:solidFill>
                <a:latin typeface="Arial"/>
              </a:rPr>
              <a:t>Smoke from Agricultural smudging or industrial operation – Damage that results from smoke caused by Agricultural smudging or industrial operations is excluded from coverage</a:t>
            </a:r>
          </a:p>
          <a:p>
            <a:pPr lvl="2">
              <a:buClr>
                <a:srgbClr val="000000"/>
              </a:buClr>
              <a:defRPr/>
            </a:pPr>
            <a:r>
              <a:rPr lang="en-US" sz="1050" kern="0" dirty="0" smtClean="0">
                <a:solidFill>
                  <a:srgbClr val="000000"/>
                </a:solidFill>
                <a:latin typeface="Arial"/>
              </a:rPr>
              <a:t>Pollutants – The policy excludes property coverage for damages caused by pollutants, whether they are solid, liquid, gaseous or thermal.  An exception is made if the pollutants are released or escape as the result of any of the perils is insured under coverage C.</a:t>
            </a:r>
          </a:p>
          <a:p>
            <a:pPr lvl="2">
              <a:buClr>
                <a:srgbClr val="000000"/>
              </a:buClr>
              <a:defRPr/>
            </a:pPr>
            <a:r>
              <a:rPr lang="en-US" sz="1050" kern="0" dirty="0">
                <a:solidFill>
                  <a:srgbClr val="000000"/>
                </a:solidFill>
                <a:latin typeface="Arial"/>
              </a:rPr>
              <a:t>Settling of the Dwelling – Losses that results from the settling, shrinking, bulging or expansion of foundation, footing, patios, pavements, bulkheads and the building structure are excluded from the coverage.</a:t>
            </a:r>
          </a:p>
          <a:p>
            <a:pPr lvl="2">
              <a:buClr>
                <a:srgbClr val="000000"/>
              </a:buClr>
              <a:defRPr/>
            </a:pPr>
            <a:r>
              <a:rPr lang="en-US" sz="1050" kern="0" dirty="0">
                <a:solidFill>
                  <a:srgbClr val="000000"/>
                </a:solidFill>
                <a:latin typeface="Arial"/>
              </a:rPr>
              <a:t>Animals – HO3 does not cover damage to animals because they are not covered property.</a:t>
            </a:r>
          </a:p>
          <a:p>
            <a:pPr lvl="2">
              <a:buClr>
                <a:srgbClr val="000000"/>
              </a:buClr>
              <a:defRPr/>
            </a:pPr>
            <a:endParaRPr lang="en-US" sz="1050" kern="0" dirty="0" smtClean="0">
              <a:solidFill>
                <a:srgbClr val="000000"/>
              </a:solidFill>
              <a:latin typeface="Arial"/>
            </a:endParaRPr>
          </a:p>
          <a:p>
            <a:pPr lvl="1">
              <a:buClr>
                <a:srgbClr val="000000"/>
              </a:buClr>
              <a:defRPr/>
            </a:pPr>
            <a:endParaRPr lang="en-US" sz="1200" kern="0" dirty="0" smtClean="0">
              <a:solidFill>
                <a:srgbClr val="000000"/>
              </a:solidFill>
              <a:latin typeface="Arial"/>
            </a:endParaRPr>
          </a:p>
          <a:p>
            <a:pPr lvl="2">
              <a:buClr>
                <a:srgbClr val="000000"/>
              </a:buClr>
              <a:defRPr/>
            </a:pPr>
            <a:endParaRPr lang="en-US" sz="1050" kern="0" dirty="0" smtClean="0">
              <a:solidFill>
                <a:srgbClr val="000000"/>
              </a:solidFill>
              <a:latin typeface="Arial"/>
            </a:endParaRPr>
          </a:p>
          <a:p>
            <a:pPr lvl="2">
              <a:buClr>
                <a:srgbClr val="000000"/>
              </a:buClr>
              <a:defRPr/>
            </a:pPr>
            <a:endParaRPr lang="en-US" sz="1050" kern="0" dirty="0" smtClean="0">
              <a:solidFill>
                <a:srgbClr val="000000"/>
              </a:solidFill>
              <a:latin typeface="Arial"/>
            </a:endParaRPr>
          </a:p>
          <a:p>
            <a:pPr marL="342900" marR="0" lvl="0" indent="-342900" algn="l" defTabSz="914400" rtl="0" eaLnBrk="1" fontAlgn="base" latinLnBrk="0" hangingPunct="1">
              <a:lnSpc>
                <a:spcPct val="106000"/>
              </a:lnSpc>
              <a:spcBef>
                <a:spcPct val="80000"/>
              </a:spcBef>
              <a:spcAft>
                <a:spcPct val="0"/>
              </a:spcAft>
              <a:buClr>
                <a:srgbClr val="000000"/>
              </a:buClr>
              <a:buSzPct val="80000"/>
              <a:buFontTx/>
              <a:buNone/>
              <a:tabLst/>
              <a:defRPr/>
            </a:pPr>
            <a:endParaRPr kumimoji="0" lang="en-US" sz="1200" b="0" i="0" u="none" strike="noStrike" kern="0" cap="none" spc="0" normalizeH="0" baseline="0" noProof="0" dirty="0">
              <a:ln>
                <a:noFill/>
              </a:ln>
              <a:solidFill>
                <a:srgbClr val="000000"/>
              </a:solidFill>
              <a:effectLst/>
              <a:uLnTx/>
              <a:uFillTx/>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Perils for Coverage</a:t>
            </a:r>
            <a:r>
              <a:rPr kumimoji="0" lang="en-US" sz="1600" b="1" i="0" u="none" strike="noStrike" kern="0" cap="none" spc="0" normalizeH="0" noProof="0" dirty="0" smtClean="0">
                <a:ln>
                  <a:noFill/>
                </a:ln>
                <a:solidFill>
                  <a:srgbClr val="000000"/>
                </a:solidFill>
                <a:effectLst/>
                <a:uLnTx/>
                <a:uFillTx/>
                <a:latin typeface="Arial"/>
              </a:rPr>
              <a:t> A and B</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965440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804862"/>
            <a:ext cx="85979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lnSpc>
                <a:spcPct val="100000"/>
              </a:lnSpc>
              <a:buClr>
                <a:srgbClr val="000000"/>
              </a:buClr>
              <a:defRPr/>
            </a:pPr>
            <a:r>
              <a:rPr lang="en-US" kern="0" dirty="0" smtClean="0">
                <a:solidFill>
                  <a:srgbClr val="000000"/>
                </a:solidFill>
                <a:latin typeface="Arial"/>
              </a:rPr>
              <a:t>Fire </a:t>
            </a:r>
            <a:r>
              <a:rPr lang="en-US" kern="0" dirty="0">
                <a:solidFill>
                  <a:srgbClr val="000000"/>
                </a:solidFill>
                <a:latin typeface="Arial"/>
              </a:rPr>
              <a:t>and Lightning</a:t>
            </a:r>
          </a:p>
          <a:p>
            <a:pPr lvl="1">
              <a:lnSpc>
                <a:spcPct val="100000"/>
              </a:lnSpc>
              <a:buClr>
                <a:srgbClr val="000000"/>
              </a:buClr>
              <a:defRPr/>
            </a:pPr>
            <a:r>
              <a:rPr lang="en-US" kern="0" dirty="0">
                <a:solidFill>
                  <a:srgbClr val="000000"/>
                </a:solidFill>
                <a:latin typeface="Arial"/>
              </a:rPr>
              <a:t>Windstorm or hail – Damage to personal property caused by rain, snow, sleet, sand or dust is covered only if wind (including hurricane and tornado) or hail first damages the building and causes an opening in a roof or wall through which the rain, snow, sleet, sand or dust enters.</a:t>
            </a:r>
          </a:p>
          <a:p>
            <a:pPr lvl="1">
              <a:lnSpc>
                <a:spcPct val="100000"/>
              </a:lnSpc>
              <a:buClr>
                <a:srgbClr val="000000"/>
              </a:buClr>
              <a:defRPr/>
            </a:pPr>
            <a:r>
              <a:rPr lang="en-US" kern="0" dirty="0">
                <a:solidFill>
                  <a:srgbClr val="000000"/>
                </a:solidFill>
                <a:latin typeface="Arial"/>
              </a:rPr>
              <a:t>Explosion – Explosion means a rapid chemical reaction with the production of noise and heat and the violent expansion of gases.  An explosion sometimes occur as a result of natural gas accumulation in a dwelling.  Coverage may also be provided for damage to property as a result of gunshot or rifle shot, because these can be interpreted to be within the definition of explosion.</a:t>
            </a:r>
          </a:p>
          <a:p>
            <a:pPr lvl="1">
              <a:lnSpc>
                <a:spcPct val="100000"/>
              </a:lnSpc>
              <a:buClr>
                <a:srgbClr val="000000"/>
              </a:buClr>
              <a:defRPr/>
            </a:pPr>
            <a:r>
              <a:rPr lang="en-US" kern="0" dirty="0">
                <a:solidFill>
                  <a:srgbClr val="000000"/>
                </a:solidFill>
                <a:latin typeface="Arial"/>
              </a:rPr>
              <a:t>Riot or Civil Commotion</a:t>
            </a:r>
          </a:p>
          <a:p>
            <a:pPr lvl="1">
              <a:lnSpc>
                <a:spcPct val="100000"/>
              </a:lnSpc>
              <a:buClr>
                <a:srgbClr val="000000"/>
              </a:buClr>
              <a:defRPr/>
            </a:pPr>
            <a:r>
              <a:rPr lang="en-US" kern="0" dirty="0">
                <a:solidFill>
                  <a:srgbClr val="000000"/>
                </a:solidFill>
                <a:latin typeface="Arial"/>
              </a:rPr>
              <a:t>Aircraft</a:t>
            </a:r>
          </a:p>
          <a:p>
            <a:pPr lvl="1">
              <a:lnSpc>
                <a:spcPct val="100000"/>
              </a:lnSpc>
              <a:buClr>
                <a:srgbClr val="000000"/>
              </a:buClr>
              <a:defRPr/>
            </a:pPr>
            <a:r>
              <a:rPr lang="en-US" kern="0" dirty="0">
                <a:solidFill>
                  <a:srgbClr val="000000"/>
                </a:solidFill>
                <a:latin typeface="Arial"/>
              </a:rPr>
              <a:t>Vehicles – Damage to personal property in the back seat of a car involved in an auto accident would be covered, as would damage to a bicycle backed over by a garbage truck or by the insured's own vehicle.</a:t>
            </a:r>
          </a:p>
          <a:p>
            <a:pPr lvl="1">
              <a:lnSpc>
                <a:spcPct val="100000"/>
              </a:lnSpc>
              <a:buClr>
                <a:srgbClr val="000000"/>
              </a:buClr>
              <a:defRPr/>
            </a:pPr>
            <a:r>
              <a:rPr lang="en-US" kern="0" dirty="0" smtClean="0">
                <a:solidFill>
                  <a:srgbClr val="000000"/>
                </a:solidFill>
                <a:latin typeface="Arial"/>
              </a:rPr>
              <a:t>Smoke </a:t>
            </a:r>
            <a:r>
              <a:rPr lang="en-US" kern="0" dirty="0">
                <a:solidFill>
                  <a:srgbClr val="000000"/>
                </a:solidFill>
                <a:latin typeface="Arial"/>
              </a:rPr>
              <a:t>– Sudden and accident smoke damage to personal property is covered.  Soot, Fumes, vapors from a boiler or furnace are included as smoke for purposes of this peril. Loss caused by smoke from agricultural smudging or industrial operations is excluded.</a:t>
            </a:r>
          </a:p>
          <a:p>
            <a:pPr lvl="1">
              <a:lnSpc>
                <a:spcPct val="100000"/>
              </a:lnSpc>
              <a:buClr>
                <a:srgbClr val="000000"/>
              </a:buClr>
              <a:defRPr/>
            </a:pPr>
            <a:r>
              <a:rPr lang="en-US" kern="0" dirty="0">
                <a:solidFill>
                  <a:srgbClr val="000000"/>
                </a:solidFill>
                <a:latin typeface="Arial"/>
              </a:rPr>
              <a:t>Vandalism or malicious mischief</a:t>
            </a:r>
          </a:p>
          <a:p>
            <a:pPr lvl="1">
              <a:lnSpc>
                <a:spcPct val="100000"/>
              </a:lnSpc>
              <a:buClr>
                <a:srgbClr val="000000"/>
              </a:buClr>
              <a:defRPr/>
            </a:pPr>
            <a:r>
              <a:rPr lang="en-US" kern="0" dirty="0">
                <a:solidFill>
                  <a:srgbClr val="000000"/>
                </a:solidFill>
                <a:latin typeface="Arial"/>
              </a:rPr>
              <a:t>Theft – Theft includes losses of personal property as a result of burglary or robbery.  It also includes 'mysterious disappearance', loss of property that has disappeared from its last known location if it is likely that the property has been stolen.  Coverage applies if the circumstantial evidence is strong enough to establish that theft is the cause of loss</a:t>
            </a:r>
            <a:r>
              <a:rPr lang="en-US" kern="0" dirty="0" smtClean="0">
                <a:solidFill>
                  <a:srgbClr val="000000"/>
                </a:solidFill>
                <a:latin typeface="Arial"/>
              </a:rPr>
              <a:t>.</a:t>
            </a:r>
          </a:p>
          <a:p>
            <a:pPr lvl="1">
              <a:lnSpc>
                <a:spcPct val="100000"/>
              </a:lnSpc>
              <a:buClr>
                <a:srgbClr val="000000"/>
              </a:buClr>
              <a:defRPr/>
            </a:pPr>
            <a:r>
              <a:rPr lang="en-US" kern="0" dirty="0" smtClean="0">
                <a:solidFill>
                  <a:srgbClr val="000000"/>
                </a:solidFill>
                <a:latin typeface="Arial"/>
              </a:rPr>
              <a:t>Falling objects</a:t>
            </a:r>
          </a:p>
          <a:p>
            <a:pPr lvl="1">
              <a:lnSpc>
                <a:spcPct val="100000"/>
              </a:lnSpc>
              <a:buClr>
                <a:srgbClr val="000000"/>
              </a:buClr>
              <a:defRPr/>
            </a:pPr>
            <a:r>
              <a:rPr lang="en-US" kern="0" dirty="0" smtClean="0">
                <a:solidFill>
                  <a:srgbClr val="000000"/>
                </a:solidFill>
                <a:latin typeface="Arial"/>
              </a:rPr>
              <a:t>Weight of Ice, snow or sleet</a:t>
            </a:r>
          </a:p>
          <a:p>
            <a:pPr lvl="1">
              <a:lnSpc>
                <a:spcPct val="100000"/>
              </a:lnSpc>
              <a:buClr>
                <a:srgbClr val="000000"/>
              </a:buClr>
              <a:defRPr/>
            </a:pPr>
            <a:r>
              <a:rPr lang="en-US" kern="0" dirty="0" smtClean="0">
                <a:solidFill>
                  <a:srgbClr val="000000"/>
                </a:solidFill>
                <a:latin typeface="Arial"/>
              </a:rPr>
              <a:t>Accidental discharge or overflow of water or steam</a:t>
            </a:r>
          </a:p>
          <a:p>
            <a:pPr lvl="1">
              <a:lnSpc>
                <a:spcPct val="100000"/>
              </a:lnSpc>
              <a:buClr>
                <a:srgbClr val="000000"/>
              </a:buClr>
              <a:defRPr/>
            </a:pPr>
            <a:r>
              <a:rPr lang="en-US" kern="0" dirty="0" smtClean="0">
                <a:solidFill>
                  <a:srgbClr val="000000"/>
                </a:solidFill>
                <a:latin typeface="Arial"/>
              </a:rPr>
              <a:t>Sudden and accidental tearing apart, cracking, burning or bulging</a:t>
            </a:r>
          </a:p>
          <a:p>
            <a:pPr lvl="1">
              <a:lnSpc>
                <a:spcPct val="100000"/>
              </a:lnSpc>
              <a:buClr>
                <a:srgbClr val="000000"/>
              </a:buClr>
              <a:defRPr/>
            </a:pPr>
            <a:r>
              <a:rPr lang="en-US" kern="0" dirty="0" smtClean="0">
                <a:solidFill>
                  <a:srgbClr val="000000"/>
                </a:solidFill>
                <a:latin typeface="Arial"/>
              </a:rPr>
              <a:t>Freezing</a:t>
            </a:r>
          </a:p>
          <a:p>
            <a:pPr lvl="1">
              <a:lnSpc>
                <a:spcPct val="100000"/>
              </a:lnSpc>
              <a:buClr>
                <a:srgbClr val="000000"/>
              </a:buClr>
              <a:defRPr/>
            </a:pPr>
            <a:r>
              <a:rPr lang="en-US" kern="0" dirty="0" smtClean="0">
                <a:solidFill>
                  <a:srgbClr val="000000"/>
                </a:solidFill>
                <a:latin typeface="Arial"/>
              </a:rPr>
              <a:t>Sudden and accidental damage from artificially generated electric current</a:t>
            </a:r>
          </a:p>
          <a:p>
            <a:pPr lvl="1">
              <a:lnSpc>
                <a:spcPct val="100000"/>
              </a:lnSpc>
              <a:buClr>
                <a:srgbClr val="000000"/>
              </a:buClr>
              <a:defRPr/>
            </a:pPr>
            <a:r>
              <a:rPr lang="en-US" kern="0" dirty="0" smtClean="0">
                <a:solidFill>
                  <a:srgbClr val="000000"/>
                </a:solidFill>
                <a:latin typeface="Arial"/>
              </a:rPr>
              <a:t>Volcanic Eruption</a:t>
            </a: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smtClean="0">
                <a:solidFill>
                  <a:srgbClr val="000000"/>
                </a:solidFill>
                <a:latin typeface="Arial"/>
              </a:rPr>
              <a:t>Perils Insured Against for Coverage C</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1897677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bwMode="gray">
          <a:xfrm>
            <a:off x="3276600" y="2590800"/>
            <a:ext cx="3429000"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lgn="ctr">
              <a:buClr>
                <a:srgbClr val="000000"/>
              </a:buClr>
            </a:pPr>
            <a:r>
              <a:rPr lang="en-US" sz="2000" kern="0" dirty="0" smtClean="0">
                <a:solidFill>
                  <a:srgbClr val="000000"/>
                </a:solidFill>
                <a:latin typeface="Arial"/>
              </a:rPr>
              <a:t>Thank You</a:t>
            </a:r>
            <a:endParaRPr kumimoji="0" lang="en-US" sz="20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760830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914400"/>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kern="0" dirty="0" smtClean="0">
                <a:solidFill>
                  <a:srgbClr val="000000"/>
                </a:solidFill>
                <a:latin typeface="Arial"/>
              </a:rPr>
              <a:t>Ordinance or Law</a:t>
            </a:r>
          </a:p>
          <a:p>
            <a:pPr lvl="1">
              <a:buClr>
                <a:srgbClr val="000000"/>
              </a:buClr>
              <a:defRPr/>
            </a:pPr>
            <a:r>
              <a:rPr lang="en-US" kern="0" dirty="0" smtClean="0">
                <a:solidFill>
                  <a:srgbClr val="000000"/>
                </a:solidFill>
                <a:latin typeface="Arial"/>
              </a:rPr>
              <a:t>Earth movement</a:t>
            </a:r>
          </a:p>
          <a:p>
            <a:pPr lvl="1">
              <a:buClr>
                <a:srgbClr val="000000"/>
              </a:buClr>
              <a:defRPr/>
            </a:pPr>
            <a:r>
              <a:rPr lang="en-US" kern="0" dirty="0" smtClean="0">
                <a:solidFill>
                  <a:srgbClr val="000000"/>
                </a:solidFill>
                <a:latin typeface="Arial"/>
              </a:rPr>
              <a:t>Water damage</a:t>
            </a:r>
          </a:p>
          <a:p>
            <a:pPr lvl="1">
              <a:buClr>
                <a:srgbClr val="000000"/>
              </a:buClr>
              <a:defRPr/>
            </a:pPr>
            <a:r>
              <a:rPr lang="en-US" kern="0" dirty="0" smtClean="0">
                <a:solidFill>
                  <a:srgbClr val="000000"/>
                </a:solidFill>
                <a:latin typeface="Arial"/>
              </a:rPr>
              <a:t>Power failure</a:t>
            </a:r>
          </a:p>
          <a:p>
            <a:pPr lvl="1">
              <a:buClr>
                <a:srgbClr val="000000"/>
              </a:buClr>
              <a:defRPr/>
            </a:pPr>
            <a:r>
              <a:rPr lang="en-US" kern="0" dirty="0" smtClean="0">
                <a:solidFill>
                  <a:srgbClr val="000000"/>
                </a:solidFill>
                <a:latin typeface="Arial"/>
              </a:rPr>
              <a:t>Neglect</a:t>
            </a:r>
          </a:p>
          <a:p>
            <a:pPr lvl="1">
              <a:buClr>
                <a:srgbClr val="000000"/>
              </a:buClr>
              <a:defRPr/>
            </a:pPr>
            <a:r>
              <a:rPr lang="en-US" kern="0" dirty="0" smtClean="0">
                <a:solidFill>
                  <a:srgbClr val="000000"/>
                </a:solidFill>
                <a:latin typeface="Arial"/>
              </a:rPr>
              <a:t>War</a:t>
            </a:r>
          </a:p>
          <a:p>
            <a:pPr lvl="1">
              <a:buClr>
                <a:srgbClr val="000000"/>
              </a:buClr>
              <a:defRPr/>
            </a:pPr>
            <a:r>
              <a:rPr lang="en-US" kern="0" dirty="0" smtClean="0">
                <a:solidFill>
                  <a:srgbClr val="000000"/>
                </a:solidFill>
                <a:latin typeface="Arial"/>
              </a:rPr>
              <a:t>Nuclear Hazard</a:t>
            </a:r>
          </a:p>
          <a:p>
            <a:pPr lvl="1">
              <a:buClr>
                <a:srgbClr val="000000"/>
              </a:buClr>
              <a:defRPr/>
            </a:pPr>
            <a:r>
              <a:rPr lang="en-US" kern="0" dirty="0" smtClean="0">
                <a:solidFill>
                  <a:srgbClr val="000000"/>
                </a:solidFill>
                <a:latin typeface="Arial"/>
              </a:rPr>
              <a:t>Intentional loss</a:t>
            </a:r>
          </a:p>
          <a:p>
            <a:pPr lvl="1">
              <a:buClr>
                <a:srgbClr val="000000"/>
              </a:buClr>
              <a:defRPr/>
            </a:pPr>
            <a:r>
              <a:rPr lang="en-US" kern="0" dirty="0" smtClean="0">
                <a:solidFill>
                  <a:srgbClr val="000000"/>
                </a:solidFill>
                <a:latin typeface="Arial"/>
              </a:rPr>
              <a:t>Governmental action</a:t>
            </a:r>
          </a:p>
          <a:p>
            <a:pPr marL="1588" lvl="1" indent="0">
              <a:buClr>
                <a:srgbClr val="000000"/>
              </a:buClr>
              <a:buNone/>
              <a:defRPr/>
            </a:pPr>
            <a:endParaRPr lang="en-US" b="1" kern="0" dirty="0" smtClean="0">
              <a:solidFill>
                <a:srgbClr val="000000"/>
              </a:solidFill>
              <a:latin typeface="Arial"/>
            </a:endParaRPr>
          </a:p>
          <a:p>
            <a:pPr marL="1588" lvl="1" indent="0">
              <a:buClr>
                <a:srgbClr val="000000"/>
              </a:buClr>
              <a:buNone/>
              <a:defRPr/>
            </a:pPr>
            <a:r>
              <a:rPr lang="en-US" b="1" kern="0" dirty="0" smtClean="0">
                <a:solidFill>
                  <a:srgbClr val="000000"/>
                </a:solidFill>
                <a:latin typeface="Arial"/>
              </a:rPr>
              <a:t>Exclusions applicable only to Coverage A (Dwelling) and Coverage B (other structures)</a:t>
            </a:r>
          </a:p>
          <a:p>
            <a:pPr lvl="1">
              <a:buClr>
                <a:srgbClr val="000000"/>
              </a:buClr>
              <a:defRPr/>
            </a:pPr>
            <a:r>
              <a:rPr lang="en-US" kern="0" dirty="0" smtClean="0">
                <a:solidFill>
                  <a:srgbClr val="000000"/>
                </a:solidFill>
                <a:latin typeface="Arial"/>
              </a:rPr>
              <a:t>Weather conditions</a:t>
            </a:r>
          </a:p>
          <a:p>
            <a:pPr lvl="1">
              <a:buClr>
                <a:srgbClr val="000000"/>
              </a:buClr>
              <a:defRPr/>
            </a:pPr>
            <a:r>
              <a:rPr lang="en-US" kern="0" dirty="0" smtClean="0">
                <a:solidFill>
                  <a:srgbClr val="000000"/>
                </a:solidFill>
                <a:latin typeface="Arial"/>
              </a:rPr>
              <a:t>Acts or decisions</a:t>
            </a:r>
          </a:p>
          <a:p>
            <a:pPr lvl="1">
              <a:buClr>
                <a:srgbClr val="000000"/>
              </a:buClr>
              <a:defRPr/>
            </a:pPr>
            <a:r>
              <a:rPr lang="en-US" kern="0" dirty="0" smtClean="0">
                <a:solidFill>
                  <a:srgbClr val="000000"/>
                </a:solidFill>
                <a:latin typeface="Arial"/>
              </a:rPr>
              <a:t>Faulty workmanship</a:t>
            </a: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smtClean="0">
                <a:solidFill>
                  <a:srgbClr val="000000"/>
                </a:solidFill>
                <a:latin typeface="Arial"/>
              </a:rPr>
              <a:t>Perils excluded under Section-1</a:t>
            </a:r>
            <a:endParaRPr kumimoji="0" lang="en-US" sz="1600" b="1"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2742305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0334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HO1 </a:t>
            </a:r>
            <a:r>
              <a:rPr lang="en-US" sz="1200" kern="0" dirty="0">
                <a:solidFill>
                  <a:srgbClr val="000000"/>
                </a:solidFill>
                <a:latin typeface="Arial"/>
              </a:rPr>
              <a:t>– Basic Homeowners Policy – A basic policy that provides </a:t>
            </a:r>
            <a:r>
              <a:rPr lang="en-US" sz="1200" kern="0" dirty="0" err="1">
                <a:solidFill>
                  <a:srgbClr val="000000"/>
                </a:solidFill>
                <a:latin typeface="Arial"/>
              </a:rPr>
              <a:t>coverages</a:t>
            </a:r>
            <a:r>
              <a:rPr lang="en-US" sz="1200" kern="0" dirty="0">
                <a:solidFill>
                  <a:srgbClr val="000000"/>
                </a:solidFill>
                <a:latin typeface="Arial"/>
              </a:rPr>
              <a:t> on a home against 11 listed perils. Perils include Fire or lightning, windstorm or hail, Vandalism or malicious damage, Theft, damage from vehicles and aircraft, Explosion riot or civil commotion, glass breakage, smoke, volcanic eruption and personal liability. Exceptions include flood and earth quake.</a:t>
            </a:r>
          </a:p>
          <a:p>
            <a:pPr lvl="1">
              <a:buClr>
                <a:srgbClr val="000000"/>
              </a:buClr>
              <a:defRPr/>
            </a:pPr>
            <a:r>
              <a:rPr lang="en-US" sz="1200" kern="0" dirty="0">
                <a:solidFill>
                  <a:srgbClr val="000000"/>
                </a:solidFill>
                <a:latin typeface="Arial"/>
              </a:rPr>
              <a:t>HO2 – Broad form Homeowners policy - A more advanced form that provides coverage on a home against 17 listed perils (including all 11 on the HO1). The coverage is usually a "named perils" policy, which lists the events that would be covered. They are: (1) Falling objects; (2) Weight of ice, snow, sleet; (3) Collapse of building(s) or any part thereof; (4) Sudden and accidental tearing apart, cracking, burning or bulging of a steam or hot water heating system or of appliances for heating water; (5) Accidental discharge, leakage, or overflow of water or steam within a plumbing, heating or air-conditioning system or domestic appliance; (6) Freezing of plumbing, heating and air-conditioning systems and domestic appliances; and (7) Sudden and accidental damage from artificially generated currents to electrical appliances, devices, fixtures and wiring (TV and radio tubes not included). </a:t>
            </a:r>
            <a:endParaRPr lang="en-US" sz="1200" kern="0" dirty="0" smtClean="0">
              <a:solidFill>
                <a:srgbClr val="000000"/>
              </a:solidFill>
              <a:latin typeface="Arial"/>
            </a:endParaRPr>
          </a:p>
          <a:p>
            <a:pPr lvl="1">
              <a:buClr>
                <a:srgbClr val="000000"/>
              </a:buClr>
              <a:defRPr/>
            </a:pPr>
            <a:r>
              <a:rPr lang="en-US" sz="1200" b="1" kern="0" dirty="0">
                <a:solidFill>
                  <a:srgbClr val="000000"/>
                </a:solidFill>
                <a:latin typeface="Arial"/>
              </a:rPr>
              <a:t>HO3 – Special form Homeowners policy  </a:t>
            </a:r>
            <a:r>
              <a:rPr lang="en-US" sz="1200" kern="0" dirty="0">
                <a:solidFill>
                  <a:srgbClr val="000000"/>
                </a:solidFill>
                <a:latin typeface="Arial"/>
              </a:rPr>
              <a:t>- The typical, most comprehensive form used for single-family homes. The policy provides "all risk" coverage on the home with some perils excluded, such as earthquake and flood. Contents are covered on a named peril basis.</a:t>
            </a:r>
          </a:p>
          <a:p>
            <a:pPr lvl="1">
              <a:buClr>
                <a:srgbClr val="000000"/>
              </a:buClr>
              <a:defRPr/>
            </a:pPr>
            <a:r>
              <a:rPr lang="en-US" sz="1200" b="1" kern="0" dirty="0">
                <a:solidFill>
                  <a:srgbClr val="000000"/>
                </a:solidFill>
                <a:latin typeface="Arial"/>
              </a:rPr>
              <a:t>HO4 – Renter’s insurance </a:t>
            </a:r>
            <a:r>
              <a:rPr lang="en-US" sz="1200" kern="0" dirty="0">
                <a:solidFill>
                  <a:srgbClr val="000000"/>
                </a:solidFill>
                <a:latin typeface="Arial"/>
              </a:rPr>
              <a:t>- The "Tenants" form is for renters. It covers personal property against the same perils as the contents portion of the HO2 or </a:t>
            </a:r>
            <a:r>
              <a:rPr lang="en-US" sz="1200" kern="0" dirty="0" smtClean="0">
                <a:solidFill>
                  <a:srgbClr val="000000"/>
                </a:solidFill>
                <a:latin typeface="Arial"/>
              </a:rPr>
              <a:t>HO3</a:t>
            </a:r>
          </a:p>
          <a:p>
            <a:pPr lvl="1">
              <a:buClr>
                <a:srgbClr val="000000"/>
              </a:buClr>
              <a:defRPr/>
            </a:pPr>
            <a:r>
              <a:rPr lang="en-US" sz="1200" kern="0" dirty="0">
                <a:solidFill>
                  <a:srgbClr val="000000"/>
                </a:solidFill>
                <a:latin typeface="Arial"/>
              </a:rPr>
              <a:t>HO5 – Premier homeowner policy - Covers the same as HO3 plus more. On this policy the contents are covered on an open peril basis, therefore as long as the cause of loss is not specifically excluded in the policy it will be covered for that cause of loss</a:t>
            </a:r>
            <a:r>
              <a:rPr lang="en-US" sz="1200" kern="0" dirty="0" smtClean="0">
                <a:solidFill>
                  <a:srgbClr val="000000"/>
                </a:solidFill>
                <a:latin typeface="Arial"/>
              </a:rPr>
              <a:t>.</a:t>
            </a:r>
            <a:endParaRPr lang="en-US" sz="1200"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smtClean="0">
                <a:solidFill>
                  <a:srgbClr val="000000"/>
                </a:solidFill>
                <a:latin typeface="Arial"/>
              </a:rPr>
              <a:t>HO Forms</a:t>
            </a:r>
            <a:endParaRPr lang="en-US" kern="0" dirty="0">
              <a:solidFill>
                <a:srgbClr val="000000"/>
              </a:solidFill>
              <a:latin typeface="Arial"/>
            </a:endParaRPr>
          </a:p>
        </p:txBody>
      </p:sp>
    </p:spTree>
    <p:extLst>
      <p:ext uri="{BB962C8B-B14F-4D97-AF65-F5344CB8AC3E}">
        <p14:creationId xmlns:p14="http://schemas.microsoft.com/office/powerpoint/2010/main" val="1293571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0334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HO6 </a:t>
            </a:r>
            <a:r>
              <a:rPr lang="en-US" sz="1200" kern="0" dirty="0">
                <a:solidFill>
                  <a:srgbClr val="000000"/>
                </a:solidFill>
                <a:latin typeface="Arial"/>
              </a:rPr>
              <a:t>- Condominium Policy - The form for condominium owners. The HO6 policy is very unique. Most condo owners are not responsible for any exterior loss that might occur, but they are responsible for the interior walls, floors, and ceilings of their condo, as well as their personal property. </a:t>
            </a:r>
            <a:r>
              <a:rPr lang="en-US" sz="1200" kern="0" dirty="0" smtClean="0">
                <a:solidFill>
                  <a:srgbClr val="000000"/>
                </a:solidFill>
                <a:latin typeface="Arial"/>
              </a:rPr>
              <a:t>Since it is a </a:t>
            </a:r>
            <a:r>
              <a:rPr lang="en-US" sz="1200" kern="0" dirty="0">
                <a:solidFill>
                  <a:srgbClr val="000000"/>
                </a:solidFill>
                <a:latin typeface="Arial"/>
              </a:rPr>
              <a:t>condo owner's responsibility to repair the entire interior as result of a loss, HO6 policies must have Dwelling </a:t>
            </a:r>
            <a:r>
              <a:rPr lang="en-US" sz="1200" kern="0" dirty="0" smtClean="0">
                <a:solidFill>
                  <a:srgbClr val="000000"/>
                </a:solidFill>
                <a:latin typeface="Arial"/>
              </a:rPr>
              <a:t>coverage and also </a:t>
            </a:r>
            <a:r>
              <a:rPr lang="en-US" sz="1200" kern="0" dirty="0">
                <a:solidFill>
                  <a:srgbClr val="000000"/>
                </a:solidFill>
                <a:latin typeface="Arial"/>
              </a:rPr>
              <a:t>have Loss of Use coverage. The primary difference between a regular home owners policy and the HO6 policy is that condo policies do not have Other Structures coverage. They also typically have a very low coverage amount for the Dwelling, because they aren't responsible for the entire structure</a:t>
            </a:r>
            <a:r>
              <a:rPr lang="en-US" sz="1200" kern="0" dirty="0" smtClean="0">
                <a:solidFill>
                  <a:srgbClr val="000000"/>
                </a:solidFill>
                <a:latin typeface="Arial"/>
              </a:rPr>
              <a:t>. Condo </a:t>
            </a:r>
            <a:r>
              <a:rPr lang="en-US" sz="1200" kern="0" dirty="0">
                <a:solidFill>
                  <a:srgbClr val="000000"/>
                </a:solidFill>
                <a:latin typeface="Arial"/>
              </a:rPr>
              <a:t>policies are named peril policies for the dwelling, Personal Property, and Loss of Use. The perils condo owners are protected from are the same 16 perils that apply with the HO2 and the HO4 Policies</a:t>
            </a:r>
            <a:r>
              <a:rPr lang="en-US" sz="1200" kern="0" dirty="0" smtClean="0">
                <a:solidFill>
                  <a:srgbClr val="000000"/>
                </a:solidFill>
                <a:latin typeface="Arial"/>
              </a:rPr>
              <a:t>.</a:t>
            </a:r>
          </a:p>
          <a:p>
            <a:pPr lvl="1">
              <a:buClr>
                <a:srgbClr val="000000"/>
              </a:buClr>
              <a:defRPr/>
            </a:pPr>
            <a:r>
              <a:rPr lang="en-US" sz="1200" kern="0" dirty="0">
                <a:solidFill>
                  <a:srgbClr val="000000"/>
                </a:solidFill>
                <a:latin typeface="Arial"/>
              </a:rPr>
              <a:t>HO7 – Older houses - The "Modified Coverage" form is for the owner-occupied older home whose replacement cost far exceeds the property's market value.</a:t>
            </a:r>
          </a:p>
          <a:p>
            <a:pPr lvl="1">
              <a:buClr>
                <a:srgbClr val="000000"/>
              </a:buClr>
              <a:defRPr/>
            </a:pPr>
            <a:r>
              <a:rPr lang="en-US" sz="1200" kern="0" dirty="0">
                <a:solidFill>
                  <a:srgbClr val="000000"/>
                </a:solidFill>
                <a:latin typeface="Arial"/>
              </a:rPr>
              <a:t>HO8 – Basic Market Value policy - The HO8 Policy is the most basic and simple protection you can have. This policy will only protect you from the same 10 perils listed above in the HO1 policy. The only real difference between the HO1 and the HO8 is that the HO8 policy will cover your home for market value rather than the cost to replace it. Instead of being a replacement cost policy, most HO8 policies are actual cash value.</a:t>
            </a:r>
          </a:p>
          <a:p>
            <a:pPr lvl="1">
              <a:buClr>
                <a:srgbClr val="000000"/>
              </a:buClr>
              <a:defRPr/>
            </a:pPr>
            <a:endParaRPr lang="en-US" sz="1200" kern="0" dirty="0">
              <a:solidFill>
                <a:srgbClr val="000000"/>
              </a:solidFill>
              <a:latin typeface="Arial"/>
            </a:endParaRPr>
          </a:p>
          <a:p>
            <a:pPr lvl="1">
              <a:buClr>
                <a:srgbClr val="000000"/>
              </a:buClr>
              <a:defRPr/>
            </a:pPr>
            <a:endParaRPr lang="en-US" sz="1200" kern="0" dirty="0" smtClean="0">
              <a:solidFill>
                <a:srgbClr val="000000"/>
              </a:solidFill>
              <a:latin typeface="Arial"/>
            </a:endParaRPr>
          </a:p>
          <a:p>
            <a:pPr lvl="1">
              <a:buClr>
                <a:srgbClr val="000000"/>
              </a:buClr>
              <a:defRPr/>
            </a:pPr>
            <a:endParaRPr lang="en-US" sz="1200" kern="0" dirty="0" smtClean="0">
              <a:solidFill>
                <a:srgbClr val="000000"/>
              </a:solidFill>
              <a:latin typeface="Arial"/>
            </a:endParaRPr>
          </a:p>
          <a:p>
            <a:pPr lvl="1">
              <a:buClr>
                <a:srgbClr val="000000"/>
              </a:buClr>
              <a:defRPr/>
            </a:pPr>
            <a:endParaRPr lang="en-US" sz="1200"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smtClean="0">
                <a:solidFill>
                  <a:srgbClr val="000000"/>
                </a:solidFill>
                <a:latin typeface="Arial"/>
              </a:rPr>
              <a:t>HO Forms</a:t>
            </a:r>
            <a:endParaRPr lang="en-US" kern="0" dirty="0">
              <a:solidFill>
                <a:srgbClr val="000000"/>
              </a:solidFill>
              <a:latin typeface="Arial"/>
            </a:endParaRPr>
          </a:p>
        </p:txBody>
      </p:sp>
    </p:spTree>
    <p:extLst>
      <p:ext uri="{BB962C8B-B14F-4D97-AF65-F5344CB8AC3E}">
        <p14:creationId xmlns:p14="http://schemas.microsoft.com/office/powerpoint/2010/main" val="3399817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Dwelling </a:t>
            </a:r>
            <a:r>
              <a:rPr lang="en-US" sz="1200" kern="0" dirty="0">
                <a:solidFill>
                  <a:srgbClr val="000000"/>
                </a:solidFill>
                <a:latin typeface="Arial"/>
              </a:rPr>
              <a:t>- This section of your homeowners insurance package covers your house structure, plumbing, heating, air conditioning, and any other attached structures or fixtures.</a:t>
            </a:r>
          </a:p>
          <a:p>
            <a:pPr lvl="1">
              <a:buClr>
                <a:srgbClr val="000000"/>
              </a:buClr>
              <a:defRPr/>
            </a:pPr>
            <a:r>
              <a:rPr lang="en-US" sz="1200" kern="0" dirty="0">
                <a:solidFill>
                  <a:srgbClr val="000000"/>
                </a:solidFill>
                <a:latin typeface="Arial"/>
              </a:rPr>
              <a:t>Other structures - This section covers any structure on your property that is not attached to your home. This includes but is not limited to a detached garage, fence, mailbox, small shed, retaining wall, driveway, etc</a:t>
            </a:r>
            <a:r>
              <a:rPr lang="en-US" sz="1200" kern="0" dirty="0" smtClean="0">
                <a:solidFill>
                  <a:srgbClr val="000000"/>
                </a:solidFill>
                <a:latin typeface="Arial"/>
              </a:rPr>
              <a:t>.</a:t>
            </a:r>
          </a:p>
          <a:p>
            <a:pPr lvl="1">
              <a:buClr>
                <a:srgbClr val="000000"/>
              </a:buClr>
              <a:defRPr/>
            </a:pPr>
            <a:r>
              <a:rPr lang="en-US" sz="1200" kern="0" dirty="0">
                <a:solidFill>
                  <a:srgbClr val="000000"/>
                </a:solidFill>
                <a:latin typeface="Arial"/>
              </a:rPr>
              <a:t>Personal property - This section covers all of the contents of your home. It will cover your bed, TV, appliances, couches, clothes, and everything you own in the home.</a:t>
            </a:r>
          </a:p>
          <a:p>
            <a:pPr lvl="1">
              <a:buClr>
                <a:srgbClr val="000000"/>
              </a:buClr>
              <a:defRPr/>
            </a:pPr>
            <a:r>
              <a:rPr lang="en-US" sz="1200" kern="0" dirty="0">
                <a:solidFill>
                  <a:srgbClr val="000000"/>
                </a:solidFill>
                <a:latin typeface="Arial"/>
              </a:rPr>
              <a:t>Loss of use - This section is used when your home has been damaged and you need to relocate to a hotel or another residence while your home is being </a:t>
            </a:r>
            <a:r>
              <a:rPr lang="en-US" sz="1200" kern="0" dirty="0" smtClean="0">
                <a:solidFill>
                  <a:srgbClr val="000000"/>
                </a:solidFill>
                <a:latin typeface="Arial"/>
              </a:rPr>
              <a:t>repaired</a:t>
            </a:r>
          </a:p>
          <a:p>
            <a:pPr lvl="1">
              <a:buClr>
                <a:srgbClr val="000000"/>
              </a:buClr>
              <a:defRPr/>
            </a:pPr>
            <a:r>
              <a:rPr lang="en-US" sz="1200" kern="0" dirty="0">
                <a:solidFill>
                  <a:srgbClr val="000000"/>
                </a:solidFill>
                <a:latin typeface="Arial"/>
              </a:rPr>
              <a:t>Liability - This section protects you from lawsuits. The coverage is very broad and will even protect you for liability acts that occur due to your negligence away from your property .</a:t>
            </a:r>
          </a:p>
          <a:p>
            <a:pPr lvl="1">
              <a:buClr>
                <a:srgbClr val="000000"/>
              </a:buClr>
              <a:defRPr/>
            </a:pPr>
            <a:r>
              <a:rPr lang="en-US" sz="1200" kern="0" dirty="0">
                <a:solidFill>
                  <a:srgbClr val="000000"/>
                </a:solidFill>
                <a:latin typeface="Arial"/>
              </a:rPr>
              <a:t>Medical payment to others - This section covers welcomed guests to your residence that get injured while on your property. It will pay for things like x-ray, dental work, ambulance rides, hospital bills, etc. </a:t>
            </a: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err="1">
                <a:solidFill>
                  <a:srgbClr val="000000"/>
                </a:solidFill>
                <a:latin typeface="Arial"/>
              </a:rPr>
              <a:t>Coverages</a:t>
            </a:r>
            <a:r>
              <a:rPr lang="en-US" kern="0" dirty="0">
                <a:solidFill>
                  <a:srgbClr val="000000"/>
                </a:solidFill>
                <a:latin typeface="Arial"/>
              </a:rPr>
              <a:t> under Homeowners </a:t>
            </a:r>
          </a:p>
        </p:txBody>
      </p:sp>
    </p:spTree>
    <p:extLst>
      <p:ext uri="{BB962C8B-B14F-4D97-AF65-F5344CB8AC3E}">
        <p14:creationId xmlns:p14="http://schemas.microsoft.com/office/powerpoint/2010/main" val="4128955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1588" lvl="1" indent="0">
              <a:buClr>
                <a:srgbClr val="000000"/>
              </a:buClr>
              <a:buNone/>
              <a:defRPr/>
            </a:pPr>
            <a:r>
              <a:rPr lang="en-US" kern="0" dirty="0" smtClean="0">
                <a:solidFill>
                  <a:srgbClr val="000000"/>
                </a:solidFill>
                <a:latin typeface="Arial"/>
              </a:rPr>
              <a:t>The </a:t>
            </a:r>
            <a:r>
              <a:rPr lang="en-US" kern="0" dirty="0">
                <a:solidFill>
                  <a:srgbClr val="000000"/>
                </a:solidFill>
                <a:latin typeface="Arial"/>
              </a:rPr>
              <a:t>policy is divided into two major sections.</a:t>
            </a:r>
          </a:p>
          <a:p>
            <a:pPr lvl="1">
              <a:buClr>
                <a:srgbClr val="000000"/>
              </a:buClr>
              <a:defRPr/>
            </a:pPr>
            <a:r>
              <a:rPr lang="en-US" kern="0" dirty="0">
                <a:solidFill>
                  <a:srgbClr val="000000"/>
                </a:solidFill>
                <a:latin typeface="Arial"/>
              </a:rPr>
              <a:t>Section 1 – Property </a:t>
            </a:r>
            <a:r>
              <a:rPr lang="en-US" kern="0" dirty="0" err="1">
                <a:solidFill>
                  <a:srgbClr val="000000"/>
                </a:solidFill>
                <a:latin typeface="Arial"/>
              </a:rPr>
              <a:t>coverages</a:t>
            </a:r>
            <a:r>
              <a:rPr lang="en-US" kern="0" dirty="0">
                <a:solidFill>
                  <a:srgbClr val="000000"/>
                </a:solidFill>
                <a:latin typeface="Arial"/>
              </a:rPr>
              <a:t>.</a:t>
            </a:r>
          </a:p>
          <a:p>
            <a:pPr lvl="1">
              <a:buClr>
                <a:srgbClr val="000000"/>
              </a:buClr>
              <a:defRPr/>
            </a:pPr>
            <a:r>
              <a:rPr lang="en-US" kern="0" dirty="0">
                <a:solidFill>
                  <a:srgbClr val="000000"/>
                </a:solidFill>
                <a:latin typeface="Arial"/>
              </a:rPr>
              <a:t>Section 2 – Liability </a:t>
            </a:r>
            <a:r>
              <a:rPr lang="en-US" kern="0" dirty="0" err="1">
                <a:solidFill>
                  <a:srgbClr val="000000"/>
                </a:solidFill>
                <a:latin typeface="Arial"/>
              </a:rPr>
              <a:t>coverages</a:t>
            </a:r>
            <a:endParaRPr lang="en-US" kern="0" dirty="0">
              <a:solidFill>
                <a:srgbClr val="000000"/>
              </a:solidFill>
              <a:latin typeface="Arial"/>
            </a:endParaRPr>
          </a:p>
          <a:p>
            <a:pPr marL="1588" lvl="1" indent="0">
              <a:buClr>
                <a:srgbClr val="000000"/>
              </a:buClr>
              <a:buNone/>
              <a:defRPr/>
            </a:pPr>
            <a:r>
              <a:rPr lang="en-US" kern="0" dirty="0">
                <a:solidFill>
                  <a:srgbClr val="000000"/>
                </a:solidFill>
                <a:latin typeface="Arial"/>
              </a:rPr>
              <a:t>Modifying endorsements – Homeowners policy is self contained policy.  It meets most, but not all, needs of many individual and families.  Endorsements are used to alter the policy language to add/delete or modify the coverage.</a:t>
            </a: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a:solidFill>
                  <a:srgbClr val="000000"/>
                </a:solidFill>
                <a:latin typeface="Arial"/>
              </a:rPr>
              <a:t>Structure of HO3 policy</a:t>
            </a:r>
          </a:p>
        </p:txBody>
      </p:sp>
    </p:spTree>
    <p:extLst>
      <p:ext uri="{BB962C8B-B14F-4D97-AF65-F5344CB8AC3E}">
        <p14:creationId xmlns:p14="http://schemas.microsoft.com/office/powerpoint/2010/main" val="1080879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1588" lvl="1" indent="0">
              <a:buClr>
                <a:srgbClr val="000000"/>
              </a:buClr>
              <a:buNone/>
              <a:defRPr/>
            </a:pPr>
            <a:r>
              <a:rPr lang="en-US" sz="1200" b="1" kern="0" dirty="0" smtClean="0">
                <a:solidFill>
                  <a:srgbClr val="000000"/>
                </a:solidFill>
                <a:latin typeface="Arial"/>
              </a:rPr>
              <a:t>Declaration Page:</a:t>
            </a:r>
          </a:p>
          <a:p>
            <a:pPr marL="1588" lvl="1" indent="0">
              <a:buClr>
                <a:srgbClr val="000000"/>
              </a:buClr>
              <a:buNone/>
              <a:defRPr/>
            </a:pPr>
            <a:r>
              <a:rPr lang="en-US" sz="1200" kern="0" dirty="0" smtClean="0">
                <a:solidFill>
                  <a:srgbClr val="000000"/>
                </a:solidFill>
                <a:latin typeface="Arial"/>
              </a:rPr>
              <a:t>Dec </a:t>
            </a:r>
            <a:r>
              <a:rPr lang="en-US" sz="1200" kern="0" dirty="0">
                <a:solidFill>
                  <a:srgbClr val="000000"/>
                </a:solidFill>
                <a:latin typeface="Arial"/>
              </a:rPr>
              <a:t>page provides essential information about the insured, property covered and the limit of coverage or liability.  The </a:t>
            </a:r>
            <a:r>
              <a:rPr lang="en-US" sz="1200" kern="0" dirty="0" smtClean="0">
                <a:solidFill>
                  <a:srgbClr val="000000"/>
                </a:solidFill>
                <a:latin typeface="Arial"/>
              </a:rPr>
              <a:t>declaration </a:t>
            </a:r>
            <a:r>
              <a:rPr lang="en-US" sz="1200" kern="0" dirty="0">
                <a:solidFill>
                  <a:srgbClr val="000000"/>
                </a:solidFill>
                <a:latin typeface="Arial"/>
              </a:rPr>
              <a:t>page answers the following questions:</a:t>
            </a:r>
          </a:p>
          <a:p>
            <a:pPr lvl="1">
              <a:buClr>
                <a:srgbClr val="000000"/>
              </a:buClr>
              <a:buFont typeface="Wingdings" panose="05000000000000000000" pitchFamily="2" charset="2"/>
              <a:buChar char="§"/>
              <a:defRPr/>
            </a:pPr>
            <a:r>
              <a:rPr lang="en-US" sz="1200" kern="0" dirty="0">
                <a:solidFill>
                  <a:srgbClr val="000000"/>
                </a:solidFill>
                <a:latin typeface="Arial"/>
              </a:rPr>
              <a:t>Who is the policy holder?</a:t>
            </a:r>
          </a:p>
          <a:p>
            <a:pPr lvl="1">
              <a:buClr>
                <a:srgbClr val="000000"/>
              </a:buClr>
              <a:buFont typeface="Wingdings" panose="05000000000000000000" pitchFamily="2" charset="2"/>
              <a:buChar char="§"/>
              <a:defRPr/>
            </a:pPr>
            <a:r>
              <a:rPr lang="en-US" sz="1200" kern="0" dirty="0">
                <a:solidFill>
                  <a:srgbClr val="000000"/>
                </a:solidFill>
                <a:latin typeface="Arial"/>
              </a:rPr>
              <a:t>Where is the policy holder’s residence</a:t>
            </a:r>
          </a:p>
          <a:p>
            <a:pPr lvl="1">
              <a:buClr>
                <a:srgbClr val="000000"/>
              </a:buClr>
              <a:buFont typeface="Wingdings" panose="05000000000000000000" pitchFamily="2" charset="2"/>
              <a:buChar char="§"/>
              <a:defRPr/>
            </a:pPr>
            <a:r>
              <a:rPr lang="en-US" sz="1200" kern="0" dirty="0">
                <a:solidFill>
                  <a:srgbClr val="000000"/>
                </a:solidFill>
                <a:latin typeface="Arial"/>
              </a:rPr>
              <a:t>What are the coverage limits, premium, deductible, effective date of the policy</a:t>
            </a:r>
          </a:p>
          <a:p>
            <a:pPr>
              <a:spcBef>
                <a:spcPts val="800"/>
              </a:spcBef>
              <a:buFont typeface="Arial" charset="0"/>
              <a:buChar char="•"/>
            </a:pPr>
            <a:endParaRPr lang="en-US" sz="1200" dirty="0"/>
          </a:p>
          <a:p>
            <a:pPr marL="1588" lvl="1" indent="0">
              <a:buClr>
                <a:srgbClr val="000000"/>
              </a:buClr>
              <a:buNone/>
              <a:defRPr/>
            </a:pPr>
            <a:r>
              <a:rPr lang="en-US" sz="1200" b="1" kern="0" dirty="0" smtClean="0">
                <a:solidFill>
                  <a:srgbClr val="000000"/>
                </a:solidFill>
                <a:latin typeface="Arial"/>
              </a:rPr>
              <a:t>Agreement:</a:t>
            </a:r>
            <a:endParaRPr lang="en-US" sz="1200" b="1" kern="0" dirty="0">
              <a:solidFill>
                <a:srgbClr val="000000"/>
              </a:solidFill>
              <a:latin typeface="Arial"/>
            </a:endParaRPr>
          </a:p>
          <a:p>
            <a:pPr marL="1588" lvl="1" indent="0">
              <a:buClr>
                <a:srgbClr val="000000"/>
              </a:buClr>
              <a:buNone/>
              <a:defRPr/>
            </a:pPr>
            <a:r>
              <a:rPr lang="en-US" sz="1200" kern="0" dirty="0">
                <a:solidFill>
                  <a:srgbClr val="000000"/>
                </a:solidFill>
                <a:latin typeface="Arial"/>
              </a:rPr>
              <a:t>Agreement is the basis of contract and specifies what the insurer and policy holder will do for each other.  The insurer agrees to provide coverage, and the policy holder agrees to pay the premium and comply with the policy conditions.</a:t>
            </a:r>
          </a:p>
          <a:p>
            <a:pPr marL="1588" lvl="1" indent="0">
              <a:buClr>
                <a:srgbClr val="000000"/>
              </a:buClr>
              <a:buNone/>
              <a:defRPr/>
            </a:pPr>
            <a:endParaRPr lang="en-US" sz="1200"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Declaration Page and Agreement</a:t>
            </a:r>
          </a:p>
        </p:txBody>
      </p:sp>
    </p:spTree>
    <p:extLst>
      <p:ext uri="{BB962C8B-B14F-4D97-AF65-F5344CB8AC3E}">
        <p14:creationId xmlns:p14="http://schemas.microsoft.com/office/powerpoint/2010/main" val="4128955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881062"/>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sz="1200" kern="0" dirty="0" smtClean="0">
                <a:solidFill>
                  <a:srgbClr val="000000"/>
                </a:solidFill>
                <a:latin typeface="Arial"/>
              </a:rPr>
              <a:t>“</a:t>
            </a:r>
            <a:r>
              <a:rPr lang="en-US" sz="1200" b="1" kern="0" dirty="0">
                <a:solidFill>
                  <a:srgbClr val="000000"/>
                </a:solidFill>
                <a:latin typeface="Arial"/>
              </a:rPr>
              <a:t>Named </a:t>
            </a:r>
            <a:r>
              <a:rPr lang="en-US" sz="1200" b="1" kern="0" dirty="0" err="1">
                <a:solidFill>
                  <a:srgbClr val="000000"/>
                </a:solidFill>
                <a:latin typeface="Arial"/>
              </a:rPr>
              <a:t>Insureds</a:t>
            </a:r>
            <a:r>
              <a:rPr lang="en-US" sz="1200" b="1" kern="0" dirty="0">
                <a:solidFill>
                  <a:srgbClr val="000000"/>
                </a:solidFill>
                <a:latin typeface="Arial"/>
              </a:rPr>
              <a:t>” and other “</a:t>
            </a:r>
            <a:r>
              <a:rPr lang="en-US" sz="1200" b="1" kern="0" dirty="0" err="1">
                <a:solidFill>
                  <a:srgbClr val="000000"/>
                </a:solidFill>
                <a:latin typeface="Arial"/>
              </a:rPr>
              <a:t>insureds</a:t>
            </a:r>
            <a:r>
              <a:rPr lang="en-US" sz="1200" b="1" kern="0" dirty="0">
                <a:solidFill>
                  <a:srgbClr val="000000"/>
                </a:solidFill>
                <a:latin typeface="Arial"/>
              </a:rPr>
              <a:t>” </a:t>
            </a:r>
            <a:endParaRPr lang="en-US" sz="1200" kern="0" dirty="0">
              <a:solidFill>
                <a:srgbClr val="000000"/>
              </a:solidFill>
              <a:latin typeface="Arial"/>
            </a:endParaRPr>
          </a:p>
          <a:p>
            <a:pPr lvl="2">
              <a:buClr>
                <a:srgbClr val="000000"/>
              </a:buClr>
              <a:defRPr/>
            </a:pPr>
            <a:r>
              <a:rPr lang="en-US" kern="0" dirty="0">
                <a:solidFill>
                  <a:srgbClr val="000000"/>
                </a:solidFill>
                <a:latin typeface="Arial"/>
              </a:rPr>
              <a:t>Insured</a:t>
            </a:r>
          </a:p>
          <a:p>
            <a:pPr lvl="2">
              <a:buClr>
                <a:srgbClr val="000000"/>
              </a:buClr>
              <a:defRPr/>
            </a:pPr>
            <a:r>
              <a:rPr lang="en-US" kern="0" dirty="0">
                <a:solidFill>
                  <a:srgbClr val="000000"/>
                </a:solidFill>
                <a:latin typeface="Arial"/>
              </a:rPr>
              <a:t>Relatives who are residents of the named insured’s household.</a:t>
            </a:r>
          </a:p>
          <a:p>
            <a:pPr lvl="2">
              <a:buClr>
                <a:srgbClr val="000000"/>
              </a:buClr>
              <a:defRPr/>
            </a:pPr>
            <a:r>
              <a:rPr lang="en-US" kern="0" dirty="0">
                <a:solidFill>
                  <a:srgbClr val="000000"/>
                </a:solidFill>
                <a:latin typeface="Arial"/>
              </a:rPr>
              <a:t>Other persons under the age of 21 in the care of a named insured or resident relative</a:t>
            </a:r>
          </a:p>
          <a:p>
            <a:pPr lvl="2">
              <a:buClr>
                <a:srgbClr val="000000"/>
              </a:buClr>
              <a:defRPr/>
            </a:pPr>
            <a:r>
              <a:rPr lang="en-US" kern="0" dirty="0">
                <a:solidFill>
                  <a:srgbClr val="000000"/>
                </a:solidFill>
                <a:latin typeface="Arial"/>
              </a:rPr>
              <a:t>A full time student who lives away from home but resided in the household before leaving to attend school, provided the student is either a relative under the age of 24 or someone in the care of the named insured or resident relative under the age of 21.</a:t>
            </a:r>
          </a:p>
          <a:p>
            <a:pPr lvl="1">
              <a:buClr>
                <a:srgbClr val="000000"/>
              </a:buClr>
              <a:defRPr/>
            </a:pPr>
            <a:r>
              <a:rPr lang="en-US" sz="1200" b="1" kern="0" dirty="0" smtClean="0">
                <a:solidFill>
                  <a:srgbClr val="000000"/>
                </a:solidFill>
                <a:latin typeface="Arial"/>
              </a:rPr>
              <a:t>Residence premises: Residence </a:t>
            </a:r>
            <a:r>
              <a:rPr lang="en-US" sz="1200" b="1" kern="0" dirty="0">
                <a:solidFill>
                  <a:srgbClr val="000000"/>
                </a:solidFill>
                <a:latin typeface="Arial"/>
              </a:rPr>
              <a:t>premises includes only the location shown as ‘residence premises’ in the declaration and means</a:t>
            </a:r>
          </a:p>
          <a:p>
            <a:pPr lvl="2">
              <a:buClr>
                <a:srgbClr val="000000"/>
              </a:buClr>
              <a:defRPr/>
            </a:pPr>
            <a:r>
              <a:rPr lang="en-US" kern="0" dirty="0">
                <a:solidFill>
                  <a:srgbClr val="000000"/>
                </a:solidFill>
                <a:latin typeface="Arial"/>
              </a:rPr>
              <a:t>The one to four family dwelling where the named insured resides in at least one of the units.</a:t>
            </a:r>
          </a:p>
          <a:p>
            <a:pPr lvl="2">
              <a:buClr>
                <a:srgbClr val="000000"/>
              </a:buClr>
              <a:defRPr/>
            </a:pPr>
            <a:r>
              <a:rPr lang="en-US" kern="0" dirty="0">
                <a:solidFill>
                  <a:srgbClr val="000000"/>
                </a:solidFill>
                <a:latin typeface="Arial"/>
              </a:rPr>
              <a:t>That part of any other building (such as an apartment building) where the named insured resides</a:t>
            </a:r>
          </a:p>
          <a:p>
            <a:pPr lvl="2">
              <a:buClr>
                <a:srgbClr val="000000"/>
              </a:buClr>
              <a:defRPr/>
            </a:pPr>
            <a:r>
              <a:rPr lang="en-US" kern="0" dirty="0">
                <a:solidFill>
                  <a:srgbClr val="000000"/>
                </a:solidFill>
                <a:latin typeface="Arial"/>
              </a:rPr>
              <a:t>Other structures and grounds at that location</a:t>
            </a:r>
          </a:p>
          <a:p>
            <a:pPr lvl="1">
              <a:buClr>
                <a:srgbClr val="000000"/>
              </a:buClr>
              <a:defRPr/>
            </a:pPr>
            <a:r>
              <a:rPr lang="en-US" sz="1200" b="1" kern="0" dirty="0" smtClean="0">
                <a:solidFill>
                  <a:srgbClr val="000000"/>
                </a:solidFill>
                <a:latin typeface="Arial"/>
              </a:rPr>
              <a:t>Insured </a:t>
            </a:r>
            <a:r>
              <a:rPr lang="en-US" sz="1200" b="1" kern="0" dirty="0">
                <a:solidFill>
                  <a:srgbClr val="000000"/>
                </a:solidFill>
                <a:latin typeface="Arial"/>
              </a:rPr>
              <a:t>location</a:t>
            </a:r>
          </a:p>
          <a:p>
            <a:pPr lvl="2">
              <a:buClr>
                <a:srgbClr val="000000"/>
              </a:buClr>
              <a:defRPr/>
            </a:pPr>
            <a:r>
              <a:rPr lang="en-US" kern="0" dirty="0">
                <a:solidFill>
                  <a:srgbClr val="000000"/>
                </a:solidFill>
                <a:latin typeface="Arial"/>
              </a:rPr>
              <a:t>An unlisted residence acquired by the named insured during the policy period</a:t>
            </a:r>
          </a:p>
          <a:p>
            <a:pPr lvl="2">
              <a:buClr>
                <a:srgbClr val="000000"/>
              </a:buClr>
              <a:defRPr/>
            </a:pPr>
            <a:r>
              <a:rPr lang="en-US" kern="0" dirty="0">
                <a:solidFill>
                  <a:srgbClr val="000000"/>
                </a:solidFill>
                <a:latin typeface="Arial"/>
              </a:rPr>
              <a:t>A non owned premises where any insured is temp residing</a:t>
            </a:r>
          </a:p>
          <a:p>
            <a:pPr lvl="2">
              <a:buClr>
                <a:srgbClr val="000000"/>
              </a:buClr>
              <a:defRPr/>
            </a:pPr>
            <a:r>
              <a:rPr lang="en-US" kern="0" dirty="0">
                <a:solidFill>
                  <a:srgbClr val="000000"/>
                </a:solidFill>
                <a:latin typeface="Arial"/>
              </a:rPr>
              <a:t>Vacant lands, other than farm land, owned by or rented to any insured.</a:t>
            </a:r>
          </a:p>
          <a:p>
            <a:pPr lvl="2">
              <a:buClr>
                <a:srgbClr val="000000"/>
              </a:buClr>
              <a:defRPr/>
            </a:pPr>
            <a:r>
              <a:rPr lang="en-US" kern="0" dirty="0">
                <a:solidFill>
                  <a:srgbClr val="000000"/>
                </a:solidFill>
                <a:latin typeface="Arial"/>
              </a:rPr>
              <a:t>An insured’s land on which a one to four family residence is being constructed.</a:t>
            </a:r>
          </a:p>
          <a:p>
            <a:pPr lvl="2">
              <a:buClr>
                <a:srgbClr val="000000"/>
              </a:buClr>
              <a:defRPr/>
            </a:pPr>
            <a:r>
              <a:rPr lang="en-US" kern="0" dirty="0">
                <a:solidFill>
                  <a:srgbClr val="000000"/>
                </a:solidFill>
                <a:latin typeface="Arial"/>
              </a:rPr>
              <a:t>Individual or family cemetery plots</a:t>
            </a:r>
          </a:p>
          <a:p>
            <a:pPr lvl="2">
              <a:buClr>
                <a:srgbClr val="000000"/>
              </a:buClr>
              <a:defRPr/>
            </a:pPr>
            <a:r>
              <a:rPr lang="en-US" kern="0" dirty="0">
                <a:solidFill>
                  <a:srgbClr val="000000"/>
                </a:solidFill>
                <a:latin typeface="Arial"/>
              </a:rPr>
              <a:t>Any part of premises occasionally rented to an insured for non business use.</a:t>
            </a:r>
          </a:p>
          <a:p>
            <a:pPr lvl="1">
              <a:buClr>
                <a:srgbClr val="000000"/>
              </a:buClr>
              <a:defRPr/>
            </a:pPr>
            <a:r>
              <a:rPr lang="en-US" sz="1200" b="1" kern="0" dirty="0" smtClean="0">
                <a:solidFill>
                  <a:srgbClr val="000000"/>
                </a:solidFill>
                <a:latin typeface="Arial"/>
              </a:rPr>
              <a:t>Deductible</a:t>
            </a:r>
          </a:p>
          <a:p>
            <a:pPr lvl="2">
              <a:buClr>
                <a:srgbClr val="000000"/>
              </a:buClr>
              <a:defRPr/>
            </a:pPr>
            <a:r>
              <a:rPr lang="en-US" kern="0" dirty="0">
                <a:solidFill>
                  <a:srgbClr val="000000"/>
                </a:solidFill>
                <a:latin typeface="Arial"/>
              </a:rPr>
              <a:t>Deductible is a portion of loss which the insured bears </a:t>
            </a:r>
          </a:p>
          <a:p>
            <a:pPr lvl="2">
              <a:buClr>
                <a:srgbClr val="000000"/>
              </a:buClr>
              <a:defRPr/>
            </a:pPr>
            <a:r>
              <a:rPr lang="en-US" b="1" kern="0" dirty="0">
                <a:solidFill>
                  <a:srgbClr val="000000"/>
                </a:solidFill>
                <a:latin typeface="Arial"/>
              </a:rPr>
              <a:t>Standard deductible is $250 </a:t>
            </a:r>
            <a:r>
              <a:rPr lang="en-US" kern="0" dirty="0">
                <a:solidFill>
                  <a:srgbClr val="000000"/>
                </a:solidFill>
                <a:latin typeface="Arial"/>
              </a:rPr>
              <a:t>but can choose higher deductible in exchange of lower premium</a:t>
            </a:r>
          </a:p>
          <a:p>
            <a:pPr lvl="2">
              <a:buClr>
                <a:srgbClr val="000000"/>
              </a:buClr>
              <a:defRPr/>
            </a:pPr>
            <a:r>
              <a:rPr lang="en-US" kern="0" dirty="0">
                <a:solidFill>
                  <a:srgbClr val="000000"/>
                </a:solidFill>
                <a:latin typeface="Arial"/>
              </a:rPr>
              <a:t>Deductible that appears on the declaration page is specific to the payment under sec.1.</a:t>
            </a:r>
          </a:p>
          <a:p>
            <a:pPr lvl="2">
              <a:buClr>
                <a:srgbClr val="000000"/>
              </a:buClr>
              <a:defRPr/>
            </a:pPr>
            <a:r>
              <a:rPr lang="en-US" kern="0" dirty="0">
                <a:solidFill>
                  <a:srgbClr val="000000"/>
                </a:solidFill>
                <a:latin typeface="Arial"/>
              </a:rPr>
              <a:t>Deductibles applies to all perils insured under section.1</a:t>
            </a:r>
          </a:p>
          <a:p>
            <a:pPr lvl="2">
              <a:buClr>
                <a:srgbClr val="000000"/>
              </a:buClr>
              <a:defRPr/>
            </a:pPr>
            <a:r>
              <a:rPr lang="en-US" kern="0" dirty="0">
                <a:solidFill>
                  <a:srgbClr val="000000"/>
                </a:solidFill>
                <a:latin typeface="Arial"/>
              </a:rPr>
              <a:t>Many insurer in catastrophe prone areas also use special higher deductible amounts that apply to specified perils.</a:t>
            </a:r>
          </a:p>
          <a:p>
            <a:pPr lvl="2">
              <a:buClr>
                <a:srgbClr val="000000"/>
              </a:buClr>
              <a:defRPr/>
            </a:pPr>
            <a:r>
              <a:rPr lang="en-US" kern="0" dirty="0">
                <a:solidFill>
                  <a:srgbClr val="000000"/>
                </a:solidFill>
                <a:latin typeface="Arial"/>
              </a:rPr>
              <a:t>Deductible is subtracted once from the total of all loss payable under Section 1 – property </a:t>
            </a:r>
            <a:r>
              <a:rPr lang="en-US" kern="0" dirty="0" err="1">
                <a:solidFill>
                  <a:srgbClr val="000000"/>
                </a:solidFill>
                <a:latin typeface="Arial"/>
              </a:rPr>
              <a:t>coverages</a:t>
            </a:r>
            <a:r>
              <a:rPr lang="en-US" kern="0" dirty="0">
                <a:solidFill>
                  <a:srgbClr val="000000"/>
                </a:solidFill>
                <a:latin typeface="Arial"/>
              </a:rPr>
              <a:t> caused by a single loss event</a:t>
            </a:r>
            <a:r>
              <a:rPr lang="en-US" kern="0" dirty="0" smtClean="0">
                <a:solidFill>
                  <a:srgbClr val="000000"/>
                </a:solidFill>
                <a:latin typeface="Arial"/>
              </a:rPr>
              <a:t>.</a:t>
            </a:r>
            <a:endParaRPr lang="en-US" sz="1200" kern="0" dirty="0" smtClean="0">
              <a:solidFill>
                <a:srgbClr val="000000"/>
              </a:solidFill>
              <a:latin typeface="Arial"/>
            </a:endParaRPr>
          </a:p>
          <a:p>
            <a:pPr lvl="2">
              <a:buClr>
                <a:srgbClr val="000000"/>
              </a:buClr>
              <a:defRPr/>
            </a:pPr>
            <a:endParaRPr lang="en-US" kern="0" dirty="0" smtClean="0">
              <a:solidFill>
                <a:srgbClr val="000000"/>
              </a:solidFill>
              <a:latin typeface="Arial"/>
            </a:endParaRPr>
          </a:p>
          <a:p>
            <a:pPr lvl="2">
              <a:buClr>
                <a:srgbClr val="000000"/>
              </a:buClr>
              <a:defRPr/>
            </a:pPr>
            <a:endParaRPr lang="en-US" kern="0" dirty="0">
              <a:solidFill>
                <a:srgbClr val="000000"/>
              </a:solidFill>
              <a:latin typeface="Arial"/>
            </a:endParaRP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pPr>
            <a:r>
              <a:rPr lang="en-US" kern="0" dirty="0" smtClean="0">
                <a:solidFill>
                  <a:srgbClr val="000000"/>
                </a:solidFill>
                <a:latin typeface="Arial"/>
              </a:rPr>
              <a:t>Important Definition for Section 1</a:t>
            </a:r>
            <a:endParaRPr lang="en-US" kern="0" dirty="0">
              <a:solidFill>
                <a:srgbClr val="000000"/>
              </a:solidFill>
              <a:latin typeface="Arial"/>
            </a:endParaRPr>
          </a:p>
        </p:txBody>
      </p:sp>
    </p:spTree>
    <p:extLst>
      <p:ext uri="{BB962C8B-B14F-4D97-AF65-F5344CB8AC3E}">
        <p14:creationId xmlns:p14="http://schemas.microsoft.com/office/powerpoint/2010/main" val="316817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Placeholder 4"/>
          <p:cNvSpPr txBox="1">
            <a:spLocks/>
          </p:cNvSpPr>
          <p:nvPr/>
        </p:nvSpPr>
        <p:spPr bwMode="gray">
          <a:xfrm>
            <a:off x="393700" y="1152525"/>
            <a:ext cx="835183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lvl="0" indent="0">
              <a:buClr>
                <a:srgbClr val="000000"/>
              </a:buClr>
              <a:defRPr/>
            </a:pPr>
            <a:r>
              <a:rPr lang="en-US" kern="0" dirty="0">
                <a:solidFill>
                  <a:srgbClr val="000000"/>
                </a:solidFill>
                <a:latin typeface="Arial"/>
              </a:rPr>
              <a:t>Section 1 is divided into the following property </a:t>
            </a:r>
            <a:r>
              <a:rPr lang="en-US" kern="0" dirty="0" err="1">
                <a:solidFill>
                  <a:srgbClr val="000000"/>
                </a:solidFill>
                <a:latin typeface="Arial"/>
              </a:rPr>
              <a:t>coverages</a:t>
            </a:r>
            <a:endParaRPr lang="en-US" kern="0" dirty="0">
              <a:solidFill>
                <a:srgbClr val="000000"/>
              </a:solidFill>
              <a:latin typeface="Arial"/>
            </a:endParaRPr>
          </a:p>
          <a:p>
            <a:pPr marL="171450" lvl="0" indent="-171450">
              <a:buClr>
                <a:srgbClr val="000000"/>
              </a:buClr>
              <a:buFont typeface="Wingdings" panose="05000000000000000000" pitchFamily="2" charset="2"/>
              <a:buChar char="§"/>
              <a:defRPr/>
            </a:pPr>
            <a:r>
              <a:rPr lang="en-US" sz="1200" kern="0" dirty="0">
                <a:solidFill>
                  <a:srgbClr val="000000"/>
                </a:solidFill>
                <a:latin typeface="Arial"/>
              </a:rPr>
              <a:t>Coverage A – Dwelling</a:t>
            </a:r>
          </a:p>
          <a:p>
            <a:pPr marL="171450" lvl="0" indent="-171450">
              <a:buClr>
                <a:srgbClr val="000000"/>
              </a:buClr>
              <a:buFont typeface="Wingdings" panose="05000000000000000000" pitchFamily="2" charset="2"/>
              <a:buChar char="§"/>
              <a:defRPr/>
            </a:pPr>
            <a:r>
              <a:rPr lang="en-US" sz="1200" kern="0" dirty="0">
                <a:solidFill>
                  <a:srgbClr val="000000"/>
                </a:solidFill>
                <a:latin typeface="Arial"/>
              </a:rPr>
              <a:t>Coverage B – Other structures</a:t>
            </a:r>
          </a:p>
          <a:p>
            <a:pPr marL="171450" lvl="0" indent="-171450">
              <a:buClr>
                <a:srgbClr val="000000"/>
              </a:buClr>
              <a:buFont typeface="Wingdings" panose="05000000000000000000" pitchFamily="2" charset="2"/>
              <a:buChar char="§"/>
              <a:defRPr/>
            </a:pPr>
            <a:r>
              <a:rPr lang="en-US" sz="1200" kern="0" dirty="0">
                <a:solidFill>
                  <a:srgbClr val="000000"/>
                </a:solidFill>
                <a:latin typeface="Arial"/>
              </a:rPr>
              <a:t>Coverage C – Personal Property</a:t>
            </a:r>
          </a:p>
          <a:p>
            <a:pPr marL="171450" lvl="0" indent="-171450">
              <a:buClr>
                <a:srgbClr val="000000"/>
              </a:buClr>
              <a:buFont typeface="Wingdings" panose="05000000000000000000" pitchFamily="2" charset="2"/>
              <a:buChar char="§"/>
              <a:defRPr/>
            </a:pPr>
            <a:r>
              <a:rPr lang="en-US" sz="1200" kern="0" dirty="0">
                <a:solidFill>
                  <a:srgbClr val="000000"/>
                </a:solidFill>
                <a:latin typeface="Arial"/>
              </a:rPr>
              <a:t>Coverage D – Loss of use</a:t>
            </a:r>
          </a:p>
          <a:p>
            <a:pPr marL="171450" lvl="0" indent="-171450">
              <a:buClr>
                <a:srgbClr val="000000"/>
              </a:buClr>
              <a:buFont typeface="Wingdings" panose="05000000000000000000" pitchFamily="2" charset="2"/>
              <a:buChar char="§"/>
              <a:defRPr/>
            </a:pPr>
            <a:r>
              <a:rPr lang="en-US" sz="1200" kern="0" dirty="0">
                <a:solidFill>
                  <a:srgbClr val="000000"/>
                </a:solidFill>
                <a:latin typeface="Arial"/>
              </a:rPr>
              <a:t>Additional </a:t>
            </a:r>
            <a:r>
              <a:rPr lang="en-US" sz="1200" kern="0" dirty="0" err="1">
                <a:solidFill>
                  <a:srgbClr val="000000"/>
                </a:solidFill>
                <a:latin typeface="Arial"/>
              </a:rPr>
              <a:t>coverages</a:t>
            </a:r>
            <a:r>
              <a:rPr lang="en-US" sz="1200" kern="0" dirty="0">
                <a:solidFill>
                  <a:srgbClr val="000000"/>
                </a:solidFill>
                <a:latin typeface="Arial"/>
              </a:rPr>
              <a:t>.</a:t>
            </a:r>
          </a:p>
        </p:txBody>
      </p:sp>
      <p:sp>
        <p:nvSpPr>
          <p:cNvPr id="9" name="Text Placeholder 5"/>
          <p:cNvSpPr txBox="1">
            <a:spLocks/>
          </p:cNvSpPr>
          <p:nvPr/>
        </p:nvSpPr>
        <p:spPr bwMode="gray">
          <a:xfrm>
            <a:off x="393700" y="255588"/>
            <a:ext cx="8348663" cy="522287"/>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l" rtl="0" eaLnBrk="1" fontAlgn="base" hangingPunct="1">
              <a:lnSpc>
                <a:spcPct val="106000"/>
              </a:lnSpc>
              <a:spcBef>
                <a:spcPct val="80000"/>
              </a:spcBef>
              <a:spcAft>
                <a:spcPct val="0"/>
              </a:spcAft>
              <a:buClr>
                <a:schemeClr val="tx1"/>
              </a:buClr>
              <a:buSzPct val="80000"/>
              <a:buNone/>
              <a:defRPr sz="1600" b="1">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80000"/>
              </a:spcBef>
              <a:spcAft>
                <a:spcPct val="0"/>
              </a:spcAft>
              <a:buClr>
                <a:srgbClr val="000000"/>
              </a:buClr>
              <a:buSzPct val="80000"/>
              <a:buFontTx/>
              <a:buNone/>
              <a:tabLst/>
              <a:defRPr/>
            </a:pPr>
            <a:r>
              <a:rPr kumimoji="0" lang="en-US" sz="1600" b="1" i="0" u="none" strike="noStrike" kern="0" cap="none" spc="0" normalizeH="0" baseline="0" noProof="0" dirty="0" smtClean="0">
                <a:ln>
                  <a:noFill/>
                </a:ln>
                <a:solidFill>
                  <a:srgbClr val="000000"/>
                </a:solidFill>
                <a:effectLst/>
                <a:uLnTx/>
                <a:uFillTx/>
                <a:latin typeface="Arial"/>
              </a:rPr>
              <a:t>Section 1</a:t>
            </a:r>
          </a:p>
        </p:txBody>
      </p:sp>
    </p:spTree>
    <p:extLst>
      <p:ext uri="{BB962C8B-B14F-4D97-AF65-F5344CB8AC3E}">
        <p14:creationId xmlns:p14="http://schemas.microsoft.com/office/powerpoint/2010/main" val="1294322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4980</Words>
  <Application>Microsoft Office PowerPoint</Application>
  <PresentationFormat>On-screen Show (4:3)</PresentationFormat>
  <Paragraphs>278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Home Owners Insurance (Section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Insurance Overview</dc:title>
  <dc:creator>Kaur, Gurpreet (US - Hyderabad)</dc:creator>
  <cp:lastModifiedBy>Kaur, Gurpreet</cp:lastModifiedBy>
  <cp:revision>54</cp:revision>
  <dcterms:created xsi:type="dcterms:W3CDTF">2006-08-16T00:00:00Z</dcterms:created>
  <dcterms:modified xsi:type="dcterms:W3CDTF">2014-02-12T09:49:28Z</dcterms:modified>
</cp:coreProperties>
</file>