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handoutMasterIdLst>
    <p:handoutMasterId r:id="rId9"/>
  </p:handoutMasterIdLst>
  <p:sldIdLst>
    <p:sldId id="256" r:id="rId2"/>
    <p:sldId id="262" r:id="rId3"/>
    <p:sldId id="269" r:id="rId4"/>
    <p:sldId id="268" r:id="rId5"/>
    <p:sldId id="260" r:id="rId6"/>
    <p:sldId id="266" r:id="rId7"/>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84" userDrawn="1">
          <p15:clr>
            <a:srgbClr val="A4A3A4"/>
          </p15:clr>
        </p15:guide>
        <p15:guide id="2" pos="216" userDrawn="1">
          <p15:clr>
            <a:srgbClr val="A4A3A4"/>
          </p15:clr>
        </p15:guide>
        <p15:guide id="3" pos="3720" userDrawn="1">
          <p15:clr>
            <a:srgbClr val="A4A3A4"/>
          </p15:clr>
        </p15:guide>
        <p15:guide id="4" orient="horz" pos="1656" userDrawn="1">
          <p15:clr>
            <a:srgbClr val="A4A3A4"/>
          </p15:clr>
        </p15:guide>
        <p15:guide id="5" orient="horz" pos="37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en, Amy C." initials="AA" lastIdx="23" clrIdx="0">
    <p:extLst>
      <p:ext uri="{19B8F6BF-5375-455C-9EA6-DF929625EA0E}">
        <p15:presenceInfo xmlns:p15="http://schemas.microsoft.com/office/powerpoint/2012/main" userId="Allen, Amy 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7" autoAdjust="0"/>
    <p:restoredTop sz="94660"/>
  </p:normalViewPr>
  <p:slideViewPr>
    <p:cSldViewPr snapToGrid="0">
      <p:cViewPr varScale="1">
        <p:scale>
          <a:sx n="92" d="100"/>
          <a:sy n="92" d="100"/>
        </p:scale>
        <p:origin x="1230" y="90"/>
      </p:cViewPr>
      <p:guideLst>
        <p:guide orient="horz" pos="3984"/>
        <p:guide pos="216"/>
        <p:guide pos="3720"/>
        <p:guide orient="horz" pos="1656"/>
        <p:guide orient="horz" pos="3768"/>
      </p:guideLst>
    </p:cSldViewPr>
  </p:slideViewPr>
  <p:notesTextViewPr>
    <p:cViewPr>
      <p:scale>
        <a:sx n="1" d="1"/>
        <a:sy n="1" d="1"/>
      </p:scale>
      <p:origin x="0" y="0"/>
    </p:cViewPr>
  </p:notesTextViewPr>
  <p:notesViewPr>
    <p:cSldViewPr snapToGrid="0">
      <p:cViewPr varScale="1">
        <p:scale>
          <a:sx n="69" d="100"/>
          <a:sy n="69" d="100"/>
        </p:scale>
        <p:origin x="323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2BCDD5B0-46BD-4AE0-AB7E-D2F899FCC422}" type="datetimeFigureOut">
              <a:rPr lang="en-US" smtClean="0"/>
              <a:t>10/16/2015</a:t>
            </a:fld>
            <a:endParaRPr lang="en-US"/>
          </a:p>
        </p:txBody>
      </p:sp>
      <p:sp>
        <p:nvSpPr>
          <p:cNvPr id="4" name="Footer Placeholder 3"/>
          <p:cNvSpPr>
            <a:spLocks noGrp="1"/>
          </p:cNvSpPr>
          <p:nvPr>
            <p:ph type="ftr" sz="quarter" idx="2"/>
          </p:nvPr>
        </p:nvSpPr>
        <p:spPr>
          <a:xfrm>
            <a:off x="0" y="8772525"/>
            <a:ext cx="303847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3550"/>
          </a:xfrm>
          <a:prstGeom prst="rect">
            <a:avLst/>
          </a:prstGeom>
        </p:spPr>
        <p:txBody>
          <a:bodyPr vert="horz" lIns="91440" tIns="45720" rIns="91440" bIns="45720" rtlCol="0" anchor="b"/>
          <a:lstStyle>
            <a:lvl1pPr algn="r">
              <a:defRPr sz="1200"/>
            </a:lvl1pPr>
          </a:lstStyle>
          <a:p>
            <a:fld id="{2C9D1D5C-1B17-4032-B142-2AC08734A2DF}" type="slidenum">
              <a:rPr lang="en-US" smtClean="0"/>
              <a:t>‹#›</a:t>
            </a:fld>
            <a:endParaRPr lang="en-US"/>
          </a:p>
        </p:txBody>
      </p:sp>
    </p:spTree>
    <p:extLst>
      <p:ext uri="{BB962C8B-B14F-4D97-AF65-F5344CB8AC3E}">
        <p14:creationId xmlns:p14="http://schemas.microsoft.com/office/powerpoint/2010/main" val="1426646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3550"/>
          </a:xfrm>
          <a:prstGeom prst="rect">
            <a:avLst/>
          </a:prstGeom>
        </p:spPr>
        <p:txBody>
          <a:bodyPr vert="horz" lIns="91440" tIns="45720" rIns="91440" bIns="45720" rtlCol="0"/>
          <a:lstStyle>
            <a:lvl1pPr algn="r">
              <a:defRPr sz="1200"/>
            </a:lvl1pPr>
          </a:lstStyle>
          <a:p>
            <a:fld id="{6455EB50-D5A1-4D1A-A5C2-26852B5CD899}" type="datetimeFigureOut">
              <a:rPr lang="en-US" smtClean="0"/>
              <a:t>10/16/2015</a:t>
            </a:fld>
            <a:endParaRPr lang="en-US"/>
          </a:p>
        </p:txBody>
      </p:sp>
      <p:sp>
        <p:nvSpPr>
          <p:cNvPr id="4" name="Slide Image Placeholder 3"/>
          <p:cNvSpPr>
            <a:spLocks noGrp="1" noRot="1" noChangeAspect="1"/>
          </p:cNvSpPr>
          <p:nvPr>
            <p:ph type="sldImg" idx="2"/>
          </p:nvPr>
        </p:nvSpPr>
        <p:spPr>
          <a:xfrm>
            <a:off x="1427163" y="1154113"/>
            <a:ext cx="4156075"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45000"/>
            <a:ext cx="5607050" cy="3636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38475"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772525"/>
            <a:ext cx="3038475" cy="463550"/>
          </a:xfrm>
          <a:prstGeom prst="rect">
            <a:avLst/>
          </a:prstGeom>
        </p:spPr>
        <p:txBody>
          <a:bodyPr vert="horz" lIns="91440" tIns="45720" rIns="91440" bIns="45720" rtlCol="0" anchor="b"/>
          <a:lstStyle>
            <a:lvl1pPr algn="r">
              <a:defRPr sz="1200"/>
            </a:lvl1pPr>
          </a:lstStyle>
          <a:p>
            <a:fld id="{908B25A2-F1CF-49B3-AE52-92002068CE5E}" type="slidenum">
              <a:rPr lang="en-US" smtClean="0"/>
              <a:t>‹#›</a:t>
            </a:fld>
            <a:endParaRPr lang="en-US"/>
          </a:p>
        </p:txBody>
      </p:sp>
    </p:spTree>
    <p:extLst>
      <p:ext uri="{BB962C8B-B14F-4D97-AF65-F5344CB8AC3E}">
        <p14:creationId xmlns:p14="http://schemas.microsoft.com/office/powerpoint/2010/main" val="581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8B25A2-F1CF-49B3-AE52-92002068CE5E}" type="slidenum">
              <a:rPr lang="en-US" smtClean="0"/>
              <a:t>2</a:t>
            </a:fld>
            <a:endParaRPr lang="en-US"/>
          </a:p>
        </p:txBody>
      </p:sp>
    </p:spTree>
    <p:extLst>
      <p:ext uri="{BB962C8B-B14F-4D97-AF65-F5344CB8AC3E}">
        <p14:creationId xmlns:p14="http://schemas.microsoft.com/office/powerpoint/2010/main" val="818915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3769067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gi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DEL_PRI_RGB.gif"/>
          <p:cNvPicPr>
            <a:picLocks noChangeAspect="1"/>
          </p:cNvPicPr>
          <p:nvPr userDrawn="1"/>
        </p:nvPicPr>
        <p:blipFill>
          <a:blip r:embed="rId2" cstate="print"/>
          <a:stretch>
            <a:fillRect/>
          </a:stretch>
        </p:blipFill>
        <p:spPr>
          <a:xfrm>
            <a:off x="325984" y="399576"/>
            <a:ext cx="1720800" cy="32253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411480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986106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6708949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3482420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2386664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41995729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20183659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second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2772000" cy="841248"/>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2770632" cy="1371600"/>
          </a:xfrm>
        </p:spPr>
        <p:txBody>
          <a:bodyPr>
            <a:noAutofit/>
          </a:bodyPr>
          <a:lstStyle>
            <a:lvl1pPr marL="0" indent="0" algn="l">
              <a:lnSpc>
                <a:spcPct val="100000"/>
              </a:lnSpc>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DEL_PRI_RGB.gif"/>
          <p:cNvPicPr>
            <a:picLocks noChangeAspect="1"/>
          </p:cNvPicPr>
          <p:nvPr userDrawn="1"/>
        </p:nvPicPr>
        <p:blipFill>
          <a:blip r:embed="rId2" cstate="print"/>
          <a:stretch>
            <a:fillRect/>
          </a:stretch>
        </p:blipFill>
        <p:spPr>
          <a:xfrm>
            <a:off x="325984" y="399576"/>
            <a:ext cx="1720800" cy="32253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spTree>
    <p:extLst>
      <p:ext uri="{BB962C8B-B14F-4D97-AF65-F5344CB8AC3E}">
        <p14:creationId xmlns:p14="http://schemas.microsoft.com/office/powerpoint/2010/main" val="20074532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full bleed imag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userDrawn="1">
            <p:custDataLst>
              <p:tags r:id="rId2"/>
            </p:custDataLst>
            <p:extLst>
              <p:ext uri="{D42A27DB-BD31-4B8C-83A1-F6EECF244321}">
                <p14:modId xmlns:p14="http://schemas.microsoft.com/office/powerpoint/2010/main" val="24512881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4" name="Picture 13" descr="Cover-image-3.jpg"/>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5" name="Rectangle 14"/>
          <p:cNvSpPr/>
          <p:nvPr userDrawn="1"/>
        </p:nvSpPr>
        <p:spPr>
          <a:xfrm>
            <a:off x="369066" y="-1"/>
            <a:ext cx="54864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DEL_PRI_RGB.gif"/>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79698" y="366583"/>
            <a:ext cx="1720800" cy="322531"/>
          </a:xfrm>
          <a:prstGeom prst="rect">
            <a:avLst/>
          </a:prstGeom>
        </p:spPr>
      </p:pic>
      <p:sp>
        <p:nvSpPr>
          <p:cNvPr id="2" name="Title 1"/>
          <p:cNvSpPr>
            <a:spLocks noGrp="1"/>
          </p:cNvSpPr>
          <p:nvPr>
            <p:ph type="ctrTitle"/>
          </p:nvPr>
        </p:nvSpPr>
        <p:spPr>
          <a:xfrm>
            <a:off x="621838" y="998068"/>
            <a:ext cx="4878856" cy="670396"/>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1838" y="1672132"/>
            <a:ext cx="4878856" cy="670396"/>
          </a:xfrm>
        </p:spPr>
        <p:txBody>
          <a:bodyPr>
            <a:noAutofit/>
          </a:bodyPr>
          <a:lstStyle>
            <a:lvl1pPr marL="0" indent="0" algn="l">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109111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9503533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3" name="Text Placeholder 2"/>
          <p:cNvSpPr>
            <a:spLocks noGrp="1"/>
          </p:cNvSpPr>
          <p:nvPr>
            <p:ph type="body" sz="quarter" idx="14"/>
          </p:nvPr>
        </p:nvSpPr>
        <p:spPr>
          <a:xfrm>
            <a:off x="365760" y="1611313"/>
            <a:ext cx="8412480" cy="4734292"/>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4281959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51087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4289120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smtClean="0"/>
              <a:t>Click to edit Master text styles</a:t>
            </a:r>
          </a:p>
          <a:p>
            <a:pPr lvl="1"/>
            <a:r>
              <a:rPr lang="en-US" dirty="0" smtClean="0"/>
              <a:t>Bullet level 1</a:t>
            </a:r>
          </a:p>
          <a:p>
            <a:pPr lvl="2"/>
            <a:r>
              <a:rPr lang="en-US" dirty="0" smtClean="0"/>
              <a:t>Bullet level 2</a:t>
            </a:r>
          </a:p>
          <a:p>
            <a:pPr lvl="3"/>
            <a:r>
              <a:rPr lang="en-US" dirty="0" smtClean="0"/>
              <a:t>Bullet level 3</a:t>
            </a:r>
          </a:p>
          <a:p>
            <a:pPr lvl="4"/>
            <a:r>
              <a:rPr lang="en-US" dirty="0" smtClean="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pPr algn="l"/>
            <a:fld id="{95CC1D26-A9BD-4BDE-BDD9-08EDBAE96860}" type="slidenum">
              <a:rPr lang="en-US" sz="800" smtClean="0">
                <a:solidFill>
                  <a:srgbClr val="8C8C8C"/>
                </a:solidFill>
              </a:rPr>
              <a:pPr algn="l"/>
              <a:t>‹#›</a:t>
            </a:fld>
            <a:endParaRPr lang="en-US" sz="800" dirty="0">
              <a:solidFill>
                <a:srgbClr val="8C8C8C"/>
              </a:solidFill>
            </a:endParaRPr>
          </a:p>
        </p:txBody>
      </p:sp>
      <p:sp>
        <p:nvSpPr>
          <p:cNvPr id="9" name="TextBox 8"/>
          <p:cNvSpPr txBox="1"/>
          <p:nvPr/>
        </p:nvSpPr>
        <p:spPr bwMode="gray">
          <a:xfrm>
            <a:off x="4434840" y="6481703"/>
            <a:ext cx="4343400" cy="123111"/>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dirty="0" smtClean="0">
                <a:solidFill>
                  <a:srgbClr val="8C8C8C"/>
                </a:solidFill>
              </a:rPr>
              <a:t>Copyright © 2015 Deloitte Development LLC. All rights reserved.</a:t>
            </a:r>
          </a:p>
        </p:txBody>
      </p:sp>
      <p:sp>
        <p:nvSpPr>
          <p:cNvPr id="4" name="TextBox 3"/>
          <p:cNvSpPr txBox="1"/>
          <p:nvPr userDrawn="1"/>
        </p:nvSpPr>
        <p:spPr>
          <a:xfrm>
            <a:off x="571244" y="6481703"/>
            <a:ext cx="2562375" cy="123111"/>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800" dirty="0" smtClean="0">
                <a:solidFill>
                  <a:schemeClr val="bg2"/>
                </a:solidFill>
              </a:rPr>
              <a:t>American Automobile Association</a:t>
            </a:r>
            <a:r>
              <a:rPr lang="en-US" sz="800" baseline="0" dirty="0" smtClean="0">
                <a:solidFill>
                  <a:schemeClr val="bg2"/>
                </a:solidFill>
              </a:rPr>
              <a:t> | October 2015</a:t>
            </a:r>
            <a:endParaRPr lang="en-US" sz="800" dirty="0">
              <a:solidFill>
                <a:schemeClr val="bg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77" r:id="rId3"/>
    <p:sldLayoutId id="2147483678" r:id="rId4"/>
    <p:sldLayoutId id="2147483680" r:id="rId5"/>
    <p:sldLayoutId id="2147483681" r:id="rId6"/>
    <p:sldLayoutId id="2147483695" r:id="rId7"/>
    <p:sldLayoutId id="2147483679" r:id="rId8"/>
    <p:sldLayoutId id="2147483697" r:id="rId9"/>
    <p:sldLayoutId id="2147483682" r:id="rId10"/>
    <p:sldLayoutId id="2147483698" r:id="rId11"/>
    <p:sldLayoutId id="2147483696" r:id="rId12"/>
    <p:sldLayoutId id="2147483684" r:id="rId13"/>
    <p:sldLayoutId id="2147483691" r:id="rId14"/>
    <p:sldLayoutId id="2147483690" r:id="rId15"/>
    <p:sldLayoutId id="2147483683" r:id="rId16"/>
    <p:sldLayoutId id="2147483692" r:id="rId17"/>
    <p:sldLayoutId id="2147483685" r:id="rId18"/>
    <p:sldLayoutId id="2147483693" r:id="rId19"/>
    <p:sldLayoutId id="2147483694" r:id="rId20"/>
    <p:sldLayoutId id="2147483689" r:id="rId21"/>
  </p:sldLayoutIdLst>
  <p:transition>
    <p:fade/>
  </p:transition>
  <p:timing>
    <p:tnLst>
      <p:par>
        <p:cTn id="1" dur="indefinite" restart="never" nodeType="tmRoot"/>
      </p:par>
    </p:tnLst>
  </p:timing>
  <p:hf sldNum="0" hdr="0" dt="0"/>
  <p:txStyles>
    <p:titleStyle>
      <a:lvl1pPr algn="l" defTabSz="914400" rtl="0" eaLnBrk="1" latinLnBrk="0" hangingPunct="1">
        <a:spcBef>
          <a:spcPct val="0"/>
        </a:spcBef>
        <a:buNone/>
        <a:defRPr sz="2800" kern="1200">
          <a:solidFill>
            <a:schemeClr val="accent2"/>
          </a:solidFill>
          <a:latin typeface="+mj-lt"/>
          <a:ea typeface="+mj-ea"/>
          <a:cs typeface="+mj-cs"/>
        </a:defRPr>
      </a:lvl1pPr>
    </p:titleStyle>
    <p:bodyStyle>
      <a:lvl1pPr marL="0" indent="0" algn="l" defTabSz="914400" rtl="0" eaLnBrk="1" latinLnBrk="0" hangingPunct="1">
        <a:spcBef>
          <a:spcPts val="1200"/>
        </a:spcBef>
        <a:buSzPct val="25000"/>
        <a:buFont typeface="Arial" panose="020B0604020202020204" pitchFamily="34" charset="0"/>
        <a:buChar char="‏"/>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eloitte.com/us/abou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Booth AAA</a:t>
            </a:r>
            <a:endParaRPr lang="en-US" dirty="0"/>
          </a:p>
        </p:txBody>
      </p:sp>
      <p:sp>
        <p:nvSpPr>
          <p:cNvPr id="3" name="Subtitle 2"/>
          <p:cNvSpPr>
            <a:spLocks noGrp="1"/>
          </p:cNvSpPr>
          <p:nvPr>
            <p:ph type="subTitle" idx="1"/>
          </p:nvPr>
        </p:nvSpPr>
        <p:spPr>
          <a:xfrm>
            <a:off x="365759" y="2778756"/>
            <a:ext cx="6877251" cy="1371600"/>
          </a:xfrm>
        </p:spPr>
        <p:txBody>
          <a:bodyPr/>
          <a:lstStyle/>
          <a:p>
            <a:r>
              <a:rPr lang="en-US" dirty="0" smtClean="0"/>
              <a:t>Issue to Impact Overview</a:t>
            </a:r>
            <a:endParaRPr lang="en-US" dirty="0"/>
          </a:p>
        </p:txBody>
      </p:sp>
    </p:spTree>
    <p:extLst>
      <p:ext uri="{BB962C8B-B14F-4D97-AF65-F5344CB8AC3E}">
        <p14:creationId xmlns:p14="http://schemas.microsoft.com/office/powerpoint/2010/main" val="16730056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41570" y="783004"/>
            <a:ext cx="8412480" cy="757255"/>
          </a:xfrm>
        </p:spPr>
        <p:txBody>
          <a:bodyPr/>
          <a:lstStyle/>
          <a:p>
            <a:r>
              <a:rPr lang="en-US" dirty="0" smtClean="0"/>
              <a:t>The AAA Story</a:t>
            </a:r>
            <a:endParaRPr lang="en-US" dirty="0"/>
          </a:p>
        </p:txBody>
      </p:sp>
      <p:sp>
        <p:nvSpPr>
          <p:cNvPr id="3" name="Title 2"/>
          <p:cNvSpPr>
            <a:spLocks noGrp="1"/>
          </p:cNvSpPr>
          <p:nvPr>
            <p:ph type="title"/>
          </p:nvPr>
        </p:nvSpPr>
        <p:spPr>
          <a:xfrm>
            <a:off x="313697" y="296663"/>
            <a:ext cx="8412480" cy="469492"/>
          </a:xfrm>
        </p:spPr>
        <p:txBody>
          <a:bodyPr/>
          <a:lstStyle/>
          <a:p>
            <a:r>
              <a:rPr lang="en-US" dirty="0" smtClean="0"/>
              <a:t>Executive Summary </a:t>
            </a:r>
            <a:endParaRPr lang="en-US" dirty="0"/>
          </a:p>
        </p:txBody>
      </p:sp>
      <p:sp>
        <p:nvSpPr>
          <p:cNvPr id="5" name="TextBox 4"/>
          <p:cNvSpPr txBox="1"/>
          <p:nvPr/>
        </p:nvSpPr>
        <p:spPr>
          <a:xfrm>
            <a:off x="1261996" y="3426313"/>
            <a:ext cx="1446262" cy="202428"/>
          </a:xfrm>
          <a:prstGeom prst="rect">
            <a:avLst/>
          </a:prstGeom>
        </p:spPr>
        <p:txBody>
          <a:bodyPr wrap="square" rtlCol="0">
            <a:spAutoFit/>
          </a:bodyPr>
          <a:lstStyle/>
          <a:p>
            <a:pPr marL="1191" fontAlgn="base">
              <a:lnSpc>
                <a:spcPct val="106000"/>
              </a:lnSpc>
              <a:spcBef>
                <a:spcPct val="80000"/>
              </a:spcBef>
              <a:spcAft>
                <a:spcPct val="0"/>
              </a:spcAft>
              <a:buClr>
                <a:srgbClr val="000000"/>
              </a:buClr>
            </a:pPr>
            <a:r>
              <a:rPr lang="en-US" sz="675" dirty="0">
                <a:latin typeface="Arial"/>
                <a:cs typeface="Arial" charset="0"/>
              </a:rPr>
              <a:t>AAA NCNU original states</a:t>
            </a:r>
          </a:p>
        </p:txBody>
      </p:sp>
      <p:sp>
        <p:nvSpPr>
          <p:cNvPr id="13" name="TextBox 12"/>
          <p:cNvSpPr txBox="1"/>
          <p:nvPr/>
        </p:nvSpPr>
        <p:spPr>
          <a:xfrm>
            <a:off x="2554433" y="3422386"/>
            <a:ext cx="1446262" cy="202428"/>
          </a:xfrm>
          <a:prstGeom prst="rect">
            <a:avLst/>
          </a:prstGeom>
        </p:spPr>
        <p:txBody>
          <a:bodyPr wrap="square" rtlCol="0">
            <a:spAutoFit/>
          </a:bodyPr>
          <a:lstStyle/>
          <a:p>
            <a:pPr marL="1191" fontAlgn="base">
              <a:lnSpc>
                <a:spcPct val="106000"/>
              </a:lnSpc>
              <a:spcBef>
                <a:spcPct val="80000"/>
              </a:spcBef>
              <a:spcAft>
                <a:spcPct val="0"/>
              </a:spcAft>
              <a:buClr>
                <a:srgbClr val="000000"/>
              </a:buClr>
            </a:pPr>
            <a:r>
              <a:rPr lang="en-US" sz="675" dirty="0">
                <a:latin typeface="Arial"/>
                <a:cs typeface="Arial" charset="0"/>
              </a:rPr>
              <a:t>AAA NCNU partner states</a:t>
            </a:r>
          </a:p>
        </p:txBody>
      </p:sp>
      <p:grpSp>
        <p:nvGrpSpPr>
          <p:cNvPr id="14" name="Group 2"/>
          <p:cNvGrpSpPr>
            <a:grpSpLocks/>
          </p:cNvGrpSpPr>
          <p:nvPr/>
        </p:nvGrpSpPr>
        <p:grpSpPr bwMode="auto">
          <a:xfrm>
            <a:off x="794084" y="1570766"/>
            <a:ext cx="3504999" cy="1806014"/>
            <a:chOff x="333" y="738"/>
            <a:chExt cx="5174" cy="3258"/>
          </a:xfrm>
          <a:solidFill>
            <a:srgbClr val="FFFFFF">
              <a:lumMod val="85000"/>
            </a:srgbClr>
          </a:solidFill>
        </p:grpSpPr>
        <p:sp>
          <p:nvSpPr>
            <p:cNvPr id="15" name="Freeform 3"/>
            <p:cNvSpPr>
              <a:spLocks/>
            </p:cNvSpPr>
            <p:nvPr/>
          </p:nvSpPr>
          <p:spPr bwMode="gray">
            <a:xfrm>
              <a:off x="3762" y="2763"/>
              <a:ext cx="376" cy="614"/>
            </a:xfrm>
            <a:custGeom>
              <a:avLst/>
              <a:gdLst>
                <a:gd name="T0" fmla="*/ 0 w 755"/>
                <a:gd name="T1" fmla="*/ 0 h 1230"/>
                <a:gd name="T2" fmla="*/ 0 w 755"/>
                <a:gd name="T3" fmla="*/ 0 h 1230"/>
                <a:gd name="T4" fmla="*/ 0 w 755"/>
                <a:gd name="T5" fmla="*/ 0 h 1230"/>
                <a:gd name="T6" fmla="*/ 0 w 755"/>
                <a:gd name="T7" fmla="*/ 0 h 1230"/>
                <a:gd name="T8" fmla="*/ 0 w 755"/>
                <a:gd name="T9" fmla="*/ 0 h 1230"/>
                <a:gd name="T10" fmla="*/ 0 w 755"/>
                <a:gd name="T11" fmla="*/ 0 h 1230"/>
                <a:gd name="T12" fmla="*/ 0 w 755"/>
                <a:gd name="T13" fmla="*/ 0 h 1230"/>
                <a:gd name="T14" fmla="*/ 0 w 755"/>
                <a:gd name="T15" fmla="*/ 0 h 1230"/>
                <a:gd name="T16" fmla="*/ 0 w 755"/>
                <a:gd name="T17" fmla="*/ 0 h 1230"/>
                <a:gd name="T18" fmla="*/ 0 w 755"/>
                <a:gd name="T19" fmla="*/ 0 h 1230"/>
                <a:gd name="T20" fmla="*/ 0 w 755"/>
                <a:gd name="T21" fmla="*/ 0 h 1230"/>
                <a:gd name="T22" fmla="*/ 0 w 755"/>
                <a:gd name="T23" fmla="*/ 0 h 1230"/>
                <a:gd name="T24" fmla="*/ 0 w 755"/>
                <a:gd name="T25" fmla="*/ 0 h 1230"/>
                <a:gd name="T26" fmla="*/ 0 w 755"/>
                <a:gd name="T27" fmla="*/ 0 h 1230"/>
                <a:gd name="T28" fmla="*/ 0 w 755"/>
                <a:gd name="T29" fmla="*/ 0 h 1230"/>
                <a:gd name="T30" fmla="*/ 0 w 755"/>
                <a:gd name="T31" fmla="*/ 0 h 1230"/>
                <a:gd name="T32" fmla="*/ 0 w 755"/>
                <a:gd name="T33" fmla="*/ 0 h 1230"/>
                <a:gd name="T34" fmla="*/ 0 w 755"/>
                <a:gd name="T35" fmla="*/ 0 h 1230"/>
                <a:gd name="T36" fmla="*/ 0 w 755"/>
                <a:gd name="T37" fmla="*/ 0 h 1230"/>
                <a:gd name="T38" fmla="*/ 0 w 755"/>
                <a:gd name="T39" fmla="*/ 0 h 1230"/>
                <a:gd name="T40" fmla="*/ 0 w 755"/>
                <a:gd name="T41" fmla="*/ 0 h 1230"/>
                <a:gd name="T42" fmla="*/ 0 w 755"/>
                <a:gd name="T43" fmla="*/ 0 h 1230"/>
                <a:gd name="T44" fmla="*/ 0 w 755"/>
                <a:gd name="T45" fmla="*/ 0 h 1230"/>
                <a:gd name="T46" fmla="*/ 0 w 755"/>
                <a:gd name="T47" fmla="*/ 0 h 12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55"/>
                <a:gd name="T73" fmla="*/ 0 h 1230"/>
                <a:gd name="T74" fmla="*/ 755 w 755"/>
                <a:gd name="T75" fmla="*/ 1230 h 12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55" h="1230">
                  <a:moveTo>
                    <a:pt x="0" y="43"/>
                  </a:moveTo>
                  <a:lnTo>
                    <a:pt x="19" y="66"/>
                  </a:lnTo>
                  <a:lnTo>
                    <a:pt x="0" y="826"/>
                  </a:lnTo>
                  <a:lnTo>
                    <a:pt x="46" y="1193"/>
                  </a:lnTo>
                  <a:lnTo>
                    <a:pt x="101" y="1206"/>
                  </a:lnTo>
                  <a:lnTo>
                    <a:pt x="122" y="1090"/>
                  </a:lnTo>
                  <a:lnTo>
                    <a:pt x="142" y="1121"/>
                  </a:lnTo>
                  <a:lnTo>
                    <a:pt x="146" y="1177"/>
                  </a:lnTo>
                  <a:lnTo>
                    <a:pt x="174" y="1205"/>
                  </a:lnTo>
                  <a:lnTo>
                    <a:pt x="132" y="1230"/>
                  </a:lnTo>
                  <a:lnTo>
                    <a:pt x="238" y="1202"/>
                  </a:lnTo>
                  <a:lnTo>
                    <a:pt x="260" y="1167"/>
                  </a:lnTo>
                  <a:lnTo>
                    <a:pt x="243" y="1148"/>
                  </a:lnTo>
                  <a:lnTo>
                    <a:pt x="252" y="1119"/>
                  </a:lnTo>
                  <a:lnTo>
                    <a:pt x="200" y="1069"/>
                  </a:lnTo>
                  <a:lnTo>
                    <a:pt x="204" y="1030"/>
                  </a:lnTo>
                  <a:lnTo>
                    <a:pt x="755" y="980"/>
                  </a:lnTo>
                  <a:lnTo>
                    <a:pt x="708" y="785"/>
                  </a:lnTo>
                  <a:lnTo>
                    <a:pt x="716" y="716"/>
                  </a:lnTo>
                  <a:lnTo>
                    <a:pt x="739" y="670"/>
                  </a:lnTo>
                  <a:lnTo>
                    <a:pt x="720" y="606"/>
                  </a:lnTo>
                  <a:lnTo>
                    <a:pt x="667" y="518"/>
                  </a:lnTo>
                  <a:lnTo>
                    <a:pt x="525" y="0"/>
                  </a:lnTo>
                  <a:lnTo>
                    <a:pt x="0" y="43"/>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16" name="Freeform 4"/>
            <p:cNvSpPr>
              <a:spLocks/>
            </p:cNvSpPr>
            <p:nvPr/>
          </p:nvSpPr>
          <p:spPr bwMode="gray">
            <a:xfrm>
              <a:off x="521" y="3913"/>
              <a:ext cx="49" cy="24"/>
            </a:xfrm>
            <a:custGeom>
              <a:avLst/>
              <a:gdLst>
                <a:gd name="T0" fmla="*/ 0 w 98"/>
                <a:gd name="T1" fmla="*/ 1 h 48"/>
                <a:gd name="T2" fmla="*/ 1 w 98"/>
                <a:gd name="T3" fmla="*/ 1 h 48"/>
                <a:gd name="T4" fmla="*/ 1 w 98"/>
                <a:gd name="T5" fmla="*/ 0 h 48"/>
                <a:gd name="T6" fmla="*/ 1 w 98"/>
                <a:gd name="T7" fmla="*/ 1 h 48"/>
                <a:gd name="T8" fmla="*/ 0 w 98"/>
                <a:gd name="T9" fmla="*/ 1 h 48"/>
                <a:gd name="T10" fmla="*/ 0 60000 65536"/>
                <a:gd name="T11" fmla="*/ 0 60000 65536"/>
                <a:gd name="T12" fmla="*/ 0 60000 65536"/>
                <a:gd name="T13" fmla="*/ 0 60000 65536"/>
                <a:gd name="T14" fmla="*/ 0 60000 65536"/>
                <a:gd name="T15" fmla="*/ 0 w 98"/>
                <a:gd name="T16" fmla="*/ 0 h 48"/>
                <a:gd name="T17" fmla="*/ 98 w 98"/>
                <a:gd name="T18" fmla="*/ 48 h 48"/>
              </a:gdLst>
              <a:ahLst/>
              <a:cxnLst>
                <a:cxn ang="T10">
                  <a:pos x="T0" y="T1"/>
                </a:cxn>
                <a:cxn ang="T11">
                  <a:pos x="T2" y="T3"/>
                </a:cxn>
                <a:cxn ang="T12">
                  <a:pos x="T4" y="T5"/>
                </a:cxn>
                <a:cxn ang="T13">
                  <a:pos x="T6" y="T7"/>
                </a:cxn>
                <a:cxn ang="T14">
                  <a:pos x="T8" y="T9"/>
                </a:cxn>
              </a:cxnLst>
              <a:rect l="T15" t="T16" r="T17" b="T18"/>
              <a:pathLst>
                <a:path w="98" h="48">
                  <a:moveTo>
                    <a:pt x="0" y="48"/>
                  </a:moveTo>
                  <a:lnTo>
                    <a:pt x="25" y="22"/>
                  </a:lnTo>
                  <a:lnTo>
                    <a:pt x="92" y="0"/>
                  </a:lnTo>
                  <a:lnTo>
                    <a:pt x="98" y="9"/>
                  </a:lnTo>
                  <a:lnTo>
                    <a:pt x="0" y="48"/>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17" name="Freeform 5"/>
            <p:cNvSpPr>
              <a:spLocks/>
            </p:cNvSpPr>
            <p:nvPr/>
          </p:nvSpPr>
          <p:spPr bwMode="gray">
            <a:xfrm>
              <a:off x="592" y="3902"/>
              <a:ext cx="29" cy="20"/>
            </a:xfrm>
            <a:custGeom>
              <a:avLst/>
              <a:gdLst>
                <a:gd name="T0" fmla="*/ 0 w 59"/>
                <a:gd name="T1" fmla="*/ 1 h 39"/>
                <a:gd name="T2" fmla="*/ 0 w 59"/>
                <a:gd name="T3" fmla="*/ 0 h 39"/>
                <a:gd name="T4" fmla="*/ 0 w 59"/>
                <a:gd name="T5" fmla="*/ 1 h 39"/>
                <a:gd name="T6" fmla="*/ 0 w 59"/>
                <a:gd name="T7" fmla="*/ 1 h 39"/>
                <a:gd name="T8" fmla="*/ 0 w 59"/>
                <a:gd name="T9" fmla="*/ 1 h 39"/>
                <a:gd name="T10" fmla="*/ 0 60000 65536"/>
                <a:gd name="T11" fmla="*/ 0 60000 65536"/>
                <a:gd name="T12" fmla="*/ 0 60000 65536"/>
                <a:gd name="T13" fmla="*/ 0 60000 65536"/>
                <a:gd name="T14" fmla="*/ 0 60000 65536"/>
                <a:gd name="T15" fmla="*/ 0 w 59"/>
                <a:gd name="T16" fmla="*/ 0 h 39"/>
                <a:gd name="T17" fmla="*/ 59 w 59"/>
                <a:gd name="T18" fmla="*/ 39 h 39"/>
              </a:gdLst>
              <a:ahLst/>
              <a:cxnLst>
                <a:cxn ang="T10">
                  <a:pos x="T0" y="T1"/>
                </a:cxn>
                <a:cxn ang="T11">
                  <a:pos x="T2" y="T3"/>
                </a:cxn>
                <a:cxn ang="T12">
                  <a:pos x="T4" y="T5"/>
                </a:cxn>
                <a:cxn ang="T13">
                  <a:pos x="T6" y="T7"/>
                </a:cxn>
                <a:cxn ang="T14">
                  <a:pos x="T8" y="T9"/>
                </a:cxn>
              </a:cxnLst>
              <a:rect l="T15" t="T16" r="T17" b="T18"/>
              <a:pathLst>
                <a:path w="59" h="39">
                  <a:moveTo>
                    <a:pt x="0" y="39"/>
                  </a:moveTo>
                  <a:lnTo>
                    <a:pt x="13" y="0"/>
                  </a:lnTo>
                  <a:lnTo>
                    <a:pt x="59" y="7"/>
                  </a:lnTo>
                  <a:lnTo>
                    <a:pt x="52" y="31"/>
                  </a:lnTo>
                  <a:lnTo>
                    <a:pt x="0" y="39"/>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18" name="Freeform 6"/>
            <p:cNvSpPr>
              <a:spLocks/>
            </p:cNvSpPr>
            <p:nvPr/>
          </p:nvSpPr>
          <p:spPr bwMode="gray">
            <a:xfrm>
              <a:off x="656" y="3879"/>
              <a:ext cx="52" cy="22"/>
            </a:xfrm>
            <a:custGeom>
              <a:avLst/>
              <a:gdLst>
                <a:gd name="T0" fmla="*/ 0 w 107"/>
                <a:gd name="T1" fmla="*/ 1 h 44"/>
                <a:gd name="T2" fmla="*/ 0 w 107"/>
                <a:gd name="T3" fmla="*/ 0 h 44"/>
                <a:gd name="T4" fmla="*/ 0 w 107"/>
                <a:gd name="T5" fmla="*/ 0 h 44"/>
                <a:gd name="T6" fmla="*/ 0 w 107"/>
                <a:gd name="T7" fmla="*/ 1 h 44"/>
                <a:gd name="T8" fmla="*/ 0 w 107"/>
                <a:gd name="T9" fmla="*/ 1 h 44"/>
                <a:gd name="T10" fmla="*/ 0 w 107"/>
                <a:gd name="T11" fmla="*/ 1 h 44"/>
                <a:gd name="T12" fmla="*/ 0 60000 65536"/>
                <a:gd name="T13" fmla="*/ 0 60000 65536"/>
                <a:gd name="T14" fmla="*/ 0 60000 65536"/>
                <a:gd name="T15" fmla="*/ 0 60000 65536"/>
                <a:gd name="T16" fmla="*/ 0 60000 65536"/>
                <a:gd name="T17" fmla="*/ 0 60000 65536"/>
                <a:gd name="T18" fmla="*/ 0 w 107"/>
                <a:gd name="T19" fmla="*/ 0 h 44"/>
                <a:gd name="T20" fmla="*/ 107 w 107"/>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07" h="44">
                  <a:moveTo>
                    <a:pt x="0" y="44"/>
                  </a:moveTo>
                  <a:lnTo>
                    <a:pt x="25" y="0"/>
                  </a:lnTo>
                  <a:lnTo>
                    <a:pt x="90" y="0"/>
                  </a:lnTo>
                  <a:lnTo>
                    <a:pt x="107" y="40"/>
                  </a:lnTo>
                  <a:lnTo>
                    <a:pt x="36" y="31"/>
                  </a:lnTo>
                  <a:lnTo>
                    <a:pt x="0" y="44"/>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19" name="Freeform 7"/>
            <p:cNvSpPr>
              <a:spLocks/>
            </p:cNvSpPr>
            <p:nvPr/>
          </p:nvSpPr>
          <p:spPr bwMode="gray">
            <a:xfrm>
              <a:off x="705" y="3115"/>
              <a:ext cx="956" cy="807"/>
            </a:xfrm>
            <a:custGeom>
              <a:avLst/>
              <a:gdLst>
                <a:gd name="T0" fmla="*/ 0 w 1915"/>
                <a:gd name="T1" fmla="*/ 0 h 1617"/>
                <a:gd name="T2" fmla="*/ 0 w 1915"/>
                <a:gd name="T3" fmla="*/ 0 h 1617"/>
                <a:gd name="T4" fmla="*/ 0 w 1915"/>
                <a:gd name="T5" fmla="*/ 0 h 1617"/>
                <a:gd name="T6" fmla="*/ 0 w 1915"/>
                <a:gd name="T7" fmla="*/ 0 h 1617"/>
                <a:gd name="T8" fmla="*/ 0 w 1915"/>
                <a:gd name="T9" fmla="*/ 0 h 1617"/>
                <a:gd name="T10" fmla="*/ 0 w 1915"/>
                <a:gd name="T11" fmla="*/ 0 h 1617"/>
                <a:gd name="T12" fmla="*/ 0 w 1915"/>
                <a:gd name="T13" fmla="*/ 0 h 1617"/>
                <a:gd name="T14" fmla="*/ 0 w 1915"/>
                <a:gd name="T15" fmla="*/ 0 h 1617"/>
                <a:gd name="T16" fmla="*/ 0 w 1915"/>
                <a:gd name="T17" fmla="*/ 0 h 1617"/>
                <a:gd name="T18" fmla="*/ 0 w 1915"/>
                <a:gd name="T19" fmla="*/ 0 h 1617"/>
                <a:gd name="T20" fmla="*/ 0 w 1915"/>
                <a:gd name="T21" fmla="*/ 0 h 1617"/>
                <a:gd name="T22" fmla="*/ 0 w 1915"/>
                <a:gd name="T23" fmla="*/ 0 h 1617"/>
                <a:gd name="T24" fmla="*/ 0 w 1915"/>
                <a:gd name="T25" fmla="*/ 0 h 1617"/>
                <a:gd name="T26" fmla="*/ 0 w 1915"/>
                <a:gd name="T27" fmla="*/ 0 h 1617"/>
                <a:gd name="T28" fmla="*/ 0 w 1915"/>
                <a:gd name="T29" fmla="*/ 0 h 1617"/>
                <a:gd name="T30" fmla="*/ 0 w 1915"/>
                <a:gd name="T31" fmla="*/ 0 h 1617"/>
                <a:gd name="T32" fmla="*/ 0 w 1915"/>
                <a:gd name="T33" fmla="*/ 0 h 1617"/>
                <a:gd name="T34" fmla="*/ 0 w 1915"/>
                <a:gd name="T35" fmla="*/ 0 h 1617"/>
                <a:gd name="T36" fmla="*/ 0 w 1915"/>
                <a:gd name="T37" fmla="*/ 0 h 1617"/>
                <a:gd name="T38" fmla="*/ 0 w 1915"/>
                <a:gd name="T39" fmla="*/ 0 h 1617"/>
                <a:gd name="T40" fmla="*/ 0 w 1915"/>
                <a:gd name="T41" fmla="*/ 0 h 1617"/>
                <a:gd name="T42" fmla="*/ 0 w 1915"/>
                <a:gd name="T43" fmla="*/ 0 h 1617"/>
                <a:gd name="T44" fmla="*/ 0 w 1915"/>
                <a:gd name="T45" fmla="*/ 0 h 1617"/>
                <a:gd name="T46" fmla="*/ 0 w 1915"/>
                <a:gd name="T47" fmla="*/ 0 h 1617"/>
                <a:gd name="T48" fmla="*/ 0 w 1915"/>
                <a:gd name="T49" fmla="*/ 0 h 1617"/>
                <a:gd name="T50" fmla="*/ 0 w 1915"/>
                <a:gd name="T51" fmla="*/ 0 h 1617"/>
                <a:gd name="T52" fmla="*/ 0 w 1915"/>
                <a:gd name="T53" fmla="*/ 0 h 1617"/>
                <a:gd name="T54" fmla="*/ 0 w 1915"/>
                <a:gd name="T55" fmla="*/ 0 h 1617"/>
                <a:gd name="T56" fmla="*/ 0 w 1915"/>
                <a:gd name="T57" fmla="*/ 0 h 1617"/>
                <a:gd name="T58" fmla="*/ 0 w 1915"/>
                <a:gd name="T59" fmla="*/ 0 h 1617"/>
                <a:gd name="T60" fmla="*/ 0 w 1915"/>
                <a:gd name="T61" fmla="*/ 0 h 1617"/>
                <a:gd name="T62" fmla="*/ 0 w 1915"/>
                <a:gd name="T63" fmla="*/ 0 h 1617"/>
                <a:gd name="T64" fmla="*/ 0 w 1915"/>
                <a:gd name="T65" fmla="*/ 0 h 1617"/>
                <a:gd name="T66" fmla="*/ 0 w 1915"/>
                <a:gd name="T67" fmla="*/ 0 h 1617"/>
                <a:gd name="T68" fmla="*/ 0 w 1915"/>
                <a:gd name="T69" fmla="*/ 0 h 1617"/>
                <a:gd name="T70" fmla="*/ 0 w 1915"/>
                <a:gd name="T71" fmla="*/ 0 h 1617"/>
                <a:gd name="T72" fmla="*/ 0 w 1915"/>
                <a:gd name="T73" fmla="*/ 0 h 1617"/>
                <a:gd name="T74" fmla="*/ 0 w 1915"/>
                <a:gd name="T75" fmla="*/ 0 h 1617"/>
                <a:gd name="T76" fmla="*/ 0 w 1915"/>
                <a:gd name="T77" fmla="*/ 0 h 1617"/>
                <a:gd name="T78" fmla="*/ 0 w 1915"/>
                <a:gd name="T79" fmla="*/ 0 h 1617"/>
                <a:gd name="T80" fmla="*/ 0 w 1915"/>
                <a:gd name="T81" fmla="*/ 0 h 1617"/>
                <a:gd name="T82" fmla="*/ 0 w 1915"/>
                <a:gd name="T83" fmla="*/ 0 h 1617"/>
                <a:gd name="T84" fmla="*/ 0 w 1915"/>
                <a:gd name="T85" fmla="*/ 0 h 1617"/>
                <a:gd name="T86" fmla="*/ 0 w 1915"/>
                <a:gd name="T87" fmla="*/ 0 h 1617"/>
                <a:gd name="T88" fmla="*/ 0 w 1915"/>
                <a:gd name="T89" fmla="*/ 0 h 1617"/>
                <a:gd name="T90" fmla="*/ 0 w 1915"/>
                <a:gd name="T91" fmla="*/ 0 h 1617"/>
                <a:gd name="T92" fmla="*/ 0 w 1915"/>
                <a:gd name="T93" fmla="*/ 0 h 1617"/>
                <a:gd name="T94" fmla="*/ 0 w 1915"/>
                <a:gd name="T95" fmla="*/ 0 h 1617"/>
                <a:gd name="T96" fmla="*/ 0 w 1915"/>
                <a:gd name="T97" fmla="*/ 0 h 1617"/>
                <a:gd name="T98" fmla="*/ 0 w 1915"/>
                <a:gd name="T99" fmla="*/ 0 h 1617"/>
                <a:gd name="T100" fmla="*/ 0 w 1915"/>
                <a:gd name="T101" fmla="*/ 0 h 1617"/>
                <a:gd name="T102" fmla="*/ 0 w 1915"/>
                <a:gd name="T103" fmla="*/ 0 h 1617"/>
                <a:gd name="T104" fmla="*/ 0 w 1915"/>
                <a:gd name="T105" fmla="*/ 0 h 1617"/>
                <a:gd name="T106" fmla="*/ 0 w 1915"/>
                <a:gd name="T107" fmla="*/ 0 h 1617"/>
                <a:gd name="T108" fmla="*/ 0 w 1915"/>
                <a:gd name="T109" fmla="*/ 0 h 1617"/>
                <a:gd name="T110" fmla="*/ 0 w 1915"/>
                <a:gd name="T111" fmla="*/ 0 h 1617"/>
                <a:gd name="T112" fmla="*/ 0 w 1915"/>
                <a:gd name="T113" fmla="*/ 0 h 16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15"/>
                <a:gd name="T172" fmla="*/ 0 h 1617"/>
                <a:gd name="T173" fmla="*/ 1915 w 1915"/>
                <a:gd name="T174" fmla="*/ 1617 h 16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15" h="1617">
                  <a:moveTo>
                    <a:pt x="0" y="1544"/>
                  </a:moveTo>
                  <a:lnTo>
                    <a:pt x="16" y="1521"/>
                  </a:lnTo>
                  <a:lnTo>
                    <a:pt x="30" y="1523"/>
                  </a:lnTo>
                  <a:lnTo>
                    <a:pt x="109" y="1466"/>
                  </a:lnTo>
                  <a:lnTo>
                    <a:pt x="157" y="1476"/>
                  </a:lnTo>
                  <a:lnTo>
                    <a:pt x="170" y="1498"/>
                  </a:lnTo>
                  <a:lnTo>
                    <a:pt x="173" y="1475"/>
                  </a:lnTo>
                  <a:lnTo>
                    <a:pt x="221" y="1442"/>
                  </a:lnTo>
                  <a:lnTo>
                    <a:pt x="296" y="1413"/>
                  </a:lnTo>
                  <a:lnTo>
                    <a:pt x="364" y="1358"/>
                  </a:lnTo>
                  <a:lnTo>
                    <a:pt x="380" y="1364"/>
                  </a:lnTo>
                  <a:lnTo>
                    <a:pt x="392" y="1293"/>
                  </a:lnTo>
                  <a:lnTo>
                    <a:pt x="431" y="1237"/>
                  </a:lnTo>
                  <a:lnTo>
                    <a:pt x="362" y="1243"/>
                  </a:lnTo>
                  <a:lnTo>
                    <a:pt x="371" y="1215"/>
                  </a:lnTo>
                  <a:lnTo>
                    <a:pt x="394" y="1217"/>
                  </a:lnTo>
                  <a:lnTo>
                    <a:pt x="372" y="1203"/>
                  </a:lnTo>
                  <a:lnTo>
                    <a:pt x="338" y="1236"/>
                  </a:lnTo>
                  <a:lnTo>
                    <a:pt x="335" y="1260"/>
                  </a:lnTo>
                  <a:lnTo>
                    <a:pt x="295" y="1205"/>
                  </a:lnTo>
                  <a:lnTo>
                    <a:pt x="282" y="1215"/>
                  </a:lnTo>
                  <a:lnTo>
                    <a:pt x="260" y="1188"/>
                  </a:lnTo>
                  <a:lnTo>
                    <a:pt x="208" y="1208"/>
                  </a:lnTo>
                  <a:lnTo>
                    <a:pt x="195" y="1212"/>
                  </a:lnTo>
                  <a:lnTo>
                    <a:pt x="150" y="1198"/>
                  </a:lnTo>
                  <a:lnTo>
                    <a:pt x="196" y="1160"/>
                  </a:lnTo>
                  <a:lnTo>
                    <a:pt x="183" y="1152"/>
                  </a:lnTo>
                  <a:lnTo>
                    <a:pt x="198" y="1125"/>
                  </a:lnTo>
                  <a:lnTo>
                    <a:pt x="190" y="1046"/>
                  </a:lnTo>
                  <a:lnTo>
                    <a:pt x="213" y="1008"/>
                  </a:lnTo>
                  <a:lnTo>
                    <a:pt x="174" y="1036"/>
                  </a:lnTo>
                  <a:lnTo>
                    <a:pt x="177" y="1060"/>
                  </a:lnTo>
                  <a:lnTo>
                    <a:pt x="143" y="1081"/>
                  </a:lnTo>
                  <a:lnTo>
                    <a:pt x="98" y="1066"/>
                  </a:lnTo>
                  <a:lnTo>
                    <a:pt x="83" y="1006"/>
                  </a:lnTo>
                  <a:lnTo>
                    <a:pt x="53" y="976"/>
                  </a:lnTo>
                  <a:lnTo>
                    <a:pt x="54" y="961"/>
                  </a:lnTo>
                  <a:lnTo>
                    <a:pt x="72" y="961"/>
                  </a:lnTo>
                  <a:lnTo>
                    <a:pt x="81" y="947"/>
                  </a:lnTo>
                  <a:lnTo>
                    <a:pt x="95" y="941"/>
                  </a:lnTo>
                  <a:lnTo>
                    <a:pt x="81" y="938"/>
                  </a:lnTo>
                  <a:lnTo>
                    <a:pt x="93" y="928"/>
                  </a:lnTo>
                  <a:lnTo>
                    <a:pt x="75" y="908"/>
                  </a:lnTo>
                  <a:lnTo>
                    <a:pt x="68" y="918"/>
                  </a:lnTo>
                  <a:lnTo>
                    <a:pt x="43" y="870"/>
                  </a:lnTo>
                  <a:lnTo>
                    <a:pt x="59" y="836"/>
                  </a:lnTo>
                  <a:lnTo>
                    <a:pt x="146" y="777"/>
                  </a:lnTo>
                  <a:lnTo>
                    <a:pt x="169" y="735"/>
                  </a:lnTo>
                  <a:lnTo>
                    <a:pt x="187" y="728"/>
                  </a:lnTo>
                  <a:lnTo>
                    <a:pt x="229" y="755"/>
                  </a:lnTo>
                  <a:lnTo>
                    <a:pt x="261" y="746"/>
                  </a:lnTo>
                  <a:lnTo>
                    <a:pt x="275" y="726"/>
                  </a:lnTo>
                  <a:lnTo>
                    <a:pt x="339" y="735"/>
                  </a:lnTo>
                  <a:lnTo>
                    <a:pt x="353" y="670"/>
                  </a:lnTo>
                  <a:lnTo>
                    <a:pt x="335" y="645"/>
                  </a:lnTo>
                  <a:lnTo>
                    <a:pt x="377" y="622"/>
                  </a:lnTo>
                  <a:lnTo>
                    <a:pt x="338" y="608"/>
                  </a:lnTo>
                  <a:lnTo>
                    <a:pt x="283" y="643"/>
                  </a:lnTo>
                  <a:lnTo>
                    <a:pt x="278" y="609"/>
                  </a:lnTo>
                  <a:lnTo>
                    <a:pt x="182" y="604"/>
                  </a:lnTo>
                  <a:lnTo>
                    <a:pt x="139" y="566"/>
                  </a:lnTo>
                  <a:lnTo>
                    <a:pt x="132" y="501"/>
                  </a:lnTo>
                  <a:lnTo>
                    <a:pt x="164" y="513"/>
                  </a:lnTo>
                  <a:lnTo>
                    <a:pt x="96" y="446"/>
                  </a:lnTo>
                  <a:lnTo>
                    <a:pt x="271" y="408"/>
                  </a:lnTo>
                  <a:lnTo>
                    <a:pt x="297" y="416"/>
                  </a:lnTo>
                  <a:lnTo>
                    <a:pt x="275" y="447"/>
                  </a:lnTo>
                  <a:lnTo>
                    <a:pt x="365" y="489"/>
                  </a:lnTo>
                  <a:lnTo>
                    <a:pt x="406" y="476"/>
                  </a:lnTo>
                  <a:lnTo>
                    <a:pt x="400" y="462"/>
                  </a:lnTo>
                  <a:lnTo>
                    <a:pt x="369" y="454"/>
                  </a:lnTo>
                  <a:lnTo>
                    <a:pt x="351" y="393"/>
                  </a:lnTo>
                  <a:lnTo>
                    <a:pt x="375" y="414"/>
                  </a:lnTo>
                  <a:lnTo>
                    <a:pt x="384" y="447"/>
                  </a:lnTo>
                  <a:lnTo>
                    <a:pt x="424" y="468"/>
                  </a:lnTo>
                  <a:lnTo>
                    <a:pt x="463" y="466"/>
                  </a:lnTo>
                  <a:lnTo>
                    <a:pt x="453" y="445"/>
                  </a:lnTo>
                  <a:lnTo>
                    <a:pt x="387" y="428"/>
                  </a:lnTo>
                  <a:lnTo>
                    <a:pt x="399" y="393"/>
                  </a:lnTo>
                  <a:lnTo>
                    <a:pt x="322" y="365"/>
                  </a:lnTo>
                  <a:lnTo>
                    <a:pt x="320" y="313"/>
                  </a:lnTo>
                  <a:lnTo>
                    <a:pt x="297" y="277"/>
                  </a:lnTo>
                  <a:lnTo>
                    <a:pt x="242" y="211"/>
                  </a:lnTo>
                  <a:lnTo>
                    <a:pt x="262" y="208"/>
                  </a:lnTo>
                  <a:lnTo>
                    <a:pt x="289" y="157"/>
                  </a:lnTo>
                  <a:lnTo>
                    <a:pt x="354" y="181"/>
                  </a:lnTo>
                  <a:lnTo>
                    <a:pt x="403" y="156"/>
                  </a:lnTo>
                  <a:lnTo>
                    <a:pt x="477" y="69"/>
                  </a:lnTo>
                  <a:lnTo>
                    <a:pt x="498" y="82"/>
                  </a:lnTo>
                  <a:lnTo>
                    <a:pt x="544" y="51"/>
                  </a:lnTo>
                  <a:lnTo>
                    <a:pt x="545" y="77"/>
                  </a:lnTo>
                  <a:lnTo>
                    <a:pt x="570" y="71"/>
                  </a:lnTo>
                  <a:lnTo>
                    <a:pt x="557" y="56"/>
                  </a:lnTo>
                  <a:lnTo>
                    <a:pt x="626" y="46"/>
                  </a:lnTo>
                  <a:lnTo>
                    <a:pt x="675" y="0"/>
                  </a:lnTo>
                  <a:lnTo>
                    <a:pt x="707" y="32"/>
                  </a:lnTo>
                  <a:lnTo>
                    <a:pt x="696" y="69"/>
                  </a:lnTo>
                  <a:lnTo>
                    <a:pt x="718" y="71"/>
                  </a:lnTo>
                  <a:lnTo>
                    <a:pt x="727" y="37"/>
                  </a:lnTo>
                  <a:lnTo>
                    <a:pt x="759" y="79"/>
                  </a:lnTo>
                  <a:lnTo>
                    <a:pt x="813" y="79"/>
                  </a:lnTo>
                  <a:lnTo>
                    <a:pt x="821" y="118"/>
                  </a:lnTo>
                  <a:lnTo>
                    <a:pt x="921" y="129"/>
                  </a:lnTo>
                  <a:lnTo>
                    <a:pt x="920" y="149"/>
                  </a:lnTo>
                  <a:lnTo>
                    <a:pt x="945" y="137"/>
                  </a:lnTo>
                  <a:lnTo>
                    <a:pt x="970" y="167"/>
                  </a:lnTo>
                  <a:lnTo>
                    <a:pt x="1022" y="157"/>
                  </a:lnTo>
                  <a:lnTo>
                    <a:pt x="1070" y="181"/>
                  </a:lnTo>
                  <a:lnTo>
                    <a:pt x="1117" y="159"/>
                  </a:lnTo>
                  <a:lnTo>
                    <a:pt x="1117" y="170"/>
                  </a:lnTo>
                  <a:lnTo>
                    <a:pt x="1135" y="166"/>
                  </a:lnTo>
                  <a:lnTo>
                    <a:pt x="1217" y="206"/>
                  </a:lnTo>
                  <a:lnTo>
                    <a:pt x="1278" y="1143"/>
                  </a:lnTo>
                  <a:lnTo>
                    <a:pt x="1370" y="1140"/>
                  </a:lnTo>
                  <a:lnTo>
                    <a:pt x="1368" y="1164"/>
                  </a:lnTo>
                  <a:lnTo>
                    <a:pt x="1399" y="1188"/>
                  </a:lnTo>
                  <a:lnTo>
                    <a:pt x="1455" y="1233"/>
                  </a:lnTo>
                  <a:lnTo>
                    <a:pt x="1465" y="1259"/>
                  </a:lnTo>
                  <a:lnTo>
                    <a:pt x="1512" y="1230"/>
                  </a:lnTo>
                  <a:lnTo>
                    <a:pt x="1525" y="1192"/>
                  </a:lnTo>
                  <a:lnTo>
                    <a:pt x="1551" y="1177"/>
                  </a:lnTo>
                  <a:lnTo>
                    <a:pt x="1557" y="1170"/>
                  </a:lnTo>
                  <a:lnTo>
                    <a:pt x="1588" y="1192"/>
                  </a:lnTo>
                  <a:lnTo>
                    <a:pt x="1585" y="1217"/>
                  </a:lnTo>
                  <a:lnTo>
                    <a:pt x="1605" y="1218"/>
                  </a:lnTo>
                  <a:lnTo>
                    <a:pt x="1617" y="1228"/>
                  </a:lnTo>
                  <a:lnTo>
                    <a:pt x="1627" y="1246"/>
                  </a:lnTo>
                  <a:lnTo>
                    <a:pt x="1657" y="1262"/>
                  </a:lnTo>
                  <a:lnTo>
                    <a:pt x="1796" y="1455"/>
                  </a:lnTo>
                  <a:lnTo>
                    <a:pt x="1838" y="1465"/>
                  </a:lnTo>
                  <a:lnTo>
                    <a:pt x="1908" y="1491"/>
                  </a:lnTo>
                  <a:lnTo>
                    <a:pt x="1915" y="1507"/>
                  </a:lnTo>
                  <a:lnTo>
                    <a:pt x="1900" y="1521"/>
                  </a:lnTo>
                  <a:lnTo>
                    <a:pt x="1903" y="1553"/>
                  </a:lnTo>
                  <a:lnTo>
                    <a:pt x="1890" y="1617"/>
                  </a:lnTo>
                  <a:lnTo>
                    <a:pt x="1882" y="1605"/>
                  </a:lnTo>
                  <a:lnTo>
                    <a:pt x="1869" y="1615"/>
                  </a:lnTo>
                  <a:lnTo>
                    <a:pt x="1854" y="1602"/>
                  </a:lnTo>
                  <a:lnTo>
                    <a:pt x="1876" y="1583"/>
                  </a:lnTo>
                  <a:lnTo>
                    <a:pt x="1859" y="1561"/>
                  </a:lnTo>
                  <a:lnTo>
                    <a:pt x="1859" y="1547"/>
                  </a:lnTo>
                  <a:lnTo>
                    <a:pt x="1838" y="1503"/>
                  </a:lnTo>
                  <a:lnTo>
                    <a:pt x="1825" y="1503"/>
                  </a:lnTo>
                  <a:lnTo>
                    <a:pt x="1802" y="1520"/>
                  </a:lnTo>
                  <a:lnTo>
                    <a:pt x="1798" y="1542"/>
                  </a:lnTo>
                  <a:lnTo>
                    <a:pt x="1777" y="1548"/>
                  </a:lnTo>
                  <a:lnTo>
                    <a:pt x="1774" y="1542"/>
                  </a:lnTo>
                  <a:lnTo>
                    <a:pt x="1790" y="1516"/>
                  </a:lnTo>
                  <a:lnTo>
                    <a:pt x="1794" y="1491"/>
                  </a:lnTo>
                  <a:lnTo>
                    <a:pt x="1780" y="1501"/>
                  </a:lnTo>
                  <a:lnTo>
                    <a:pt x="1776" y="1521"/>
                  </a:lnTo>
                  <a:lnTo>
                    <a:pt x="1727" y="1489"/>
                  </a:lnTo>
                  <a:lnTo>
                    <a:pt x="1729" y="1478"/>
                  </a:lnTo>
                  <a:lnTo>
                    <a:pt x="1754" y="1479"/>
                  </a:lnTo>
                  <a:lnTo>
                    <a:pt x="1758" y="1461"/>
                  </a:lnTo>
                  <a:lnTo>
                    <a:pt x="1774" y="1453"/>
                  </a:lnTo>
                  <a:lnTo>
                    <a:pt x="1772" y="1444"/>
                  </a:lnTo>
                  <a:lnTo>
                    <a:pt x="1747" y="1448"/>
                  </a:lnTo>
                  <a:lnTo>
                    <a:pt x="1739" y="1413"/>
                  </a:lnTo>
                  <a:lnTo>
                    <a:pt x="1689" y="1412"/>
                  </a:lnTo>
                  <a:lnTo>
                    <a:pt x="1676" y="1373"/>
                  </a:lnTo>
                  <a:lnTo>
                    <a:pt x="1689" y="1340"/>
                  </a:lnTo>
                  <a:lnTo>
                    <a:pt x="1672" y="1345"/>
                  </a:lnTo>
                  <a:lnTo>
                    <a:pt x="1664" y="1321"/>
                  </a:lnTo>
                  <a:lnTo>
                    <a:pt x="1654" y="1331"/>
                  </a:lnTo>
                  <a:lnTo>
                    <a:pt x="1646" y="1320"/>
                  </a:lnTo>
                  <a:lnTo>
                    <a:pt x="1657" y="1290"/>
                  </a:lnTo>
                  <a:lnTo>
                    <a:pt x="1647" y="1287"/>
                  </a:lnTo>
                  <a:lnTo>
                    <a:pt x="1643" y="1303"/>
                  </a:lnTo>
                  <a:lnTo>
                    <a:pt x="1627" y="1309"/>
                  </a:lnTo>
                  <a:lnTo>
                    <a:pt x="1607" y="1299"/>
                  </a:lnTo>
                  <a:lnTo>
                    <a:pt x="1604" y="1274"/>
                  </a:lnTo>
                  <a:lnTo>
                    <a:pt x="1579" y="1242"/>
                  </a:lnTo>
                  <a:lnTo>
                    <a:pt x="1581" y="1222"/>
                  </a:lnTo>
                  <a:lnTo>
                    <a:pt x="1570" y="1218"/>
                  </a:lnTo>
                  <a:lnTo>
                    <a:pt x="1568" y="1195"/>
                  </a:lnTo>
                  <a:lnTo>
                    <a:pt x="1564" y="1203"/>
                  </a:lnTo>
                  <a:lnTo>
                    <a:pt x="1575" y="1260"/>
                  </a:lnTo>
                  <a:lnTo>
                    <a:pt x="1596" y="1300"/>
                  </a:lnTo>
                  <a:lnTo>
                    <a:pt x="1666" y="1354"/>
                  </a:lnTo>
                  <a:lnTo>
                    <a:pt x="1667" y="1365"/>
                  </a:lnTo>
                  <a:lnTo>
                    <a:pt x="1649" y="1361"/>
                  </a:lnTo>
                  <a:lnTo>
                    <a:pt x="1648" y="1373"/>
                  </a:lnTo>
                  <a:lnTo>
                    <a:pt x="1657" y="1371"/>
                  </a:lnTo>
                  <a:lnTo>
                    <a:pt x="1668" y="1409"/>
                  </a:lnTo>
                  <a:lnTo>
                    <a:pt x="1712" y="1429"/>
                  </a:lnTo>
                  <a:lnTo>
                    <a:pt x="1734" y="1466"/>
                  </a:lnTo>
                  <a:lnTo>
                    <a:pt x="1682" y="1477"/>
                  </a:lnTo>
                  <a:lnTo>
                    <a:pt x="1657" y="1546"/>
                  </a:lnTo>
                  <a:lnTo>
                    <a:pt x="1642" y="1437"/>
                  </a:lnTo>
                  <a:lnTo>
                    <a:pt x="1633" y="1427"/>
                  </a:lnTo>
                  <a:lnTo>
                    <a:pt x="1631" y="1406"/>
                  </a:lnTo>
                  <a:lnTo>
                    <a:pt x="1640" y="1398"/>
                  </a:lnTo>
                  <a:lnTo>
                    <a:pt x="1597" y="1316"/>
                  </a:lnTo>
                  <a:lnTo>
                    <a:pt x="1582" y="1314"/>
                  </a:lnTo>
                  <a:lnTo>
                    <a:pt x="1572" y="1299"/>
                  </a:lnTo>
                  <a:lnTo>
                    <a:pt x="1558" y="1302"/>
                  </a:lnTo>
                  <a:lnTo>
                    <a:pt x="1549" y="1295"/>
                  </a:lnTo>
                  <a:lnTo>
                    <a:pt x="1539" y="1249"/>
                  </a:lnTo>
                  <a:lnTo>
                    <a:pt x="1532" y="1268"/>
                  </a:lnTo>
                  <a:lnTo>
                    <a:pt x="1497" y="1255"/>
                  </a:lnTo>
                  <a:lnTo>
                    <a:pt x="1490" y="1264"/>
                  </a:lnTo>
                  <a:lnTo>
                    <a:pt x="1534" y="1290"/>
                  </a:lnTo>
                  <a:lnTo>
                    <a:pt x="1513" y="1298"/>
                  </a:lnTo>
                  <a:lnTo>
                    <a:pt x="1516" y="1319"/>
                  </a:lnTo>
                  <a:lnTo>
                    <a:pt x="1479" y="1305"/>
                  </a:lnTo>
                  <a:lnTo>
                    <a:pt x="1433" y="1260"/>
                  </a:lnTo>
                  <a:lnTo>
                    <a:pt x="1364" y="1228"/>
                  </a:lnTo>
                  <a:lnTo>
                    <a:pt x="1316" y="1227"/>
                  </a:lnTo>
                  <a:lnTo>
                    <a:pt x="1349" y="1182"/>
                  </a:lnTo>
                  <a:lnTo>
                    <a:pt x="1366" y="1203"/>
                  </a:lnTo>
                  <a:lnTo>
                    <a:pt x="1368" y="1182"/>
                  </a:lnTo>
                  <a:lnTo>
                    <a:pt x="1340" y="1160"/>
                  </a:lnTo>
                  <a:lnTo>
                    <a:pt x="1322" y="1197"/>
                  </a:lnTo>
                  <a:lnTo>
                    <a:pt x="1282" y="1198"/>
                  </a:lnTo>
                  <a:lnTo>
                    <a:pt x="1107" y="1183"/>
                  </a:lnTo>
                  <a:lnTo>
                    <a:pt x="1113" y="1153"/>
                  </a:lnTo>
                  <a:lnTo>
                    <a:pt x="1096" y="1162"/>
                  </a:lnTo>
                  <a:lnTo>
                    <a:pt x="1074" y="1136"/>
                  </a:lnTo>
                  <a:lnTo>
                    <a:pt x="1048" y="1150"/>
                  </a:lnTo>
                  <a:lnTo>
                    <a:pt x="1037" y="1132"/>
                  </a:lnTo>
                  <a:lnTo>
                    <a:pt x="992" y="1152"/>
                  </a:lnTo>
                  <a:lnTo>
                    <a:pt x="990" y="1138"/>
                  </a:lnTo>
                  <a:lnTo>
                    <a:pt x="1011" y="1106"/>
                  </a:lnTo>
                  <a:lnTo>
                    <a:pt x="997" y="1106"/>
                  </a:lnTo>
                  <a:lnTo>
                    <a:pt x="1013" y="1096"/>
                  </a:lnTo>
                  <a:lnTo>
                    <a:pt x="961" y="1103"/>
                  </a:lnTo>
                  <a:lnTo>
                    <a:pt x="943" y="1084"/>
                  </a:lnTo>
                  <a:lnTo>
                    <a:pt x="925" y="1096"/>
                  </a:lnTo>
                  <a:lnTo>
                    <a:pt x="920" y="1081"/>
                  </a:lnTo>
                  <a:lnTo>
                    <a:pt x="932" y="1066"/>
                  </a:lnTo>
                  <a:lnTo>
                    <a:pt x="904" y="1075"/>
                  </a:lnTo>
                  <a:lnTo>
                    <a:pt x="908" y="1084"/>
                  </a:lnTo>
                  <a:lnTo>
                    <a:pt x="894" y="1099"/>
                  </a:lnTo>
                  <a:lnTo>
                    <a:pt x="913" y="1097"/>
                  </a:lnTo>
                  <a:lnTo>
                    <a:pt x="904" y="1124"/>
                  </a:lnTo>
                  <a:lnTo>
                    <a:pt x="925" y="1134"/>
                  </a:lnTo>
                  <a:lnTo>
                    <a:pt x="948" y="1147"/>
                  </a:lnTo>
                  <a:lnTo>
                    <a:pt x="978" y="1134"/>
                  </a:lnTo>
                  <a:lnTo>
                    <a:pt x="972" y="1195"/>
                  </a:lnTo>
                  <a:lnTo>
                    <a:pt x="922" y="1197"/>
                  </a:lnTo>
                  <a:lnTo>
                    <a:pt x="922" y="1181"/>
                  </a:lnTo>
                  <a:lnTo>
                    <a:pt x="904" y="1169"/>
                  </a:lnTo>
                  <a:lnTo>
                    <a:pt x="866" y="1185"/>
                  </a:lnTo>
                  <a:lnTo>
                    <a:pt x="863" y="1169"/>
                  </a:lnTo>
                  <a:lnTo>
                    <a:pt x="849" y="1183"/>
                  </a:lnTo>
                  <a:lnTo>
                    <a:pt x="847" y="1164"/>
                  </a:lnTo>
                  <a:lnTo>
                    <a:pt x="816" y="1160"/>
                  </a:lnTo>
                  <a:lnTo>
                    <a:pt x="839" y="1195"/>
                  </a:lnTo>
                  <a:lnTo>
                    <a:pt x="835" y="1202"/>
                  </a:lnTo>
                  <a:lnTo>
                    <a:pt x="822" y="1197"/>
                  </a:lnTo>
                  <a:lnTo>
                    <a:pt x="788" y="1217"/>
                  </a:lnTo>
                  <a:lnTo>
                    <a:pt x="781" y="1210"/>
                  </a:lnTo>
                  <a:lnTo>
                    <a:pt x="756" y="1255"/>
                  </a:lnTo>
                  <a:lnTo>
                    <a:pt x="742" y="1237"/>
                  </a:lnTo>
                  <a:lnTo>
                    <a:pt x="731" y="1248"/>
                  </a:lnTo>
                  <a:lnTo>
                    <a:pt x="707" y="1244"/>
                  </a:lnTo>
                  <a:lnTo>
                    <a:pt x="704" y="1221"/>
                  </a:lnTo>
                  <a:lnTo>
                    <a:pt x="736" y="1221"/>
                  </a:lnTo>
                  <a:lnTo>
                    <a:pt x="756" y="1198"/>
                  </a:lnTo>
                  <a:lnTo>
                    <a:pt x="703" y="1197"/>
                  </a:lnTo>
                  <a:lnTo>
                    <a:pt x="748" y="1091"/>
                  </a:lnTo>
                  <a:lnTo>
                    <a:pt x="823" y="1073"/>
                  </a:lnTo>
                  <a:lnTo>
                    <a:pt x="815" y="1049"/>
                  </a:lnTo>
                  <a:lnTo>
                    <a:pt x="862" y="1021"/>
                  </a:lnTo>
                  <a:lnTo>
                    <a:pt x="798" y="1039"/>
                  </a:lnTo>
                  <a:lnTo>
                    <a:pt x="809" y="984"/>
                  </a:lnTo>
                  <a:lnTo>
                    <a:pt x="777" y="1048"/>
                  </a:lnTo>
                  <a:lnTo>
                    <a:pt x="736" y="1067"/>
                  </a:lnTo>
                  <a:lnTo>
                    <a:pt x="686" y="1131"/>
                  </a:lnTo>
                  <a:lnTo>
                    <a:pt x="652" y="1131"/>
                  </a:lnTo>
                  <a:lnTo>
                    <a:pt x="671" y="1164"/>
                  </a:lnTo>
                  <a:lnTo>
                    <a:pt x="583" y="1234"/>
                  </a:lnTo>
                  <a:lnTo>
                    <a:pt x="622" y="1248"/>
                  </a:lnTo>
                  <a:lnTo>
                    <a:pt x="614" y="1279"/>
                  </a:lnTo>
                  <a:lnTo>
                    <a:pt x="419" y="1426"/>
                  </a:lnTo>
                  <a:lnTo>
                    <a:pt x="280" y="1465"/>
                  </a:lnTo>
                  <a:lnTo>
                    <a:pt x="320" y="1481"/>
                  </a:lnTo>
                  <a:lnTo>
                    <a:pt x="236" y="1527"/>
                  </a:lnTo>
                  <a:lnTo>
                    <a:pt x="218" y="1505"/>
                  </a:lnTo>
                  <a:lnTo>
                    <a:pt x="163" y="1527"/>
                  </a:lnTo>
                  <a:lnTo>
                    <a:pt x="118" y="1528"/>
                  </a:lnTo>
                  <a:lnTo>
                    <a:pt x="119" y="1502"/>
                  </a:lnTo>
                  <a:lnTo>
                    <a:pt x="65" y="1555"/>
                  </a:lnTo>
                  <a:lnTo>
                    <a:pt x="50" y="1552"/>
                  </a:lnTo>
                  <a:lnTo>
                    <a:pt x="49" y="1526"/>
                  </a:lnTo>
                  <a:lnTo>
                    <a:pt x="39" y="1552"/>
                  </a:lnTo>
                  <a:lnTo>
                    <a:pt x="0" y="1544"/>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20" name="Freeform 8"/>
            <p:cNvSpPr>
              <a:spLocks/>
            </p:cNvSpPr>
            <p:nvPr/>
          </p:nvSpPr>
          <p:spPr bwMode="gray">
            <a:xfrm>
              <a:off x="960" y="3770"/>
              <a:ext cx="95" cy="96"/>
            </a:xfrm>
            <a:custGeom>
              <a:avLst/>
              <a:gdLst>
                <a:gd name="T0" fmla="*/ 0 w 190"/>
                <a:gd name="T1" fmla="*/ 1 h 190"/>
                <a:gd name="T2" fmla="*/ 1 w 190"/>
                <a:gd name="T3" fmla="*/ 1 h 190"/>
                <a:gd name="T4" fmla="*/ 1 w 190"/>
                <a:gd name="T5" fmla="*/ 1 h 190"/>
                <a:gd name="T6" fmla="*/ 1 w 190"/>
                <a:gd name="T7" fmla="*/ 1 h 190"/>
                <a:gd name="T8" fmla="*/ 1 w 190"/>
                <a:gd name="T9" fmla="*/ 0 h 190"/>
                <a:gd name="T10" fmla="*/ 1 w 190"/>
                <a:gd name="T11" fmla="*/ 1 h 190"/>
                <a:gd name="T12" fmla="*/ 1 w 190"/>
                <a:gd name="T13" fmla="*/ 1 h 190"/>
                <a:gd name="T14" fmla="*/ 0 w 190"/>
                <a:gd name="T15" fmla="*/ 1 h 190"/>
                <a:gd name="T16" fmla="*/ 0 60000 65536"/>
                <a:gd name="T17" fmla="*/ 0 60000 65536"/>
                <a:gd name="T18" fmla="*/ 0 60000 65536"/>
                <a:gd name="T19" fmla="*/ 0 60000 65536"/>
                <a:gd name="T20" fmla="*/ 0 60000 65536"/>
                <a:gd name="T21" fmla="*/ 0 60000 65536"/>
                <a:gd name="T22" fmla="*/ 0 60000 65536"/>
                <a:gd name="T23" fmla="*/ 0 60000 65536"/>
                <a:gd name="T24" fmla="*/ 0 w 190"/>
                <a:gd name="T25" fmla="*/ 0 h 190"/>
                <a:gd name="T26" fmla="*/ 190 w 190"/>
                <a:gd name="T27" fmla="*/ 190 h 1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0" h="190">
                  <a:moveTo>
                    <a:pt x="0" y="190"/>
                  </a:moveTo>
                  <a:lnTo>
                    <a:pt x="54" y="139"/>
                  </a:lnTo>
                  <a:lnTo>
                    <a:pt x="19" y="74"/>
                  </a:lnTo>
                  <a:lnTo>
                    <a:pt x="69" y="96"/>
                  </a:lnTo>
                  <a:lnTo>
                    <a:pt x="145" y="0"/>
                  </a:lnTo>
                  <a:lnTo>
                    <a:pt x="190" y="11"/>
                  </a:lnTo>
                  <a:lnTo>
                    <a:pt x="150" y="104"/>
                  </a:lnTo>
                  <a:lnTo>
                    <a:pt x="0" y="190"/>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21" name="Freeform 9"/>
            <p:cNvSpPr>
              <a:spLocks/>
            </p:cNvSpPr>
            <p:nvPr/>
          </p:nvSpPr>
          <p:spPr bwMode="gray">
            <a:xfrm>
              <a:off x="1464" y="3766"/>
              <a:ext cx="56" cy="108"/>
            </a:xfrm>
            <a:custGeom>
              <a:avLst/>
              <a:gdLst>
                <a:gd name="T0" fmla="*/ 0 w 114"/>
                <a:gd name="T1" fmla="*/ 0 h 217"/>
                <a:gd name="T2" fmla="*/ 0 w 114"/>
                <a:gd name="T3" fmla="*/ 0 h 217"/>
                <a:gd name="T4" fmla="*/ 0 w 114"/>
                <a:gd name="T5" fmla="*/ 0 h 217"/>
                <a:gd name="T6" fmla="*/ 0 w 114"/>
                <a:gd name="T7" fmla="*/ 0 h 217"/>
                <a:gd name="T8" fmla="*/ 0 w 114"/>
                <a:gd name="T9" fmla="*/ 0 h 217"/>
                <a:gd name="T10" fmla="*/ 0 60000 65536"/>
                <a:gd name="T11" fmla="*/ 0 60000 65536"/>
                <a:gd name="T12" fmla="*/ 0 60000 65536"/>
                <a:gd name="T13" fmla="*/ 0 60000 65536"/>
                <a:gd name="T14" fmla="*/ 0 60000 65536"/>
                <a:gd name="T15" fmla="*/ 0 w 114"/>
                <a:gd name="T16" fmla="*/ 0 h 217"/>
                <a:gd name="T17" fmla="*/ 114 w 114"/>
                <a:gd name="T18" fmla="*/ 217 h 217"/>
              </a:gdLst>
              <a:ahLst/>
              <a:cxnLst>
                <a:cxn ang="T10">
                  <a:pos x="T0" y="T1"/>
                </a:cxn>
                <a:cxn ang="T11">
                  <a:pos x="T2" y="T3"/>
                </a:cxn>
                <a:cxn ang="T12">
                  <a:pos x="T4" y="T5"/>
                </a:cxn>
                <a:cxn ang="T13">
                  <a:pos x="T6" y="T7"/>
                </a:cxn>
                <a:cxn ang="T14">
                  <a:pos x="T8" y="T9"/>
                </a:cxn>
              </a:cxnLst>
              <a:rect l="T15" t="T16" r="T17" b="T18"/>
              <a:pathLst>
                <a:path w="114" h="217">
                  <a:moveTo>
                    <a:pt x="0" y="58"/>
                  </a:moveTo>
                  <a:lnTo>
                    <a:pt x="25" y="0"/>
                  </a:lnTo>
                  <a:lnTo>
                    <a:pt x="82" y="56"/>
                  </a:lnTo>
                  <a:lnTo>
                    <a:pt x="114" y="217"/>
                  </a:lnTo>
                  <a:lnTo>
                    <a:pt x="0" y="58"/>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22" name="Freeform 10"/>
            <p:cNvSpPr>
              <a:spLocks/>
            </p:cNvSpPr>
            <p:nvPr/>
          </p:nvSpPr>
          <p:spPr bwMode="gray">
            <a:xfrm>
              <a:off x="1549" y="3874"/>
              <a:ext cx="54" cy="59"/>
            </a:xfrm>
            <a:custGeom>
              <a:avLst/>
              <a:gdLst>
                <a:gd name="T0" fmla="*/ 0 w 108"/>
                <a:gd name="T1" fmla="*/ 0 h 117"/>
                <a:gd name="T2" fmla="*/ 1 w 108"/>
                <a:gd name="T3" fmla="*/ 1 h 117"/>
                <a:gd name="T4" fmla="*/ 1 w 108"/>
                <a:gd name="T5" fmla="*/ 1 h 117"/>
                <a:gd name="T6" fmla="*/ 1 w 108"/>
                <a:gd name="T7" fmla="*/ 1 h 117"/>
                <a:gd name="T8" fmla="*/ 0 w 108"/>
                <a:gd name="T9" fmla="*/ 0 h 117"/>
                <a:gd name="T10" fmla="*/ 0 60000 65536"/>
                <a:gd name="T11" fmla="*/ 0 60000 65536"/>
                <a:gd name="T12" fmla="*/ 0 60000 65536"/>
                <a:gd name="T13" fmla="*/ 0 60000 65536"/>
                <a:gd name="T14" fmla="*/ 0 60000 65536"/>
                <a:gd name="T15" fmla="*/ 0 w 108"/>
                <a:gd name="T16" fmla="*/ 0 h 117"/>
                <a:gd name="T17" fmla="*/ 108 w 108"/>
                <a:gd name="T18" fmla="*/ 117 h 117"/>
              </a:gdLst>
              <a:ahLst/>
              <a:cxnLst>
                <a:cxn ang="T10">
                  <a:pos x="T0" y="T1"/>
                </a:cxn>
                <a:cxn ang="T11">
                  <a:pos x="T2" y="T3"/>
                </a:cxn>
                <a:cxn ang="T12">
                  <a:pos x="T4" y="T5"/>
                </a:cxn>
                <a:cxn ang="T13">
                  <a:pos x="T6" y="T7"/>
                </a:cxn>
                <a:cxn ang="T14">
                  <a:pos x="T8" y="T9"/>
                </a:cxn>
              </a:cxnLst>
              <a:rect l="T15" t="T16" r="T17" b="T18"/>
              <a:pathLst>
                <a:path w="108" h="117">
                  <a:moveTo>
                    <a:pt x="0" y="0"/>
                  </a:moveTo>
                  <a:lnTo>
                    <a:pt x="13" y="79"/>
                  </a:lnTo>
                  <a:lnTo>
                    <a:pt x="108" y="117"/>
                  </a:lnTo>
                  <a:lnTo>
                    <a:pt x="55" y="1"/>
                  </a:lnTo>
                  <a:lnTo>
                    <a:pt x="0" y="0"/>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23" name="Freeform 11"/>
            <p:cNvSpPr>
              <a:spLocks/>
            </p:cNvSpPr>
            <p:nvPr/>
          </p:nvSpPr>
          <p:spPr bwMode="gray">
            <a:xfrm>
              <a:off x="1610" y="3874"/>
              <a:ext cx="17" cy="32"/>
            </a:xfrm>
            <a:custGeom>
              <a:avLst/>
              <a:gdLst>
                <a:gd name="T0" fmla="*/ 0 w 34"/>
                <a:gd name="T1" fmla="*/ 1 h 62"/>
                <a:gd name="T2" fmla="*/ 1 w 34"/>
                <a:gd name="T3" fmla="*/ 0 h 62"/>
                <a:gd name="T4" fmla="*/ 1 w 34"/>
                <a:gd name="T5" fmla="*/ 1 h 62"/>
                <a:gd name="T6" fmla="*/ 0 w 34"/>
                <a:gd name="T7" fmla="*/ 1 h 62"/>
                <a:gd name="T8" fmla="*/ 0 60000 65536"/>
                <a:gd name="T9" fmla="*/ 0 60000 65536"/>
                <a:gd name="T10" fmla="*/ 0 60000 65536"/>
                <a:gd name="T11" fmla="*/ 0 60000 65536"/>
                <a:gd name="T12" fmla="*/ 0 w 34"/>
                <a:gd name="T13" fmla="*/ 0 h 62"/>
                <a:gd name="T14" fmla="*/ 34 w 34"/>
                <a:gd name="T15" fmla="*/ 62 h 62"/>
              </a:gdLst>
              <a:ahLst/>
              <a:cxnLst>
                <a:cxn ang="T8">
                  <a:pos x="T0" y="T1"/>
                </a:cxn>
                <a:cxn ang="T9">
                  <a:pos x="T2" y="T3"/>
                </a:cxn>
                <a:cxn ang="T10">
                  <a:pos x="T4" y="T5"/>
                </a:cxn>
                <a:cxn ang="T11">
                  <a:pos x="T6" y="T7"/>
                </a:cxn>
              </a:cxnLst>
              <a:rect l="T12" t="T13" r="T14" b="T15"/>
              <a:pathLst>
                <a:path w="34" h="62">
                  <a:moveTo>
                    <a:pt x="0" y="62"/>
                  </a:moveTo>
                  <a:lnTo>
                    <a:pt x="7" y="0"/>
                  </a:lnTo>
                  <a:lnTo>
                    <a:pt x="34" y="53"/>
                  </a:lnTo>
                  <a:lnTo>
                    <a:pt x="0" y="62"/>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24" name="Freeform 12"/>
            <p:cNvSpPr>
              <a:spLocks/>
            </p:cNvSpPr>
            <p:nvPr/>
          </p:nvSpPr>
          <p:spPr bwMode="gray">
            <a:xfrm>
              <a:off x="1006" y="2382"/>
              <a:ext cx="677" cy="785"/>
            </a:xfrm>
            <a:custGeom>
              <a:avLst/>
              <a:gdLst>
                <a:gd name="T0" fmla="*/ 0 w 1357"/>
                <a:gd name="T1" fmla="*/ 1 h 1570"/>
                <a:gd name="T2" fmla="*/ 0 w 1357"/>
                <a:gd name="T3" fmla="*/ 1 h 1570"/>
                <a:gd name="T4" fmla="*/ 0 w 1357"/>
                <a:gd name="T5" fmla="*/ 1 h 1570"/>
                <a:gd name="T6" fmla="*/ 0 w 1357"/>
                <a:gd name="T7" fmla="*/ 1 h 1570"/>
                <a:gd name="T8" fmla="*/ 0 w 1357"/>
                <a:gd name="T9" fmla="*/ 1 h 1570"/>
                <a:gd name="T10" fmla="*/ 0 w 1357"/>
                <a:gd name="T11" fmla="*/ 1 h 1570"/>
                <a:gd name="T12" fmla="*/ 0 w 1357"/>
                <a:gd name="T13" fmla="*/ 1 h 1570"/>
                <a:gd name="T14" fmla="*/ 0 w 1357"/>
                <a:gd name="T15" fmla="*/ 1 h 1570"/>
                <a:gd name="T16" fmla="*/ 0 w 1357"/>
                <a:gd name="T17" fmla="*/ 1 h 1570"/>
                <a:gd name="T18" fmla="*/ 0 w 1357"/>
                <a:gd name="T19" fmla="*/ 1 h 1570"/>
                <a:gd name="T20" fmla="*/ 0 w 1357"/>
                <a:gd name="T21" fmla="*/ 1 h 1570"/>
                <a:gd name="T22" fmla="*/ 0 w 1357"/>
                <a:gd name="T23" fmla="*/ 0 h 1570"/>
                <a:gd name="T24" fmla="*/ 0 w 1357"/>
                <a:gd name="T25" fmla="*/ 1 h 1570"/>
                <a:gd name="T26" fmla="*/ 0 w 1357"/>
                <a:gd name="T27" fmla="*/ 1 h 1570"/>
                <a:gd name="T28" fmla="*/ 0 w 1357"/>
                <a:gd name="T29" fmla="*/ 1 h 1570"/>
                <a:gd name="T30" fmla="*/ 0 w 1357"/>
                <a:gd name="T31" fmla="*/ 1 h 1570"/>
                <a:gd name="T32" fmla="*/ 0 w 1357"/>
                <a:gd name="T33" fmla="*/ 1 h 1570"/>
                <a:gd name="T34" fmla="*/ 0 w 1357"/>
                <a:gd name="T35" fmla="*/ 1 h 157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7"/>
                <a:gd name="T55" fmla="*/ 0 h 1570"/>
                <a:gd name="T56" fmla="*/ 1357 w 1357"/>
                <a:gd name="T57" fmla="*/ 1570 h 157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7" h="1570">
                  <a:moveTo>
                    <a:pt x="0" y="1074"/>
                  </a:moveTo>
                  <a:lnTo>
                    <a:pt x="88" y="999"/>
                  </a:lnTo>
                  <a:lnTo>
                    <a:pt x="53" y="939"/>
                  </a:lnTo>
                  <a:lnTo>
                    <a:pt x="71" y="853"/>
                  </a:lnTo>
                  <a:lnTo>
                    <a:pt x="160" y="705"/>
                  </a:lnTo>
                  <a:lnTo>
                    <a:pt x="227" y="663"/>
                  </a:lnTo>
                  <a:lnTo>
                    <a:pt x="188" y="611"/>
                  </a:lnTo>
                  <a:lnTo>
                    <a:pt x="162" y="464"/>
                  </a:lnTo>
                  <a:lnTo>
                    <a:pt x="192" y="203"/>
                  </a:lnTo>
                  <a:lnTo>
                    <a:pt x="237" y="188"/>
                  </a:lnTo>
                  <a:lnTo>
                    <a:pt x="312" y="233"/>
                  </a:lnTo>
                  <a:lnTo>
                    <a:pt x="378" y="0"/>
                  </a:lnTo>
                  <a:lnTo>
                    <a:pt x="1357" y="168"/>
                  </a:lnTo>
                  <a:lnTo>
                    <a:pt x="1151" y="1570"/>
                  </a:lnTo>
                  <a:lnTo>
                    <a:pt x="852" y="1525"/>
                  </a:lnTo>
                  <a:lnTo>
                    <a:pt x="664" y="1471"/>
                  </a:lnTo>
                  <a:lnTo>
                    <a:pt x="281" y="1246"/>
                  </a:lnTo>
                  <a:lnTo>
                    <a:pt x="0" y="1074"/>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25" name="Freeform 13"/>
            <p:cNvSpPr>
              <a:spLocks/>
            </p:cNvSpPr>
            <p:nvPr/>
          </p:nvSpPr>
          <p:spPr bwMode="gray">
            <a:xfrm>
              <a:off x="3107" y="2608"/>
              <a:ext cx="499" cy="449"/>
            </a:xfrm>
            <a:custGeom>
              <a:avLst/>
              <a:gdLst>
                <a:gd name="T0" fmla="*/ 0 w 1001"/>
                <a:gd name="T1" fmla="*/ 0 h 900"/>
                <a:gd name="T2" fmla="*/ 0 w 1001"/>
                <a:gd name="T3" fmla="*/ 0 h 900"/>
                <a:gd name="T4" fmla="*/ 0 w 1001"/>
                <a:gd name="T5" fmla="*/ 0 h 900"/>
                <a:gd name="T6" fmla="*/ 0 w 1001"/>
                <a:gd name="T7" fmla="*/ 0 h 900"/>
                <a:gd name="T8" fmla="*/ 0 w 1001"/>
                <a:gd name="T9" fmla="*/ 0 h 900"/>
                <a:gd name="T10" fmla="*/ 0 w 1001"/>
                <a:gd name="T11" fmla="*/ 0 h 900"/>
                <a:gd name="T12" fmla="*/ 0 w 1001"/>
                <a:gd name="T13" fmla="*/ 0 h 900"/>
                <a:gd name="T14" fmla="*/ 0 w 1001"/>
                <a:gd name="T15" fmla="*/ 0 h 900"/>
                <a:gd name="T16" fmla="*/ 0 w 1001"/>
                <a:gd name="T17" fmla="*/ 0 h 900"/>
                <a:gd name="T18" fmla="*/ 0 w 1001"/>
                <a:gd name="T19" fmla="*/ 0 h 900"/>
                <a:gd name="T20" fmla="*/ 0 w 1001"/>
                <a:gd name="T21" fmla="*/ 0 h 900"/>
                <a:gd name="T22" fmla="*/ 0 w 1001"/>
                <a:gd name="T23" fmla="*/ 0 h 900"/>
                <a:gd name="T24" fmla="*/ 0 w 1001"/>
                <a:gd name="T25" fmla="*/ 0 h 900"/>
                <a:gd name="T26" fmla="*/ 0 w 1001"/>
                <a:gd name="T27" fmla="*/ 0 h 900"/>
                <a:gd name="T28" fmla="*/ 0 w 1001"/>
                <a:gd name="T29" fmla="*/ 0 h 900"/>
                <a:gd name="T30" fmla="*/ 0 w 1001"/>
                <a:gd name="T31" fmla="*/ 0 h 900"/>
                <a:gd name="T32" fmla="*/ 0 w 1001"/>
                <a:gd name="T33" fmla="*/ 0 h 900"/>
                <a:gd name="T34" fmla="*/ 0 w 1001"/>
                <a:gd name="T35" fmla="*/ 0 h 900"/>
                <a:gd name="T36" fmla="*/ 0 w 1001"/>
                <a:gd name="T37" fmla="*/ 0 h 900"/>
                <a:gd name="T38" fmla="*/ 0 w 1001"/>
                <a:gd name="T39" fmla="*/ 0 h 900"/>
                <a:gd name="T40" fmla="*/ 0 w 1001"/>
                <a:gd name="T41" fmla="*/ 0 h 9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1"/>
                <a:gd name="T64" fmla="*/ 0 h 900"/>
                <a:gd name="T65" fmla="*/ 1001 w 1001"/>
                <a:gd name="T66" fmla="*/ 900 h 9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1" h="900">
                  <a:moveTo>
                    <a:pt x="0" y="29"/>
                  </a:moveTo>
                  <a:lnTo>
                    <a:pt x="40" y="309"/>
                  </a:lnTo>
                  <a:lnTo>
                    <a:pt x="33" y="743"/>
                  </a:lnTo>
                  <a:lnTo>
                    <a:pt x="53" y="768"/>
                  </a:lnTo>
                  <a:lnTo>
                    <a:pt x="124" y="766"/>
                  </a:lnTo>
                  <a:lnTo>
                    <a:pt x="127" y="900"/>
                  </a:lnTo>
                  <a:lnTo>
                    <a:pt x="723" y="892"/>
                  </a:lnTo>
                  <a:lnTo>
                    <a:pt x="710" y="755"/>
                  </a:lnTo>
                  <a:lnTo>
                    <a:pt x="762" y="606"/>
                  </a:lnTo>
                  <a:lnTo>
                    <a:pt x="836" y="502"/>
                  </a:lnTo>
                  <a:lnTo>
                    <a:pt x="833" y="473"/>
                  </a:lnTo>
                  <a:lnTo>
                    <a:pt x="887" y="381"/>
                  </a:lnTo>
                  <a:lnTo>
                    <a:pt x="917" y="279"/>
                  </a:lnTo>
                  <a:lnTo>
                    <a:pt x="905" y="271"/>
                  </a:lnTo>
                  <a:lnTo>
                    <a:pt x="956" y="232"/>
                  </a:lnTo>
                  <a:lnTo>
                    <a:pt x="1001" y="141"/>
                  </a:lnTo>
                  <a:lnTo>
                    <a:pt x="985" y="121"/>
                  </a:lnTo>
                  <a:lnTo>
                    <a:pt x="852" y="128"/>
                  </a:lnTo>
                  <a:lnTo>
                    <a:pt x="888" y="78"/>
                  </a:lnTo>
                  <a:lnTo>
                    <a:pt x="878" y="0"/>
                  </a:lnTo>
                  <a:lnTo>
                    <a:pt x="0" y="29"/>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26" name="Freeform 14"/>
            <p:cNvSpPr>
              <a:spLocks/>
            </p:cNvSpPr>
            <p:nvPr/>
          </p:nvSpPr>
          <p:spPr bwMode="gray">
            <a:xfrm>
              <a:off x="333" y="1535"/>
              <a:ext cx="787" cy="1347"/>
            </a:xfrm>
            <a:custGeom>
              <a:avLst/>
              <a:gdLst>
                <a:gd name="T0" fmla="*/ 0 w 1575"/>
                <a:gd name="T1" fmla="*/ 0 h 2698"/>
                <a:gd name="T2" fmla="*/ 0 w 1575"/>
                <a:gd name="T3" fmla="*/ 0 h 2698"/>
                <a:gd name="T4" fmla="*/ 0 w 1575"/>
                <a:gd name="T5" fmla="*/ 0 h 2698"/>
                <a:gd name="T6" fmla="*/ 0 w 1575"/>
                <a:gd name="T7" fmla="*/ 0 h 2698"/>
                <a:gd name="T8" fmla="*/ 0 w 1575"/>
                <a:gd name="T9" fmla="*/ 0 h 2698"/>
                <a:gd name="T10" fmla="*/ 0 w 1575"/>
                <a:gd name="T11" fmla="*/ 0 h 2698"/>
                <a:gd name="T12" fmla="*/ 0 w 1575"/>
                <a:gd name="T13" fmla="*/ 0 h 2698"/>
                <a:gd name="T14" fmla="*/ 0 w 1575"/>
                <a:gd name="T15" fmla="*/ 0 h 2698"/>
                <a:gd name="T16" fmla="*/ 0 w 1575"/>
                <a:gd name="T17" fmla="*/ 0 h 2698"/>
                <a:gd name="T18" fmla="*/ 0 w 1575"/>
                <a:gd name="T19" fmla="*/ 0 h 2698"/>
                <a:gd name="T20" fmla="*/ 0 w 1575"/>
                <a:gd name="T21" fmla="*/ 0 h 2698"/>
                <a:gd name="T22" fmla="*/ 0 w 1575"/>
                <a:gd name="T23" fmla="*/ 0 h 2698"/>
                <a:gd name="T24" fmla="*/ 0 w 1575"/>
                <a:gd name="T25" fmla="*/ 0 h 2698"/>
                <a:gd name="T26" fmla="*/ 0 w 1575"/>
                <a:gd name="T27" fmla="*/ 0 h 2698"/>
                <a:gd name="T28" fmla="*/ 0 w 1575"/>
                <a:gd name="T29" fmla="*/ 0 h 2698"/>
                <a:gd name="T30" fmla="*/ 0 w 1575"/>
                <a:gd name="T31" fmla="*/ 0 h 2698"/>
                <a:gd name="T32" fmla="*/ 0 w 1575"/>
                <a:gd name="T33" fmla="*/ 0 h 2698"/>
                <a:gd name="T34" fmla="*/ 0 w 1575"/>
                <a:gd name="T35" fmla="*/ 0 h 2698"/>
                <a:gd name="T36" fmla="*/ 0 w 1575"/>
                <a:gd name="T37" fmla="*/ 0 h 2698"/>
                <a:gd name="T38" fmla="*/ 0 w 1575"/>
                <a:gd name="T39" fmla="*/ 0 h 2698"/>
                <a:gd name="T40" fmla="*/ 0 w 1575"/>
                <a:gd name="T41" fmla="*/ 0 h 2698"/>
                <a:gd name="T42" fmla="*/ 0 w 1575"/>
                <a:gd name="T43" fmla="*/ 0 h 2698"/>
                <a:gd name="T44" fmla="*/ 0 w 1575"/>
                <a:gd name="T45" fmla="*/ 0 h 2698"/>
                <a:gd name="T46" fmla="*/ 0 w 1575"/>
                <a:gd name="T47" fmla="*/ 0 h 2698"/>
                <a:gd name="T48" fmla="*/ 0 w 1575"/>
                <a:gd name="T49" fmla="*/ 0 h 2698"/>
                <a:gd name="T50" fmla="*/ 0 w 1575"/>
                <a:gd name="T51" fmla="*/ 0 h 2698"/>
                <a:gd name="T52" fmla="*/ 0 w 1575"/>
                <a:gd name="T53" fmla="*/ 0 h 2698"/>
                <a:gd name="T54" fmla="*/ 0 w 1575"/>
                <a:gd name="T55" fmla="*/ 0 h 2698"/>
                <a:gd name="T56" fmla="*/ 0 w 1575"/>
                <a:gd name="T57" fmla="*/ 0 h 2698"/>
                <a:gd name="T58" fmla="*/ 0 w 1575"/>
                <a:gd name="T59" fmla="*/ 0 h 2698"/>
                <a:gd name="T60" fmla="*/ 0 w 1575"/>
                <a:gd name="T61" fmla="*/ 0 h 2698"/>
                <a:gd name="T62" fmla="*/ 0 w 1575"/>
                <a:gd name="T63" fmla="*/ 0 h 2698"/>
                <a:gd name="T64" fmla="*/ 0 w 1575"/>
                <a:gd name="T65" fmla="*/ 0 h 2698"/>
                <a:gd name="T66" fmla="*/ 0 w 1575"/>
                <a:gd name="T67" fmla="*/ 0 h 2698"/>
                <a:gd name="T68" fmla="*/ 0 w 1575"/>
                <a:gd name="T69" fmla="*/ 0 h 2698"/>
                <a:gd name="T70" fmla="*/ 0 w 1575"/>
                <a:gd name="T71" fmla="*/ 0 h 2698"/>
                <a:gd name="T72" fmla="*/ 0 w 1575"/>
                <a:gd name="T73" fmla="*/ 0 h 2698"/>
                <a:gd name="T74" fmla="*/ 0 w 1575"/>
                <a:gd name="T75" fmla="*/ 0 h 2698"/>
                <a:gd name="T76" fmla="*/ 0 w 1575"/>
                <a:gd name="T77" fmla="*/ 0 h 2698"/>
                <a:gd name="T78" fmla="*/ 0 w 1575"/>
                <a:gd name="T79" fmla="*/ 0 h 2698"/>
                <a:gd name="T80" fmla="*/ 0 w 1575"/>
                <a:gd name="T81" fmla="*/ 0 h 2698"/>
                <a:gd name="T82" fmla="*/ 0 w 1575"/>
                <a:gd name="T83" fmla="*/ 0 h 2698"/>
                <a:gd name="T84" fmla="*/ 0 w 1575"/>
                <a:gd name="T85" fmla="*/ 0 h 2698"/>
                <a:gd name="T86" fmla="*/ 0 w 1575"/>
                <a:gd name="T87" fmla="*/ 0 h 2698"/>
                <a:gd name="T88" fmla="*/ 0 w 1575"/>
                <a:gd name="T89" fmla="*/ 0 h 2698"/>
                <a:gd name="T90" fmla="*/ 0 w 1575"/>
                <a:gd name="T91" fmla="*/ 0 h 2698"/>
                <a:gd name="T92" fmla="*/ 0 w 1575"/>
                <a:gd name="T93" fmla="*/ 0 h 2698"/>
                <a:gd name="T94" fmla="*/ 0 w 1575"/>
                <a:gd name="T95" fmla="*/ 0 h 2698"/>
                <a:gd name="T96" fmla="*/ 0 w 1575"/>
                <a:gd name="T97" fmla="*/ 0 h 2698"/>
                <a:gd name="T98" fmla="*/ 0 w 1575"/>
                <a:gd name="T99" fmla="*/ 0 h 2698"/>
                <a:gd name="T100" fmla="*/ 0 w 1575"/>
                <a:gd name="T101" fmla="*/ 0 h 2698"/>
                <a:gd name="T102" fmla="*/ 0 w 1575"/>
                <a:gd name="T103" fmla="*/ 0 h 2698"/>
                <a:gd name="T104" fmla="*/ 0 w 1575"/>
                <a:gd name="T105" fmla="*/ 0 h 26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5"/>
                <a:gd name="T160" fmla="*/ 0 h 2698"/>
                <a:gd name="T161" fmla="*/ 1575 w 1575"/>
                <a:gd name="T162" fmla="*/ 2698 h 26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5" h="2698">
                  <a:moveTo>
                    <a:pt x="37" y="490"/>
                  </a:moveTo>
                  <a:lnTo>
                    <a:pt x="57" y="548"/>
                  </a:lnTo>
                  <a:lnTo>
                    <a:pt x="11" y="758"/>
                  </a:lnTo>
                  <a:lnTo>
                    <a:pt x="39" y="821"/>
                  </a:lnTo>
                  <a:lnTo>
                    <a:pt x="164" y="1099"/>
                  </a:lnTo>
                  <a:lnTo>
                    <a:pt x="177" y="1092"/>
                  </a:lnTo>
                  <a:lnTo>
                    <a:pt x="183" y="1030"/>
                  </a:lnTo>
                  <a:lnTo>
                    <a:pt x="204" y="1022"/>
                  </a:lnTo>
                  <a:lnTo>
                    <a:pt x="225" y="1037"/>
                  </a:lnTo>
                  <a:lnTo>
                    <a:pt x="188" y="1074"/>
                  </a:lnTo>
                  <a:lnTo>
                    <a:pt x="203" y="1094"/>
                  </a:lnTo>
                  <a:lnTo>
                    <a:pt x="235" y="1214"/>
                  </a:lnTo>
                  <a:lnTo>
                    <a:pt x="215" y="1207"/>
                  </a:lnTo>
                  <a:lnTo>
                    <a:pt x="171" y="1160"/>
                  </a:lnTo>
                  <a:lnTo>
                    <a:pt x="183" y="1114"/>
                  </a:lnTo>
                  <a:lnTo>
                    <a:pt x="162" y="1116"/>
                  </a:lnTo>
                  <a:lnTo>
                    <a:pt x="138" y="1167"/>
                  </a:lnTo>
                  <a:lnTo>
                    <a:pt x="145" y="1276"/>
                  </a:lnTo>
                  <a:lnTo>
                    <a:pt x="173" y="1326"/>
                  </a:lnTo>
                  <a:lnTo>
                    <a:pt x="229" y="1369"/>
                  </a:lnTo>
                  <a:lnTo>
                    <a:pt x="209" y="1421"/>
                  </a:lnTo>
                  <a:lnTo>
                    <a:pt x="177" y="1431"/>
                  </a:lnTo>
                  <a:lnTo>
                    <a:pt x="173" y="1500"/>
                  </a:lnTo>
                  <a:lnTo>
                    <a:pt x="249" y="1661"/>
                  </a:lnTo>
                  <a:lnTo>
                    <a:pt x="311" y="1762"/>
                  </a:lnTo>
                  <a:lnTo>
                    <a:pt x="301" y="1821"/>
                  </a:lnTo>
                  <a:lnTo>
                    <a:pt x="338" y="1857"/>
                  </a:lnTo>
                  <a:lnTo>
                    <a:pt x="323" y="1896"/>
                  </a:lnTo>
                  <a:lnTo>
                    <a:pt x="300" y="1990"/>
                  </a:lnTo>
                  <a:lnTo>
                    <a:pt x="327" y="2025"/>
                  </a:lnTo>
                  <a:lnTo>
                    <a:pt x="520" y="2094"/>
                  </a:lnTo>
                  <a:lnTo>
                    <a:pt x="598" y="2199"/>
                  </a:lnTo>
                  <a:lnTo>
                    <a:pt x="688" y="2234"/>
                  </a:lnTo>
                  <a:lnTo>
                    <a:pt x="690" y="2298"/>
                  </a:lnTo>
                  <a:lnTo>
                    <a:pt x="750" y="2314"/>
                  </a:lnTo>
                  <a:lnTo>
                    <a:pt x="832" y="2423"/>
                  </a:lnTo>
                  <a:lnTo>
                    <a:pt x="876" y="2518"/>
                  </a:lnTo>
                  <a:lnTo>
                    <a:pt x="878" y="2662"/>
                  </a:lnTo>
                  <a:lnTo>
                    <a:pt x="1436" y="2698"/>
                  </a:lnTo>
                  <a:lnTo>
                    <a:pt x="1401" y="2638"/>
                  </a:lnTo>
                  <a:lnTo>
                    <a:pt x="1419" y="2552"/>
                  </a:lnTo>
                  <a:lnTo>
                    <a:pt x="1508" y="2404"/>
                  </a:lnTo>
                  <a:lnTo>
                    <a:pt x="1575" y="2362"/>
                  </a:lnTo>
                  <a:lnTo>
                    <a:pt x="1536" y="2310"/>
                  </a:lnTo>
                  <a:lnTo>
                    <a:pt x="1510" y="2163"/>
                  </a:lnTo>
                  <a:lnTo>
                    <a:pt x="766" y="1041"/>
                  </a:lnTo>
                  <a:lnTo>
                    <a:pt x="708" y="927"/>
                  </a:lnTo>
                  <a:lnTo>
                    <a:pt x="896" y="210"/>
                  </a:lnTo>
                  <a:lnTo>
                    <a:pt x="152" y="0"/>
                  </a:lnTo>
                  <a:lnTo>
                    <a:pt x="130" y="44"/>
                  </a:lnTo>
                  <a:lnTo>
                    <a:pt x="137" y="137"/>
                  </a:lnTo>
                  <a:lnTo>
                    <a:pt x="0" y="360"/>
                  </a:lnTo>
                  <a:lnTo>
                    <a:pt x="37" y="490"/>
                  </a:lnTo>
                  <a:close/>
                </a:path>
              </a:pathLst>
            </a:custGeom>
            <a:solidFill>
              <a:srgbClr val="0070C0"/>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27" name="Freeform 15"/>
            <p:cNvSpPr>
              <a:spLocks/>
            </p:cNvSpPr>
            <p:nvPr/>
          </p:nvSpPr>
          <p:spPr bwMode="gray">
            <a:xfrm>
              <a:off x="1683" y="1968"/>
              <a:ext cx="722" cy="570"/>
            </a:xfrm>
            <a:custGeom>
              <a:avLst/>
              <a:gdLst>
                <a:gd name="T0" fmla="*/ 0 w 1445"/>
                <a:gd name="T1" fmla="*/ 0 h 1144"/>
                <a:gd name="T2" fmla="*/ 0 w 1445"/>
                <a:gd name="T3" fmla="*/ 0 h 1144"/>
                <a:gd name="T4" fmla="*/ 0 w 1445"/>
                <a:gd name="T5" fmla="*/ 0 h 1144"/>
                <a:gd name="T6" fmla="*/ 0 w 1445"/>
                <a:gd name="T7" fmla="*/ 0 h 1144"/>
                <a:gd name="T8" fmla="*/ 0 w 1445"/>
                <a:gd name="T9" fmla="*/ 0 h 1144"/>
                <a:gd name="T10" fmla="*/ 0 w 1445"/>
                <a:gd name="T11" fmla="*/ 0 h 1144"/>
                <a:gd name="T12" fmla="*/ 0 w 1445"/>
                <a:gd name="T13" fmla="*/ 0 h 1144"/>
                <a:gd name="T14" fmla="*/ 0 w 1445"/>
                <a:gd name="T15" fmla="*/ 0 h 1144"/>
                <a:gd name="T16" fmla="*/ 0 w 1445"/>
                <a:gd name="T17" fmla="*/ 0 h 11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5"/>
                <a:gd name="T28" fmla="*/ 0 h 1144"/>
                <a:gd name="T29" fmla="*/ 1445 w 1445"/>
                <a:gd name="T30" fmla="*/ 1144 h 11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5" h="1144">
                  <a:moveTo>
                    <a:pt x="0" y="1000"/>
                  </a:moveTo>
                  <a:lnTo>
                    <a:pt x="140" y="0"/>
                  </a:lnTo>
                  <a:lnTo>
                    <a:pt x="1070" y="106"/>
                  </a:lnTo>
                  <a:lnTo>
                    <a:pt x="1445" y="137"/>
                  </a:lnTo>
                  <a:lnTo>
                    <a:pt x="1429" y="386"/>
                  </a:lnTo>
                  <a:lnTo>
                    <a:pt x="1379" y="1144"/>
                  </a:lnTo>
                  <a:lnTo>
                    <a:pt x="1190" y="1130"/>
                  </a:lnTo>
                  <a:lnTo>
                    <a:pt x="596" y="1078"/>
                  </a:lnTo>
                  <a:lnTo>
                    <a:pt x="0" y="1000"/>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28" name="Freeform 16"/>
            <p:cNvSpPr>
              <a:spLocks/>
            </p:cNvSpPr>
            <p:nvPr/>
          </p:nvSpPr>
          <p:spPr bwMode="gray">
            <a:xfrm>
              <a:off x="5033" y="1660"/>
              <a:ext cx="170" cy="160"/>
            </a:xfrm>
            <a:custGeom>
              <a:avLst/>
              <a:gdLst>
                <a:gd name="T0" fmla="*/ 0 w 341"/>
                <a:gd name="T1" fmla="*/ 0 h 324"/>
                <a:gd name="T2" fmla="*/ 0 w 341"/>
                <a:gd name="T3" fmla="*/ 0 h 324"/>
                <a:gd name="T4" fmla="*/ 0 w 341"/>
                <a:gd name="T5" fmla="*/ 0 h 324"/>
                <a:gd name="T6" fmla="*/ 0 w 341"/>
                <a:gd name="T7" fmla="*/ 0 h 324"/>
                <a:gd name="T8" fmla="*/ 0 w 341"/>
                <a:gd name="T9" fmla="*/ 0 h 324"/>
                <a:gd name="T10" fmla="*/ 0 w 341"/>
                <a:gd name="T11" fmla="*/ 0 h 324"/>
                <a:gd name="T12" fmla="*/ 0 w 341"/>
                <a:gd name="T13" fmla="*/ 0 h 324"/>
                <a:gd name="T14" fmla="*/ 0 w 341"/>
                <a:gd name="T15" fmla="*/ 0 h 324"/>
                <a:gd name="T16" fmla="*/ 0 w 341"/>
                <a:gd name="T17" fmla="*/ 0 h 324"/>
                <a:gd name="T18" fmla="*/ 0 w 341"/>
                <a:gd name="T19" fmla="*/ 0 h 324"/>
                <a:gd name="T20" fmla="*/ 0 w 341"/>
                <a:gd name="T21" fmla="*/ 0 h 324"/>
                <a:gd name="T22" fmla="*/ 0 w 341"/>
                <a:gd name="T23" fmla="*/ 0 h 324"/>
                <a:gd name="T24" fmla="*/ 0 w 341"/>
                <a:gd name="T25" fmla="*/ 0 h 324"/>
                <a:gd name="T26" fmla="*/ 0 w 341"/>
                <a:gd name="T27" fmla="*/ 0 h 324"/>
                <a:gd name="T28" fmla="*/ 0 w 341"/>
                <a:gd name="T29" fmla="*/ 0 h 324"/>
                <a:gd name="T30" fmla="*/ 0 w 341"/>
                <a:gd name="T31" fmla="*/ 0 h 324"/>
                <a:gd name="T32" fmla="*/ 0 w 341"/>
                <a:gd name="T33" fmla="*/ 0 h 3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1"/>
                <a:gd name="T52" fmla="*/ 0 h 324"/>
                <a:gd name="T53" fmla="*/ 341 w 341"/>
                <a:gd name="T54" fmla="*/ 324 h 3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1" h="324">
                  <a:moveTo>
                    <a:pt x="0" y="65"/>
                  </a:moveTo>
                  <a:lnTo>
                    <a:pt x="28" y="235"/>
                  </a:lnTo>
                  <a:lnTo>
                    <a:pt x="27" y="324"/>
                  </a:lnTo>
                  <a:lnTo>
                    <a:pt x="55" y="316"/>
                  </a:lnTo>
                  <a:lnTo>
                    <a:pt x="69" y="291"/>
                  </a:lnTo>
                  <a:lnTo>
                    <a:pt x="119" y="271"/>
                  </a:lnTo>
                  <a:lnTo>
                    <a:pt x="143" y="226"/>
                  </a:lnTo>
                  <a:lnTo>
                    <a:pt x="156" y="235"/>
                  </a:lnTo>
                  <a:lnTo>
                    <a:pt x="193" y="220"/>
                  </a:lnTo>
                  <a:lnTo>
                    <a:pt x="244" y="209"/>
                  </a:lnTo>
                  <a:lnTo>
                    <a:pt x="248" y="193"/>
                  </a:lnTo>
                  <a:lnTo>
                    <a:pt x="262" y="201"/>
                  </a:lnTo>
                  <a:lnTo>
                    <a:pt x="279" y="187"/>
                  </a:lnTo>
                  <a:lnTo>
                    <a:pt x="306" y="182"/>
                  </a:lnTo>
                  <a:lnTo>
                    <a:pt x="341" y="164"/>
                  </a:lnTo>
                  <a:lnTo>
                    <a:pt x="308" y="0"/>
                  </a:lnTo>
                  <a:lnTo>
                    <a:pt x="0" y="65"/>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29" name="Freeform 17"/>
            <p:cNvSpPr>
              <a:spLocks/>
            </p:cNvSpPr>
            <p:nvPr/>
          </p:nvSpPr>
          <p:spPr bwMode="gray">
            <a:xfrm>
              <a:off x="4885" y="2007"/>
              <a:ext cx="104" cy="171"/>
            </a:xfrm>
            <a:custGeom>
              <a:avLst/>
              <a:gdLst>
                <a:gd name="T0" fmla="*/ 0 w 208"/>
                <a:gd name="T1" fmla="*/ 0 h 343"/>
                <a:gd name="T2" fmla="*/ 1 w 208"/>
                <a:gd name="T3" fmla="*/ 0 h 343"/>
                <a:gd name="T4" fmla="*/ 1 w 208"/>
                <a:gd name="T5" fmla="*/ 0 h 343"/>
                <a:gd name="T6" fmla="*/ 1 w 208"/>
                <a:gd name="T7" fmla="*/ 0 h 343"/>
                <a:gd name="T8" fmla="*/ 1 w 208"/>
                <a:gd name="T9" fmla="*/ 0 h 343"/>
                <a:gd name="T10" fmla="*/ 1 w 208"/>
                <a:gd name="T11" fmla="*/ 0 h 343"/>
                <a:gd name="T12" fmla="*/ 1 w 208"/>
                <a:gd name="T13" fmla="*/ 0 h 343"/>
                <a:gd name="T14" fmla="*/ 1 w 208"/>
                <a:gd name="T15" fmla="*/ 0 h 343"/>
                <a:gd name="T16" fmla="*/ 1 w 208"/>
                <a:gd name="T17" fmla="*/ 0 h 343"/>
                <a:gd name="T18" fmla="*/ 1 w 208"/>
                <a:gd name="T19" fmla="*/ 0 h 343"/>
                <a:gd name="T20" fmla="*/ 1 w 208"/>
                <a:gd name="T21" fmla="*/ 0 h 343"/>
                <a:gd name="T22" fmla="*/ 1 w 208"/>
                <a:gd name="T23" fmla="*/ 0 h 343"/>
                <a:gd name="T24" fmla="*/ 1 w 208"/>
                <a:gd name="T25" fmla="*/ 0 h 343"/>
                <a:gd name="T26" fmla="*/ 1 w 208"/>
                <a:gd name="T27" fmla="*/ 0 h 343"/>
                <a:gd name="T28" fmla="*/ 1 w 208"/>
                <a:gd name="T29" fmla="*/ 0 h 343"/>
                <a:gd name="T30" fmla="*/ 1 w 208"/>
                <a:gd name="T31" fmla="*/ 0 h 343"/>
                <a:gd name="T32" fmla="*/ 1 w 208"/>
                <a:gd name="T33" fmla="*/ 0 h 343"/>
                <a:gd name="T34" fmla="*/ 1 w 208"/>
                <a:gd name="T35" fmla="*/ 0 h 343"/>
                <a:gd name="T36" fmla="*/ 1 w 208"/>
                <a:gd name="T37" fmla="*/ 0 h 343"/>
                <a:gd name="T38" fmla="*/ 0 w 208"/>
                <a:gd name="T39" fmla="*/ 0 h 3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8"/>
                <a:gd name="T61" fmla="*/ 0 h 343"/>
                <a:gd name="T62" fmla="*/ 208 w 208"/>
                <a:gd name="T63" fmla="*/ 343 h 3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8" h="343">
                  <a:moveTo>
                    <a:pt x="0" y="34"/>
                  </a:moveTo>
                  <a:lnTo>
                    <a:pt x="29" y="0"/>
                  </a:lnTo>
                  <a:lnTo>
                    <a:pt x="69" y="0"/>
                  </a:lnTo>
                  <a:lnTo>
                    <a:pt x="55" y="36"/>
                  </a:lnTo>
                  <a:lnTo>
                    <a:pt x="43" y="49"/>
                  </a:lnTo>
                  <a:lnTo>
                    <a:pt x="51" y="86"/>
                  </a:lnTo>
                  <a:lnTo>
                    <a:pt x="72" y="111"/>
                  </a:lnTo>
                  <a:lnTo>
                    <a:pt x="102" y="141"/>
                  </a:lnTo>
                  <a:lnTo>
                    <a:pt x="111" y="181"/>
                  </a:lnTo>
                  <a:lnTo>
                    <a:pt x="133" y="208"/>
                  </a:lnTo>
                  <a:lnTo>
                    <a:pt x="152" y="228"/>
                  </a:lnTo>
                  <a:lnTo>
                    <a:pt x="183" y="240"/>
                  </a:lnTo>
                  <a:lnTo>
                    <a:pt x="199" y="271"/>
                  </a:lnTo>
                  <a:lnTo>
                    <a:pt x="173" y="297"/>
                  </a:lnTo>
                  <a:lnTo>
                    <a:pt x="200" y="291"/>
                  </a:lnTo>
                  <a:lnTo>
                    <a:pt x="208" y="318"/>
                  </a:lnTo>
                  <a:lnTo>
                    <a:pt x="153" y="330"/>
                  </a:lnTo>
                  <a:lnTo>
                    <a:pt x="83" y="343"/>
                  </a:lnTo>
                  <a:lnTo>
                    <a:pt x="78" y="319"/>
                  </a:lnTo>
                  <a:lnTo>
                    <a:pt x="0" y="34"/>
                  </a:lnTo>
                  <a:close/>
                </a:path>
              </a:pathLst>
            </a:custGeom>
            <a:solidFill>
              <a:srgbClr val="00B050"/>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30" name="Freeform 18"/>
            <p:cNvSpPr>
              <a:spLocks/>
            </p:cNvSpPr>
            <p:nvPr/>
          </p:nvSpPr>
          <p:spPr bwMode="gray">
            <a:xfrm>
              <a:off x="4779" y="2140"/>
              <a:ext cx="16" cy="21"/>
            </a:xfrm>
            <a:custGeom>
              <a:avLst/>
              <a:gdLst>
                <a:gd name="T0" fmla="*/ 0 w 32"/>
                <a:gd name="T1" fmla="*/ 0 h 43"/>
                <a:gd name="T2" fmla="*/ 1 w 32"/>
                <a:gd name="T3" fmla="*/ 0 h 43"/>
                <a:gd name="T4" fmla="*/ 1 w 32"/>
                <a:gd name="T5" fmla="*/ 0 h 43"/>
                <a:gd name="T6" fmla="*/ 1 w 32"/>
                <a:gd name="T7" fmla="*/ 0 h 43"/>
                <a:gd name="T8" fmla="*/ 0 w 32"/>
                <a:gd name="T9" fmla="*/ 0 h 43"/>
                <a:gd name="T10" fmla="*/ 0 60000 65536"/>
                <a:gd name="T11" fmla="*/ 0 60000 65536"/>
                <a:gd name="T12" fmla="*/ 0 60000 65536"/>
                <a:gd name="T13" fmla="*/ 0 60000 65536"/>
                <a:gd name="T14" fmla="*/ 0 60000 65536"/>
                <a:gd name="T15" fmla="*/ 0 w 32"/>
                <a:gd name="T16" fmla="*/ 0 h 43"/>
                <a:gd name="T17" fmla="*/ 32 w 32"/>
                <a:gd name="T18" fmla="*/ 43 h 43"/>
              </a:gdLst>
              <a:ahLst/>
              <a:cxnLst>
                <a:cxn ang="T10">
                  <a:pos x="T0" y="T1"/>
                </a:cxn>
                <a:cxn ang="T11">
                  <a:pos x="T2" y="T3"/>
                </a:cxn>
                <a:cxn ang="T12">
                  <a:pos x="T4" y="T5"/>
                </a:cxn>
                <a:cxn ang="T13">
                  <a:pos x="T6" y="T7"/>
                </a:cxn>
                <a:cxn ang="T14">
                  <a:pos x="T8" y="T9"/>
                </a:cxn>
              </a:cxnLst>
              <a:rect l="T15" t="T16" r="T17" b="T18"/>
              <a:pathLst>
                <a:path w="32" h="43">
                  <a:moveTo>
                    <a:pt x="0" y="12"/>
                  </a:moveTo>
                  <a:lnTo>
                    <a:pt x="21" y="0"/>
                  </a:lnTo>
                  <a:lnTo>
                    <a:pt x="32" y="24"/>
                  </a:lnTo>
                  <a:lnTo>
                    <a:pt x="21" y="43"/>
                  </a:lnTo>
                  <a:lnTo>
                    <a:pt x="0" y="12"/>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31" name="Freeform 19"/>
            <p:cNvSpPr>
              <a:spLocks/>
            </p:cNvSpPr>
            <p:nvPr/>
          </p:nvSpPr>
          <p:spPr bwMode="gray">
            <a:xfrm>
              <a:off x="3862" y="3232"/>
              <a:ext cx="898" cy="682"/>
            </a:xfrm>
            <a:custGeom>
              <a:avLst/>
              <a:gdLst>
                <a:gd name="T0" fmla="*/ 0 w 1801"/>
                <a:gd name="T1" fmla="*/ 0 h 1367"/>
                <a:gd name="T2" fmla="*/ 0 w 1801"/>
                <a:gd name="T3" fmla="*/ 0 h 1367"/>
                <a:gd name="T4" fmla="*/ 0 w 1801"/>
                <a:gd name="T5" fmla="*/ 0 h 1367"/>
                <a:gd name="T6" fmla="*/ 0 w 1801"/>
                <a:gd name="T7" fmla="*/ 0 h 1367"/>
                <a:gd name="T8" fmla="*/ 0 w 1801"/>
                <a:gd name="T9" fmla="*/ 0 h 1367"/>
                <a:gd name="T10" fmla="*/ 0 w 1801"/>
                <a:gd name="T11" fmla="*/ 0 h 1367"/>
                <a:gd name="T12" fmla="*/ 0 w 1801"/>
                <a:gd name="T13" fmla="*/ 0 h 1367"/>
                <a:gd name="T14" fmla="*/ 0 w 1801"/>
                <a:gd name="T15" fmla="*/ 0 h 1367"/>
                <a:gd name="T16" fmla="*/ 0 w 1801"/>
                <a:gd name="T17" fmla="*/ 0 h 1367"/>
                <a:gd name="T18" fmla="*/ 0 w 1801"/>
                <a:gd name="T19" fmla="*/ 0 h 1367"/>
                <a:gd name="T20" fmla="*/ 0 w 1801"/>
                <a:gd name="T21" fmla="*/ 0 h 1367"/>
                <a:gd name="T22" fmla="*/ 0 w 1801"/>
                <a:gd name="T23" fmla="*/ 0 h 1367"/>
                <a:gd name="T24" fmla="*/ 0 w 1801"/>
                <a:gd name="T25" fmla="*/ 0 h 1367"/>
                <a:gd name="T26" fmla="*/ 0 w 1801"/>
                <a:gd name="T27" fmla="*/ 0 h 1367"/>
                <a:gd name="T28" fmla="*/ 0 w 1801"/>
                <a:gd name="T29" fmla="*/ 0 h 1367"/>
                <a:gd name="T30" fmla="*/ 0 w 1801"/>
                <a:gd name="T31" fmla="*/ 0 h 1367"/>
                <a:gd name="T32" fmla="*/ 0 w 1801"/>
                <a:gd name="T33" fmla="*/ 0 h 1367"/>
                <a:gd name="T34" fmla="*/ 0 w 1801"/>
                <a:gd name="T35" fmla="*/ 0 h 1367"/>
                <a:gd name="T36" fmla="*/ 0 w 1801"/>
                <a:gd name="T37" fmla="*/ 0 h 1367"/>
                <a:gd name="T38" fmla="*/ 0 w 1801"/>
                <a:gd name="T39" fmla="*/ 0 h 1367"/>
                <a:gd name="T40" fmla="*/ 0 w 1801"/>
                <a:gd name="T41" fmla="*/ 0 h 1367"/>
                <a:gd name="T42" fmla="*/ 0 w 1801"/>
                <a:gd name="T43" fmla="*/ 0 h 1367"/>
                <a:gd name="T44" fmla="*/ 0 w 1801"/>
                <a:gd name="T45" fmla="*/ 0 h 1367"/>
                <a:gd name="T46" fmla="*/ 0 w 1801"/>
                <a:gd name="T47" fmla="*/ 0 h 1367"/>
                <a:gd name="T48" fmla="*/ 0 w 1801"/>
                <a:gd name="T49" fmla="*/ 0 h 1367"/>
                <a:gd name="T50" fmla="*/ 0 w 1801"/>
                <a:gd name="T51" fmla="*/ 0 h 1367"/>
                <a:gd name="T52" fmla="*/ 0 w 1801"/>
                <a:gd name="T53" fmla="*/ 0 h 1367"/>
                <a:gd name="T54" fmla="*/ 0 w 1801"/>
                <a:gd name="T55" fmla="*/ 0 h 1367"/>
                <a:gd name="T56" fmla="*/ 0 w 1801"/>
                <a:gd name="T57" fmla="*/ 0 h 1367"/>
                <a:gd name="T58" fmla="*/ 0 w 1801"/>
                <a:gd name="T59" fmla="*/ 0 h 1367"/>
                <a:gd name="T60" fmla="*/ 0 w 1801"/>
                <a:gd name="T61" fmla="*/ 0 h 1367"/>
                <a:gd name="T62" fmla="*/ 0 w 1801"/>
                <a:gd name="T63" fmla="*/ 0 h 1367"/>
                <a:gd name="T64" fmla="*/ 0 w 1801"/>
                <a:gd name="T65" fmla="*/ 0 h 1367"/>
                <a:gd name="T66" fmla="*/ 0 w 1801"/>
                <a:gd name="T67" fmla="*/ 0 h 1367"/>
                <a:gd name="T68" fmla="*/ 0 w 1801"/>
                <a:gd name="T69" fmla="*/ 0 h 1367"/>
                <a:gd name="T70" fmla="*/ 0 w 1801"/>
                <a:gd name="T71" fmla="*/ 0 h 1367"/>
                <a:gd name="T72" fmla="*/ 0 w 1801"/>
                <a:gd name="T73" fmla="*/ 0 h 1367"/>
                <a:gd name="T74" fmla="*/ 0 w 1801"/>
                <a:gd name="T75" fmla="*/ 0 h 1367"/>
                <a:gd name="T76" fmla="*/ 0 w 1801"/>
                <a:gd name="T77" fmla="*/ 0 h 1367"/>
                <a:gd name="T78" fmla="*/ 0 w 1801"/>
                <a:gd name="T79" fmla="*/ 0 h 1367"/>
                <a:gd name="T80" fmla="*/ 0 w 1801"/>
                <a:gd name="T81" fmla="*/ 0 h 1367"/>
                <a:gd name="T82" fmla="*/ 0 w 1801"/>
                <a:gd name="T83" fmla="*/ 0 h 1367"/>
                <a:gd name="T84" fmla="*/ 0 w 1801"/>
                <a:gd name="T85" fmla="*/ 0 h 1367"/>
                <a:gd name="T86" fmla="*/ 0 w 1801"/>
                <a:gd name="T87" fmla="*/ 0 h 1367"/>
                <a:gd name="T88" fmla="*/ 0 w 1801"/>
                <a:gd name="T89" fmla="*/ 0 h 1367"/>
                <a:gd name="T90" fmla="*/ 0 w 1801"/>
                <a:gd name="T91" fmla="*/ 0 h 1367"/>
                <a:gd name="T92" fmla="*/ 0 w 1801"/>
                <a:gd name="T93" fmla="*/ 0 h 1367"/>
                <a:gd name="T94" fmla="*/ 0 w 1801"/>
                <a:gd name="T95" fmla="*/ 0 h 1367"/>
                <a:gd name="T96" fmla="*/ 0 w 1801"/>
                <a:gd name="T97" fmla="*/ 0 h 1367"/>
                <a:gd name="T98" fmla="*/ 0 w 1801"/>
                <a:gd name="T99" fmla="*/ 0 h 1367"/>
                <a:gd name="T100" fmla="*/ 0 w 1801"/>
                <a:gd name="T101" fmla="*/ 0 h 1367"/>
                <a:gd name="T102" fmla="*/ 0 w 1801"/>
                <a:gd name="T103" fmla="*/ 0 h 1367"/>
                <a:gd name="T104" fmla="*/ 0 w 1801"/>
                <a:gd name="T105" fmla="*/ 0 h 1367"/>
                <a:gd name="T106" fmla="*/ 0 w 1801"/>
                <a:gd name="T107" fmla="*/ 0 h 1367"/>
                <a:gd name="T108" fmla="*/ 0 w 1801"/>
                <a:gd name="T109" fmla="*/ 0 h 13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01"/>
                <a:gd name="T166" fmla="*/ 0 h 1367"/>
                <a:gd name="T167" fmla="*/ 1801 w 1801"/>
                <a:gd name="T168" fmla="*/ 1367 h 136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01" h="1367">
                  <a:moveTo>
                    <a:pt x="4" y="91"/>
                  </a:moveTo>
                  <a:lnTo>
                    <a:pt x="0" y="130"/>
                  </a:lnTo>
                  <a:lnTo>
                    <a:pt x="52" y="180"/>
                  </a:lnTo>
                  <a:lnTo>
                    <a:pt x="43" y="209"/>
                  </a:lnTo>
                  <a:lnTo>
                    <a:pt x="60" y="228"/>
                  </a:lnTo>
                  <a:lnTo>
                    <a:pt x="38" y="263"/>
                  </a:lnTo>
                  <a:lnTo>
                    <a:pt x="77" y="246"/>
                  </a:lnTo>
                  <a:lnTo>
                    <a:pt x="102" y="222"/>
                  </a:lnTo>
                  <a:lnTo>
                    <a:pt x="99" y="194"/>
                  </a:lnTo>
                  <a:lnTo>
                    <a:pt x="117" y="212"/>
                  </a:lnTo>
                  <a:lnTo>
                    <a:pt x="134" y="187"/>
                  </a:lnTo>
                  <a:lnTo>
                    <a:pt x="149" y="208"/>
                  </a:lnTo>
                  <a:lnTo>
                    <a:pt x="108" y="240"/>
                  </a:lnTo>
                  <a:lnTo>
                    <a:pt x="225" y="214"/>
                  </a:lnTo>
                  <a:lnTo>
                    <a:pt x="248" y="189"/>
                  </a:lnTo>
                  <a:lnTo>
                    <a:pt x="264" y="199"/>
                  </a:lnTo>
                  <a:lnTo>
                    <a:pt x="307" y="188"/>
                  </a:lnTo>
                  <a:lnTo>
                    <a:pt x="330" y="202"/>
                  </a:lnTo>
                  <a:lnTo>
                    <a:pt x="249" y="212"/>
                  </a:lnTo>
                  <a:lnTo>
                    <a:pt x="274" y="220"/>
                  </a:lnTo>
                  <a:lnTo>
                    <a:pt x="364" y="239"/>
                  </a:lnTo>
                  <a:lnTo>
                    <a:pt x="420" y="269"/>
                  </a:lnTo>
                  <a:lnTo>
                    <a:pt x="404" y="227"/>
                  </a:lnTo>
                  <a:lnTo>
                    <a:pt x="430" y="260"/>
                  </a:lnTo>
                  <a:lnTo>
                    <a:pt x="468" y="265"/>
                  </a:lnTo>
                  <a:lnTo>
                    <a:pt x="435" y="274"/>
                  </a:lnTo>
                  <a:lnTo>
                    <a:pt x="498" y="307"/>
                  </a:lnTo>
                  <a:lnTo>
                    <a:pt x="520" y="334"/>
                  </a:lnTo>
                  <a:lnTo>
                    <a:pt x="519" y="365"/>
                  </a:lnTo>
                  <a:lnTo>
                    <a:pt x="494" y="327"/>
                  </a:lnTo>
                  <a:lnTo>
                    <a:pt x="508" y="375"/>
                  </a:lnTo>
                  <a:lnTo>
                    <a:pt x="557" y="357"/>
                  </a:lnTo>
                  <a:lnTo>
                    <a:pt x="588" y="354"/>
                  </a:lnTo>
                  <a:lnTo>
                    <a:pt x="609" y="332"/>
                  </a:lnTo>
                  <a:lnTo>
                    <a:pt x="617" y="346"/>
                  </a:lnTo>
                  <a:lnTo>
                    <a:pt x="682" y="298"/>
                  </a:lnTo>
                  <a:lnTo>
                    <a:pt x="724" y="295"/>
                  </a:lnTo>
                  <a:lnTo>
                    <a:pt x="709" y="279"/>
                  </a:lnTo>
                  <a:lnTo>
                    <a:pt x="739" y="241"/>
                  </a:lnTo>
                  <a:lnTo>
                    <a:pt x="801" y="238"/>
                  </a:lnTo>
                  <a:lnTo>
                    <a:pt x="869" y="271"/>
                  </a:lnTo>
                  <a:lnTo>
                    <a:pt x="906" y="319"/>
                  </a:lnTo>
                  <a:lnTo>
                    <a:pt x="939" y="328"/>
                  </a:lnTo>
                  <a:lnTo>
                    <a:pt x="948" y="365"/>
                  </a:lnTo>
                  <a:lnTo>
                    <a:pt x="989" y="385"/>
                  </a:lnTo>
                  <a:lnTo>
                    <a:pt x="1006" y="412"/>
                  </a:lnTo>
                  <a:lnTo>
                    <a:pt x="1028" y="434"/>
                  </a:lnTo>
                  <a:lnTo>
                    <a:pt x="1085" y="436"/>
                  </a:lnTo>
                  <a:lnTo>
                    <a:pt x="1107" y="474"/>
                  </a:lnTo>
                  <a:lnTo>
                    <a:pt x="1138" y="547"/>
                  </a:lnTo>
                  <a:lnTo>
                    <a:pt x="1121" y="682"/>
                  </a:lnTo>
                  <a:lnTo>
                    <a:pt x="1125" y="764"/>
                  </a:lnTo>
                  <a:lnTo>
                    <a:pt x="1162" y="789"/>
                  </a:lnTo>
                  <a:lnTo>
                    <a:pt x="1169" y="750"/>
                  </a:lnTo>
                  <a:lnTo>
                    <a:pt x="1144" y="737"/>
                  </a:lnTo>
                  <a:lnTo>
                    <a:pt x="1147" y="710"/>
                  </a:lnTo>
                  <a:lnTo>
                    <a:pt x="1158" y="717"/>
                  </a:lnTo>
                  <a:lnTo>
                    <a:pt x="1184" y="727"/>
                  </a:lnTo>
                  <a:lnTo>
                    <a:pt x="1191" y="753"/>
                  </a:lnTo>
                  <a:lnTo>
                    <a:pt x="1208" y="723"/>
                  </a:lnTo>
                  <a:lnTo>
                    <a:pt x="1222" y="749"/>
                  </a:lnTo>
                  <a:lnTo>
                    <a:pt x="1172" y="835"/>
                  </a:lnTo>
                  <a:lnTo>
                    <a:pt x="1170" y="851"/>
                  </a:lnTo>
                  <a:lnTo>
                    <a:pt x="1199" y="868"/>
                  </a:lnTo>
                  <a:lnTo>
                    <a:pt x="1227" y="936"/>
                  </a:lnTo>
                  <a:lnTo>
                    <a:pt x="1262" y="970"/>
                  </a:lnTo>
                  <a:lnTo>
                    <a:pt x="1280" y="995"/>
                  </a:lnTo>
                  <a:lnTo>
                    <a:pt x="1308" y="995"/>
                  </a:lnTo>
                  <a:lnTo>
                    <a:pt x="1279" y="955"/>
                  </a:lnTo>
                  <a:lnTo>
                    <a:pt x="1302" y="962"/>
                  </a:lnTo>
                  <a:lnTo>
                    <a:pt x="1329" y="953"/>
                  </a:lnTo>
                  <a:lnTo>
                    <a:pt x="1315" y="970"/>
                  </a:lnTo>
                  <a:lnTo>
                    <a:pt x="1327" y="1007"/>
                  </a:lnTo>
                  <a:lnTo>
                    <a:pt x="1340" y="1055"/>
                  </a:lnTo>
                  <a:lnTo>
                    <a:pt x="1384" y="1075"/>
                  </a:lnTo>
                  <a:lnTo>
                    <a:pt x="1394" y="1105"/>
                  </a:lnTo>
                  <a:lnTo>
                    <a:pt x="1431" y="1197"/>
                  </a:lnTo>
                  <a:lnTo>
                    <a:pt x="1478" y="1197"/>
                  </a:lnTo>
                  <a:lnTo>
                    <a:pt x="1518" y="1219"/>
                  </a:lnTo>
                  <a:lnTo>
                    <a:pt x="1585" y="1309"/>
                  </a:lnTo>
                  <a:lnTo>
                    <a:pt x="1640" y="1319"/>
                  </a:lnTo>
                  <a:lnTo>
                    <a:pt x="1641" y="1335"/>
                  </a:lnTo>
                  <a:lnTo>
                    <a:pt x="1628" y="1346"/>
                  </a:lnTo>
                  <a:lnTo>
                    <a:pt x="1585" y="1329"/>
                  </a:lnTo>
                  <a:lnTo>
                    <a:pt x="1599" y="1367"/>
                  </a:lnTo>
                  <a:lnTo>
                    <a:pt x="1651" y="1353"/>
                  </a:lnTo>
                  <a:lnTo>
                    <a:pt x="1693" y="1352"/>
                  </a:lnTo>
                  <a:lnTo>
                    <a:pt x="1717" y="1329"/>
                  </a:lnTo>
                  <a:lnTo>
                    <a:pt x="1752" y="1327"/>
                  </a:lnTo>
                  <a:lnTo>
                    <a:pt x="1772" y="1287"/>
                  </a:lnTo>
                  <a:lnTo>
                    <a:pt x="1765" y="1231"/>
                  </a:lnTo>
                  <a:lnTo>
                    <a:pt x="1783" y="1169"/>
                  </a:lnTo>
                  <a:lnTo>
                    <a:pt x="1801" y="1176"/>
                  </a:lnTo>
                  <a:lnTo>
                    <a:pt x="1784" y="957"/>
                  </a:lnTo>
                  <a:lnTo>
                    <a:pt x="1765" y="891"/>
                  </a:lnTo>
                  <a:lnTo>
                    <a:pt x="1570" y="574"/>
                  </a:lnTo>
                  <a:lnTo>
                    <a:pt x="1525" y="471"/>
                  </a:lnTo>
                  <a:lnTo>
                    <a:pt x="1544" y="471"/>
                  </a:lnTo>
                  <a:lnTo>
                    <a:pt x="1417" y="269"/>
                  </a:lnTo>
                  <a:lnTo>
                    <a:pt x="1329" y="58"/>
                  </a:lnTo>
                  <a:lnTo>
                    <a:pt x="1323" y="21"/>
                  </a:lnTo>
                  <a:lnTo>
                    <a:pt x="1301" y="15"/>
                  </a:lnTo>
                  <a:lnTo>
                    <a:pt x="1217" y="0"/>
                  </a:lnTo>
                  <a:lnTo>
                    <a:pt x="1195" y="27"/>
                  </a:lnTo>
                  <a:lnTo>
                    <a:pt x="1209" y="119"/>
                  </a:lnTo>
                  <a:lnTo>
                    <a:pt x="1172" y="116"/>
                  </a:lnTo>
                  <a:lnTo>
                    <a:pt x="1166" y="74"/>
                  </a:lnTo>
                  <a:lnTo>
                    <a:pt x="596" y="108"/>
                  </a:lnTo>
                  <a:lnTo>
                    <a:pt x="555" y="41"/>
                  </a:lnTo>
                  <a:lnTo>
                    <a:pt x="4" y="91"/>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32" name="Freeform 20"/>
            <p:cNvSpPr>
              <a:spLocks/>
            </p:cNvSpPr>
            <p:nvPr/>
          </p:nvSpPr>
          <p:spPr bwMode="gray">
            <a:xfrm>
              <a:off x="4604" y="3965"/>
              <a:ext cx="45" cy="31"/>
            </a:xfrm>
            <a:custGeom>
              <a:avLst/>
              <a:gdLst>
                <a:gd name="T0" fmla="*/ 0 w 91"/>
                <a:gd name="T1" fmla="*/ 1 h 62"/>
                <a:gd name="T2" fmla="*/ 0 w 91"/>
                <a:gd name="T3" fmla="*/ 1 h 62"/>
                <a:gd name="T4" fmla="*/ 0 w 91"/>
                <a:gd name="T5" fmla="*/ 1 h 62"/>
                <a:gd name="T6" fmla="*/ 0 w 91"/>
                <a:gd name="T7" fmla="*/ 0 h 62"/>
                <a:gd name="T8" fmla="*/ 0 w 91"/>
                <a:gd name="T9" fmla="*/ 1 h 62"/>
                <a:gd name="T10" fmla="*/ 0 w 91"/>
                <a:gd name="T11" fmla="*/ 1 h 62"/>
                <a:gd name="T12" fmla="*/ 0 w 91"/>
                <a:gd name="T13" fmla="*/ 1 h 62"/>
                <a:gd name="T14" fmla="*/ 0 w 91"/>
                <a:gd name="T15" fmla="*/ 1 h 62"/>
                <a:gd name="T16" fmla="*/ 0 w 91"/>
                <a:gd name="T17" fmla="*/ 1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
                <a:gd name="T28" fmla="*/ 0 h 62"/>
                <a:gd name="T29" fmla="*/ 91 w 91"/>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 h="62">
                  <a:moveTo>
                    <a:pt x="0" y="62"/>
                  </a:moveTo>
                  <a:lnTo>
                    <a:pt x="5" y="28"/>
                  </a:lnTo>
                  <a:lnTo>
                    <a:pt x="36" y="23"/>
                  </a:lnTo>
                  <a:lnTo>
                    <a:pt x="40" y="0"/>
                  </a:lnTo>
                  <a:lnTo>
                    <a:pt x="91" y="26"/>
                  </a:lnTo>
                  <a:lnTo>
                    <a:pt x="41" y="42"/>
                  </a:lnTo>
                  <a:lnTo>
                    <a:pt x="16" y="35"/>
                  </a:lnTo>
                  <a:lnTo>
                    <a:pt x="25" y="50"/>
                  </a:lnTo>
                  <a:lnTo>
                    <a:pt x="0" y="62"/>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33" name="Freeform 21"/>
            <p:cNvSpPr>
              <a:spLocks/>
            </p:cNvSpPr>
            <p:nvPr/>
          </p:nvSpPr>
          <p:spPr bwMode="gray">
            <a:xfrm>
              <a:off x="4668" y="3946"/>
              <a:ext cx="36" cy="24"/>
            </a:xfrm>
            <a:custGeom>
              <a:avLst/>
              <a:gdLst>
                <a:gd name="T0" fmla="*/ 0 w 74"/>
                <a:gd name="T1" fmla="*/ 1 h 46"/>
                <a:gd name="T2" fmla="*/ 0 w 74"/>
                <a:gd name="T3" fmla="*/ 1 h 46"/>
                <a:gd name="T4" fmla="*/ 0 w 74"/>
                <a:gd name="T5" fmla="*/ 0 h 46"/>
                <a:gd name="T6" fmla="*/ 0 w 74"/>
                <a:gd name="T7" fmla="*/ 1 h 46"/>
                <a:gd name="T8" fmla="*/ 0 w 74"/>
                <a:gd name="T9" fmla="*/ 1 h 46"/>
                <a:gd name="T10" fmla="*/ 0 60000 65536"/>
                <a:gd name="T11" fmla="*/ 0 60000 65536"/>
                <a:gd name="T12" fmla="*/ 0 60000 65536"/>
                <a:gd name="T13" fmla="*/ 0 60000 65536"/>
                <a:gd name="T14" fmla="*/ 0 60000 65536"/>
                <a:gd name="T15" fmla="*/ 0 w 74"/>
                <a:gd name="T16" fmla="*/ 0 h 46"/>
                <a:gd name="T17" fmla="*/ 74 w 74"/>
                <a:gd name="T18" fmla="*/ 46 h 46"/>
              </a:gdLst>
              <a:ahLst/>
              <a:cxnLst>
                <a:cxn ang="T10">
                  <a:pos x="T0" y="T1"/>
                </a:cxn>
                <a:cxn ang="T11">
                  <a:pos x="T2" y="T3"/>
                </a:cxn>
                <a:cxn ang="T12">
                  <a:pos x="T4" y="T5"/>
                </a:cxn>
                <a:cxn ang="T13">
                  <a:pos x="T6" y="T7"/>
                </a:cxn>
                <a:cxn ang="T14">
                  <a:pos x="T8" y="T9"/>
                </a:cxn>
              </a:cxnLst>
              <a:rect l="T15" t="T16" r="T17" b="T18"/>
              <a:pathLst>
                <a:path w="74" h="46">
                  <a:moveTo>
                    <a:pt x="0" y="44"/>
                  </a:moveTo>
                  <a:lnTo>
                    <a:pt x="12" y="46"/>
                  </a:lnTo>
                  <a:lnTo>
                    <a:pt x="74" y="0"/>
                  </a:lnTo>
                  <a:lnTo>
                    <a:pt x="18" y="33"/>
                  </a:lnTo>
                  <a:lnTo>
                    <a:pt x="0" y="44"/>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34" name="Freeform 22"/>
            <p:cNvSpPr>
              <a:spLocks/>
            </p:cNvSpPr>
            <p:nvPr/>
          </p:nvSpPr>
          <p:spPr bwMode="gray">
            <a:xfrm>
              <a:off x="4730" y="3876"/>
              <a:ext cx="25" cy="46"/>
            </a:xfrm>
            <a:custGeom>
              <a:avLst/>
              <a:gdLst>
                <a:gd name="T0" fmla="*/ 0 w 49"/>
                <a:gd name="T1" fmla="*/ 0 h 94"/>
                <a:gd name="T2" fmla="*/ 1 w 49"/>
                <a:gd name="T3" fmla="*/ 0 h 94"/>
                <a:gd name="T4" fmla="*/ 1 w 49"/>
                <a:gd name="T5" fmla="*/ 0 h 94"/>
                <a:gd name="T6" fmla="*/ 1 w 49"/>
                <a:gd name="T7" fmla="*/ 0 h 94"/>
                <a:gd name="T8" fmla="*/ 0 w 49"/>
                <a:gd name="T9" fmla="*/ 0 h 94"/>
                <a:gd name="T10" fmla="*/ 0 60000 65536"/>
                <a:gd name="T11" fmla="*/ 0 60000 65536"/>
                <a:gd name="T12" fmla="*/ 0 60000 65536"/>
                <a:gd name="T13" fmla="*/ 0 60000 65536"/>
                <a:gd name="T14" fmla="*/ 0 60000 65536"/>
                <a:gd name="T15" fmla="*/ 0 w 49"/>
                <a:gd name="T16" fmla="*/ 0 h 94"/>
                <a:gd name="T17" fmla="*/ 49 w 49"/>
                <a:gd name="T18" fmla="*/ 94 h 94"/>
              </a:gdLst>
              <a:ahLst/>
              <a:cxnLst>
                <a:cxn ang="T10">
                  <a:pos x="T0" y="T1"/>
                </a:cxn>
                <a:cxn ang="T11">
                  <a:pos x="T2" y="T3"/>
                </a:cxn>
                <a:cxn ang="T12">
                  <a:pos x="T4" y="T5"/>
                </a:cxn>
                <a:cxn ang="T13">
                  <a:pos x="T6" y="T7"/>
                </a:cxn>
                <a:cxn ang="T14">
                  <a:pos x="T8" y="T9"/>
                </a:cxn>
              </a:cxnLst>
              <a:rect l="T15" t="T16" r="T17" b="T18"/>
              <a:pathLst>
                <a:path w="49" h="94">
                  <a:moveTo>
                    <a:pt x="0" y="94"/>
                  </a:moveTo>
                  <a:lnTo>
                    <a:pt x="26" y="64"/>
                  </a:lnTo>
                  <a:lnTo>
                    <a:pt x="49" y="0"/>
                  </a:lnTo>
                  <a:lnTo>
                    <a:pt x="33" y="30"/>
                  </a:lnTo>
                  <a:lnTo>
                    <a:pt x="0" y="94"/>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35" name="Freeform 23"/>
            <p:cNvSpPr>
              <a:spLocks/>
            </p:cNvSpPr>
            <p:nvPr/>
          </p:nvSpPr>
          <p:spPr bwMode="gray">
            <a:xfrm>
              <a:off x="4023" y="2732"/>
              <a:ext cx="537" cy="559"/>
            </a:xfrm>
            <a:custGeom>
              <a:avLst/>
              <a:gdLst>
                <a:gd name="T0" fmla="*/ 0 w 1075"/>
                <a:gd name="T1" fmla="*/ 0 h 1121"/>
                <a:gd name="T2" fmla="*/ 0 w 1075"/>
                <a:gd name="T3" fmla="*/ 0 h 1121"/>
                <a:gd name="T4" fmla="*/ 0 w 1075"/>
                <a:gd name="T5" fmla="*/ 0 h 1121"/>
                <a:gd name="T6" fmla="*/ 0 w 1075"/>
                <a:gd name="T7" fmla="*/ 0 h 1121"/>
                <a:gd name="T8" fmla="*/ 0 w 1075"/>
                <a:gd name="T9" fmla="*/ 0 h 1121"/>
                <a:gd name="T10" fmla="*/ 0 w 1075"/>
                <a:gd name="T11" fmla="*/ 0 h 1121"/>
                <a:gd name="T12" fmla="*/ 0 w 1075"/>
                <a:gd name="T13" fmla="*/ 0 h 1121"/>
                <a:gd name="T14" fmla="*/ 0 w 1075"/>
                <a:gd name="T15" fmla="*/ 0 h 1121"/>
                <a:gd name="T16" fmla="*/ 0 w 1075"/>
                <a:gd name="T17" fmla="*/ 0 h 1121"/>
                <a:gd name="T18" fmla="*/ 0 w 1075"/>
                <a:gd name="T19" fmla="*/ 0 h 1121"/>
                <a:gd name="T20" fmla="*/ 0 w 1075"/>
                <a:gd name="T21" fmla="*/ 0 h 1121"/>
                <a:gd name="T22" fmla="*/ 0 w 1075"/>
                <a:gd name="T23" fmla="*/ 0 h 1121"/>
                <a:gd name="T24" fmla="*/ 0 w 1075"/>
                <a:gd name="T25" fmla="*/ 0 h 1121"/>
                <a:gd name="T26" fmla="*/ 0 w 1075"/>
                <a:gd name="T27" fmla="*/ 0 h 1121"/>
                <a:gd name="T28" fmla="*/ 0 w 1075"/>
                <a:gd name="T29" fmla="*/ 0 h 1121"/>
                <a:gd name="T30" fmla="*/ 0 w 1075"/>
                <a:gd name="T31" fmla="*/ 0 h 1121"/>
                <a:gd name="T32" fmla="*/ 0 w 1075"/>
                <a:gd name="T33" fmla="*/ 0 h 1121"/>
                <a:gd name="T34" fmla="*/ 0 w 1075"/>
                <a:gd name="T35" fmla="*/ 0 h 1121"/>
                <a:gd name="T36" fmla="*/ 0 w 1075"/>
                <a:gd name="T37" fmla="*/ 0 h 1121"/>
                <a:gd name="T38" fmla="*/ 0 w 1075"/>
                <a:gd name="T39" fmla="*/ 0 h 1121"/>
                <a:gd name="T40" fmla="*/ 0 w 1075"/>
                <a:gd name="T41" fmla="*/ 0 h 1121"/>
                <a:gd name="T42" fmla="*/ 0 w 1075"/>
                <a:gd name="T43" fmla="*/ 0 h 1121"/>
                <a:gd name="T44" fmla="*/ 0 w 1075"/>
                <a:gd name="T45" fmla="*/ 0 h 1121"/>
                <a:gd name="T46" fmla="*/ 0 w 1075"/>
                <a:gd name="T47" fmla="*/ 0 h 1121"/>
                <a:gd name="T48" fmla="*/ 0 w 1075"/>
                <a:gd name="T49" fmla="*/ 0 h 1121"/>
                <a:gd name="T50" fmla="*/ 0 w 1075"/>
                <a:gd name="T51" fmla="*/ 0 h 1121"/>
                <a:gd name="T52" fmla="*/ 0 w 1075"/>
                <a:gd name="T53" fmla="*/ 0 h 1121"/>
                <a:gd name="T54" fmla="*/ 0 w 1075"/>
                <a:gd name="T55" fmla="*/ 0 h 1121"/>
                <a:gd name="T56" fmla="*/ 0 w 1075"/>
                <a:gd name="T57" fmla="*/ 0 h 1121"/>
                <a:gd name="T58" fmla="*/ 0 w 1075"/>
                <a:gd name="T59" fmla="*/ 0 h 1121"/>
                <a:gd name="T60" fmla="*/ 0 w 1075"/>
                <a:gd name="T61" fmla="*/ 0 h 1121"/>
                <a:gd name="T62" fmla="*/ 0 w 1075"/>
                <a:gd name="T63" fmla="*/ 0 h 1121"/>
                <a:gd name="T64" fmla="*/ 0 w 1075"/>
                <a:gd name="T65" fmla="*/ 0 h 1121"/>
                <a:gd name="T66" fmla="*/ 0 w 1075"/>
                <a:gd name="T67" fmla="*/ 0 h 1121"/>
                <a:gd name="T68" fmla="*/ 0 w 1075"/>
                <a:gd name="T69" fmla="*/ 0 h 1121"/>
                <a:gd name="T70" fmla="*/ 0 w 1075"/>
                <a:gd name="T71" fmla="*/ 0 h 1121"/>
                <a:gd name="T72" fmla="*/ 0 w 1075"/>
                <a:gd name="T73" fmla="*/ 0 h 1121"/>
                <a:gd name="T74" fmla="*/ 0 w 1075"/>
                <a:gd name="T75" fmla="*/ 0 h 1121"/>
                <a:gd name="T76" fmla="*/ 0 w 1075"/>
                <a:gd name="T77" fmla="*/ 0 h 1121"/>
                <a:gd name="T78" fmla="*/ 0 w 1075"/>
                <a:gd name="T79" fmla="*/ 0 h 1121"/>
                <a:gd name="T80" fmla="*/ 0 w 1075"/>
                <a:gd name="T81" fmla="*/ 0 h 1121"/>
                <a:gd name="T82" fmla="*/ 0 w 1075"/>
                <a:gd name="T83" fmla="*/ 0 h 1121"/>
                <a:gd name="T84" fmla="*/ 0 w 1075"/>
                <a:gd name="T85" fmla="*/ 0 h 11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75"/>
                <a:gd name="T130" fmla="*/ 0 h 1121"/>
                <a:gd name="T131" fmla="*/ 1075 w 1075"/>
                <a:gd name="T132" fmla="*/ 1121 h 11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75" h="1121">
                  <a:moveTo>
                    <a:pt x="0" y="63"/>
                  </a:moveTo>
                  <a:lnTo>
                    <a:pt x="142" y="581"/>
                  </a:lnTo>
                  <a:lnTo>
                    <a:pt x="195" y="669"/>
                  </a:lnTo>
                  <a:lnTo>
                    <a:pt x="214" y="733"/>
                  </a:lnTo>
                  <a:lnTo>
                    <a:pt x="191" y="779"/>
                  </a:lnTo>
                  <a:lnTo>
                    <a:pt x="183" y="848"/>
                  </a:lnTo>
                  <a:lnTo>
                    <a:pt x="230" y="1043"/>
                  </a:lnTo>
                  <a:lnTo>
                    <a:pt x="271" y="1110"/>
                  </a:lnTo>
                  <a:lnTo>
                    <a:pt x="841" y="1076"/>
                  </a:lnTo>
                  <a:lnTo>
                    <a:pt x="847" y="1118"/>
                  </a:lnTo>
                  <a:lnTo>
                    <a:pt x="884" y="1121"/>
                  </a:lnTo>
                  <a:lnTo>
                    <a:pt x="870" y="1029"/>
                  </a:lnTo>
                  <a:lnTo>
                    <a:pt x="892" y="1002"/>
                  </a:lnTo>
                  <a:lnTo>
                    <a:pt x="976" y="1017"/>
                  </a:lnTo>
                  <a:lnTo>
                    <a:pt x="989" y="954"/>
                  </a:lnTo>
                  <a:lnTo>
                    <a:pt x="976" y="949"/>
                  </a:lnTo>
                  <a:lnTo>
                    <a:pt x="995" y="932"/>
                  </a:lnTo>
                  <a:lnTo>
                    <a:pt x="964" y="915"/>
                  </a:lnTo>
                  <a:lnTo>
                    <a:pt x="982" y="895"/>
                  </a:lnTo>
                  <a:lnTo>
                    <a:pt x="978" y="863"/>
                  </a:lnTo>
                  <a:lnTo>
                    <a:pt x="1015" y="839"/>
                  </a:lnTo>
                  <a:lnTo>
                    <a:pt x="1002" y="806"/>
                  </a:lnTo>
                  <a:lnTo>
                    <a:pt x="1021" y="794"/>
                  </a:lnTo>
                  <a:lnTo>
                    <a:pt x="1029" y="766"/>
                  </a:lnTo>
                  <a:lnTo>
                    <a:pt x="1014" y="755"/>
                  </a:lnTo>
                  <a:lnTo>
                    <a:pt x="1042" y="731"/>
                  </a:lnTo>
                  <a:lnTo>
                    <a:pt x="1029" y="713"/>
                  </a:lnTo>
                  <a:lnTo>
                    <a:pt x="1052" y="713"/>
                  </a:lnTo>
                  <a:lnTo>
                    <a:pt x="1075" y="678"/>
                  </a:lnTo>
                  <a:lnTo>
                    <a:pt x="1067" y="669"/>
                  </a:lnTo>
                  <a:lnTo>
                    <a:pt x="1030" y="662"/>
                  </a:lnTo>
                  <a:lnTo>
                    <a:pt x="1006" y="631"/>
                  </a:lnTo>
                  <a:lnTo>
                    <a:pt x="963" y="554"/>
                  </a:lnTo>
                  <a:lnTo>
                    <a:pt x="939" y="544"/>
                  </a:lnTo>
                  <a:lnTo>
                    <a:pt x="891" y="442"/>
                  </a:lnTo>
                  <a:lnTo>
                    <a:pt x="821" y="399"/>
                  </a:lnTo>
                  <a:lnTo>
                    <a:pt x="772" y="330"/>
                  </a:lnTo>
                  <a:lnTo>
                    <a:pt x="651" y="242"/>
                  </a:lnTo>
                  <a:lnTo>
                    <a:pt x="593" y="163"/>
                  </a:lnTo>
                  <a:lnTo>
                    <a:pt x="463" y="78"/>
                  </a:lnTo>
                  <a:lnTo>
                    <a:pt x="505" y="0"/>
                  </a:lnTo>
                  <a:lnTo>
                    <a:pt x="260" y="30"/>
                  </a:lnTo>
                  <a:lnTo>
                    <a:pt x="0" y="63"/>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36" name="Freeform 24"/>
            <p:cNvSpPr>
              <a:spLocks/>
            </p:cNvSpPr>
            <p:nvPr/>
          </p:nvSpPr>
          <p:spPr bwMode="gray">
            <a:xfrm>
              <a:off x="1615" y="3490"/>
              <a:ext cx="59" cy="47"/>
            </a:xfrm>
            <a:custGeom>
              <a:avLst/>
              <a:gdLst>
                <a:gd name="T0" fmla="*/ 0 w 117"/>
                <a:gd name="T1" fmla="*/ 0 h 95"/>
                <a:gd name="T2" fmla="*/ 1 w 117"/>
                <a:gd name="T3" fmla="*/ 0 h 95"/>
                <a:gd name="T4" fmla="*/ 1 w 117"/>
                <a:gd name="T5" fmla="*/ 0 h 95"/>
                <a:gd name="T6" fmla="*/ 1 w 117"/>
                <a:gd name="T7" fmla="*/ 0 h 95"/>
                <a:gd name="T8" fmla="*/ 1 w 117"/>
                <a:gd name="T9" fmla="*/ 0 h 95"/>
                <a:gd name="T10" fmla="*/ 1 w 117"/>
                <a:gd name="T11" fmla="*/ 0 h 95"/>
                <a:gd name="T12" fmla="*/ 1 w 117"/>
                <a:gd name="T13" fmla="*/ 0 h 95"/>
                <a:gd name="T14" fmla="*/ 0 w 117"/>
                <a:gd name="T15" fmla="*/ 0 h 95"/>
                <a:gd name="T16" fmla="*/ 0 60000 65536"/>
                <a:gd name="T17" fmla="*/ 0 60000 65536"/>
                <a:gd name="T18" fmla="*/ 0 60000 65536"/>
                <a:gd name="T19" fmla="*/ 0 60000 65536"/>
                <a:gd name="T20" fmla="*/ 0 60000 65536"/>
                <a:gd name="T21" fmla="*/ 0 60000 65536"/>
                <a:gd name="T22" fmla="*/ 0 60000 65536"/>
                <a:gd name="T23" fmla="*/ 0 60000 65536"/>
                <a:gd name="T24" fmla="*/ 0 w 117"/>
                <a:gd name="T25" fmla="*/ 0 h 95"/>
                <a:gd name="T26" fmla="*/ 117 w 117"/>
                <a:gd name="T27" fmla="*/ 95 h 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 h="95">
                  <a:moveTo>
                    <a:pt x="0" y="55"/>
                  </a:moveTo>
                  <a:lnTo>
                    <a:pt x="43" y="95"/>
                  </a:lnTo>
                  <a:lnTo>
                    <a:pt x="67" y="94"/>
                  </a:lnTo>
                  <a:lnTo>
                    <a:pt x="105" y="71"/>
                  </a:lnTo>
                  <a:lnTo>
                    <a:pt x="117" y="20"/>
                  </a:lnTo>
                  <a:lnTo>
                    <a:pt x="91" y="0"/>
                  </a:lnTo>
                  <a:lnTo>
                    <a:pt x="56" y="6"/>
                  </a:lnTo>
                  <a:lnTo>
                    <a:pt x="0" y="55"/>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37" name="Freeform 25"/>
            <p:cNvSpPr>
              <a:spLocks/>
            </p:cNvSpPr>
            <p:nvPr/>
          </p:nvSpPr>
          <p:spPr bwMode="gray">
            <a:xfrm>
              <a:off x="1794" y="3558"/>
              <a:ext cx="67" cy="57"/>
            </a:xfrm>
            <a:custGeom>
              <a:avLst/>
              <a:gdLst>
                <a:gd name="T0" fmla="*/ 0 w 134"/>
                <a:gd name="T1" fmla="*/ 0 h 115"/>
                <a:gd name="T2" fmla="*/ 1 w 134"/>
                <a:gd name="T3" fmla="*/ 0 h 115"/>
                <a:gd name="T4" fmla="*/ 1 w 134"/>
                <a:gd name="T5" fmla="*/ 0 h 115"/>
                <a:gd name="T6" fmla="*/ 1 w 134"/>
                <a:gd name="T7" fmla="*/ 0 h 115"/>
                <a:gd name="T8" fmla="*/ 1 w 134"/>
                <a:gd name="T9" fmla="*/ 0 h 115"/>
                <a:gd name="T10" fmla="*/ 1 w 134"/>
                <a:gd name="T11" fmla="*/ 0 h 115"/>
                <a:gd name="T12" fmla="*/ 1 w 134"/>
                <a:gd name="T13" fmla="*/ 0 h 115"/>
                <a:gd name="T14" fmla="*/ 1 w 134"/>
                <a:gd name="T15" fmla="*/ 0 h 115"/>
                <a:gd name="T16" fmla="*/ 1 w 134"/>
                <a:gd name="T17" fmla="*/ 0 h 115"/>
                <a:gd name="T18" fmla="*/ 0 w 13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115"/>
                <a:gd name="T32" fmla="*/ 134 w 134"/>
                <a:gd name="T33" fmla="*/ 115 h 1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115">
                  <a:moveTo>
                    <a:pt x="0" y="30"/>
                  </a:moveTo>
                  <a:lnTo>
                    <a:pt x="29" y="96"/>
                  </a:lnTo>
                  <a:lnTo>
                    <a:pt x="59" y="95"/>
                  </a:lnTo>
                  <a:lnTo>
                    <a:pt x="62" y="76"/>
                  </a:lnTo>
                  <a:lnTo>
                    <a:pt x="102" y="115"/>
                  </a:lnTo>
                  <a:lnTo>
                    <a:pt x="134" y="109"/>
                  </a:lnTo>
                  <a:lnTo>
                    <a:pt x="127" y="71"/>
                  </a:lnTo>
                  <a:lnTo>
                    <a:pt x="97" y="62"/>
                  </a:lnTo>
                  <a:lnTo>
                    <a:pt x="71" y="0"/>
                  </a:lnTo>
                  <a:lnTo>
                    <a:pt x="0" y="30"/>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38" name="Freeform 26"/>
            <p:cNvSpPr>
              <a:spLocks/>
            </p:cNvSpPr>
            <p:nvPr/>
          </p:nvSpPr>
          <p:spPr bwMode="gray">
            <a:xfrm>
              <a:off x="1902" y="3618"/>
              <a:ext cx="68" cy="19"/>
            </a:xfrm>
            <a:custGeom>
              <a:avLst/>
              <a:gdLst>
                <a:gd name="T0" fmla="*/ 0 w 138"/>
                <a:gd name="T1" fmla="*/ 1 h 37"/>
                <a:gd name="T2" fmla="*/ 0 w 138"/>
                <a:gd name="T3" fmla="*/ 0 h 37"/>
                <a:gd name="T4" fmla="*/ 0 w 138"/>
                <a:gd name="T5" fmla="*/ 1 h 37"/>
                <a:gd name="T6" fmla="*/ 0 w 138"/>
                <a:gd name="T7" fmla="*/ 1 h 37"/>
                <a:gd name="T8" fmla="*/ 0 w 138"/>
                <a:gd name="T9" fmla="*/ 1 h 37"/>
                <a:gd name="T10" fmla="*/ 0 60000 65536"/>
                <a:gd name="T11" fmla="*/ 0 60000 65536"/>
                <a:gd name="T12" fmla="*/ 0 60000 65536"/>
                <a:gd name="T13" fmla="*/ 0 60000 65536"/>
                <a:gd name="T14" fmla="*/ 0 60000 65536"/>
                <a:gd name="T15" fmla="*/ 0 w 138"/>
                <a:gd name="T16" fmla="*/ 0 h 37"/>
                <a:gd name="T17" fmla="*/ 138 w 138"/>
                <a:gd name="T18" fmla="*/ 37 h 37"/>
              </a:gdLst>
              <a:ahLst/>
              <a:cxnLst>
                <a:cxn ang="T10">
                  <a:pos x="T0" y="T1"/>
                </a:cxn>
                <a:cxn ang="T11">
                  <a:pos x="T2" y="T3"/>
                </a:cxn>
                <a:cxn ang="T12">
                  <a:pos x="T4" y="T5"/>
                </a:cxn>
                <a:cxn ang="T13">
                  <a:pos x="T6" y="T7"/>
                </a:cxn>
                <a:cxn ang="T14">
                  <a:pos x="T8" y="T9"/>
                </a:cxn>
              </a:cxnLst>
              <a:rect l="T15" t="T16" r="T17" b="T18"/>
              <a:pathLst>
                <a:path w="138" h="37">
                  <a:moveTo>
                    <a:pt x="0" y="31"/>
                  </a:moveTo>
                  <a:lnTo>
                    <a:pt x="15" y="0"/>
                  </a:lnTo>
                  <a:lnTo>
                    <a:pt x="138" y="13"/>
                  </a:lnTo>
                  <a:lnTo>
                    <a:pt x="112" y="37"/>
                  </a:lnTo>
                  <a:lnTo>
                    <a:pt x="0" y="31"/>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39" name="Freeform 27"/>
            <p:cNvSpPr>
              <a:spLocks/>
            </p:cNvSpPr>
            <p:nvPr/>
          </p:nvSpPr>
          <p:spPr bwMode="gray">
            <a:xfrm>
              <a:off x="1933" y="3656"/>
              <a:ext cx="26" cy="19"/>
            </a:xfrm>
            <a:custGeom>
              <a:avLst/>
              <a:gdLst>
                <a:gd name="T0" fmla="*/ 0 w 56"/>
                <a:gd name="T1" fmla="*/ 0 h 40"/>
                <a:gd name="T2" fmla="*/ 0 w 56"/>
                <a:gd name="T3" fmla="*/ 0 h 40"/>
                <a:gd name="T4" fmla="*/ 0 w 56"/>
                <a:gd name="T5" fmla="*/ 0 h 40"/>
                <a:gd name="T6" fmla="*/ 0 w 56"/>
                <a:gd name="T7" fmla="*/ 0 h 40"/>
                <a:gd name="T8" fmla="*/ 0 w 56"/>
                <a:gd name="T9" fmla="*/ 0 h 40"/>
                <a:gd name="T10" fmla="*/ 0 60000 65536"/>
                <a:gd name="T11" fmla="*/ 0 60000 65536"/>
                <a:gd name="T12" fmla="*/ 0 60000 65536"/>
                <a:gd name="T13" fmla="*/ 0 60000 65536"/>
                <a:gd name="T14" fmla="*/ 0 60000 65536"/>
                <a:gd name="T15" fmla="*/ 0 w 56"/>
                <a:gd name="T16" fmla="*/ 0 h 40"/>
                <a:gd name="T17" fmla="*/ 56 w 56"/>
                <a:gd name="T18" fmla="*/ 40 h 40"/>
              </a:gdLst>
              <a:ahLst/>
              <a:cxnLst>
                <a:cxn ang="T10">
                  <a:pos x="T0" y="T1"/>
                </a:cxn>
                <a:cxn ang="T11">
                  <a:pos x="T2" y="T3"/>
                </a:cxn>
                <a:cxn ang="T12">
                  <a:pos x="T4" y="T5"/>
                </a:cxn>
                <a:cxn ang="T13">
                  <a:pos x="T6" y="T7"/>
                </a:cxn>
                <a:cxn ang="T14">
                  <a:pos x="T8" y="T9"/>
                </a:cxn>
              </a:cxnLst>
              <a:rect l="T15" t="T16" r="T17" b="T18"/>
              <a:pathLst>
                <a:path w="56" h="40">
                  <a:moveTo>
                    <a:pt x="0" y="0"/>
                  </a:moveTo>
                  <a:lnTo>
                    <a:pt x="20" y="40"/>
                  </a:lnTo>
                  <a:lnTo>
                    <a:pt x="56" y="23"/>
                  </a:lnTo>
                  <a:lnTo>
                    <a:pt x="38" y="0"/>
                  </a:lnTo>
                  <a:lnTo>
                    <a:pt x="0" y="0"/>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40" name="Freeform 28"/>
            <p:cNvSpPr>
              <a:spLocks/>
            </p:cNvSpPr>
            <p:nvPr/>
          </p:nvSpPr>
          <p:spPr bwMode="gray">
            <a:xfrm>
              <a:off x="1972" y="3639"/>
              <a:ext cx="87" cy="51"/>
            </a:xfrm>
            <a:custGeom>
              <a:avLst/>
              <a:gdLst>
                <a:gd name="T0" fmla="*/ 0 w 172"/>
                <a:gd name="T1" fmla="*/ 0 h 104"/>
                <a:gd name="T2" fmla="*/ 1 w 172"/>
                <a:gd name="T3" fmla="*/ 0 h 104"/>
                <a:gd name="T4" fmla="*/ 1 w 172"/>
                <a:gd name="T5" fmla="*/ 0 h 104"/>
                <a:gd name="T6" fmla="*/ 1 w 172"/>
                <a:gd name="T7" fmla="*/ 0 h 104"/>
                <a:gd name="T8" fmla="*/ 1 w 172"/>
                <a:gd name="T9" fmla="*/ 0 h 104"/>
                <a:gd name="T10" fmla="*/ 1 w 172"/>
                <a:gd name="T11" fmla="*/ 0 h 104"/>
                <a:gd name="T12" fmla="*/ 1 w 172"/>
                <a:gd name="T13" fmla="*/ 0 h 104"/>
                <a:gd name="T14" fmla="*/ 1 w 172"/>
                <a:gd name="T15" fmla="*/ 0 h 104"/>
                <a:gd name="T16" fmla="*/ 1 w 172"/>
                <a:gd name="T17" fmla="*/ 0 h 104"/>
                <a:gd name="T18" fmla="*/ 0 w 172"/>
                <a:gd name="T19" fmla="*/ 0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2"/>
                <a:gd name="T31" fmla="*/ 0 h 104"/>
                <a:gd name="T32" fmla="*/ 172 w 172"/>
                <a:gd name="T33" fmla="*/ 104 h 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2" h="104">
                  <a:moveTo>
                    <a:pt x="0" y="27"/>
                  </a:moveTo>
                  <a:lnTo>
                    <a:pt x="22" y="0"/>
                  </a:lnTo>
                  <a:lnTo>
                    <a:pt x="47" y="27"/>
                  </a:lnTo>
                  <a:lnTo>
                    <a:pt x="106" y="22"/>
                  </a:lnTo>
                  <a:lnTo>
                    <a:pt x="172" y="68"/>
                  </a:lnTo>
                  <a:lnTo>
                    <a:pt x="148" y="90"/>
                  </a:lnTo>
                  <a:lnTo>
                    <a:pt x="68" y="104"/>
                  </a:lnTo>
                  <a:lnTo>
                    <a:pt x="54" y="58"/>
                  </a:lnTo>
                  <a:lnTo>
                    <a:pt x="23" y="58"/>
                  </a:lnTo>
                  <a:lnTo>
                    <a:pt x="0" y="27"/>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41" name="Freeform 29"/>
            <p:cNvSpPr>
              <a:spLocks/>
            </p:cNvSpPr>
            <p:nvPr/>
          </p:nvSpPr>
          <p:spPr bwMode="gray">
            <a:xfrm>
              <a:off x="2050" y="3732"/>
              <a:ext cx="145" cy="164"/>
            </a:xfrm>
            <a:custGeom>
              <a:avLst/>
              <a:gdLst>
                <a:gd name="T0" fmla="*/ 0 w 289"/>
                <a:gd name="T1" fmla="*/ 0 h 329"/>
                <a:gd name="T2" fmla="*/ 1 w 289"/>
                <a:gd name="T3" fmla="*/ 0 h 329"/>
                <a:gd name="T4" fmla="*/ 1 w 289"/>
                <a:gd name="T5" fmla="*/ 0 h 329"/>
                <a:gd name="T6" fmla="*/ 1 w 289"/>
                <a:gd name="T7" fmla="*/ 0 h 329"/>
                <a:gd name="T8" fmla="*/ 1 w 289"/>
                <a:gd name="T9" fmla="*/ 0 h 329"/>
                <a:gd name="T10" fmla="*/ 1 w 289"/>
                <a:gd name="T11" fmla="*/ 0 h 329"/>
                <a:gd name="T12" fmla="*/ 1 w 289"/>
                <a:gd name="T13" fmla="*/ 0 h 329"/>
                <a:gd name="T14" fmla="*/ 1 w 289"/>
                <a:gd name="T15" fmla="*/ 0 h 329"/>
                <a:gd name="T16" fmla="*/ 1 w 289"/>
                <a:gd name="T17" fmla="*/ 0 h 329"/>
                <a:gd name="T18" fmla="*/ 1 w 289"/>
                <a:gd name="T19" fmla="*/ 0 h 329"/>
                <a:gd name="T20" fmla="*/ 1 w 289"/>
                <a:gd name="T21" fmla="*/ 0 h 329"/>
                <a:gd name="T22" fmla="*/ 0 w 289"/>
                <a:gd name="T23" fmla="*/ 0 h 3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9"/>
                <a:gd name="T37" fmla="*/ 0 h 329"/>
                <a:gd name="T38" fmla="*/ 289 w 289"/>
                <a:gd name="T39" fmla="*/ 329 h 32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9" h="329">
                  <a:moveTo>
                    <a:pt x="0" y="129"/>
                  </a:moveTo>
                  <a:lnTo>
                    <a:pt x="39" y="220"/>
                  </a:lnTo>
                  <a:lnTo>
                    <a:pt x="33" y="292"/>
                  </a:lnTo>
                  <a:lnTo>
                    <a:pt x="93" y="329"/>
                  </a:lnTo>
                  <a:lnTo>
                    <a:pt x="127" y="273"/>
                  </a:lnTo>
                  <a:lnTo>
                    <a:pt x="250" y="222"/>
                  </a:lnTo>
                  <a:lnTo>
                    <a:pt x="289" y="182"/>
                  </a:lnTo>
                  <a:lnTo>
                    <a:pt x="189" y="66"/>
                  </a:lnTo>
                  <a:lnTo>
                    <a:pt x="47" y="0"/>
                  </a:lnTo>
                  <a:lnTo>
                    <a:pt x="34" y="20"/>
                  </a:lnTo>
                  <a:lnTo>
                    <a:pt x="50" y="69"/>
                  </a:lnTo>
                  <a:lnTo>
                    <a:pt x="0" y="129"/>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42" name="Freeform 30"/>
            <p:cNvSpPr>
              <a:spLocks/>
            </p:cNvSpPr>
            <p:nvPr/>
          </p:nvSpPr>
          <p:spPr bwMode="gray">
            <a:xfrm>
              <a:off x="1047" y="858"/>
              <a:ext cx="592" cy="957"/>
            </a:xfrm>
            <a:custGeom>
              <a:avLst/>
              <a:gdLst>
                <a:gd name="T0" fmla="*/ 0 w 1185"/>
                <a:gd name="T1" fmla="*/ 0 h 1916"/>
                <a:gd name="T2" fmla="*/ 0 w 1185"/>
                <a:gd name="T3" fmla="*/ 0 h 1916"/>
                <a:gd name="T4" fmla="*/ 0 w 1185"/>
                <a:gd name="T5" fmla="*/ 0 h 1916"/>
                <a:gd name="T6" fmla="*/ 0 w 1185"/>
                <a:gd name="T7" fmla="*/ 0 h 1916"/>
                <a:gd name="T8" fmla="*/ 0 w 1185"/>
                <a:gd name="T9" fmla="*/ 0 h 1916"/>
                <a:gd name="T10" fmla="*/ 0 w 1185"/>
                <a:gd name="T11" fmla="*/ 0 h 1916"/>
                <a:gd name="T12" fmla="*/ 0 w 1185"/>
                <a:gd name="T13" fmla="*/ 0 h 1916"/>
                <a:gd name="T14" fmla="*/ 0 w 1185"/>
                <a:gd name="T15" fmla="*/ 0 h 1916"/>
                <a:gd name="T16" fmla="*/ 0 w 1185"/>
                <a:gd name="T17" fmla="*/ 0 h 1916"/>
                <a:gd name="T18" fmla="*/ 0 w 1185"/>
                <a:gd name="T19" fmla="*/ 0 h 1916"/>
                <a:gd name="T20" fmla="*/ 0 w 1185"/>
                <a:gd name="T21" fmla="*/ 0 h 1916"/>
                <a:gd name="T22" fmla="*/ 0 w 1185"/>
                <a:gd name="T23" fmla="*/ 0 h 1916"/>
                <a:gd name="T24" fmla="*/ 0 w 1185"/>
                <a:gd name="T25" fmla="*/ 0 h 1916"/>
                <a:gd name="T26" fmla="*/ 0 w 1185"/>
                <a:gd name="T27" fmla="*/ 0 h 1916"/>
                <a:gd name="T28" fmla="*/ 0 w 1185"/>
                <a:gd name="T29" fmla="*/ 0 h 1916"/>
                <a:gd name="T30" fmla="*/ 0 w 1185"/>
                <a:gd name="T31" fmla="*/ 0 h 1916"/>
                <a:gd name="T32" fmla="*/ 0 w 1185"/>
                <a:gd name="T33" fmla="*/ 0 h 1916"/>
                <a:gd name="T34" fmla="*/ 0 w 1185"/>
                <a:gd name="T35" fmla="*/ 0 h 1916"/>
                <a:gd name="T36" fmla="*/ 0 w 1185"/>
                <a:gd name="T37" fmla="*/ 0 h 1916"/>
                <a:gd name="T38" fmla="*/ 0 w 1185"/>
                <a:gd name="T39" fmla="*/ 0 h 1916"/>
                <a:gd name="T40" fmla="*/ 0 w 1185"/>
                <a:gd name="T41" fmla="*/ 0 h 1916"/>
                <a:gd name="T42" fmla="*/ 0 w 1185"/>
                <a:gd name="T43" fmla="*/ 0 h 1916"/>
                <a:gd name="T44" fmla="*/ 0 w 1185"/>
                <a:gd name="T45" fmla="*/ 0 h 1916"/>
                <a:gd name="T46" fmla="*/ 0 w 1185"/>
                <a:gd name="T47" fmla="*/ 0 h 1916"/>
                <a:gd name="T48" fmla="*/ 0 w 1185"/>
                <a:gd name="T49" fmla="*/ 0 h 1916"/>
                <a:gd name="T50" fmla="*/ 0 w 1185"/>
                <a:gd name="T51" fmla="*/ 0 h 1916"/>
                <a:gd name="T52" fmla="*/ 0 w 1185"/>
                <a:gd name="T53" fmla="*/ 0 h 1916"/>
                <a:gd name="T54" fmla="*/ 0 w 1185"/>
                <a:gd name="T55" fmla="*/ 0 h 1916"/>
                <a:gd name="T56" fmla="*/ 0 w 1185"/>
                <a:gd name="T57" fmla="*/ 0 h 1916"/>
                <a:gd name="T58" fmla="*/ 0 w 1185"/>
                <a:gd name="T59" fmla="*/ 0 h 1916"/>
                <a:gd name="T60" fmla="*/ 0 w 1185"/>
                <a:gd name="T61" fmla="*/ 0 h 1916"/>
                <a:gd name="T62" fmla="*/ 0 w 1185"/>
                <a:gd name="T63" fmla="*/ 0 h 1916"/>
                <a:gd name="T64" fmla="*/ 0 w 1185"/>
                <a:gd name="T65" fmla="*/ 0 h 1916"/>
                <a:gd name="T66" fmla="*/ 0 w 1185"/>
                <a:gd name="T67" fmla="*/ 0 h 1916"/>
                <a:gd name="T68" fmla="*/ 0 w 1185"/>
                <a:gd name="T69" fmla="*/ 0 h 1916"/>
                <a:gd name="T70" fmla="*/ 0 w 1185"/>
                <a:gd name="T71" fmla="*/ 0 h 1916"/>
                <a:gd name="T72" fmla="*/ 0 w 1185"/>
                <a:gd name="T73" fmla="*/ 0 h 1916"/>
                <a:gd name="T74" fmla="*/ 0 w 1185"/>
                <a:gd name="T75" fmla="*/ 0 h 1916"/>
                <a:gd name="T76" fmla="*/ 0 w 1185"/>
                <a:gd name="T77" fmla="*/ 0 h 1916"/>
                <a:gd name="T78" fmla="*/ 0 w 1185"/>
                <a:gd name="T79" fmla="*/ 0 h 1916"/>
                <a:gd name="T80" fmla="*/ 0 w 1185"/>
                <a:gd name="T81" fmla="*/ 0 h 1916"/>
                <a:gd name="T82" fmla="*/ 0 w 1185"/>
                <a:gd name="T83" fmla="*/ 0 h 19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5"/>
                <a:gd name="T127" fmla="*/ 0 h 1916"/>
                <a:gd name="T128" fmla="*/ 1185 w 1185"/>
                <a:gd name="T129" fmla="*/ 1916 h 19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5" h="1916">
                  <a:moveTo>
                    <a:pt x="0" y="1699"/>
                  </a:moveTo>
                  <a:lnTo>
                    <a:pt x="94" y="1290"/>
                  </a:lnTo>
                  <a:lnTo>
                    <a:pt x="142" y="1181"/>
                  </a:lnTo>
                  <a:lnTo>
                    <a:pt x="99" y="1129"/>
                  </a:lnTo>
                  <a:lnTo>
                    <a:pt x="110" y="1082"/>
                  </a:lnTo>
                  <a:lnTo>
                    <a:pt x="185" y="1011"/>
                  </a:lnTo>
                  <a:lnTo>
                    <a:pt x="246" y="915"/>
                  </a:lnTo>
                  <a:lnTo>
                    <a:pt x="301" y="832"/>
                  </a:lnTo>
                  <a:lnTo>
                    <a:pt x="260" y="769"/>
                  </a:lnTo>
                  <a:lnTo>
                    <a:pt x="242" y="726"/>
                  </a:lnTo>
                  <a:lnTo>
                    <a:pt x="249" y="620"/>
                  </a:lnTo>
                  <a:lnTo>
                    <a:pt x="393" y="0"/>
                  </a:lnTo>
                  <a:lnTo>
                    <a:pt x="552" y="35"/>
                  </a:lnTo>
                  <a:lnTo>
                    <a:pt x="499" y="276"/>
                  </a:lnTo>
                  <a:lnTo>
                    <a:pt x="534" y="363"/>
                  </a:lnTo>
                  <a:lnTo>
                    <a:pt x="538" y="417"/>
                  </a:lnTo>
                  <a:lnTo>
                    <a:pt x="519" y="425"/>
                  </a:lnTo>
                  <a:lnTo>
                    <a:pt x="580" y="484"/>
                  </a:lnTo>
                  <a:lnTo>
                    <a:pt x="642" y="638"/>
                  </a:lnTo>
                  <a:lnTo>
                    <a:pt x="664" y="632"/>
                  </a:lnTo>
                  <a:lnTo>
                    <a:pt x="666" y="654"/>
                  </a:lnTo>
                  <a:lnTo>
                    <a:pt x="696" y="663"/>
                  </a:lnTo>
                  <a:lnTo>
                    <a:pt x="718" y="666"/>
                  </a:lnTo>
                  <a:lnTo>
                    <a:pt x="663" y="778"/>
                  </a:lnTo>
                  <a:lnTo>
                    <a:pt x="672" y="852"/>
                  </a:lnTo>
                  <a:lnTo>
                    <a:pt x="627" y="924"/>
                  </a:lnTo>
                  <a:lnTo>
                    <a:pt x="658" y="956"/>
                  </a:lnTo>
                  <a:lnTo>
                    <a:pt x="738" y="911"/>
                  </a:lnTo>
                  <a:lnTo>
                    <a:pt x="796" y="1154"/>
                  </a:lnTo>
                  <a:lnTo>
                    <a:pt x="833" y="1166"/>
                  </a:lnTo>
                  <a:lnTo>
                    <a:pt x="840" y="1240"/>
                  </a:lnTo>
                  <a:lnTo>
                    <a:pt x="871" y="1271"/>
                  </a:lnTo>
                  <a:lnTo>
                    <a:pt x="894" y="1244"/>
                  </a:lnTo>
                  <a:lnTo>
                    <a:pt x="948" y="1268"/>
                  </a:lnTo>
                  <a:lnTo>
                    <a:pt x="981" y="1242"/>
                  </a:lnTo>
                  <a:lnTo>
                    <a:pt x="1089" y="1263"/>
                  </a:lnTo>
                  <a:lnTo>
                    <a:pt x="1115" y="1269"/>
                  </a:lnTo>
                  <a:lnTo>
                    <a:pt x="1139" y="1220"/>
                  </a:lnTo>
                  <a:lnTo>
                    <a:pt x="1185" y="1298"/>
                  </a:lnTo>
                  <a:lnTo>
                    <a:pt x="1085" y="1916"/>
                  </a:lnTo>
                  <a:lnTo>
                    <a:pt x="539" y="1816"/>
                  </a:lnTo>
                  <a:lnTo>
                    <a:pt x="0" y="1699"/>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43" name="Freeform 31"/>
            <p:cNvSpPr>
              <a:spLocks/>
            </p:cNvSpPr>
            <p:nvPr/>
          </p:nvSpPr>
          <p:spPr bwMode="gray">
            <a:xfrm>
              <a:off x="3398" y="1840"/>
              <a:ext cx="389" cy="700"/>
            </a:xfrm>
            <a:custGeom>
              <a:avLst/>
              <a:gdLst>
                <a:gd name="T0" fmla="*/ 0 w 777"/>
                <a:gd name="T1" fmla="*/ 0 h 1402"/>
                <a:gd name="T2" fmla="*/ 1 w 777"/>
                <a:gd name="T3" fmla="*/ 0 h 1402"/>
                <a:gd name="T4" fmla="*/ 1 w 777"/>
                <a:gd name="T5" fmla="*/ 0 h 1402"/>
                <a:gd name="T6" fmla="*/ 1 w 777"/>
                <a:gd name="T7" fmla="*/ 0 h 1402"/>
                <a:gd name="T8" fmla="*/ 1 w 777"/>
                <a:gd name="T9" fmla="*/ 0 h 1402"/>
                <a:gd name="T10" fmla="*/ 1 w 777"/>
                <a:gd name="T11" fmla="*/ 0 h 1402"/>
                <a:gd name="T12" fmla="*/ 1 w 777"/>
                <a:gd name="T13" fmla="*/ 0 h 1402"/>
                <a:gd name="T14" fmla="*/ 1 w 777"/>
                <a:gd name="T15" fmla="*/ 0 h 1402"/>
                <a:gd name="T16" fmla="*/ 1 w 777"/>
                <a:gd name="T17" fmla="*/ 0 h 1402"/>
                <a:gd name="T18" fmla="*/ 1 w 777"/>
                <a:gd name="T19" fmla="*/ 0 h 1402"/>
                <a:gd name="T20" fmla="*/ 1 w 777"/>
                <a:gd name="T21" fmla="*/ 0 h 1402"/>
                <a:gd name="T22" fmla="*/ 1 w 777"/>
                <a:gd name="T23" fmla="*/ 0 h 1402"/>
                <a:gd name="T24" fmla="*/ 1 w 777"/>
                <a:gd name="T25" fmla="*/ 0 h 1402"/>
                <a:gd name="T26" fmla="*/ 1 w 777"/>
                <a:gd name="T27" fmla="*/ 0 h 1402"/>
                <a:gd name="T28" fmla="*/ 1 w 777"/>
                <a:gd name="T29" fmla="*/ 0 h 1402"/>
                <a:gd name="T30" fmla="*/ 1 w 777"/>
                <a:gd name="T31" fmla="*/ 0 h 1402"/>
                <a:gd name="T32" fmla="*/ 1 w 777"/>
                <a:gd name="T33" fmla="*/ 0 h 1402"/>
                <a:gd name="T34" fmla="*/ 1 w 777"/>
                <a:gd name="T35" fmla="*/ 0 h 1402"/>
                <a:gd name="T36" fmla="*/ 1 w 777"/>
                <a:gd name="T37" fmla="*/ 0 h 1402"/>
                <a:gd name="T38" fmla="*/ 1 w 777"/>
                <a:gd name="T39" fmla="*/ 0 h 1402"/>
                <a:gd name="T40" fmla="*/ 1 w 777"/>
                <a:gd name="T41" fmla="*/ 0 h 1402"/>
                <a:gd name="T42" fmla="*/ 1 w 777"/>
                <a:gd name="T43" fmla="*/ 0 h 1402"/>
                <a:gd name="T44" fmla="*/ 1 w 777"/>
                <a:gd name="T45" fmla="*/ 0 h 1402"/>
                <a:gd name="T46" fmla="*/ 1 w 777"/>
                <a:gd name="T47" fmla="*/ 0 h 1402"/>
                <a:gd name="T48" fmla="*/ 1 w 777"/>
                <a:gd name="T49" fmla="*/ 0 h 1402"/>
                <a:gd name="T50" fmla="*/ 1 w 777"/>
                <a:gd name="T51" fmla="*/ 0 h 1402"/>
                <a:gd name="T52" fmla="*/ 1 w 777"/>
                <a:gd name="T53" fmla="*/ 0 h 1402"/>
                <a:gd name="T54" fmla="*/ 1 w 777"/>
                <a:gd name="T55" fmla="*/ 0 h 1402"/>
                <a:gd name="T56" fmla="*/ 1 w 777"/>
                <a:gd name="T57" fmla="*/ 0 h 1402"/>
                <a:gd name="T58" fmla="*/ 1 w 777"/>
                <a:gd name="T59" fmla="*/ 0 h 1402"/>
                <a:gd name="T60" fmla="*/ 1 w 777"/>
                <a:gd name="T61" fmla="*/ 0 h 1402"/>
                <a:gd name="T62" fmla="*/ 1 w 777"/>
                <a:gd name="T63" fmla="*/ 0 h 1402"/>
                <a:gd name="T64" fmla="*/ 1 w 777"/>
                <a:gd name="T65" fmla="*/ 0 h 1402"/>
                <a:gd name="T66" fmla="*/ 1 w 777"/>
                <a:gd name="T67" fmla="*/ 0 h 1402"/>
                <a:gd name="T68" fmla="*/ 1 w 777"/>
                <a:gd name="T69" fmla="*/ 0 h 1402"/>
                <a:gd name="T70" fmla="*/ 1 w 777"/>
                <a:gd name="T71" fmla="*/ 0 h 1402"/>
                <a:gd name="T72" fmla="*/ 1 w 777"/>
                <a:gd name="T73" fmla="*/ 0 h 1402"/>
                <a:gd name="T74" fmla="*/ 1 w 777"/>
                <a:gd name="T75" fmla="*/ 0 h 1402"/>
                <a:gd name="T76" fmla="*/ 0 w 777"/>
                <a:gd name="T77" fmla="*/ 0 h 14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77"/>
                <a:gd name="T118" fmla="*/ 0 h 1402"/>
                <a:gd name="T119" fmla="*/ 777 w 777"/>
                <a:gd name="T120" fmla="*/ 1402 h 140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77" h="1402">
                  <a:moveTo>
                    <a:pt x="0" y="619"/>
                  </a:moveTo>
                  <a:lnTo>
                    <a:pt x="14" y="575"/>
                  </a:lnTo>
                  <a:lnTo>
                    <a:pt x="67" y="489"/>
                  </a:lnTo>
                  <a:lnTo>
                    <a:pt x="94" y="397"/>
                  </a:lnTo>
                  <a:lnTo>
                    <a:pt x="68" y="330"/>
                  </a:lnTo>
                  <a:lnTo>
                    <a:pt x="202" y="226"/>
                  </a:lnTo>
                  <a:lnTo>
                    <a:pt x="229" y="172"/>
                  </a:lnTo>
                  <a:lnTo>
                    <a:pt x="229" y="146"/>
                  </a:lnTo>
                  <a:lnTo>
                    <a:pt x="132" y="33"/>
                  </a:lnTo>
                  <a:lnTo>
                    <a:pt x="653" y="0"/>
                  </a:lnTo>
                  <a:lnTo>
                    <a:pt x="666" y="85"/>
                  </a:lnTo>
                  <a:lnTo>
                    <a:pt x="718" y="187"/>
                  </a:lnTo>
                  <a:lnTo>
                    <a:pt x="763" y="722"/>
                  </a:lnTo>
                  <a:lnTo>
                    <a:pt x="754" y="833"/>
                  </a:lnTo>
                  <a:lnTo>
                    <a:pt x="777" y="898"/>
                  </a:lnTo>
                  <a:lnTo>
                    <a:pt x="748" y="1020"/>
                  </a:lnTo>
                  <a:lnTo>
                    <a:pt x="707" y="1074"/>
                  </a:lnTo>
                  <a:lnTo>
                    <a:pt x="687" y="1160"/>
                  </a:lnTo>
                  <a:lnTo>
                    <a:pt x="706" y="1185"/>
                  </a:lnTo>
                  <a:lnTo>
                    <a:pt x="690" y="1239"/>
                  </a:lnTo>
                  <a:lnTo>
                    <a:pt x="700" y="1258"/>
                  </a:lnTo>
                  <a:lnTo>
                    <a:pt x="638" y="1283"/>
                  </a:lnTo>
                  <a:lnTo>
                    <a:pt x="625" y="1372"/>
                  </a:lnTo>
                  <a:lnTo>
                    <a:pt x="536" y="1340"/>
                  </a:lnTo>
                  <a:lnTo>
                    <a:pt x="490" y="1385"/>
                  </a:lnTo>
                  <a:lnTo>
                    <a:pt x="492" y="1402"/>
                  </a:lnTo>
                  <a:lnTo>
                    <a:pt x="463" y="1400"/>
                  </a:lnTo>
                  <a:lnTo>
                    <a:pt x="432" y="1341"/>
                  </a:lnTo>
                  <a:lnTo>
                    <a:pt x="416" y="1261"/>
                  </a:lnTo>
                  <a:lnTo>
                    <a:pt x="383" y="1206"/>
                  </a:lnTo>
                  <a:lnTo>
                    <a:pt x="331" y="1185"/>
                  </a:lnTo>
                  <a:lnTo>
                    <a:pt x="264" y="1133"/>
                  </a:lnTo>
                  <a:lnTo>
                    <a:pt x="243" y="1062"/>
                  </a:lnTo>
                  <a:lnTo>
                    <a:pt x="280" y="952"/>
                  </a:lnTo>
                  <a:lnTo>
                    <a:pt x="249" y="931"/>
                  </a:lnTo>
                  <a:lnTo>
                    <a:pt x="171" y="932"/>
                  </a:lnTo>
                  <a:lnTo>
                    <a:pt x="158" y="861"/>
                  </a:lnTo>
                  <a:lnTo>
                    <a:pt x="29" y="730"/>
                  </a:lnTo>
                  <a:lnTo>
                    <a:pt x="0" y="619"/>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44" name="Freeform 32"/>
            <p:cNvSpPr>
              <a:spLocks/>
            </p:cNvSpPr>
            <p:nvPr/>
          </p:nvSpPr>
          <p:spPr bwMode="gray">
            <a:xfrm>
              <a:off x="3742" y="1904"/>
              <a:ext cx="307" cy="527"/>
            </a:xfrm>
            <a:custGeom>
              <a:avLst/>
              <a:gdLst>
                <a:gd name="T0" fmla="*/ 0 w 616"/>
                <a:gd name="T1" fmla="*/ 0 h 1057"/>
                <a:gd name="T2" fmla="*/ 0 w 616"/>
                <a:gd name="T3" fmla="*/ 0 h 1057"/>
                <a:gd name="T4" fmla="*/ 0 w 616"/>
                <a:gd name="T5" fmla="*/ 0 h 1057"/>
                <a:gd name="T6" fmla="*/ 0 w 616"/>
                <a:gd name="T7" fmla="*/ 0 h 1057"/>
                <a:gd name="T8" fmla="*/ 0 w 616"/>
                <a:gd name="T9" fmla="*/ 0 h 1057"/>
                <a:gd name="T10" fmla="*/ 0 w 616"/>
                <a:gd name="T11" fmla="*/ 0 h 1057"/>
                <a:gd name="T12" fmla="*/ 0 w 616"/>
                <a:gd name="T13" fmla="*/ 0 h 1057"/>
                <a:gd name="T14" fmla="*/ 0 w 616"/>
                <a:gd name="T15" fmla="*/ 0 h 1057"/>
                <a:gd name="T16" fmla="*/ 0 w 616"/>
                <a:gd name="T17" fmla="*/ 0 h 1057"/>
                <a:gd name="T18" fmla="*/ 0 w 616"/>
                <a:gd name="T19" fmla="*/ 0 h 1057"/>
                <a:gd name="T20" fmla="*/ 0 w 616"/>
                <a:gd name="T21" fmla="*/ 0 h 1057"/>
                <a:gd name="T22" fmla="*/ 0 w 616"/>
                <a:gd name="T23" fmla="*/ 0 h 1057"/>
                <a:gd name="T24" fmla="*/ 0 w 616"/>
                <a:gd name="T25" fmla="*/ 0 h 1057"/>
                <a:gd name="T26" fmla="*/ 0 w 616"/>
                <a:gd name="T27" fmla="*/ 0 h 1057"/>
                <a:gd name="T28" fmla="*/ 0 w 616"/>
                <a:gd name="T29" fmla="*/ 0 h 1057"/>
                <a:gd name="T30" fmla="*/ 0 w 616"/>
                <a:gd name="T31" fmla="*/ 0 h 1057"/>
                <a:gd name="T32" fmla="*/ 0 w 616"/>
                <a:gd name="T33" fmla="*/ 0 h 1057"/>
                <a:gd name="T34" fmla="*/ 0 w 616"/>
                <a:gd name="T35" fmla="*/ 0 h 1057"/>
                <a:gd name="T36" fmla="*/ 0 w 616"/>
                <a:gd name="T37" fmla="*/ 0 h 1057"/>
                <a:gd name="T38" fmla="*/ 0 w 616"/>
                <a:gd name="T39" fmla="*/ 0 h 1057"/>
                <a:gd name="T40" fmla="*/ 0 w 616"/>
                <a:gd name="T41" fmla="*/ 0 h 1057"/>
                <a:gd name="T42" fmla="*/ 0 w 616"/>
                <a:gd name="T43" fmla="*/ 0 h 1057"/>
                <a:gd name="T44" fmla="*/ 0 w 616"/>
                <a:gd name="T45" fmla="*/ 0 h 1057"/>
                <a:gd name="T46" fmla="*/ 0 w 616"/>
                <a:gd name="T47" fmla="*/ 0 h 1057"/>
                <a:gd name="T48" fmla="*/ 0 w 616"/>
                <a:gd name="T49" fmla="*/ 0 h 1057"/>
                <a:gd name="T50" fmla="*/ 0 w 616"/>
                <a:gd name="T51" fmla="*/ 0 h 1057"/>
                <a:gd name="T52" fmla="*/ 0 w 616"/>
                <a:gd name="T53" fmla="*/ 0 h 1057"/>
                <a:gd name="T54" fmla="*/ 0 w 616"/>
                <a:gd name="T55" fmla="*/ 0 h 10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16"/>
                <a:gd name="T85" fmla="*/ 0 h 1057"/>
                <a:gd name="T86" fmla="*/ 616 w 616"/>
                <a:gd name="T87" fmla="*/ 1057 h 105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16" h="1057">
                  <a:moveTo>
                    <a:pt x="0" y="1032"/>
                  </a:moveTo>
                  <a:lnTo>
                    <a:pt x="19" y="1057"/>
                  </a:lnTo>
                  <a:lnTo>
                    <a:pt x="37" y="1027"/>
                  </a:lnTo>
                  <a:lnTo>
                    <a:pt x="126" y="1012"/>
                  </a:lnTo>
                  <a:lnTo>
                    <a:pt x="158" y="1020"/>
                  </a:lnTo>
                  <a:lnTo>
                    <a:pt x="252" y="987"/>
                  </a:lnTo>
                  <a:lnTo>
                    <a:pt x="285" y="1017"/>
                  </a:lnTo>
                  <a:lnTo>
                    <a:pt x="316" y="946"/>
                  </a:lnTo>
                  <a:lnTo>
                    <a:pt x="347" y="928"/>
                  </a:lnTo>
                  <a:lnTo>
                    <a:pt x="416" y="967"/>
                  </a:lnTo>
                  <a:lnTo>
                    <a:pt x="426" y="922"/>
                  </a:lnTo>
                  <a:lnTo>
                    <a:pt x="501" y="828"/>
                  </a:lnTo>
                  <a:lnTo>
                    <a:pt x="518" y="771"/>
                  </a:lnTo>
                  <a:lnTo>
                    <a:pt x="545" y="779"/>
                  </a:lnTo>
                  <a:lnTo>
                    <a:pt x="616" y="730"/>
                  </a:lnTo>
                  <a:lnTo>
                    <a:pt x="596" y="690"/>
                  </a:lnTo>
                  <a:lnTo>
                    <a:pt x="607" y="667"/>
                  </a:lnTo>
                  <a:lnTo>
                    <a:pt x="537" y="16"/>
                  </a:lnTo>
                  <a:lnTo>
                    <a:pt x="530" y="0"/>
                  </a:lnTo>
                  <a:lnTo>
                    <a:pt x="162" y="40"/>
                  </a:lnTo>
                  <a:lnTo>
                    <a:pt x="91" y="81"/>
                  </a:lnTo>
                  <a:lnTo>
                    <a:pt x="31" y="59"/>
                  </a:lnTo>
                  <a:lnTo>
                    <a:pt x="76" y="594"/>
                  </a:lnTo>
                  <a:lnTo>
                    <a:pt x="67" y="705"/>
                  </a:lnTo>
                  <a:lnTo>
                    <a:pt x="90" y="770"/>
                  </a:lnTo>
                  <a:lnTo>
                    <a:pt x="61" y="892"/>
                  </a:lnTo>
                  <a:lnTo>
                    <a:pt x="20" y="946"/>
                  </a:lnTo>
                  <a:lnTo>
                    <a:pt x="0" y="1032"/>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45" name="Freeform 33"/>
            <p:cNvSpPr>
              <a:spLocks/>
            </p:cNvSpPr>
            <p:nvPr/>
          </p:nvSpPr>
          <p:spPr bwMode="gray">
            <a:xfrm>
              <a:off x="2921" y="1735"/>
              <a:ext cx="592" cy="393"/>
            </a:xfrm>
            <a:custGeom>
              <a:avLst/>
              <a:gdLst>
                <a:gd name="T0" fmla="*/ 0 w 1185"/>
                <a:gd name="T1" fmla="*/ 1 h 785"/>
                <a:gd name="T2" fmla="*/ 0 w 1185"/>
                <a:gd name="T3" fmla="*/ 1 h 785"/>
                <a:gd name="T4" fmla="*/ 0 w 1185"/>
                <a:gd name="T5" fmla="*/ 1 h 785"/>
                <a:gd name="T6" fmla="*/ 0 w 1185"/>
                <a:gd name="T7" fmla="*/ 1 h 785"/>
                <a:gd name="T8" fmla="*/ 0 w 1185"/>
                <a:gd name="T9" fmla="*/ 1 h 785"/>
                <a:gd name="T10" fmla="*/ 0 w 1185"/>
                <a:gd name="T11" fmla="*/ 1 h 785"/>
                <a:gd name="T12" fmla="*/ 0 w 1185"/>
                <a:gd name="T13" fmla="*/ 1 h 785"/>
                <a:gd name="T14" fmla="*/ 0 w 1185"/>
                <a:gd name="T15" fmla="*/ 1 h 785"/>
                <a:gd name="T16" fmla="*/ 0 w 1185"/>
                <a:gd name="T17" fmla="*/ 1 h 785"/>
                <a:gd name="T18" fmla="*/ 0 w 1185"/>
                <a:gd name="T19" fmla="*/ 1 h 785"/>
                <a:gd name="T20" fmla="*/ 0 w 1185"/>
                <a:gd name="T21" fmla="*/ 1 h 785"/>
                <a:gd name="T22" fmla="*/ 0 w 1185"/>
                <a:gd name="T23" fmla="*/ 1 h 785"/>
                <a:gd name="T24" fmla="*/ 0 w 1185"/>
                <a:gd name="T25" fmla="*/ 1 h 785"/>
                <a:gd name="T26" fmla="*/ 0 w 1185"/>
                <a:gd name="T27" fmla="*/ 1 h 785"/>
                <a:gd name="T28" fmla="*/ 0 w 1185"/>
                <a:gd name="T29" fmla="*/ 1 h 785"/>
                <a:gd name="T30" fmla="*/ 0 w 1185"/>
                <a:gd name="T31" fmla="*/ 1 h 785"/>
                <a:gd name="T32" fmla="*/ 0 w 1185"/>
                <a:gd name="T33" fmla="*/ 1 h 785"/>
                <a:gd name="T34" fmla="*/ 0 w 1185"/>
                <a:gd name="T35" fmla="*/ 1 h 785"/>
                <a:gd name="T36" fmla="*/ 0 w 1185"/>
                <a:gd name="T37" fmla="*/ 1 h 785"/>
                <a:gd name="T38" fmla="*/ 0 w 1185"/>
                <a:gd name="T39" fmla="*/ 1 h 785"/>
                <a:gd name="T40" fmla="*/ 0 w 1185"/>
                <a:gd name="T41" fmla="*/ 1 h 785"/>
                <a:gd name="T42" fmla="*/ 0 w 1185"/>
                <a:gd name="T43" fmla="*/ 0 h 785"/>
                <a:gd name="T44" fmla="*/ 0 w 1185"/>
                <a:gd name="T45" fmla="*/ 1 h 785"/>
                <a:gd name="T46" fmla="*/ 0 w 1185"/>
                <a:gd name="T47" fmla="*/ 1 h 7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85"/>
                <a:gd name="T73" fmla="*/ 0 h 785"/>
                <a:gd name="T74" fmla="*/ 1185 w 1185"/>
                <a:gd name="T75" fmla="*/ 785 h 7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85" h="785">
                  <a:moveTo>
                    <a:pt x="0" y="15"/>
                  </a:moveTo>
                  <a:lnTo>
                    <a:pt x="3" y="76"/>
                  </a:lnTo>
                  <a:lnTo>
                    <a:pt x="25" y="121"/>
                  </a:lnTo>
                  <a:lnTo>
                    <a:pt x="10" y="165"/>
                  </a:lnTo>
                  <a:lnTo>
                    <a:pt x="23" y="274"/>
                  </a:lnTo>
                  <a:lnTo>
                    <a:pt x="79" y="429"/>
                  </a:lnTo>
                  <a:lnTo>
                    <a:pt x="80" y="477"/>
                  </a:lnTo>
                  <a:lnTo>
                    <a:pt x="117" y="549"/>
                  </a:lnTo>
                  <a:lnTo>
                    <a:pt x="135" y="668"/>
                  </a:lnTo>
                  <a:lnTo>
                    <a:pt x="126" y="704"/>
                  </a:lnTo>
                  <a:lnTo>
                    <a:pt x="149" y="743"/>
                  </a:lnTo>
                  <a:lnTo>
                    <a:pt x="912" y="727"/>
                  </a:lnTo>
                  <a:lnTo>
                    <a:pt x="970" y="785"/>
                  </a:lnTo>
                  <a:lnTo>
                    <a:pt x="1023" y="699"/>
                  </a:lnTo>
                  <a:lnTo>
                    <a:pt x="1050" y="607"/>
                  </a:lnTo>
                  <a:lnTo>
                    <a:pt x="1024" y="540"/>
                  </a:lnTo>
                  <a:lnTo>
                    <a:pt x="1158" y="436"/>
                  </a:lnTo>
                  <a:lnTo>
                    <a:pt x="1185" y="382"/>
                  </a:lnTo>
                  <a:lnTo>
                    <a:pt x="1185" y="356"/>
                  </a:lnTo>
                  <a:lnTo>
                    <a:pt x="1088" y="243"/>
                  </a:lnTo>
                  <a:lnTo>
                    <a:pt x="989" y="126"/>
                  </a:lnTo>
                  <a:lnTo>
                    <a:pt x="970" y="0"/>
                  </a:lnTo>
                  <a:lnTo>
                    <a:pt x="27" y="17"/>
                  </a:lnTo>
                  <a:lnTo>
                    <a:pt x="0" y="15"/>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46" name="Freeform 34"/>
            <p:cNvSpPr>
              <a:spLocks/>
            </p:cNvSpPr>
            <p:nvPr/>
          </p:nvSpPr>
          <p:spPr bwMode="gray">
            <a:xfrm>
              <a:off x="2372" y="2161"/>
              <a:ext cx="736" cy="397"/>
            </a:xfrm>
            <a:custGeom>
              <a:avLst/>
              <a:gdLst>
                <a:gd name="T0" fmla="*/ 0 w 1474"/>
                <a:gd name="T1" fmla="*/ 0 h 798"/>
                <a:gd name="T2" fmla="*/ 0 w 1474"/>
                <a:gd name="T3" fmla="*/ 0 h 798"/>
                <a:gd name="T4" fmla="*/ 0 w 1474"/>
                <a:gd name="T5" fmla="*/ 0 h 798"/>
                <a:gd name="T6" fmla="*/ 0 w 1474"/>
                <a:gd name="T7" fmla="*/ 0 h 798"/>
                <a:gd name="T8" fmla="*/ 0 w 1474"/>
                <a:gd name="T9" fmla="*/ 0 h 798"/>
                <a:gd name="T10" fmla="*/ 0 w 1474"/>
                <a:gd name="T11" fmla="*/ 0 h 798"/>
                <a:gd name="T12" fmla="*/ 0 w 1474"/>
                <a:gd name="T13" fmla="*/ 0 h 798"/>
                <a:gd name="T14" fmla="*/ 0 w 1474"/>
                <a:gd name="T15" fmla="*/ 0 h 798"/>
                <a:gd name="T16" fmla="*/ 0 w 1474"/>
                <a:gd name="T17" fmla="*/ 0 h 798"/>
                <a:gd name="T18" fmla="*/ 0 w 1474"/>
                <a:gd name="T19" fmla="*/ 0 h 798"/>
                <a:gd name="T20" fmla="*/ 0 w 1474"/>
                <a:gd name="T21" fmla="*/ 0 h 798"/>
                <a:gd name="T22" fmla="*/ 0 w 1474"/>
                <a:gd name="T23" fmla="*/ 0 h 798"/>
                <a:gd name="T24" fmla="*/ 0 w 1474"/>
                <a:gd name="T25" fmla="*/ 0 h 798"/>
                <a:gd name="T26" fmla="*/ 0 w 1474"/>
                <a:gd name="T27" fmla="*/ 0 h 798"/>
                <a:gd name="T28" fmla="*/ 0 w 1474"/>
                <a:gd name="T29" fmla="*/ 0 h 7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4"/>
                <a:gd name="T46" fmla="*/ 0 h 798"/>
                <a:gd name="T47" fmla="*/ 1474 w 1474"/>
                <a:gd name="T48" fmla="*/ 798 h 7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4" h="798">
                  <a:moveTo>
                    <a:pt x="0" y="758"/>
                  </a:moveTo>
                  <a:lnTo>
                    <a:pt x="50" y="0"/>
                  </a:lnTo>
                  <a:lnTo>
                    <a:pt x="600" y="32"/>
                  </a:lnTo>
                  <a:lnTo>
                    <a:pt x="1329" y="41"/>
                  </a:lnTo>
                  <a:lnTo>
                    <a:pt x="1368" y="76"/>
                  </a:lnTo>
                  <a:lnTo>
                    <a:pt x="1391" y="69"/>
                  </a:lnTo>
                  <a:lnTo>
                    <a:pt x="1414" y="88"/>
                  </a:lnTo>
                  <a:lnTo>
                    <a:pt x="1417" y="108"/>
                  </a:lnTo>
                  <a:lnTo>
                    <a:pt x="1396" y="109"/>
                  </a:lnTo>
                  <a:lnTo>
                    <a:pt x="1371" y="162"/>
                  </a:lnTo>
                  <a:lnTo>
                    <a:pt x="1429" y="245"/>
                  </a:lnTo>
                  <a:lnTo>
                    <a:pt x="1474" y="258"/>
                  </a:lnTo>
                  <a:lnTo>
                    <a:pt x="1468" y="796"/>
                  </a:lnTo>
                  <a:lnTo>
                    <a:pt x="838" y="798"/>
                  </a:lnTo>
                  <a:lnTo>
                    <a:pt x="0" y="758"/>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47" name="Freeform 35"/>
            <p:cNvSpPr>
              <a:spLocks/>
            </p:cNvSpPr>
            <p:nvPr/>
          </p:nvSpPr>
          <p:spPr bwMode="gray">
            <a:xfrm>
              <a:off x="3626" y="2236"/>
              <a:ext cx="720" cy="368"/>
            </a:xfrm>
            <a:custGeom>
              <a:avLst/>
              <a:gdLst>
                <a:gd name="T0" fmla="*/ 0 w 1440"/>
                <a:gd name="T1" fmla="*/ 0 h 738"/>
                <a:gd name="T2" fmla="*/ 1 w 1440"/>
                <a:gd name="T3" fmla="*/ 0 h 738"/>
                <a:gd name="T4" fmla="*/ 1 w 1440"/>
                <a:gd name="T5" fmla="*/ 0 h 738"/>
                <a:gd name="T6" fmla="*/ 1 w 1440"/>
                <a:gd name="T7" fmla="*/ 0 h 738"/>
                <a:gd name="T8" fmla="*/ 1 w 1440"/>
                <a:gd name="T9" fmla="*/ 0 h 738"/>
                <a:gd name="T10" fmla="*/ 1 w 1440"/>
                <a:gd name="T11" fmla="*/ 0 h 738"/>
                <a:gd name="T12" fmla="*/ 1 w 1440"/>
                <a:gd name="T13" fmla="*/ 0 h 738"/>
                <a:gd name="T14" fmla="*/ 1 w 1440"/>
                <a:gd name="T15" fmla="*/ 0 h 738"/>
                <a:gd name="T16" fmla="*/ 1 w 1440"/>
                <a:gd name="T17" fmla="*/ 0 h 738"/>
                <a:gd name="T18" fmla="*/ 1 w 1440"/>
                <a:gd name="T19" fmla="*/ 0 h 738"/>
                <a:gd name="T20" fmla="*/ 1 w 1440"/>
                <a:gd name="T21" fmla="*/ 0 h 738"/>
                <a:gd name="T22" fmla="*/ 1 w 1440"/>
                <a:gd name="T23" fmla="*/ 0 h 738"/>
                <a:gd name="T24" fmla="*/ 1 w 1440"/>
                <a:gd name="T25" fmla="*/ 0 h 738"/>
                <a:gd name="T26" fmla="*/ 1 w 1440"/>
                <a:gd name="T27" fmla="*/ 0 h 738"/>
                <a:gd name="T28" fmla="*/ 1 w 1440"/>
                <a:gd name="T29" fmla="*/ 0 h 738"/>
                <a:gd name="T30" fmla="*/ 1 w 1440"/>
                <a:gd name="T31" fmla="*/ 0 h 738"/>
                <a:gd name="T32" fmla="*/ 1 w 1440"/>
                <a:gd name="T33" fmla="*/ 0 h 738"/>
                <a:gd name="T34" fmla="*/ 1 w 1440"/>
                <a:gd name="T35" fmla="*/ 0 h 738"/>
                <a:gd name="T36" fmla="*/ 1 w 1440"/>
                <a:gd name="T37" fmla="*/ 0 h 738"/>
                <a:gd name="T38" fmla="*/ 1 w 1440"/>
                <a:gd name="T39" fmla="*/ 0 h 738"/>
                <a:gd name="T40" fmla="*/ 1 w 1440"/>
                <a:gd name="T41" fmla="*/ 0 h 738"/>
                <a:gd name="T42" fmla="*/ 1 w 1440"/>
                <a:gd name="T43" fmla="*/ 0 h 738"/>
                <a:gd name="T44" fmla="*/ 1 w 1440"/>
                <a:gd name="T45" fmla="*/ 0 h 738"/>
                <a:gd name="T46" fmla="*/ 1 w 1440"/>
                <a:gd name="T47" fmla="*/ 0 h 738"/>
                <a:gd name="T48" fmla="*/ 1 w 1440"/>
                <a:gd name="T49" fmla="*/ 0 h 738"/>
                <a:gd name="T50" fmla="*/ 1 w 1440"/>
                <a:gd name="T51" fmla="*/ 0 h 738"/>
                <a:gd name="T52" fmla="*/ 1 w 1440"/>
                <a:gd name="T53" fmla="*/ 0 h 738"/>
                <a:gd name="T54" fmla="*/ 1 w 1440"/>
                <a:gd name="T55" fmla="*/ 0 h 738"/>
                <a:gd name="T56" fmla="*/ 1 w 1440"/>
                <a:gd name="T57" fmla="*/ 0 h 738"/>
                <a:gd name="T58" fmla="*/ 1 w 1440"/>
                <a:gd name="T59" fmla="*/ 0 h 738"/>
                <a:gd name="T60" fmla="*/ 1 w 1440"/>
                <a:gd name="T61" fmla="*/ 0 h 738"/>
                <a:gd name="T62" fmla="*/ 1 w 1440"/>
                <a:gd name="T63" fmla="*/ 0 h 738"/>
                <a:gd name="T64" fmla="*/ 1 w 1440"/>
                <a:gd name="T65" fmla="*/ 0 h 738"/>
                <a:gd name="T66" fmla="*/ 1 w 1440"/>
                <a:gd name="T67" fmla="*/ 0 h 738"/>
                <a:gd name="T68" fmla="*/ 1 w 1440"/>
                <a:gd name="T69" fmla="*/ 0 h 738"/>
                <a:gd name="T70" fmla="*/ 1 w 1440"/>
                <a:gd name="T71" fmla="*/ 0 h 738"/>
                <a:gd name="T72" fmla="*/ 1 w 1440"/>
                <a:gd name="T73" fmla="*/ 0 h 738"/>
                <a:gd name="T74" fmla="*/ 1 w 1440"/>
                <a:gd name="T75" fmla="*/ 0 h 738"/>
                <a:gd name="T76" fmla="*/ 1 w 1440"/>
                <a:gd name="T77" fmla="*/ 0 h 738"/>
                <a:gd name="T78" fmla="*/ 1 w 1440"/>
                <a:gd name="T79" fmla="*/ 0 h 738"/>
                <a:gd name="T80" fmla="*/ 1 w 1440"/>
                <a:gd name="T81" fmla="*/ 0 h 738"/>
                <a:gd name="T82" fmla="*/ 1 w 1440"/>
                <a:gd name="T83" fmla="*/ 0 h 738"/>
                <a:gd name="T84" fmla="*/ 1 w 1440"/>
                <a:gd name="T85" fmla="*/ 0 h 738"/>
                <a:gd name="T86" fmla="*/ 1 w 1440"/>
                <a:gd name="T87" fmla="*/ 0 h 738"/>
                <a:gd name="T88" fmla="*/ 1 w 1440"/>
                <a:gd name="T89" fmla="*/ 0 h 738"/>
                <a:gd name="T90" fmla="*/ 1 w 1440"/>
                <a:gd name="T91" fmla="*/ 0 h 738"/>
                <a:gd name="T92" fmla="*/ 0 w 1440"/>
                <a:gd name="T93" fmla="*/ 0 h 7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440"/>
                <a:gd name="T142" fmla="*/ 0 h 738"/>
                <a:gd name="T143" fmla="*/ 1440 w 1440"/>
                <a:gd name="T144" fmla="*/ 738 h 7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440" h="738">
                  <a:moveTo>
                    <a:pt x="0" y="738"/>
                  </a:moveTo>
                  <a:lnTo>
                    <a:pt x="13" y="703"/>
                  </a:lnTo>
                  <a:lnTo>
                    <a:pt x="46" y="698"/>
                  </a:lnTo>
                  <a:lnTo>
                    <a:pt x="55" y="616"/>
                  </a:lnTo>
                  <a:lnTo>
                    <a:pt x="36" y="610"/>
                  </a:lnTo>
                  <a:lnTo>
                    <a:pt x="34" y="593"/>
                  </a:lnTo>
                  <a:lnTo>
                    <a:pt x="80" y="548"/>
                  </a:lnTo>
                  <a:lnTo>
                    <a:pt x="169" y="580"/>
                  </a:lnTo>
                  <a:lnTo>
                    <a:pt x="182" y="491"/>
                  </a:lnTo>
                  <a:lnTo>
                    <a:pt x="244" y="466"/>
                  </a:lnTo>
                  <a:lnTo>
                    <a:pt x="234" y="447"/>
                  </a:lnTo>
                  <a:lnTo>
                    <a:pt x="250" y="393"/>
                  </a:lnTo>
                  <a:lnTo>
                    <a:pt x="268" y="363"/>
                  </a:lnTo>
                  <a:lnTo>
                    <a:pt x="357" y="348"/>
                  </a:lnTo>
                  <a:lnTo>
                    <a:pt x="389" y="356"/>
                  </a:lnTo>
                  <a:lnTo>
                    <a:pt x="483" y="323"/>
                  </a:lnTo>
                  <a:lnTo>
                    <a:pt x="516" y="353"/>
                  </a:lnTo>
                  <a:lnTo>
                    <a:pt x="547" y="282"/>
                  </a:lnTo>
                  <a:lnTo>
                    <a:pt x="578" y="264"/>
                  </a:lnTo>
                  <a:lnTo>
                    <a:pt x="647" y="303"/>
                  </a:lnTo>
                  <a:lnTo>
                    <a:pt x="657" y="258"/>
                  </a:lnTo>
                  <a:lnTo>
                    <a:pt x="732" y="164"/>
                  </a:lnTo>
                  <a:lnTo>
                    <a:pt x="749" y="107"/>
                  </a:lnTo>
                  <a:lnTo>
                    <a:pt x="776" y="115"/>
                  </a:lnTo>
                  <a:lnTo>
                    <a:pt x="847" y="66"/>
                  </a:lnTo>
                  <a:lnTo>
                    <a:pt x="827" y="26"/>
                  </a:lnTo>
                  <a:lnTo>
                    <a:pt x="838" y="3"/>
                  </a:lnTo>
                  <a:lnTo>
                    <a:pt x="898" y="0"/>
                  </a:lnTo>
                  <a:lnTo>
                    <a:pt x="938" y="14"/>
                  </a:lnTo>
                  <a:lnTo>
                    <a:pt x="959" y="57"/>
                  </a:lnTo>
                  <a:lnTo>
                    <a:pt x="1024" y="68"/>
                  </a:lnTo>
                  <a:lnTo>
                    <a:pt x="1064" y="91"/>
                  </a:lnTo>
                  <a:lnTo>
                    <a:pt x="1153" y="86"/>
                  </a:lnTo>
                  <a:lnTo>
                    <a:pt x="1196" y="57"/>
                  </a:lnTo>
                  <a:lnTo>
                    <a:pt x="1291" y="120"/>
                  </a:lnTo>
                  <a:lnTo>
                    <a:pt x="1326" y="242"/>
                  </a:lnTo>
                  <a:lnTo>
                    <a:pt x="1365" y="284"/>
                  </a:lnTo>
                  <a:lnTo>
                    <a:pt x="1440" y="327"/>
                  </a:lnTo>
                  <a:lnTo>
                    <a:pt x="1385" y="393"/>
                  </a:lnTo>
                  <a:lnTo>
                    <a:pt x="1337" y="427"/>
                  </a:lnTo>
                  <a:lnTo>
                    <a:pt x="1285" y="490"/>
                  </a:lnTo>
                  <a:lnTo>
                    <a:pt x="1284" y="511"/>
                  </a:lnTo>
                  <a:lnTo>
                    <a:pt x="1141" y="606"/>
                  </a:lnTo>
                  <a:lnTo>
                    <a:pt x="348" y="679"/>
                  </a:lnTo>
                  <a:lnTo>
                    <a:pt x="263" y="675"/>
                  </a:lnTo>
                  <a:lnTo>
                    <a:pt x="267" y="719"/>
                  </a:lnTo>
                  <a:lnTo>
                    <a:pt x="0" y="738"/>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48" name="Freeform 36"/>
            <p:cNvSpPr>
              <a:spLocks/>
            </p:cNvSpPr>
            <p:nvPr/>
          </p:nvSpPr>
          <p:spPr bwMode="gray">
            <a:xfrm>
              <a:off x="3171" y="3044"/>
              <a:ext cx="556" cy="492"/>
            </a:xfrm>
            <a:custGeom>
              <a:avLst/>
              <a:gdLst>
                <a:gd name="T0" fmla="*/ 0 w 1115"/>
                <a:gd name="T1" fmla="*/ 1 h 983"/>
                <a:gd name="T2" fmla="*/ 0 w 1115"/>
                <a:gd name="T3" fmla="*/ 1 h 983"/>
                <a:gd name="T4" fmla="*/ 0 w 1115"/>
                <a:gd name="T5" fmla="*/ 1 h 983"/>
                <a:gd name="T6" fmla="*/ 0 w 1115"/>
                <a:gd name="T7" fmla="*/ 1 h 983"/>
                <a:gd name="T8" fmla="*/ 0 w 1115"/>
                <a:gd name="T9" fmla="*/ 1 h 983"/>
                <a:gd name="T10" fmla="*/ 0 w 1115"/>
                <a:gd name="T11" fmla="*/ 1 h 983"/>
                <a:gd name="T12" fmla="*/ 0 w 1115"/>
                <a:gd name="T13" fmla="*/ 1 h 983"/>
                <a:gd name="T14" fmla="*/ 0 w 1115"/>
                <a:gd name="T15" fmla="*/ 1 h 983"/>
                <a:gd name="T16" fmla="*/ 0 w 1115"/>
                <a:gd name="T17" fmla="*/ 1 h 983"/>
                <a:gd name="T18" fmla="*/ 0 w 1115"/>
                <a:gd name="T19" fmla="*/ 1 h 983"/>
                <a:gd name="T20" fmla="*/ 0 w 1115"/>
                <a:gd name="T21" fmla="*/ 1 h 983"/>
                <a:gd name="T22" fmla="*/ 0 w 1115"/>
                <a:gd name="T23" fmla="*/ 1 h 983"/>
                <a:gd name="T24" fmla="*/ 0 w 1115"/>
                <a:gd name="T25" fmla="*/ 1 h 983"/>
                <a:gd name="T26" fmla="*/ 0 w 1115"/>
                <a:gd name="T27" fmla="*/ 1 h 983"/>
                <a:gd name="T28" fmla="*/ 0 w 1115"/>
                <a:gd name="T29" fmla="*/ 1 h 983"/>
                <a:gd name="T30" fmla="*/ 0 w 1115"/>
                <a:gd name="T31" fmla="*/ 1 h 983"/>
                <a:gd name="T32" fmla="*/ 0 w 1115"/>
                <a:gd name="T33" fmla="*/ 1 h 983"/>
                <a:gd name="T34" fmla="*/ 0 w 1115"/>
                <a:gd name="T35" fmla="*/ 1 h 983"/>
                <a:gd name="T36" fmla="*/ 0 w 1115"/>
                <a:gd name="T37" fmla="*/ 1 h 983"/>
                <a:gd name="T38" fmla="*/ 0 w 1115"/>
                <a:gd name="T39" fmla="*/ 1 h 983"/>
                <a:gd name="T40" fmla="*/ 0 w 1115"/>
                <a:gd name="T41" fmla="*/ 1 h 983"/>
                <a:gd name="T42" fmla="*/ 0 w 1115"/>
                <a:gd name="T43" fmla="*/ 1 h 983"/>
                <a:gd name="T44" fmla="*/ 0 w 1115"/>
                <a:gd name="T45" fmla="*/ 1 h 983"/>
                <a:gd name="T46" fmla="*/ 0 w 1115"/>
                <a:gd name="T47" fmla="*/ 1 h 983"/>
                <a:gd name="T48" fmla="*/ 0 w 1115"/>
                <a:gd name="T49" fmla="*/ 1 h 983"/>
                <a:gd name="T50" fmla="*/ 0 w 1115"/>
                <a:gd name="T51" fmla="*/ 1 h 983"/>
                <a:gd name="T52" fmla="*/ 0 w 1115"/>
                <a:gd name="T53" fmla="*/ 1 h 983"/>
                <a:gd name="T54" fmla="*/ 0 w 1115"/>
                <a:gd name="T55" fmla="*/ 1 h 983"/>
                <a:gd name="T56" fmla="*/ 0 w 1115"/>
                <a:gd name="T57" fmla="*/ 1 h 983"/>
                <a:gd name="T58" fmla="*/ 0 w 1115"/>
                <a:gd name="T59" fmla="*/ 1 h 983"/>
                <a:gd name="T60" fmla="*/ 0 w 1115"/>
                <a:gd name="T61" fmla="*/ 1 h 983"/>
                <a:gd name="T62" fmla="*/ 0 w 1115"/>
                <a:gd name="T63" fmla="*/ 1 h 983"/>
                <a:gd name="T64" fmla="*/ 0 w 1115"/>
                <a:gd name="T65" fmla="*/ 1 h 983"/>
                <a:gd name="T66" fmla="*/ 0 w 1115"/>
                <a:gd name="T67" fmla="*/ 1 h 983"/>
                <a:gd name="T68" fmla="*/ 0 w 1115"/>
                <a:gd name="T69" fmla="*/ 1 h 983"/>
                <a:gd name="T70" fmla="*/ 0 w 1115"/>
                <a:gd name="T71" fmla="*/ 1 h 983"/>
                <a:gd name="T72" fmla="*/ 0 w 1115"/>
                <a:gd name="T73" fmla="*/ 1 h 983"/>
                <a:gd name="T74" fmla="*/ 0 w 1115"/>
                <a:gd name="T75" fmla="*/ 1 h 983"/>
                <a:gd name="T76" fmla="*/ 0 w 1115"/>
                <a:gd name="T77" fmla="*/ 1 h 983"/>
                <a:gd name="T78" fmla="*/ 0 w 1115"/>
                <a:gd name="T79" fmla="*/ 1 h 983"/>
                <a:gd name="T80" fmla="*/ 0 w 1115"/>
                <a:gd name="T81" fmla="*/ 1 h 983"/>
                <a:gd name="T82" fmla="*/ 0 w 1115"/>
                <a:gd name="T83" fmla="*/ 1 h 983"/>
                <a:gd name="T84" fmla="*/ 0 w 1115"/>
                <a:gd name="T85" fmla="*/ 1 h 983"/>
                <a:gd name="T86" fmla="*/ 0 w 1115"/>
                <a:gd name="T87" fmla="*/ 1 h 983"/>
                <a:gd name="T88" fmla="*/ 0 w 1115"/>
                <a:gd name="T89" fmla="*/ 1 h 983"/>
                <a:gd name="T90" fmla="*/ 0 w 1115"/>
                <a:gd name="T91" fmla="*/ 0 h 9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15"/>
                <a:gd name="T139" fmla="*/ 0 h 983"/>
                <a:gd name="T140" fmla="*/ 1115 w 1115"/>
                <a:gd name="T141" fmla="*/ 983 h 9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15" h="983">
                  <a:moveTo>
                    <a:pt x="0" y="8"/>
                  </a:moveTo>
                  <a:lnTo>
                    <a:pt x="13" y="271"/>
                  </a:lnTo>
                  <a:lnTo>
                    <a:pt x="43" y="305"/>
                  </a:lnTo>
                  <a:lnTo>
                    <a:pt x="55" y="372"/>
                  </a:lnTo>
                  <a:lnTo>
                    <a:pt x="115" y="466"/>
                  </a:lnTo>
                  <a:lnTo>
                    <a:pt x="113" y="546"/>
                  </a:lnTo>
                  <a:lnTo>
                    <a:pt x="77" y="622"/>
                  </a:lnTo>
                  <a:lnTo>
                    <a:pt x="80" y="663"/>
                  </a:lnTo>
                  <a:lnTo>
                    <a:pt x="91" y="707"/>
                  </a:lnTo>
                  <a:lnTo>
                    <a:pt x="86" y="750"/>
                  </a:lnTo>
                  <a:lnTo>
                    <a:pt x="65" y="778"/>
                  </a:lnTo>
                  <a:lnTo>
                    <a:pt x="38" y="812"/>
                  </a:lnTo>
                  <a:lnTo>
                    <a:pt x="57" y="833"/>
                  </a:lnTo>
                  <a:lnTo>
                    <a:pt x="207" y="814"/>
                  </a:lnTo>
                  <a:lnTo>
                    <a:pt x="328" y="863"/>
                  </a:lnTo>
                  <a:lnTo>
                    <a:pt x="444" y="857"/>
                  </a:lnTo>
                  <a:lnTo>
                    <a:pt x="429" y="823"/>
                  </a:lnTo>
                  <a:lnTo>
                    <a:pt x="466" y="794"/>
                  </a:lnTo>
                  <a:lnTo>
                    <a:pt x="546" y="812"/>
                  </a:lnTo>
                  <a:lnTo>
                    <a:pt x="560" y="869"/>
                  </a:lnTo>
                  <a:lnTo>
                    <a:pt x="582" y="862"/>
                  </a:lnTo>
                  <a:lnTo>
                    <a:pt x="617" y="875"/>
                  </a:lnTo>
                  <a:lnTo>
                    <a:pt x="650" y="910"/>
                  </a:lnTo>
                  <a:lnTo>
                    <a:pt x="659" y="942"/>
                  </a:lnTo>
                  <a:lnTo>
                    <a:pt x="693" y="947"/>
                  </a:lnTo>
                  <a:lnTo>
                    <a:pt x="725" y="969"/>
                  </a:lnTo>
                  <a:lnTo>
                    <a:pt x="753" y="958"/>
                  </a:lnTo>
                  <a:lnTo>
                    <a:pt x="776" y="932"/>
                  </a:lnTo>
                  <a:lnTo>
                    <a:pt x="773" y="910"/>
                  </a:lnTo>
                  <a:lnTo>
                    <a:pt x="806" y="939"/>
                  </a:lnTo>
                  <a:lnTo>
                    <a:pt x="825" y="914"/>
                  </a:lnTo>
                  <a:lnTo>
                    <a:pt x="849" y="963"/>
                  </a:lnTo>
                  <a:lnTo>
                    <a:pt x="884" y="939"/>
                  </a:lnTo>
                  <a:lnTo>
                    <a:pt x="896" y="924"/>
                  </a:lnTo>
                  <a:lnTo>
                    <a:pt x="884" y="910"/>
                  </a:lnTo>
                  <a:lnTo>
                    <a:pt x="887" y="865"/>
                  </a:lnTo>
                  <a:lnTo>
                    <a:pt x="898" y="865"/>
                  </a:lnTo>
                  <a:lnTo>
                    <a:pt x="930" y="869"/>
                  </a:lnTo>
                  <a:lnTo>
                    <a:pt x="939" y="899"/>
                  </a:lnTo>
                  <a:lnTo>
                    <a:pt x="973" y="897"/>
                  </a:lnTo>
                  <a:lnTo>
                    <a:pt x="1004" y="918"/>
                  </a:lnTo>
                  <a:lnTo>
                    <a:pt x="1011" y="912"/>
                  </a:lnTo>
                  <a:lnTo>
                    <a:pt x="1024" y="935"/>
                  </a:lnTo>
                  <a:lnTo>
                    <a:pt x="1046" y="949"/>
                  </a:lnTo>
                  <a:lnTo>
                    <a:pt x="1035" y="983"/>
                  </a:lnTo>
                  <a:lnTo>
                    <a:pt x="1066" y="951"/>
                  </a:lnTo>
                  <a:lnTo>
                    <a:pt x="1087" y="970"/>
                  </a:lnTo>
                  <a:lnTo>
                    <a:pt x="1086" y="947"/>
                  </a:lnTo>
                  <a:lnTo>
                    <a:pt x="1113" y="939"/>
                  </a:lnTo>
                  <a:lnTo>
                    <a:pt x="1115" y="922"/>
                  </a:lnTo>
                  <a:lnTo>
                    <a:pt x="1085" y="917"/>
                  </a:lnTo>
                  <a:lnTo>
                    <a:pt x="1070" y="899"/>
                  </a:lnTo>
                  <a:lnTo>
                    <a:pt x="1044" y="903"/>
                  </a:lnTo>
                  <a:lnTo>
                    <a:pt x="1033" y="879"/>
                  </a:lnTo>
                  <a:lnTo>
                    <a:pt x="1004" y="879"/>
                  </a:lnTo>
                  <a:lnTo>
                    <a:pt x="978" y="828"/>
                  </a:lnTo>
                  <a:lnTo>
                    <a:pt x="993" y="815"/>
                  </a:lnTo>
                  <a:lnTo>
                    <a:pt x="1017" y="804"/>
                  </a:lnTo>
                  <a:lnTo>
                    <a:pt x="1022" y="778"/>
                  </a:lnTo>
                  <a:lnTo>
                    <a:pt x="1040" y="774"/>
                  </a:lnTo>
                  <a:lnTo>
                    <a:pt x="1070" y="747"/>
                  </a:lnTo>
                  <a:lnTo>
                    <a:pt x="1060" y="737"/>
                  </a:lnTo>
                  <a:lnTo>
                    <a:pt x="1061" y="685"/>
                  </a:lnTo>
                  <a:lnTo>
                    <a:pt x="1028" y="711"/>
                  </a:lnTo>
                  <a:lnTo>
                    <a:pt x="995" y="716"/>
                  </a:lnTo>
                  <a:lnTo>
                    <a:pt x="967" y="761"/>
                  </a:lnTo>
                  <a:lnTo>
                    <a:pt x="922" y="737"/>
                  </a:lnTo>
                  <a:lnTo>
                    <a:pt x="930" y="720"/>
                  </a:lnTo>
                  <a:lnTo>
                    <a:pt x="949" y="713"/>
                  </a:lnTo>
                  <a:lnTo>
                    <a:pt x="950" y="721"/>
                  </a:lnTo>
                  <a:lnTo>
                    <a:pt x="963" y="694"/>
                  </a:lnTo>
                  <a:lnTo>
                    <a:pt x="946" y="702"/>
                  </a:lnTo>
                  <a:lnTo>
                    <a:pt x="939" y="690"/>
                  </a:lnTo>
                  <a:lnTo>
                    <a:pt x="934" y="703"/>
                  </a:lnTo>
                  <a:lnTo>
                    <a:pt x="911" y="693"/>
                  </a:lnTo>
                  <a:lnTo>
                    <a:pt x="893" y="720"/>
                  </a:lnTo>
                  <a:lnTo>
                    <a:pt x="858" y="726"/>
                  </a:lnTo>
                  <a:lnTo>
                    <a:pt x="798" y="713"/>
                  </a:lnTo>
                  <a:lnTo>
                    <a:pt x="793" y="696"/>
                  </a:lnTo>
                  <a:lnTo>
                    <a:pt x="831" y="641"/>
                  </a:lnTo>
                  <a:lnTo>
                    <a:pt x="868" y="643"/>
                  </a:lnTo>
                  <a:lnTo>
                    <a:pt x="891" y="668"/>
                  </a:lnTo>
                  <a:lnTo>
                    <a:pt x="986" y="684"/>
                  </a:lnTo>
                  <a:lnTo>
                    <a:pt x="916" y="567"/>
                  </a:lnTo>
                  <a:lnTo>
                    <a:pt x="928" y="483"/>
                  </a:lnTo>
                  <a:lnTo>
                    <a:pt x="527" y="499"/>
                  </a:lnTo>
                  <a:lnTo>
                    <a:pt x="530" y="453"/>
                  </a:lnTo>
                  <a:lnTo>
                    <a:pt x="575" y="314"/>
                  </a:lnTo>
                  <a:lnTo>
                    <a:pt x="644" y="221"/>
                  </a:lnTo>
                  <a:lnTo>
                    <a:pt x="622" y="195"/>
                  </a:lnTo>
                  <a:lnTo>
                    <a:pt x="630" y="105"/>
                  </a:lnTo>
                  <a:lnTo>
                    <a:pt x="596" y="0"/>
                  </a:lnTo>
                  <a:lnTo>
                    <a:pt x="0" y="8"/>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49" name="Freeform 37"/>
            <p:cNvSpPr>
              <a:spLocks/>
            </p:cNvSpPr>
            <p:nvPr/>
          </p:nvSpPr>
          <p:spPr bwMode="gray">
            <a:xfrm>
              <a:off x="5146" y="930"/>
              <a:ext cx="361" cy="574"/>
            </a:xfrm>
            <a:custGeom>
              <a:avLst/>
              <a:gdLst>
                <a:gd name="T0" fmla="*/ 0 w 724"/>
                <a:gd name="T1" fmla="*/ 0 h 1150"/>
                <a:gd name="T2" fmla="*/ 0 w 724"/>
                <a:gd name="T3" fmla="*/ 0 h 1150"/>
                <a:gd name="T4" fmla="*/ 0 w 724"/>
                <a:gd name="T5" fmla="*/ 0 h 1150"/>
                <a:gd name="T6" fmla="*/ 0 w 724"/>
                <a:gd name="T7" fmla="*/ 0 h 1150"/>
                <a:gd name="T8" fmla="*/ 0 w 724"/>
                <a:gd name="T9" fmla="*/ 0 h 1150"/>
                <a:gd name="T10" fmla="*/ 0 w 724"/>
                <a:gd name="T11" fmla="*/ 0 h 1150"/>
                <a:gd name="T12" fmla="*/ 0 w 724"/>
                <a:gd name="T13" fmla="*/ 0 h 1150"/>
                <a:gd name="T14" fmla="*/ 0 w 724"/>
                <a:gd name="T15" fmla="*/ 0 h 1150"/>
                <a:gd name="T16" fmla="*/ 0 w 724"/>
                <a:gd name="T17" fmla="*/ 0 h 1150"/>
                <a:gd name="T18" fmla="*/ 0 w 724"/>
                <a:gd name="T19" fmla="*/ 0 h 1150"/>
                <a:gd name="T20" fmla="*/ 0 w 724"/>
                <a:gd name="T21" fmla="*/ 0 h 1150"/>
                <a:gd name="T22" fmla="*/ 0 w 724"/>
                <a:gd name="T23" fmla="*/ 0 h 1150"/>
                <a:gd name="T24" fmla="*/ 0 w 724"/>
                <a:gd name="T25" fmla="*/ 0 h 1150"/>
                <a:gd name="T26" fmla="*/ 0 w 724"/>
                <a:gd name="T27" fmla="*/ 0 h 1150"/>
                <a:gd name="T28" fmla="*/ 0 w 724"/>
                <a:gd name="T29" fmla="*/ 0 h 1150"/>
                <a:gd name="T30" fmla="*/ 0 w 724"/>
                <a:gd name="T31" fmla="*/ 0 h 1150"/>
                <a:gd name="T32" fmla="*/ 0 w 724"/>
                <a:gd name="T33" fmla="*/ 0 h 1150"/>
                <a:gd name="T34" fmla="*/ 0 w 724"/>
                <a:gd name="T35" fmla="*/ 0 h 1150"/>
                <a:gd name="T36" fmla="*/ 0 w 724"/>
                <a:gd name="T37" fmla="*/ 0 h 1150"/>
                <a:gd name="T38" fmla="*/ 0 w 724"/>
                <a:gd name="T39" fmla="*/ 0 h 1150"/>
                <a:gd name="T40" fmla="*/ 0 w 724"/>
                <a:gd name="T41" fmla="*/ 0 h 1150"/>
                <a:gd name="T42" fmla="*/ 0 w 724"/>
                <a:gd name="T43" fmla="*/ 0 h 1150"/>
                <a:gd name="T44" fmla="*/ 0 w 724"/>
                <a:gd name="T45" fmla="*/ 0 h 1150"/>
                <a:gd name="T46" fmla="*/ 0 w 724"/>
                <a:gd name="T47" fmla="*/ 0 h 1150"/>
                <a:gd name="T48" fmla="*/ 0 w 724"/>
                <a:gd name="T49" fmla="*/ 0 h 1150"/>
                <a:gd name="T50" fmla="*/ 0 w 724"/>
                <a:gd name="T51" fmla="*/ 0 h 1150"/>
                <a:gd name="T52" fmla="*/ 0 w 724"/>
                <a:gd name="T53" fmla="*/ 0 h 1150"/>
                <a:gd name="T54" fmla="*/ 0 w 724"/>
                <a:gd name="T55" fmla="*/ 0 h 1150"/>
                <a:gd name="T56" fmla="*/ 0 w 724"/>
                <a:gd name="T57" fmla="*/ 0 h 1150"/>
                <a:gd name="T58" fmla="*/ 0 w 724"/>
                <a:gd name="T59" fmla="*/ 0 h 1150"/>
                <a:gd name="T60" fmla="*/ 0 w 724"/>
                <a:gd name="T61" fmla="*/ 0 h 1150"/>
                <a:gd name="T62" fmla="*/ 0 w 724"/>
                <a:gd name="T63" fmla="*/ 0 h 1150"/>
                <a:gd name="T64" fmla="*/ 0 w 724"/>
                <a:gd name="T65" fmla="*/ 0 h 1150"/>
                <a:gd name="T66" fmla="*/ 0 w 724"/>
                <a:gd name="T67" fmla="*/ 0 h 1150"/>
                <a:gd name="T68" fmla="*/ 0 w 724"/>
                <a:gd name="T69" fmla="*/ 0 h 1150"/>
                <a:gd name="T70" fmla="*/ 0 w 724"/>
                <a:gd name="T71" fmla="*/ 0 h 1150"/>
                <a:gd name="T72" fmla="*/ 0 w 724"/>
                <a:gd name="T73" fmla="*/ 0 h 1150"/>
                <a:gd name="T74" fmla="*/ 0 w 724"/>
                <a:gd name="T75" fmla="*/ 0 h 1150"/>
                <a:gd name="T76" fmla="*/ 0 w 724"/>
                <a:gd name="T77" fmla="*/ 0 h 1150"/>
                <a:gd name="T78" fmla="*/ 0 w 724"/>
                <a:gd name="T79" fmla="*/ 0 h 1150"/>
                <a:gd name="T80" fmla="*/ 0 w 724"/>
                <a:gd name="T81" fmla="*/ 0 h 1150"/>
                <a:gd name="T82" fmla="*/ 0 w 724"/>
                <a:gd name="T83" fmla="*/ 0 h 1150"/>
                <a:gd name="T84" fmla="*/ 0 w 724"/>
                <a:gd name="T85" fmla="*/ 0 h 1150"/>
                <a:gd name="T86" fmla="*/ 0 w 724"/>
                <a:gd name="T87" fmla="*/ 0 h 1150"/>
                <a:gd name="T88" fmla="*/ 0 w 724"/>
                <a:gd name="T89" fmla="*/ 0 h 1150"/>
                <a:gd name="T90" fmla="*/ 0 w 724"/>
                <a:gd name="T91" fmla="*/ 0 h 1150"/>
                <a:gd name="T92" fmla="*/ 0 w 724"/>
                <a:gd name="T93" fmla="*/ 0 h 1150"/>
                <a:gd name="T94" fmla="*/ 0 w 724"/>
                <a:gd name="T95" fmla="*/ 0 h 1150"/>
                <a:gd name="T96" fmla="*/ 0 w 724"/>
                <a:gd name="T97" fmla="*/ 0 h 1150"/>
                <a:gd name="T98" fmla="*/ 0 w 724"/>
                <a:gd name="T99" fmla="*/ 0 h 1150"/>
                <a:gd name="T100" fmla="*/ 0 w 724"/>
                <a:gd name="T101" fmla="*/ 0 h 1150"/>
                <a:gd name="T102" fmla="*/ 0 w 724"/>
                <a:gd name="T103" fmla="*/ 0 h 1150"/>
                <a:gd name="T104" fmla="*/ 0 w 724"/>
                <a:gd name="T105" fmla="*/ 0 h 1150"/>
                <a:gd name="T106" fmla="*/ 0 w 724"/>
                <a:gd name="T107" fmla="*/ 0 h 1150"/>
                <a:gd name="T108" fmla="*/ 0 w 724"/>
                <a:gd name="T109" fmla="*/ 0 h 1150"/>
                <a:gd name="T110" fmla="*/ 0 w 724"/>
                <a:gd name="T111" fmla="*/ 0 h 1150"/>
                <a:gd name="T112" fmla="*/ 0 w 724"/>
                <a:gd name="T113" fmla="*/ 0 h 1150"/>
                <a:gd name="T114" fmla="*/ 0 w 724"/>
                <a:gd name="T115" fmla="*/ 0 h 1150"/>
                <a:gd name="T116" fmla="*/ 0 w 724"/>
                <a:gd name="T117" fmla="*/ 0 h 1150"/>
                <a:gd name="T118" fmla="*/ 0 w 724"/>
                <a:gd name="T119" fmla="*/ 0 h 11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24"/>
                <a:gd name="T181" fmla="*/ 0 h 1150"/>
                <a:gd name="T182" fmla="*/ 724 w 724"/>
                <a:gd name="T183" fmla="*/ 1150 h 11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24" h="1150">
                  <a:moveTo>
                    <a:pt x="0" y="624"/>
                  </a:moveTo>
                  <a:lnTo>
                    <a:pt x="42" y="626"/>
                  </a:lnTo>
                  <a:lnTo>
                    <a:pt x="46" y="553"/>
                  </a:lnTo>
                  <a:lnTo>
                    <a:pt x="96" y="449"/>
                  </a:lnTo>
                  <a:lnTo>
                    <a:pt x="73" y="374"/>
                  </a:lnTo>
                  <a:lnTo>
                    <a:pt x="94" y="276"/>
                  </a:lnTo>
                  <a:lnTo>
                    <a:pt x="92" y="237"/>
                  </a:lnTo>
                  <a:lnTo>
                    <a:pt x="174" y="19"/>
                  </a:lnTo>
                  <a:lnTo>
                    <a:pt x="198" y="19"/>
                  </a:lnTo>
                  <a:lnTo>
                    <a:pt x="209" y="63"/>
                  </a:lnTo>
                  <a:lnTo>
                    <a:pt x="313" y="24"/>
                  </a:lnTo>
                  <a:lnTo>
                    <a:pt x="314" y="7"/>
                  </a:lnTo>
                  <a:lnTo>
                    <a:pt x="343" y="0"/>
                  </a:lnTo>
                  <a:lnTo>
                    <a:pt x="397" y="26"/>
                  </a:lnTo>
                  <a:lnTo>
                    <a:pt x="438" y="61"/>
                  </a:lnTo>
                  <a:lnTo>
                    <a:pt x="531" y="379"/>
                  </a:lnTo>
                  <a:lnTo>
                    <a:pt x="595" y="380"/>
                  </a:lnTo>
                  <a:lnTo>
                    <a:pt x="606" y="399"/>
                  </a:lnTo>
                  <a:lnTo>
                    <a:pt x="596" y="412"/>
                  </a:lnTo>
                  <a:lnTo>
                    <a:pt x="644" y="484"/>
                  </a:lnTo>
                  <a:lnTo>
                    <a:pt x="655" y="468"/>
                  </a:lnTo>
                  <a:lnTo>
                    <a:pt x="706" y="516"/>
                  </a:lnTo>
                  <a:lnTo>
                    <a:pt x="687" y="528"/>
                  </a:lnTo>
                  <a:lnTo>
                    <a:pt x="691" y="542"/>
                  </a:lnTo>
                  <a:lnTo>
                    <a:pt x="724" y="541"/>
                  </a:lnTo>
                  <a:lnTo>
                    <a:pt x="700" y="601"/>
                  </a:lnTo>
                  <a:lnTo>
                    <a:pt x="670" y="595"/>
                  </a:lnTo>
                  <a:lnTo>
                    <a:pt x="644" y="618"/>
                  </a:lnTo>
                  <a:lnTo>
                    <a:pt x="646" y="643"/>
                  </a:lnTo>
                  <a:lnTo>
                    <a:pt x="625" y="656"/>
                  </a:lnTo>
                  <a:lnTo>
                    <a:pt x="600" y="649"/>
                  </a:lnTo>
                  <a:lnTo>
                    <a:pt x="601" y="686"/>
                  </a:lnTo>
                  <a:lnTo>
                    <a:pt x="582" y="676"/>
                  </a:lnTo>
                  <a:lnTo>
                    <a:pt x="576" y="718"/>
                  </a:lnTo>
                  <a:lnTo>
                    <a:pt x="542" y="682"/>
                  </a:lnTo>
                  <a:lnTo>
                    <a:pt x="516" y="716"/>
                  </a:lnTo>
                  <a:lnTo>
                    <a:pt x="485" y="730"/>
                  </a:lnTo>
                  <a:lnTo>
                    <a:pt x="479" y="766"/>
                  </a:lnTo>
                  <a:lnTo>
                    <a:pt x="447" y="757"/>
                  </a:lnTo>
                  <a:lnTo>
                    <a:pt x="460" y="727"/>
                  </a:lnTo>
                  <a:lnTo>
                    <a:pt x="438" y="698"/>
                  </a:lnTo>
                  <a:lnTo>
                    <a:pt x="414" y="743"/>
                  </a:lnTo>
                  <a:lnTo>
                    <a:pt x="423" y="835"/>
                  </a:lnTo>
                  <a:lnTo>
                    <a:pt x="407" y="858"/>
                  </a:lnTo>
                  <a:lnTo>
                    <a:pt x="387" y="861"/>
                  </a:lnTo>
                  <a:lnTo>
                    <a:pt x="369" y="857"/>
                  </a:lnTo>
                  <a:lnTo>
                    <a:pt x="346" y="913"/>
                  </a:lnTo>
                  <a:lnTo>
                    <a:pt x="314" y="911"/>
                  </a:lnTo>
                  <a:lnTo>
                    <a:pt x="317" y="957"/>
                  </a:lnTo>
                  <a:lnTo>
                    <a:pt x="297" y="921"/>
                  </a:lnTo>
                  <a:lnTo>
                    <a:pt x="250" y="960"/>
                  </a:lnTo>
                  <a:lnTo>
                    <a:pt x="242" y="989"/>
                  </a:lnTo>
                  <a:lnTo>
                    <a:pt x="257" y="1009"/>
                  </a:lnTo>
                  <a:lnTo>
                    <a:pt x="237" y="1020"/>
                  </a:lnTo>
                  <a:lnTo>
                    <a:pt x="241" y="1054"/>
                  </a:lnTo>
                  <a:lnTo>
                    <a:pt x="219" y="1079"/>
                  </a:lnTo>
                  <a:lnTo>
                    <a:pt x="213" y="1150"/>
                  </a:lnTo>
                  <a:lnTo>
                    <a:pt x="202" y="1150"/>
                  </a:lnTo>
                  <a:lnTo>
                    <a:pt x="134" y="1055"/>
                  </a:lnTo>
                  <a:lnTo>
                    <a:pt x="0" y="624"/>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50" name="Freeform 38"/>
            <p:cNvSpPr>
              <a:spLocks/>
            </p:cNvSpPr>
            <p:nvPr/>
          </p:nvSpPr>
          <p:spPr bwMode="gray">
            <a:xfrm>
              <a:off x="4538" y="2024"/>
              <a:ext cx="451" cy="223"/>
            </a:xfrm>
            <a:custGeom>
              <a:avLst/>
              <a:gdLst>
                <a:gd name="T0" fmla="*/ 1 w 901"/>
                <a:gd name="T1" fmla="*/ 0 h 447"/>
                <a:gd name="T2" fmla="*/ 1 w 901"/>
                <a:gd name="T3" fmla="*/ 0 h 447"/>
                <a:gd name="T4" fmla="*/ 1 w 901"/>
                <a:gd name="T5" fmla="*/ 0 h 447"/>
                <a:gd name="T6" fmla="*/ 1 w 901"/>
                <a:gd name="T7" fmla="*/ 0 h 447"/>
                <a:gd name="T8" fmla="*/ 1 w 901"/>
                <a:gd name="T9" fmla="*/ 0 h 447"/>
                <a:gd name="T10" fmla="*/ 1 w 901"/>
                <a:gd name="T11" fmla="*/ 0 h 447"/>
                <a:gd name="T12" fmla="*/ 1 w 901"/>
                <a:gd name="T13" fmla="*/ 0 h 447"/>
                <a:gd name="T14" fmla="*/ 1 w 901"/>
                <a:gd name="T15" fmla="*/ 0 h 447"/>
                <a:gd name="T16" fmla="*/ 1 w 901"/>
                <a:gd name="T17" fmla="*/ 0 h 447"/>
                <a:gd name="T18" fmla="*/ 1 w 901"/>
                <a:gd name="T19" fmla="*/ 0 h 447"/>
                <a:gd name="T20" fmla="*/ 1 w 901"/>
                <a:gd name="T21" fmla="*/ 0 h 447"/>
                <a:gd name="T22" fmla="*/ 1 w 901"/>
                <a:gd name="T23" fmla="*/ 0 h 447"/>
                <a:gd name="T24" fmla="*/ 1 w 901"/>
                <a:gd name="T25" fmla="*/ 0 h 447"/>
                <a:gd name="T26" fmla="*/ 1 w 901"/>
                <a:gd name="T27" fmla="*/ 0 h 447"/>
                <a:gd name="T28" fmla="*/ 1 w 901"/>
                <a:gd name="T29" fmla="*/ 0 h 447"/>
                <a:gd name="T30" fmla="*/ 1 w 901"/>
                <a:gd name="T31" fmla="*/ 0 h 447"/>
                <a:gd name="T32" fmla="*/ 1 w 901"/>
                <a:gd name="T33" fmla="*/ 0 h 447"/>
                <a:gd name="T34" fmla="*/ 1 w 901"/>
                <a:gd name="T35" fmla="*/ 0 h 447"/>
                <a:gd name="T36" fmla="*/ 1 w 901"/>
                <a:gd name="T37" fmla="*/ 0 h 447"/>
                <a:gd name="T38" fmla="*/ 1 w 901"/>
                <a:gd name="T39" fmla="*/ 0 h 447"/>
                <a:gd name="T40" fmla="*/ 1 w 901"/>
                <a:gd name="T41" fmla="*/ 0 h 447"/>
                <a:gd name="T42" fmla="*/ 1 w 901"/>
                <a:gd name="T43" fmla="*/ 0 h 447"/>
                <a:gd name="T44" fmla="*/ 1 w 901"/>
                <a:gd name="T45" fmla="*/ 0 h 447"/>
                <a:gd name="T46" fmla="*/ 1 w 901"/>
                <a:gd name="T47" fmla="*/ 0 h 447"/>
                <a:gd name="T48" fmla="*/ 1 w 901"/>
                <a:gd name="T49" fmla="*/ 0 h 447"/>
                <a:gd name="T50" fmla="*/ 1 w 901"/>
                <a:gd name="T51" fmla="*/ 0 h 447"/>
                <a:gd name="T52" fmla="*/ 1 w 901"/>
                <a:gd name="T53" fmla="*/ 0 h 447"/>
                <a:gd name="T54" fmla="*/ 1 w 901"/>
                <a:gd name="T55" fmla="*/ 0 h 447"/>
                <a:gd name="T56" fmla="*/ 1 w 901"/>
                <a:gd name="T57" fmla="*/ 0 h 447"/>
                <a:gd name="T58" fmla="*/ 1 w 901"/>
                <a:gd name="T59" fmla="*/ 0 h 447"/>
                <a:gd name="T60" fmla="*/ 1 w 901"/>
                <a:gd name="T61" fmla="*/ 0 h 447"/>
                <a:gd name="T62" fmla="*/ 1 w 901"/>
                <a:gd name="T63" fmla="*/ 0 h 447"/>
                <a:gd name="T64" fmla="*/ 1 w 901"/>
                <a:gd name="T65" fmla="*/ 0 h 447"/>
                <a:gd name="T66" fmla="*/ 1 w 901"/>
                <a:gd name="T67" fmla="*/ 0 h 447"/>
                <a:gd name="T68" fmla="*/ 1 w 901"/>
                <a:gd name="T69" fmla="*/ 0 h 447"/>
                <a:gd name="T70" fmla="*/ 1 w 901"/>
                <a:gd name="T71" fmla="*/ 0 h 4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1"/>
                <a:gd name="T109" fmla="*/ 0 h 447"/>
                <a:gd name="T110" fmla="*/ 901 w 901"/>
                <a:gd name="T111" fmla="*/ 447 h 4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1" h="447">
                  <a:moveTo>
                    <a:pt x="0" y="133"/>
                  </a:moveTo>
                  <a:lnTo>
                    <a:pt x="23" y="260"/>
                  </a:lnTo>
                  <a:lnTo>
                    <a:pt x="91" y="180"/>
                  </a:lnTo>
                  <a:lnTo>
                    <a:pt x="198" y="150"/>
                  </a:lnTo>
                  <a:lnTo>
                    <a:pt x="219" y="116"/>
                  </a:lnTo>
                  <a:lnTo>
                    <a:pt x="277" y="110"/>
                  </a:lnTo>
                  <a:lnTo>
                    <a:pt x="326" y="132"/>
                  </a:lnTo>
                  <a:lnTo>
                    <a:pt x="354" y="171"/>
                  </a:lnTo>
                  <a:lnTo>
                    <a:pt x="406" y="186"/>
                  </a:lnTo>
                  <a:lnTo>
                    <a:pt x="436" y="224"/>
                  </a:lnTo>
                  <a:lnTo>
                    <a:pt x="482" y="245"/>
                  </a:lnTo>
                  <a:lnTo>
                    <a:pt x="503" y="233"/>
                  </a:lnTo>
                  <a:lnTo>
                    <a:pt x="514" y="257"/>
                  </a:lnTo>
                  <a:lnTo>
                    <a:pt x="503" y="276"/>
                  </a:lnTo>
                  <a:lnTo>
                    <a:pt x="502" y="304"/>
                  </a:lnTo>
                  <a:lnTo>
                    <a:pt x="469" y="361"/>
                  </a:lnTo>
                  <a:lnTo>
                    <a:pt x="482" y="399"/>
                  </a:lnTo>
                  <a:lnTo>
                    <a:pt x="521" y="382"/>
                  </a:lnTo>
                  <a:lnTo>
                    <a:pt x="523" y="363"/>
                  </a:lnTo>
                  <a:lnTo>
                    <a:pt x="554" y="401"/>
                  </a:lnTo>
                  <a:lnTo>
                    <a:pt x="561" y="383"/>
                  </a:lnTo>
                  <a:lnTo>
                    <a:pt x="582" y="410"/>
                  </a:lnTo>
                  <a:lnTo>
                    <a:pt x="593" y="396"/>
                  </a:lnTo>
                  <a:lnTo>
                    <a:pt x="627" y="412"/>
                  </a:lnTo>
                  <a:lnTo>
                    <a:pt x="646" y="403"/>
                  </a:lnTo>
                  <a:lnTo>
                    <a:pt x="678" y="436"/>
                  </a:lnTo>
                  <a:lnTo>
                    <a:pt x="653" y="388"/>
                  </a:lnTo>
                  <a:lnTo>
                    <a:pt x="592" y="342"/>
                  </a:lnTo>
                  <a:lnTo>
                    <a:pt x="650" y="370"/>
                  </a:lnTo>
                  <a:lnTo>
                    <a:pt x="614" y="322"/>
                  </a:lnTo>
                  <a:lnTo>
                    <a:pt x="603" y="279"/>
                  </a:lnTo>
                  <a:lnTo>
                    <a:pt x="608" y="180"/>
                  </a:lnTo>
                  <a:lnTo>
                    <a:pt x="572" y="159"/>
                  </a:lnTo>
                  <a:lnTo>
                    <a:pt x="646" y="94"/>
                  </a:lnTo>
                  <a:lnTo>
                    <a:pt x="648" y="55"/>
                  </a:lnTo>
                  <a:lnTo>
                    <a:pt x="690" y="57"/>
                  </a:lnTo>
                  <a:lnTo>
                    <a:pt x="681" y="93"/>
                  </a:lnTo>
                  <a:lnTo>
                    <a:pt x="652" y="106"/>
                  </a:lnTo>
                  <a:lnTo>
                    <a:pt x="638" y="145"/>
                  </a:lnTo>
                  <a:lnTo>
                    <a:pt x="646" y="179"/>
                  </a:lnTo>
                  <a:lnTo>
                    <a:pt x="666" y="165"/>
                  </a:lnTo>
                  <a:lnTo>
                    <a:pt x="655" y="206"/>
                  </a:lnTo>
                  <a:lnTo>
                    <a:pt x="664" y="227"/>
                  </a:lnTo>
                  <a:lnTo>
                    <a:pt x="670" y="248"/>
                  </a:lnTo>
                  <a:lnTo>
                    <a:pt x="650" y="238"/>
                  </a:lnTo>
                  <a:lnTo>
                    <a:pt x="642" y="267"/>
                  </a:lnTo>
                  <a:lnTo>
                    <a:pt x="686" y="258"/>
                  </a:lnTo>
                  <a:lnTo>
                    <a:pt x="683" y="279"/>
                  </a:lnTo>
                  <a:lnTo>
                    <a:pt x="704" y="295"/>
                  </a:lnTo>
                  <a:lnTo>
                    <a:pt x="663" y="293"/>
                  </a:lnTo>
                  <a:lnTo>
                    <a:pt x="676" y="355"/>
                  </a:lnTo>
                  <a:lnTo>
                    <a:pt x="723" y="380"/>
                  </a:lnTo>
                  <a:lnTo>
                    <a:pt x="746" y="349"/>
                  </a:lnTo>
                  <a:lnTo>
                    <a:pt x="749" y="400"/>
                  </a:lnTo>
                  <a:lnTo>
                    <a:pt x="780" y="390"/>
                  </a:lnTo>
                  <a:lnTo>
                    <a:pt x="764" y="412"/>
                  </a:lnTo>
                  <a:lnTo>
                    <a:pt x="785" y="412"/>
                  </a:lnTo>
                  <a:lnTo>
                    <a:pt x="768" y="439"/>
                  </a:lnTo>
                  <a:lnTo>
                    <a:pt x="776" y="447"/>
                  </a:lnTo>
                  <a:lnTo>
                    <a:pt x="816" y="429"/>
                  </a:lnTo>
                  <a:lnTo>
                    <a:pt x="866" y="402"/>
                  </a:lnTo>
                  <a:lnTo>
                    <a:pt x="881" y="344"/>
                  </a:lnTo>
                  <a:lnTo>
                    <a:pt x="887" y="378"/>
                  </a:lnTo>
                  <a:lnTo>
                    <a:pt x="881" y="395"/>
                  </a:lnTo>
                  <a:lnTo>
                    <a:pt x="871" y="426"/>
                  </a:lnTo>
                  <a:lnTo>
                    <a:pt x="874" y="443"/>
                  </a:lnTo>
                  <a:lnTo>
                    <a:pt x="893" y="394"/>
                  </a:lnTo>
                  <a:lnTo>
                    <a:pt x="901" y="284"/>
                  </a:lnTo>
                  <a:lnTo>
                    <a:pt x="846" y="296"/>
                  </a:lnTo>
                  <a:lnTo>
                    <a:pt x="776" y="309"/>
                  </a:lnTo>
                  <a:lnTo>
                    <a:pt x="771" y="285"/>
                  </a:lnTo>
                  <a:lnTo>
                    <a:pt x="693" y="0"/>
                  </a:lnTo>
                  <a:lnTo>
                    <a:pt x="0" y="133"/>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51" name="Freeform 39"/>
            <p:cNvSpPr>
              <a:spLocks/>
            </p:cNvSpPr>
            <p:nvPr/>
          </p:nvSpPr>
          <p:spPr bwMode="gray">
            <a:xfrm>
              <a:off x="5032" y="1534"/>
              <a:ext cx="331" cy="169"/>
            </a:xfrm>
            <a:custGeom>
              <a:avLst/>
              <a:gdLst>
                <a:gd name="T0" fmla="*/ 0 w 663"/>
                <a:gd name="T1" fmla="*/ 1 h 337"/>
                <a:gd name="T2" fmla="*/ 0 w 663"/>
                <a:gd name="T3" fmla="*/ 1 h 337"/>
                <a:gd name="T4" fmla="*/ 0 w 663"/>
                <a:gd name="T5" fmla="*/ 1 h 337"/>
                <a:gd name="T6" fmla="*/ 0 w 663"/>
                <a:gd name="T7" fmla="*/ 1 h 337"/>
                <a:gd name="T8" fmla="*/ 0 w 663"/>
                <a:gd name="T9" fmla="*/ 1 h 337"/>
                <a:gd name="T10" fmla="*/ 0 w 663"/>
                <a:gd name="T11" fmla="*/ 1 h 337"/>
                <a:gd name="T12" fmla="*/ 0 w 663"/>
                <a:gd name="T13" fmla="*/ 1 h 337"/>
                <a:gd name="T14" fmla="*/ 0 w 663"/>
                <a:gd name="T15" fmla="*/ 1 h 337"/>
                <a:gd name="T16" fmla="*/ 0 w 663"/>
                <a:gd name="T17" fmla="*/ 1 h 337"/>
                <a:gd name="T18" fmla="*/ 0 w 663"/>
                <a:gd name="T19" fmla="*/ 1 h 337"/>
                <a:gd name="T20" fmla="*/ 0 w 663"/>
                <a:gd name="T21" fmla="*/ 1 h 337"/>
                <a:gd name="T22" fmla="*/ 0 w 663"/>
                <a:gd name="T23" fmla="*/ 1 h 337"/>
                <a:gd name="T24" fmla="*/ 0 w 663"/>
                <a:gd name="T25" fmla="*/ 1 h 337"/>
                <a:gd name="T26" fmla="*/ 0 w 663"/>
                <a:gd name="T27" fmla="*/ 1 h 337"/>
                <a:gd name="T28" fmla="*/ 0 w 663"/>
                <a:gd name="T29" fmla="*/ 1 h 337"/>
                <a:gd name="T30" fmla="*/ 0 w 663"/>
                <a:gd name="T31" fmla="*/ 1 h 337"/>
                <a:gd name="T32" fmla="*/ 0 w 663"/>
                <a:gd name="T33" fmla="*/ 1 h 337"/>
                <a:gd name="T34" fmla="*/ 0 w 663"/>
                <a:gd name="T35" fmla="*/ 1 h 337"/>
                <a:gd name="T36" fmla="*/ 0 w 663"/>
                <a:gd name="T37" fmla="*/ 1 h 337"/>
                <a:gd name="T38" fmla="*/ 0 w 663"/>
                <a:gd name="T39" fmla="*/ 1 h 337"/>
                <a:gd name="T40" fmla="*/ 0 w 663"/>
                <a:gd name="T41" fmla="*/ 1 h 337"/>
                <a:gd name="T42" fmla="*/ 0 w 663"/>
                <a:gd name="T43" fmla="*/ 1 h 337"/>
                <a:gd name="T44" fmla="*/ 0 w 663"/>
                <a:gd name="T45" fmla="*/ 1 h 337"/>
                <a:gd name="T46" fmla="*/ 0 w 663"/>
                <a:gd name="T47" fmla="*/ 1 h 337"/>
                <a:gd name="T48" fmla="*/ 0 w 663"/>
                <a:gd name="T49" fmla="*/ 1 h 337"/>
                <a:gd name="T50" fmla="*/ 0 w 663"/>
                <a:gd name="T51" fmla="*/ 1 h 337"/>
                <a:gd name="T52" fmla="*/ 0 w 663"/>
                <a:gd name="T53" fmla="*/ 1 h 337"/>
                <a:gd name="T54" fmla="*/ 0 w 663"/>
                <a:gd name="T55" fmla="*/ 1 h 337"/>
                <a:gd name="T56" fmla="*/ 0 w 663"/>
                <a:gd name="T57" fmla="*/ 1 h 337"/>
                <a:gd name="T58" fmla="*/ 0 w 663"/>
                <a:gd name="T59" fmla="*/ 1 h 337"/>
                <a:gd name="T60" fmla="*/ 0 w 663"/>
                <a:gd name="T61" fmla="*/ 1 h 337"/>
                <a:gd name="T62" fmla="*/ 0 w 663"/>
                <a:gd name="T63" fmla="*/ 1 h 337"/>
                <a:gd name="T64" fmla="*/ 0 w 663"/>
                <a:gd name="T65" fmla="*/ 1 h 337"/>
                <a:gd name="T66" fmla="*/ 0 w 663"/>
                <a:gd name="T67" fmla="*/ 1 h 337"/>
                <a:gd name="T68" fmla="*/ 0 w 663"/>
                <a:gd name="T69" fmla="*/ 1 h 337"/>
                <a:gd name="T70" fmla="*/ 0 w 663"/>
                <a:gd name="T71" fmla="*/ 1 h 337"/>
                <a:gd name="T72" fmla="*/ 0 w 663"/>
                <a:gd name="T73" fmla="*/ 1 h 337"/>
                <a:gd name="T74" fmla="*/ 0 w 663"/>
                <a:gd name="T75" fmla="*/ 1 h 337"/>
                <a:gd name="T76" fmla="*/ 0 w 663"/>
                <a:gd name="T77" fmla="*/ 1 h 337"/>
                <a:gd name="T78" fmla="*/ 0 w 663"/>
                <a:gd name="T79" fmla="*/ 1 h 337"/>
                <a:gd name="T80" fmla="*/ 0 w 663"/>
                <a:gd name="T81" fmla="*/ 1 h 337"/>
                <a:gd name="T82" fmla="*/ 0 w 663"/>
                <a:gd name="T83" fmla="*/ 1 h 337"/>
                <a:gd name="T84" fmla="*/ 0 w 663"/>
                <a:gd name="T85" fmla="*/ 1 h 337"/>
                <a:gd name="T86" fmla="*/ 0 w 663"/>
                <a:gd name="T87" fmla="*/ 1 h 337"/>
                <a:gd name="T88" fmla="*/ 0 w 663"/>
                <a:gd name="T89" fmla="*/ 0 h 337"/>
                <a:gd name="T90" fmla="*/ 0 w 663"/>
                <a:gd name="T91" fmla="*/ 1 h 337"/>
                <a:gd name="T92" fmla="*/ 0 w 663"/>
                <a:gd name="T93" fmla="*/ 1 h 337"/>
                <a:gd name="T94" fmla="*/ 0 w 663"/>
                <a:gd name="T95" fmla="*/ 1 h 33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63"/>
                <a:gd name="T145" fmla="*/ 0 h 337"/>
                <a:gd name="T146" fmla="*/ 663 w 663"/>
                <a:gd name="T147" fmla="*/ 337 h 3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63" h="337">
                  <a:moveTo>
                    <a:pt x="0" y="137"/>
                  </a:moveTo>
                  <a:lnTo>
                    <a:pt x="2" y="316"/>
                  </a:lnTo>
                  <a:lnTo>
                    <a:pt x="310" y="251"/>
                  </a:lnTo>
                  <a:lnTo>
                    <a:pt x="363" y="232"/>
                  </a:lnTo>
                  <a:lnTo>
                    <a:pt x="386" y="237"/>
                  </a:lnTo>
                  <a:lnTo>
                    <a:pt x="408" y="287"/>
                  </a:lnTo>
                  <a:lnTo>
                    <a:pt x="442" y="293"/>
                  </a:lnTo>
                  <a:lnTo>
                    <a:pt x="464" y="334"/>
                  </a:lnTo>
                  <a:lnTo>
                    <a:pt x="484" y="337"/>
                  </a:lnTo>
                  <a:lnTo>
                    <a:pt x="493" y="308"/>
                  </a:lnTo>
                  <a:lnTo>
                    <a:pt x="510" y="297"/>
                  </a:lnTo>
                  <a:lnTo>
                    <a:pt x="519" y="265"/>
                  </a:lnTo>
                  <a:lnTo>
                    <a:pt x="529" y="264"/>
                  </a:lnTo>
                  <a:lnTo>
                    <a:pt x="543" y="311"/>
                  </a:lnTo>
                  <a:lnTo>
                    <a:pt x="574" y="300"/>
                  </a:lnTo>
                  <a:lnTo>
                    <a:pt x="579" y="280"/>
                  </a:lnTo>
                  <a:lnTo>
                    <a:pt x="621" y="260"/>
                  </a:lnTo>
                  <a:lnTo>
                    <a:pt x="646" y="252"/>
                  </a:lnTo>
                  <a:lnTo>
                    <a:pt x="663" y="268"/>
                  </a:lnTo>
                  <a:lnTo>
                    <a:pt x="657" y="222"/>
                  </a:lnTo>
                  <a:lnTo>
                    <a:pt x="624" y="166"/>
                  </a:lnTo>
                  <a:lnTo>
                    <a:pt x="605" y="157"/>
                  </a:lnTo>
                  <a:lnTo>
                    <a:pt x="584" y="159"/>
                  </a:lnTo>
                  <a:lnTo>
                    <a:pt x="588" y="172"/>
                  </a:lnTo>
                  <a:lnTo>
                    <a:pt x="601" y="172"/>
                  </a:lnTo>
                  <a:lnTo>
                    <a:pt x="617" y="173"/>
                  </a:lnTo>
                  <a:lnTo>
                    <a:pt x="633" y="191"/>
                  </a:lnTo>
                  <a:lnTo>
                    <a:pt x="639" y="212"/>
                  </a:lnTo>
                  <a:lnTo>
                    <a:pt x="628" y="231"/>
                  </a:lnTo>
                  <a:lnTo>
                    <a:pt x="576" y="254"/>
                  </a:lnTo>
                  <a:lnTo>
                    <a:pt x="549" y="243"/>
                  </a:lnTo>
                  <a:lnTo>
                    <a:pt x="535" y="212"/>
                  </a:lnTo>
                  <a:lnTo>
                    <a:pt x="510" y="208"/>
                  </a:lnTo>
                  <a:lnTo>
                    <a:pt x="516" y="190"/>
                  </a:lnTo>
                  <a:lnTo>
                    <a:pt x="487" y="154"/>
                  </a:lnTo>
                  <a:lnTo>
                    <a:pt x="453" y="140"/>
                  </a:lnTo>
                  <a:lnTo>
                    <a:pt x="451" y="157"/>
                  </a:lnTo>
                  <a:lnTo>
                    <a:pt x="429" y="151"/>
                  </a:lnTo>
                  <a:lnTo>
                    <a:pt x="422" y="130"/>
                  </a:lnTo>
                  <a:lnTo>
                    <a:pt x="427" y="111"/>
                  </a:lnTo>
                  <a:lnTo>
                    <a:pt x="446" y="93"/>
                  </a:lnTo>
                  <a:lnTo>
                    <a:pt x="440" y="79"/>
                  </a:lnTo>
                  <a:lnTo>
                    <a:pt x="468" y="57"/>
                  </a:lnTo>
                  <a:lnTo>
                    <a:pt x="439" y="34"/>
                  </a:lnTo>
                  <a:lnTo>
                    <a:pt x="427" y="0"/>
                  </a:lnTo>
                  <a:lnTo>
                    <a:pt x="364" y="49"/>
                  </a:lnTo>
                  <a:lnTo>
                    <a:pt x="145" y="106"/>
                  </a:lnTo>
                  <a:lnTo>
                    <a:pt x="0" y="137"/>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52" name="Freeform 40"/>
            <p:cNvSpPr>
              <a:spLocks/>
            </p:cNvSpPr>
            <p:nvPr/>
          </p:nvSpPr>
          <p:spPr bwMode="gray">
            <a:xfrm>
              <a:off x="5296" y="1697"/>
              <a:ext cx="30" cy="24"/>
            </a:xfrm>
            <a:custGeom>
              <a:avLst/>
              <a:gdLst>
                <a:gd name="T0" fmla="*/ 0 w 60"/>
                <a:gd name="T1" fmla="*/ 0 h 49"/>
                <a:gd name="T2" fmla="*/ 1 w 60"/>
                <a:gd name="T3" fmla="*/ 0 h 49"/>
                <a:gd name="T4" fmla="*/ 1 w 60"/>
                <a:gd name="T5" fmla="*/ 0 h 49"/>
                <a:gd name="T6" fmla="*/ 0 w 60"/>
                <a:gd name="T7" fmla="*/ 0 h 49"/>
                <a:gd name="T8" fmla="*/ 0 60000 65536"/>
                <a:gd name="T9" fmla="*/ 0 60000 65536"/>
                <a:gd name="T10" fmla="*/ 0 60000 65536"/>
                <a:gd name="T11" fmla="*/ 0 60000 65536"/>
                <a:gd name="T12" fmla="*/ 0 w 60"/>
                <a:gd name="T13" fmla="*/ 0 h 49"/>
                <a:gd name="T14" fmla="*/ 60 w 60"/>
                <a:gd name="T15" fmla="*/ 49 h 49"/>
              </a:gdLst>
              <a:ahLst/>
              <a:cxnLst>
                <a:cxn ang="T8">
                  <a:pos x="T0" y="T1"/>
                </a:cxn>
                <a:cxn ang="T9">
                  <a:pos x="T2" y="T3"/>
                </a:cxn>
                <a:cxn ang="T10">
                  <a:pos x="T4" y="T5"/>
                </a:cxn>
                <a:cxn ang="T11">
                  <a:pos x="T6" y="T7"/>
                </a:cxn>
              </a:cxnLst>
              <a:rect l="T12" t="T13" r="T14" b="T15"/>
              <a:pathLst>
                <a:path w="60" h="49">
                  <a:moveTo>
                    <a:pt x="0" y="49"/>
                  </a:moveTo>
                  <a:lnTo>
                    <a:pt x="26" y="0"/>
                  </a:lnTo>
                  <a:lnTo>
                    <a:pt x="60" y="22"/>
                  </a:lnTo>
                  <a:lnTo>
                    <a:pt x="0" y="49"/>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53" name="Freeform 41"/>
            <p:cNvSpPr>
              <a:spLocks/>
            </p:cNvSpPr>
            <p:nvPr/>
          </p:nvSpPr>
          <p:spPr bwMode="gray">
            <a:xfrm>
              <a:off x="5352" y="1693"/>
              <a:ext cx="24" cy="19"/>
            </a:xfrm>
            <a:custGeom>
              <a:avLst/>
              <a:gdLst>
                <a:gd name="T0" fmla="*/ 0 w 47"/>
                <a:gd name="T1" fmla="*/ 1 h 36"/>
                <a:gd name="T2" fmla="*/ 1 w 47"/>
                <a:gd name="T3" fmla="*/ 0 h 36"/>
                <a:gd name="T4" fmla="*/ 1 w 47"/>
                <a:gd name="T5" fmla="*/ 1 h 36"/>
                <a:gd name="T6" fmla="*/ 0 w 47"/>
                <a:gd name="T7" fmla="*/ 1 h 36"/>
                <a:gd name="T8" fmla="*/ 0 60000 65536"/>
                <a:gd name="T9" fmla="*/ 0 60000 65536"/>
                <a:gd name="T10" fmla="*/ 0 60000 65536"/>
                <a:gd name="T11" fmla="*/ 0 60000 65536"/>
                <a:gd name="T12" fmla="*/ 0 w 47"/>
                <a:gd name="T13" fmla="*/ 0 h 36"/>
                <a:gd name="T14" fmla="*/ 47 w 47"/>
                <a:gd name="T15" fmla="*/ 36 h 36"/>
              </a:gdLst>
              <a:ahLst/>
              <a:cxnLst>
                <a:cxn ang="T8">
                  <a:pos x="T0" y="T1"/>
                </a:cxn>
                <a:cxn ang="T9">
                  <a:pos x="T2" y="T3"/>
                </a:cxn>
                <a:cxn ang="T10">
                  <a:pos x="T4" y="T5"/>
                </a:cxn>
                <a:cxn ang="T11">
                  <a:pos x="T6" y="T7"/>
                </a:cxn>
              </a:cxnLst>
              <a:rect l="T12" t="T13" r="T14" b="T15"/>
              <a:pathLst>
                <a:path w="47" h="36">
                  <a:moveTo>
                    <a:pt x="0" y="36"/>
                  </a:moveTo>
                  <a:lnTo>
                    <a:pt x="26" y="0"/>
                  </a:lnTo>
                  <a:lnTo>
                    <a:pt x="47" y="27"/>
                  </a:lnTo>
                  <a:lnTo>
                    <a:pt x="0" y="36"/>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54" name="Freeform 42"/>
            <p:cNvSpPr>
              <a:spLocks/>
            </p:cNvSpPr>
            <p:nvPr/>
          </p:nvSpPr>
          <p:spPr bwMode="gray">
            <a:xfrm>
              <a:off x="3458" y="1222"/>
              <a:ext cx="568" cy="293"/>
            </a:xfrm>
            <a:custGeom>
              <a:avLst/>
              <a:gdLst>
                <a:gd name="T0" fmla="*/ 0 w 1138"/>
                <a:gd name="T1" fmla="*/ 1 h 585"/>
                <a:gd name="T2" fmla="*/ 0 w 1138"/>
                <a:gd name="T3" fmla="*/ 1 h 585"/>
                <a:gd name="T4" fmla="*/ 0 w 1138"/>
                <a:gd name="T5" fmla="*/ 1 h 585"/>
                <a:gd name="T6" fmla="*/ 0 w 1138"/>
                <a:gd name="T7" fmla="*/ 1 h 585"/>
                <a:gd name="T8" fmla="*/ 0 w 1138"/>
                <a:gd name="T9" fmla="*/ 1 h 585"/>
                <a:gd name="T10" fmla="*/ 0 w 1138"/>
                <a:gd name="T11" fmla="*/ 1 h 585"/>
                <a:gd name="T12" fmla="*/ 0 w 1138"/>
                <a:gd name="T13" fmla="*/ 1 h 585"/>
                <a:gd name="T14" fmla="*/ 0 w 1138"/>
                <a:gd name="T15" fmla="*/ 1 h 585"/>
                <a:gd name="T16" fmla="*/ 0 w 1138"/>
                <a:gd name="T17" fmla="*/ 1 h 585"/>
                <a:gd name="T18" fmla="*/ 0 w 1138"/>
                <a:gd name="T19" fmla="*/ 1 h 585"/>
                <a:gd name="T20" fmla="*/ 0 w 1138"/>
                <a:gd name="T21" fmla="*/ 1 h 585"/>
                <a:gd name="T22" fmla="*/ 0 w 1138"/>
                <a:gd name="T23" fmla="*/ 1 h 585"/>
                <a:gd name="T24" fmla="*/ 0 w 1138"/>
                <a:gd name="T25" fmla="*/ 1 h 585"/>
                <a:gd name="T26" fmla="*/ 0 w 1138"/>
                <a:gd name="T27" fmla="*/ 1 h 585"/>
                <a:gd name="T28" fmla="*/ 0 w 1138"/>
                <a:gd name="T29" fmla="*/ 1 h 585"/>
                <a:gd name="T30" fmla="*/ 0 w 1138"/>
                <a:gd name="T31" fmla="*/ 1 h 585"/>
                <a:gd name="T32" fmla="*/ 0 w 1138"/>
                <a:gd name="T33" fmla="*/ 1 h 585"/>
                <a:gd name="T34" fmla="*/ 0 w 1138"/>
                <a:gd name="T35" fmla="*/ 1 h 585"/>
                <a:gd name="T36" fmla="*/ 0 w 1138"/>
                <a:gd name="T37" fmla="*/ 1 h 585"/>
                <a:gd name="T38" fmla="*/ 0 w 1138"/>
                <a:gd name="T39" fmla="*/ 1 h 585"/>
                <a:gd name="T40" fmla="*/ 0 w 1138"/>
                <a:gd name="T41" fmla="*/ 1 h 585"/>
                <a:gd name="T42" fmla="*/ 0 w 1138"/>
                <a:gd name="T43" fmla="*/ 1 h 585"/>
                <a:gd name="T44" fmla="*/ 0 w 1138"/>
                <a:gd name="T45" fmla="*/ 1 h 585"/>
                <a:gd name="T46" fmla="*/ 0 w 1138"/>
                <a:gd name="T47" fmla="*/ 1 h 585"/>
                <a:gd name="T48" fmla="*/ 0 w 1138"/>
                <a:gd name="T49" fmla="*/ 1 h 585"/>
                <a:gd name="T50" fmla="*/ 0 w 1138"/>
                <a:gd name="T51" fmla="*/ 1 h 585"/>
                <a:gd name="T52" fmla="*/ 0 w 1138"/>
                <a:gd name="T53" fmla="*/ 1 h 585"/>
                <a:gd name="T54" fmla="*/ 0 w 1138"/>
                <a:gd name="T55" fmla="*/ 1 h 585"/>
                <a:gd name="T56" fmla="*/ 0 w 1138"/>
                <a:gd name="T57" fmla="*/ 1 h 585"/>
                <a:gd name="T58" fmla="*/ 0 w 1138"/>
                <a:gd name="T59" fmla="*/ 1 h 585"/>
                <a:gd name="T60" fmla="*/ 0 w 1138"/>
                <a:gd name="T61" fmla="*/ 1 h 585"/>
                <a:gd name="T62" fmla="*/ 0 w 1138"/>
                <a:gd name="T63" fmla="*/ 0 h 585"/>
                <a:gd name="T64" fmla="*/ 0 w 1138"/>
                <a:gd name="T65" fmla="*/ 1 h 585"/>
                <a:gd name="T66" fmla="*/ 0 w 1138"/>
                <a:gd name="T67" fmla="*/ 1 h 585"/>
                <a:gd name="T68" fmla="*/ 0 w 1138"/>
                <a:gd name="T69" fmla="*/ 1 h 585"/>
                <a:gd name="T70" fmla="*/ 0 w 1138"/>
                <a:gd name="T71" fmla="*/ 1 h 585"/>
                <a:gd name="T72" fmla="*/ 0 w 1138"/>
                <a:gd name="T73" fmla="*/ 1 h 585"/>
                <a:gd name="T74" fmla="*/ 0 w 1138"/>
                <a:gd name="T75" fmla="*/ 1 h 58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38"/>
                <a:gd name="T115" fmla="*/ 0 h 585"/>
                <a:gd name="T116" fmla="*/ 1138 w 1138"/>
                <a:gd name="T117" fmla="*/ 585 h 58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38" h="585">
                  <a:moveTo>
                    <a:pt x="0" y="254"/>
                  </a:moveTo>
                  <a:lnTo>
                    <a:pt x="89" y="317"/>
                  </a:lnTo>
                  <a:lnTo>
                    <a:pt x="307" y="373"/>
                  </a:lnTo>
                  <a:lnTo>
                    <a:pt x="408" y="385"/>
                  </a:lnTo>
                  <a:lnTo>
                    <a:pt x="422" y="421"/>
                  </a:lnTo>
                  <a:lnTo>
                    <a:pt x="461" y="432"/>
                  </a:lnTo>
                  <a:lnTo>
                    <a:pt x="518" y="585"/>
                  </a:lnTo>
                  <a:lnTo>
                    <a:pt x="567" y="468"/>
                  </a:lnTo>
                  <a:lnTo>
                    <a:pt x="578" y="439"/>
                  </a:lnTo>
                  <a:lnTo>
                    <a:pt x="594" y="423"/>
                  </a:lnTo>
                  <a:lnTo>
                    <a:pt x="593" y="403"/>
                  </a:lnTo>
                  <a:lnTo>
                    <a:pt x="611" y="372"/>
                  </a:lnTo>
                  <a:lnTo>
                    <a:pt x="616" y="374"/>
                  </a:lnTo>
                  <a:lnTo>
                    <a:pt x="610" y="392"/>
                  </a:lnTo>
                  <a:lnTo>
                    <a:pt x="613" y="426"/>
                  </a:lnTo>
                  <a:lnTo>
                    <a:pt x="635" y="417"/>
                  </a:lnTo>
                  <a:lnTo>
                    <a:pt x="643" y="382"/>
                  </a:lnTo>
                  <a:lnTo>
                    <a:pt x="668" y="384"/>
                  </a:lnTo>
                  <a:lnTo>
                    <a:pt x="683" y="369"/>
                  </a:lnTo>
                  <a:lnTo>
                    <a:pt x="687" y="378"/>
                  </a:lnTo>
                  <a:lnTo>
                    <a:pt x="659" y="431"/>
                  </a:lnTo>
                  <a:lnTo>
                    <a:pt x="678" y="439"/>
                  </a:lnTo>
                  <a:lnTo>
                    <a:pt x="694" y="406"/>
                  </a:lnTo>
                  <a:lnTo>
                    <a:pt x="720" y="392"/>
                  </a:lnTo>
                  <a:lnTo>
                    <a:pt x="733" y="352"/>
                  </a:lnTo>
                  <a:lnTo>
                    <a:pt x="799" y="340"/>
                  </a:lnTo>
                  <a:lnTo>
                    <a:pt x="831" y="337"/>
                  </a:lnTo>
                  <a:lnTo>
                    <a:pt x="879" y="301"/>
                  </a:lnTo>
                  <a:lnTo>
                    <a:pt x="952" y="313"/>
                  </a:lnTo>
                  <a:lnTo>
                    <a:pt x="1001" y="347"/>
                  </a:lnTo>
                  <a:lnTo>
                    <a:pt x="1004" y="304"/>
                  </a:lnTo>
                  <a:lnTo>
                    <a:pt x="1029" y="302"/>
                  </a:lnTo>
                  <a:lnTo>
                    <a:pt x="1089" y="307"/>
                  </a:lnTo>
                  <a:lnTo>
                    <a:pt x="1138" y="294"/>
                  </a:lnTo>
                  <a:lnTo>
                    <a:pt x="1074" y="255"/>
                  </a:lnTo>
                  <a:lnTo>
                    <a:pt x="1061" y="193"/>
                  </a:lnTo>
                  <a:lnTo>
                    <a:pt x="1011" y="204"/>
                  </a:lnTo>
                  <a:lnTo>
                    <a:pt x="995" y="193"/>
                  </a:lnTo>
                  <a:lnTo>
                    <a:pt x="974" y="204"/>
                  </a:lnTo>
                  <a:lnTo>
                    <a:pt x="945" y="197"/>
                  </a:lnTo>
                  <a:lnTo>
                    <a:pt x="931" y="196"/>
                  </a:lnTo>
                  <a:lnTo>
                    <a:pt x="926" y="159"/>
                  </a:lnTo>
                  <a:lnTo>
                    <a:pt x="937" y="125"/>
                  </a:lnTo>
                  <a:lnTo>
                    <a:pt x="887" y="136"/>
                  </a:lnTo>
                  <a:lnTo>
                    <a:pt x="843" y="158"/>
                  </a:lnTo>
                  <a:lnTo>
                    <a:pt x="728" y="175"/>
                  </a:lnTo>
                  <a:lnTo>
                    <a:pt x="652" y="243"/>
                  </a:lnTo>
                  <a:lnTo>
                    <a:pt x="639" y="229"/>
                  </a:lnTo>
                  <a:lnTo>
                    <a:pt x="616" y="240"/>
                  </a:lnTo>
                  <a:lnTo>
                    <a:pt x="587" y="219"/>
                  </a:lnTo>
                  <a:lnTo>
                    <a:pt x="568" y="226"/>
                  </a:lnTo>
                  <a:lnTo>
                    <a:pt x="528" y="233"/>
                  </a:lnTo>
                  <a:lnTo>
                    <a:pt x="470" y="154"/>
                  </a:lnTo>
                  <a:lnTo>
                    <a:pt x="403" y="141"/>
                  </a:lnTo>
                  <a:lnTo>
                    <a:pt x="383" y="145"/>
                  </a:lnTo>
                  <a:lnTo>
                    <a:pt x="369" y="163"/>
                  </a:lnTo>
                  <a:lnTo>
                    <a:pt x="381" y="130"/>
                  </a:lnTo>
                  <a:lnTo>
                    <a:pt x="349" y="156"/>
                  </a:lnTo>
                  <a:lnTo>
                    <a:pt x="334" y="184"/>
                  </a:lnTo>
                  <a:lnTo>
                    <a:pt x="337" y="137"/>
                  </a:lnTo>
                  <a:lnTo>
                    <a:pt x="369" y="70"/>
                  </a:lnTo>
                  <a:lnTo>
                    <a:pt x="410" y="22"/>
                  </a:lnTo>
                  <a:lnTo>
                    <a:pt x="449" y="11"/>
                  </a:lnTo>
                  <a:lnTo>
                    <a:pt x="443" y="0"/>
                  </a:lnTo>
                  <a:lnTo>
                    <a:pt x="376" y="6"/>
                  </a:lnTo>
                  <a:lnTo>
                    <a:pt x="334" y="28"/>
                  </a:lnTo>
                  <a:lnTo>
                    <a:pt x="320" y="52"/>
                  </a:lnTo>
                  <a:lnTo>
                    <a:pt x="269" y="92"/>
                  </a:lnTo>
                  <a:lnTo>
                    <a:pt x="248" y="126"/>
                  </a:lnTo>
                  <a:lnTo>
                    <a:pt x="212" y="137"/>
                  </a:lnTo>
                  <a:lnTo>
                    <a:pt x="197" y="158"/>
                  </a:lnTo>
                  <a:lnTo>
                    <a:pt x="174" y="171"/>
                  </a:lnTo>
                  <a:lnTo>
                    <a:pt x="105" y="183"/>
                  </a:lnTo>
                  <a:lnTo>
                    <a:pt x="90" y="197"/>
                  </a:lnTo>
                  <a:lnTo>
                    <a:pt x="58" y="227"/>
                  </a:lnTo>
                  <a:lnTo>
                    <a:pt x="0" y="254"/>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55" name="Freeform 43"/>
            <p:cNvSpPr>
              <a:spLocks/>
            </p:cNvSpPr>
            <p:nvPr/>
          </p:nvSpPr>
          <p:spPr bwMode="gray">
            <a:xfrm>
              <a:off x="3823" y="1404"/>
              <a:ext cx="381" cy="520"/>
            </a:xfrm>
            <a:custGeom>
              <a:avLst/>
              <a:gdLst>
                <a:gd name="T0" fmla="*/ 0 w 765"/>
                <a:gd name="T1" fmla="*/ 0 h 1042"/>
                <a:gd name="T2" fmla="*/ 0 w 765"/>
                <a:gd name="T3" fmla="*/ 0 h 1042"/>
                <a:gd name="T4" fmla="*/ 0 w 765"/>
                <a:gd name="T5" fmla="*/ 0 h 1042"/>
                <a:gd name="T6" fmla="*/ 0 w 765"/>
                <a:gd name="T7" fmla="*/ 0 h 1042"/>
                <a:gd name="T8" fmla="*/ 0 w 765"/>
                <a:gd name="T9" fmla="*/ 0 h 1042"/>
                <a:gd name="T10" fmla="*/ 0 w 765"/>
                <a:gd name="T11" fmla="*/ 0 h 1042"/>
                <a:gd name="T12" fmla="*/ 0 w 765"/>
                <a:gd name="T13" fmla="*/ 0 h 1042"/>
                <a:gd name="T14" fmla="*/ 0 w 765"/>
                <a:gd name="T15" fmla="*/ 0 h 1042"/>
                <a:gd name="T16" fmla="*/ 0 w 765"/>
                <a:gd name="T17" fmla="*/ 0 h 1042"/>
                <a:gd name="T18" fmla="*/ 0 w 765"/>
                <a:gd name="T19" fmla="*/ 0 h 1042"/>
                <a:gd name="T20" fmla="*/ 0 w 765"/>
                <a:gd name="T21" fmla="*/ 0 h 1042"/>
                <a:gd name="T22" fmla="*/ 0 w 765"/>
                <a:gd name="T23" fmla="*/ 0 h 1042"/>
                <a:gd name="T24" fmla="*/ 0 w 765"/>
                <a:gd name="T25" fmla="*/ 0 h 1042"/>
                <a:gd name="T26" fmla="*/ 0 w 765"/>
                <a:gd name="T27" fmla="*/ 0 h 1042"/>
                <a:gd name="T28" fmla="*/ 0 w 765"/>
                <a:gd name="T29" fmla="*/ 0 h 1042"/>
                <a:gd name="T30" fmla="*/ 0 w 765"/>
                <a:gd name="T31" fmla="*/ 0 h 1042"/>
                <a:gd name="T32" fmla="*/ 0 w 765"/>
                <a:gd name="T33" fmla="*/ 0 h 1042"/>
                <a:gd name="T34" fmla="*/ 0 w 765"/>
                <a:gd name="T35" fmla="*/ 0 h 1042"/>
                <a:gd name="T36" fmla="*/ 0 w 765"/>
                <a:gd name="T37" fmla="*/ 0 h 1042"/>
                <a:gd name="T38" fmla="*/ 0 w 765"/>
                <a:gd name="T39" fmla="*/ 0 h 1042"/>
                <a:gd name="T40" fmla="*/ 0 w 765"/>
                <a:gd name="T41" fmla="*/ 0 h 1042"/>
                <a:gd name="T42" fmla="*/ 0 w 765"/>
                <a:gd name="T43" fmla="*/ 0 h 1042"/>
                <a:gd name="T44" fmla="*/ 0 w 765"/>
                <a:gd name="T45" fmla="*/ 0 h 1042"/>
                <a:gd name="T46" fmla="*/ 0 w 765"/>
                <a:gd name="T47" fmla="*/ 0 h 1042"/>
                <a:gd name="T48" fmla="*/ 0 w 765"/>
                <a:gd name="T49" fmla="*/ 0 h 1042"/>
                <a:gd name="T50" fmla="*/ 0 w 765"/>
                <a:gd name="T51" fmla="*/ 0 h 1042"/>
                <a:gd name="T52" fmla="*/ 0 w 765"/>
                <a:gd name="T53" fmla="*/ 0 h 1042"/>
                <a:gd name="T54" fmla="*/ 0 w 765"/>
                <a:gd name="T55" fmla="*/ 0 h 1042"/>
                <a:gd name="T56" fmla="*/ 0 w 765"/>
                <a:gd name="T57" fmla="*/ 0 h 1042"/>
                <a:gd name="T58" fmla="*/ 0 w 765"/>
                <a:gd name="T59" fmla="*/ 0 h 1042"/>
                <a:gd name="T60" fmla="*/ 0 w 765"/>
                <a:gd name="T61" fmla="*/ 0 h 1042"/>
                <a:gd name="T62" fmla="*/ 0 w 765"/>
                <a:gd name="T63" fmla="*/ 0 h 1042"/>
                <a:gd name="T64" fmla="*/ 0 w 765"/>
                <a:gd name="T65" fmla="*/ 0 h 1042"/>
                <a:gd name="T66" fmla="*/ 0 w 765"/>
                <a:gd name="T67" fmla="*/ 0 h 1042"/>
                <a:gd name="T68" fmla="*/ 0 w 765"/>
                <a:gd name="T69" fmla="*/ 0 h 1042"/>
                <a:gd name="T70" fmla="*/ 0 w 765"/>
                <a:gd name="T71" fmla="*/ 0 h 1042"/>
                <a:gd name="T72" fmla="*/ 0 w 765"/>
                <a:gd name="T73" fmla="*/ 0 h 1042"/>
                <a:gd name="T74" fmla="*/ 0 w 765"/>
                <a:gd name="T75" fmla="*/ 0 h 1042"/>
                <a:gd name="T76" fmla="*/ 0 w 765"/>
                <a:gd name="T77" fmla="*/ 0 h 1042"/>
                <a:gd name="T78" fmla="*/ 0 w 765"/>
                <a:gd name="T79" fmla="*/ 0 h 1042"/>
                <a:gd name="T80" fmla="*/ 0 w 765"/>
                <a:gd name="T81" fmla="*/ 0 h 1042"/>
                <a:gd name="T82" fmla="*/ 0 w 765"/>
                <a:gd name="T83" fmla="*/ 0 h 1042"/>
                <a:gd name="T84" fmla="*/ 0 w 765"/>
                <a:gd name="T85" fmla="*/ 0 h 1042"/>
                <a:gd name="T86" fmla="*/ 0 w 765"/>
                <a:gd name="T87" fmla="*/ 0 h 1042"/>
                <a:gd name="T88" fmla="*/ 0 w 765"/>
                <a:gd name="T89" fmla="*/ 0 h 1042"/>
                <a:gd name="T90" fmla="*/ 0 w 765"/>
                <a:gd name="T91" fmla="*/ 0 h 1042"/>
                <a:gd name="T92" fmla="*/ 0 w 765"/>
                <a:gd name="T93" fmla="*/ 0 h 1042"/>
                <a:gd name="T94" fmla="*/ 0 w 765"/>
                <a:gd name="T95" fmla="*/ 0 h 1042"/>
                <a:gd name="T96" fmla="*/ 0 w 765"/>
                <a:gd name="T97" fmla="*/ 0 h 1042"/>
                <a:gd name="T98" fmla="*/ 0 w 765"/>
                <a:gd name="T99" fmla="*/ 0 h 1042"/>
                <a:gd name="T100" fmla="*/ 0 w 765"/>
                <a:gd name="T101" fmla="*/ 0 h 1042"/>
                <a:gd name="T102" fmla="*/ 0 w 765"/>
                <a:gd name="T103" fmla="*/ 0 h 1042"/>
                <a:gd name="T104" fmla="*/ 0 w 765"/>
                <a:gd name="T105" fmla="*/ 0 h 1042"/>
                <a:gd name="T106" fmla="*/ 0 w 765"/>
                <a:gd name="T107" fmla="*/ 0 h 1042"/>
                <a:gd name="T108" fmla="*/ 0 w 765"/>
                <a:gd name="T109" fmla="*/ 0 h 1042"/>
                <a:gd name="T110" fmla="*/ 0 w 765"/>
                <a:gd name="T111" fmla="*/ 0 h 1042"/>
                <a:gd name="T112" fmla="*/ 0 w 765"/>
                <a:gd name="T113" fmla="*/ 0 h 1042"/>
                <a:gd name="T114" fmla="*/ 0 w 765"/>
                <a:gd name="T115" fmla="*/ 0 h 1042"/>
                <a:gd name="T116" fmla="*/ 0 w 765"/>
                <a:gd name="T117" fmla="*/ 0 h 1042"/>
                <a:gd name="T118" fmla="*/ 0 w 765"/>
                <a:gd name="T119" fmla="*/ 0 h 1042"/>
                <a:gd name="T120" fmla="*/ 0 w 765"/>
                <a:gd name="T121" fmla="*/ 0 h 1042"/>
                <a:gd name="T122" fmla="*/ 0 w 765"/>
                <a:gd name="T123" fmla="*/ 0 h 10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65"/>
                <a:gd name="T187" fmla="*/ 0 h 1042"/>
                <a:gd name="T188" fmla="*/ 765 w 765"/>
                <a:gd name="T189" fmla="*/ 1042 h 10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65" h="1042">
                  <a:moveTo>
                    <a:pt x="0" y="1042"/>
                  </a:moveTo>
                  <a:lnTo>
                    <a:pt x="74" y="915"/>
                  </a:lnTo>
                  <a:lnTo>
                    <a:pt x="88" y="869"/>
                  </a:lnTo>
                  <a:lnTo>
                    <a:pt x="92" y="781"/>
                  </a:lnTo>
                  <a:lnTo>
                    <a:pt x="75" y="694"/>
                  </a:lnTo>
                  <a:lnTo>
                    <a:pt x="31" y="612"/>
                  </a:lnTo>
                  <a:lnTo>
                    <a:pt x="11" y="564"/>
                  </a:lnTo>
                  <a:lnTo>
                    <a:pt x="25" y="523"/>
                  </a:lnTo>
                  <a:lnTo>
                    <a:pt x="4" y="470"/>
                  </a:lnTo>
                  <a:lnTo>
                    <a:pt x="26" y="433"/>
                  </a:lnTo>
                  <a:lnTo>
                    <a:pt x="44" y="342"/>
                  </a:lnTo>
                  <a:lnTo>
                    <a:pt x="39" y="300"/>
                  </a:lnTo>
                  <a:lnTo>
                    <a:pt x="68" y="275"/>
                  </a:lnTo>
                  <a:lnTo>
                    <a:pt x="64" y="245"/>
                  </a:lnTo>
                  <a:lnTo>
                    <a:pt x="110" y="223"/>
                  </a:lnTo>
                  <a:lnTo>
                    <a:pt x="149" y="158"/>
                  </a:lnTo>
                  <a:lnTo>
                    <a:pt x="143" y="264"/>
                  </a:lnTo>
                  <a:lnTo>
                    <a:pt x="176" y="243"/>
                  </a:lnTo>
                  <a:lnTo>
                    <a:pt x="175" y="157"/>
                  </a:lnTo>
                  <a:lnTo>
                    <a:pt x="219" y="108"/>
                  </a:lnTo>
                  <a:lnTo>
                    <a:pt x="248" y="102"/>
                  </a:lnTo>
                  <a:lnTo>
                    <a:pt x="224" y="87"/>
                  </a:lnTo>
                  <a:lnTo>
                    <a:pt x="214" y="58"/>
                  </a:lnTo>
                  <a:lnTo>
                    <a:pt x="232" y="14"/>
                  </a:lnTo>
                  <a:lnTo>
                    <a:pt x="271" y="0"/>
                  </a:lnTo>
                  <a:lnTo>
                    <a:pt x="361" y="26"/>
                  </a:lnTo>
                  <a:lnTo>
                    <a:pt x="394" y="60"/>
                  </a:lnTo>
                  <a:lnTo>
                    <a:pt x="500" y="82"/>
                  </a:lnTo>
                  <a:lnTo>
                    <a:pt x="520" y="115"/>
                  </a:lnTo>
                  <a:lnTo>
                    <a:pt x="551" y="153"/>
                  </a:lnTo>
                  <a:lnTo>
                    <a:pt x="523" y="152"/>
                  </a:lnTo>
                  <a:lnTo>
                    <a:pt x="519" y="173"/>
                  </a:lnTo>
                  <a:lnTo>
                    <a:pt x="552" y="214"/>
                  </a:lnTo>
                  <a:lnTo>
                    <a:pt x="558" y="286"/>
                  </a:lnTo>
                  <a:lnTo>
                    <a:pt x="558" y="329"/>
                  </a:lnTo>
                  <a:lnTo>
                    <a:pt x="526" y="380"/>
                  </a:lnTo>
                  <a:lnTo>
                    <a:pt x="523" y="406"/>
                  </a:lnTo>
                  <a:lnTo>
                    <a:pt x="481" y="427"/>
                  </a:lnTo>
                  <a:lnTo>
                    <a:pt x="472" y="450"/>
                  </a:lnTo>
                  <a:lnTo>
                    <a:pt x="476" y="503"/>
                  </a:lnTo>
                  <a:lnTo>
                    <a:pt x="521" y="525"/>
                  </a:lnTo>
                  <a:lnTo>
                    <a:pt x="557" y="483"/>
                  </a:lnTo>
                  <a:lnTo>
                    <a:pt x="583" y="425"/>
                  </a:lnTo>
                  <a:lnTo>
                    <a:pt x="645" y="388"/>
                  </a:lnTo>
                  <a:lnTo>
                    <a:pt x="687" y="411"/>
                  </a:lnTo>
                  <a:lnTo>
                    <a:pt x="714" y="475"/>
                  </a:lnTo>
                  <a:lnTo>
                    <a:pt x="749" y="600"/>
                  </a:lnTo>
                  <a:lnTo>
                    <a:pt x="765" y="641"/>
                  </a:lnTo>
                  <a:lnTo>
                    <a:pt x="755" y="673"/>
                  </a:lnTo>
                  <a:lnTo>
                    <a:pt x="760" y="726"/>
                  </a:lnTo>
                  <a:lnTo>
                    <a:pt x="747" y="756"/>
                  </a:lnTo>
                  <a:lnTo>
                    <a:pt x="729" y="726"/>
                  </a:lnTo>
                  <a:lnTo>
                    <a:pt x="709" y="739"/>
                  </a:lnTo>
                  <a:lnTo>
                    <a:pt x="707" y="788"/>
                  </a:lnTo>
                  <a:lnTo>
                    <a:pt x="699" y="809"/>
                  </a:lnTo>
                  <a:lnTo>
                    <a:pt x="667" y="831"/>
                  </a:lnTo>
                  <a:lnTo>
                    <a:pt x="665" y="896"/>
                  </a:lnTo>
                  <a:lnTo>
                    <a:pt x="643" y="925"/>
                  </a:lnTo>
                  <a:lnTo>
                    <a:pt x="623" y="979"/>
                  </a:lnTo>
                  <a:lnTo>
                    <a:pt x="375" y="1018"/>
                  </a:lnTo>
                  <a:lnTo>
                    <a:pt x="368" y="1002"/>
                  </a:lnTo>
                  <a:lnTo>
                    <a:pt x="0" y="1042"/>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56" name="Freeform 44"/>
            <p:cNvSpPr>
              <a:spLocks/>
            </p:cNvSpPr>
            <p:nvPr/>
          </p:nvSpPr>
          <p:spPr bwMode="gray">
            <a:xfrm>
              <a:off x="2876" y="1012"/>
              <a:ext cx="652" cy="732"/>
            </a:xfrm>
            <a:custGeom>
              <a:avLst/>
              <a:gdLst>
                <a:gd name="T0" fmla="*/ 0 w 1305"/>
                <a:gd name="T1" fmla="*/ 0 h 1467"/>
                <a:gd name="T2" fmla="*/ 0 w 1305"/>
                <a:gd name="T3" fmla="*/ 0 h 1467"/>
                <a:gd name="T4" fmla="*/ 0 w 1305"/>
                <a:gd name="T5" fmla="*/ 0 h 1467"/>
                <a:gd name="T6" fmla="*/ 0 w 1305"/>
                <a:gd name="T7" fmla="*/ 0 h 1467"/>
                <a:gd name="T8" fmla="*/ 0 w 1305"/>
                <a:gd name="T9" fmla="*/ 0 h 1467"/>
                <a:gd name="T10" fmla="*/ 0 w 1305"/>
                <a:gd name="T11" fmla="*/ 0 h 1467"/>
                <a:gd name="T12" fmla="*/ 0 w 1305"/>
                <a:gd name="T13" fmla="*/ 0 h 1467"/>
                <a:gd name="T14" fmla="*/ 0 w 1305"/>
                <a:gd name="T15" fmla="*/ 0 h 1467"/>
                <a:gd name="T16" fmla="*/ 0 w 1305"/>
                <a:gd name="T17" fmla="*/ 0 h 1467"/>
                <a:gd name="T18" fmla="*/ 0 w 1305"/>
                <a:gd name="T19" fmla="*/ 0 h 1467"/>
                <a:gd name="T20" fmla="*/ 0 w 1305"/>
                <a:gd name="T21" fmla="*/ 0 h 1467"/>
                <a:gd name="T22" fmla="*/ 0 w 1305"/>
                <a:gd name="T23" fmla="*/ 0 h 1467"/>
                <a:gd name="T24" fmla="*/ 0 w 1305"/>
                <a:gd name="T25" fmla="*/ 0 h 1467"/>
                <a:gd name="T26" fmla="*/ 0 w 1305"/>
                <a:gd name="T27" fmla="*/ 0 h 1467"/>
                <a:gd name="T28" fmla="*/ 0 w 1305"/>
                <a:gd name="T29" fmla="*/ 0 h 1467"/>
                <a:gd name="T30" fmla="*/ 0 w 1305"/>
                <a:gd name="T31" fmla="*/ 0 h 1467"/>
                <a:gd name="T32" fmla="*/ 0 w 1305"/>
                <a:gd name="T33" fmla="*/ 0 h 1467"/>
                <a:gd name="T34" fmla="*/ 0 w 1305"/>
                <a:gd name="T35" fmla="*/ 0 h 1467"/>
                <a:gd name="T36" fmla="*/ 0 w 1305"/>
                <a:gd name="T37" fmla="*/ 0 h 1467"/>
                <a:gd name="T38" fmla="*/ 0 w 1305"/>
                <a:gd name="T39" fmla="*/ 0 h 1467"/>
                <a:gd name="T40" fmla="*/ 0 w 1305"/>
                <a:gd name="T41" fmla="*/ 0 h 1467"/>
                <a:gd name="T42" fmla="*/ 0 w 1305"/>
                <a:gd name="T43" fmla="*/ 0 h 1467"/>
                <a:gd name="T44" fmla="*/ 0 w 1305"/>
                <a:gd name="T45" fmla="*/ 0 h 1467"/>
                <a:gd name="T46" fmla="*/ 0 w 1305"/>
                <a:gd name="T47" fmla="*/ 0 h 1467"/>
                <a:gd name="T48" fmla="*/ 0 w 1305"/>
                <a:gd name="T49" fmla="*/ 0 h 1467"/>
                <a:gd name="T50" fmla="*/ 0 w 1305"/>
                <a:gd name="T51" fmla="*/ 0 h 1467"/>
                <a:gd name="T52" fmla="*/ 0 w 1305"/>
                <a:gd name="T53" fmla="*/ 0 h 1467"/>
                <a:gd name="T54" fmla="*/ 0 w 1305"/>
                <a:gd name="T55" fmla="*/ 0 h 1467"/>
                <a:gd name="T56" fmla="*/ 0 w 1305"/>
                <a:gd name="T57" fmla="*/ 0 h 1467"/>
                <a:gd name="T58" fmla="*/ 0 w 1305"/>
                <a:gd name="T59" fmla="*/ 0 h 1467"/>
                <a:gd name="T60" fmla="*/ 0 w 1305"/>
                <a:gd name="T61" fmla="*/ 0 h 1467"/>
                <a:gd name="T62" fmla="*/ 0 w 1305"/>
                <a:gd name="T63" fmla="*/ 0 h 1467"/>
                <a:gd name="T64" fmla="*/ 0 w 1305"/>
                <a:gd name="T65" fmla="*/ 0 h 1467"/>
                <a:gd name="T66" fmla="*/ 0 w 1305"/>
                <a:gd name="T67" fmla="*/ 0 h 1467"/>
                <a:gd name="T68" fmla="*/ 0 w 1305"/>
                <a:gd name="T69" fmla="*/ 0 h 1467"/>
                <a:gd name="T70" fmla="*/ 0 w 1305"/>
                <a:gd name="T71" fmla="*/ 0 h 1467"/>
                <a:gd name="T72" fmla="*/ 0 w 1305"/>
                <a:gd name="T73" fmla="*/ 0 h 1467"/>
                <a:gd name="T74" fmla="*/ 0 w 1305"/>
                <a:gd name="T75" fmla="*/ 0 h 1467"/>
                <a:gd name="T76" fmla="*/ 0 w 1305"/>
                <a:gd name="T77" fmla="*/ 0 h 1467"/>
                <a:gd name="T78" fmla="*/ 0 w 1305"/>
                <a:gd name="T79" fmla="*/ 0 h 1467"/>
                <a:gd name="T80" fmla="*/ 0 w 1305"/>
                <a:gd name="T81" fmla="*/ 0 h 1467"/>
                <a:gd name="T82" fmla="*/ 0 w 1305"/>
                <a:gd name="T83" fmla="*/ 0 h 1467"/>
                <a:gd name="T84" fmla="*/ 0 w 1305"/>
                <a:gd name="T85" fmla="*/ 0 h 1467"/>
                <a:gd name="T86" fmla="*/ 0 w 1305"/>
                <a:gd name="T87" fmla="*/ 0 h 1467"/>
                <a:gd name="T88" fmla="*/ 0 w 1305"/>
                <a:gd name="T89" fmla="*/ 0 h 1467"/>
                <a:gd name="T90" fmla="*/ 0 w 1305"/>
                <a:gd name="T91" fmla="*/ 0 h 1467"/>
                <a:gd name="T92" fmla="*/ 0 w 1305"/>
                <a:gd name="T93" fmla="*/ 0 h 1467"/>
                <a:gd name="T94" fmla="*/ 0 w 1305"/>
                <a:gd name="T95" fmla="*/ 0 h 146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05"/>
                <a:gd name="T145" fmla="*/ 0 h 1467"/>
                <a:gd name="T146" fmla="*/ 1305 w 1305"/>
                <a:gd name="T147" fmla="*/ 1467 h 146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05" h="1467">
                  <a:moveTo>
                    <a:pt x="0" y="92"/>
                  </a:moveTo>
                  <a:lnTo>
                    <a:pt x="9" y="298"/>
                  </a:lnTo>
                  <a:lnTo>
                    <a:pt x="59" y="465"/>
                  </a:lnTo>
                  <a:lnTo>
                    <a:pt x="66" y="681"/>
                  </a:lnTo>
                  <a:lnTo>
                    <a:pt x="101" y="854"/>
                  </a:lnTo>
                  <a:lnTo>
                    <a:pt x="55" y="943"/>
                  </a:lnTo>
                  <a:lnTo>
                    <a:pt x="122" y="1008"/>
                  </a:lnTo>
                  <a:lnTo>
                    <a:pt x="118" y="1467"/>
                  </a:lnTo>
                  <a:lnTo>
                    <a:pt x="1061" y="1450"/>
                  </a:lnTo>
                  <a:lnTo>
                    <a:pt x="1046" y="1360"/>
                  </a:lnTo>
                  <a:lnTo>
                    <a:pt x="1017" y="1327"/>
                  </a:lnTo>
                  <a:lnTo>
                    <a:pt x="944" y="1280"/>
                  </a:lnTo>
                  <a:lnTo>
                    <a:pt x="893" y="1224"/>
                  </a:lnTo>
                  <a:lnTo>
                    <a:pt x="767" y="1145"/>
                  </a:lnTo>
                  <a:lnTo>
                    <a:pt x="770" y="1009"/>
                  </a:lnTo>
                  <a:lnTo>
                    <a:pt x="743" y="924"/>
                  </a:lnTo>
                  <a:lnTo>
                    <a:pt x="845" y="794"/>
                  </a:lnTo>
                  <a:lnTo>
                    <a:pt x="839" y="666"/>
                  </a:lnTo>
                  <a:lnTo>
                    <a:pt x="864" y="645"/>
                  </a:lnTo>
                  <a:lnTo>
                    <a:pt x="990" y="539"/>
                  </a:lnTo>
                  <a:lnTo>
                    <a:pt x="1055" y="461"/>
                  </a:lnTo>
                  <a:lnTo>
                    <a:pt x="1138" y="395"/>
                  </a:lnTo>
                  <a:lnTo>
                    <a:pt x="1305" y="308"/>
                  </a:lnTo>
                  <a:lnTo>
                    <a:pt x="1244" y="314"/>
                  </a:lnTo>
                  <a:lnTo>
                    <a:pt x="1186" y="287"/>
                  </a:lnTo>
                  <a:lnTo>
                    <a:pt x="1093" y="297"/>
                  </a:lnTo>
                  <a:lnTo>
                    <a:pt x="1073" y="260"/>
                  </a:lnTo>
                  <a:lnTo>
                    <a:pt x="1043" y="275"/>
                  </a:lnTo>
                  <a:lnTo>
                    <a:pt x="978" y="313"/>
                  </a:lnTo>
                  <a:lnTo>
                    <a:pt x="933" y="300"/>
                  </a:lnTo>
                  <a:lnTo>
                    <a:pt x="916" y="280"/>
                  </a:lnTo>
                  <a:lnTo>
                    <a:pt x="881" y="269"/>
                  </a:lnTo>
                  <a:lnTo>
                    <a:pt x="865" y="242"/>
                  </a:lnTo>
                  <a:lnTo>
                    <a:pt x="833" y="247"/>
                  </a:lnTo>
                  <a:lnTo>
                    <a:pt x="830" y="271"/>
                  </a:lnTo>
                  <a:lnTo>
                    <a:pt x="815" y="276"/>
                  </a:lnTo>
                  <a:lnTo>
                    <a:pt x="791" y="223"/>
                  </a:lnTo>
                  <a:lnTo>
                    <a:pt x="760" y="222"/>
                  </a:lnTo>
                  <a:lnTo>
                    <a:pt x="770" y="197"/>
                  </a:lnTo>
                  <a:lnTo>
                    <a:pt x="695" y="182"/>
                  </a:lnTo>
                  <a:lnTo>
                    <a:pt x="666" y="178"/>
                  </a:lnTo>
                  <a:lnTo>
                    <a:pt x="578" y="214"/>
                  </a:lnTo>
                  <a:lnTo>
                    <a:pt x="563" y="182"/>
                  </a:lnTo>
                  <a:lnTo>
                    <a:pt x="425" y="154"/>
                  </a:lnTo>
                  <a:lnTo>
                    <a:pt x="403" y="12"/>
                  </a:lnTo>
                  <a:lnTo>
                    <a:pt x="345" y="0"/>
                  </a:lnTo>
                  <a:lnTo>
                    <a:pt x="344" y="93"/>
                  </a:lnTo>
                  <a:lnTo>
                    <a:pt x="0" y="92"/>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57" name="Freeform 45"/>
            <p:cNvSpPr>
              <a:spLocks/>
            </p:cNvSpPr>
            <p:nvPr/>
          </p:nvSpPr>
          <p:spPr bwMode="gray">
            <a:xfrm>
              <a:off x="3433" y="2776"/>
              <a:ext cx="352" cy="610"/>
            </a:xfrm>
            <a:custGeom>
              <a:avLst/>
              <a:gdLst>
                <a:gd name="T0" fmla="*/ 0 w 703"/>
                <a:gd name="T1" fmla="*/ 0 h 1223"/>
                <a:gd name="T2" fmla="*/ 1 w 703"/>
                <a:gd name="T3" fmla="*/ 0 h 1223"/>
                <a:gd name="T4" fmla="*/ 1 w 703"/>
                <a:gd name="T5" fmla="*/ 0 h 1223"/>
                <a:gd name="T6" fmla="*/ 1 w 703"/>
                <a:gd name="T7" fmla="*/ 0 h 1223"/>
                <a:gd name="T8" fmla="*/ 1 w 703"/>
                <a:gd name="T9" fmla="*/ 0 h 1223"/>
                <a:gd name="T10" fmla="*/ 1 w 703"/>
                <a:gd name="T11" fmla="*/ 0 h 1223"/>
                <a:gd name="T12" fmla="*/ 1 w 703"/>
                <a:gd name="T13" fmla="*/ 0 h 1223"/>
                <a:gd name="T14" fmla="*/ 1 w 703"/>
                <a:gd name="T15" fmla="*/ 0 h 1223"/>
                <a:gd name="T16" fmla="*/ 1 w 703"/>
                <a:gd name="T17" fmla="*/ 0 h 1223"/>
                <a:gd name="T18" fmla="*/ 1 w 703"/>
                <a:gd name="T19" fmla="*/ 0 h 1223"/>
                <a:gd name="T20" fmla="*/ 1 w 703"/>
                <a:gd name="T21" fmla="*/ 0 h 1223"/>
                <a:gd name="T22" fmla="*/ 1 w 703"/>
                <a:gd name="T23" fmla="*/ 0 h 1223"/>
                <a:gd name="T24" fmla="*/ 1 w 703"/>
                <a:gd name="T25" fmla="*/ 0 h 1223"/>
                <a:gd name="T26" fmla="*/ 1 w 703"/>
                <a:gd name="T27" fmla="*/ 0 h 1223"/>
                <a:gd name="T28" fmla="*/ 1 w 703"/>
                <a:gd name="T29" fmla="*/ 0 h 1223"/>
                <a:gd name="T30" fmla="*/ 1 w 703"/>
                <a:gd name="T31" fmla="*/ 0 h 1223"/>
                <a:gd name="T32" fmla="*/ 1 w 703"/>
                <a:gd name="T33" fmla="*/ 0 h 1223"/>
                <a:gd name="T34" fmla="*/ 1 w 703"/>
                <a:gd name="T35" fmla="*/ 0 h 1223"/>
                <a:gd name="T36" fmla="*/ 1 w 703"/>
                <a:gd name="T37" fmla="*/ 0 h 1223"/>
                <a:gd name="T38" fmla="*/ 1 w 703"/>
                <a:gd name="T39" fmla="*/ 0 h 1223"/>
                <a:gd name="T40" fmla="*/ 1 w 703"/>
                <a:gd name="T41" fmla="*/ 0 h 1223"/>
                <a:gd name="T42" fmla="*/ 1 w 703"/>
                <a:gd name="T43" fmla="*/ 0 h 1223"/>
                <a:gd name="T44" fmla="*/ 1 w 703"/>
                <a:gd name="T45" fmla="*/ 0 h 1223"/>
                <a:gd name="T46" fmla="*/ 1 w 703"/>
                <a:gd name="T47" fmla="*/ 0 h 1223"/>
                <a:gd name="T48" fmla="*/ 1 w 703"/>
                <a:gd name="T49" fmla="*/ 0 h 1223"/>
                <a:gd name="T50" fmla="*/ 1 w 703"/>
                <a:gd name="T51" fmla="*/ 0 h 1223"/>
                <a:gd name="T52" fmla="*/ 1 w 703"/>
                <a:gd name="T53" fmla="*/ 0 h 1223"/>
                <a:gd name="T54" fmla="*/ 1 w 703"/>
                <a:gd name="T55" fmla="*/ 0 h 1223"/>
                <a:gd name="T56" fmla="*/ 0 w 703"/>
                <a:gd name="T57" fmla="*/ 0 h 12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3"/>
                <a:gd name="T88" fmla="*/ 0 h 1223"/>
                <a:gd name="T89" fmla="*/ 703 w 703"/>
                <a:gd name="T90" fmla="*/ 1223 h 12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3" h="1223">
                  <a:moveTo>
                    <a:pt x="0" y="1038"/>
                  </a:moveTo>
                  <a:lnTo>
                    <a:pt x="3" y="992"/>
                  </a:lnTo>
                  <a:lnTo>
                    <a:pt x="48" y="853"/>
                  </a:lnTo>
                  <a:lnTo>
                    <a:pt x="117" y="760"/>
                  </a:lnTo>
                  <a:lnTo>
                    <a:pt x="95" y="734"/>
                  </a:lnTo>
                  <a:lnTo>
                    <a:pt x="103" y="644"/>
                  </a:lnTo>
                  <a:lnTo>
                    <a:pt x="69" y="539"/>
                  </a:lnTo>
                  <a:lnTo>
                    <a:pt x="56" y="402"/>
                  </a:lnTo>
                  <a:lnTo>
                    <a:pt x="108" y="253"/>
                  </a:lnTo>
                  <a:lnTo>
                    <a:pt x="182" y="149"/>
                  </a:lnTo>
                  <a:lnTo>
                    <a:pt x="179" y="120"/>
                  </a:lnTo>
                  <a:lnTo>
                    <a:pt x="233" y="28"/>
                  </a:lnTo>
                  <a:lnTo>
                    <a:pt x="657" y="0"/>
                  </a:lnTo>
                  <a:lnTo>
                    <a:pt x="676" y="23"/>
                  </a:lnTo>
                  <a:lnTo>
                    <a:pt x="657" y="783"/>
                  </a:lnTo>
                  <a:lnTo>
                    <a:pt x="703" y="1150"/>
                  </a:lnTo>
                  <a:lnTo>
                    <a:pt x="686" y="1167"/>
                  </a:lnTo>
                  <a:lnTo>
                    <a:pt x="659" y="1150"/>
                  </a:lnTo>
                  <a:lnTo>
                    <a:pt x="625" y="1167"/>
                  </a:lnTo>
                  <a:lnTo>
                    <a:pt x="597" y="1147"/>
                  </a:lnTo>
                  <a:lnTo>
                    <a:pt x="595" y="1159"/>
                  </a:lnTo>
                  <a:lnTo>
                    <a:pt x="560" y="1163"/>
                  </a:lnTo>
                  <a:lnTo>
                    <a:pt x="516" y="1184"/>
                  </a:lnTo>
                  <a:lnTo>
                    <a:pt x="501" y="1172"/>
                  </a:lnTo>
                  <a:lnTo>
                    <a:pt x="479" y="1214"/>
                  </a:lnTo>
                  <a:lnTo>
                    <a:pt x="459" y="1223"/>
                  </a:lnTo>
                  <a:lnTo>
                    <a:pt x="389" y="1106"/>
                  </a:lnTo>
                  <a:lnTo>
                    <a:pt x="401" y="1022"/>
                  </a:lnTo>
                  <a:lnTo>
                    <a:pt x="0" y="1038"/>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58" name="Freeform 46"/>
            <p:cNvSpPr>
              <a:spLocks/>
            </p:cNvSpPr>
            <p:nvPr/>
          </p:nvSpPr>
          <p:spPr bwMode="gray">
            <a:xfrm>
              <a:off x="2996" y="2099"/>
              <a:ext cx="658" cy="573"/>
            </a:xfrm>
            <a:custGeom>
              <a:avLst/>
              <a:gdLst>
                <a:gd name="T0" fmla="*/ 0 w 1318"/>
                <a:gd name="T1" fmla="*/ 0 h 1149"/>
                <a:gd name="T2" fmla="*/ 0 w 1318"/>
                <a:gd name="T3" fmla="*/ 0 h 1149"/>
                <a:gd name="T4" fmla="*/ 0 w 1318"/>
                <a:gd name="T5" fmla="*/ 0 h 1149"/>
                <a:gd name="T6" fmla="*/ 0 w 1318"/>
                <a:gd name="T7" fmla="*/ 0 h 1149"/>
                <a:gd name="T8" fmla="*/ 0 w 1318"/>
                <a:gd name="T9" fmla="*/ 0 h 1149"/>
                <a:gd name="T10" fmla="*/ 0 w 1318"/>
                <a:gd name="T11" fmla="*/ 0 h 1149"/>
                <a:gd name="T12" fmla="*/ 0 w 1318"/>
                <a:gd name="T13" fmla="*/ 0 h 1149"/>
                <a:gd name="T14" fmla="*/ 0 w 1318"/>
                <a:gd name="T15" fmla="*/ 0 h 1149"/>
                <a:gd name="T16" fmla="*/ 0 w 1318"/>
                <a:gd name="T17" fmla="*/ 0 h 1149"/>
                <a:gd name="T18" fmla="*/ 0 w 1318"/>
                <a:gd name="T19" fmla="*/ 0 h 1149"/>
                <a:gd name="T20" fmla="*/ 0 w 1318"/>
                <a:gd name="T21" fmla="*/ 0 h 1149"/>
                <a:gd name="T22" fmla="*/ 0 w 1318"/>
                <a:gd name="T23" fmla="*/ 0 h 1149"/>
                <a:gd name="T24" fmla="*/ 0 w 1318"/>
                <a:gd name="T25" fmla="*/ 0 h 1149"/>
                <a:gd name="T26" fmla="*/ 0 w 1318"/>
                <a:gd name="T27" fmla="*/ 0 h 1149"/>
                <a:gd name="T28" fmla="*/ 0 w 1318"/>
                <a:gd name="T29" fmla="*/ 0 h 1149"/>
                <a:gd name="T30" fmla="*/ 0 w 1318"/>
                <a:gd name="T31" fmla="*/ 0 h 1149"/>
                <a:gd name="T32" fmla="*/ 0 w 1318"/>
                <a:gd name="T33" fmla="*/ 0 h 1149"/>
                <a:gd name="T34" fmla="*/ 0 w 1318"/>
                <a:gd name="T35" fmla="*/ 0 h 1149"/>
                <a:gd name="T36" fmla="*/ 0 w 1318"/>
                <a:gd name="T37" fmla="*/ 0 h 1149"/>
                <a:gd name="T38" fmla="*/ 0 w 1318"/>
                <a:gd name="T39" fmla="*/ 0 h 1149"/>
                <a:gd name="T40" fmla="*/ 0 w 1318"/>
                <a:gd name="T41" fmla="*/ 0 h 1149"/>
                <a:gd name="T42" fmla="*/ 0 w 1318"/>
                <a:gd name="T43" fmla="*/ 0 h 1149"/>
                <a:gd name="T44" fmla="*/ 0 w 1318"/>
                <a:gd name="T45" fmla="*/ 0 h 1149"/>
                <a:gd name="T46" fmla="*/ 0 w 1318"/>
                <a:gd name="T47" fmla="*/ 0 h 1149"/>
                <a:gd name="T48" fmla="*/ 0 w 1318"/>
                <a:gd name="T49" fmla="*/ 0 h 1149"/>
                <a:gd name="T50" fmla="*/ 0 w 1318"/>
                <a:gd name="T51" fmla="*/ 0 h 1149"/>
                <a:gd name="T52" fmla="*/ 0 w 1318"/>
                <a:gd name="T53" fmla="*/ 0 h 1149"/>
                <a:gd name="T54" fmla="*/ 0 w 1318"/>
                <a:gd name="T55" fmla="*/ 0 h 1149"/>
                <a:gd name="T56" fmla="*/ 0 w 1318"/>
                <a:gd name="T57" fmla="*/ 0 h 1149"/>
                <a:gd name="T58" fmla="*/ 0 w 1318"/>
                <a:gd name="T59" fmla="*/ 0 h 1149"/>
                <a:gd name="T60" fmla="*/ 0 w 1318"/>
                <a:gd name="T61" fmla="*/ 0 h 1149"/>
                <a:gd name="T62" fmla="*/ 0 w 1318"/>
                <a:gd name="T63" fmla="*/ 0 h 1149"/>
                <a:gd name="T64" fmla="*/ 0 w 1318"/>
                <a:gd name="T65" fmla="*/ 0 h 1149"/>
                <a:gd name="T66" fmla="*/ 0 w 1318"/>
                <a:gd name="T67" fmla="*/ 0 h 1149"/>
                <a:gd name="T68" fmla="*/ 0 w 1318"/>
                <a:gd name="T69" fmla="*/ 0 h 1149"/>
                <a:gd name="T70" fmla="*/ 0 w 1318"/>
                <a:gd name="T71" fmla="*/ 0 h 1149"/>
                <a:gd name="T72" fmla="*/ 0 w 1318"/>
                <a:gd name="T73" fmla="*/ 0 h 1149"/>
                <a:gd name="T74" fmla="*/ 0 w 1318"/>
                <a:gd name="T75" fmla="*/ 0 h 1149"/>
                <a:gd name="T76" fmla="*/ 0 w 1318"/>
                <a:gd name="T77" fmla="*/ 0 h 11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18"/>
                <a:gd name="T118" fmla="*/ 0 h 1149"/>
                <a:gd name="T119" fmla="*/ 1318 w 1318"/>
                <a:gd name="T120" fmla="*/ 1149 h 11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18" h="1149">
                  <a:moveTo>
                    <a:pt x="0" y="16"/>
                  </a:moveTo>
                  <a:lnTo>
                    <a:pt x="79" y="165"/>
                  </a:lnTo>
                  <a:lnTo>
                    <a:pt x="118" y="200"/>
                  </a:lnTo>
                  <a:lnTo>
                    <a:pt x="141" y="193"/>
                  </a:lnTo>
                  <a:lnTo>
                    <a:pt x="164" y="212"/>
                  </a:lnTo>
                  <a:lnTo>
                    <a:pt x="167" y="232"/>
                  </a:lnTo>
                  <a:lnTo>
                    <a:pt x="146" y="233"/>
                  </a:lnTo>
                  <a:lnTo>
                    <a:pt x="121" y="286"/>
                  </a:lnTo>
                  <a:lnTo>
                    <a:pt x="179" y="369"/>
                  </a:lnTo>
                  <a:lnTo>
                    <a:pt x="224" y="382"/>
                  </a:lnTo>
                  <a:lnTo>
                    <a:pt x="218" y="920"/>
                  </a:lnTo>
                  <a:lnTo>
                    <a:pt x="222" y="1050"/>
                  </a:lnTo>
                  <a:lnTo>
                    <a:pt x="1100" y="1021"/>
                  </a:lnTo>
                  <a:lnTo>
                    <a:pt x="1110" y="1099"/>
                  </a:lnTo>
                  <a:lnTo>
                    <a:pt x="1074" y="1149"/>
                  </a:lnTo>
                  <a:lnTo>
                    <a:pt x="1207" y="1142"/>
                  </a:lnTo>
                  <a:lnTo>
                    <a:pt x="1230" y="1099"/>
                  </a:lnTo>
                  <a:lnTo>
                    <a:pt x="1233" y="1050"/>
                  </a:lnTo>
                  <a:lnTo>
                    <a:pt x="1263" y="1013"/>
                  </a:lnTo>
                  <a:lnTo>
                    <a:pt x="1276" y="978"/>
                  </a:lnTo>
                  <a:lnTo>
                    <a:pt x="1309" y="973"/>
                  </a:lnTo>
                  <a:lnTo>
                    <a:pt x="1318" y="891"/>
                  </a:lnTo>
                  <a:lnTo>
                    <a:pt x="1299" y="885"/>
                  </a:lnTo>
                  <a:lnTo>
                    <a:pt x="1270" y="883"/>
                  </a:lnTo>
                  <a:lnTo>
                    <a:pt x="1239" y="824"/>
                  </a:lnTo>
                  <a:lnTo>
                    <a:pt x="1223" y="744"/>
                  </a:lnTo>
                  <a:lnTo>
                    <a:pt x="1190" y="689"/>
                  </a:lnTo>
                  <a:lnTo>
                    <a:pt x="1138" y="668"/>
                  </a:lnTo>
                  <a:lnTo>
                    <a:pt x="1071" y="616"/>
                  </a:lnTo>
                  <a:lnTo>
                    <a:pt x="1050" y="545"/>
                  </a:lnTo>
                  <a:lnTo>
                    <a:pt x="1087" y="435"/>
                  </a:lnTo>
                  <a:lnTo>
                    <a:pt x="1056" y="414"/>
                  </a:lnTo>
                  <a:lnTo>
                    <a:pt x="978" y="415"/>
                  </a:lnTo>
                  <a:lnTo>
                    <a:pt x="965" y="344"/>
                  </a:lnTo>
                  <a:lnTo>
                    <a:pt x="836" y="213"/>
                  </a:lnTo>
                  <a:lnTo>
                    <a:pt x="807" y="102"/>
                  </a:lnTo>
                  <a:lnTo>
                    <a:pt x="821" y="58"/>
                  </a:lnTo>
                  <a:lnTo>
                    <a:pt x="763" y="0"/>
                  </a:lnTo>
                  <a:lnTo>
                    <a:pt x="0" y="16"/>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59" name="Freeform 47"/>
            <p:cNvSpPr>
              <a:spLocks/>
            </p:cNvSpPr>
            <p:nvPr/>
          </p:nvSpPr>
          <p:spPr bwMode="gray">
            <a:xfrm>
              <a:off x="1297" y="876"/>
              <a:ext cx="1012" cy="645"/>
            </a:xfrm>
            <a:custGeom>
              <a:avLst/>
              <a:gdLst>
                <a:gd name="T0" fmla="*/ 0 w 2027"/>
                <a:gd name="T1" fmla="*/ 0 h 1293"/>
                <a:gd name="T2" fmla="*/ 0 w 2027"/>
                <a:gd name="T3" fmla="*/ 0 h 1293"/>
                <a:gd name="T4" fmla="*/ 0 w 2027"/>
                <a:gd name="T5" fmla="*/ 0 h 1293"/>
                <a:gd name="T6" fmla="*/ 0 w 2027"/>
                <a:gd name="T7" fmla="*/ 0 h 1293"/>
                <a:gd name="T8" fmla="*/ 0 w 2027"/>
                <a:gd name="T9" fmla="*/ 0 h 1293"/>
                <a:gd name="T10" fmla="*/ 0 w 2027"/>
                <a:gd name="T11" fmla="*/ 0 h 1293"/>
                <a:gd name="T12" fmla="*/ 0 w 2027"/>
                <a:gd name="T13" fmla="*/ 0 h 1293"/>
                <a:gd name="T14" fmla="*/ 0 w 2027"/>
                <a:gd name="T15" fmla="*/ 0 h 1293"/>
                <a:gd name="T16" fmla="*/ 0 w 2027"/>
                <a:gd name="T17" fmla="*/ 0 h 1293"/>
                <a:gd name="T18" fmla="*/ 0 w 2027"/>
                <a:gd name="T19" fmla="*/ 0 h 1293"/>
                <a:gd name="T20" fmla="*/ 0 w 2027"/>
                <a:gd name="T21" fmla="*/ 0 h 1293"/>
                <a:gd name="T22" fmla="*/ 0 w 2027"/>
                <a:gd name="T23" fmla="*/ 0 h 1293"/>
                <a:gd name="T24" fmla="*/ 0 w 2027"/>
                <a:gd name="T25" fmla="*/ 0 h 1293"/>
                <a:gd name="T26" fmla="*/ 0 w 2027"/>
                <a:gd name="T27" fmla="*/ 0 h 1293"/>
                <a:gd name="T28" fmla="*/ 0 w 2027"/>
                <a:gd name="T29" fmla="*/ 0 h 1293"/>
                <a:gd name="T30" fmla="*/ 0 w 2027"/>
                <a:gd name="T31" fmla="*/ 0 h 1293"/>
                <a:gd name="T32" fmla="*/ 0 w 2027"/>
                <a:gd name="T33" fmla="*/ 0 h 1293"/>
                <a:gd name="T34" fmla="*/ 0 w 2027"/>
                <a:gd name="T35" fmla="*/ 0 h 1293"/>
                <a:gd name="T36" fmla="*/ 0 w 2027"/>
                <a:gd name="T37" fmla="*/ 0 h 1293"/>
                <a:gd name="T38" fmla="*/ 0 w 2027"/>
                <a:gd name="T39" fmla="*/ 0 h 1293"/>
                <a:gd name="T40" fmla="*/ 0 w 2027"/>
                <a:gd name="T41" fmla="*/ 0 h 1293"/>
                <a:gd name="T42" fmla="*/ 0 w 2027"/>
                <a:gd name="T43" fmla="*/ 0 h 1293"/>
                <a:gd name="T44" fmla="*/ 0 w 2027"/>
                <a:gd name="T45" fmla="*/ 0 h 1293"/>
                <a:gd name="T46" fmla="*/ 0 w 2027"/>
                <a:gd name="T47" fmla="*/ 0 h 1293"/>
                <a:gd name="T48" fmla="*/ 0 w 2027"/>
                <a:gd name="T49" fmla="*/ 0 h 1293"/>
                <a:gd name="T50" fmla="*/ 0 w 2027"/>
                <a:gd name="T51" fmla="*/ 0 h 1293"/>
                <a:gd name="T52" fmla="*/ 0 w 2027"/>
                <a:gd name="T53" fmla="*/ 0 h 1293"/>
                <a:gd name="T54" fmla="*/ 0 w 2027"/>
                <a:gd name="T55" fmla="*/ 0 h 1293"/>
                <a:gd name="T56" fmla="*/ 0 w 2027"/>
                <a:gd name="T57" fmla="*/ 0 h 1293"/>
                <a:gd name="T58" fmla="*/ 0 w 2027"/>
                <a:gd name="T59" fmla="*/ 0 h 1293"/>
                <a:gd name="T60" fmla="*/ 0 w 2027"/>
                <a:gd name="T61" fmla="*/ 0 h 1293"/>
                <a:gd name="T62" fmla="*/ 0 w 2027"/>
                <a:gd name="T63" fmla="*/ 0 h 1293"/>
                <a:gd name="T64" fmla="*/ 0 w 2027"/>
                <a:gd name="T65" fmla="*/ 0 h 1293"/>
                <a:gd name="T66" fmla="*/ 0 w 2027"/>
                <a:gd name="T67" fmla="*/ 0 h 1293"/>
                <a:gd name="T68" fmla="*/ 0 w 2027"/>
                <a:gd name="T69" fmla="*/ 0 h 129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27"/>
                <a:gd name="T106" fmla="*/ 0 h 1293"/>
                <a:gd name="T107" fmla="*/ 2027 w 2027"/>
                <a:gd name="T108" fmla="*/ 1293 h 129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27" h="1293">
                  <a:moveTo>
                    <a:pt x="0" y="241"/>
                  </a:moveTo>
                  <a:lnTo>
                    <a:pt x="35" y="328"/>
                  </a:lnTo>
                  <a:lnTo>
                    <a:pt x="39" y="382"/>
                  </a:lnTo>
                  <a:lnTo>
                    <a:pt x="20" y="390"/>
                  </a:lnTo>
                  <a:lnTo>
                    <a:pt x="81" y="449"/>
                  </a:lnTo>
                  <a:lnTo>
                    <a:pt x="143" y="603"/>
                  </a:lnTo>
                  <a:lnTo>
                    <a:pt x="165" y="597"/>
                  </a:lnTo>
                  <a:lnTo>
                    <a:pt x="167" y="619"/>
                  </a:lnTo>
                  <a:lnTo>
                    <a:pt x="197" y="628"/>
                  </a:lnTo>
                  <a:lnTo>
                    <a:pt x="219" y="631"/>
                  </a:lnTo>
                  <a:lnTo>
                    <a:pt x="164" y="743"/>
                  </a:lnTo>
                  <a:lnTo>
                    <a:pt x="173" y="817"/>
                  </a:lnTo>
                  <a:lnTo>
                    <a:pt x="128" y="889"/>
                  </a:lnTo>
                  <a:lnTo>
                    <a:pt x="159" y="921"/>
                  </a:lnTo>
                  <a:lnTo>
                    <a:pt x="239" y="876"/>
                  </a:lnTo>
                  <a:lnTo>
                    <a:pt x="297" y="1119"/>
                  </a:lnTo>
                  <a:lnTo>
                    <a:pt x="334" y="1131"/>
                  </a:lnTo>
                  <a:lnTo>
                    <a:pt x="341" y="1205"/>
                  </a:lnTo>
                  <a:lnTo>
                    <a:pt x="372" y="1236"/>
                  </a:lnTo>
                  <a:lnTo>
                    <a:pt x="395" y="1209"/>
                  </a:lnTo>
                  <a:lnTo>
                    <a:pt x="449" y="1233"/>
                  </a:lnTo>
                  <a:lnTo>
                    <a:pt x="482" y="1207"/>
                  </a:lnTo>
                  <a:lnTo>
                    <a:pt x="590" y="1228"/>
                  </a:lnTo>
                  <a:lnTo>
                    <a:pt x="616" y="1234"/>
                  </a:lnTo>
                  <a:lnTo>
                    <a:pt x="640" y="1185"/>
                  </a:lnTo>
                  <a:lnTo>
                    <a:pt x="686" y="1263"/>
                  </a:lnTo>
                  <a:lnTo>
                    <a:pt x="708" y="1139"/>
                  </a:lnTo>
                  <a:lnTo>
                    <a:pt x="1259" y="1221"/>
                  </a:lnTo>
                  <a:lnTo>
                    <a:pt x="1937" y="1293"/>
                  </a:lnTo>
                  <a:lnTo>
                    <a:pt x="1960" y="1060"/>
                  </a:lnTo>
                  <a:lnTo>
                    <a:pt x="2027" y="303"/>
                  </a:lnTo>
                  <a:lnTo>
                    <a:pt x="1130" y="198"/>
                  </a:lnTo>
                  <a:lnTo>
                    <a:pt x="682" y="124"/>
                  </a:lnTo>
                  <a:lnTo>
                    <a:pt x="53" y="0"/>
                  </a:lnTo>
                  <a:lnTo>
                    <a:pt x="0" y="241"/>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60" name="Freeform 48"/>
            <p:cNvSpPr>
              <a:spLocks/>
            </p:cNvSpPr>
            <p:nvPr/>
          </p:nvSpPr>
          <p:spPr bwMode="gray">
            <a:xfrm>
              <a:off x="2218" y="1770"/>
              <a:ext cx="817" cy="411"/>
            </a:xfrm>
            <a:custGeom>
              <a:avLst/>
              <a:gdLst>
                <a:gd name="T0" fmla="*/ 0 w 1638"/>
                <a:gd name="T1" fmla="*/ 1 h 821"/>
                <a:gd name="T2" fmla="*/ 0 w 1638"/>
                <a:gd name="T3" fmla="*/ 0 h 821"/>
                <a:gd name="T4" fmla="*/ 0 w 1638"/>
                <a:gd name="T5" fmla="*/ 1 h 821"/>
                <a:gd name="T6" fmla="*/ 0 w 1638"/>
                <a:gd name="T7" fmla="*/ 1 h 821"/>
                <a:gd name="T8" fmla="*/ 0 w 1638"/>
                <a:gd name="T9" fmla="*/ 1 h 821"/>
                <a:gd name="T10" fmla="*/ 0 w 1638"/>
                <a:gd name="T11" fmla="*/ 1 h 821"/>
                <a:gd name="T12" fmla="*/ 0 w 1638"/>
                <a:gd name="T13" fmla="*/ 1 h 821"/>
                <a:gd name="T14" fmla="*/ 0 w 1638"/>
                <a:gd name="T15" fmla="*/ 1 h 821"/>
                <a:gd name="T16" fmla="*/ 0 w 1638"/>
                <a:gd name="T17" fmla="*/ 1 h 821"/>
                <a:gd name="T18" fmla="*/ 0 w 1638"/>
                <a:gd name="T19" fmla="*/ 1 h 821"/>
                <a:gd name="T20" fmla="*/ 0 w 1638"/>
                <a:gd name="T21" fmla="*/ 1 h 821"/>
                <a:gd name="T22" fmla="*/ 0 w 1638"/>
                <a:gd name="T23" fmla="*/ 1 h 821"/>
                <a:gd name="T24" fmla="*/ 0 w 1638"/>
                <a:gd name="T25" fmla="*/ 1 h 821"/>
                <a:gd name="T26" fmla="*/ 0 w 1638"/>
                <a:gd name="T27" fmla="*/ 1 h 821"/>
                <a:gd name="T28" fmla="*/ 0 w 1638"/>
                <a:gd name="T29" fmla="*/ 1 h 821"/>
                <a:gd name="T30" fmla="*/ 0 w 1638"/>
                <a:gd name="T31" fmla="*/ 1 h 821"/>
                <a:gd name="T32" fmla="*/ 0 w 1638"/>
                <a:gd name="T33" fmla="*/ 1 h 821"/>
                <a:gd name="T34" fmla="*/ 0 w 1638"/>
                <a:gd name="T35" fmla="*/ 1 h 821"/>
                <a:gd name="T36" fmla="*/ 0 w 1638"/>
                <a:gd name="T37" fmla="*/ 1 h 821"/>
                <a:gd name="T38" fmla="*/ 0 w 1638"/>
                <a:gd name="T39" fmla="*/ 1 h 8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38"/>
                <a:gd name="T61" fmla="*/ 0 h 821"/>
                <a:gd name="T62" fmla="*/ 1638 w 1638"/>
                <a:gd name="T63" fmla="*/ 821 h 8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38" h="821">
                  <a:moveTo>
                    <a:pt x="0" y="500"/>
                  </a:moveTo>
                  <a:lnTo>
                    <a:pt x="46" y="0"/>
                  </a:lnTo>
                  <a:lnTo>
                    <a:pt x="1055" y="62"/>
                  </a:lnTo>
                  <a:lnTo>
                    <a:pt x="1124" y="113"/>
                  </a:lnTo>
                  <a:lnTo>
                    <a:pt x="1244" y="108"/>
                  </a:lnTo>
                  <a:lnTo>
                    <a:pt x="1301" y="121"/>
                  </a:lnTo>
                  <a:lnTo>
                    <a:pt x="1368" y="151"/>
                  </a:lnTo>
                  <a:lnTo>
                    <a:pt x="1403" y="193"/>
                  </a:lnTo>
                  <a:lnTo>
                    <a:pt x="1433" y="203"/>
                  </a:lnTo>
                  <a:lnTo>
                    <a:pt x="1489" y="358"/>
                  </a:lnTo>
                  <a:lnTo>
                    <a:pt x="1490" y="406"/>
                  </a:lnTo>
                  <a:lnTo>
                    <a:pt x="1527" y="478"/>
                  </a:lnTo>
                  <a:lnTo>
                    <a:pt x="1545" y="597"/>
                  </a:lnTo>
                  <a:lnTo>
                    <a:pt x="1536" y="633"/>
                  </a:lnTo>
                  <a:lnTo>
                    <a:pt x="1559" y="672"/>
                  </a:lnTo>
                  <a:lnTo>
                    <a:pt x="1638" y="821"/>
                  </a:lnTo>
                  <a:lnTo>
                    <a:pt x="909" y="812"/>
                  </a:lnTo>
                  <a:lnTo>
                    <a:pt x="359" y="780"/>
                  </a:lnTo>
                  <a:lnTo>
                    <a:pt x="375" y="531"/>
                  </a:lnTo>
                  <a:lnTo>
                    <a:pt x="0" y="500"/>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61" name="Freeform 49"/>
            <p:cNvSpPr>
              <a:spLocks/>
            </p:cNvSpPr>
            <p:nvPr/>
          </p:nvSpPr>
          <p:spPr bwMode="gray">
            <a:xfrm>
              <a:off x="686" y="1640"/>
              <a:ext cx="630" cy="975"/>
            </a:xfrm>
            <a:custGeom>
              <a:avLst/>
              <a:gdLst>
                <a:gd name="T0" fmla="*/ 0 w 1262"/>
                <a:gd name="T1" fmla="*/ 0 h 1953"/>
                <a:gd name="T2" fmla="*/ 0 w 1262"/>
                <a:gd name="T3" fmla="*/ 0 h 1953"/>
                <a:gd name="T4" fmla="*/ 0 w 1262"/>
                <a:gd name="T5" fmla="*/ 0 h 1953"/>
                <a:gd name="T6" fmla="*/ 0 w 1262"/>
                <a:gd name="T7" fmla="*/ 0 h 1953"/>
                <a:gd name="T8" fmla="*/ 0 w 1262"/>
                <a:gd name="T9" fmla="*/ 0 h 1953"/>
                <a:gd name="T10" fmla="*/ 0 w 1262"/>
                <a:gd name="T11" fmla="*/ 0 h 1953"/>
                <a:gd name="T12" fmla="*/ 0 w 1262"/>
                <a:gd name="T13" fmla="*/ 0 h 1953"/>
                <a:gd name="T14" fmla="*/ 0 w 1262"/>
                <a:gd name="T15" fmla="*/ 0 h 1953"/>
                <a:gd name="T16" fmla="*/ 0 w 1262"/>
                <a:gd name="T17" fmla="*/ 0 h 1953"/>
                <a:gd name="T18" fmla="*/ 0 w 1262"/>
                <a:gd name="T19" fmla="*/ 0 h 1953"/>
                <a:gd name="T20" fmla="*/ 0 w 1262"/>
                <a:gd name="T21" fmla="*/ 0 h 19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62"/>
                <a:gd name="T34" fmla="*/ 0 h 1953"/>
                <a:gd name="T35" fmla="*/ 1262 w 1262"/>
                <a:gd name="T36" fmla="*/ 1953 h 19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62" h="1953">
                  <a:moveTo>
                    <a:pt x="0" y="717"/>
                  </a:moveTo>
                  <a:lnTo>
                    <a:pt x="58" y="831"/>
                  </a:lnTo>
                  <a:lnTo>
                    <a:pt x="802" y="1953"/>
                  </a:lnTo>
                  <a:lnTo>
                    <a:pt x="832" y="1692"/>
                  </a:lnTo>
                  <a:lnTo>
                    <a:pt x="877" y="1677"/>
                  </a:lnTo>
                  <a:lnTo>
                    <a:pt x="952" y="1722"/>
                  </a:lnTo>
                  <a:lnTo>
                    <a:pt x="1018" y="1489"/>
                  </a:lnTo>
                  <a:lnTo>
                    <a:pt x="1262" y="251"/>
                  </a:lnTo>
                  <a:lnTo>
                    <a:pt x="723" y="134"/>
                  </a:lnTo>
                  <a:lnTo>
                    <a:pt x="188" y="0"/>
                  </a:lnTo>
                  <a:lnTo>
                    <a:pt x="0" y="717"/>
                  </a:lnTo>
                  <a:close/>
                </a:path>
              </a:pathLst>
            </a:custGeom>
            <a:solidFill>
              <a:srgbClr val="0070C0"/>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62" name="Freeform 50"/>
            <p:cNvSpPr>
              <a:spLocks/>
            </p:cNvSpPr>
            <p:nvPr/>
          </p:nvSpPr>
          <p:spPr bwMode="gray">
            <a:xfrm>
              <a:off x="5090" y="1241"/>
              <a:ext cx="159" cy="346"/>
            </a:xfrm>
            <a:custGeom>
              <a:avLst/>
              <a:gdLst>
                <a:gd name="T0" fmla="*/ 0 w 322"/>
                <a:gd name="T1" fmla="*/ 1 h 691"/>
                <a:gd name="T2" fmla="*/ 0 w 322"/>
                <a:gd name="T3" fmla="*/ 1 h 691"/>
                <a:gd name="T4" fmla="*/ 0 w 322"/>
                <a:gd name="T5" fmla="*/ 1 h 691"/>
                <a:gd name="T6" fmla="*/ 0 w 322"/>
                <a:gd name="T7" fmla="*/ 1 h 691"/>
                <a:gd name="T8" fmla="*/ 0 w 322"/>
                <a:gd name="T9" fmla="*/ 1 h 691"/>
                <a:gd name="T10" fmla="*/ 0 w 322"/>
                <a:gd name="T11" fmla="*/ 0 h 691"/>
                <a:gd name="T12" fmla="*/ 0 w 322"/>
                <a:gd name="T13" fmla="*/ 1 h 691"/>
                <a:gd name="T14" fmla="*/ 0 w 322"/>
                <a:gd name="T15" fmla="*/ 1 h 691"/>
                <a:gd name="T16" fmla="*/ 0 w 322"/>
                <a:gd name="T17" fmla="*/ 1 h 691"/>
                <a:gd name="T18" fmla="*/ 0 w 322"/>
                <a:gd name="T19" fmla="*/ 1 h 691"/>
                <a:gd name="T20" fmla="*/ 0 w 322"/>
                <a:gd name="T21" fmla="*/ 1 h 691"/>
                <a:gd name="T22" fmla="*/ 0 w 322"/>
                <a:gd name="T23" fmla="*/ 1 h 691"/>
                <a:gd name="T24" fmla="*/ 0 w 322"/>
                <a:gd name="T25" fmla="*/ 1 h 6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2"/>
                <a:gd name="T40" fmla="*/ 0 h 691"/>
                <a:gd name="T41" fmla="*/ 322 w 322"/>
                <a:gd name="T42" fmla="*/ 691 h 6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2" h="691">
                  <a:moveTo>
                    <a:pt x="0" y="475"/>
                  </a:moveTo>
                  <a:lnTo>
                    <a:pt x="18" y="322"/>
                  </a:lnTo>
                  <a:lnTo>
                    <a:pt x="54" y="251"/>
                  </a:lnTo>
                  <a:lnTo>
                    <a:pt x="58" y="92"/>
                  </a:lnTo>
                  <a:lnTo>
                    <a:pt x="57" y="32"/>
                  </a:lnTo>
                  <a:lnTo>
                    <a:pt x="114" y="0"/>
                  </a:lnTo>
                  <a:lnTo>
                    <a:pt x="248" y="431"/>
                  </a:lnTo>
                  <a:lnTo>
                    <a:pt x="316" y="526"/>
                  </a:lnTo>
                  <a:lnTo>
                    <a:pt x="322" y="544"/>
                  </a:lnTo>
                  <a:lnTo>
                    <a:pt x="312" y="585"/>
                  </a:lnTo>
                  <a:lnTo>
                    <a:pt x="249" y="634"/>
                  </a:lnTo>
                  <a:lnTo>
                    <a:pt x="30" y="691"/>
                  </a:lnTo>
                  <a:lnTo>
                    <a:pt x="0" y="475"/>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63" name="Freeform 51"/>
            <p:cNvSpPr>
              <a:spLocks/>
            </p:cNvSpPr>
            <p:nvPr/>
          </p:nvSpPr>
          <p:spPr bwMode="gray">
            <a:xfrm>
              <a:off x="4912" y="1800"/>
              <a:ext cx="131" cy="303"/>
            </a:xfrm>
            <a:custGeom>
              <a:avLst/>
              <a:gdLst>
                <a:gd name="T0" fmla="*/ 0 w 262"/>
                <a:gd name="T1" fmla="*/ 1 h 606"/>
                <a:gd name="T2" fmla="*/ 1 w 262"/>
                <a:gd name="T3" fmla="*/ 1 h 606"/>
                <a:gd name="T4" fmla="*/ 1 w 262"/>
                <a:gd name="T5" fmla="*/ 1 h 606"/>
                <a:gd name="T6" fmla="*/ 1 w 262"/>
                <a:gd name="T7" fmla="*/ 1 h 606"/>
                <a:gd name="T8" fmla="*/ 1 w 262"/>
                <a:gd name="T9" fmla="*/ 1 h 606"/>
                <a:gd name="T10" fmla="*/ 1 w 262"/>
                <a:gd name="T11" fmla="*/ 1 h 606"/>
                <a:gd name="T12" fmla="*/ 1 w 262"/>
                <a:gd name="T13" fmla="*/ 1 h 606"/>
                <a:gd name="T14" fmla="*/ 1 w 262"/>
                <a:gd name="T15" fmla="*/ 0 h 606"/>
                <a:gd name="T16" fmla="*/ 1 w 262"/>
                <a:gd name="T17" fmla="*/ 1 h 606"/>
                <a:gd name="T18" fmla="*/ 1 w 262"/>
                <a:gd name="T19" fmla="*/ 1 h 606"/>
                <a:gd name="T20" fmla="*/ 1 w 262"/>
                <a:gd name="T21" fmla="*/ 1 h 606"/>
                <a:gd name="T22" fmla="*/ 1 w 262"/>
                <a:gd name="T23" fmla="*/ 1 h 606"/>
                <a:gd name="T24" fmla="*/ 1 w 262"/>
                <a:gd name="T25" fmla="*/ 1 h 606"/>
                <a:gd name="T26" fmla="*/ 1 w 262"/>
                <a:gd name="T27" fmla="*/ 1 h 606"/>
                <a:gd name="T28" fmla="*/ 1 w 262"/>
                <a:gd name="T29" fmla="*/ 1 h 606"/>
                <a:gd name="T30" fmla="*/ 1 w 262"/>
                <a:gd name="T31" fmla="*/ 1 h 606"/>
                <a:gd name="T32" fmla="*/ 1 w 262"/>
                <a:gd name="T33" fmla="*/ 1 h 606"/>
                <a:gd name="T34" fmla="*/ 1 w 262"/>
                <a:gd name="T35" fmla="*/ 1 h 606"/>
                <a:gd name="T36" fmla="*/ 1 w 262"/>
                <a:gd name="T37" fmla="*/ 1 h 606"/>
                <a:gd name="T38" fmla="*/ 1 w 262"/>
                <a:gd name="T39" fmla="*/ 1 h 606"/>
                <a:gd name="T40" fmla="*/ 1 w 262"/>
                <a:gd name="T41" fmla="*/ 1 h 606"/>
                <a:gd name="T42" fmla="*/ 1 w 262"/>
                <a:gd name="T43" fmla="*/ 1 h 606"/>
                <a:gd name="T44" fmla="*/ 1 w 262"/>
                <a:gd name="T45" fmla="*/ 1 h 606"/>
                <a:gd name="T46" fmla="*/ 1 w 262"/>
                <a:gd name="T47" fmla="*/ 1 h 606"/>
                <a:gd name="T48" fmla="*/ 1 w 262"/>
                <a:gd name="T49" fmla="*/ 1 h 606"/>
                <a:gd name="T50" fmla="*/ 1 w 262"/>
                <a:gd name="T51" fmla="*/ 1 h 606"/>
                <a:gd name="T52" fmla="*/ 1 w 262"/>
                <a:gd name="T53" fmla="*/ 1 h 606"/>
                <a:gd name="T54" fmla="*/ 1 w 262"/>
                <a:gd name="T55" fmla="*/ 1 h 606"/>
                <a:gd name="T56" fmla="*/ 1 w 262"/>
                <a:gd name="T57" fmla="*/ 1 h 606"/>
                <a:gd name="T58" fmla="*/ 1 w 262"/>
                <a:gd name="T59" fmla="*/ 1 h 606"/>
                <a:gd name="T60" fmla="*/ 1 w 262"/>
                <a:gd name="T61" fmla="*/ 1 h 606"/>
                <a:gd name="T62" fmla="*/ 1 w 262"/>
                <a:gd name="T63" fmla="*/ 1 h 606"/>
                <a:gd name="T64" fmla="*/ 1 w 262"/>
                <a:gd name="T65" fmla="*/ 1 h 606"/>
                <a:gd name="T66" fmla="*/ 1 w 262"/>
                <a:gd name="T67" fmla="*/ 1 h 606"/>
                <a:gd name="T68" fmla="*/ 1 w 262"/>
                <a:gd name="T69" fmla="*/ 1 h 606"/>
                <a:gd name="T70" fmla="*/ 1 w 262"/>
                <a:gd name="T71" fmla="*/ 1 h 606"/>
                <a:gd name="T72" fmla="*/ 1 w 262"/>
                <a:gd name="T73" fmla="*/ 1 h 606"/>
                <a:gd name="T74" fmla="*/ 0 w 262"/>
                <a:gd name="T75" fmla="*/ 1 h 6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2"/>
                <a:gd name="T115" fmla="*/ 0 h 606"/>
                <a:gd name="T116" fmla="*/ 262 w 262"/>
                <a:gd name="T117" fmla="*/ 606 h 60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2" h="606">
                  <a:moveTo>
                    <a:pt x="0" y="448"/>
                  </a:moveTo>
                  <a:lnTo>
                    <a:pt x="14" y="412"/>
                  </a:lnTo>
                  <a:lnTo>
                    <a:pt x="59" y="381"/>
                  </a:lnTo>
                  <a:lnTo>
                    <a:pt x="82" y="332"/>
                  </a:lnTo>
                  <a:lnTo>
                    <a:pt x="121" y="295"/>
                  </a:lnTo>
                  <a:lnTo>
                    <a:pt x="9" y="203"/>
                  </a:lnTo>
                  <a:lnTo>
                    <a:pt x="6" y="116"/>
                  </a:lnTo>
                  <a:lnTo>
                    <a:pt x="58" y="0"/>
                  </a:lnTo>
                  <a:lnTo>
                    <a:pt x="228" y="57"/>
                  </a:lnTo>
                  <a:lnTo>
                    <a:pt x="230" y="80"/>
                  </a:lnTo>
                  <a:lnTo>
                    <a:pt x="211" y="146"/>
                  </a:lnTo>
                  <a:lnTo>
                    <a:pt x="191" y="164"/>
                  </a:lnTo>
                  <a:lnTo>
                    <a:pt x="188" y="197"/>
                  </a:lnTo>
                  <a:lnTo>
                    <a:pt x="206" y="207"/>
                  </a:lnTo>
                  <a:lnTo>
                    <a:pt x="224" y="203"/>
                  </a:lnTo>
                  <a:lnTo>
                    <a:pt x="242" y="205"/>
                  </a:lnTo>
                  <a:lnTo>
                    <a:pt x="238" y="191"/>
                  </a:lnTo>
                  <a:lnTo>
                    <a:pt x="247" y="197"/>
                  </a:lnTo>
                  <a:lnTo>
                    <a:pt x="260" y="237"/>
                  </a:lnTo>
                  <a:lnTo>
                    <a:pt x="262" y="364"/>
                  </a:lnTo>
                  <a:lnTo>
                    <a:pt x="258" y="331"/>
                  </a:lnTo>
                  <a:lnTo>
                    <a:pt x="248" y="301"/>
                  </a:lnTo>
                  <a:lnTo>
                    <a:pt x="245" y="319"/>
                  </a:lnTo>
                  <a:lnTo>
                    <a:pt x="251" y="347"/>
                  </a:lnTo>
                  <a:lnTo>
                    <a:pt x="245" y="364"/>
                  </a:lnTo>
                  <a:lnTo>
                    <a:pt x="248" y="398"/>
                  </a:lnTo>
                  <a:lnTo>
                    <a:pt x="234" y="433"/>
                  </a:lnTo>
                  <a:lnTo>
                    <a:pt x="218" y="435"/>
                  </a:lnTo>
                  <a:lnTo>
                    <a:pt x="224" y="464"/>
                  </a:lnTo>
                  <a:lnTo>
                    <a:pt x="198" y="507"/>
                  </a:lnTo>
                  <a:lnTo>
                    <a:pt x="163" y="605"/>
                  </a:lnTo>
                  <a:lnTo>
                    <a:pt x="145" y="606"/>
                  </a:lnTo>
                  <a:lnTo>
                    <a:pt x="151" y="567"/>
                  </a:lnTo>
                  <a:lnTo>
                    <a:pt x="140" y="549"/>
                  </a:lnTo>
                  <a:lnTo>
                    <a:pt x="97" y="553"/>
                  </a:lnTo>
                  <a:lnTo>
                    <a:pt x="33" y="513"/>
                  </a:lnTo>
                  <a:lnTo>
                    <a:pt x="11" y="496"/>
                  </a:lnTo>
                  <a:lnTo>
                    <a:pt x="0" y="448"/>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64" name="Freeform 52"/>
            <p:cNvSpPr>
              <a:spLocks/>
            </p:cNvSpPr>
            <p:nvPr/>
          </p:nvSpPr>
          <p:spPr bwMode="gray">
            <a:xfrm>
              <a:off x="1581" y="2466"/>
              <a:ext cx="696" cy="713"/>
            </a:xfrm>
            <a:custGeom>
              <a:avLst/>
              <a:gdLst>
                <a:gd name="T0" fmla="*/ 0 w 1396"/>
                <a:gd name="T1" fmla="*/ 0 h 1427"/>
                <a:gd name="T2" fmla="*/ 0 w 1396"/>
                <a:gd name="T3" fmla="*/ 0 h 1427"/>
                <a:gd name="T4" fmla="*/ 0 w 1396"/>
                <a:gd name="T5" fmla="*/ 0 h 1427"/>
                <a:gd name="T6" fmla="*/ 0 w 1396"/>
                <a:gd name="T7" fmla="*/ 0 h 1427"/>
                <a:gd name="T8" fmla="*/ 0 w 1396"/>
                <a:gd name="T9" fmla="*/ 0 h 1427"/>
                <a:gd name="T10" fmla="*/ 0 w 1396"/>
                <a:gd name="T11" fmla="*/ 0 h 1427"/>
                <a:gd name="T12" fmla="*/ 0 w 1396"/>
                <a:gd name="T13" fmla="*/ 0 h 1427"/>
                <a:gd name="T14" fmla="*/ 0 w 1396"/>
                <a:gd name="T15" fmla="*/ 0 h 1427"/>
                <a:gd name="T16" fmla="*/ 0 w 1396"/>
                <a:gd name="T17" fmla="*/ 0 h 1427"/>
                <a:gd name="T18" fmla="*/ 0 w 1396"/>
                <a:gd name="T19" fmla="*/ 0 h 1427"/>
                <a:gd name="T20" fmla="*/ 0 w 1396"/>
                <a:gd name="T21" fmla="*/ 0 h 1427"/>
                <a:gd name="T22" fmla="*/ 0 w 1396"/>
                <a:gd name="T23" fmla="*/ 0 h 14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6"/>
                <a:gd name="T37" fmla="*/ 0 h 1427"/>
                <a:gd name="T38" fmla="*/ 1396 w 1396"/>
                <a:gd name="T39" fmla="*/ 1427 h 14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6" h="1427">
                  <a:moveTo>
                    <a:pt x="0" y="1402"/>
                  </a:moveTo>
                  <a:lnTo>
                    <a:pt x="174" y="1427"/>
                  </a:lnTo>
                  <a:lnTo>
                    <a:pt x="191" y="1319"/>
                  </a:lnTo>
                  <a:lnTo>
                    <a:pt x="544" y="1364"/>
                  </a:lnTo>
                  <a:lnTo>
                    <a:pt x="528" y="1312"/>
                  </a:lnTo>
                  <a:lnTo>
                    <a:pt x="583" y="1317"/>
                  </a:lnTo>
                  <a:lnTo>
                    <a:pt x="1281" y="1384"/>
                  </a:lnTo>
                  <a:lnTo>
                    <a:pt x="1385" y="261"/>
                  </a:lnTo>
                  <a:lnTo>
                    <a:pt x="1396" y="130"/>
                  </a:lnTo>
                  <a:lnTo>
                    <a:pt x="802" y="78"/>
                  </a:lnTo>
                  <a:lnTo>
                    <a:pt x="206" y="0"/>
                  </a:lnTo>
                  <a:lnTo>
                    <a:pt x="0" y="1402"/>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65" name="Freeform 53"/>
            <p:cNvSpPr>
              <a:spLocks/>
            </p:cNvSpPr>
            <p:nvPr/>
          </p:nvSpPr>
          <p:spPr bwMode="gray">
            <a:xfrm>
              <a:off x="4461" y="1327"/>
              <a:ext cx="586" cy="525"/>
            </a:xfrm>
            <a:custGeom>
              <a:avLst/>
              <a:gdLst>
                <a:gd name="T0" fmla="*/ 0 w 1173"/>
                <a:gd name="T1" fmla="*/ 0 h 1052"/>
                <a:gd name="T2" fmla="*/ 0 w 1173"/>
                <a:gd name="T3" fmla="*/ 0 h 1052"/>
                <a:gd name="T4" fmla="*/ 0 w 1173"/>
                <a:gd name="T5" fmla="*/ 0 h 1052"/>
                <a:gd name="T6" fmla="*/ 0 w 1173"/>
                <a:gd name="T7" fmla="*/ 0 h 1052"/>
                <a:gd name="T8" fmla="*/ 0 w 1173"/>
                <a:gd name="T9" fmla="*/ 0 h 1052"/>
                <a:gd name="T10" fmla="*/ 0 w 1173"/>
                <a:gd name="T11" fmla="*/ 0 h 1052"/>
                <a:gd name="T12" fmla="*/ 0 w 1173"/>
                <a:gd name="T13" fmla="*/ 0 h 1052"/>
                <a:gd name="T14" fmla="*/ 0 w 1173"/>
                <a:gd name="T15" fmla="*/ 0 h 1052"/>
                <a:gd name="T16" fmla="*/ 0 w 1173"/>
                <a:gd name="T17" fmla="*/ 0 h 1052"/>
                <a:gd name="T18" fmla="*/ 0 w 1173"/>
                <a:gd name="T19" fmla="*/ 0 h 1052"/>
                <a:gd name="T20" fmla="*/ 0 w 1173"/>
                <a:gd name="T21" fmla="*/ 0 h 1052"/>
                <a:gd name="T22" fmla="*/ 0 w 1173"/>
                <a:gd name="T23" fmla="*/ 0 h 1052"/>
                <a:gd name="T24" fmla="*/ 0 w 1173"/>
                <a:gd name="T25" fmla="*/ 0 h 1052"/>
                <a:gd name="T26" fmla="*/ 0 w 1173"/>
                <a:gd name="T27" fmla="*/ 0 h 1052"/>
                <a:gd name="T28" fmla="*/ 0 w 1173"/>
                <a:gd name="T29" fmla="*/ 0 h 1052"/>
                <a:gd name="T30" fmla="*/ 0 w 1173"/>
                <a:gd name="T31" fmla="*/ 0 h 1052"/>
                <a:gd name="T32" fmla="*/ 0 w 1173"/>
                <a:gd name="T33" fmla="*/ 0 h 1052"/>
                <a:gd name="T34" fmla="*/ 0 w 1173"/>
                <a:gd name="T35" fmla="*/ 0 h 1052"/>
                <a:gd name="T36" fmla="*/ 0 w 1173"/>
                <a:gd name="T37" fmla="*/ 0 h 1052"/>
                <a:gd name="T38" fmla="*/ 0 w 1173"/>
                <a:gd name="T39" fmla="*/ 0 h 1052"/>
                <a:gd name="T40" fmla="*/ 0 w 1173"/>
                <a:gd name="T41" fmla="*/ 0 h 1052"/>
                <a:gd name="T42" fmla="*/ 0 w 1173"/>
                <a:gd name="T43" fmla="*/ 0 h 1052"/>
                <a:gd name="T44" fmla="*/ 0 w 1173"/>
                <a:gd name="T45" fmla="*/ 0 h 1052"/>
                <a:gd name="T46" fmla="*/ 0 w 1173"/>
                <a:gd name="T47" fmla="*/ 0 h 1052"/>
                <a:gd name="T48" fmla="*/ 0 w 1173"/>
                <a:gd name="T49" fmla="*/ 0 h 1052"/>
                <a:gd name="T50" fmla="*/ 0 w 1173"/>
                <a:gd name="T51" fmla="*/ 0 h 1052"/>
                <a:gd name="T52" fmla="*/ 0 w 1173"/>
                <a:gd name="T53" fmla="*/ 0 h 1052"/>
                <a:gd name="T54" fmla="*/ 0 w 1173"/>
                <a:gd name="T55" fmla="*/ 0 h 1052"/>
                <a:gd name="T56" fmla="*/ 0 w 1173"/>
                <a:gd name="T57" fmla="*/ 0 h 1052"/>
                <a:gd name="T58" fmla="*/ 0 w 1173"/>
                <a:gd name="T59" fmla="*/ 0 h 1052"/>
                <a:gd name="T60" fmla="*/ 0 w 1173"/>
                <a:gd name="T61" fmla="*/ 0 h 1052"/>
                <a:gd name="T62" fmla="*/ 0 w 1173"/>
                <a:gd name="T63" fmla="*/ 0 h 1052"/>
                <a:gd name="T64" fmla="*/ 0 w 1173"/>
                <a:gd name="T65" fmla="*/ 0 h 1052"/>
                <a:gd name="T66" fmla="*/ 0 w 1173"/>
                <a:gd name="T67" fmla="*/ 0 h 1052"/>
                <a:gd name="T68" fmla="*/ 0 w 1173"/>
                <a:gd name="T69" fmla="*/ 0 h 1052"/>
                <a:gd name="T70" fmla="*/ 0 w 1173"/>
                <a:gd name="T71" fmla="*/ 0 h 1052"/>
                <a:gd name="T72" fmla="*/ 0 w 1173"/>
                <a:gd name="T73" fmla="*/ 0 h 1052"/>
                <a:gd name="T74" fmla="*/ 0 w 1173"/>
                <a:gd name="T75" fmla="*/ 0 h 1052"/>
                <a:gd name="T76" fmla="*/ 0 w 1173"/>
                <a:gd name="T77" fmla="*/ 0 h 1052"/>
                <a:gd name="T78" fmla="*/ 0 w 1173"/>
                <a:gd name="T79" fmla="*/ 0 h 1052"/>
                <a:gd name="T80" fmla="*/ 0 w 1173"/>
                <a:gd name="T81" fmla="*/ 0 h 1052"/>
                <a:gd name="T82" fmla="*/ 0 w 1173"/>
                <a:gd name="T83" fmla="*/ 0 h 1052"/>
                <a:gd name="T84" fmla="*/ 0 w 1173"/>
                <a:gd name="T85" fmla="*/ 0 h 1052"/>
                <a:gd name="T86" fmla="*/ 0 w 1173"/>
                <a:gd name="T87" fmla="*/ 0 h 1052"/>
                <a:gd name="T88" fmla="*/ 0 w 1173"/>
                <a:gd name="T89" fmla="*/ 0 h 1052"/>
                <a:gd name="T90" fmla="*/ 0 w 1173"/>
                <a:gd name="T91" fmla="*/ 0 h 1052"/>
                <a:gd name="T92" fmla="*/ 0 w 1173"/>
                <a:gd name="T93" fmla="*/ 0 h 1052"/>
                <a:gd name="T94" fmla="*/ 0 w 1173"/>
                <a:gd name="T95" fmla="*/ 0 h 1052"/>
                <a:gd name="T96" fmla="*/ 0 w 1173"/>
                <a:gd name="T97" fmla="*/ 0 h 1052"/>
                <a:gd name="T98" fmla="*/ 0 w 1173"/>
                <a:gd name="T99" fmla="*/ 0 h 1052"/>
                <a:gd name="T100" fmla="*/ 0 w 1173"/>
                <a:gd name="T101" fmla="*/ 0 h 1052"/>
                <a:gd name="T102" fmla="*/ 0 w 1173"/>
                <a:gd name="T103" fmla="*/ 0 h 1052"/>
                <a:gd name="T104" fmla="*/ 0 w 1173"/>
                <a:gd name="T105" fmla="*/ 0 h 10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73"/>
                <a:gd name="T160" fmla="*/ 0 h 1052"/>
                <a:gd name="T161" fmla="*/ 1173 w 1173"/>
                <a:gd name="T162" fmla="*/ 1052 h 105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73" h="1052">
                  <a:moveTo>
                    <a:pt x="0" y="906"/>
                  </a:moveTo>
                  <a:lnTo>
                    <a:pt x="38" y="965"/>
                  </a:lnTo>
                  <a:lnTo>
                    <a:pt x="803" y="819"/>
                  </a:lnTo>
                  <a:lnTo>
                    <a:pt x="856" y="847"/>
                  </a:lnTo>
                  <a:lnTo>
                    <a:pt x="887" y="906"/>
                  </a:lnTo>
                  <a:lnTo>
                    <a:pt x="962" y="949"/>
                  </a:lnTo>
                  <a:lnTo>
                    <a:pt x="1132" y="1006"/>
                  </a:lnTo>
                  <a:lnTo>
                    <a:pt x="1134" y="1029"/>
                  </a:lnTo>
                  <a:lnTo>
                    <a:pt x="1145" y="1052"/>
                  </a:lnTo>
                  <a:lnTo>
                    <a:pt x="1156" y="1039"/>
                  </a:lnTo>
                  <a:lnTo>
                    <a:pt x="1172" y="989"/>
                  </a:lnTo>
                  <a:lnTo>
                    <a:pt x="1173" y="900"/>
                  </a:lnTo>
                  <a:lnTo>
                    <a:pt x="1145" y="730"/>
                  </a:lnTo>
                  <a:lnTo>
                    <a:pt x="1143" y="551"/>
                  </a:lnTo>
                  <a:lnTo>
                    <a:pt x="1113" y="410"/>
                  </a:lnTo>
                  <a:lnTo>
                    <a:pt x="1062" y="294"/>
                  </a:lnTo>
                  <a:lnTo>
                    <a:pt x="1047" y="178"/>
                  </a:lnTo>
                  <a:lnTo>
                    <a:pt x="998" y="0"/>
                  </a:lnTo>
                  <a:lnTo>
                    <a:pt x="763" y="59"/>
                  </a:lnTo>
                  <a:lnTo>
                    <a:pt x="748" y="57"/>
                  </a:lnTo>
                  <a:lnTo>
                    <a:pt x="673" y="115"/>
                  </a:lnTo>
                  <a:lnTo>
                    <a:pt x="609" y="209"/>
                  </a:lnTo>
                  <a:lnTo>
                    <a:pt x="604" y="248"/>
                  </a:lnTo>
                  <a:lnTo>
                    <a:pt x="573" y="290"/>
                  </a:lnTo>
                  <a:lnTo>
                    <a:pt x="522" y="337"/>
                  </a:lnTo>
                  <a:lnTo>
                    <a:pt x="544" y="370"/>
                  </a:lnTo>
                  <a:lnTo>
                    <a:pt x="550" y="346"/>
                  </a:lnTo>
                  <a:lnTo>
                    <a:pt x="567" y="353"/>
                  </a:lnTo>
                  <a:lnTo>
                    <a:pt x="557" y="364"/>
                  </a:lnTo>
                  <a:lnTo>
                    <a:pt x="568" y="370"/>
                  </a:lnTo>
                  <a:lnTo>
                    <a:pt x="560" y="394"/>
                  </a:lnTo>
                  <a:lnTo>
                    <a:pt x="550" y="391"/>
                  </a:lnTo>
                  <a:lnTo>
                    <a:pt x="548" y="402"/>
                  </a:lnTo>
                  <a:lnTo>
                    <a:pt x="572" y="437"/>
                  </a:lnTo>
                  <a:lnTo>
                    <a:pt x="574" y="467"/>
                  </a:lnTo>
                  <a:lnTo>
                    <a:pt x="537" y="484"/>
                  </a:lnTo>
                  <a:lnTo>
                    <a:pt x="500" y="541"/>
                  </a:lnTo>
                  <a:lnTo>
                    <a:pt x="458" y="570"/>
                  </a:lnTo>
                  <a:lnTo>
                    <a:pt x="385" y="575"/>
                  </a:lnTo>
                  <a:lnTo>
                    <a:pt x="359" y="596"/>
                  </a:lnTo>
                  <a:lnTo>
                    <a:pt x="315" y="577"/>
                  </a:lnTo>
                  <a:lnTo>
                    <a:pt x="188" y="592"/>
                  </a:lnTo>
                  <a:lnTo>
                    <a:pt x="93" y="631"/>
                  </a:lnTo>
                  <a:lnTo>
                    <a:pt x="98" y="663"/>
                  </a:lnTo>
                  <a:lnTo>
                    <a:pt x="93" y="679"/>
                  </a:lnTo>
                  <a:lnTo>
                    <a:pt x="99" y="679"/>
                  </a:lnTo>
                  <a:lnTo>
                    <a:pt x="113" y="711"/>
                  </a:lnTo>
                  <a:lnTo>
                    <a:pt x="127" y="710"/>
                  </a:lnTo>
                  <a:lnTo>
                    <a:pt x="142" y="742"/>
                  </a:lnTo>
                  <a:lnTo>
                    <a:pt x="140" y="754"/>
                  </a:lnTo>
                  <a:lnTo>
                    <a:pt x="114" y="772"/>
                  </a:lnTo>
                  <a:lnTo>
                    <a:pt x="104" y="808"/>
                  </a:lnTo>
                  <a:lnTo>
                    <a:pt x="0" y="906"/>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66" name="Freeform 54"/>
            <p:cNvSpPr>
              <a:spLocks/>
            </p:cNvSpPr>
            <p:nvPr/>
          </p:nvSpPr>
          <p:spPr bwMode="gray">
            <a:xfrm>
              <a:off x="5006" y="1874"/>
              <a:ext cx="17" cy="25"/>
            </a:xfrm>
            <a:custGeom>
              <a:avLst/>
              <a:gdLst>
                <a:gd name="T0" fmla="*/ 0 w 33"/>
                <a:gd name="T1" fmla="*/ 0 h 51"/>
                <a:gd name="T2" fmla="*/ 1 w 33"/>
                <a:gd name="T3" fmla="*/ 0 h 51"/>
                <a:gd name="T4" fmla="*/ 1 w 33"/>
                <a:gd name="T5" fmla="*/ 0 h 51"/>
                <a:gd name="T6" fmla="*/ 1 w 33"/>
                <a:gd name="T7" fmla="*/ 0 h 51"/>
                <a:gd name="T8" fmla="*/ 1 w 33"/>
                <a:gd name="T9" fmla="*/ 0 h 51"/>
                <a:gd name="T10" fmla="*/ 0 w 33"/>
                <a:gd name="T11" fmla="*/ 0 h 51"/>
                <a:gd name="T12" fmla="*/ 0 60000 65536"/>
                <a:gd name="T13" fmla="*/ 0 60000 65536"/>
                <a:gd name="T14" fmla="*/ 0 60000 65536"/>
                <a:gd name="T15" fmla="*/ 0 60000 65536"/>
                <a:gd name="T16" fmla="*/ 0 60000 65536"/>
                <a:gd name="T17" fmla="*/ 0 60000 65536"/>
                <a:gd name="T18" fmla="*/ 0 w 33"/>
                <a:gd name="T19" fmla="*/ 0 h 51"/>
                <a:gd name="T20" fmla="*/ 33 w 33"/>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33" h="51">
                  <a:moveTo>
                    <a:pt x="0" y="51"/>
                  </a:moveTo>
                  <a:lnTo>
                    <a:pt x="3" y="18"/>
                  </a:lnTo>
                  <a:lnTo>
                    <a:pt x="23" y="0"/>
                  </a:lnTo>
                  <a:lnTo>
                    <a:pt x="33" y="11"/>
                  </a:lnTo>
                  <a:lnTo>
                    <a:pt x="15" y="42"/>
                  </a:lnTo>
                  <a:lnTo>
                    <a:pt x="0" y="51"/>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67" name="Freeform 55"/>
            <p:cNvSpPr>
              <a:spLocks/>
            </p:cNvSpPr>
            <p:nvPr/>
          </p:nvSpPr>
          <p:spPr bwMode="gray">
            <a:xfrm>
              <a:off x="5025" y="1774"/>
              <a:ext cx="183" cy="109"/>
            </a:xfrm>
            <a:custGeom>
              <a:avLst/>
              <a:gdLst>
                <a:gd name="T0" fmla="*/ 0 w 369"/>
                <a:gd name="T1" fmla="*/ 1 h 218"/>
                <a:gd name="T2" fmla="*/ 0 w 369"/>
                <a:gd name="T3" fmla="*/ 1 h 218"/>
                <a:gd name="T4" fmla="*/ 0 w 369"/>
                <a:gd name="T5" fmla="*/ 1 h 218"/>
                <a:gd name="T6" fmla="*/ 0 w 369"/>
                <a:gd name="T7" fmla="*/ 1 h 218"/>
                <a:gd name="T8" fmla="*/ 0 w 369"/>
                <a:gd name="T9" fmla="*/ 1 h 218"/>
                <a:gd name="T10" fmla="*/ 0 w 369"/>
                <a:gd name="T11" fmla="*/ 1 h 218"/>
                <a:gd name="T12" fmla="*/ 0 w 369"/>
                <a:gd name="T13" fmla="*/ 1 h 218"/>
                <a:gd name="T14" fmla="*/ 0 w 369"/>
                <a:gd name="T15" fmla="*/ 1 h 218"/>
                <a:gd name="T16" fmla="*/ 0 w 369"/>
                <a:gd name="T17" fmla="*/ 1 h 218"/>
                <a:gd name="T18" fmla="*/ 0 w 369"/>
                <a:gd name="T19" fmla="*/ 1 h 218"/>
                <a:gd name="T20" fmla="*/ 0 w 369"/>
                <a:gd name="T21" fmla="*/ 1 h 218"/>
                <a:gd name="T22" fmla="*/ 0 w 369"/>
                <a:gd name="T23" fmla="*/ 1 h 218"/>
                <a:gd name="T24" fmla="*/ 0 w 369"/>
                <a:gd name="T25" fmla="*/ 1 h 218"/>
                <a:gd name="T26" fmla="*/ 0 w 369"/>
                <a:gd name="T27" fmla="*/ 1 h 218"/>
                <a:gd name="T28" fmla="*/ 0 w 369"/>
                <a:gd name="T29" fmla="*/ 1 h 218"/>
                <a:gd name="T30" fmla="*/ 0 w 369"/>
                <a:gd name="T31" fmla="*/ 1 h 218"/>
                <a:gd name="T32" fmla="*/ 0 w 369"/>
                <a:gd name="T33" fmla="*/ 1 h 218"/>
                <a:gd name="T34" fmla="*/ 0 w 369"/>
                <a:gd name="T35" fmla="*/ 1 h 218"/>
                <a:gd name="T36" fmla="*/ 0 w 369"/>
                <a:gd name="T37" fmla="*/ 1 h 218"/>
                <a:gd name="T38" fmla="*/ 0 w 369"/>
                <a:gd name="T39" fmla="*/ 1 h 218"/>
                <a:gd name="T40" fmla="*/ 0 w 369"/>
                <a:gd name="T41" fmla="*/ 1 h 218"/>
                <a:gd name="T42" fmla="*/ 0 w 369"/>
                <a:gd name="T43" fmla="*/ 1 h 218"/>
                <a:gd name="T44" fmla="*/ 0 w 369"/>
                <a:gd name="T45" fmla="*/ 1 h 218"/>
                <a:gd name="T46" fmla="*/ 0 w 369"/>
                <a:gd name="T47" fmla="*/ 1 h 218"/>
                <a:gd name="T48" fmla="*/ 0 w 369"/>
                <a:gd name="T49" fmla="*/ 1 h 218"/>
                <a:gd name="T50" fmla="*/ 0 w 369"/>
                <a:gd name="T51" fmla="*/ 1 h 218"/>
                <a:gd name="T52" fmla="*/ 0 w 369"/>
                <a:gd name="T53" fmla="*/ 1 h 218"/>
                <a:gd name="T54" fmla="*/ 0 w 369"/>
                <a:gd name="T55" fmla="*/ 1 h 218"/>
                <a:gd name="T56" fmla="*/ 0 w 369"/>
                <a:gd name="T57" fmla="*/ 1 h 218"/>
                <a:gd name="T58" fmla="*/ 0 w 369"/>
                <a:gd name="T59" fmla="*/ 1 h 218"/>
                <a:gd name="T60" fmla="*/ 0 w 369"/>
                <a:gd name="T61" fmla="*/ 1 h 218"/>
                <a:gd name="T62" fmla="*/ 0 w 369"/>
                <a:gd name="T63" fmla="*/ 1 h 218"/>
                <a:gd name="T64" fmla="*/ 0 w 369"/>
                <a:gd name="T65" fmla="*/ 0 h 218"/>
                <a:gd name="T66" fmla="*/ 0 w 369"/>
                <a:gd name="T67" fmla="*/ 1 h 218"/>
                <a:gd name="T68" fmla="*/ 0 w 369"/>
                <a:gd name="T69" fmla="*/ 1 h 218"/>
                <a:gd name="T70" fmla="*/ 0 w 369"/>
                <a:gd name="T71" fmla="*/ 1 h 218"/>
                <a:gd name="T72" fmla="*/ 0 w 369"/>
                <a:gd name="T73" fmla="*/ 1 h 218"/>
                <a:gd name="T74" fmla="*/ 0 w 369"/>
                <a:gd name="T75" fmla="*/ 1 h 218"/>
                <a:gd name="T76" fmla="*/ 0 w 369"/>
                <a:gd name="T77" fmla="*/ 1 h 218"/>
                <a:gd name="T78" fmla="*/ 0 w 369"/>
                <a:gd name="T79" fmla="*/ 1 h 218"/>
                <a:gd name="T80" fmla="*/ 0 w 369"/>
                <a:gd name="T81" fmla="*/ 1 h 218"/>
                <a:gd name="T82" fmla="*/ 0 w 369"/>
                <a:gd name="T83" fmla="*/ 1 h 218"/>
                <a:gd name="T84" fmla="*/ 0 w 369"/>
                <a:gd name="T85" fmla="*/ 1 h 218"/>
                <a:gd name="T86" fmla="*/ 0 w 369"/>
                <a:gd name="T87" fmla="*/ 1 h 218"/>
                <a:gd name="T88" fmla="*/ 0 w 369"/>
                <a:gd name="T89" fmla="*/ 1 h 218"/>
                <a:gd name="T90" fmla="*/ 0 w 369"/>
                <a:gd name="T91" fmla="*/ 1 h 218"/>
                <a:gd name="T92" fmla="*/ 0 w 369"/>
                <a:gd name="T93" fmla="*/ 1 h 218"/>
                <a:gd name="T94" fmla="*/ 0 w 369"/>
                <a:gd name="T95" fmla="*/ 1 h 218"/>
                <a:gd name="T96" fmla="*/ 0 w 369"/>
                <a:gd name="T97" fmla="*/ 1 h 2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69"/>
                <a:gd name="T148" fmla="*/ 0 h 218"/>
                <a:gd name="T149" fmla="*/ 369 w 369"/>
                <a:gd name="T150" fmla="*/ 218 h 2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69" h="218">
                  <a:moveTo>
                    <a:pt x="0" y="197"/>
                  </a:moveTo>
                  <a:lnTo>
                    <a:pt x="8" y="215"/>
                  </a:lnTo>
                  <a:lnTo>
                    <a:pt x="18" y="216"/>
                  </a:lnTo>
                  <a:lnTo>
                    <a:pt x="31" y="198"/>
                  </a:lnTo>
                  <a:lnTo>
                    <a:pt x="43" y="193"/>
                  </a:lnTo>
                  <a:lnTo>
                    <a:pt x="47" y="198"/>
                  </a:lnTo>
                  <a:lnTo>
                    <a:pt x="27" y="218"/>
                  </a:lnTo>
                  <a:lnTo>
                    <a:pt x="62" y="204"/>
                  </a:lnTo>
                  <a:lnTo>
                    <a:pt x="65" y="196"/>
                  </a:lnTo>
                  <a:lnTo>
                    <a:pt x="115" y="173"/>
                  </a:lnTo>
                  <a:lnTo>
                    <a:pt x="156" y="144"/>
                  </a:lnTo>
                  <a:lnTo>
                    <a:pt x="203" y="125"/>
                  </a:lnTo>
                  <a:lnTo>
                    <a:pt x="242" y="101"/>
                  </a:lnTo>
                  <a:lnTo>
                    <a:pt x="240" y="106"/>
                  </a:lnTo>
                  <a:lnTo>
                    <a:pt x="164" y="163"/>
                  </a:lnTo>
                  <a:lnTo>
                    <a:pt x="150" y="167"/>
                  </a:lnTo>
                  <a:lnTo>
                    <a:pt x="161" y="171"/>
                  </a:lnTo>
                  <a:lnTo>
                    <a:pt x="180" y="158"/>
                  </a:lnTo>
                  <a:lnTo>
                    <a:pt x="296" y="74"/>
                  </a:lnTo>
                  <a:lnTo>
                    <a:pt x="312" y="58"/>
                  </a:lnTo>
                  <a:lnTo>
                    <a:pt x="365" y="14"/>
                  </a:lnTo>
                  <a:lnTo>
                    <a:pt x="369" y="2"/>
                  </a:lnTo>
                  <a:lnTo>
                    <a:pt x="359" y="3"/>
                  </a:lnTo>
                  <a:lnTo>
                    <a:pt x="332" y="28"/>
                  </a:lnTo>
                  <a:lnTo>
                    <a:pt x="318" y="22"/>
                  </a:lnTo>
                  <a:lnTo>
                    <a:pt x="294" y="39"/>
                  </a:lnTo>
                  <a:lnTo>
                    <a:pt x="288" y="34"/>
                  </a:lnTo>
                  <a:lnTo>
                    <a:pt x="267" y="84"/>
                  </a:lnTo>
                  <a:lnTo>
                    <a:pt x="259" y="74"/>
                  </a:lnTo>
                  <a:lnTo>
                    <a:pt x="240" y="74"/>
                  </a:lnTo>
                  <a:lnTo>
                    <a:pt x="273" y="36"/>
                  </a:lnTo>
                  <a:lnTo>
                    <a:pt x="268" y="27"/>
                  </a:lnTo>
                  <a:lnTo>
                    <a:pt x="294" y="0"/>
                  </a:lnTo>
                  <a:lnTo>
                    <a:pt x="285" y="1"/>
                  </a:lnTo>
                  <a:lnTo>
                    <a:pt x="235" y="56"/>
                  </a:lnTo>
                  <a:lnTo>
                    <a:pt x="176" y="79"/>
                  </a:lnTo>
                  <a:lnTo>
                    <a:pt x="145" y="82"/>
                  </a:lnTo>
                  <a:lnTo>
                    <a:pt x="140" y="97"/>
                  </a:lnTo>
                  <a:lnTo>
                    <a:pt x="102" y="108"/>
                  </a:lnTo>
                  <a:lnTo>
                    <a:pt x="86" y="106"/>
                  </a:lnTo>
                  <a:lnTo>
                    <a:pt x="86" y="117"/>
                  </a:lnTo>
                  <a:lnTo>
                    <a:pt x="71" y="117"/>
                  </a:lnTo>
                  <a:lnTo>
                    <a:pt x="60" y="126"/>
                  </a:lnTo>
                  <a:lnTo>
                    <a:pt x="57" y="144"/>
                  </a:lnTo>
                  <a:lnTo>
                    <a:pt x="49" y="138"/>
                  </a:lnTo>
                  <a:lnTo>
                    <a:pt x="41" y="157"/>
                  </a:lnTo>
                  <a:lnTo>
                    <a:pt x="15" y="165"/>
                  </a:lnTo>
                  <a:lnTo>
                    <a:pt x="12" y="179"/>
                  </a:lnTo>
                  <a:lnTo>
                    <a:pt x="0" y="197"/>
                  </a:lnTo>
                  <a:close/>
                </a:path>
              </a:pathLst>
            </a:custGeom>
            <a:solidFill>
              <a:srgbClr val="00B050"/>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68" name="Freeform 56"/>
            <p:cNvSpPr>
              <a:spLocks/>
            </p:cNvSpPr>
            <p:nvPr/>
          </p:nvSpPr>
          <p:spPr bwMode="gray">
            <a:xfrm>
              <a:off x="4152" y="2420"/>
              <a:ext cx="846" cy="379"/>
            </a:xfrm>
            <a:custGeom>
              <a:avLst/>
              <a:gdLst>
                <a:gd name="T0" fmla="*/ 0 w 1693"/>
                <a:gd name="T1" fmla="*/ 1 h 757"/>
                <a:gd name="T2" fmla="*/ 0 w 1693"/>
                <a:gd name="T3" fmla="*/ 1 h 757"/>
                <a:gd name="T4" fmla="*/ 0 w 1693"/>
                <a:gd name="T5" fmla="*/ 1 h 757"/>
                <a:gd name="T6" fmla="*/ 0 w 1693"/>
                <a:gd name="T7" fmla="*/ 1 h 757"/>
                <a:gd name="T8" fmla="*/ 0 w 1693"/>
                <a:gd name="T9" fmla="*/ 1 h 757"/>
                <a:gd name="T10" fmla="*/ 0 w 1693"/>
                <a:gd name="T11" fmla="*/ 1 h 757"/>
                <a:gd name="T12" fmla="*/ 0 w 1693"/>
                <a:gd name="T13" fmla="*/ 1 h 757"/>
                <a:gd name="T14" fmla="*/ 0 w 1693"/>
                <a:gd name="T15" fmla="*/ 1 h 757"/>
                <a:gd name="T16" fmla="*/ 0 w 1693"/>
                <a:gd name="T17" fmla="*/ 1 h 757"/>
                <a:gd name="T18" fmla="*/ 0 w 1693"/>
                <a:gd name="T19" fmla="*/ 1 h 757"/>
                <a:gd name="T20" fmla="*/ 0 w 1693"/>
                <a:gd name="T21" fmla="*/ 1 h 757"/>
                <a:gd name="T22" fmla="*/ 0 w 1693"/>
                <a:gd name="T23" fmla="*/ 1 h 757"/>
                <a:gd name="T24" fmla="*/ 0 w 1693"/>
                <a:gd name="T25" fmla="*/ 1 h 757"/>
                <a:gd name="T26" fmla="*/ 0 w 1693"/>
                <a:gd name="T27" fmla="*/ 1 h 757"/>
                <a:gd name="T28" fmla="*/ 0 w 1693"/>
                <a:gd name="T29" fmla="*/ 1 h 757"/>
                <a:gd name="T30" fmla="*/ 0 w 1693"/>
                <a:gd name="T31" fmla="*/ 1 h 757"/>
                <a:gd name="T32" fmla="*/ 0 w 1693"/>
                <a:gd name="T33" fmla="*/ 1 h 757"/>
                <a:gd name="T34" fmla="*/ 0 w 1693"/>
                <a:gd name="T35" fmla="*/ 1 h 757"/>
                <a:gd name="T36" fmla="*/ 0 w 1693"/>
                <a:gd name="T37" fmla="*/ 1 h 757"/>
                <a:gd name="T38" fmla="*/ 0 w 1693"/>
                <a:gd name="T39" fmla="*/ 1 h 757"/>
                <a:gd name="T40" fmla="*/ 0 w 1693"/>
                <a:gd name="T41" fmla="*/ 1 h 757"/>
                <a:gd name="T42" fmla="*/ 0 w 1693"/>
                <a:gd name="T43" fmla="*/ 1 h 757"/>
                <a:gd name="T44" fmla="*/ 0 w 1693"/>
                <a:gd name="T45" fmla="*/ 1 h 757"/>
                <a:gd name="T46" fmla="*/ 0 w 1693"/>
                <a:gd name="T47" fmla="*/ 1 h 757"/>
                <a:gd name="T48" fmla="*/ 0 w 1693"/>
                <a:gd name="T49" fmla="*/ 1 h 757"/>
                <a:gd name="T50" fmla="*/ 0 w 1693"/>
                <a:gd name="T51" fmla="*/ 1 h 757"/>
                <a:gd name="T52" fmla="*/ 0 w 1693"/>
                <a:gd name="T53" fmla="*/ 1 h 757"/>
                <a:gd name="T54" fmla="*/ 0 w 1693"/>
                <a:gd name="T55" fmla="*/ 1 h 757"/>
                <a:gd name="T56" fmla="*/ 0 w 1693"/>
                <a:gd name="T57" fmla="*/ 1 h 757"/>
                <a:gd name="T58" fmla="*/ 0 w 1693"/>
                <a:gd name="T59" fmla="*/ 1 h 757"/>
                <a:gd name="T60" fmla="*/ 0 w 1693"/>
                <a:gd name="T61" fmla="*/ 1 h 757"/>
                <a:gd name="T62" fmla="*/ 0 w 1693"/>
                <a:gd name="T63" fmla="*/ 1 h 757"/>
                <a:gd name="T64" fmla="*/ 0 w 1693"/>
                <a:gd name="T65" fmla="*/ 1 h 757"/>
                <a:gd name="T66" fmla="*/ 0 w 1693"/>
                <a:gd name="T67" fmla="*/ 1 h 757"/>
                <a:gd name="T68" fmla="*/ 0 w 1693"/>
                <a:gd name="T69" fmla="*/ 1 h 757"/>
                <a:gd name="T70" fmla="*/ 0 w 1693"/>
                <a:gd name="T71" fmla="*/ 1 h 757"/>
                <a:gd name="T72" fmla="*/ 0 w 1693"/>
                <a:gd name="T73" fmla="*/ 1 h 757"/>
                <a:gd name="T74" fmla="*/ 0 w 1693"/>
                <a:gd name="T75" fmla="*/ 1 h 757"/>
                <a:gd name="T76" fmla="*/ 0 w 1693"/>
                <a:gd name="T77" fmla="*/ 1 h 757"/>
                <a:gd name="T78" fmla="*/ 0 w 1693"/>
                <a:gd name="T79" fmla="*/ 1 h 757"/>
                <a:gd name="T80" fmla="*/ 0 w 1693"/>
                <a:gd name="T81" fmla="*/ 1 h 757"/>
                <a:gd name="T82" fmla="*/ 0 w 1693"/>
                <a:gd name="T83" fmla="*/ 1 h 757"/>
                <a:gd name="T84" fmla="*/ 0 w 1693"/>
                <a:gd name="T85" fmla="*/ 1 h 757"/>
                <a:gd name="T86" fmla="*/ 0 w 1693"/>
                <a:gd name="T87" fmla="*/ 1 h 757"/>
                <a:gd name="T88" fmla="*/ 0 w 1693"/>
                <a:gd name="T89" fmla="*/ 1 h 75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93"/>
                <a:gd name="T136" fmla="*/ 0 h 757"/>
                <a:gd name="T137" fmla="*/ 1693 w 1693"/>
                <a:gd name="T138" fmla="*/ 757 h 75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93" h="757">
                  <a:moveTo>
                    <a:pt x="0" y="595"/>
                  </a:moveTo>
                  <a:lnTo>
                    <a:pt x="1" y="652"/>
                  </a:lnTo>
                  <a:lnTo>
                    <a:pt x="246" y="622"/>
                  </a:lnTo>
                  <a:lnTo>
                    <a:pt x="390" y="551"/>
                  </a:lnTo>
                  <a:lnTo>
                    <a:pt x="659" y="519"/>
                  </a:lnTo>
                  <a:lnTo>
                    <a:pt x="770" y="591"/>
                  </a:lnTo>
                  <a:lnTo>
                    <a:pt x="946" y="565"/>
                  </a:lnTo>
                  <a:lnTo>
                    <a:pt x="1212" y="757"/>
                  </a:lnTo>
                  <a:lnTo>
                    <a:pt x="1248" y="736"/>
                  </a:lnTo>
                  <a:lnTo>
                    <a:pt x="1315" y="732"/>
                  </a:lnTo>
                  <a:lnTo>
                    <a:pt x="1328" y="681"/>
                  </a:lnTo>
                  <a:lnTo>
                    <a:pt x="1341" y="708"/>
                  </a:lnTo>
                  <a:lnTo>
                    <a:pt x="1359" y="621"/>
                  </a:lnTo>
                  <a:lnTo>
                    <a:pt x="1394" y="573"/>
                  </a:lnTo>
                  <a:lnTo>
                    <a:pt x="1426" y="549"/>
                  </a:lnTo>
                  <a:lnTo>
                    <a:pt x="1409" y="538"/>
                  </a:lnTo>
                  <a:lnTo>
                    <a:pt x="1415" y="518"/>
                  </a:lnTo>
                  <a:lnTo>
                    <a:pt x="1399" y="498"/>
                  </a:lnTo>
                  <a:lnTo>
                    <a:pt x="1424" y="521"/>
                  </a:lnTo>
                  <a:lnTo>
                    <a:pt x="1418" y="530"/>
                  </a:lnTo>
                  <a:lnTo>
                    <a:pt x="1435" y="539"/>
                  </a:lnTo>
                  <a:lnTo>
                    <a:pt x="1454" y="517"/>
                  </a:lnTo>
                  <a:lnTo>
                    <a:pt x="1463" y="515"/>
                  </a:lnTo>
                  <a:lnTo>
                    <a:pt x="1455" y="480"/>
                  </a:lnTo>
                  <a:lnTo>
                    <a:pt x="1463" y="479"/>
                  </a:lnTo>
                  <a:lnTo>
                    <a:pt x="1476" y="500"/>
                  </a:lnTo>
                  <a:lnTo>
                    <a:pt x="1536" y="469"/>
                  </a:lnTo>
                  <a:lnTo>
                    <a:pt x="1584" y="467"/>
                  </a:lnTo>
                  <a:lnTo>
                    <a:pt x="1619" y="404"/>
                  </a:lnTo>
                  <a:lnTo>
                    <a:pt x="1607" y="387"/>
                  </a:lnTo>
                  <a:lnTo>
                    <a:pt x="1588" y="411"/>
                  </a:lnTo>
                  <a:lnTo>
                    <a:pt x="1581" y="380"/>
                  </a:lnTo>
                  <a:lnTo>
                    <a:pt x="1559" y="401"/>
                  </a:lnTo>
                  <a:lnTo>
                    <a:pt x="1569" y="419"/>
                  </a:lnTo>
                  <a:lnTo>
                    <a:pt x="1549" y="409"/>
                  </a:lnTo>
                  <a:lnTo>
                    <a:pt x="1545" y="427"/>
                  </a:lnTo>
                  <a:lnTo>
                    <a:pt x="1490" y="425"/>
                  </a:lnTo>
                  <a:lnTo>
                    <a:pt x="1452" y="399"/>
                  </a:lnTo>
                  <a:lnTo>
                    <a:pt x="1454" y="382"/>
                  </a:lnTo>
                  <a:lnTo>
                    <a:pt x="1512" y="417"/>
                  </a:lnTo>
                  <a:lnTo>
                    <a:pt x="1559" y="366"/>
                  </a:lnTo>
                  <a:lnTo>
                    <a:pt x="1536" y="362"/>
                  </a:lnTo>
                  <a:lnTo>
                    <a:pt x="1562" y="324"/>
                  </a:lnTo>
                  <a:lnTo>
                    <a:pt x="1533" y="332"/>
                  </a:lnTo>
                  <a:lnTo>
                    <a:pt x="1445" y="298"/>
                  </a:lnTo>
                  <a:lnTo>
                    <a:pt x="1489" y="290"/>
                  </a:lnTo>
                  <a:lnTo>
                    <a:pt x="1531" y="307"/>
                  </a:lnTo>
                  <a:lnTo>
                    <a:pt x="1533" y="297"/>
                  </a:lnTo>
                  <a:lnTo>
                    <a:pt x="1512" y="274"/>
                  </a:lnTo>
                  <a:lnTo>
                    <a:pt x="1530" y="274"/>
                  </a:lnTo>
                  <a:lnTo>
                    <a:pt x="1556" y="261"/>
                  </a:lnTo>
                  <a:lnTo>
                    <a:pt x="1541" y="282"/>
                  </a:lnTo>
                  <a:lnTo>
                    <a:pt x="1551" y="304"/>
                  </a:lnTo>
                  <a:lnTo>
                    <a:pt x="1571" y="285"/>
                  </a:lnTo>
                  <a:lnTo>
                    <a:pt x="1583" y="307"/>
                  </a:lnTo>
                  <a:lnTo>
                    <a:pt x="1602" y="304"/>
                  </a:lnTo>
                  <a:lnTo>
                    <a:pt x="1627" y="302"/>
                  </a:lnTo>
                  <a:lnTo>
                    <a:pt x="1650" y="274"/>
                  </a:lnTo>
                  <a:lnTo>
                    <a:pt x="1666" y="225"/>
                  </a:lnTo>
                  <a:lnTo>
                    <a:pt x="1693" y="219"/>
                  </a:lnTo>
                  <a:lnTo>
                    <a:pt x="1693" y="194"/>
                  </a:lnTo>
                  <a:lnTo>
                    <a:pt x="1675" y="151"/>
                  </a:lnTo>
                  <a:lnTo>
                    <a:pt x="1649" y="151"/>
                  </a:lnTo>
                  <a:lnTo>
                    <a:pt x="1623" y="219"/>
                  </a:lnTo>
                  <a:lnTo>
                    <a:pt x="1613" y="185"/>
                  </a:lnTo>
                  <a:lnTo>
                    <a:pt x="1607" y="140"/>
                  </a:lnTo>
                  <a:lnTo>
                    <a:pt x="1552" y="166"/>
                  </a:lnTo>
                  <a:lnTo>
                    <a:pt x="1483" y="181"/>
                  </a:lnTo>
                  <a:lnTo>
                    <a:pt x="1490" y="148"/>
                  </a:lnTo>
                  <a:lnTo>
                    <a:pt x="1528" y="129"/>
                  </a:lnTo>
                  <a:lnTo>
                    <a:pt x="1601" y="100"/>
                  </a:lnTo>
                  <a:lnTo>
                    <a:pt x="1575" y="64"/>
                  </a:lnTo>
                  <a:lnTo>
                    <a:pt x="1624" y="89"/>
                  </a:lnTo>
                  <a:lnTo>
                    <a:pt x="1609" y="57"/>
                  </a:lnTo>
                  <a:lnTo>
                    <a:pt x="1655" y="100"/>
                  </a:lnTo>
                  <a:lnTo>
                    <a:pt x="1620" y="29"/>
                  </a:lnTo>
                  <a:lnTo>
                    <a:pt x="1585" y="0"/>
                  </a:lnTo>
                  <a:lnTo>
                    <a:pt x="982" y="116"/>
                  </a:lnTo>
                  <a:lnTo>
                    <a:pt x="483" y="181"/>
                  </a:lnTo>
                  <a:lnTo>
                    <a:pt x="475" y="237"/>
                  </a:lnTo>
                  <a:lnTo>
                    <a:pt x="448" y="255"/>
                  </a:lnTo>
                  <a:lnTo>
                    <a:pt x="413" y="317"/>
                  </a:lnTo>
                  <a:lnTo>
                    <a:pt x="386" y="313"/>
                  </a:lnTo>
                  <a:lnTo>
                    <a:pt x="355" y="330"/>
                  </a:lnTo>
                  <a:lnTo>
                    <a:pt x="334" y="361"/>
                  </a:lnTo>
                  <a:lnTo>
                    <a:pt x="305" y="341"/>
                  </a:lnTo>
                  <a:lnTo>
                    <a:pt x="260" y="380"/>
                  </a:lnTo>
                  <a:lnTo>
                    <a:pt x="254" y="413"/>
                  </a:lnTo>
                  <a:lnTo>
                    <a:pt x="62" y="526"/>
                  </a:lnTo>
                  <a:lnTo>
                    <a:pt x="51" y="570"/>
                  </a:lnTo>
                  <a:lnTo>
                    <a:pt x="0" y="595"/>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69" name="Freeform 57"/>
            <p:cNvSpPr>
              <a:spLocks/>
            </p:cNvSpPr>
            <p:nvPr/>
          </p:nvSpPr>
          <p:spPr bwMode="gray">
            <a:xfrm>
              <a:off x="2275" y="1027"/>
              <a:ext cx="652" cy="411"/>
            </a:xfrm>
            <a:custGeom>
              <a:avLst/>
              <a:gdLst>
                <a:gd name="T0" fmla="*/ 0 w 1305"/>
                <a:gd name="T1" fmla="*/ 0 h 823"/>
                <a:gd name="T2" fmla="*/ 0 w 1305"/>
                <a:gd name="T3" fmla="*/ 0 h 823"/>
                <a:gd name="T4" fmla="*/ 0 w 1305"/>
                <a:gd name="T5" fmla="*/ 0 h 823"/>
                <a:gd name="T6" fmla="*/ 0 w 1305"/>
                <a:gd name="T7" fmla="*/ 0 h 823"/>
                <a:gd name="T8" fmla="*/ 0 w 1305"/>
                <a:gd name="T9" fmla="*/ 0 h 823"/>
                <a:gd name="T10" fmla="*/ 0 w 1305"/>
                <a:gd name="T11" fmla="*/ 0 h 823"/>
                <a:gd name="T12" fmla="*/ 0 w 1305"/>
                <a:gd name="T13" fmla="*/ 0 h 823"/>
                <a:gd name="T14" fmla="*/ 0 w 1305"/>
                <a:gd name="T15" fmla="*/ 0 h 823"/>
                <a:gd name="T16" fmla="*/ 0 w 1305"/>
                <a:gd name="T17" fmla="*/ 0 h 823"/>
                <a:gd name="T18" fmla="*/ 0 w 1305"/>
                <a:gd name="T19" fmla="*/ 0 h 8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5"/>
                <a:gd name="T31" fmla="*/ 0 h 823"/>
                <a:gd name="T32" fmla="*/ 1305 w 1305"/>
                <a:gd name="T33" fmla="*/ 823 h 8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5" h="823">
                  <a:moveTo>
                    <a:pt x="0" y="757"/>
                  </a:moveTo>
                  <a:lnTo>
                    <a:pt x="67" y="0"/>
                  </a:lnTo>
                  <a:lnTo>
                    <a:pt x="710" y="45"/>
                  </a:lnTo>
                  <a:lnTo>
                    <a:pt x="1204" y="61"/>
                  </a:lnTo>
                  <a:lnTo>
                    <a:pt x="1213" y="267"/>
                  </a:lnTo>
                  <a:lnTo>
                    <a:pt x="1263" y="434"/>
                  </a:lnTo>
                  <a:lnTo>
                    <a:pt x="1270" y="650"/>
                  </a:lnTo>
                  <a:lnTo>
                    <a:pt x="1305" y="823"/>
                  </a:lnTo>
                  <a:lnTo>
                    <a:pt x="618" y="802"/>
                  </a:lnTo>
                  <a:lnTo>
                    <a:pt x="0" y="757"/>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70" name="Freeform 58"/>
            <p:cNvSpPr>
              <a:spLocks/>
            </p:cNvSpPr>
            <p:nvPr/>
          </p:nvSpPr>
          <p:spPr bwMode="gray">
            <a:xfrm>
              <a:off x="4009" y="1827"/>
              <a:ext cx="416" cy="469"/>
            </a:xfrm>
            <a:custGeom>
              <a:avLst/>
              <a:gdLst>
                <a:gd name="T0" fmla="*/ 0 w 830"/>
                <a:gd name="T1" fmla="*/ 1 h 938"/>
                <a:gd name="T2" fmla="*/ 1 w 830"/>
                <a:gd name="T3" fmla="*/ 1 h 938"/>
                <a:gd name="T4" fmla="*/ 1 w 830"/>
                <a:gd name="T5" fmla="*/ 1 h 938"/>
                <a:gd name="T6" fmla="*/ 1 w 830"/>
                <a:gd name="T7" fmla="*/ 1 h 938"/>
                <a:gd name="T8" fmla="*/ 1 w 830"/>
                <a:gd name="T9" fmla="*/ 1 h 938"/>
                <a:gd name="T10" fmla="*/ 1 w 830"/>
                <a:gd name="T11" fmla="*/ 1 h 938"/>
                <a:gd name="T12" fmla="*/ 1 w 830"/>
                <a:gd name="T13" fmla="*/ 1 h 938"/>
                <a:gd name="T14" fmla="*/ 1 w 830"/>
                <a:gd name="T15" fmla="*/ 1 h 938"/>
                <a:gd name="T16" fmla="*/ 1 w 830"/>
                <a:gd name="T17" fmla="*/ 1 h 938"/>
                <a:gd name="T18" fmla="*/ 1 w 830"/>
                <a:gd name="T19" fmla="*/ 1 h 938"/>
                <a:gd name="T20" fmla="*/ 1 w 830"/>
                <a:gd name="T21" fmla="*/ 1 h 938"/>
                <a:gd name="T22" fmla="*/ 1 w 830"/>
                <a:gd name="T23" fmla="*/ 1 h 938"/>
                <a:gd name="T24" fmla="*/ 1 w 830"/>
                <a:gd name="T25" fmla="*/ 1 h 938"/>
                <a:gd name="T26" fmla="*/ 1 w 830"/>
                <a:gd name="T27" fmla="*/ 1 h 938"/>
                <a:gd name="T28" fmla="*/ 1 w 830"/>
                <a:gd name="T29" fmla="*/ 1 h 938"/>
                <a:gd name="T30" fmla="*/ 1 w 830"/>
                <a:gd name="T31" fmla="*/ 1 h 938"/>
                <a:gd name="T32" fmla="*/ 1 w 830"/>
                <a:gd name="T33" fmla="*/ 1 h 938"/>
                <a:gd name="T34" fmla="*/ 1 w 830"/>
                <a:gd name="T35" fmla="*/ 1 h 938"/>
                <a:gd name="T36" fmla="*/ 1 w 830"/>
                <a:gd name="T37" fmla="*/ 1 h 938"/>
                <a:gd name="T38" fmla="*/ 1 w 830"/>
                <a:gd name="T39" fmla="*/ 0 h 938"/>
                <a:gd name="T40" fmla="*/ 1 w 830"/>
                <a:gd name="T41" fmla="*/ 1 h 938"/>
                <a:gd name="T42" fmla="*/ 1 w 830"/>
                <a:gd name="T43" fmla="*/ 1 h 938"/>
                <a:gd name="T44" fmla="*/ 1 w 830"/>
                <a:gd name="T45" fmla="*/ 1 h 938"/>
                <a:gd name="T46" fmla="*/ 1 w 830"/>
                <a:gd name="T47" fmla="*/ 1 h 938"/>
                <a:gd name="T48" fmla="*/ 1 w 830"/>
                <a:gd name="T49" fmla="*/ 1 h 938"/>
                <a:gd name="T50" fmla="*/ 1 w 830"/>
                <a:gd name="T51" fmla="*/ 1 h 938"/>
                <a:gd name="T52" fmla="*/ 1 w 830"/>
                <a:gd name="T53" fmla="*/ 1 h 938"/>
                <a:gd name="T54" fmla="*/ 1 w 830"/>
                <a:gd name="T55" fmla="*/ 1 h 938"/>
                <a:gd name="T56" fmla="*/ 1 w 830"/>
                <a:gd name="T57" fmla="*/ 1 h 938"/>
                <a:gd name="T58" fmla="*/ 1 w 830"/>
                <a:gd name="T59" fmla="*/ 1 h 938"/>
                <a:gd name="T60" fmla="*/ 1 w 830"/>
                <a:gd name="T61" fmla="*/ 1 h 938"/>
                <a:gd name="T62" fmla="*/ 1 w 830"/>
                <a:gd name="T63" fmla="*/ 1 h 938"/>
                <a:gd name="T64" fmla="*/ 1 w 830"/>
                <a:gd name="T65" fmla="*/ 1 h 938"/>
                <a:gd name="T66" fmla="*/ 1 w 830"/>
                <a:gd name="T67" fmla="*/ 1 h 938"/>
                <a:gd name="T68" fmla="*/ 1 w 830"/>
                <a:gd name="T69" fmla="*/ 1 h 938"/>
                <a:gd name="T70" fmla="*/ 1 w 830"/>
                <a:gd name="T71" fmla="*/ 1 h 938"/>
                <a:gd name="T72" fmla="*/ 1 w 830"/>
                <a:gd name="T73" fmla="*/ 1 h 938"/>
                <a:gd name="T74" fmla="*/ 0 w 830"/>
                <a:gd name="T75" fmla="*/ 1 h 93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30"/>
                <a:gd name="T115" fmla="*/ 0 h 938"/>
                <a:gd name="T116" fmla="*/ 830 w 830"/>
                <a:gd name="T117" fmla="*/ 938 h 93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30" h="938">
                  <a:moveTo>
                    <a:pt x="0" y="170"/>
                  </a:moveTo>
                  <a:lnTo>
                    <a:pt x="70" y="821"/>
                  </a:lnTo>
                  <a:lnTo>
                    <a:pt x="130" y="818"/>
                  </a:lnTo>
                  <a:lnTo>
                    <a:pt x="170" y="832"/>
                  </a:lnTo>
                  <a:lnTo>
                    <a:pt x="191" y="875"/>
                  </a:lnTo>
                  <a:lnTo>
                    <a:pt x="256" y="886"/>
                  </a:lnTo>
                  <a:lnTo>
                    <a:pt x="296" y="909"/>
                  </a:lnTo>
                  <a:lnTo>
                    <a:pt x="385" y="904"/>
                  </a:lnTo>
                  <a:lnTo>
                    <a:pt x="428" y="875"/>
                  </a:lnTo>
                  <a:lnTo>
                    <a:pt x="523" y="938"/>
                  </a:lnTo>
                  <a:lnTo>
                    <a:pt x="586" y="885"/>
                  </a:lnTo>
                  <a:lnTo>
                    <a:pt x="597" y="783"/>
                  </a:lnTo>
                  <a:lnTo>
                    <a:pt x="637" y="805"/>
                  </a:lnTo>
                  <a:lnTo>
                    <a:pt x="656" y="717"/>
                  </a:lnTo>
                  <a:lnTo>
                    <a:pt x="761" y="640"/>
                  </a:lnTo>
                  <a:lnTo>
                    <a:pt x="795" y="595"/>
                  </a:lnTo>
                  <a:lnTo>
                    <a:pt x="820" y="390"/>
                  </a:lnTo>
                  <a:lnTo>
                    <a:pt x="803" y="347"/>
                  </a:lnTo>
                  <a:lnTo>
                    <a:pt x="830" y="327"/>
                  </a:lnTo>
                  <a:lnTo>
                    <a:pt x="776" y="0"/>
                  </a:lnTo>
                  <a:lnTo>
                    <a:pt x="693" y="40"/>
                  </a:lnTo>
                  <a:lnTo>
                    <a:pt x="637" y="73"/>
                  </a:lnTo>
                  <a:lnTo>
                    <a:pt x="613" y="107"/>
                  </a:lnTo>
                  <a:lnTo>
                    <a:pt x="565" y="151"/>
                  </a:lnTo>
                  <a:lnTo>
                    <a:pt x="513" y="156"/>
                  </a:lnTo>
                  <a:lnTo>
                    <a:pt x="461" y="182"/>
                  </a:lnTo>
                  <a:lnTo>
                    <a:pt x="435" y="196"/>
                  </a:lnTo>
                  <a:lnTo>
                    <a:pt x="400" y="177"/>
                  </a:lnTo>
                  <a:lnTo>
                    <a:pt x="353" y="198"/>
                  </a:lnTo>
                  <a:lnTo>
                    <a:pt x="345" y="189"/>
                  </a:lnTo>
                  <a:lnTo>
                    <a:pt x="390" y="164"/>
                  </a:lnTo>
                  <a:lnTo>
                    <a:pt x="387" y="162"/>
                  </a:lnTo>
                  <a:lnTo>
                    <a:pt x="365" y="155"/>
                  </a:lnTo>
                  <a:lnTo>
                    <a:pt x="348" y="171"/>
                  </a:lnTo>
                  <a:lnTo>
                    <a:pt x="273" y="137"/>
                  </a:lnTo>
                  <a:lnTo>
                    <a:pt x="242" y="151"/>
                  </a:lnTo>
                  <a:lnTo>
                    <a:pt x="248" y="131"/>
                  </a:lnTo>
                  <a:lnTo>
                    <a:pt x="0" y="170"/>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71" name="Freeform 59"/>
            <p:cNvSpPr>
              <a:spLocks/>
            </p:cNvSpPr>
            <p:nvPr/>
          </p:nvSpPr>
          <p:spPr bwMode="gray">
            <a:xfrm>
              <a:off x="2272" y="2531"/>
              <a:ext cx="855" cy="449"/>
            </a:xfrm>
            <a:custGeom>
              <a:avLst/>
              <a:gdLst>
                <a:gd name="T0" fmla="*/ 0 w 1712"/>
                <a:gd name="T1" fmla="*/ 1 h 896"/>
                <a:gd name="T2" fmla="*/ 0 w 1712"/>
                <a:gd name="T3" fmla="*/ 0 h 896"/>
                <a:gd name="T4" fmla="*/ 0 w 1712"/>
                <a:gd name="T5" fmla="*/ 1 h 896"/>
                <a:gd name="T6" fmla="*/ 0 w 1712"/>
                <a:gd name="T7" fmla="*/ 1 h 896"/>
                <a:gd name="T8" fmla="*/ 0 w 1712"/>
                <a:gd name="T9" fmla="*/ 1 h 896"/>
                <a:gd name="T10" fmla="*/ 0 w 1712"/>
                <a:gd name="T11" fmla="*/ 1 h 896"/>
                <a:gd name="T12" fmla="*/ 0 w 1712"/>
                <a:gd name="T13" fmla="*/ 1 h 896"/>
                <a:gd name="T14" fmla="*/ 0 w 1712"/>
                <a:gd name="T15" fmla="*/ 1 h 896"/>
                <a:gd name="T16" fmla="*/ 0 w 1712"/>
                <a:gd name="T17" fmla="*/ 1 h 896"/>
                <a:gd name="T18" fmla="*/ 0 w 1712"/>
                <a:gd name="T19" fmla="*/ 1 h 896"/>
                <a:gd name="T20" fmla="*/ 0 w 1712"/>
                <a:gd name="T21" fmla="*/ 1 h 896"/>
                <a:gd name="T22" fmla="*/ 0 w 1712"/>
                <a:gd name="T23" fmla="*/ 1 h 896"/>
                <a:gd name="T24" fmla="*/ 0 w 1712"/>
                <a:gd name="T25" fmla="*/ 1 h 896"/>
                <a:gd name="T26" fmla="*/ 0 w 1712"/>
                <a:gd name="T27" fmla="*/ 1 h 896"/>
                <a:gd name="T28" fmla="*/ 0 w 1712"/>
                <a:gd name="T29" fmla="*/ 1 h 896"/>
                <a:gd name="T30" fmla="*/ 0 w 1712"/>
                <a:gd name="T31" fmla="*/ 1 h 896"/>
                <a:gd name="T32" fmla="*/ 0 w 1712"/>
                <a:gd name="T33" fmla="*/ 1 h 896"/>
                <a:gd name="T34" fmla="*/ 0 w 1712"/>
                <a:gd name="T35" fmla="*/ 1 h 896"/>
                <a:gd name="T36" fmla="*/ 0 w 1712"/>
                <a:gd name="T37" fmla="*/ 1 h 896"/>
                <a:gd name="T38" fmla="*/ 0 w 1712"/>
                <a:gd name="T39" fmla="*/ 1 h 896"/>
                <a:gd name="T40" fmla="*/ 0 w 1712"/>
                <a:gd name="T41" fmla="*/ 1 h 896"/>
                <a:gd name="T42" fmla="*/ 0 w 1712"/>
                <a:gd name="T43" fmla="*/ 1 h 896"/>
                <a:gd name="T44" fmla="*/ 0 w 1712"/>
                <a:gd name="T45" fmla="*/ 1 h 896"/>
                <a:gd name="T46" fmla="*/ 0 w 1712"/>
                <a:gd name="T47" fmla="*/ 1 h 896"/>
                <a:gd name="T48" fmla="*/ 0 w 1712"/>
                <a:gd name="T49" fmla="*/ 1 h 896"/>
                <a:gd name="T50" fmla="*/ 0 w 1712"/>
                <a:gd name="T51" fmla="*/ 1 h 896"/>
                <a:gd name="T52" fmla="*/ 0 w 1712"/>
                <a:gd name="T53" fmla="*/ 1 h 896"/>
                <a:gd name="T54" fmla="*/ 0 w 1712"/>
                <a:gd name="T55" fmla="*/ 1 h 896"/>
                <a:gd name="T56" fmla="*/ 0 w 1712"/>
                <a:gd name="T57" fmla="*/ 1 h 896"/>
                <a:gd name="T58" fmla="*/ 0 w 1712"/>
                <a:gd name="T59" fmla="*/ 1 h 896"/>
                <a:gd name="T60" fmla="*/ 0 w 1712"/>
                <a:gd name="T61" fmla="*/ 1 h 896"/>
                <a:gd name="T62" fmla="*/ 0 w 1712"/>
                <a:gd name="T63" fmla="*/ 1 h 896"/>
                <a:gd name="T64" fmla="*/ 0 w 1712"/>
                <a:gd name="T65" fmla="*/ 1 h 896"/>
                <a:gd name="T66" fmla="*/ 0 w 1712"/>
                <a:gd name="T67" fmla="*/ 1 h 896"/>
                <a:gd name="T68" fmla="*/ 0 w 1712"/>
                <a:gd name="T69" fmla="*/ 1 h 896"/>
                <a:gd name="T70" fmla="*/ 0 w 1712"/>
                <a:gd name="T71" fmla="*/ 1 h 896"/>
                <a:gd name="T72" fmla="*/ 0 w 1712"/>
                <a:gd name="T73" fmla="*/ 1 h 8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12"/>
                <a:gd name="T112" fmla="*/ 0 h 896"/>
                <a:gd name="T113" fmla="*/ 1712 w 1712"/>
                <a:gd name="T114" fmla="*/ 896 h 8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12" h="896">
                  <a:moveTo>
                    <a:pt x="0" y="131"/>
                  </a:moveTo>
                  <a:lnTo>
                    <a:pt x="11" y="0"/>
                  </a:lnTo>
                  <a:lnTo>
                    <a:pt x="200" y="14"/>
                  </a:lnTo>
                  <a:lnTo>
                    <a:pt x="1038" y="54"/>
                  </a:lnTo>
                  <a:lnTo>
                    <a:pt x="1668" y="52"/>
                  </a:lnTo>
                  <a:lnTo>
                    <a:pt x="1672" y="182"/>
                  </a:lnTo>
                  <a:lnTo>
                    <a:pt x="1712" y="462"/>
                  </a:lnTo>
                  <a:lnTo>
                    <a:pt x="1705" y="896"/>
                  </a:lnTo>
                  <a:lnTo>
                    <a:pt x="1652" y="877"/>
                  </a:lnTo>
                  <a:lnTo>
                    <a:pt x="1567" y="820"/>
                  </a:lnTo>
                  <a:lnTo>
                    <a:pt x="1534" y="836"/>
                  </a:lnTo>
                  <a:lnTo>
                    <a:pt x="1423" y="847"/>
                  </a:lnTo>
                  <a:lnTo>
                    <a:pt x="1313" y="882"/>
                  </a:lnTo>
                  <a:lnTo>
                    <a:pt x="1270" y="841"/>
                  </a:lnTo>
                  <a:lnTo>
                    <a:pt x="1216" y="850"/>
                  </a:lnTo>
                  <a:lnTo>
                    <a:pt x="1205" y="821"/>
                  </a:lnTo>
                  <a:lnTo>
                    <a:pt x="1165" y="848"/>
                  </a:lnTo>
                  <a:lnTo>
                    <a:pt x="1158" y="883"/>
                  </a:lnTo>
                  <a:lnTo>
                    <a:pt x="1144" y="836"/>
                  </a:lnTo>
                  <a:lnTo>
                    <a:pt x="1106" y="861"/>
                  </a:lnTo>
                  <a:lnTo>
                    <a:pt x="1043" y="811"/>
                  </a:lnTo>
                  <a:lnTo>
                    <a:pt x="1009" y="848"/>
                  </a:lnTo>
                  <a:lnTo>
                    <a:pt x="986" y="829"/>
                  </a:lnTo>
                  <a:lnTo>
                    <a:pt x="956" y="768"/>
                  </a:lnTo>
                  <a:lnTo>
                    <a:pt x="903" y="764"/>
                  </a:lnTo>
                  <a:lnTo>
                    <a:pt x="896" y="783"/>
                  </a:lnTo>
                  <a:lnTo>
                    <a:pt x="858" y="758"/>
                  </a:lnTo>
                  <a:lnTo>
                    <a:pt x="828" y="769"/>
                  </a:lnTo>
                  <a:lnTo>
                    <a:pt x="787" y="749"/>
                  </a:lnTo>
                  <a:lnTo>
                    <a:pt x="738" y="744"/>
                  </a:lnTo>
                  <a:lnTo>
                    <a:pt x="740" y="712"/>
                  </a:lnTo>
                  <a:lnTo>
                    <a:pt x="706" y="683"/>
                  </a:lnTo>
                  <a:lnTo>
                    <a:pt x="695" y="703"/>
                  </a:lnTo>
                  <a:lnTo>
                    <a:pt x="637" y="700"/>
                  </a:lnTo>
                  <a:lnTo>
                    <a:pt x="578" y="651"/>
                  </a:lnTo>
                  <a:lnTo>
                    <a:pt x="598" y="165"/>
                  </a:lnTo>
                  <a:lnTo>
                    <a:pt x="0" y="131"/>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72" name="Freeform 60"/>
            <p:cNvSpPr>
              <a:spLocks/>
            </p:cNvSpPr>
            <p:nvPr/>
          </p:nvSpPr>
          <p:spPr bwMode="gray">
            <a:xfrm>
              <a:off x="409" y="1034"/>
              <a:ext cx="789" cy="673"/>
            </a:xfrm>
            <a:custGeom>
              <a:avLst/>
              <a:gdLst>
                <a:gd name="T0" fmla="*/ 0 w 1580"/>
                <a:gd name="T1" fmla="*/ 0 h 1348"/>
                <a:gd name="T2" fmla="*/ 0 w 1580"/>
                <a:gd name="T3" fmla="*/ 0 h 1348"/>
                <a:gd name="T4" fmla="*/ 0 w 1580"/>
                <a:gd name="T5" fmla="*/ 0 h 1348"/>
                <a:gd name="T6" fmla="*/ 0 w 1580"/>
                <a:gd name="T7" fmla="*/ 0 h 1348"/>
                <a:gd name="T8" fmla="*/ 0 w 1580"/>
                <a:gd name="T9" fmla="*/ 0 h 1348"/>
                <a:gd name="T10" fmla="*/ 0 w 1580"/>
                <a:gd name="T11" fmla="*/ 0 h 1348"/>
                <a:gd name="T12" fmla="*/ 0 w 1580"/>
                <a:gd name="T13" fmla="*/ 0 h 1348"/>
                <a:gd name="T14" fmla="*/ 0 w 1580"/>
                <a:gd name="T15" fmla="*/ 0 h 1348"/>
                <a:gd name="T16" fmla="*/ 0 w 1580"/>
                <a:gd name="T17" fmla="*/ 0 h 1348"/>
                <a:gd name="T18" fmla="*/ 0 w 1580"/>
                <a:gd name="T19" fmla="*/ 0 h 1348"/>
                <a:gd name="T20" fmla="*/ 0 w 1580"/>
                <a:gd name="T21" fmla="*/ 0 h 1348"/>
                <a:gd name="T22" fmla="*/ 0 w 1580"/>
                <a:gd name="T23" fmla="*/ 0 h 1348"/>
                <a:gd name="T24" fmla="*/ 0 w 1580"/>
                <a:gd name="T25" fmla="*/ 0 h 1348"/>
                <a:gd name="T26" fmla="*/ 0 w 1580"/>
                <a:gd name="T27" fmla="*/ 0 h 1348"/>
                <a:gd name="T28" fmla="*/ 0 w 1580"/>
                <a:gd name="T29" fmla="*/ 0 h 1348"/>
                <a:gd name="T30" fmla="*/ 0 w 1580"/>
                <a:gd name="T31" fmla="*/ 0 h 1348"/>
                <a:gd name="T32" fmla="*/ 0 w 1580"/>
                <a:gd name="T33" fmla="*/ 0 h 1348"/>
                <a:gd name="T34" fmla="*/ 0 w 1580"/>
                <a:gd name="T35" fmla="*/ 0 h 1348"/>
                <a:gd name="T36" fmla="*/ 0 w 1580"/>
                <a:gd name="T37" fmla="*/ 0 h 1348"/>
                <a:gd name="T38" fmla="*/ 0 w 1580"/>
                <a:gd name="T39" fmla="*/ 0 h 1348"/>
                <a:gd name="T40" fmla="*/ 0 w 1580"/>
                <a:gd name="T41" fmla="*/ 0 h 1348"/>
                <a:gd name="T42" fmla="*/ 0 w 1580"/>
                <a:gd name="T43" fmla="*/ 0 h 1348"/>
                <a:gd name="T44" fmla="*/ 0 w 1580"/>
                <a:gd name="T45" fmla="*/ 0 h 1348"/>
                <a:gd name="T46" fmla="*/ 0 w 1580"/>
                <a:gd name="T47" fmla="*/ 0 h 1348"/>
                <a:gd name="T48" fmla="*/ 0 w 1580"/>
                <a:gd name="T49" fmla="*/ 0 h 1348"/>
                <a:gd name="T50" fmla="*/ 0 w 1580"/>
                <a:gd name="T51" fmla="*/ 0 h 13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80"/>
                <a:gd name="T79" fmla="*/ 0 h 1348"/>
                <a:gd name="T80" fmla="*/ 1580 w 1580"/>
                <a:gd name="T81" fmla="*/ 1348 h 13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80" h="1348">
                  <a:moveTo>
                    <a:pt x="0" y="1004"/>
                  </a:moveTo>
                  <a:lnTo>
                    <a:pt x="25" y="761"/>
                  </a:lnTo>
                  <a:lnTo>
                    <a:pt x="148" y="564"/>
                  </a:lnTo>
                  <a:lnTo>
                    <a:pt x="343" y="0"/>
                  </a:lnTo>
                  <a:lnTo>
                    <a:pt x="440" y="30"/>
                  </a:lnTo>
                  <a:lnTo>
                    <a:pt x="445" y="55"/>
                  </a:lnTo>
                  <a:lnTo>
                    <a:pt x="471" y="59"/>
                  </a:lnTo>
                  <a:lnTo>
                    <a:pt x="520" y="156"/>
                  </a:lnTo>
                  <a:lnTo>
                    <a:pt x="512" y="188"/>
                  </a:lnTo>
                  <a:lnTo>
                    <a:pt x="589" y="254"/>
                  </a:lnTo>
                  <a:lnTo>
                    <a:pt x="724" y="249"/>
                  </a:lnTo>
                  <a:lnTo>
                    <a:pt x="824" y="294"/>
                  </a:lnTo>
                  <a:lnTo>
                    <a:pt x="872" y="284"/>
                  </a:lnTo>
                  <a:lnTo>
                    <a:pt x="1175" y="294"/>
                  </a:lnTo>
                  <a:lnTo>
                    <a:pt x="1521" y="375"/>
                  </a:lnTo>
                  <a:lnTo>
                    <a:pt x="1539" y="418"/>
                  </a:lnTo>
                  <a:lnTo>
                    <a:pt x="1580" y="481"/>
                  </a:lnTo>
                  <a:lnTo>
                    <a:pt x="1525" y="564"/>
                  </a:lnTo>
                  <a:lnTo>
                    <a:pt x="1464" y="660"/>
                  </a:lnTo>
                  <a:lnTo>
                    <a:pt x="1389" y="731"/>
                  </a:lnTo>
                  <a:lnTo>
                    <a:pt x="1378" y="778"/>
                  </a:lnTo>
                  <a:lnTo>
                    <a:pt x="1421" y="830"/>
                  </a:lnTo>
                  <a:lnTo>
                    <a:pt x="1373" y="939"/>
                  </a:lnTo>
                  <a:lnTo>
                    <a:pt x="1279" y="1348"/>
                  </a:lnTo>
                  <a:lnTo>
                    <a:pt x="744" y="1214"/>
                  </a:lnTo>
                  <a:lnTo>
                    <a:pt x="0" y="1004"/>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73" name="Freeform 61"/>
            <p:cNvSpPr>
              <a:spLocks/>
            </p:cNvSpPr>
            <p:nvPr/>
          </p:nvSpPr>
          <p:spPr bwMode="gray">
            <a:xfrm>
              <a:off x="4398" y="1735"/>
              <a:ext cx="575" cy="371"/>
            </a:xfrm>
            <a:custGeom>
              <a:avLst/>
              <a:gdLst>
                <a:gd name="T0" fmla="*/ 0 w 1153"/>
                <a:gd name="T1" fmla="*/ 1 h 741"/>
                <a:gd name="T2" fmla="*/ 0 w 1153"/>
                <a:gd name="T3" fmla="*/ 1 h 741"/>
                <a:gd name="T4" fmla="*/ 0 w 1153"/>
                <a:gd name="T5" fmla="*/ 1 h 741"/>
                <a:gd name="T6" fmla="*/ 0 w 1153"/>
                <a:gd name="T7" fmla="*/ 1 h 741"/>
                <a:gd name="T8" fmla="*/ 0 w 1153"/>
                <a:gd name="T9" fmla="*/ 1 h 741"/>
                <a:gd name="T10" fmla="*/ 0 w 1153"/>
                <a:gd name="T11" fmla="*/ 1 h 741"/>
                <a:gd name="T12" fmla="*/ 0 w 1153"/>
                <a:gd name="T13" fmla="*/ 1 h 741"/>
                <a:gd name="T14" fmla="*/ 0 w 1153"/>
                <a:gd name="T15" fmla="*/ 1 h 741"/>
                <a:gd name="T16" fmla="*/ 0 w 1153"/>
                <a:gd name="T17" fmla="*/ 1 h 741"/>
                <a:gd name="T18" fmla="*/ 0 w 1153"/>
                <a:gd name="T19" fmla="*/ 1 h 741"/>
                <a:gd name="T20" fmla="*/ 0 w 1153"/>
                <a:gd name="T21" fmla="*/ 1 h 741"/>
                <a:gd name="T22" fmla="*/ 0 w 1153"/>
                <a:gd name="T23" fmla="*/ 1 h 741"/>
                <a:gd name="T24" fmla="*/ 0 w 1153"/>
                <a:gd name="T25" fmla="*/ 1 h 741"/>
                <a:gd name="T26" fmla="*/ 0 w 1153"/>
                <a:gd name="T27" fmla="*/ 1 h 741"/>
                <a:gd name="T28" fmla="*/ 0 w 1153"/>
                <a:gd name="T29" fmla="*/ 1 h 741"/>
                <a:gd name="T30" fmla="*/ 0 w 1153"/>
                <a:gd name="T31" fmla="*/ 0 h 741"/>
                <a:gd name="T32" fmla="*/ 0 w 1153"/>
                <a:gd name="T33" fmla="*/ 1 h 741"/>
                <a:gd name="T34" fmla="*/ 0 w 1153"/>
                <a:gd name="T35" fmla="*/ 1 h 741"/>
                <a:gd name="T36" fmla="*/ 0 w 1153"/>
                <a:gd name="T37" fmla="*/ 1 h 7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53"/>
                <a:gd name="T58" fmla="*/ 0 h 741"/>
                <a:gd name="T59" fmla="*/ 1153 w 1153"/>
                <a:gd name="T60" fmla="*/ 741 h 7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53" h="741">
                  <a:moveTo>
                    <a:pt x="0" y="183"/>
                  </a:moveTo>
                  <a:lnTo>
                    <a:pt x="54" y="510"/>
                  </a:lnTo>
                  <a:lnTo>
                    <a:pt x="92" y="741"/>
                  </a:lnTo>
                  <a:lnTo>
                    <a:pt x="284" y="709"/>
                  </a:lnTo>
                  <a:lnTo>
                    <a:pt x="977" y="576"/>
                  </a:lnTo>
                  <a:lnTo>
                    <a:pt x="1006" y="542"/>
                  </a:lnTo>
                  <a:lnTo>
                    <a:pt x="1046" y="542"/>
                  </a:lnTo>
                  <a:lnTo>
                    <a:pt x="1091" y="511"/>
                  </a:lnTo>
                  <a:lnTo>
                    <a:pt x="1114" y="462"/>
                  </a:lnTo>
                  <a:lnTo>
                    <a:pt x="1153" y="425"/>
                  </a:lnTo>
                  <a:lnTo>
                    <a:pt x="1041" y="333"/>
                  </a:lnTo>
                  <a:lnTo>
                    <a:pt x="1038" y="246"/>
                  </a:lnTo>
                  <a:lnTo>
                    <a:pt x="1090" y="130"/>
                  </a:lnTo>
                  <a:lnTo>
                    <a:pt x="1015" y="87"/>
                  </a:lnTo>
                  <a:lnTo>
                    <a:pt x="984" y="28"/>
                  </a:lnTo>
                  <a:lnTo>
                    <a:pt x="931" y="0"/>
                  </a:lnTo>
                  <a:lnTo>
                    <a:pt x="166" y="146"/>
                  </a:lnTo>
                  <a:lnTo>
                    <a:pt x="128" y="87"/>
                  </a:lnTo>
                  <a:lnTo>
                    <a:pt x="0" y="183"/>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74" name="Freeform 62"/>
            <p:cNvSpPr>
              <a:spLocks/>
            </p:cNvSpPr>
            <p:nvPr/>
          </p:nvSpPr>
          <p:spPr bwMode="gray">
            <a:xfrm>
              <a:off x="5186" y="1650"/>
              <a:ext cx="77" cy="95"/>
            </a:xfrm>
            <a:custGeom>
              <a:avLst/>
              <a:gdLst>
                <a:gd name="T0" fmla="*/ 0 w 154"/>
                <a:gd name="T1" fmla="*/ 0 h 192"/>
                <a:gd name="T2" fmla="*/ 1 w 154"/>
                <a:gd name="T3" fmla="*/ 0 h 192"/>
                <a:gd name="T4" fmla="*/ 1 w 154"/>
                <a:gd name="T5" fmla="*/ 0 h 192"/>
                <a:gd name="T6" fmla="*/ 1 w 154"/>
                <a:gd name="T7" fmla="*/ 0 h 192"/>
                <a:gd name="T8" fmla="*/ 1 w 154"/>
                <a:gd name="T9" fmla="*/ 0 h 192"/>
                <a:gd name="T10" fmla="*/ 1 w 154"/>
                <a:gd name="T11" fmla="*/ 0 h 192"/>
                <a:gd name="T12" fmla="*/ 1 w 154"/>
                <a:gd name="T13" fmla="*/ 0 h 192"/>
                <a:gd name="T14" fmla="*/ 1 w 154"/>
                <a:gd name="T15" fmla="*/ 0 h 192"/>
                <a:gd name="T16" fmla="*/ 1 w 154"/>
                <a:gd name="T17" fmla="*/ 0 h 192"/>
                <a:gd name="T18" fmla="*/ 1 w 154"/>
                <a:gd name="T19" fmla="*/ 0 h 192"/>
                <a:gd name="T20" fmla="*/ 1 w 154"/>
                <a:gd name="T21" fmla="*/ 0 h 192"/>
                <a:gd name="T22" fmla="*/ 1 w 154"/>
                <a:gd name="T23" fmla="*/ 0 h 192"/>
                <a:gd name="T24" fmla="*/ 1 w 154"/>
                <a:gd name="T25" fmla="*/ 0 h 192"/>
                <a:gd name="T26" fmla="*/ 1 w 154"/>
                <a:gd name="T27" fmla="*/ 0 h 192"/>
                <a:gd name="T28" fmla="*/ 0 w 154"/>
                <a:gd name="T29" fmla="*/ 0 h 1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4"/>
                <a:gd name="T46" fmla="*/ 0 h 192"/>
                <a:gd name="T47" fmla="*/ 154 w 154"/>
                <a:gd name="T48" fmla="*/ 192 h 1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4" h="192">
                  <a:moveTo>
                    <a:pt x="0" y="19"/>
                  </a:moveTo>
                  <a:lnTo>
                    <a:pt x="33" y="183"/>
                  </a:lnTo>
                  <a:lnTo>
                    <a:pt x="39" y="192"/>
                  </a:lnTo>
                  <a:lnTo>
                    <a:pt x="97" y="159"/>
                  </a:lnTo>
                  <a:lnTo>
                    <a:pt x="89" y="109"/>
                  </a:lnTo>
                  <a:lnTo>
                    <a:pt x="99" y="85"/>
                  </a:lnTo>
                  <a:lnTo>
                    <a:pt x="115" y="102"/>
                  </a:lnTo>
                  <a:lnTo>
                    <a:pt x="121" y="137"/>
                  </a:lnTo>
                  <a:lnTo>
                    <a:pt x="132" y="135"/>
                  </a:lnTo>
                  <a:lnTo>
                    <a:pt x="154" y="102"/>
                  </a:lnTo>
                  <a:lnTo>
                    <a:pt x="132" y="61"/>
                  </a:lnTo>
                  <a:lnTo>
                    <a:pt x="98" y="55"/>
                  </a:lnTo>
                  <a:lnTo>
                    <a:pt x="76" y="5"/>
                  </a:lnTo>
                  <a:lnTo>
                    <a:pt x="53" y="0"/>
                  </a:lnTo>
                  <a:lnTo>
                    <a:pt x="0" y="19"/>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75" name="Freeform 63"/>
            <p:cNvSpPr>
              <a:spLocks/>
            </p:cNvSpPr>
            <p:nvPr/>
          </p:nvSpPr>
          <p:spPr bwMode="gray">
            <a:xfrm>
              <a:off x="4255" y="2680"/>
              <a:ext cx="503" cy="385"/>
            </a:xfrm>
            <a:custGeom>
              <a:avLst/>
              <a:gdLst>
                <a:gd name="T0" fmla="*/ 0 w 1008"/>
                <a:gd name="T1" fmla="*/ 0 h 772"/>
                <a:gd name="T2" fmla="*/ 0 w 1008"/>
                <a:gd name="T3" fmla="*/ 0 h 772"/>
                <a:gd name="T4" fmla="*/ 0 w 1008"/>
                <a:gd name="T5" fmla="*/ 0 h 772"/>
                <a:gd name="T6" fmla="*/ 0 w 1008"/>
                <a:gd name="T7" fmla="*/ 0 h 772"/>
                <a:gd name="T8" fmla="*/ 0 w 1008"/>
                <a:gd name="T9" fmla="*/ 0 h 772"/>
                <a:gd name="T10" fmla="*/ 0 w 1008"/>
                <a:gd name="T11" fmla="*/ 0 h 772"/>
                <a:gd name="T12" fmla="*/ 0 w 1008"/>
                <a:gd name="T13" fmla="*/ 0 h 772"/>
                <a:gd name="T14" fmla="*/ 0 w 1008"/>
                <a:gd name="T15" fmla="*/ 0 h 772"/>
                <a:gd name="T16" fmla="*/ 0 w 1008"/>
                <a:gd name="T17" fmla="*/ 0 h 772"/>
                <a:gd name="T18" fmla="*/ 0 w 1008"/>
                <a:gd name="T19" fmla="*/ 0 h 772"/>
                <a:gd name="T20" fmla="*/ 0 w 1008"/>
                <a:gd name="T21" fmla="*/ 0 h 772"/>
                <a:gd name="T22" fmla="*/ 0 w 1008"/>
                <a:gd name="T23" fmla="*/ 0 h 772"/>
                <a:gd name="T24" fmla="*/ 0 w 1008"/>
                <a:gd name="T25" fmla="*/ 0 h 772"/>
                <a:gd name="T26" fmla="*/ 0 w 1008"/>
                <a:gd name="T27" fmla="*/ 0 h 772"/>
                <a:gd name="T28" fmla="*/ 0 w 1008"/>
                <a:gd name="T29" fmla="*/ 0 h 772"/>
                <a:gd name="T30" fmla="*/ 0 w 1008"/>
                <a:gd name="T31" fmla="*/ 0 h 772"/>
                <a:gd name="T32" fmla="*/ 0 w 1008"/>
                <a:gd name="T33" fmla="*/ 0 h 772"/>
                <a:gd name="T34" fmla="*/ 0 w 1008"/>
                <a:gd name="T35" fmla="*/ 0 h 772"/>
                <a:gd name="T36" fmla="*/ 0 w 1008"/>
                <a:gd name="T37" fmla="*/ 0 h 772"/>
                <a:gd name="T38" fmla="*/ 0 w 1008"/>
                <a:gd name="T39" fmla="*/ 0 h 772"/>
                <a:gd name="T40" fmla="*/ 0 w 1008"/>
                <a:gd name="T41" fmla="*/ 0 h 772"/>
                <a:gd name="T42" fmla="*/ 0 w 1008"/>
                <a:gd name="T43" fmla="*/ 0 h 772"/>
                <a:gd name="T44" fmla="*/ 0 w 1008"/>
                <a:gd name="T45" fmla="*/ 0 h 772"/>
                <a:gd name="T46" fmla="*/ 0 w 1008"/>
                <a:gd name="T47" fmla="*/ 0 h 772"/>
                <a:gd name="T48" fmla="*/ 0 w 1008"/>
                <a:gd name="T49" fmla="*/ 0 h 772"/>
                <a:gd name="T50" fmla="*/ 0 w 1008"/>
                <a:gd name="T51" fmla="*/ 0 h 772"/>
                <a:gd name="T52" fmla="*/ 0 w 1008"/>
                <a:gd name="T53" fmla="*/ 0 h 772"/>
                <a:gd name="T54" fmla="*/ 0 w 1008"/>
                <a:gd name="T55" fmla="*/ 0 h 77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08"/>
                <a:gd name="T85" fmla="*/ 0 h 772"/>
                <a:gd name="T86" fmla="*/ 1008 w 1008"/>
                <a:gd name="T87" fmla="*/ 772 h 77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08" h="772">
                  <a:moveTo>
                    <a:pt x="0" y="181"/>
                  </a:moveTo>
                  <a:lnTo>
                    <a:pt x="42" y="103"/>
                  </a:lnTo>
                  <a:lnTo>
                    <a:pt x="186" y="32"/>
                  </a:lnTo>
                  <a:lnTo>
                    <a:pt x="455" y="0"/>
                  </a:lnTo>
                  <a:lnTo>
                    <a:pt x="566" y="72"/>
                  </a:lnTo>
                  <a:lnTo>
                    <a:pt x="742" y="46"/>
                  </a:lnTo>
                  <a:lnTo>
                    <a:pt x="1008" y="238"/>
                  </a:lnTo>
                  <a:lnTo>
                    <a:pt x="931" y="326"/>
                  </a:lnTo>
                  <a:lnTo>
                    <a:pt x="890" y="387"/>
                  </a:lnTo>
                  <a:lnTo>
                    <a:pt x="895" y="448"/>
                  </a:lnTo>
                  <a:lnTo>
                    <a:pt x="825" y="506"/>
                  </a:lnTo>
                  <a:lnTo>
                    <a:pt x="771" y="591"/>
                  </a:lnTo>
                  <a:lnTo>
                    <a:pt x="694" y="637"/>
                  </a:lnTo>
                  <a:lnTo>
                    <a:pt x="661" y="643"/>
                  </a:lnTo>
                  <a:lnTo>
                    <a:pt x="646" y="699"/>
                  </a:lnTo>
                  <a:lnTo>
                    <a:pt x="602" y="669"/>
                  </a:lnTo>
                  <a:lnTo>
                    <a:pt x="641" y="720"/>
                  </a:lnTo>
                  <a:lnTo>
                    <a:pt x="604" y="772"/>
                  </a:lnTo>
                  <a:lnTo>
                    <a:pt x="567" y="765"/>
                  </a:lnTo>
                  <a:lnTo>
                    <a:pt x="543" y="734"/>
                  </a:lnTo>
                  <a:lnTo>
                    <a:pt x="500" y="657"/>
                  </a:lnTo>
                  <a:lnTo>
                    <a:pt x="476" y="647"/>
                  </a:lnTo>
                  <a:lnTo>
                    <a:pt x="428" y="545"/>
                  </a:lnTo>
                  <a:lnTo>
                    <a:pt x="358" y="502"/>
                  </a:lnTo>
                  <a:lnTo>
                    <a:pt x="309" y="433"/>
                  </a:lnTo>
                  <a:lnTo>
                    <a:pt x="188" y="345"/>
                  </a:lnTo>
                  <a:lnTo>
                    <a:pt x="130" y="266"/>
                  </a:lnTo>
                  <a:lnTo>
                    <a:pt x="0" y="181"/>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76" name="Freeform 64"/>
            <p:cNvSpPr>
              <a:spLocks/>
            </p:cNvSpPr>
            <p:nvPr/>
          </p:nvSpPr>
          <p:spPr bwMode="gray">
            <a:xfrm>
              <a:off x="2241" y="1405"/>
              <a:ext cx="696" cy="467"/>
            </a:xfrm>
            <a:custGeom>
              <a:avLst/>
              <a:gdLst>
                <a:gd name="T0" fmla="*/ 0 w 1395"/>
                <a:gd name="T1" fmla="*/ 0 h 936"/>
                <a:gd name="T2" fmla="*/ 0 w 1395"/>
                <a:gd name="T3" fmla="*/ 0 h 936"/>
                <a:gd name="T4" fmla="*/ 0 w 1395"/>
                <a:gd name="T5" fmla="*/ 0 h 936"/>
                <a:gd name="T6" fmla="*/ 0 w 1395"/>
                <a:gd name="T7" fmla="*/ 0 h 936"/>
                <a:gd name="T8" fmla="*/ 0 w 1395"/>
                <a:gd name="T9" fmla="*/ 0 h 936"/>
                <a:gd name="T10" fmla="*/ 0 w 1395"/>
                <a:gd name="T11" fmla="*/ 0 h 936"/>
                <a:gd name="T12" fmla="*/ 0 w 1395"/>
                <a:gd name="T13" fmla="*/ 0 h 936"/>
                <a:gd name="T14" fmla="*/ 0 w 1395"/>
                <a:gd name="T15" fmla="*/ 0 h 936"/>
                <a:gd name="T16" fmla="*/ 0 w 1395"/>
                <a:gd name="T17" fmla="*/ 0 h 936"/>
                <a:gd name="T18" fmla="*/ 0 w 1395"/>
                <a:gd name="T19" fmla="*/ 0 h 936"/>
                <a:gd name="T20" fmla="*/ 0 w 1395"/>
                <a:gd name="T21" fmla="*/ 0 h 936"/>
                <a:gd name="T22" fmla="*/ 0 w 1395"/>
                <a:gd name="T23" fmla="*/ 0 h 936"/>
                <a:gd name="T24" fmla="*/ 0 w 1395"/>
                <a:gd name="T25" fmla="*/ 0 h 936"/>
                <a:gd name="T26" fmla="*/ 0 w 1395"/>
                <a:gd name="T27" fmla="*/ 0 h 936"/>
                <a:gd name="T28" fmla="*/ 0 w 1395"/>
                <a:gd name="T29" fmla="*/ 0 h 936"/>
                <a:gd name="T30" fmla="*/ 0 w 1395"/>
                <a:gd name="T31" fmla="*/ 0 h 936"/>
                <a:gd name="T32" fmla="*/ 0 w 1395"/>
                <a:gd name="T33" fmla="*/ 0 h 936"/>
                <a:gd name="T34" fmla="*/ 0 w 1395"/>
                <a:gd name="T35" fmla="*/ 0 h 936"/>
                <a:gd name="T36" fmla="*/ 0 w 1395"/>
                <a:gd name="T37" fmla="*/ 0 h 936"/>
                <a:gd name="T38" fmla="*/ 0 w 1395"/>
                <a:gd name="T39" fmla="*/ 0 h 9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95"/>
                <a:gd name="T61" fmla="*/ 0 h 936"/>
                <a:gd name="T62" fmla="*/ 1395 w 1395"/>
                <a:gd name="T63" fmla="*/ 936 h 9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95" h="936">
                  <a:moveTo>
                    <a:pt x="0" y="733"/>
                  </a:moveTo>
                  <a:lnTo>
                    <a:pt x="46" y="233"/>
                  </a:lnTo>
                  <a:lnTo>
                    <a:pt x="69" y="0"/>
                  </a:lnTo>
                  <a:lnTo>
                    <a:pt x="687" y="45"/>
                  </a:lnTo>
                  <a:lnTo>
                    <a:pt x="1374" y="66"/>
                  </a:lnTo>
                  <a:lnTo>
                    <a:pt x="1328" y="155"/>
                  </a:lnTo>
                  <a:lnTo>
                    <a:pt x="1395" y="220"/>
                  </a:lnTo>
                  <a:lnTo>
                    <a:pt x="1391" y="679"/>
                  </a:lnTo>
                  <a:lnTo>
                    <a:pt x="1364" y="677"/>
                  </a:lnTo>
                  <a:lnTo>
                    <a:pt x="1367" y="738"/>
                  </a:lnTo>
                  <a:lnTo>
                    <a:pt x="1389" y="783"/>
                  </a:lnTo>
                  <a:lnTo>
                    <a:pt x="1374" y="827"/>
                  </a:lnTo>
                  <a:lnTo>
                    <a:pt x="1387" y="936"/>
                  </a:lnTo>
                  <a:lnTo>
                    <a:pt x="1357" y="926"/>
                  </a:lnTo>
                  <a:lnTo>
                    <a:pt x="1322" y="884"/>
                  </a:lnTo>
                  <a:lnTo>
                    <a:pt x="1255" y="854"/>
                  </a:lnTo>
                  <a:lnTo>
                    <a:pt x="1198" y="841"/>
                  </a:lnTo>
                  <a:lnTo>
                    <a:pt x="1078" y="846"/>
                  </a:lnTo>
                  <a:lnTo>
                    <a:pt x="1009" y="795"/>
                  </a:lnTo>
                  <a:lnTo>
                    <a:pt x="0" y="733"/>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77" name="Freeform 65"/>
            <p:cNvSpPr>
              <a:spLocks/>
            </p:cNvSpPr>
            <p:nvPr/>
          </p:nvSpPr>
          <p:spPr bwMode="gray">
            <a:xfrm>
              <a:off x="3550" y="2511"/>
              <a:ext cx="844" cy="287"/>
            </a:xfrm>
            <a:custGeom>
              <a:avLst/>
              <a:gdLst>
                <a:gd name="T0" fmla="*/ 0 w 1691"/>
                <a:gd name="T1" fmla="*/ 0 h 575"/>
                <a:gd name="T2" fmla="*/ 0 w 1691"/>
                <a:gd name="T3" fmla="*/ 0 h 575"/>
                <a:gd name="T4" fmla="*/ 0 w 1691"/>
                <a:gd name="T5" fmla="*/ 0 h 575"/>
                <a:gd name="T6" fmla="*/ 0 w 1691"/>
                <a:gd name="T7" fmla="*/ 0 h 575"/>
                <a:gd name="T8" fmla="*/ 0 w 1691"/>
                <a:gd name="T9" fmla="*/ 0 h 575"/>
                <a:gd name="T10" fmla="*/ 0 w 1691"/>
                <a:gd name="T11" fmla="*/ 0 h 575"/>
                <a:gd name="T12" fmla="*/ 0 w 1691"/>
                <a:gd name="T13" fmla="*/ 0 h 575"/>
                <a:gd name="T14" fmla="*/ 0 w 1691"/>
                <a:gd name="T15" fmla="*/ 0 h 575"/>
                <a:gd name="T16" fmla="*/ 0 w 1691"/>
                <a:gd name="T17" fmla="*/ 0 h 575"/>
                <a:gd name="T18" fmla="*/ 0 w 1691"/>
                <a:gd name="T19" fmla="*/ 0 h 575"/>
                <a:gd name="T20" fmla="*/ 0 w 1691"/>
                <a:gd name="T21" fmla="*/ 0 h 575"/>
                <a:gd name="T22" fmla="*/ 0 w 1691"/>
                <a:gd name="T23" fmla="*/ 0 h 575"/>
                <a:gd name="T24" fmla="*/ 0 w 1691"/>
                <a:gd name="T25" fmla="*/ 0 h 575"/>
                <a:gd name="T26" fmla="*/ 0 w 1691"/>
                <a:gd name="T27" fmla="*/ 0 h 575"/>
                <a:gd name="T28" fmla="*/ 0 w 1691"/>
                <a:gd name="T29" fmla="*/ 0 h 575"/>
                <a:gd name="T30" fmla="*/ 0 w 1691"/>
                <a:gd name="T31" fmla="*/ 0 h 575"/>
                <a:gd name="T32" fmla="*/ 0 w 1691"/>
                <a:gd name="T33" fmla="*/ 0 h 575"/>
                <a:gd name="T34" fmla="*/ 0 w 1691"/>
                <a:gd name="T35" fmla="*/ 0 h 575"/>
                <a:gd name="T36" fmla="*/ 0 w 1691"/>
                <a:gd name="T37" fmla="*/ 0 h 575"/>
                <a:gd name="T38" fmla="*/ 0 w 1691"/>
                <a:gd name="T39" fmla="*/ 0 h 575"/>
                <a:gd name="T40" fmla="*/ 0 w 1691"/>
                <a:gd name="T41" fmla="*/ 0 h 575"/>
                <a:gd name="T42" fmla="*/ 0 w 1691"/>
                <a:gd name="T43" fmla="*/ 0 h 575"/>
                <a:gd name="T44" fmla="*/ 0 w 1691"/>
                <a:gd name="T45" fmla="*/ 0 h 575"/>
                <a:gd name="T46" fmla="*/ 0 w 1691"/>
                <a:gd name="T47" fmla="*/ 0 h 575"/>
                <a:gd name="T48" fmla="*/ 0 w 1691"/>
                <a:gd name="T49" fmla="*/ 0 h 575"/>
                <a:gd name="T50" fmla="*/ 0 w 1691"/>
                <a:gd name="T51" fmla="*/ 0 h 575"/>
                <a:gd name="T52" fmla="*/ 0 w 1691"/>
                <a:gd name="T53" fmla="*/ 0 h 575"/>
                <a:gd name="T54" fmla="*/ 0 w 1691"/>
                <a:gd name="T55" fmla="*/ 0 h 575"/>
                <a:gd name="T56" fmla="*/ 0 w 1691"/>
                <a:gd name="T57" fmla="*/ 0 h 575"/>
                <a:gd name="T58" fmla="*/ 0 w 1691"/>
                <a:gd name="T59" fmla="*/ 0 h 5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91"/>
                <a:gd name="T91" fmla="*/ 0 h 575"/>
                <a:gd name="T92" fmla="*/ 1691 w 1691"/>
                <a:gd name="T93" fmla="*/ 575 h 57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91" h="575">
                  <a:moveTo>
                    <a:pt x="0" y="575"/>
                  </a:moveTo>
                  <a:lnTo>
                    <a:pt x="30" y="473"/>
                  </a:lnTo>
                  <a:lnTo>
                    <a:pt x="18" y="465"/>
                  </a:lnTo>
                  <a:lnTo>
                    <a:pt x="69" y="426"/>
                  </a:lnTo>
                  <a:lnTo>
                    <a:pt x="114" y="335"/>
                  </a:lnTo>
                  <a:lnTo>
                    <a:pt x="98" y="315"/>
                  </a:lnTo>
                  <a:lnTo>
                    <a:pt x="121" y="272"/>
                  </a:lnTo>
                  <a:lnTo>
                    <a:pt x="124" y="223"/>
                  </a:lnTo>
                  <a:lnTo>
                    <a:pt x="154" y="186"/>
                  </a:lnTo>
                  <a:lnTo>
                    <a:pt x="421" y="167"/>
                  </a:lnTo>
                  <a:lnTo>
                    <a:pt x="417" y="123"/>
                  </a:lnTo>
                  <a:lnTo>
                    <a:pt x="502" y="127"/>
                  </a:lnTo>
                  <a:lnTo>
                    <a:pt x="1295" y="54"/>
                  </a:lnTo>
                  <a:lnTo>
                    <a:pt x="1691" y="0"/>
                  </a:lnTo>
                  <a:lnTo>
                    <a:pt x="1683" y="56"/>
                  </a:lnTo>
                  <a:lnTo>
                    <a:pt x="1656" y="74"/>
                  </a:lnTo>
                  <a:lnTo>
                    <a:pt x="1621" y="136"/>
                  </a:lnTo>
                  <a:lnTo>
                    <a:pt x="1594" y="132"/>
                  </a:lnTo>
                  <a:lnTo>
                    <a:pt x="1563" y="149"/>
                  </a:lnTo>
                  <a:lnTo>
                    <a:pt x="1542" y="180"/>
                  </a:lnTo>
                  <a:lnTo>
                    <a:pt x="1513" y="160"/>
                  </a:lnTo>
                  <a:lnTo>
                    <a:pt x="1468" y="199"/>
                  </a:lnTo>
                  <a:lnTo>
                    <a:pt x="1462" y="232"/>
                  </a:lnTo>
                  <a:lnTo>
                    <a:pt x="1270" y="345"/>
                  </a:lnTo>
                  <a:lnTo>
                    <a:pt x="1259" y="389"/>
                  </a:lnTo>
                  <a:lnTo>
                    <a:pt x="1208" y="414"/>
                  </a:lnTo>
                  <a:lnTo>
                    <a:pt x="1209" y="471"/>
                  </a:lnTo>
                  <a:lnTo>
                    <a:pt x="949" y="504"/>
                  </a:lnTo>
                  <a:lnTo>
                    <a:pt x="424" y="547"/>
                  </a:lnTo>
                  <a:lnTo>
                    <a:pt x="0" y="575"/>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78" name="Freeform 66"/>
            <p:cNvSpPr>
              <a:spLocks/>
            </p:cNvSpPr>
            <p:nvPr/>
          </p:nvSpPr>
          <p:spPr bwMode="gray">
            <a:xfrm>
              <a:off x="1845" y="2588"/>
              <a:ext cx="1383" cy="1343"/>
            </a:xfrm>
            <a:custGeom>
              <a:avLst/>
              <a:gdLst>
                <a:gd name="T0" fmla="*/ 0 w 2771"/>
                <a:gd name="T1" fmla="*/ 0 h 2690"/>
                <a:gd name="T2" fmla="*/ 0 w 2771"/>
                <a:gd name="T3" fmla="*/ 0 h 2690"/>
                <a:gd name="T4" fmla="*/ 0 w 2771"/>
                <a:gd name="T5" fmla="*/ 0 h 2690"/>
                <a:gd name="T6" fmla="*/ 0 w 2771"/>
                <a:gd name="T7" fmla="*/ 0 h 2690"/>
                <a:gd name="T8" fmla="*/ 0 w 2771"/>
                <a:gd name="T9" fmla="*/ 0 h 2690"/>
                <a:gd name="T10" fmla="*/ 0 w 2771"/>
                <a:gd name="T11" fmla="*/ 0 h 2690"/>
                <a:gd name="T12" fmla="*/ 0 w 2771"/>
                <a:gd name="T13" fmla="*/ 0 h 2690"/>
                <a:gd name="T14" fmla="*/ 0 w 2771"/>
                <a:gd name="T15" fmla="*/ 0 h 2690"/>
                <a:gd name="T16" fmla="*/ 0 w 2771"/>
                <a:gd name="T17" fmla="*/ 0 h 2690"/>
                <a:gd name="T18" fmla="*/ 0 w 2771"/>
                <a:gd name="T19" fmla="*/ 0 h 2690"/>
                <a:gd name="T20" fmla="*/ 0 w 2771"/>
                <a:gd name="T21" fmla="*/ 0 h 2690"/>
                <a:gd name="T22" fmla="*/ 0 w 2771"/>
                <a:gd name="T23" fmla="*/ 0 h 2690"/>
                <a:gd name="T24" fmla="*/ 0 w 2771"/>
                <a:gd name="T25" fmla="*/ 0 h 2690"/>
                <a:gd name="T26" fmla="*/ 0 w 2771"/>
                <a:gd name="T27" fmla="*/ 0 h 2690"/>
                <a:gd name="T28" fmla="*/ 0 w 2771"/>
                <a:gd name="T29" fmla="*/ 0 h 2690"/>
                <a:gd name="T30" fmla="*/ 0 w 2771"/>
                <a:gd name="T31" fmla="*/ 0 h 2690"/>
                <a:gd name="T32" fmla="*/ 0 w 2771"/>
                <a:gd name="T33" fmla="*/ 0 h 2690"/>
                <a:gd name="T34" fmla="*/ 0 w 2771"/>
                <a:gd name="T35" fmla="*/ 0 h 2690"/>
                <a:gd name="T36" fmla="*/ 0 w 2771"/>
                <a:gd name="T37" fmla="*/ 0 h 2690"/>
                <a:gd name="T38" fmla="*/ 0 w 2771"/>
                <a:gd name="T39" fmla="*/ 0 h 2690"/>
                <a:gd name="T40" fmla="*/ 0 w 2771"/>
                <a:gd name="T41" fmla="*/ 0 h 2690"/>
                <a:gd name="T42" fmla="*/ 0 w 2771"/>
                <a:gd name="T43" fmla="*/ 0 h 2690"/>
                <a:gd name="T44" fmla="*/ 0 w 2771"/>
                <a:gd name="T45" fmla="*/ 0 h 2690"/>
                <a:gd name="T46" fmla="*/ 0 w 2771"/>
                <a:gd name="T47" fmla="*/ 0 h 2690"/>
                <a:gd name="T48" fmla="*/ 0 w 2771"/>
                <a:gd name="T49" fmla="*/ 0 h 2690"/>
                <a:gd name="T50" fmla="*/ 0 w 2771"/>
                <a:gd name="T51" fmla="*/ 0 h 2690"/>
                <a:gd name="T52" fmla="*/ 0 w 2771"/>
                <a:gd name="T53" fmla="*/ 0 h 2690"/>
                <a:gd name="T54" fmla="*/ 0 w 2771"/>
                <a:gd name="T55" fmla="*/ 0 h 2690"/>
                <a:gd name="T56" fmla="*/ 0 w 2771"/>
                <a:gd name="T57" fmla="*/ 0 h 2690"/>
                <a:gd name="T58" fmla="*/ 0 w 2771"/>
                <a:gd name="T59" fmla="*/ 0 h 2690"/>
                <a:gd name="T60" fmla="*/ 0 w 2771"/>
                <a:gd name="T61" fmla="*/ 0 h 2690"/>
                <a:gd name="T62" fmla="*/ 0 w 2771"/>
                <a:gd name="T63" fmla="*/ 0 h 2690"/>
                <a:gd name="T64" fmla="*/ 0 w 2771"/>
                <a:gd name="T65" fmla="*/ 0 h 2690"/>
                <a:gd name="T66" fmla="*/ 0 w 2771"/>
                <a:gd name="T67" fmla="*/ 0 h 2690"/>
                <a:gd name="T68" fmla="*/ 0 w 2771"/>
                <a:gd name="T69" fmla="*/ 0 h 2690"/>
                <a:gd name="T70" fmla="*/ 0 w 2771"/>
                <a:gd name="T71" fmla="*/ 0 h 2690"/>
                <a:gd name="T72" fmla="*/ 0 w 2771"/>
                <a:gd name="T73" fmla="*/ 0 h 2690"/>
                <a:gd name="T74" fmla="*/ 0 w 2771"/>
                <a:gd name="T75" fmla="*/ 0 h 2690"/>
                <a:gd name="T76" fmla="*/ 0 w 2771"/>
                <a:gd name="T77" fmla="*/ 0 h 2690"/>
                <a:gd name="T78" fmla="*/ 0 w 2771"/>
                <a:gd name="T79" fmla="*/ 0 h 2690"/>
                <a:gd name="T80" fmla="*/ 0 w 2771"/>
                <a:gd name="T81" fmla="*/ 0 h 2690"/>
                <a:gd name="T82" fmla="*/ 0 w 2771"/>
                <a:gd name="T83" fmla="*/ 0 h 2690"/>
                <a:gd name="T84" fmla="*/ 0 w 2771"/>
                <a:gd name="T85" fmla="*/ 0 h 26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71"/>
                <a:gd name="T130" fmla="*/ 0 h 2690"/>
                <a:gd name="T131" fmla="*/ 2771 w 2771"/>
                <a:gd name="T132" fmla="*/ 2690 h 26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71" h="2690">
                  <a:moveTo>
                    <a:pt x="16" y="1103"/>
                  </a:moveTo>
                  <a:lnTo>
                    <a:pt x="0" y="1051"/>
                  </a:lnTo>
                  <a:lnTo>
                    <a:pt x="55" y="1056"/>
                  </a:lnTo>
                  <a:lnTo>
                    <a:pt x="753" y="1123"/>
                  </a:lnTo>
                  <a:lnTo>
                    <a:pt x="857" y="0"/>
                  </a:lnTo>
                  <a:lnTo>
                    <a:pt x="1455" y="34"/>
                  </a:lnTo>
                  <a:lnTo>
                    <a:pt x="1435" y="520"/>
                  </a:lnTo>
                  <a:lnTo>
                    <a:pt x="1494" y="569"/>
                  </a:lnTo>
                  <a:lnTo>
                    <a:pt x="1552" y="572"/>
                  </a:lnTo>
                  <a:lnTo>
                    <a:pt x="1563" y="552"/>
                  </a:lnTo>
                  <a:lnTo>
                    <a:pt x="1597" y="581"/>
                  </a:lnTo>
                  <a:lnTo>
                    <a:pt x="1595" y="613"/>
                  </a:lnTo>
                  <a:lnTo>
                    <a:pt x="1644" y="618"/>
                  </a:lnTo>
                  <a:lnTo>
                    <a:pt x="1685" y="638"/>
                  </a:lnTo>
                  <a:lnTo>
                    <a:pt x="1715" y="627"/>
                  </a:lnTo>
                  <a:lnTo>
                    <a:pt x="1753" y="652"/>
                  </a:lnTo>
                  <a:lnTo>
                    <a:pt x="1760" y="633"/>
                  </a:lnTo>
                  <a:lnTo>
                    <a:pt x="1813" y="637"/>
                  </a:lnTo>
                  <a:lnTo>
                    <a:pt x="1843" y="698"/>
                  </a:lnTo>
                  <a:lnTo>
                    <a:pt x="1866" y="717"/>
                  </a:lnTo>
                  <a:lnTo>
                    <a:pt x="1900" y="680"/>
                  </a:lnTo>
                  <a:lnTo>
                    <a:pt x="1963" y="730"/>
                  </a:lnTo>
                  <a:lnTo>
                    <a:pt x="2001" y="705"/>
                  </a:lnTo>
                  <a:lnTo>
                    <a:pt x="2015" y="752"/>
                  </a:lnTo>
                  <a:lnTo>
                    <a:pt x="2022" y="717"/>
                  </a:lnTo>
                  <a:lnTo>
                    <a:pt x="2062" y="690"/>
                  </a:lnTo>
                  <a:lnTo>
                    <a:pt x="2073" y="719"/>
                  </a:lnTo>
                  <a:lnTo>
                    <a:pt x="2127" y="710"/>
                  </a:lnTo>
                  <a:lnTo>
                    <a:pt x="2170" y="751"/>
                  </a:lnTo>
                  <a:lnTo>
                    <a:pt x="2280" y="716"/>
                  </a:lnTo>
                  <a:lnTo>
                    <a:pt x="2391" y="705"/>
                  </a:lnTo>
                  <a:lnTo>
                    <a:pt x="2424" y="689"/>
                  </a:lnTo>
                  <a:lnTo>
                    <a:pt x="2509" y="746"/>
                  </a:lnTo>
                  <a:lnTo>
                    <a:pt x="2562" y="765"/>
                  </a:lnTo>
                  <a:lnTo>
                    <a:pt x="2582" y="790"/>
                  </a:lnTo>
                  <a:lnTo>
                    <a:pt x="2653" y="788"/>
                  </a:lnTo>
                  <a:lnTo>
                    <a:pt x="2656" y="922"/>
                  </a:lnTo>
                  <a:lnTo>
                    <a:pt x="2669" y="1185"/>
                  </a:lnTo>
                  <a:lnTo>
                    <a:pt x="2699" y="1219"/>
                  </a:lnTo>
                  <a:lnTo>
                    <a:pt x="2711" y="1286"/>
                  </a:lnTo>
                  <a:lnTo>
                    <a:pt x="2771" y="1380"/>
                  </a:lnTo>
                  <a:lnTo>
                    <a:pt x="2769" y="1460"/>
                  </a:lnTo>
                  <a:lnTo>
                    <a:pt x="2733" y="1536"/>
                  </a:lnTo>
                  <a:lnTo>
                    <a:pt x="2736" y="1577"/>
                  </a:lnTo>
                  <a:lnTo>
                    <a:pt x="2747" y="1621"/>
                  </a:lnTo>
                  <a:lnTo>
                    <a:pt x="2742" y="1664"/>
                  </a:lnTo>
                  <a:lnTo>
                    <a:pt x="2721" y="1692"/>
                  </a:lnTo>
                  <a:lnTo>
                    <a:pt x="2694" y="1726"/>
                  </a:lnTo>
                  <a:lnTo>
                    <a:pt x="2713" y="1747"/>
                  </a:lnTo>
                  <a:lnTo>
                    <a:pt x="2602" y="1784"/>
                  </a:lnTo>
                  <a:lnTo>
                    <a:pt x="2513" y="1835"/>
                  </a:lnTo>
                  <a:lnTo>
                    <a:pt x="2567" y="1793"/>
                  </a:lnTo>
                  <a:lnTo>
                    <a:pt x="2509" y="1792"/>
                  </a:lnTo>
                  <a:lnTo>
                    <a:pt x="2526" y="1724"/>
                  </a:lnTo>
                  <a:lnTo>
                    <a:pt x="2479" y="1763"/>
                  </a:lnTo>
                  <a:lnTo>
                    <a:pt x="2456" y="1750"/>
                  </a:lnTo>
                  <a:lnTo>
                    <a:pt x="2458" y="1796"/>
                  </a:lnTo>
                  <a:lnTo>
                    <a:pt x="2478" y="1804"/>
                  </a:lnTo>
                  <a:lnTo>
                    <a:pt x="2482" y="1846"/>
                  </a:lnTo>
                  <a:lnTo>
                    <a:pt x="2446" y="1878"/>
                  </a:lnTo>
                  <a:lnTo>
                    <a:pt x="2425" y="1876"/>
                  </a:lnTo>
                  <a:lnTo>
                    <a:pt x="2419" y="1923"/>
                  </a:lnTo>
                  <a:lnTo>
                    <a:pt x="2163" y="2080"/>
                  </a:lnTo>
                  <a:lnTo>
                    <a:pt x="2166" y="2064"/>
                  </a:lnTo>
                  <a:lnTo>
                    <a:pt x="2284" y="1988"/>
                  </a:lnTo>
                  <a:lnTo>
                    <a:pt x="2192" y="2037"/>
                  </a:lnTo>
                  <a:lnTo>
                    <a:pt x="2198" y="1992"/>
                  </a:lnTo>
                  <a:lnTo>
                    <a:pt x="2173" y="2014"/>
                  </a:lnTo>
                  <a:lnTo>
                    <a:pt x="2147" y="2001"/>
                  </a:lnTo>
                  <a:lnTo>
                    <a:pt x="2137" y="2037"/>
                  </a:lnTo>
                  <a:lnTo>
                    <a:pt x="2096" y="2001"/>
                  </a:lnTo>
                  <a:lnTo>
                    <a:pt x="2099" y="2035"/>
                  </a:lnTo>
                  <a:lnTo>
                    <a:pt x="2147" y="2066"/>
                  </a:lnTo>
                  <a:lnTo>
                    <a:pt x="2092" y="2098"/>
                  </a:lnTo>
                  <a:lnTo>
                    <a:pt x="2067" y="2057"/>
                  </a:lnTo>
                  <a:lnTo>
                    <a:pt x="2048" y="2159"/>
                  </a:lnTo>
                  <a:lnTo>
                    <a:pt x="2024" y="2118"/>
                  </a:lnTo>
                  <a:lnTo>
                    <a:pt x="1975" y="2135"/>
                  </a:lnTo>
                  <a:lnTo>
                    <a:pt x="1965" y="2161"/>
                  </a:lnTo>
                  <a:lnTo>
                    <a:pt x="1989" y="2207"/>
                  </a:lnTo>
                  <a:lnTo>
                    <a:pt x="1898" y="2213"/>
                  </a:lnTo>
                  <a:lnTo>
                    <a:pt x="1931" y="2222"/>
                  </a:lnTo>
                  <a:lnTo>
                    <a:pt x="1933" y="2267"/>
                  </a:lnTo>
                  <a:lnTo>
                    <a:pt x="1952" y="2256"/>
                  </a:lnTo>
                  <a:lnTo>
                    <a:pt x="1942" y="2288"/>
                  </a:lnTo>
                  <a:lnTo>
                    <a:pt x="1901" y="2354"/>
                  </a:lnTo>
                  <a:lnTo>
                    <a:pt x="1904" y="2323"/>
                  </a:lnTo>
                  <a:lnTo>
                    <a:pt x="1877" y="2351"/>
                  </a:lnTo>
                  <a:lnTo>
                    <a:pt x="1841" y="2310"/>
                  </a:lnTo>
                  <a:lnTo>
                    <a:pt x="1848" y="2357"/>
                  </a:lnTo>
                  <a:lnTo>
                    <a:pt x="1917" y="2364"/>
                  </a:lnTo>
                  <a:lnTo>
                    <a:pt x="1890" y="2434"/>
                  </a:lnTo>
                  <a:lnTo>
                    <a:pt x="1912" y="2571"/>
                  </a:lnTo>
                  <a:lnTo>
                    <a:pt x="1973" y="2685"/>
                  </a:lnTo>
                  <a:lnTo>
                    <a:pt x="1893" y="2690"/>
                  </a:lnTo>
                  <a:lnTo>
                    <a:pt x="1816" y="2655"/>
                  </a:lnTo>
                  <a:lnTo>
                    <a:pt x="1750" y="2656"/>
                  </a:lnTo>
                  <a:lnTo>
                    <a:pt x="1653" y="2604"/>
                  </a:lnTo>
                  <a:lnTo>
                    <a:pt x="1540" y="2562"/>
                  </a:lnTo>
                  <a:lnTo>
                    <a:pt x="1528" y="2517"/>
                  </a:lnTo>
                  <a:lnTo>
                    <a:pt x="1504" y="2453"/>
                  </a:lnTo>
                  <a:lnTo>
                    <a:pt x="1467" y="2405"/>
                  </a:lnTo>
                  <a:lnTo>
                    <a:pt x="1471" y="2354"/>
                  </a:lnTo>
                  <a:lnTo>
                    <a:pt x="1450" y="2336"/>
                  </a:lnTo>
                  <a:lnTo>
                    <a:pt x="1451" y="2267"/>
                  </a:lnTo>
                  <a:lnTo>
                    <a:pt x="1385" y="2215"/>
                  </a:lnTo>
                  <a:lnTo>
                    <a:pt x="1313" y="2109"/>
                  </a:lnTo>
                  <a:lnTo>
                    <a:pt x="1194" y="1840"/>
                  </a:lnTo>
                  <a:lnTo>
                    <a:pt x="1103" y="1771"/>
                  </a:lnTo>
                  <a:lnTo>
                    <a:pt x="1073" y="1709"/>
                  </a:lnTo>
                  <a:lnTo>
                    <a:pt x="995" y="1699"/>
                  </a:lnTo>
                  <a:lnTo>
                    <a:pt x="930" y="1692"/>
                  </a:lnTo>
                  <a:lnTo>
                    <a:pt x="873" y="1666"/>
                  </a:lnTo>
                  <a:lnTo>
                    <a:pt x="855" y="1692"/>
                  </a:lnTo>
                  <a:lnTo>
                    <a:pt x="794" y="1692"/>
                  </a:lnTo>
                  <a:lnTo>
                    <a:pt x="740" y="1819"/>
                  </a:lnTo>
                  <a:lnTo>
                    <a:pt x="681" y="1874"/>
                  </a:lnTo>
                  <a:lnTo>
                    <a:pt x="647" y="1870"/>
                  </a:lnTo>
                  <a:lnTo>
                    <a:pt x="541" y="1790"/>
                  </a:lnTo>
                  <a:lnTo>
                    <a:pt x="495" y="1777"/>
                  </a:lnTo>
                  <a:lnTo>
                    <a:pt x="394" y="1685"/>
                  </a:lnTo>
                  <a:lnTo>
                    <a:pt x="367" y="1612"/>
                  </a:lnTo>
                  <a:lnTo>
                    <a:pt x="368" y="1537"/>
                  </a:lnTo>
                  <a:lnTo>
                    <a:pt x="319" y="1431"/>
                  </a:lnTo>
                  <a:lnTo>
                    <a:pt x="235" y="1362"/>
                  </a:lnTo>
                  <a:lnTo>
                    <a:pt x="121" y="1217"/>
                  </a:lnTo>
                  <a:lnTo>
                    <a:pt x="77" y="1192"/>
                  </a:lnTo>
                  <a:lnTo>
                    <a:pt x="47" y="1116"/>
                  </a:lnTo>
                  <a:lnTo>
                    <a:pt x="16" y="1103"/>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79" name="Freeform 67"/>
            <p:cNvSpPr>
              <a:spLocks/>
            </p:cNvSpPr>
            <p:nvPr/>
          </p:nvSpPr>
          <p:spPr bwMode="gray">
            <a:xfrm>
              <a:off x="1195" y="1764"/>
              <a:ext cx="559" cy="702"/>
            </a:xfrm>
            <a:custGeom>
              <a:avLst/>
              <a:gdLst>
                <a:gd name="T0" fmla="*/ 0 w 1119"/>
                <a:gd name="T1" fmla="*/ 0 h 1406"/>
                <a:gd name="T2" fmla="*/ 0 w 1119"/>
                <a:gd name="T3" fmla="*/ 0 h 1406"/>
                <a:gd name="T4" fmla="*/ 0 w 1119"/>
                <a:gd name="T5" fmla="*/ 0 h 1406"/>
                <a:gd name="T6" fmla="*/ 0 w 1119"/>
                <a:gd name="T7" fmla="*/ 0 h 1406"/>
                <a:gd name="T8" fmla="*/ 0 w 1119"/>
                <a:gd name="T9" fmla="*/ 0 h 1406"/>
                <a:gd name="T10" fmla="*/ 0 w 1119"/>
                <a:gd name="T11" fmla="*/ 0 h 1406"/>
                <a:gd name="T12" fmla="*/ 0 w 1119"/>
                <a:gd name="T13" fmla="*/ 0 h 1406"/>
                <a:gd name="T14" fmla="*/ 0 60000 65536"/>
                <a:gd name="T15" fmla="*/ 0 60000 65536"/>
                <a:gd name="T16" fmla="*/ 0 60000 65536"/>
                <a:gd name="T17" fmla="*/ 0 60000 65536"/>
                <a:gd name="T18" fmla="*/ 0 60000 65536"/>
                <a:gd name="T19" fmla="*/ 0 60000 65536"/>
                <a:gd name="T20" fmla="*/ 0 60000 65536"/>
                <a:gd name="T21" fmla="*/ 0 w 1119"/>
                <a:gd name="T22" fmla="*/ 0 h 1406"/>
                <a:gd name="T23" fmla="*/ 1119 w 1119"/>
                <a:gd name="T24" fmla="*/ 1406 h 14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9" h="1406">
                  <a:moveTo>
                    <a:pt x="0" y="1238"/>
                  </a:moveTo>
                  <a:lnTo>
                    <a:pt x="244" y="0"/>
                  </a:lnTo>
                  <a:lnTo>
                    <a:pt x="790" y="100"/>
                  </a:lnTo>
                  <a:lnTo>
                    <a:pt x="748" y="349"/>
                  </a:lnTo>
                  <a:lnTo>
                    <a:pt x="1119" y="406"/>
                  </a:lnTo>
                  <a:lnTo>
                    <a:pt x="979" y="1406"/>
                  </a:lnTo>
                  <a:lnTo>
                    <a:pt x="0" y="1238"/>
                  </a:lnTo>
                  <a:close/>
                </a:path>
              </a:pathLst>
            </a:custGeom>
            <a:solidFill>
              <a:srgbClr val="0070C0"/>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80" name="Freeform 68"/>
            <p:cNvSpPr>
              <a:spLocks/>
            </p:cNvSpPr>
            <p:nvPr/>
          </p:nvSpPr>
          <p:spPr bwMode="gray">
            <a:xfrm>
              <a:off x="4960" y="1287"/>
              <a:ext cx="159" cy="315"/>
            </a:xfrm>
            <a:custGeom>
              <a:avLst/>
              <a:gdLst>
                <a:gd name="T0" fmla="*/ 0 w 318"/>
                <a:gd name="T1" fmla="*/ 1 h 630"/>
                <a:gd name="T2" fmla="*/ 1 w 318"/>
                <a:gd name="T3" fmla="*/ 1 h 630"/>
                <a:gd name="T4" fmla="*/ 1 w 318"/>
                <a:gd name="T5" fmla="*/ 1 h 630"/>
                <a:gd name="T6" fmla="*/ 1 w 318"/>
                <a:gd name="T7" fmla="*/ 1 h 630"/>
                <a:gd name="T8" fmla="*/ 1 w 318"/>
                <a:gd name="T9" fmla="*/ 1 h 630"/>
                <a:gd name="T10" fmla="*/ 1 w 318"/>
                <a:gd name="T11" fmla="*/ 1 h 630"/>
                <a:gd name="T12" fmla="*/ 1 w 318"/>
                <a:gd name="T13" fmla="*/ 1 h 630"/>
                <a:gd name="T14" fmla="*/ 1 w 318"/>
                <a:gd name="T15" fmla="*/ 1 h 630"/>
                <a:gd name="T16" fmla="*/ 1 w 318"/>
                <a:gd name="T17" fmla="*/ 1 h 630"/>
                <a:gd name="T18" fmla="*/ 1 w 318"/>
                <a:gd name="T19" fmla="*/ 0 h 630"/>
                <a:gd name="T20" fmla="*/ 0 w 318"/>
                <a:gd name="T21" fmla="*/ 1 h 6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8"/>
                <a:gd name="T34" fmla="*/ 0 h 630"/>
                <a:gd name="T35" fmla="*/ 318 w 318"/>
                <a:gd name="T36" fmla="*/ 630 h 6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8" h="630">
                  <a:moveTo>
                    <a:pt x="0" y="79"/>
                  </a:moveTo>
                  <a:lnTo>
                    <a:pt x="49" y="257"/>
                  </a:lnTo>
                  <a:lnTo>
                    <a:pt x="64" y="373"/>
                  </a:lnTo>
                  <a:lnTo>
                    <a:pt x="115" y="489"/>
                  </a:lnTo>
                  <a:lnTo>
                    <a:pt x="145" y="630"/>
                  </a:lnTo>
                  <a:lnTo>
                    <a:pt x="290" y="599"/>
                  </a:lnTo>
                  <a:lnTo>
                    <a:pt x="260" y="383"/>
                  </a:lnTo>
                  <a:lnTo>
                    <a:pt x="278" y="230"/>
                  </a:lnTo>
                  <a:lnTo>
                    <a:pt x="314" y="159"/>
                  </a:lnTo>
                  <a:lnTo>
                    <a:pt x="318" y="0"/>
                  </a:lnTo>
                  <a:lnTo>
                    <a:pt x="0" y="79"/>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81" name="Freeform 69"/>
            <p:cNvSpPr>
              <a:spLocks/>
            </p:cNvSpPr>
            <p:nvPr/>
          </p:nvSpPr>
          <p:spPr bwMode="gray">
            <a:xfrm>
              <a:off x="4196" y="2103"/>
              <a:ext cx="766" cy="435"/>
            </a:xfrm>
            <a:custGeom>
              <a:avLst/>
              <a:gdLst>
                <a:gd name="T0" fmla="*/ 0 w 1534"/>
                <a:gd name="T1" fmla="*/ 0 h 871"/>
                <a:gd name="T2" fmla="*/ 0 w 1534"/>
                <a:gd name="T3" fmla="*/ 0 h 871"/>
                <a:gd name="T4" fmla="*/ 0 w 1534"/>
                <a:gd name="T5" fmla="*/ 0 h 871"/>
                <a:gd name="T6" fmla="*/ 0 w 1534"/>
                <a:gd name="T7" fmla="*/ 0 h 871"/>
                <a:gd name="T8" fmla="*/ 0 w 1534"/>
                <a:gd name="T9" fmla="*/ 0 h 871"/>
                <a:gd name="T10" fmla="*/ 0 w 1534"/>
                <a:gd name="T11" fmla="*/ 0 h 871"/>
                <a:gd name="T12" fmla="*/ 0 w 1534"/>
                <a:gd name="T13" fmla="*/ 0 h 871"/>
                <a:gd name="T14" fmla="*/ 0 w 1534"/>
                <a:gd name="T15" fmla="*/ 0 h 871"/>
                <a:gd name="T16" fmla="*/ 0 w 1534"/>
                <a:gd name="T17" fmla="*/ 0 h 871"/>
                <a:gd name="T18" fmla="*/ 0 w 1534"/>
                <a:gd name="T19" fmla="*/ 0 h 871"/>
                <a:gd name="T20" fmla="*/ 0 w 1534"/>
                <a:gd name="T21" fmla="*/ 0 h 871"/>
                <a:gd name="T22" fmla="*/ 0 w 1534"/>
                <a:gd name="T23" fmla="*/ 0 h 871"/>
                <a:gd name="T24" fmla="*/ 0 w 1534"/>
                <a:gd name="T25" fmla="*/ 0 h 871"/>
                <a:gd name="T26" fmla="*/ 0 w 1534"/>
                <a:gd name="T27" fmla="*/ 0 h 871"/>
                <a:gd name="T28" fmla="*/ 0 w 1534"/>
                <a:gd name="T29" fmla="*/ 0 h 871"/>
                <a:gd name="T30" fmla="*/ 0 w 1534"/>
                <a:gd name="T31" fmla="*/ 0 h 871"/>
                <a:gd name="T32" fmla="*/ 0 w 1534"/>
                <a:gd name="T33" fmla="*/ 0 h 871"/>
                <a:gd name="T34" fmla="*/ 0 w 1534"/>
                <a:gd name="T35" fmla="*/ 0 h 871"/>
                <a:gd name="T36" fmla="*/ 0 w 1534"/>
                <a:gd name="T37" fmla="*/ 0 h 871"/>
                <a:gd name="T38" fmla="*/ 0 w 1534"/>
                <a:gd name="T39" fmla="*/ 0 h 871"/>
                <a:gd name="T40" fmla="*/ 0 w 1534"/>
                <a:gd name="T41" fmla="*/ 0 h 871"/>
                <a:gd name="T42" fmla="*/ 0 w 1534"/>
                <a:gd name="T43" fmla="*/ 0 h 871"/>
                <a:gd name="T44" fmla="*/ 0 w 1534"/>
                <a:gd name="T45" fmla="*/ 0 h 871"/>
                <a:gd name="T46" fmla="*/ 0 w 1534"/>
                <a:gd name="T47" fmla="*/ 0 h 871"/>
                <a:gd name="T48" fmla="*/ 0 w 1534"/>
                <a:gd name="T49" fmla="*/ 0 h 871"/>
                <a:gd name="T50" fmla="*/ 0 w 1534"/>
                <a:gd name="T51" fmla="*/ 0 h 871"/>
                <a:gd name="T52" fmla="*/ 0 w 1534"/>
                <a:gd name="T53" fmla="*/ 0 h 871"/>
                <a:gd name="T54" fmla="*/ 0 w 1534"/>
                <a:gd name="T55" fmla="*/ 0 h 871"/>
                <a:gd name="T56" fmla="*/ 0 w 1534"/>
                <a:gd name="T57" fmla="*/ 0 h 871"/>
                <a:gd name="T58" fmla="*/ 0 w 1534"/>
                <a:gd name="T59" fmla="*/ 0 h 871"/>
                <a:gd name="T60" fmla="*/ 0 w 1534"/>
                <a:gd name="T61" fmla="*/ 0 h 871"/>
                <a:gd name="T62" fmla="*/ 0 w 1534"/>
                <a:gd name="T63" fmla="*/ 0 h 871"/>
                <a:gd name="T64" fmla="*/ 0 w 1534"/>
                <a:gd name="T65" fmla="*/ 0 h 871"/>
                <a:gd name="T66" fmla="*/ 0 w 1534"/>
                <a:gd name="T67" fmla="*/ 0 h 871"/>
                <a:gd name="T68" fmla="*/ 0 w 1534"/>
                <a:gd name="T69" fmla="*/ 0 h 871"/>
                <a:gd name="T70" fmla="*/ 0 w 1534"/>
                <a:gd name="T71" fmla="*/ 0 h 871"/>
                <a:gd name="T72" fmla="*/ 0 w 1534"/>
                <a:gd name="T73" fmla="*/ 0 h 871"/>
                <a:gd name="T74" fmla="*/ 0 w 1534"/>
                <a:gd name="T75" fmla="*/ 0 h 871"/>
                <a:gd name="T76" fmla="*/ 0 w 1534"/>
                <a:gd name="T77" fmla="*/ 0 h 871"/>
                <a:gd name="T78" fmla="*/ 0 w 1534"/>
                <a:gd name="T79" fmla="*/ 0 h 8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34"/>
                <a:gd name="T121" fmla="*/ 0 h 871"/>
                <a:gd name="T122" fmla="*/ 1534 w 1534"/>
                <a:gd name="T123" fmla="*/ 871 h 87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34" h="871">
                  <a:moveTo>
                    <a:pt x="0" y="871"/>
                  </a:moveTo>
                  <a:lnTo>
                    <a:pt x="143" y="776"/>
                  </a:lnTo>
                  <a:lnTo>
                    <a:pt x="144" y="755"/>
                  </a:lnTo>
                  <a:lnTo>
                    <a:pt x="196" y="692"/>
                  </a:lnTo>
                  <a:lnTo>
                    <a:pt x="244" y="658"/>
                  </a:lnTo>
                  <a:lnTo>
                    <a:pt x="299" y="592"/>
                  </a:lnTo>
                  <a:lnTo>
                    <a:pt x="355" y="658"/>
                  </a:lnTo>
                  <a:lnTo>
                    <a:pt x="424" y="625"/>
                  </a:lnTo>
                  <a:lnTo>
                    <a:pt x="453" y="645"/>
                  </a:lnTo>
                  <a:lnTo>
                    <a:pt x="496" y="625"/>
                  </a:lnTo>
                  <a:lnTo>
                    <a:pt x="522" y="588"/>
                  </a:lnTo>
                  <a:lnTo>
                    <a:pt x="598" y="575"/>
                  </a:lnTo>
                  <a:lnTo>
                    <a:pt x="638" y="521"/>
                  </a:lnTo>
                  <a:lnTo>
                    <a:pt x="618" y="507"/>
                  </a:lnTo>
                  <a:lnTo>
                    <a:pt x="690" y="343"/>
                  </a:lnTo>
                  <a:lnTo>
                    <a:pt x="707" y="259"/>
                  </a:lnTo>
                  <a:lnTo>
                    <a:pt x="776" y="292"/>
                  </a:lnTo>
                  <a:lnTo>
                    <a:pt x="811" y="196"/>
                  </a:lnTo>
                  <a:lnTo>
                    <a:pt x="847" y="190"/>
                  </a:lnTo>
                  <a:lnTo>
                    <a:pt x="899" y="98"/>
                  </a:lnTo>
                  <a:lnTo>
                    <a:pt x="915" y="0"/>
                  </a:lnTo>
                  <a:lnTo>
                    <a:pt x="1023" y="61"/>
                  </a:lnTo>
                  <a:lnTo>
                    <a:pt x="1041" y="11"/>
                  </a:lnTo>
                  <a:lnTo>
                    <a:pt x="1093" y="26"/>
                  </a:lnTo>
                  <a:lnTo>
                    <a:pt x="1123" y="64"/>
                  </a:lnTo>
                  <a:lnTo>
                    <a:pt x="1169" y="85"/>
                  </a:lnTo>
                  <a:lnTo>
                    <a:pt x="1190" y="116"/>
                  </a:lnTo>
                  <a:lnTo>
                    <a:pt x="1189" y="144"/>
                  </a:lnTo>
                  <a:lnTo>
                    <a:pt x="1156" y="201"/>
                  </a:lnTo>
                  <a:lnTo>
                    <a:pt x="1169" y="239"/>
                  </a:lnTo>
                  <a:lnTo>
                    <a:pt x="1208" y="222"/>
                  </a:lnTo>
                  <a:lnTo>
                    <a:pt x="1224" y="246"/>
                  </a:lnTo>
                  <a:lnTo>
                    <a:pt x="1238" y="262"/>
                  </a:lnTo>
                  <a:lnTo>
                    <a:pt x="1306" y="268"/>
                  </a:lnTo>
                  <a:lnTo>
                    <a:pt x="1326" y="291"/>
                  </a:lnTo>
                  <a:lnTo>
                    <a:pt x="1390" y="308"/>
                  </a:lnTo>
                  <a:lnTo>
                    <a:pt x="1374" y="325"/>
                  </a:lnTo>
                  <a:lnTo>
                    <a:pt x="1379" y="364"/>
                  </a:lnTo>
                  <a:lnTo>
                    <a:pt x="1384" y="380"/>
                  </a:lnTo>
                  <a:lnTo>
                    <a:pt x="1360" y="373"/>
                  </a:lnTo>
                  <a:lnTo>
                    <a:pt x="1319" y="351"/>
                  </a:lnTo>
                  <a:lnTo>
                    <a:pt x="1250" y="305"/>
                  </a:lnTo>
                  <a:lnTo>
                    <a:pt x="1345" y="393"/>
                  </a:lnTo>
                  <a:lnTo>
                    <a:pt x="1396" y="396"/>
                  </a:lnTo>
                  <a:lnTo>
                    <a:pt x="1367" y="411"/>
                  </a:lnTo>
                  <a:lnTo>
                    <a:pt x="1416" y="435"/>
                  </a:lnTo>
                  <a:lnTo>
                    <a:pt x="1415" y="455"/>
                  </a:lnTo>
                  <a:lnTo>
                    <a:pt x="1397" y="437"/>
                  </a:lnTo>
                  <a:lnTo>
                    <a:pt x="1377" y="438"/>
                  </a:lnTo>
                  <a:lnTo>
                    <a:pt x="1383" y="456"/>
                  </a:lnTo>
                  <a:lnTo>
                    <a:pt x="1397" y="468"/>
                  </a:lnTo>
                  <a:lnTo>
                    <a:pt x="1377" y="478"/>
                  </a:lnTo>
                  <a:lnTo>
                    <a:pt x="1325" y="441"/>
                  </a:lnTo>
                  <a:lnTo>
                    <a:pt x="1303" y="423"/>
                  </a:lnTo>
                  <a:lnTo>
                    <a:pt x="1316" y="448"/>
                  </a:lnTo>
                  <a:lnTo>
                    <a:pt x="1368" y="485"/>
                  </a:lnTo>
                  <a:lnTo>
                    <a:pt x="1390" y="488"/>
                  </a:lnTo>
                  <a:lnTo>
                    <a:pt x="1413" y="497"/>
                  </a:lnTo>
                  <a:lnTo>
                    <a:pt x="1411" y="510"/>
                  </a:lnTo>
                  <a:lnTo>
                    <a:pt x="1424" y="510"/>
                  </a:lnTo>
                  <a:lnTo>
                    <a:pt x="1428" y="522"/>
                  </a:lnTo>
                  <a:lnTo>
                    <a:pt x="1406" y="540"/>
                  </a:lnTo>
                  <a:lnTo>
                    <a:pt x="1366" y="522"/>
                  </a:lnTo>
                  <a:lnTo>
                    <a:pt x="1357" y="503"/>
                  </a:lnTo>
                  <a:lnTo>
                    <a:pt x="1306" y="497"/>
                  </a:lnTo>
                  <a:lnTo>
                    <a:pt x="1296" y="481"/>
                  </a:lnTo>
                  <a:lnTo>
                    <a:pt x="1280" y="502"/>
                  </a:lnTo>
                  <a:lnTo>
                    <a:pt x="1346" y="517"/>
                  </a:lnTo>
                  <a:lnTo>
                    <a:pt x="1351" y="536"/>
                  </a:lnTo>
                  <a:lnTo>
                    <a:pt x="1409" y="562"/>
                  </a:lnTo>
                  <a:lnTo>
                    <a:pt x="1425" y="562"/>
                  </a:lnTo>
                  <a:lnTo>
                    <a:pt x="1430" y="542"/>
                  </a:lnTo>
                  <a:lnTo>
                    <a:pt x="1452" y="548"/>
                  </a:lnTo>
                  <a:lnTo>
                    <a:pt x="1490" y="545"/>
                  </a:lnTo>
                  <a:lnTo>
                    <a:pt x="1534" y="625"/>
                  </a:lnTo>
                  <a:lnTo>
                    <a:pt x="1506" y="612"/>
                  </a:lnTo>
                  <a:lnTo>
                    <a:pt x="1498" y="636"/>
                  </a:lnTo>
                  <a:lnTo>
                    <a:pt x="895" y="752"/>
                  </a:lnTo>
                  <a:lnTo>
                    <a:pt x="396" y="817"/>
                  </a:lnTo>
                  <a:lnTo>
                    <a:pt x="0" y="871"/>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82" name="Freeform 70"/>
            <p:cNvSpPr>
              <a:spLocks/>
            </p:cNvSpPr>
            <p:nvPr/>
          </p:nvSpPr>
          <p:spPr bwMode="gray">
            <a:xfrm>
              <a:off x="4928" y="2225"/>
              <a:ext cx="43" cy="123"/>
            </a:xfrm>
            <a:custGeom>
              <a:avLst/>
              <a:gdLst>
                <a:gd name="T0" fmla="*/ 1 w 86"/>
                <a:gd name="T1" fmla="*/ 0 h 247"/>
                <a:gd name="T2" fmla="*/ 0 w 86"/>
                <a:gd name="T3" fmla="*/ 0 h 247"/>
                <a:gd name="T4" fmla="*/ 1 w 86"/>
                <a:gd name="T5" fmla="*/ 0 h 247"/>
                <a:gd name="T6" fmla="*/ 1 w 86"/>
                <a:gd name="T7" fmla="*/ 0 h 247"/>
                <a:gd name="T8" fmla="*/ 1 w 86"/>
                <a:gd name="T9" fmla="*/ 0 h 247"/>
                <a:gd name="T10" fmla="*/ 1 w 86"/>
                <a:gd name="T11" fmla="*/ 0 h 247"/>
                <a:gd name="T12" fmla="*/ 1 w 86"/>
                <a:gd name="T13" fmla="*/ 0 h 247"/>
                <a:gd name="T14" fmla="*/ 1 w 86"/>
                <a:gd name="T15" fmla="*/ 0 h 247"/>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247"/>
                <a:gd name="T26" fmla="*/ 86 w 86"/>
                <a:gd name="T27" fmla="*/ 247 h 2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247">
                  <a:moveTo>
                    <a:pt x="1" y="139"/>
                  </a:moveTo>
                  <a:lnTo>
                    <a:pt x="0" y="216"/>
                  </a:lnTo>
                  <a:lnTo>
                    <a:pt x="18" y="247"/>
                  </a:lnTo>
                  <a:lnTo>
                    <a:pt x="33" y="156"/>
                  </a:lnTo>
                  <a:lnTo>
                    <a:pt x="61" y="118"/>
                  </a:lnTo>
                  <a:lnTo>
                    <a:pt x="86" y="0"/>
                  </a:lnTo>
                  <a:lnTo>
                    <a:pt x="36" y="27"/>
                  </a:lnTo>
                  <a:lnTo>
                    <a:pt x="1" y="139"/>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83" name="Freeform 71"/>
            <p:cNvSpPr>
              <a:spLocks/>
            </p:cNvSpPr>
            <p:nvPr/>
          </p:nvSpPr>
          <p:spPr bwMode="gray">
            <a:xfrm>
              <a:off x="582" y="738"/>
              <a:ext cx="662" cy="483"/>
            </a:xfrm>
            <a:custGeom>
              <a:avLst/>
              <a:gdLst>
                <a:gd name="T0" fmla="*/ 0 w 1325"/>
                <a:gd name="T1" fmla="*/ 1 h 966"/>
                <a:gd name="T2" fmla="*/ 0 w 1325"/>
                <a:gd name="T3" fmla="*/ 1 h 966"/>
                <a:gd name="T4" fmla="*/ 0 w 1325"/>
                <a:gd name="T5" fmla="*/ 1 h 966"/>
                <a:gd name="T6" fmla="*/ 0 w 1325"/>
                <a:gd name="T7" fmla="*/ 1 h 966"/>
                <a:gd name="T8" fmla="*/ 0 w 1325"/>
                <a:gd name="T9" fmla="*/ 1 h 966"/>
                <a:gd name="T10" fmla="*/ 0 w 1325"/>
                <a:gd name="T11" fmla="*/ 1 h 966"/>
                <a:gd name="T12" fmla="*/ 0 w 1325"/>
                <a:gd name="T13" fmla="*/ 1 h 966"/>
                <a:gd name="T14" fmla="*/ 0 w 1325"/>
                <a:gd name="T15" fmla="*/ 1 h 966"/>
                <a:gd name="T16" fmla="*/ 0 w 1325"/>
                <a:gd name="T17" fmla="*/ 1 h 966"/>
                <a:gd name="T18" fmla="*/ 0 w 1325"/>
                <a:gd name="T19" fmla="*/ 1 h 966"/>
                <a:gd name="T20" fmla="*/ 0 w 1325"/>
                <a:gd name="T21" fmla="*/ 1 h 966"/>
                <a:gd name="T22" fmla="*/ 0 w 1325"/>
                <a:gd name="T23" fmla="*/ 0 h 966"/>
                <a:gd name="T24" fmla="*/ 0 w 1325"/>
                <a:gd name="T25" fmla="*/ 1 h 966"/>
                <a:gd name="T26" fmla="*/ 0 w 1325"/>
                <a:gd name="T27" fmla="*/ 1 h 966"/>
                <a:gd name="T28" fmla="*/ 0 w 1325"/>
                <a:gd name="T29" fmla="*/ 1 h 966"/>
                <a:gd name="T30" fmla="*/ 0 w 1325"/>
                <a:gd name="T31" fmla="*/ 1 h 966"/>
                <a:gd name="T32" fmla="*/ 0 w 1325"/>
                <a:gd name="T33" fmla="*/ 1 h 966"/>
                <a:gd name="T34" fmla="*/ 0 w 1325"/>
                <a:gd name="T35" fmla="*/ 1 h 966"/>
                <a:gd name="T36" fmla="*/ 0 w 1325"/>
                <a:gd name="T37" fmla="*/ 1 h 966"/>
                <a:gd name="T38" fmla="*/ 0 w 1325"/>
                <a:gd name="T39" fmla="*/ 1 h 966"/>
                <a:gd name="T40" fmla="*/ 0 w 1325"/>
                <a:gd name="T41" fmla="*/ 1 h 966"/>
                <a:gd name="T42" fmla="*/ 0 w 1325"/>
                <a:gd name="T43" fmla="*/ 1 h 966"/>
                <a:gd name="T44" fmla="*/ 0 w 1325"/>
                <a:gd name="T45" fmla="*/ 1 h 966"/>
                <a:gd name="T46" fmla="*/ 0 w 1325"/>
                <a:gd name="T47" fmla="*/ 1 h 966"/>
                <a:gd name="T48" fmla="*/ 0 w 1325"/>
                <a:gd name="T49" fmla="*/ 1 h 966"/>
                <a:gd name="T50" fmla="*/ 0 w 1325"/>
                <a:gd name="T51" fmla="*/ 1 h 966"/>
                <a:gd name="T52" fmla="*/ 0 w 1325"/>
                <a:gd name="T53" fmla="*/ 1 h 966"/>
                <a:gd name="T54" fmla="*/ 0 w 1325"/>
                <a:gd name="T55" fmla="*/ 1 h 966"/>
                <a:gd name="T56" fmla="*/ 0 w 1325"/>
                <a:gd name="T57" fmla="*/ 1 h 966"/>
                <a:gd name="T58" fmla="*/ 0 w 1325"/>
                <a:gd name="T59" fmla="*/ 1 h 966"/>
                <a:gd name="T60" fmla="*/ 0 w 1325"/>
                <a:gd name="T61" fmla="*/ 1 h 966"/>
                <a:gd name="T62" fmla="*/ 0 w 1325"/>
                <a:gd name="T63" fmla="*/ 1 h 966"/>
                <a:gd name="T64" fmla="*/ 0 w 1325"/>
                <a:gd name="T65" fmla="*/ 1 h 966"/>
                <a:gd name="T66" fmla="*/ 0 w 1325"/>
                <a:gd name="T67" fmla="*/ 1 h 966"/>
                <a:gd name="T68" fmla="*/ 0 w 1325"/>
                <a:gd name="T69" fmla="*/ 1 h 966"/>
                <a:gd name="T70" fmla="*/ 0 w 1325"/>
                <a:gd name="T71" fmla="*/ 1 h 966"/>
                <a:gd name="T72" fmla="*/ 0 w 1325"/>
                <a:gd name="T73" fmla="*/ 1 h 966"/>
                <a:gd name="T74" fmla="*/ 0 w 1325"/>
                <a:gd name="T75" fmla="*/ 1 h 966"/>
                <a:gd name="T76" fmla="*/ 0 w 1325"/>
                <a:gd name="T77" fmla="*/ 1 h 966"/>
                <a:gd name="T78" fmla="*/ 0 w 1325"/>
                <a:gd name="T79" fmla="*/ 1 h 966"/>
                <a:gd name="T80" fmla="*/ 0 w 1325"/>
                <a:gd name="T81" fmla="*/ 1 h 966"/>
                <a:gd name="T82" fmla="*/ 0 w 1325"/>
                <a:gd name="T83" fmla="*/ 1 h 966"/>
                <a:gd name="T84" fmla="*/ 0 w 1325"/>
                <a:gd name="T85" fmla="*/ 1 h 966"/>
                <a:gd name="T86" fmla="*/ 0 w 1325"/>
                <a:gd name="T87" fmla="*/ 1 h 9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25"/>
                <a:gd name="T133" fmla="*/ 0 h 966"/>
                <a:gd name="T134" fmla="*/ 1325 w 1325"/>
                <a:gd name="T135" fmla="*/ 966 h 9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25" h="966">
                  <a:moveTo>
                    <a:pt x="30" y="167"/>
                  </a:moveTo>
                  <a:lnTo>
                    <a:pt x="49" y="210"/>
                  </a:lnTo>
                  <a:lnTo>
                    <a:pt x="46" y="266"/>
                  </a:lnTo>
                  <a:lnTo>
                    <a:pt x="41" y="318"/>
                  </a:lnTo>
                  <a:lnTo>
                    <a:pt x="48" y="339"/>
                  </a:lnTo>
                  <a:lnTo>
                    <a:pt x="39" y="412"/>
                  </a:lnTo>
                  <a:lnTo>
                    <a:pt x="61" y="397"/>
                  </a:lnTo>
                  <a:lnTo>
                    <a:pt x="92" y="426"/>
                  </a:lnTo>
                  <a:lnTo>
                    <a:pt x="56" y="430"/>
                  </a:lnTo>
                  <a:lnTo>
                    <a:pt x="36" y="428"/>
                  </a:lnTo>
                  <a:lnTo>
                    <a:pt x="33" y="457"/>
                  </a:lnTo>
                  <a:lnTo>
                    <a:pt x="30" y="476"/>
                  </a:lnTo>
                  <a:lnTo>
                    <a:pt x="62" y="476"/>
                  </a:lnTo>
                  <a:lnTo>
                    <a:pt x="67" y="489"/>
                  </a:lnTo>
                  <a:lnTo>
                    <a:pt x="41" y="501"/>
                  </a:lnTo>
                  <a:lnTo>
                    <a:pt x="46" y="529"/>
                  </a:lnTo>
                  <a:lnTo>
                    <a:pt x="28" y="562"/>
                  </a:lnTo>
                  <a:lnTo>
                    <a:pt x="16" y="561"/>
                  </a:lnTo>
                  <a:lnTo>
                    <a:pt x="29" y="513"/>
                  </a:lnTo>
                  <a:lnTo>
                    <a:pt x="22" y="499"/>
                  </a:lnTo>
                  <a:lnTo>
                    <a:pt x="0" y="571"/>
                  </a:lnTo>
                  <a:lnTo>
                    <a:pt x="36" y="595"/>
                  </a:lnTo>
                  <a:lnTo>
                    <a:pt x="93" y="621"/>
                  </a:lnTo>
                  <a:lnTo>
                    <a:pt x="98" y="646"/>
                  </a:lnTo>
                  <a:lnTo>
                    <a:pt x="124" y="650"/>
                  </a:lnTo>
                  <a:lnTo>
                    <a:pt x="173" y="747"/>
                  </a:lnTo>
                  <a:lnTo>
                    <a:pt x="165" y="779"/>
                  </a:lnTo>
                  <a:lnTo>
                    <a:pt x="242" y="845"/>
                  </a:lnTo>
                  <a:lnTo>
                    <a:pt x="377" y="840"/>
                  </a:lnTo>
                  <a:lnTo>
                    <a:pt x="477" y="885"/>
                  </a:lnTo>
                  <a:lnTo>
                    <a:pt x="525" y="875"/>
                  </a:lnTo>
                  <a:lnTo>
                    <a:pt x="828" y="885"/>
                  </a:lnTo>
                  <a:lnTo>
                    <a:pt x="1174" y="966"/>
                  </a:lnTo>
                  <a:lnTo>
                    <a:pt x="1181" y="860"/>
                  </a:lnTo>
                  <a:lnTo>
                    <a:pt x="1325" y="240"/>
                  </a:lnTo>
                  <a:lnTo>
                    <a:pt x="408" y="0"/>
                  </a:lnTo>
                  <a:lnTo>
                    <a:pt x="398" y="5"/>
                  </a:lnTo>
                  <a:lnTo>
                    <a:pt x="404" y="18"/>
                  </a:lnTo>
                  <a:lnTo>
                    <a:pt x="394" y="24"/>
                  </a:lnTo>
                  <a:lnTo>
                    <a:pt x="404" y="37"/>
                  </a:lnTo>
                  <a:lnTo>
                    <a:pt x="400" y="51"/>
                  </a:lnTo>
                  <a:lnTo>
                    <a:pt x="404" y="66"/>
                  </a:lnTo>
                  <a:lnTo>
                    <a:pt x="417" y="61"/>
                  </a:lnTo>
                  <a:lnTo>
                    <a:pt x="432" y="68"/>
                  </a:lnTo>
                  <a:lnTo>
                    <a:pt x="425" y="96"/>
                  </a:lnTo>
                  <a:lnTo>
                    <a:pt x="430" y="107"/>
                  </a:lnTo>
                  <a:lnTo>
                    <a:pt x="412" y="143"/>
                  </a:lnTo>
                  <a:lnTo>
                    <a:pt x="391" y="120"/>
                  </a:lnTo>
                  <a:lnTo>
                    <a:pt x="382" y="124"/>
                  </a:lnTo>
                  <a:lnTo>
                    <a:pt x="382" y="141"/>
                  </a:lnTo>
                  <a:lnTo>
                    <a:pt x="399" y="144"/>
                  </a:lnTo>
                  <a:lnTo>
                    <a:pt x="418" y="183"/>
                  </a:lnTo>
                  <a:lnTo>
                    <a:pt x="410" y="233"/>
                  </a:lnTo>
                  <a:lnTo>
                    <a:pt x="417" y="249"/>
                  </a:lnTo>
                  <a:lnTo>
                    <a:pt x="429" y="253"/>
                  </a:lnTo>
                  <a:lnTo>
                    <a:pt x="421" y="262"/>
                  </a:lnTo>
                  <a:lnTo>
                    <a:pt x="410" y="267"/>
                  </a:lnTo>
                  <a:lnTo>
                    <a:pt x="382" y="299"/>
                  </a:lnTo>
                  <a:lnTo>
                    <a:pt x="382" y="310"/>
                  </a:lnTo>
                  <a:lnTo>
                    <a:pt x="375" y="330"/>
                  </a:lnTo>
                  <a:lnTo>
                    <a:pt x="368" y="332"/>
                  </a:lnTo>
                  <a:lnTo>
                    <a:pt x="377" y="347"/>
                  </a:lnTo>
                  <a:lnTo>
                    <a:pt x="365" y="351"/>
                  </a:lnTo>
                  <a:lnTo>
                    <a:pt x="365" y="408"/>
                  </a:lnTo>
                  <a:lnTo>
                    <a:pt x="342" y="415"/>
                  </a:lnTo>
                  <a:lnTo>
                    <a:pt x="342" y="430"/>
                  </a:lnTo>
                  <a:lnTo>
                    <a:pt x="326" y="411"/>
                  </a:lnTo>
                  <a:lnTo>
                    <a:pt x="323" y="422"/>
                  </a:lnTo>
                  <a:lnTo>
                    <a:pt x="287" y="455"/>
                  </a:lnTo>
                  <a:lnTo>
                    <a:pt x="274" y="450"/>
                  </a:lnTo>
                  <a:lnTo>
                    <a:pt x="268" y="434"/>
                  </a:lnTo>
                  <a:lnTo>
                    <a:pt x="263" y="444"/>
                  </a:lnTo>
                  <a:lnTo>
                    <a:pt x="255" y="436"/>
                  </a:lnTo>
                  <a:lnTo>
                    <a:pt x="248" y="461"/>
                  </a:lnTo>
                  <a:lnTo>
                    <a:pt x="243" y="458"/>
                  </a:lnTo>
                  <a:lnTo>
                    <a:pt x="245" y="441"/>
                  </a:lnTo>
                  <a:lnTo>
                    <a:pt x="232" y="443"/>
                  </a:lnTo>
                  <a:lnTo>
                    <a:pt x="248" y="429"/>
                  </a:lnTo>
                  <a:lnTo>
                    <a:pt x="228" y="428"/>
                  </a:lnTo>
                  <a:lnTo>
                    <a:pt x="243" y="418"/>
                  </a:lnTo>
                  <a:lnTo>
                    <a:pt x="227" y="413"/>
                  </a:lnTo>
                  <a:lnTo>
                    <a:pt x="234" y="402"/>
                  </a:lnTo>
                  <a:lnTo>
                    <a:pt x="250" y="413"/>
                  </a:lnTo>
                  <a:lnTo>
                    <a:pt x="260" y="397"/>
                  </a:lnTo>
                  <a:lnTo>
                    <a:pt x="287" y="383"/>
                  </a:lnTo>
                  <a:lnTo>
                    <a:pt x="273" y="416"/>
                  </a:lnTo>
                  <a:lnTo>
                    <a:pt x="279" y="431"/>
                  </a:lnTo>
                  <a:lnTo>
                    <a:pt x="289" y="400"/>
                  </a:lnTo>
                  <a:lnTo>
                    <a:pt x="315" y="387"/>
                  </a:lnTo>
                  <a:lnTo>
                    <a:pt x="302" y="409"/>
                  </a:lnTo>
                  <a:lnTo>
                    <a:pt x="316" y="421"/>
                  </a:lnTo>
                  <a:lnTo>
                    <a:pt x="316" y="403"/>
                  </a:lnTo>
                  <a:lnTo>
                    <a:pt x="329" y="389"/>
                  </a:lnTo>
                  <a:lnTo>
                    <a:pt x="343" y="366"/>
                  </a:lnTo>
                  <a:lnTo>
                    <a:pt x="340" y="348"/>
                  </a:lnTo>
                  <a:lnTo>
                    <a:pt x="316" y="350"/>
                  </a:lnTo>
                  <a:lnTo>
                    <a:pt x="320" y="328"/>
                  </a:lnTo>
                  <a:lnTo>
                    <a:pt x="333" y="340"/>
                  </a:lnTo>
                  <a:lnTo>
                    <a:pt x="334" y="305"/>
                  </a:lnTo>
                  <a:lnTo>
                    <a:pt x="365" y="307"/>
                  </a:lnTo>
                  <a:lnTo>
                    <a:pt x="367" y="273"/>
                  </a:lnTo>
                  <a:lnTo>
                    <a:pt x="356" y="255"/>
                  </a:lnTo>
                  <a:lnTo>
                    <a:pt x="355" y="287"/>
                  </a:lnTo>
                  <a:lnTo>
                    <a:pt x="347" y="280"/>
                  </a:lnTo>
                  <a:lnTo>
                    <a:pt x="326" y="295"/>
                  </a:lnTo>
                  <a:lnTo>
                    <a:pt x="313" y="315"/>
                  </a:lnTo>
                  <a:lnTo>
                    <a:pt x="295" y="317"/>
                  </a:lnTo>
                  <a:lnTo>
                    <a:pt x="263" y="338"/>
                  </a:lnTo>
                  <a:lnTo>
                    <a:pt x="238" y="366"/>
                  </a:lnTo>
                  <a:lnTo>
                    <a:pt x="282" y="367"/>
                  </a:lnTo>
                  <a:lnTo>
                    <a:pt x="244" y="377"/>
                  </a:lnTo>
                  <a:lnTo>
                    <a:pt x="227" y="370"/>
                  </a:lnTo>
                  <a:lnTo>
                    <a:pt x="263" y="317"/>
                  </a:lnTo>
                  <a:lnTo>
                    <a:pt x="289" y="304"/>
                  </a:lnTo>
                  <a:lnTo>
                    <a:pt x="317" y="271"/>
                  </a:lnTo>
                  <a:lnTo>
                    <a:pt x="322" y="289"/>
                  </a:lnTo>
                  <a:lnTo>
                    <a:pt x="339" y="273"/>
                  </a:lnTo>
                  <a:lnTo>
                    <a:pt x="355" y="237"/>
                  </a:lnTo>
                  <a:lnTo>
                    <a:pt x="351" y="213"/>
                  </a:lnTo>
                  <a:lnTo>
                    <a:pt x="345" y="232"/>
                  </a:lnTo>
                  <a:lnTo>
                    <a:pt x="335" y="229"/>
                  </a:lnTo>
                  <a:lnTo>
                    <a:pt x="343" y="202"/>
                  </a:lnTo>
                  <a:lnTo>
                    <a:pt x="332" y="202"/>
                  </a:lnTo>
                  <a:lnTo>
                    <a:pt x="329" y="226"/>
                  </a:lnTo>
                  <a:lnTo>
                    <a:pt x="319" y="233"/>
                  </a:lnTo>
                  <a:lnTo>
                    <a:pt x="317" y="208"/>
                  </a:lnTo>
                  <a:lnTo>
                    <a:pt x="308" y="202"/>
                  </a:lnTo>
                  <a:lnTo>
                    <a:pt x="300" y="214"/>
                  </a:lnTo>
                  <a:lnTo>
                    <a:pt x="284" y="181"/>
                  </a:lnTo>
                  <a:lnTo>
                    <a:pt x="254" y="180"/>
                  </a:lnTo>
                  <a:lnTo>
                    <a:pt x="137" y="120"/>
                  </a:lnTo>
                  <a:lnTo>
                    <a:pt x="55" y="47"/>
                  </a:lnTo>
                  <a:lnTo>
                    <a:pt x="32" y="100"/>
                  </a:lnTo>
                  <a:lnTo>
                    <a:pt x="30" y="167"/>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84" name="Freeform 72"/>
            <p:cNvSpPr>
              <a:spLocks/>
            </p:cNvSpPr>
            <p:nvPr/>
          </p:nvSpPr>
          <p:spPr bwMode="gray">
            <a:xfrm>
              <a:off x="737" y="767"/>
              <a:ext cx="30" cy="36"/>
            </a:xfrm>
            <a:custGeom>
              <a:avLst/>
              <a:gdLst>
                <a:gd name="T0" fmla="*/ 0 w 60"/>
                <a:gd name="T1" fmla="*/ 1 h 72"/>
                <a:gd name="T2" fmla="*/ 1 w 60"/>
                <a:gd name="T3" fmla="*/ 0 h 72"/>
                <a:gd name="T4" fmla="*/ 1 w 60"/>
                <a:gd name="T5" fmla="*/ 1 h 72"/>
                <a:gd name="T6" fmla="*/ 1 w 60"/>
                <a:gd name="T7" fmla="*/ 1 h 72"/>
                <a:gd name="T8" fmla="*/ 0 w 60"/>
                <a:gd name="T9" fmla="*/ 1 h 72"/>
                <a:gd name="T10" fmla="*/ 0 60000 65536"/>
                <a:gd name="T11" fmla="*/ 0 60000 65536"/>
                <a:gd name="T12" fmla="*/ 0 60000 65536"/>
                <a:gd name="T13" fmla="*/ 0 60000 65536"/>
                <a:gd name="T14" fmla="*/ 0 60000 65536"/>
                <a:gd name="T15" fmla="*/ 0 w 60"/>
                <a:gd name="T16" fmla="*/ 0 h 72"/>
                <a:gd name="T17" fmla="*/ 60 w 60"/>
                <a:gd name="T18" fmla="*/ 72 h 72"/>
              </a:gdLst>
              <a:ahLst/>
              <a:cxnLst>
                <a:cxn ang="T10">
                  <a:pos x="T0" y="T1"/>
                </a:cxn>
                <a:cxn ang="T11">
                  <a:pos x="T2" y="T3"/>
                </a:cxn>
                <a:cxn ang="T12">
                  <a:pos x="T4" y="T5"/>
                </a:cxn>
                <a:cxn ang="T13">
                  <a:pos x="T6" y="T7"/>
                </a:cxn>
                <a:cxn ang="T14">
                  <a:pos x="T8" y="T9"/>
                </a:cxn>
              </a:cxnLst>
              <a:rect l="T15" t="T16" r="T17" b="T18"/>
              <a:pathLst>
                <a:path w="60" h="72">
                  <a:moveTo>
                    <a:pt x="0" y="32"/>
                  </a:moveTo>
                  <a:lnTo>
                    <a:pt x="49" y="0"/>
                  </a:lnTo>
                  <a:lnTo>
                    <a:pt x="60" y="30"/>
                  </a:lnTo>
                  <a:lnTo>
                    <a:pt x="50" y="72"/>
                  </a:lnTo>
                  <a:lnTo>
                    <a:pt x="0" y="32"/>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85" name="Freeform 73"/>
            <p:cNvSpPr>
              <a:spLocks/>
            </p:cNvSpPr>
            <p:nvPr/>
          </p:nvSpPr>
          <p:spPr bwMode="gray">
            <a:xfrm>
              <a:off x="758" y="814"/>
              <a:ext cx="22" cy="51"/>
            </a:xfrm>
            <a:custGeom>
              <a:avLst/>
              <a:gdLst>
                <a:gd name="T0" fmla="*/ 0 w 44"/>
                <a:gd name="T1" fmla="*/ 0 h 103"/>
                <a:gd name="T2" fmla="*/ 1 w 44"/>
                <a:gd name="T3" fmla="*/ 0 h 103"/>
                <a:gd name="T4" fmla="*/ 1 w 44"/>
                <a:gd name="T5" fmla="*/ 0 h 103"/>
                <a:gd name="T6" fmla="*/ 1 w 44"/>
                <a:gd name="T7" fmla="*/ 0 h 103"/>
                <a:gd name="T8" fmla="*/ 0 w 44"/>
                <a:gd name="T9" fmla="*/ 0 h 103"/>
                <a:gd name="T10" fmla="*/ 0 60000 65536"/>
                <a:gd name="T11" fmla="*/ 0 60000 65536"/>
                <a:gd name="T12" fmla="*/ 0 60000 65536"/>
                <a:gd name="T13" fmla="*/ 0 60000 65536"/>
                <a:gd name="T14" fmla="*/ 0 60000 65536"/>
                <a:gd name="T15" fmla="*/ 0 w 44"/>
                <a:gd name="T16" fmla="*/ 0 h 103"/>
                <a:gd name="T17" fmla="*/ 44 w 44"/>
                <a:gd name="T18" fmla="*/ 103 h 103"/>
              </a:gdLst>
              <a:ahLst/>
              <a:cxnLst>
                <a:cxn ang="T10">
                  <a:pos x="T0" y="T1"/>
                </a:cxn>
                <a:cxn ang="T11">
                  <a:pos x="T2" y="T3"/>
                </a:cxn>
                <a:cxn ang="T12">
                  <a:pos x="T4" y="T5"/>
                </a:cxn>
                <a:cxn ang="T13">
                  <a:pos x="T6" y="T7"/>
                </a:cxn>
                <a:cxn ang="T14">
                  <a:pos x="T8" y="T9"/>
                </a:cxn>
              </a:cxnLst>
              <a:rect l="T15" t="T16" r="T17" b="T18"/>
              <a:pathLst>
                <a:path w="44" h="103">
                  <a:moveTo>
                    <a:pt x="0" y="28"/>
                  </a:moveTo>
                  <a:lnTo>
                    <a:pt x="26" y="0"/>
                  </a:lnTo>
                  <a:lnTo>
                    <a:pt x="44" y="17"/>
                  </a:lnTo>
                  <a:lnTo>
                    <a:pt x="32" y="103"/>
                  </a:lnTo>
                  <a:lnTo>
                    <a:pt x="0" y="28"/>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86" name="Freeform 74"/>
            <p:cNvSpPr>
              <a:spLocks/>
            </p:cNvSpPr>
            <p:nvPr/>
          </p:nvSpPr>
          <p:spPr bwMode="gray">
            <a:xfrm>
              <a:off x="4271" y="1991"/>
              <a:ext cx="445" cy="440"/>
            </a:xfrm>
            <a:custGeom>
              <a:avLst/>
              <a:gdLst>
                <a:gd name="T0" fmla="*/ 0 w 891"/>
                <a:gd name="T1" fmla="*/ 0 h 884"/>
                <a:gd name="T2" fmla="*/ 0 w 891"/>
                <a:gd name="T3" fmla="*/ 0 h 884"/>
                <a:gd name="T4" fmla="*/ 0 w 891"/>
                <a:gd name="T5" fmla="*/ 0 h 884"/>
                <a:gd name="T6" fmla="*/ 0 w 891"/>
                <a:gd name="T7" fmla="*/ 0 h 884"/>
                <a:gd name="T8" fmla="*/ 0 w 891"/>
                <a:gd name="T9" fmla="*/ 0 h 884"/>
                <a:gd name="T10" fmla="*/ 0 w 891"/>
                <a:gd name="T11" fmla="*/ 0 h 884"/>
                <a:gd name="T12" fmla="*/ 0 w 891"/>
                <a:gd name="T13" fmla="*/ 0 h 884"/>
                <a:gd name="T14" fmla="*/ 0 w 891"/>
                <a:gd name="T15" fmla="*/ 0 h 884"/>
                <a:gd name="T16" fmla="*/ 0 w 891"/>
                <a:gd name="T17" fmla="*/ 0 h 884"/>
                <a:gd name="T18" fmla="*/ 0 w 891"/>
                <a:gd name="T19" fmla="*/ 0 h 884"/>
                <a:gd name="T20" fmla="*/ 0 w 891"/>
                <a:gd name="T21" fmla="*/ 0 h 884"/>
                <a:gd name="T22" fmla="*/ 0 w 891"/>
                <a:gd name="T23" fmla="*/ 0 h 884"/>
                <a:gd name="T24" fmla="*/ 0 w 891"/>
                <a:gd name="T25" fmla="*/ 0 h 884"/>
                <a:gd name="T26" fmla="*/ 0 w 891"/>
                <a:gd name="T27" fmla="*/ 0 h 884"/>
                <a:gd name="T28" fmla="*/ 0 w 891"/>
                <a:gd name="T29" fmla="*/ 0 h 884"/>
                <a:gd name="T30" fmla="*/ 0 w 891"/>
                <a:gd name="T31" fmla="*/ 0 h 884"/>
                <a:gd name="T32" fmla="*/ 0 w 891"/>
                <a:gd name="T33" fmla="*/ 0 h 884"/>
                <a:gd name="T34" fmla="*/ 0 w 891"/>
                <a:gd name="T35" fmla="*/ 0 h 884"/>
                <a:gd name="T36" fmla="*/ 0 w 891"/>
                <a:gd name="T37" fmla="*/ 0 h 884"/>
                <a:gd name="T38" fmla="*/ 0 w 891"/>
                <a:gd name="T39" fmla="*/ 0 h 884"/>
                <a:gd name="T40" fmla="*/ 0 w 891"/>
                <a:gd name="T41" fmla="*/ 0 h 884"/>
                <a:gd name="T42" fmla="*/ 0 w 891"/>
                <a:gd name="T43" fmla="*/ 0 h 884"/>
                <a:gd name="T44" fmla="*/ 0 w 891"/>
                <a:gd name="T45" fmla="*/ 0 h 884"/>
                <a:gd name="T46" fmla="*/ 0 w 891"/>
                <a:gd name="T47" fmla="*/ 0 h 884"/>
                <a:gd name="T48" fmla="*/ 0 w 891"/>
                <a:gd name="T49" fmla="*/ 0 h 884"/>
                <a:gd name="T50" fmla="*/ 0 w 891"/>
                <a:gd name="T51" fmla="*/ 0 h 884"/>
                <a:gd name="T52" fmla="*/ 0 w 891"/>
                <a:gd name="T53" fmla="*/ 0 h 884"/>
                <a:gd name="T54" fmla="*/ 0 w 891"/>
                <a:gd name="T55" fmla="*/ 0 h 884"/>
                <a:gd name="T56" fmla="*/ 0 w 891"/>
                <a:gd name="T57" fmla="*/ 0 h 884"/>
                <a:gd name="T58" fmla="*/ 0 w 891"/>
                <a:gd name="T59" fmla="*/ 0 h 884"/>
                <a:gd name="T60" fmla="*/ 0 w 891"/>
                <a:gd name="T61" fmla="*/ 0 h 884"/>
                <a:gd name="T62" fmla="*/ 0 w 891"/>
                <a:gd name="T63" fmla="*/ 0 h 884"/>
                <a:gd name="T64" fmla="*/ 0 w 891"/>
                <a:gd name="T65" fmla="*/ 0 h 884"/>
                <a:gd name="T66" fmla="*/ 0 w 891"/>
                <a:gd name="T67" fmla="*/ 0 h 884"/>
                <a:gd name="T68" fmla="*/ 0 w 891"/>
                <a:gd name="T69" fmla="*/ 0 h 884"/>
                <a:gd name="T70" fmla="*/ 0 w 891"/>
                <a:gd name="T71" fmla="*/ 0 h 884"/>
                <a:gd name="T72" fmla="*/ 0 w 891"/>
                <a:gd name="T73" fmla="*/ 0 h 884"/>
                <a:gd name="T74" fmla="*/ 0 w 891"/>
                <a:gd name="T75" fmla="*/ 0 h 884"/>
                <a:gd name="T76" fmla="*/ 0 w 891"/>
                <a:gd name="T77" fmla="*/ 0 h 8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91"/>
                <a:gd name="T118" fmla="*/ 0 h 884"/>
                <a:gd name="T119" fmla="*/ 891 w 891"/>
                <a:gd name="T120" fmla="*/ 884 h 88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91" h="884">
                  <a:moveTo>
                    <a:pt x="0" y="611"/>
                  </a:moveTo>
                  <a:lnTo>
                    <a:pt x="35" y="733"/>
                  </a:lnTo>
                  <a:lnTo>
                    <a:pt x="74" y="775"/>
                  </a:lnTo>
                  <a:lnTo>
                    <a:pt x="149" y="818"/>
                  </a:lnTo>
                  <a:lnTo>
                    <a:pt x="205" y="884"/>
                  </a:lnTo>
                  <a:lnTo>
                    <a:pt x="274" y="851"/>
                  </a:lnTo>
                  <a:lnTo>
                    <a:pt x="303" y="871"/>
                  </a:lnTo>
                  <a:lnTo>
                    <a:pt x="346" y="851"/>
                  </a:lnTo>
                  <a:lnTo>
                    <a:pt x="372" y="814"/>
                  </a:lnTo>
                  <a:lnTo>
                    <a:pt x="448" y="801"/>
                  </a:lnTo>
                  <a:lnTo>
                    <a:pt x="488" y="747"/>
                  </a:lnTo>
                  <a:lnTo>
                    <a:pt x="468" y="733"/>
                  </a:lnTo>
                  <a:lnTo>
                    <a:pt x="540" y="569"/>
                  </a:lnTo>
                  <a:lnTo>
                    <a:pt x="557" y="485"/>
                  </a:lnTo>
                  <a:lnTo>
                    <a:pt x="626" y="518"/>
                  </a:lnTo>
                  <a:lnTo>
                    <a:pt x="661" y="422"/>
                  </a:lnTo>
                  <a:lnTo>
                    <a:pt x="697" y="416"/>
                  </a:lnTo>
                  <a:lnTo>
                    <a:pt x="749" y="324"/>
                  </a:lnTo>
                  <a:lnTo>
                    <a:pt x="765" y="226"/>
                  </a:lnTo>
                  <a:lnTo>
                    <a:pt x="873" y="287"/>
                  </a:lnTo>
                  <a:lnTo>
                    <a:pt x="891" y="237"/>
                  </a:lnTo>
                  <a:lnTo>
                    <a:pt x="863" y="198"/>
                  </a:lnTo>
                  <a:lnTo>
                    <a:pt x="814" y="176"/>
                  </a:lnTo>
                  <a:lnTo>
                    <a:pt x="756" y="182"/>
                  </a:lnTo>
                  <a:lnTo>
                    <a:pt x="735" y="216"/>
                  </a:lnTo>
                  <a:lnTo>
                    <a:pt x="628" y="246"/>
                  </a:lnTo>
                  <a:lnTo>
                    <a:pt x="560" y="326"/>
                  </a:lnTo>
                  <a:lnTo>
                    <a:pt x="537" y="199"/>
                  </a:lnTo>
                  <a:lnTo>
                    <a:pt x="345" y="231"/>
                  </a:lnTo>
                  <a:lnTo>
                    <a:pt x="307" y="0"/>
                  </a:lnTo>
                  <a:lnTo>
                    <a:pt x="280" y="20"/>
                  </a:lnTo>
                  <a:lnTo>
                    <a:pt x="297" y="63"/>
                  </a:lnTo>
                  <a:lnTo>
                    <a:pt x="272" y="268"/>
                  </a:lnTo>
                  <a:lnTo>
                    <a:pt x="238" y="313"/>
                  </a:lnTo>
                  <a:lnTo>
                    <a:pt x="133" y="390"/>
                  </a:lnTo>
                  <a:lnTo>
                    <a:pt x="114" y="478"/>
                  </a:lnTo>
                  <a:lnTo>
                    <a:pt x="74" y="456"/>
                  </a:lnTo>
                  <a:lnTo>
                    <a:pt x="63" y="558"/>
                  </a:lnTo>
                  <a:lnTo>
                    <a:pt x="0" y="611"/>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87" name="Freeform 75"/>
            <p:cNvSpPr>
              <a:spLocks/>
            </p:cNvSpPr>
            <p:nvPr/>
          </p:nvSpPr>
          <p:spPr bwMode="gray">
            <a:xfrm>
              <a:off x="3247" y="1305"/>
              <a:ext cx="524" cy="552"/>
            </a:xfrm>
            <a:custGeom>
              <a:avLst/>
              <a:gdLst>
                <a:gd name="T0" fmla="*/ 0 w 1049"/>
                <a:gd name="T1" fmla="*/ 0 h 1106"/>
                <a:gd name="T2" fmla="*/ 0 w 1049"/>
                <a:gd name="T3" fmla="*/ 0 h 1106"/>
                <a:gd name="T4" fmla="*/ 0 w 1049"/>
                <a:gd name="T5" fmla="*/ 0 h 1106"/>
                <a:gd name="T6" fmla="*/ 0 w 1049"/>
                <a:gd name="T7" fmla="*/ 0 h 1106"/>
                <a:gd name="T8" fmla="*/ 0 w 1049"/>
                <a:gd name="T9" fmla="*/ 0 h 1106"/>
                <a:gd name="T10" fmla="*/ 0 w 1049"/>
                <a:gd name="T11" fmla="*/ 0 h 1106"/>
                <a:gd name="T12" fmla="*/ 0 w 1049"/>
                <a:gd name="T13" fmla="*/ 0 h 1106"/>
                <a:gd name="T14" fmla="*/ 0 w 1049"/>
                <a:gd name="T15" fmla="*/ 0 h 1106"/>
                <a:gd name="T16" fmla="*/ 0 w 1049"/>
                <a:gd name="T17" fmla="*/ 0 h 1106"/>
                <a:gd name="T18" fmla="*/ 0 w 1049"/>
                <a:gd name="T19" fmla="*/ 0 h 1106"/>
                <a:gd name="T20" fmla="*/ 0 w 1049"/>
                <a:gd name="T21" fmla="*/ 0 h 1106"/>
                <a:gd name="T22" fmla="*/ 0 w 1049"/>
                <a:gd name="T23" fmla="*/ 0 h 1106"/>
                <a:gd name="T24" fmla="*/ 0 w 1049"/>
                <a:gd name="T25" fmla="*/ 0 h 1106"/>
                <a:gd name="T26" fmla="*/ 0 w 1049"/>
                <a:gd name="T27" fmla="*/ 0 h 1106"/>
                <a:gd name="T28" fmla="*/ 0 w 1049"/>
                <a:gd name="T29" fmla="*/ 0 h 1106"/>
                <a:gd name="T30" fmla="*/ 0 w 1049"/>
                <a:gd name="T31" fmla="*/ 0 h 1106"/>
                <a:gd name="T32" fmla="*/ 0 w 1049"/>
                <a:gd name="T33" fmla="*/ 0 h 1106"/>
                <a:gd name="T34" fmla="*/ 0 w 1049"/>
                <a:gd name="T35" fmla="*/ 0 h 1106"/>
                <a:gd name="T36" fmla="*/ 0 w 1049"/>
                <a:gd name="T37" fmla="*/ 0 h 1106"/>
                <a:gd name="T38" fmla="*/ 0 w 1049"/>
                <a:gd name="T39" fmla="*/ 0 h 1106"/>
                <a:gd name="T40" fmla="*/ 0 w 1049"/>
                <a:gd name="T41" fmla="*/ 0 h 1106"/>
                <a:gd name="T42" fmla="*/ 0 w 1049"/>
                <a:gd name="T43" fmla="*/ 0 h 1106"/>
                <a:gd name="T44" fmla="*/ 0 w 1049"/>
                <a:gd name="T45" fmla="*/ 0 h 1106"/>
                <a:gd name="T46" fmla="*/ 0 w 1049"/>
                <a:gd name="T47" fmla="*/ 0 h 1106"/>
                <a:gd name="T48" fmla="*/ 0 w 1049"/>
                <a:gd name="T49" fmla="*/ 0 h 1106"/>
                <a:gd name="T50" fmla="*/ 0 w 1049"/>
                <a:gd name="T51" fmla="*/ 0 h 1106"/>
                <a:gd name="T52" fmla="*/ 0 w 1049"/>
                <a:gd name="T53" fmla="*/ 0 h 1106"/>
                <a:gd name="T54" fmla="*/ 0 w 1049"/>
                <a:gd name="T55" fmla="*/ 0 h 1106"/>
                <a:gd name="T56" fmla="*/ 0 w 1049"/>
                <a:gd name="T57" fmla="*/ 0 h 1106"/>
                <a:gd name="T58" fmla="*/ 0 w 1049"/>
                <a:gd name="T59" fmla="*/ 0 h 1106"/>
                <a:gd name="T60" fmla="*/ 0 w 1049"/>
                <a:gd name="T61" fmla="*/ 0 h 1106"/>
                <a:gd name="T62" fmla="*/ 0 w 1049"/>
                <a:gd name="T63" fmla="*/ 0 h 1106"/>
                <a:gd name="T64" fmla="*/ 0 w 1049"/>
                <a:gd name="T65" fmla="*/ 0 h 1106"/>
                <a:gd name="T66" fmla="*/ 0 w 1049"/>
                <a:gd name="T67" fmla="*/ 0 h 1106"/>
                <a:gd name="T68" fmla="*/ 0 w 1049"/>
                <a:gd name="T69" fmla="*/ 0 h 1106"/>
                <a:gd name="T70" fmla="*/ 0 w 1049"/>
                <a:gd name="T71" fmla="*/ 0 h 1106"/>
                <a:gd name="T72" fmla="*/ 0 w 1049"/>
                <a:gd name="T73" fmla="*/ 0 h 1106"/>
                <a:gd name="T74" fmla="*/ 0 w 1049"/>
                <a:gd name="T75" fmla="*/ 0 h 1106"/>
                <a:gd name="T76" fmla="*/ 0 w 1049"/>
                <a:gd name="T77" fmla="*/ 0 h 1106"/>
                <a:gd name="T78" fmla="*/ 0 w 1049"/>
                <a:gd name="T79" fmla="*/ 0 h 1106"/>
                <a:gd name="T80" fmla="*/ 0 w 1049"/>
                <a:gd name="T81" fmla="*/ 0 h 1106"/>
                <a:gd name="T82" fmla="*/ 0 w 1049"/>
                <a:gd name="T83" fmla="*/ 0 h 1106"/>
                <a:gd name="T84" fmla="*/ 0 w 1049"/>
                <a:gd name="T85" fmla="*/ 0 h 1106"/>
                <a:gd name="T86" fmla="*/ 0 w 1049"/>
                <a:gd name="T87" fmla="*/ 0 h 1106"/>
                <a:gd name="T88" fmla="*/ 0 w 1049"/>
                <a:gd name="T89" fmla="*/ 0 h 1106"/>
                <a:gd name="T90" fmla="*/ 0 w 1049"/>
                <a:gd name="T91" fmla="*/ 0 h 1106"/>
                <a:gd name="T92" fmla="*/ 0 w 1049"/>
                <a:gd name="T93" fmla="*/ 0 h 1106"/>
                <a:gd name="T94" fmla="*/ 0 w 1049"/>
                <a:gd name="T95" fmla="*/ 0 h 1106"/>
                <a:gd name="T96" fmla="*/ 0 w 1049"/>
                <a:gd name="T97" fmla="*/ 0 h 1106"/>
                <a:gd name="T98" fmla="*/ 0 w 1049"/>
                <a:gd name="T99" fmla="*/ 0 h 11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49"/>
                <a:gd name="T151" fmla="*/ 0 h 1106"/>
                <a:gd name="T152" fmla="*/ 1049 w 1049"/>
                <a:gd name="T153" fmla="*/ 1106 h 110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49" h="1106">
                  <a:moveTo>
                    <a:pt x="0" y="337"/>
                  </a:moveTo>
                  <a:lnTo>
                    <a:pt x="27" y="422"/>
                  </a:lnTo>
                  <a:lnTo>
                    <a:pt x="24" y="558"/>
                  </a:lnTo>
                  <a:lnTo>
                    <a:pt x="150" y="637"/>
                  </a:lnTo>
                  <a:lnTo>
                    <a:pt x="201" y="693"/>
                  </a:lnTo>
                  <a:lnTo>
                    <a:pt x="274" y="740"/>
                  </a:lnTo>
                  <a:lnTo>
                    <a:pt x="303" y="773"/>
                  </a:lnTo>
                  <a:lnTo>
                    <a:pt x="318" y="863"/>
                  </a:lnTo>
                  <a:lnTo>
                    <a:pt x="337" y="989"/>
                  </a:lnTo>
                  <a:lnTo>
                    <a:pt x="436" y="1106"/>
                  </a:lnTo>
                  <a:lnTo>
                    <a:pt x="957" y="1073"/>
                  </a:lnTo>
                  <a:lnTo>
                    <a:pt x="926" y="902"/>
                  </a:lnTo>
                  <a:lnTo>
                    <a:pt x="945" y="724"/>
                  </a:lnTo>
                  <a:lnTo>
                    <a:pt x="975" y="645"/>
                  </a:lnTo>
                  <a:lnTo>
                    <a:pt x="971" y="573"/>
                  </a:lnTo>
                  <a:lnTo>
                    <a:pt x="1037" y="413"/>
                  </a:lnTo>
                  <a:lnTo>
                    <a:pt x="1049" y="371"/>
                  </a:lnTo>
                  <a:lnTo>
                    <a:pt x="1029" y="364"/>
                  </a:lnTo>
                  <a:lnTo>
                    <a:pt x="1003" y="397"/>
                  </a:lnTo>
                  <a:lnTo>
                    <a:pt x="982" y="481"/>
                  </a:lnTo>
                  <a:lnTo>
                    <a:pt x="939" y="488"/>
                  </a:lnTo>
                  <a:lnTo>
                    <a:pt x="920" y="537"/>
                  </a:lnTo>
                  <a:lnTo>
                    <a:pt x="877" y="571"/>
                  </a:lnTo>
                  <a:lnTo>
                    <a:pt x="880" y="518"/>
                  </a:lnTo>
                  <a:lnTo>
                    <a:pt x="909" y="461"/>
                  </a:lnTo>
                  <a:lnTo>
                    <a:pt x="938" y="444"/>
                  </a:lnTo>
                  <a:lnTo>
                    <a:pt x="941" y="421"/>
                  </a:lnTo>
                  <a:lnTo>
                    <a:pt x="884" y="268"/>
                  </a:lnTo>
                  <a:lnTo>
                    <a:pt x="845" y="257"/>
                  </a:lnTo>
                  <a:lnTo>
                    <a:pt x="831" y="221"/>
                  </a:lnTo>
                  <a:lnTo>
                    <a:pt x="730" y="209"/>
                  </a:lnTo>
                  <a:lnTo>
                    <a:pt x="512" y="153"/>
                  </a:lnTo>
                  <a:lnTo>
                    <a:pt x="423" y="90"/>
                  </a:lnTo>
                  <a:lnTo>
                    <a:pt x="373" y="68"/>
                  </a:lnTo>
                  <a:lnTo>
                    <a:pt x="344" y="89"/>
                  </a:lnTo>
                  <a:lnTo>
                    <a:pt x="333" y="84"/>
                  </a:lnTo>
                  <a:lnTo>
                    <a:pt x="349" y="68"/>
                  </a:lnTo>
                  <a:lnTo>
                    <a:pt x="350" y="38"/>
                  </a:lnTo>
                  <a:lnTo>
                    <a:pt x="359" y="30"/>
                  </a:lnTo>
                  <a:lnTo>
                    <a:pt x="360" y="8"/>
                  </a:lnTo>
                  <a:lnTo>
                    <a:pt x="346" y="0"/>
                  </a:lnTo>
                  <a:lnTo>
                    <a:pt x="225" y="56"/>
                  </a:lnTo>
                  <a:lnTo>
                    <a:pt x="180" y="73"/>
                  </a:lnTo>
                  <a:lnTo>
                    <a:pt x="161" y="76"/>
                  </a:lnTo>
                  <a:lnTo>
                    <a:pt x="130" y="59"/>
                  </a:lnTo>
                  <a:lnTo>
                    <a:pt x="124" y="73"/>
                  </a:lnTo>
                  <a:lnTo>
                    <a:pt x="121" y="58"/>
                  </a:lnTo>
                  <a:lnTo>
                    <a:pt x="96" y="79"/>
                  </a:lnTo>
                  <a:lnTo>
                    <a:pt x="102" y="207"/>
                  </a:lnTo>
                  <a:lnTo>
                    <a:pt x="0" y="337"/>
                  </a:lnTo>
                  <a:close/>
                </a:path>
              </a:pathLst>
            </a:custGeom>
            <a:grp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sp>
          <p:nvSpPr>
            <p:cNvPr id="88" name="Freeform 76"/>
            <p:cNvSpPr>
              <a:spLocks/>
            </p:cNvSpPr>
            <p:nvPr/>
          </p:nvSpPr>
          <p:spPr bwMode="gray">
            <a:xfrm>
              <a:off x="1568" y="1445"/>
              <a:ext cx="696" cy="576"/>
            </a:xfrm>
            <a:custGeom>
              <a:avLst/>
              <a:gdLst>
                <a:gd name="T0" fmla="*/ 0 w 1393"/>
                <a:gd name="T1" fmla="*/ 0 h 1154"/>
                <a:gd name="T2" fmla="*/ 0 w 1393"/>
                <a:gd name="T3" fmla="*/ 0 h 1154"/>
                <a:gd name="T4" fmla="*/ 0 w 1393"/>
                <a:gd name="T5" fmla="*/ 0 h 1154"/>
                <a:gd name="T6" fmla="*/ 0 w 1393"/>
                <a:gd name="T7" fmla="*/ 0 h 1154"/>
                <a:gd name="T8" fmla="*/ 0 w 1393"/>
                <a:gd name="T9" fmla="*/ 0 h 1154"/>
                <a:gd name="T10" fmla="*/ 0 w 1393"/>
                <a:gd name="T11" fmla="*/ 0 h 1154"/>
                <a:gd name="T12" fmla="*/ 0 w 1393"/>
                <a:gd name="T13" fmla="*/ 0 h 1154"/>
                <a:gd name="T14" fmla="*/ 0 w 1393"/>
                <a:gd name="T15" fmla="*/ 0 h 1154"/>
                <a:gd name="T16" fmla="*/ 0 w 1393"/>
                <a:gd name="T17" fmla="*/ 0 h 1154"/>
                <a:gd name="T18" fmla="*/ 0 w 1393"/>
                <a:gd name="T19" fmla="*/ 0 h 11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93"/>
                <a:gd name="T31" fmla="*/ 0 h 1154"/>
                <a:gd name="T32" fmla="*/ 1393 w 1393"/>
                <a:gd name="T33" fmla="*/ 1154 h 11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93" h="1154">
                  <a:moveTo>
                    <a:pt x="0" y="991"/>
                  </a:moveTo>
                  <a:lnTo>
                    <a:pt x="42" y="742"/>
                  </a:lnTo>
                  <a:lnTo>
                    <a:pt x="142" y="124"/>
                  </a:lnTo>
                  <a:lnTo>
                    <a:pt x="164" y="0"/>
                  </a:lnTo>
                  <a:lnTo>
                    <a:pt x="715" y="82"/>
                  </a:lnTo>
                  <a:lnTo>
                    <a:pt x="1393" y="154"/>
                  </a:lnTo>
                  <a:lnTo>
                    <a:pt x="1347" y="654"/>
                  </a:lnTo>
                  <a:lnTo>
                    <a:pt x="1301" y="1154"/>
                  </a:lnTo>
                  <a:lnTo>
                    <a:pt x="371" y="1048"/>
                  </a:lnTo>
                  <a:lnTo>
                    <a:pt x="0" y="991"/>
                  </a:lnTo>
                  <a:close/>
                </a:path>
              </a:pathLst>
            </a:custGeom>
            <a:solidFill>
              <a:schemeClr val="accent2"/>
            </a:solidFill>
            <a:ln w="6350">
              <a:solidFill>
                <a:srgbClr val="FFFFFF"/>
              </a:solidFill>
              <a:round/>
              <a:headEnd/>
              <a:tailEnd/>
            </a:ln>
          </p:spPr>
          <p:txBody>
            <a:bodyPr/>
            <a:lstStyle/>
            <a:p>
              <a:pPr algn="ctr" eaLnBrk="0" hangingPunct="0">
                <a:lnSpc>
                  <a:spcPct val="106000"/>
                </a:lnSpc>
                <a:spcBef>
                  <a:spcPct val="30000"/>
                </a:spcBef>
                <a:defRPr/>
              </a:pPr>
              <a:endParaRPr lang="en-US" sz="675" kern="0">
                <a:solidFill>
                  <a:srgbClr val="000066"/>
                </a:solidFill>
              </a:endParaRPr>
            </a:p>
          </p:txBody>
        </p:sp>
      </p:grpSp>
      <p:sp>
        <p:nvSpPr>
          <p:cNvPr id="89" name="Rectangle 88"/>
          <p:cNvSpPr/>
          <p:nvPr/>
        </p:nvSpPr>
        <p:spPr bwMode="gray">
          <a:xfrm>
            <a:off x="1198998" y="3480299"/>
            <a:ext cx="68791" cy="68791"/>
          </a:xfrm>
          <a:prstGeom prst="rect">
            <a:avLst/>
          </a:prstGeom>
          <a:solidFill>
            <a:srgbClr val="0070C0"/>
          </a:solidFill>
          <a:ln w="12700" cap="rnd" algn="ctr">
            <a:noFill/>
            <a:miter lim="800000"/>
            <a:headEnd/>
            <a:tailEnd/>
          </a:ln>
        </p:spPr>
        <p:txBody>
          <a:bodyPr lIns="137160" rtlCol="0" anchor="ctr" anchorCtr="1"/>
          <a:lstStyle/>
          <a:p>
            <a:pPr algn="ctr" eaLnBrk="0" hangingPunct="0">
              <a:lnSpc>
                <a:spcPct val="106000"/>
              </a:lnSpc>
              <a:defRPr/>
            </a:pPr>
            <a:endParaRPr lang="en-US" sz="1350" b="1" kern="0">
              <a:solidFill>
                <a:srgbClr val="FFFFFF"/>
              </a:solidFill>
            </a:endParaRPr>
          </a:p>
        </p:txBody>
      </p:sp>
      <p:sp>
        <p:nvSpPr>
          <p:cNvPr id="90" name="Rectangle 89"/>
          <p:cNvSpPr/>
          <p:nvPr/>
        </p:nvSpPr>
        <p:spPr bwMode="gray">
          <a:xfrm>
            <a:off x="2487130" y="3489407"/>
            <a:ext cx="68791" cy="68791"/>
          </a:xfrm>
          <a:prstGeom prst="rect">
            <a:avLst/>
          </a:prstGeom>
          <a:solidFill>
            <a:schemeClr val="accent2"/>
          </a:solidFill>
          <a:ln w="12700" cap="rnd" algn="ctr">
            <a:noFill/>
            <a:miter lim="800000"/>
            <a:headEnd/>
            <a:tailEnd/>
          </a:ln>
        </p:spPr>
        <p:txBody>
          <a:bodyPr lIns="137160" rtlCol="0" anchor="ctr" anchorCtr="1"/>
          <a:lstStyle/>
          <a:p>
            <a:pPr algn="ctr" eaLnBrk="0" hangingPunct="0">
              <a:lnSpc>
                <a:spcPct val="106000"/>
              </a:lnSpc>
              <a:defRPr/>
            </a:pPr>
            <a:endParaRPr lang="en-US" sz="1350" b="1" kern="0">
              <a:solidFill>
                <a:srgbClr val="FFFFFF"/>
              </a:solidFill>
            </a:endParaRPr>
          </a:p>
        </p:txBody>
      </p:sp>
      <p:sp>
        <p:nvSpPr>
          <p:cNvPr id="92" name="Line 8"/>
          <p:cNvSpPr>
            <a:spLocks noChangeShapeType="1"/>
          </p:cNvSpPr>
          <p:nvPr/>
        </p:nvSpPr>
        <p:spPr bwMode="gray">
          <a:xfrm>
            <a:off x="365760" y="1235396"/>
            <a:ext cx="8412480" cy="0"/>
          </a:xfrm>
          <a:prstGeom prst="line">
            <a:avLst/>
          </a:prstGeom>
          <a:noFill/>
          <a:ln w="12700" cap="flat" cmpd="sng">
            <a:solidFill>
              <a:schemeClr val="accent1"/>
            </a:solidFill>
            <a:round/>
            <a:headEnd/>
            <a:tailEnd/>
          </a:ln>
        </p:spPr>
        <p:txBody>
          <a:bodyPr wrap="none" anchor="ctr"/>
          <a:lstStyle/>
          <a:p>
            <a:endParaRPr lang="en-US" sz="750" dirty="0">
              <a:latin typeface="+mj-lt"/>
            </a:endParaRPr>
          </a:p>
        </p:txBody>
      </p:sp>
      <p:sp>
        <p:nvSpPr>
          <p:cNvPr id="93" name="Rectangle 9"/>
          <p:cNvSpPr>
            <a:spLocks noChangeArrowheads="1"/>
          </p:cNvSpPr>
          <p:nvPr/>
        </p:nvSpPr>
        <p:spPr bwMode="gray">
          <a:xfrm>
            <a:off x="3638625" y="1191917"/>
            <a:ext cx="1660762" cy="131574"/>
          </a:xfrm>
          <a:prstGeom prst="rect">
            <a:avLst/>
          </a:prstGeom>
          <a:solidFill>
            <a:schemeClr val="bg1"/>
          </a:solidFill>
          <a:ln w="12700" cap="rnd" algn="ctr">
            <a:noFill/>
            <a:miter lim="800000"/>
            <a:headEnd/>
            <a:tailEnd/>
          </a:ln>
        </p:spPr>
        <p:txBody>
          <a:bodyPr wrap="none" lIns="54000" tIns="0" rIns="54000" bIns="0" anchor="b" anchorCtr="1">
            <a:spAutoFit/>
          </a:bodyPr>
          <a:lstStyle/>
          <a:p>
            <a:pPr algn="ctr">
              <a:lnSpc>
                <a:spcPct val="95000"/>
              </a:lnSpc>
            </a:pPr>
            <a:r>
              <a:rPr lang="en-US" sz="900" b="1" dirty="0" smtClean="0">
                <a:latin typeface="+mj-lt"/>
              </a:rPr>
              <a:t>AAA – Expanding Nationally</a:t>
            </a:r>
            <a:endParaRPr lang="en-US" sz="900" b="1" dirty="0">
              <a:latin typeface="+mj-lt"/>
            </a:endParaRPr>
          </a:p>
        </p:txBody>
      </p:sp>
      <p:sp>
        <p:nvSpPr>
          <p:cNvPr id="95" name="AutoShape 61"/>
          <p:cNvSpPr>
            <a:spLocks noChangeArrowheads="1"/>
          </p:cNvSpPr>
          <p:nvPr/>
        </p:nvSpPr>
        <p:spPr bwMode="gray">
          <a:xfrm>
            <a:off x="355370" y="4195975"/>
            <a:ext cx="2691666" cy="428552"/>
          </a:xfrm>
          <a:prstGeom prst="chevron">
            <a:avLst>
              <a:gd name="adj" fmla="val 32607"/>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1200" b="1" dirty="0" smtClean="0">
                <a:solidFill>
                  <a:schemeClr val="bg1"/>
                </a:solidFill>
              </a:rPr>
              <a:t>Issue</a:t>
            </a:r>
            <a:endParaRPr lang="en-US" sz="1200" b="1" dirty="0">
              <a:solidFill>
                <a:schemeClr val="bg1"/>
              </a:solidFill>
            </a:endParaRPr>
          </a:p>
        </p:txBody>
      </p:sp>
      <p:sp>
        <p:nvSpPr>
          <p:cNvPr id="99" name="AutoShape 62"/>
          <p:cNvSpPr>
            <a:spLocks noChangeArrowheads="1"/>
          </p:cNvSpPr>
          <p:nvPr/>
        </p:nvSpPr>
        <p:spPr bwMode="gray">
          <a:xfrm>
            <a:off x="3241748" y="4195975"/>
            <a:ext cx="2691666" cy="428552"/>
          </a:xfrm>
          <a:prstGeom prst="chevron">
            <a:avLst>
              <a:gd name="adj" fmla="val 32405"/>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1200" b="1" dirty="0" smtClean="0">
                <a:solidFill>
                  <a:schemeClr val="bg1"/>
                </a:solidFill>
              </a:rPr>
              <a:t>Solution</a:t>
            </a:r>
            <a:endParaRPr lang="en-US" sz="1200" b="1" dirty="0">
              <a:solidFill>
                <a:schemeClr val="bg1"/>
              </a:solidFill>
            </a:endParaRPr>
          </a:p>
        </p:txBody>
      </p:sp>
      <p:sp>
        <p:nvSpPr>
          <p:cNvPr id="100" name="AutoShape 63"/>
          <p:cNvSpPr>
            <a:spLocks noChangeArrowheads="1"/>
          </p:cNvSpPr>
          <p:nvPr/>
        </p:nvSpPr>
        <p:spPr bwMode="gray">
          <a:xfrm>
            <a:off x="6118266" y="4195975"/>
            <a:ext cx="2682834" cy="428552"/>
          </a:xfrm>
          <a:prstGeom prst="chevron">
            <a:avLst>
              <a:gd name="adj" fmla="val 32405"/>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1200" b="1" dirty="0" smtClean="0">
                <a:solidFill>
                  <a:schemeClr val="bg1"/>
                </a:solidFill>
              </a:rPr>
              <a:t>Impact</a:t>
            </a:r>
            <a:endParaRPr lang="en-US" sz="1200" b="1" dirty="0">
              <a:solidFill>
                <a:schemeClr val="bg1"/>
              </a:solidFill>
            </a:endParaRPr>
          </a:p>
        </p:txBody>
      </p:sp>
      <p:sp>
        <p:nvSpPr>
          <p:cNvPr id="101" name="Rectangle 100"/>
          <p:cNvSpPr/>
          <p:nvPr/>
        </p:nvSpPr>
        <p:spPr bwMode="gray">
          <a:xfrm>
            <a:off x="355370" y="4704441"/>
            <a:ext cx="2543695" cy="1631375"/>
          </a:xfrm>
          <a:prstGeom prst="rect">
            <a:avLst/>
          </a:prstGeom>
          <a:solidFill>
            <a:schemeClr val="tx2">
              <a:lumMod val="10000"/>
              <a:lumOff val="90000"/>
            </a:schemeClr>
          </a:solidFill>
          <a:ln w="19050" algn="ctr">
            <a:noFill/>
            <a:miter lim="800000"/>
            <a:headEnd/>
            <a:tailEnd/>
          </a:ln>
        </p:spPr>
        <p:txBody>
          <a:bodyPr wrap="square" lIns="88900" tIns="88900" rIns="88900" bIns="88900" rtlCol="0" anchor="t"/>
          <a:lstStyle/>
          <a:p>
            <a:pPr marL="171450" indent="-171450">
              <a:lnSpc>
                <a:spcPct val="114000"/>
              </a:lnSpc>
              <a:buFont typeface="Wingdings" panose="05000000000000000000" pitchFamily="2" charset="2"/>
              <a:buChar char="§"/>
            </a:pPr>
            <a:r>
              <a:rPr lang="en-US" sz="1000" dirty="0"/>
              <a:t>W</a:t>
            </a:r>
            <a:r>
              <a:rPr lang="en-US" sz="1000" dirty="0" smtClean="0"/>
              <a:t>anted to implement new disruptive technologies to foster its growth </a:t>
            </a:r>
            <a:r>
              <a:rPr lang="en-US" sz="1000" dirty="0" smtClean="0"/>
              <a:t>prospects. </a:t>
            </a:r>
            <a:r>
              <a:rPr lang="en-US" sz="1000" dirty="0" smtClean="0"/>
              <a:t>Policy Administration system (PAS) was a partial solution.</a:t>
            </a:r>
            <a:endParaRPr lang="en-US" sz="1000" dirty="0" smtClean="0"/>
          </a:p>
          <a:p>
            <a:pPr marL="171450" indent="-171450">
              <a:lnSpc>
                <a:spcPct val="114000"/>
              </a:lnSpc>
              <a:buFont typeface="Wingdings" panose="05000000000000000000" pitchFamily="2" charset="2"/>
              <a:buChar char="§"/>
            </a:pPr>
            <a:r>
              <a:rPr lang="en-US" sz="1000" dirty="0" smtClean="0"/>
              <a:t>Newly integrated Policy Administration System (PAS) led to </a:t>
            </a:r>
            <a:r>
              <a:rPr lang="en-US" sz="1000" dirty="0"/>
              <a:t>h</a:t>
            </a:r>
            <a:r>
              <a:rPr lang="en-US" sz="1000" dirty="0" smtClean="0"/>
              <a:t>igh-profile quality issues and adverse customer experience </a:t>
            </a:r>
          </a:p>
        </p:txBody>
      </p:sp>
      <p:sp>
        <p:nvSpPr>
          <p:cNvPr id="103" name="Rectangle 102"/>
          <p:cNvSpPr/>
          <p:nvPr/>
        </p:nvSpPr>
        <p:spPr bwMode="gray">
          <a:xfrm>
            <a:off x="3241747" y="4706558"/>
            <a:ext cx="2556379" cy="1631374"/>
          </a:xfrm>
          <a:prstGeom prst="rect">
            <a:avLst/>
          </a:prstGeom>
          <a:solidFill>
            <a:schemeClr val="tx2">
              <a:lumMod val="10000"/>
              <a:lumOff val="90000"/>
            </a:schemeClr>
          </a:solidFill>
          <a:ln w="19050" algn="ctr">
            <a:noFill/>
            <a:miter lim="800000"/>
            <a:headEnd/>
            <a:tailEnd/>
          </a:ln>
        </p:spPr>
        <p:txBody>
          <a:bodyPr wrap="square" lIns="88900" tIns="88900" rIns="88900" bIns="88900" rtlCol="0" anchor="t"/>
          <a:lstStyle/>
          <a:p>
            <a:pPr marL="171450" indent="-171450">
              <a:lnSpc>
                <a:spcPct val="114000"/>
              </a:lnSpc>
              <a:buFont typeface="Wingdings" panose="05000000000000000000" pitchFamily="2" charset="2"/>
              <a:buChar char="§"/>
            </a:pPr>
            <a:r>
              <a:rPr lang="en-US" sz="1000" dirty="0" smtClean="0"/>
              <a:t>Focused on improving and testing system quality for effective quality issue resolution</a:t>
            </a:r>
          </a:p>
          <a:p>
            <a:pPr marL="171450" indent="-171450">
              <a:lnSpc>
                <a:spcPct val="114000"/>
              </a:lnSpc>
              <a:buFont typeface="Wingdings" panose="05000000000000000000" pitchFamily="2" charset="2"/>
              <a:buChar char="§"/>
            </a:pPr>
            <a:r>
              <a:rPr lang="en-US" sz="1000" dirty="0" smtClean="0"/>
              <a:t>Identified and implemented a scalable cloud solution to:</a:t>
            </a:r>
          </a:p>
          <a:p>
            <a:pPr>
              <a:lnSpc>
                <a:spcPct val="114000"/>
              </a:lnSpc>
            </a:pPr>
            <a:r>
              <a:rPr lang="en-US" sz="1000" dirty="0" smtClean="0"/>
              <a:t>     -  </a:t>
            </a:r>
            <a:r>
              <a:rPr lang="en-US" sz="1000" dirty="0"/>
              <a:t>F</a:t>
            </a:r>
            <a:r>
              <a:rPr lang="en-US" sz="1000" dirty="0" smtClean="0"/>
              <a:t>aster defect detection </a:t>
            </a:r>
          </a:p>
          <a:p>
            <a:pPr>
              <a:lnSpc>
                <a:spcPct val="114000"/>
              </a:lnSpc>
            </a:pPr>
            <a:r>
              <a:rPr lang="en-US" sz="1000" dirty="0"/>
              <a:t> </a:t>
            </a:r>
            <a:r>
              <a:rPr lang="en-US" sz="1000" dirty="0" smtClean="0"/>
              <a:t>    -  Simulate actual production process</a:t>
            </a:r>
            <a:endParaRPr lang="en-US" sz="1000" dirty="0"/>
          </a:p>
        </p:txBody>
      </p:sp>
      <p:sp>
        <p:nvSpPr>
          <p:cNvPr id="104" name="Rectangle 103"/>
          <p:cNvSpPr/>
          <p:nvPr/>
        </p:nvSpPr>
        <p:spPr bwMode="gray">
          <a:xfrm>
            <a:off x="6140808" y="4693226"/>
            <a:ext cx="2525207" cy="1631374"/>
          </a:xfrm>
          <a:prstGeom prst="rect">
            <a:avLst/>
          </a:prstGeom>
          <a:solidFill>
            <a:schemeClr val="tx2">
              <a:lumMod val="10000"/>
              <a:lumOff val="90000"/>
            </a:schemeClr>
          </a:solidFill>
          <a:ln w="19050" algn="ctr">
            <a:noFill/>
            <a:miter lim="800000"/>
            <a:headEnd/>
            <a:tailEnd/>
          </a:ln>
        </p:spPr>
        <p:txBody>
          <a:bodyPr wrap="square" lIns="88900" tIns="88900" rIns="88900" bIns="88900" rtlCol="0" anchor="t"/>
          <a:lstStyle/>
          <a:p>
            <a:pPr marL="171450" indent="-171450">
              <a:lnSpc>
                <a:spcPct val="114000"/>
              </a:lnSpc>
              <a:buFont typeface="Wingdings" panose="05000000000000000000" pitchFamily="2" charset="2"/>
              <a:buChar char="§"/>
            </a:pPr>
            <a:r>
              <a:rPr lang="en-US" sz="1000" dirty="0" smtClean="0"/>
              <a:t>25x increase in validated test scenarios </a:t>
            </a:r>
          </a:p>
          <a:p>
            <a:pPr marL="171450" indent="-171450">
              <a:lnSpc>
                <a:spcPct val="114000"/>
              </a:lnSpc>
              <a:buFont typeface="Wingdings" panose="05000000000000000000" pitchFamily="2" charset="2"/>
              <a:buChar char="§"/>
            </a:pPr>
            <a:r>
              <a:rPr lang="en-US" sz="1000" dirty="0" smtClean="0"/>
              <a:t>133 legacy systems </a:t>
            </a:r>
            <a:r>
              <a:rPr lang="en-US" sz="1000" dirty="0" smtClean="0"/>
              <a:t>retired post transformation to PAS</a:t>
            </a:r>
            <a:endParaRPr lang="en-US" sz="1000" dirty="0" smtClean="0"/>
          </a:p>
          <a:p>
            <a:pPr marL="171450" indent="-171450">
              <a:lnSpc>
                <a:spcPct val="114000"/>
              </a:lnSpc>
              <a:buFont typeface="Wingdings" panose="05000000000000000000" pitchFamily="2" charset="2"/>
              <a:buChar char="§"/>
            </a:pPr>
            <a:r>
              <a:rPr lang="en-US" sz="1000" dirty="0" smtClean="0"/>
              <a:t>$645 </a:t>
            </a:r>
            <a:r>
              <a:rPr lang="en-US" sz="1000" dirty="0" smtClean="0"/>
              <a:t>annual savings</a:t>
            </a:r>
            <a:endParaRPr lang="en-US" sz="1000" dirty="0" smtClean="0"/>
          </a:p>
          <a:p>
            <a:pPr marL="171450" indent="-171450">
              <a:lnSpc>
                <a:spcPct val="114000"/>
              </a:lnSpc>
              <a:buFont typeface="Wingdings" panose="05000000000000000000" pitchFamily="2" charset="2"/>
              <a:buChar char="§"/>
            </a:pPr>
            <a:r>
              <a:rPr lang="en-US" sz="1000" dirty="0" smtClean="0"/>
              <a:t>100% policies inforce on PAS</a:t>
            </a:r>
          </a:p>
          <a:p>
            <a:pPr marL="171450" indent="-171450">
              <a:lnSpc>
                <a:spcPct val="114000"/>
              </a:lnSpc>
              <a:buFont typeface="Wingdings" panose="05000000000000000000" pitchFamily="2" charset="2"/>
              <a:buChar char="§"/>
            </a:pPr>
            <a:endParaRPr lang="en-US" sz="1000" dirty="0"/>
          </a:p>
        </p:txBody>
      </p:sp>
      <p:sp>
        <p:nvSpPr>
          <p:cNvPr id="112" name="Line 8"/>
          <p:cNvSpPr>
            <a:spLocks noChangeShapeType="1"/>
          </p:cNvSpPr>
          <p:nvPr/>
        </p:nvSpPr>
        <p:spPr bwMode="gray">
          <a:xfrm>
            <a:off x="365760" y="4006264"/>
            <a:ext cx="8412480" cy="0"/>
          </a:xfrm>
          <a:prstGeom prst="line">
            <a:avLst/>
          </a:prstGeom>
          <a:noFill/>
          <a:ln w="12700" cap="flat" cmpd="sng">
            <a:solidFill>
              <a:schemeClr val="accent1"/>
            </a:solidFill>
            <a:round/>
            <a:headEnd/>
            <a:tailEnd/>
          </a:ln>
        </p:spPr>
        <p:txBody>
          <a:bodyPr wrap="none" anchor="ctr"/>
          <a:lstStyle/>
          <a:p>
            <a:endParaRPr lang="en-US" sz="750" dirty="0">
              <a:latin typeface="+mj-lt"/>
            </a:endParaRPr>
          </a:p>
        </p:txBody>
      </p:sp>
      <p:sp>
        <p:nvSpPr>
          <p:cNvPr id="113" name="Rectangle 9"/>
          <p:cNvSpPr>
            <a:spLocks noChangeArrowheads="1"/>
          </p:cNvSpPr>
          <p:nvPr/>
        </p:nvSpPr>
        <p:spPr bwMode="gray">
          <a:xfrm>
            <a:off x="3784709" y="3951654"/>
            <a:ext cx="1487637" cy="131574"/>
          </a:xfrm>
          <a:prstGeom prst="rect">
            <a:avLst/>
          </a:prstGeom>
          <a:solidFill>
            <a:schemeClr val="bg1"/>
          </a:solidFill>
          <a:ln w="12700" cap="rnd" algn="ctr">
            <a:noFill/>
            <a:miter lim="800000"/>
            <a:headEnd/>
            <a:tailEnd/>
          </a:ln>
        </p:spPr>
        <p:txBody>
          <a:bodyPr wrap="none" lIns="54000" tIns="0" rIns="54000" bIns="0" anchor="b" anchorCtr="1">
            <a:spAutoFit/>
          </a:bodyPr>
          <a:lstStyle/>
          <a:p>
            <a:pPr algn="ctr">
              <a:lnSpc>
                <a:spcPct val="95000"/>
              </a:lnSpc>
            </a:pPr>
            <a:r>
              <a:rPr lang="en-US" sz="900" b="1" dirty="0" smtClean="0">
                <a:latin typeface="+mj-lt"/>
              </a:rPr>
              <a:t>Deloitte’s Impact on AAA</a:t>
            </a:r>
            <a:endParaRPr lang="en-US" sz="900" b="1" dirty="0">
              <a:latin typeface="+mj-lt"/>
            </a:endParaRPr>
          </a:p>
        </p:txBody>
      </p:sp>
      <p:sp>
        <p:nvSpPr>
          <p:cNvPr id="96" name="Rounded Rectangle 95"/>
          <p:cNvSpPr/>
          <p:nvPr/>
        </p:nvSpPr>
        <p:spPr>
          <a:xfrm>
            <a:off x="4608722" y="1395131"/>
            <a:ext cx="1645920" cy="731520"/>
          </a:xfrm>
          <a:prstGeom prst="roundRect">
            <a:avLst/>
          </a:prstGeom>
          <a:solidFill>
            <a:schemeClr val="bg2">
              <a:lumMod val="75000"/>
            </a:schemeClr>
          </a:solid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noAutofit/>
          </a:bodyPr>
          <a:lstStyle/>
          <a:p>
            <a:pPr algn="ctr"/>
            <a:r>
              <a:rPr lang="en-US" sz="1600" b="1" dirty="0" smtClean="0">
                <a:solidFill>
                  <a:schemeClr val="bg1"/>
                </a:solidFill>
              </a:rPr>
              <a:t>$2 Billion</a:t>
            </a:r>
            <a:endParaRPr lang="en-US" sz="1050" dirty="0">
              <a:solidFill>
                <a:schemeClr val="bg1"/>
              </a:solidFill>
            </a:endParaRPr>
          </a:p>
          <a:p>
            <a:pPr algn="ctr"/>
            <a:r>
              <a:rPr lang="en-US" sz="1000" dirty="0" smtClean="0">
                <a:solidFill>
                  <a:schemeClr val="bg1"/>
                </a:solidFill>
              </a:rPr>
              <a:t>Company value</a:t>
            </a:r>
          </a:p>
        </p:txBody>
      </p:sp>
      <p:sp>
        <p:nvSpPr>
          <p:cNvPr id="105" name="Rounded Rectangle 104"/>
          <p:cNvSpPr/>
          <p:nvPr/>
        </p:nvSpPr>
        <p:spPr>
          <a:xfrm>
            <a:off x="7161053" y="1372644"/>
            <a:ext cx="1645920" cy="731520"/>
          </a:xfrm>
          <a:prstGeom prst="roundRect">
            <a:avLst/>
          </a:prstGeom>
          <a:solidFill>
            <a:schemeClr val="accent1"/>
          </a:solid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noAutofit/>
          </a:bodyPr>
          <a:lstStyle/>
          <a:p>
            <a:pPr algn="ctr"/>
            <a:r>
              <a:rPr lang="en-US" sz="1200" b="1" dirty="0" smtClean="0">
                <a:solidFill>
                  <a:schemeClr val="bg1"/>
                </a:solidFill>
              </a:rPr>
              <a:t>AAA Mid-Atlantic Insurance Group</a:t>
            </a:r>
          </a:p>
          <a:p>
            <a:pPr algn="ctr"/>
            <a:r>
              <a:rPr lang="en-US" sz="900" b="1" dirty="0" smtClean="0">
                <a:solidFill>
                  <a:schemeClr val="bg1"/>
                </a:solidFill>
              </a:rPr>
              <a:t>was acquired by AAA</a:t>
            </a:r>
            <a:endParaRPr lang="en-US" sz="900" dirty="0">
              <a:solidFill>
                <a:schemeClr val="bg1"/>
              </a:solidFill>
            </a:endParaRPr>
          </a:p>
        </p:txBody>
      </p:sp>
      <p:sp>
        <p:nvSpPr>
          <p:cNvPr id="109" name="Rounded Rectangle 108"/>
          <p:cNvSpPr/>
          <p:nvPr/>
        </p:nvSpPr>
        <p:spPr>
          <a:xfrm>
            <a:off x="7159340" y="3023638"/>
            <a:ext cx="1645920" cy="731520"/>
          </a:xfrm>
          <a:prstGeom prst="roundRect">
            <a:avLst/>
          </a:prstGeom>
          <a:solidFill>
            <a:schemeClr val="bg2">
              <a:lumMod val="75000"/>
            </a:schemeClr>
          </a:solid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noAutofit/>
          </a:bodyPr>
          <a:lstStyle/>
          <a:p>
            <a:pPr algn="ctr"/>
            <a:r>
              <a:rPr lang="en-US" sz="1600" b="1" dirty="0" smtClean="0">
                <a:solidFill>
                  <a:schemeClr val="bg1"/>
                </a:solidFill>
              </a:rPr>
              <a:t>A+</a:t>
            </a:r>
            <a:r>
              <a:rPr lang="en-US" sz="1400" dirty="0">
                <a:solidFill>
                  <a:schemeClr val="bg1"/>
                </a:solidFill>
              </a:rPr>
              <a:t> </a:t>
            </a:r>
            <a:r>
              <a:rPr lang="en-US" sz="1400" dirty="0" smtClean="0">
                <a:solidFill>
                  <a:schemeClr val="bg1"/>
                </a:solidFill>
              </a:rPr>
              <a:t>Rating </a:t>
            </a:r>
            <a:endParaRPr lang="en-US" sz="1400" dirty="0">
              <a:solidFill>
                <a:schemeClr val="bg1"/>
              </a:solidFill>
            </a:endParaRPr>
          </a:p>
          <a:p>
            <a:pPr algn="ctr">
              <a:lnSpc>
                <a:spcPct val="114000"/>
              </a:lnSpc>
            </a:pPr>
            <a:r>
              <a:rPr lang="en-US" sz="900" dirty="0" smtClean="0">
                <a:solidFill>
                  <a:schemeClr val="bg1"/>
                </a:solidFill>
              </a:rPr>
              <a:t>By A.M. Best, most respected Insurance ratings agency</a:t>
            </a:r>
            <a:endParaRPr lang="en-US" sz="900" dirty="0">
              <a:solidFill>
                <a:schemeClr val="bg1"/>
              </a:solidFill>
            </a:endParaRPr>
          </a:p>
        </p:txBody>
      </p:sp>
      <p:sp>
        <p:nvSpPr>
          <p:cNvPr id="115" name="Rounded Rectangle 114"/>
          <p:cNvSpPr/>
          <p:nvPr/>
        </p:nvSpPr>
        <p:spPr>
          <a:xfrm>
            <a:off x="4622733" y="3021463"/>
            <a:ext cx="1645920" cy="731520"/>
          </a:xfrm>
          <a:prstGeom prst="roundRect">
            <a:avLst/>
          </a:prstGeom>
          <a:solidFill>
            <a:srgbClr val="0070C0"/>
          </a:solid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noAutofit/>
          </a:bodyPr>
          <a:lstStyle/>
          <a:p>
            <a:pPr algn="ctr"/>
            <a:r>
              <a:rPr lang="en-US" sz="1600" b="1" dirty="0" smtClean="0">
                <a:solidFill>
                  <a:schemeClr val="bg1"/>
                </a:solidFill>
              </a:rPr>
              <a:t>17M </a:t>
            </a:r>
            <a:r>
              <a:rPr lang="en-US" sz="900" b="1" dirty="0">
                <a:solidFill>
                  <a:schemeClr val="bg1"/>
                </a:solidFill>
              </a:rPr>
              <a:t>M</a:t>
            </a:r>
            <a:r>
              <a:rPr lang="en-US" sz="900" b="1" dirty="0" smtClean="0">
                <a:solidFill>
                  <a:schemeClr val="bg1"/>
                </a:solidFill>
              </a:rPr>
              <a:t>embers</a:t>
            </a:r>
            <a:endParaRPr lang="en-US" sz="900" dirty="0">
              <a:solidFill>
                <a:schemeClr val="bg1"/>
              </a:solidFill>
            </a:endParaRPr>
          </a:p>
          <a:p>
            <a:pPr algn="ctr"/>
            <a:r>
              <a:rPr lang="en-US" sz="1600" b="1" dirty="0">
                <a:solidFill>
                  <a:schemeClr val="bg1"/>
                </a:solidFill>
              </a:rPr>
              <a:t>1.7M</a:t>
            </a:r>
            <a:r>
              <a:rPr lang="en-US" sz="1050" dirty="0" smtClean="0">
                <a:solidFill>
                  <a:schemeClr val="bg1"/>
                </a:solidFill>
              </a:rPr>
              <a:t> </a:t>
            </a:r>
            <a:r>
              <a:rPr lang="en-US" sz="900" b="1" dirty="0" smtClean="0">
                <a:solidFill>
                  <a:schemeClr val="bg1"/>
                </a:solidFill>
              </a:rPr>
              <a:t>Automobiles</a:t>
            </a:r>
          </a:p>
        </p:txBody>
      </p:sp>
      <p:sp>
        <p:nvSpPr>
          <p:cNvPr id="129" name="Freeform 89"/>
          <p:cNvSpPr>
            <a:spLocks noChangeAspect="1"/>
          </p:cNvSpPr>
          <p:nvPr/>
        </p:nvSpPr>
        <p:spPr bwMode="auto">
          <a:xfrm>
            <a:off x="4036603" y="4310630"/>
            <a:ext cx="173737" cy="181044"/>
          </a:xfrm>
          <a:custGeom>
            <a:avLst/>
            <a:gdLst>
              <a:gd name="T0" fmla="*/ 38 w 101"/>
              <a:gd name="T1" fmla="*/ 105 h 105"/>
              <a:gd name="T2" fmla="*/ 29 w 101"/>
              <a:gd name="T3" fmla="*/ 101 h 105"/>
              <a:gd name="T4" fmla="*/ 3 w 101"/>
              <a:gd name="T5" fmla="*/ 66 h 105"/>
              <a:gd name="T6" fmla="*/ 5 w 101"/>
              <a:gd name="T7" fmla="*/ 52 h 105"/>
              <a:gd name="T8" fmla="*/ 19 w 101"/>
              <a:gd name="T9" fmla="*/ 54 h 105"/>
              <a:gd name="T10" fmla="*/ 37 w 101"/>
              <a:gd name="T11" fmla="*/ 77 h 105"/>
              <a:gd name="T12" fmla="*/ 80 w 101"/>
              <a:gd name="T13" fmla="*/ 7 h 105"/>
              <a:gd name="T14" fmla="*/ 94 w 101"/>
              <a:gd name="T15" fmla="*/ 3 h 105"/>
              <a:gd name="T16" fmla="*/ 98 w 101"/>
              <a:gd name="T17" fmla="*/ 18 h 105"/>
              <a:gd name="T18" fmla="*/ 46 w 101"/>
              <a:gd name="T19" fmla="*/ 100 h 105"/>
              <a:gd name="T20" fmla="*/ 38 w 101"/>
              <a:gd name="T21" fmla="*/ 105 h 105"/>
              <a:gd name="T22" fmla="*/ 38 w 101"/>
              <a:gd name="T2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5">
                <a:moveTo>
                  <a:pt x="38" y="105"/>
                </a:moveTo>
                <a:cubicBezTo>
                  <a:pt x="34" y="105"/>
                  <a:pt x="31" y="104"/>
                  <a:pt x="29" y="101"/>
                </a:cubicBezTo>
                <a:cubicBezTo>
                  <a:pt x="3" y="66"/>
                  <a:pt x="3" y="66"/>
                  <a:pt x="3" y="66"/>
                </a:cubicBezTo>
                <a:cubicBezTo>
                  <a:pt x="0" y="62"/>
                  <a:pt x="0" y="55"/>
                  <a:pt x="5" y="52"/>
                </a:cubicBezTo>
                <a:cubicBezTo>
                  <a:pt x="9" y="48"/>
                  <a:pt x="16" y="49"/>
                  <a:pt x="19" y="54"/>
                </a:cubicBezTo>
                <a:cubicBezTo>
                  <a:pt x="37" y="77"/>
                  <a:pt x="37" y="77"/>
                  <a:pt x="37" y="77"/>
                </a:cubicBezTo>
                <a:cubicBezTo>
                  <a:pt x="80" y="7"/>
                  <a:pt x="80" y="7"/>
                  <a:pt x="80" y="7"/>
                </a:cubicBezTo>
                <a:cubicBezTo>
                  <a:pt x="83" y="2"/>
                  <a:pt x="90" y="0"/>
                  <a:pt x="94" y="3"/>
                </a:cubicBezTo>
                <a:cubicBezTo>
                  <a:pt x="99" y="6"/>
                  <a:pt x="101" y="13"/>
                  <a:pt x="98" y="18"/>
                </a:cubicBezTo>
                <a:cubicBezTo>
                  <a:pt x="46" y="100"/>
                  <a:pt x="46" y="100"/>
                  <a:pt x="46" y="100"/>
                </a:cubicBezTo>
                <a:cubicBezTo>
                  <a:pt x="44" y="103"/>
                  <a:pt x="41" y="105"/>
                  <a:pt x="38" y="105"/>
                </a:cubicBezTo>
                <a:cubicBezTo>
                  <a:pt x="38" y="105"/>
                  <a:pt x="38" y="105"/>
                  <a:pt x="38" y="10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7"/>
          <p:cNvSpPr>
            <a:spLocks noChangeAspect="1" noEditPoints="1"/>
          </p:cNvSpPr>
          <p:nvPr/>
        </p:nvSpPr>
        <p:spPr bwMode="auto">
          <a:xfrm>
            <a:off x="6936898" y="4305291"/>
            <a:ext cx="207643" cy="186384"/>
          </a:xfrm>
          <a:custGeom>
            <a:avLst/>
            <a:gdLst>
              <a:gd name="T0" fmla="*/ 147 w 200"/>
              <a:gd name="T1" fmla="*/ 162 h 179"/>
              <a:gd name="T2" fmla="*/ 147 w 200"/>
              <a:gd name="T3" fmla="*/ 179 h 179"/>
              <a:gd name="T4" fmla="*/ 100 w 200"/>
              <a:gd name="T5" fmla="*/ 179 h 179"/>
              <a:gd name="T6" fmla="*/ 53 w 200"/>
              <a:gd name="T7" fmla="*/ 179 h 179"/>
              <a:gd name="T8" fmla="*/ 53 w 200"/>
              <a:gd name="T9" fmla="*/ 162 h 179"/>
              <a:gd name="T10" fmla="*/ 61 w 200"/>
              <a:gd name="T11" fmla="*/ 155 h 179"/>
              <a:gd name="T12" fmla="*/ 100 w 200"/>
              <a:gd name="T13" fmla="*/ 155 h 179"/>
              <a:gd name="T14" fmla="*/ 138 w 200"/>
              <a:gd name="T15" fmla="*/ 155 h 179"/>
              <a:gd name="T16" fmla="*/ 147 w 200"/>
              <a:gd name="T17" fmla="*/ 162 h 179"/>
              <a:gd name="T18" fmla="*/ 139 w 200"/>
              <a:gd name="T19" fmla="*/ 100 h 179"/>
              <a:gd name="T20" fmla="*/ 113 w 200"/>
              <a:gd name="T21" fmla="*/ 129 h 179"/>
              <a:gd name="T22" fmla="*/ 116 w 200"/>
              <a:gd name="T23" fmla="*/ 142 h 179"/>
              <a:gd name="T24" fmla="*/ 125 w 200"/>
              <a:gd name="T25" fmla="*/ 153 h 179"/>
              <a:gd name="T26" fmla="*/ 100 w 200"/>
              <a:gd name="T27" fmla="*/ 153 h 179"/>
              <a:gd name="T28" fmla="*/ 75 w 200"/>
              <a:gd name="T29" fmla="*/ 153 h 179"/>
              <a:gd name="T30" fmla="*/ 83 w 200"/>
              <a:gd name="T31" fmla="*/ 142 h 179"/>
              <a:gd name="T32" fmla="*/ 86 w 200"/>
              <a:gd name="T33" fmla="*/ 129 h 179"/>
              <a:gd name="T34" fmla="*/ 61 w 200"/>
              <a:gd name="T35" fmla="*/ 100 h 179"/>
              <a:gd name="T36" fmla="*/ 1 w 200"/>
              <a:gd name="T37" fmla="*/ 42 h 179"/>
              <a:gd name="T38" fmla="*/ 37 w 200"/>
              <a:gd name="T39" fmla="*/ 19 h 179"/>
              <a:gd name="T40" fmla="*/ 36 w 200"/>
              <a:gd name="T41" fmla="*/ 0 h 179"/>
              <a:gd name="T42" fmla="*/ 100 w 200"/>
              <a:gd name="T43" fmla="*/ 0 h 179"/>
              <a:gd name="T44" fmla="*/ 163 w 200"/>
              <a:gd name="T45" fmla="*/ 0 h 179"/>
              <a:gd name="T46" fmla="*/ 163 w 200"/>
              <a:gd name="T47" fmla="*/ 19 h 179"/>
              <a:gd name="T48" fmla="*/ 199 w 200"/>
              <a:gd name="T49" fmla="*/ 42 h 179"/>
              <a:gd name="T50" fmla="*/ 139 w 200"/>
              <a:gd name="T51" fmla="*/ 100 h 179"/>
              <a:gd name="T52" fmla="*/ 84 w 200"/>
              <a:gd name="T53" fmla="*/ 118 h 179"/>
              <a:gd name="T54" fmla="*/ 53 w 200"/>
              <a:gd name="T55" fmla="*/ 16 h 179"/>
              <a:gd name="T56" fmla="*/ 48 w 200"/>
              <a:gd name="T57" fmla="*/ 12 h 179"/>
              <a:gd name="T58" fmla="*/ 84 w 200"/>
              <a:gd name="T59" fmla="*/ 118 h 179"/>
              <a:gd name="T60" fmla="*/ 11 w 200"/>
              <a:gd name="T61" fmla="*/ 42 h 179"/>
              <a:gd name="T62" fmla="*/ 54 w 200"/>
              <a:gd name="T63" fmla="*/ 88 h 179"/>
              <a:gd name="T64" fmla="*/ 37 w 200"/>
              <a:gd name="T65" fmla="*/ 29 h 179"/>
              <a:gd name="T66" fmla="*/ 11 w 200"/>
              <a:gd name="T67" fmla="*/ 42 h 179"/>
              <a:gd name="T68" fmla="*/ 162 w 200"/>
              <a:gd name="T69" fmla="*/ 29 h 179"/>
              <a:gd name="T70" fmla="*/ 145 w 200"/>
              <a:gd name="T71" fmla="*/ 88 h 179"/>
              <a:gd name="T72" fmla="*/ 188 w 200"/>
              <a:gd name="T73" fmla="*/ 42 h 179"/>
              <a:gd name="T74" fmla="*/ 162 w 200"/>
              <a:gd name="T75"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79">
                <a:moveTo>
                  <a:pt x="147" y="162"/>
                </a:moveTo>
                <a:cubicBezTo>
                  <a:pt x="147" y="179"/>
                  <a:pt x="147" y="179"/>
                  <a:pt x="147" y="179"/>
                </a:cubicBezTo>
                <a:cubicBezTo>
                  <a:pt x="100" y="179"/>
                  <a:pt x="100" y="179"/>
                  <a:pt x="100" y="179"/>
                </a:cubicBezTo>
                <a:cubicBezTo>
                  <a:pt x="53" y="179"/>
                  <a:pt x="53" y="179"/>
                  <a:pt x="53" y="179"/>
                </a:cubicBezTo>
                <a:cubicBezTo>
                  <a:pt x="53" y="162"/>
                  <a:pt x="53" y="162"/>
                  <a:pt x="53" y="162"/>
                </a:cubicBezTo>
                <a:cubicBezTo>
                  <a:pt x="53" y="162"/>
                  <a:pt x="53" y="155"/>
                  <a:pt x="61" y="155"/>
                </a:cubicBezTo>
                <a:cubicBezTo>
                  <a:pt x="69" y="155"/>
                  <a:pt x="100" y="155"/>
                  <a:pt x="100" y="155"/>
                </a:cubicBezTo>
                <a:cubicBezTo>
                  <a:pt x="100" y="155"/>
                  <a:pt x="131" y="155"/>
                  <a:pt x="138" y="155"/>
                </a:cubicBezTo>
                <a:cubicBezTo>
                  <a:pt x="146" y="155"/>
                  <a:pt x="147" y="162"/>
                  <a:pt x="147" y="162"/>
                </a:cubicBezTo>
                <a:close/>
                <a:moveTo>
                  <a:pt x="139" y="100"/>
                </a:moveTo>
                <a:cubicBezTo>
                  <a:pt x="126" y="120"/>
                  <a:pt x="113" y="129"/>
                  <a:pt x="113" y="129"/>
                </a:cubicBezTo>
                <a:cubicBezTo>
                  <a:pt x="113" y="129"/>
                  <a:pt x="104" y="136"/>
                  <a:pt x="116" y="142"/>
                </a:cubicBezTo>
                <a:cubicBezTo>
                  <a:pt x="128" y="148"/>
                  <a:pt x="125" y="153"/>
                  <a:pt x="125" y="153"/>
                </a:cubicBezTo>
                <a:cubicBezTo>
                  <a:pt x="100" y="153"/>
                  <a:pt x="100" y="153"/>
                  <a:pt x="100" y="153"/>
                </a:cubicBezTo>
                <a:cubicBezTo>
                  <a:pt x="75" y="153"/>
                  <a:pt x="75" y="153"/>
                  <a:pt x="75" y="153"/>
                </a:cubicBezTo>
                <a:cubicBezTo>
                  <a:pt x="75" y="153"/>
                  <a:pt x="72" y="148"/>
                  <a:pt x="83" y="142"/>
                </a:cubicBezTo>
                <a:cubicBezTo>
                  <a:pt x="95" y="136"/>
                  <a:pt x="86" y="129"/>
                  <a:pt x="86" y="129"/>
                </a:cubicBezTo>
                <a:cubicBezTo>
                  <a:pt x="86" y="129"/>
                  <a:pt x="73" y="120"/>
                  <a:pt x="61" y="100"/>
                </a:cubicBezTo>
                <a:cubicBezTo>
                  <a:pt x="29" y="96"/>
                  <a:pt x="0" y="64"/>
                  <a:pt x="1" y="42"/>
                </a:cubicBezTo>
                <a:cubicBezTo>
                  <a:pt x="1" y="35"/>
                  <a:pt x="6" y="18"/>
                  <a:pt x="37" y="19"/>
                </a:cubicBezTo>
                <a:cubicBezTo>
                  <a:pt x="36" y="13"/>
                  <a:pt x="36" y="7"/>
                  <a:pt x="36" y="0"/>
                </a:cubicBezTo>
                <a:cubicBezTo>
                  <a:pt x="100" y="0"/>
                  <a:pt x="100" y="0"/>
                  <a:pt x="100" y="0"/>
                </a:cubicBezTo>
                <a:cubicBezTo>
                  <a:pt x="163" y="0"/>
                  <a:pt x="163" y="0"/>
                  <a:pt x="163" y="0"/>
                </a:cubicBezTo>
                <a:cubicBezTo>
                  <a:pt x="163" y="7"/>
                  <a:pt x="163" y="13"/>
                  <a:pt x="163" y="19"/>
                </a:cubicBezTo>
                <a:cubicBezTo>
                  <a:pt x="194" y="18"/>
                  <a:pt x="198" y="35"/>
                  <a:pt x="199" y="42"/>
                </a:cubicBezTo>
                <a:cubicBezTo>
                  <a:pt x="200" y="64"/>
                  <a:pt x="171" y="96"/>
                  <a:pt x="139" y="100"/>
                </a:cubicBezTo>
                <a:close/>
                <a:moveTo>
                  <a:pt x="84" y="118"/>
                </a:moveTo>
                <a:cubicBezTo>
                  <a:pt x="47" y="61"/>
                  <a:pt x="53" y="23"/>
                  <a:pt x="53" y="16"/>
                </a:cubicBezTo>
                <a:cubicBezTo>
                  <a:pt x="54" y="8"/>
                  <a:pt x="49" y="8"/>
                  <a:pt x="48" y="12"/>
                </a:cubicBezTo>
                <a:cubicBezTo>
                  <a:pt x="35" y="56"/>
                  <a:pt x="84" y="118"/>
                  <a:pt x="84" y="118"/>
                </a:cubicBezTo>
                <a:close/>
                <a:moveTo>
                  <a:pt x="11" y="42"/>
                </a:moveTo>
                <a:cubicBezTo>
                  <a:pt x="11" y="56"/>
                  <a:pt x="30" y="81"/>
                  <a:pt x="54" y="88"/>
                </a:cubicBezTo>
                <a:cubicBezTo>
                  <a:pt x="46" y="73"/>
                  <a:pt x="40" y="54"/>
                  <a:pt x="37" y="29"/>
                </a:cubicBezTo>
                <a:cubicBezTo>
                  <a:pt x="26" y="29"/>
                  <a:pt x="12" y="31"/>
                  <a:pt x="11" y="42"/>
                </a:cubicBezTo>
                <a:close/>
                <a:moveTo>
                  <a:pt x="162" y="29"/>
                </a:moveTo>
                <a:cubicBezTo>
                  <a:pt x="159" y="54"/>
                  <a:pt x="153" y="73"/>
                  <a:pt x="145" y="88"/>
                </a:cubicBezTo>
                <a:cubicBezTo>
                  <a:pt x="169" y="81"/>
                  <a:pt x="188" y="56"/>
                  <a:pt x="188" y="42"/>
                </a:cubicBezTo>
                <a:cubicBezTo>
                  <a:pt x="187" y="31"/>
                  <a:pt x="173" y="29"/>
                  <a:pt x="162"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1"/>
          <p:cNvSpPr>
            <a:spLocks noChangeAspect="1" noEditPoints="1"/>
          </p:cNvSpPr>
          <p:nvPr/>
        </p:nvSpPr>
        <p:spPr bwMode="auto">
          <a:xfrm>
            <a:off x="1273126" y="4284020"/>
            <a:ext cx="136072" cy="230504"/>
          </a:xfrm>
          <a:custGeom>
            <a:avLst/>
            <a:gdLst>
              <a:gd name="T0" fmla="*/ 71 w 86"/>
              <a:gd name="T1" fmla="*/ 0 h 145"/>
              <a:gd name="T2" fmla="*/ 15 w 86"/>
              <a:gd name="T3" fmla="*/ 0 h 145"/>
              <a:gd name="T4" fmla="*/ 0 w 86"/>
              <a:gd name="T5" fmla="*/ 15 h 145"/>
              <a:gd name="T6" fmla="*/ 0 w 86"/>
              <a:gd name="T7" fmla="*/ 130 h 145"/>
              <a:gd name="T8" fmla="*/ 15 w 86"/>
              <a:gd name="T9" fmla="*/ 145 h 145"/>
              <a:gd name="T10" fmla="*/ 71 w 86"/>
              <a:gd name="T11" fmla="*/ 145 h 145"/>
              <a:gd name="T12" fmla="*/ 86 w 86"/>
              <a:gd name="T13" fmla="*/ 130 h 145"/>
              <a:gd name="T14" fmla="*/ 86 w 86"/>
              <a:gd name="T15" fmla="*/ 15 h 145"/>
              <a:gd name="T16" fmla="*/ 71 w 86"/>
              <a:gd name="T17" fmla="*/ 0 h 145"/>
              <a:gd name="T18" fmla="*/ 43 w 86"/>
              <a:gd name="T19" fmla="*/ 139 h 145"/>
              <a:gd name="T20" fmla="*/ 32 w 86"/>
              <a:gd name="T21" fmla="*/ 131 h 145"/>
              <a:gd name="T22" fmla="*/ 43 w 86"/>
              <a:gd name="T23" fmla="*/ 124 h 145"/>
              <a:gd name="T24" fmla="*/ 53 w 86"/>
              <a:gd name="T25" fmla="*/ 131 h 145"/>
              <a:gd name="T26" fmla="*/ 43 w 86"/>
              <a:gd name="T27" fmla="*/ 139 h 145"/>
              <a:gd name="T28" fmla="*/ 74 w 86"/>
              <a:gd name="T29" fmla="*/ 117 h 145"/>
              <a:gd name="T30" fmla="*/ 12 w 86"/>
              <a:gd name="T31" fmla="*/ 117 h 145"/>
              <a:gd name="T32" fmla="*/ 12 w 86"/>
              <a:gd name="T33" fmla="*/ 19 h 145"/>
              <a:gd name="T34" fmla="*/ 74 w 86"/>
              <a:gd name="T35" fmla="*/ 19 h 145"/>
              <a:gd name="T36" fmla="*/ 74 w 86"/>
              <a:gd name="T37" fmla="*/ 11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145">
                <a:moveTo>
                  <a:pt x="71" y="0"/>
                </a:moveTo>
                <a:cubicBezTo>
                  <a:pt x="15" y="0"/>
                  <a:pt x="15" y="0"/>
                  <a:pt x="15" y="0"/>
                </a:cubicBezTo>
                <a:cubicBezTo>
                  <a:pt x="7" y="0"/>
                  <a:pt x="0" y="7"/>
                  <a:pt x="0" y="15"/>
                </a:cubicBezTo>
                <a:cubicBezTo>
                  <a:pt x="0" y="130"/>
                  <a:pt x="0" y="130"/>
                  <a:pt x="0" y="130"/>
                </a:cubicBezTo>
                <a:cubicBezTo>
                  <a:pt x="0" y="138"/>
                  <a:pt x="7" y="145"/>
                  <a:pt x="15" y="145"/>
                </a:cubicBezTo>
                <a:cubicBezTo>
                  <a:pt x="71" y="145"/>
                  <a:pt x="71" y="145"/>
                  <a:pt x="71" y="145"/>
                </a:cubicBezTo>
                <a:cubicBezTo>
                  <a:pt x="79" y="145"/>
                  <a:pt x="86" y="138"/>
                  <a:pt x="86" y="130"/>
                </a:cubicBezTo>
                <a:cubicBezTo>
                  <a:pt x="86" y="15"/>
                  <a:pt x="86" y="15"/>
                  <a:pt x="86" y="15"/>
                </a:cubicBezTo>
                <a:cubicBezTo>
                  <a:pt x="86" y="7"/>
                  <a:pt x="79" y="0"/>
                  <a:pt x="71" y="0"/>
                </a:cubicBezTo>
                <a:close/>
                <a:moveTo>
                  <a:pt x="43" y="139"/>
                </a:moveTo>
                <a:cubicBezTo>
                  <a:pt x="37" y="139"/>
                  <a:pt x="32" y="136"/>
                  <a:pt x="32" y="131"/>
                </a:cubicBezTo>
                <a:cubicBezTo>
                  <a:pt x="32" y="127"/>
                  <a:pt x="37" y="124"/>
                  <a:pt x="43" y="124"/>
                </a:cubicBezTo>
                <a:cubicBezTo>
                  <a:pt x="48" y="124"/>
                  <a:pt x="53" y="127"/>
                  <a:pt x="53" y="131"/>
                </a:cubicBezTo>
                <a:cubicBezTo>
                  <a:pt x="53" y="136"/>
                  <a:pt x="48" y="139"/>
                  <a:pt x="43" y="139"/>
                </a:cubicBezTo>
                <a:close/>
                <a:moveTo>
                  <a:pt x="74" y="117"/>
                </a:moveTo>
                <a:cubicBezTo>
                  <a:pt x="12" y="117"/>
                  <a:pt x="12" y="117"/>
                  <a:pt x="12" y="117"/>
                </a:cubicBezTo>
                <a:cubicBezTo>
                  <a:pt x="12" y="19"/>
                  <a:pt x="12" y="19"/>
                  <a:pt x="12" y="19"/>
                </a:cubicBezTo>
                <a:cubicBezTo>
                  <a:pt x="74" y="19"/>
                  <a:pt x="74" y="19"/>
                  <a:pt x="74" y="19"/>
                </a:cubicBezTo>
                <a:lnTo>
                  <a:pt x="74" y="11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2" name="Rounded Rectangle 131"/>
          <p:cNvSpPr/>
          <p:nvPr/>
        </p:nvSpPr>
        <p:spPr>
          <a:xfrm>
            <a:off x="5910243" y="2211906"/>
            <a:ext cx="1645920" cy="731520"/>
          </a:xfrm>
          <a:prstGeom prst="roundRect">
            <a:avLst/>
          </a:prstGeom>
          <a:solidFill>
            <a:schemeClr val="bg2">
              <a:lumMod val="75000"/>
            </a:schemeClr>
          </a:solid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noAutofit/>
          </a:bodyPr>
          <a:lstStyle/>
          <a:p>
            <a:pPr algn="ctr"/>
            <a:r>
              <a:rPr lang="en-US" sz="1600" b="1" dirty="0" smtClean="0">
                <a:solidFill>
                  <a:schemeClr val="bg1"/>
                </a:solidFill>
              </a:rPr>
              <a:t>8x</a:t>
            </a:r>
            <a:r>
              <a:rPr lang="en-US" sz="1400" dirty="0" smtClean="0">
                <a:solidFill>
                  <a:schemeClr val="bg1"/>
                </a:solidFill>
              </a:rPr>
              <a:t> Expansion</a:t>
            </a:r>
            <a:endParaRPr lang="en-US" sz="1400" dirty="0">
              <a:solidFill>
                <a:schemeClr val="bg1"/>
              </a:solidFill>
            </a:endParaRPr>
          </a:p>
          <a:p>
            <a:pPr algn="ctr">
              <a:lnSpc>
                <a:spcPct val="114000"/>
              </a:lnSpc>
            </a:pPr>
            <a:r>
              <a:rPr lang="en-US" sz="900" dirty="0" smtClean="0">
                <a:solidFill>
                  <a:schemeClr val="bg1"/>
                </a:solidFill>
              </a:rPr>
              <a:t>Expanded from 3 to 23 states within a year</a:t>
            </a:r>
            <a:endParaRPr lang="en-US" sz="900" dirty="0">
              <a:solidFill>
                <a:schemeClr val="bg1"/>
              </a:solidFill>
            </a:endParaRPr>
          </a:p>
        </p:txBody>
      </p:sp>
    </p:spTree>
    <p:extLst>
      <p:ext uri="{BB962C8B-B14F-4D97-AF65-F5344CB8AC3E}">
        <p14:creationId xmlns:p14="http://schemas.microsoft.com/office/powerpoint/2010/main" val="31392027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65760" y="738652"/>
            <a:ext cx="8412480" cy="757255"/>
          </a:xfrm>
        </p:spPr>
        <p:txBody>
          <a:bodyPr/>
          <a:lstStyle/>
          <a:p>
            <a:r>
              <a:rPr lang="en-US" dirty="0"/>
              <a:t>Identifying the Issues and Possible Challenges</a:t>
            </a:r>
          </a:p>
          <a:p>
            <a:endParaRPr lang="en-US" dirty="0"/>
          </a:p>
        </p:txBody>
      </p:sp>
      <p:sp>
        <p:nvSpPr>
          <p:cNvPr id="3" name="Title 2"/>
          <p:cNvSpPr>
            <a:spLocks noGrp="1"/>
          </p:cNvSpPr>
          <p:nvPr>
            <p:ph type="title"/>
          </p:nvPr>
        </p:nvSpPr>
        <p:spPr/>
        <p:txBody>
          <a:bodyPr/>
          <a:lstStyle/>
          <a:p>
            <a:r>
              <a:rPr lang="en-US" dirty="0"/>
              <a:t>Issue</a:t>
            </a:r>
          </a:p>
        </p:txBody>
      </p:sp>
      <p:sp>
        <p:nvSpPr>
          <p:cNvPr id="5" name="Rectangle 4"/>
          <p:cNvSpPr/>
          <p:nvPr/>
        </p:nvSpPr>
        <p:spPr bwMode="gray">
          <a:xfrm>
            <a:off x="380627" y="1188800"/>
            <a:ext cx="3655520" cy="1640939"/>
          </a:xfrm>
          <a:prstGeom prst="rect">
            <a:avLst/>
          </a:prstGeom>
          <a:ln>
            <a:solidFill>
              <a:schemeClr val="bg1">
                <a:lumMod val="65000"/>
              </a:schemeClr>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t"/>
          <a:lstStyle/>
          <a:p>
            <a:pPr>
              <a:lnSpc>
                <a:spcPct val="114000"/>
              </a:lnSpc>
              <a:spcBef>
                <a:spcPts val="1200"/>
              </a:spcBef>
              <a:buSzPct val="90000"/>
            </a:pPr>
            <a:endParaRPr lang="en-US" sz="1100" dirty="0" smtClean="0">
              <a:solidFill>
                <a:schemeClr val="tx2"/>
              </a:solidFill>
            </a:endParaRPr>
          </a:p>
          <a:p>
            <a:pPr>
              <a:lnSpc>
                <a:spcPct val="114000"/>
              </a:lnSpc>
              <a:spcBef>
                <a:spcPts val="1200"/>
              </a:spcBef>
              <a:buSzPct val="90000"/>
            </a:pPr>
            <a:r>
              <a:rPr lang="en-US" sz="1100" dirty="0" smtClean="0">
                <a:solidFill>
                  <a:schemeClr val="tx2"/>
                </a:solidFill>
              </a:rPr>
              <a:t>AAA needed </a:t>
            </a:r>
            <a:r>
              <a:rPr lang="en-US" sz="1100" dirty="0">
                <a:solidFill>
                  <a:schemeClr val="tx2"/>
                </a:solidFill>
              </a:rPr>
              <a:t>to foster growth &amp; profitability by taking advantage of new disruptive technologies like telematics, cloud and social platforms</a:t>
            </a:r>
          </a:p>
        </p:txBody>
      </p:sp>
      <p:sp>
        <p:nvSpPr>
          <p:cNvPr id="6" name="Freeform 80"/>
          <p:cNvSpPr>
            <a:spLocks noChangeAspect="1"/>
          </p:cNvSpPr>
          <p:nvPr/>
        </p:nvSpPr>
        <p:spPr bwMode="auto">
          <a:xfrm>
            <a:off x="1495376" y="2366979"/>
            <a:ext cx="319356" cy="207836"/>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rgbClr val="BDD203"/>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7" name="Freeform 183"/>
          <p:cNvSpPr>
            <a:spLocks noChangeAspect="1"/>
          </p:cNvSpPr>
          <p:nvPr/>
        </p:nvSpPr>
        <p:spPr bwMode="auto">
          <a:xfrm>
            <a:off x="3171138" y="2386938"/>
            <a:ext cx="234535" cy="190269"/>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184"/>
          <p:cNvSpPr>
            <a:spLocks noChangeAspect="1"/>
          </p:cNvSpPr>
          <p:nvPr/>
        </p:nvSpPr>
        <p:spPr bwMode="auto">
          <a:xfrm>
            <a:off x="3447723" y="2417620"/>
            <a:ext cx="82157" cy="146991"/>
          </a:xfrm>
          <a:custGeom>
            <a:avLst/>
            <a:gdLst>
              <a:gd name="T0" fmla="*/ 78 w 78"/>
              <a:gd name="T1" fmla="*/ 24 h 139"/>
              <a:gd name="T2" fmla="*/ 56 w 78"/>
              <a:gd name="T3" fmla="*/ 24 h 139"/>
              <a:gd name="T4" fmla="*/ 50 w 78"/>
              <a:gd name="T5" fmla="*/ 32 h 139"/>
              <a:gd name="T6" fmla="*/ 50 w 78"/>
              <a:gd name="T7" fmla="*/ 48 h 139"/>
              <a:gd name="T8" fmla="*/ 78 w 78"/>
              <a:gd name="T9" fmla="*/ 48 h 139"/>
              <a:gd name="T10" fmla="*/ 78 w 78"/>
              <a:gd name="T11" fmla="*/ 71 h 139"/>
              <a:gd name="T12" fmla="*/ 50 w 78"/>
              <a:gd name="T13" fmla="*/ 71 h 139"/>
              <a:gd name="T14" fmla="*/ 50 w 78"/>
              <a:gd name="T15" fmla="*/ 139 h 139"/>
              <a:gd name="T16" fmla="*/ 24 w 78"/>
              <a:gd name="T17" fmla="*/ 139 h 139"/>
              <a:gd name="T18" fmla="*/ 24 w 78"/>
              <a:gd name="T19" fmla="*/ 71 h 139"/>
              <a:gd name="T20" fmla="*/ 0 w 78"/>
              <a:gd name="T21" fmla="*/ 71 h 139"/>
              <a:gd name="T22" fmla="*/ 0 w 78"/>
              <a:gd name="T23" fmla="*/ 48 h 139"/>
              <a:gd name="T24" fmla="*/ 24 w 78"/>
              <a:gd name="T25" fmla="*/ 48 h 139"/>
              <a:gd name="T26" fmla="*/ 24 w 78"/>
              <a:gd name="T27" fmla="*/ 35 h 139"/>
              <a:gd name="T28" fmla="*/ 56 w 78"/>
              <a:gd name="T29" fmla="*/ 0 h 139"/>
              <a:gd name="T30" fmla="*/ 78 w 78"/>
              <a:gd name="T31" fmla="*/ 0 h 139"/>
              <a:gd name="T32" fmla="*/ 78 w 78"/>
              <a:gd name="T33" fmla="*/ 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39">
                <a:moveTo>
                  <a:pt x="78" y="24"/>
                </a:moveTo>
                <a:cubicBezTo>
                  <a:pt x="56" y="24"/>
                  <a:pt x="56" y="24"/>
                  <a:pt x="56" y="24"/>
                </a:cubicBezTo>
                <a:cubicBezTo>
                  <a:pt x="53" y="24"/>
                  <a:pt x="50" y="28"/>
                  <a:pt x="50" y="32"/>
                </a:cubicBezTo>
                <a:cubicBezTo>
                  <a:pt x="50" y="48"/>
                  <a:pt x="50" y="48"/>
                  <a:pt x="50" y="48"/>
                </a:cubicBezTo>
                <a:cubicBezTo>
                  <a:pt x="78" y="48"/>
                  <a:pt x="78" y="48"/>
                  <a:pt x="78" y="48"/>
                </a:cubicBezTo>
                <a:cubicBezTo>
                  <a:pt x="78" y="71"/>
                  <a:pt x="78" y="71"/>
                  <a:pt x="78" y="71"/>
                </a:cubicBezTo>
                <a:cubicBezTo>
                  <a:pt x="50" y="71"/>
                  <a:pt x="50" y="71"/>
                  <a:pt x="50" y="71"/>
                </a:cubicBezTo>
                <a:cubicBezTo>
                  <a:pt x="50" y="139"/>
                  <a:pt x="50" y="139"/>
                  <a:pt x="50" y="139"/>
                </a:cubicBezTo>
                <a:cubicBezTo>
                  <a:pt x="24" y="139"/>
                  <a:pt x="24" y="139"/>
                  <a:pt x="24" y="139"/>
                </a:cubicBezTo>
                <a:cubicBezTo>
                  <a:pt x="24" y="71"/>
                  <a:pt x="24" y="71"/>
                  <a:pt x="24" y="71"/>
                </a:cubicBezTo>
                <a:cubicBezTo>
                  <a:pt x="0" y="71"/>
                  <a:pt x="0" y="71"/>
                  <a:pt x="0" y="71"/>
                </a:cubicBezTo>
                <a:cubicBezTo>
                  <a:pt x="0" y="48"/>
                  <a:pt x="0" y="48"/>
                  <a:pt x="0" y="48"/>
                </a:cubicBezTo>
                <a:cubicBezTo>
                  <a:pt x="24" y="48"/>
                  <a:pt x="24" y="48"/>
                  <a:pt x="24" y="48"/>
                </a:cubicBezTo>
                <a:cubicBezTo>
                  <a:pt x="24" y="35"/>
                  <a:pt x="24" y="35"/>
                  <a:pt x="24" y="35"/>
                </a:cubicBezTo>
                <a:cubicBezTo>
                  <a:pt x="24" y="16"/>
                  <a:pt x="37" y="0"/>
                  <a:pt x="56" y="0"/>
                </a:cubicBezTo>
                <a:cubicBezTo>
                  <a:pt x="78" y="0"/>
                  <a:pt x="78" y="0"/>
                  <a:pt x="78" y="0"/>
                </a:cubicBezTo>
                <a:lnTo>
                  <a:pt x="78" y="24"/>
                </a:lnTo>
                <a:close/>
              </a:path>
            </a:pathLst>
          </a:custGeom>
          <a:solidFill>
            <a:srgbClr val="313131">
              <a:lumMod val="75000"/>
              <a:lumOff val="2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2" name="Freeform 56"/>
          <p:cNvSpPr>
            <a:spLocks noChangeAspect="1" noEditPoints="1"/>
          </p:cNvSpPr>
          <p:nvPr/>
        </p:nvSpPr>
        <p:spPr bwMode="auto">
          <a:xfrm>
            <a:off x="2668063" y="2376056"/>
            <a:ext cx="132395" cy="196895"/>
          </a:xfrm>
          <a:custGeom>
            <a:avLst/>
            <a:gdLst>
              <a:gd name="T0" fmla="*/ 390 w 445"/>
              <a:gd name="T1" fmla="*/ 570 h 661"/>
              <a:gd name="T2" fmla="*/ 349 w 445"/>
              <a:gd name="T3" fmla="*/ 584 h 661"/>
              <a:gd name="T4" fmla="*/ 335 w 445"/>
              <a:gd name="T5" fmla="*/ 364 h 661"/>
              <a:gd name="T6" fmla="*/ 377 w 445"/>
              <a:gd name="T7" fmla="*/ 350 h 661"/>
              <a:gd name="T8" fmla="*/ 390 w 445"/>
              <a:gd name="T9" fmla="*/ 570 h 661"/>
              <a:gd name="T10" fmla="*/ 268 w 445"/>
              <a:gd name="T11" fmla="*/ 399 h 661"/>
              <a:gd name="T12" fmla="*/ 268 w 445"/>
              <a:gd name="T13" fmla="*/ 350 h 661"/>
              <a:gd name="T14" fmla="*/ 268 w 445"/>
              <a:gd name="T15" fmla="*/ 399 h 661"/>
              <a:gd name="T16" fmla="*/ 268 w 445"/>
              <a:gd name="T17" fmla="*/ 493 h 661"/>
              <a:gd name="T18" fmla="*/ 268 w 445"/>
              <a:gd name="T19" fmla="*/ 444 h 661"/>
              <a:gd name="T20" fmla="*/ 268 w 445"/>
              <a:gd name="T21" fmla="*/ 493 h 661"/>
              <a:gd name="T22" fmla="*/ 268 w 445"/>
              <a:gd name="T23" fmla="*/ 587 h 661"/>
              <a:gd name="T24" fmla="*/ 268 w 445"/>
              <a:gd name="T25" fmla="*/ 538 h 661"/>
              <a:gd name="T26" fmla="*/ 268 w 445"/>
              <a:gd name="T27" fmla="*/ 587 h 661"/>
              <a:gd name="T28" fmla="*/ 175 w 445"/>
              <a:gd name="T29" fmla="*/ 399 h 661"/>
              <a:gd name="T30" fmla="*/ 175 w 445"/>
              <a:gd name="T31" fmla="*/ 350 h 661"/>
              <a:gd name="T32" fmla="*/ 175 w 445"/>
              <a:gd name="T33" fmla="*/ 399 h 661"/>
              <a:gd name="T34" fmla="*/ 175 w 445"/>
              <a:gd name="T35" fmla="*/ 493 h 661"/>
              <a:gd name="T36" fmla="*/ 175 w 445"/>
              <a:gd name="T37" fmla="*/ 444 h 661"/>
              <a:gd name="T38" fmla="*/ 175 w 445"/>
              <a:gd name="T39" fmla="*/ 493 h 661"/>
              <a:gd name="T40" fmla="*/ 175 w 445"/>
              <a:gd name="T41" fmla="*/ 587 h 661"/>
              <a:gd name="T42" fmla="*/ 175 w 445"/>
              <a:gd name="T43" fmla="*/ 538 h 661"/>
              <a:gd name="T44" fmla="*/ 175 w 445"/>
              <a:gd name="T45" fmla="*/ 587 h 661"/>
              <a:gd name="T46" fmla="*/ 82 w 445"/>
              <a:gd name="T47" fmla="*/ 303 h 661"/>
              <a:gd name="T48" fmla="*/ 82 w 445"/>
              <a:gd name="T49" fmla="*/ 254 h 661"/>
              <a:gd name="T50" fmla="*/ 82 w 445"/>
              <a:gd name="T51" fmla="*/ 303 h 661"/>
              <a:gd name="T52" fmla="*/ 82 w 445"/>
              <a:gd name="T53" fmla="*/ 399 h 661"/>
              <a:gd name="T54" fmla="*/ 82 w 445"/>
              <a:gd name="T55" fmla="*/ 350 h 661"/>
              <a:gd name="T56" fmla="*/ 82 w 445"/>
              <a:gd name="T57" fmla="*/ 399 h 661"/>
              <a:gd name="T58" fmla="*/ 82 w 445"/>
              <a:gd name="T59" fmla="*/ 493 h 661"/>
              <a:gd name="T60" fmla="*/ 82 w 445"/>
              <a:gd name="T61" fmla="*/ 444 h 661"/>
              <a:gd name="T62" fmla="*/ 82 w 445"/>
              <a:gd name="T63" fmla="*/ 493 h 661"/>
              <a:gd name="T64" fmla="*/ 82 w 445"/>
              <a:gd name="T65" fmla="*/ 587 h 661"/>
              <a:gd name="T66" fmla="*/ 82 w 445"/>
              <a:gd name="T67" fmla="*/ 538 h 661"/>
              <a:gd name="T68" fmla="*/ 82 w 445"/>
              <a:gd name="T69" fmla="*/ 587 h 661"/>
              <a:gd name="T70" fmla="*/ 199 w 445"/>
              <a:gd name="T71" fmla="*/ 278 h 661"/>
              <a:gd name="T72" fmla="*/ 150 w 445"/>
              <a:gd name="T73" fmla="*/ 278 h 661"/>
              <a:gd name="T74" fmla="*/ 199 w 445"/>
              <a:gd name="T75" fmla="*/ 278 h 661"/>
              <a:gd name="T76" fmla="*/ 292 w 445"/>
              <a:gd name="T77" fmla="*/ 278 h 661"/>
              <a:gd name="T78" fmla="*/ 243 w 445"/>
              <a:gd name="T79" fmla="*/ 278 h 661"/>
              <a:gd name="T80" fmla="*/ 292 w 445"/>
              <a:gd name="T81" fmla="*/ 278 h 661"/>
              <a:gd name="T82" fmla="*/ 385 w 445"/>
              <a:gd name="T83" fmla="*/ 278 h 661"/>
              <a:gd name="T84" fmla="*/ 337 w 445"/>
              <a:gd name="T85" fmla="*/ 278 h 661"/>
              <a:gd name="T86" fmla="*/ 385 w 445"/>
              <a:gd name="T87" fmla="*/ 278 h 661"/>
              <a:gd name="T88" fmla="*/ 56 w 445"/>
              <a:gd name="T89" fmla="*/ 95 h 661"/>
              <a:gd name="T90" fmla="*/ 365 w 445"/>
              <a:gd name="T91" fmla="*/ 72 h 661"/>
              <a:gd name="T92" fmla="*/ 388 w 445"/>
              <a:gd name="T93" fmla="*/ 161 h 661"/>
              <a:gd name="T94" fmla="*/ 79 w 445"/>
              <a:gd name="T95" fmla="*/ 184 h 661"/>
              <a:gd name="T96" fmla="*/ 56 w 445"/>
              <a:gd name="T97" fmla="*/ 95 h 661"/>
              <a:gd name="T98" fmla="*/ 389 w 445"/>
              <a:gd name="T99" fmla="*/ 0 h 661"/>
              <a:gd name="T100" fmla="*/ 0 w 445"/>
              <a:gd name="T101" fmla="*/ 54 h 661"/>
              <a:gd name="T102" fmla="*/ 55 w 445"/>
              <a:gd name="T103" fmla="*/ 661 h 661"/>
              <a:gd name="T104" fmla="*/ 445 w 445"/>
              <a:gd name="T105" fmla="*/ 606 h 661"/>
              <a:gd name="T106" fmla="*/ 389 w 445"/>
              <a:gd name="T107"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5" h="661">
                <a:moveTo>
                  <a:pt x="390" y="570"/>
                </a:moveTo>
                <a:lnTo>
                  <a:pt x="390" y="570"/>
                </a:lnTo>
                <a:cubicBezTo>
                  <a:pt x="390" y="578"/>
                  <a:pt x="384" y="584"/>
                  <a:pt x="377" y="584"/>
                </a:cubicBezTo>
                <a:lnTo>
                  <a:pt x="349" y="584"/>
                </a:lnTo>
                <a:cubicBezTo>
                  <a:pt x="341" y="584"/>
                  <a:pt x="335" y="578"/>
                  <a:pt x="335" y="570"/>
                </a:cubicBezTo>
                <a:lnTo>
                  <a:pt x="335" y="364"/>
                </a:lnTo>
                <a:cubicBezTo>
                  <a:pt x="335" y="356"/>
                  <a:pt x="341" y="350"/>
                  <a:pt x="349" y="350"/>
                </a:cubicBezTo>
                <a:lnTo>
                  <a:pt x="377" y="350"/>
                </a:lnTo>
                <a:cubicBezTo>
                  <a:pt x="384" y="350"/>
                  <a:pt x="390" y="356"/>
                  <a:pt x="390" y="364"/>
                </a:cubicBezTo>
                <a:lnTo>
                  <a:pt x="390" y="570"/>
                </a:lnTo>
                <a:close/>
                <a:moveTo>
                  <a:pt x="268" y="399"/>
                </a:moveTo>
                <a:lnTo>
                  <a:pt x="268" y="399"/>
                </a:lnTo>
                <a:cubicBezTo>
                  <a:pt x="254" y="399"/>
                  <a:pt x="243" y="388"/>
                  <a:pt x="243" y="374"/>
                </a:cubicBezTo>
                <a:cubicBezTo>
                  <a:pt x="243" y="361"/>
                  <a:pt x="254" y="350"/>
                  <a:pt x="268" y="350"/>
                </a:cubicBezTo>
                <a:cubicBezTo>
                  <a:pt x="281" y="350"/>
                  <a:pt x="292" y="361"/>
                  <a:pt x="292" y="374"/>
                </a:cubicBezTo>
                <a:cubicBezTo>
                  <a:pt x="292" y="388"/>
                  <a:pt x="281" y="399"/>
                  <a:pt x="268" y="399"/>
                </a:cubicBezTo>
                <a:close/>
                <a:moveTo>
                  <a:pt x="268" y="493"/>
                </a:moveTo>
                <a:lnTo>
                  <a:pt x="268" y="493"/>
                </a:lnTo>
                <a:cubicBezTo>
                  <a:pt x="254" y="493"/>
                  <a:pt x="243" y="482"/>
                  <a:pt x="243" y="468"/>
                </a:cubicBezTo>
                <a:cubicBezTo>
                  <a:pt x="243" y="455"/>
                  <a:pt x="254" y="444"/>
                  <a:pt x="268" y="444"/>
                </a:cubicBezTo>
                <a:cubicBezTo>
                  <a:pt x="281" y="444"/>
                  <a:pt x="292" y="455"/>
                  <a:pt x="292" y="468"/>
                </a:cubicBezTo>
                <a:cubicBezTo>
                  <a:pt x="292" y="482"/>
                  <a:pt x="281" y="493"/>
                  <a:pt x="268" y="493"/>
                </a:cubicBezTo>
                <a:close/>
                <a:moveTo>
                  <a:pt x="268" y="587"/>
                </a:moveTo>
                <a:lnTo>
                  <a:pt x="268" y="587"/>
                </a:lnTo>
                <a:cubicBezTo>
                  <a:pt x="254" y="587"/>
                  <a:pt x="243" y="576"/>
                  <a:pt x="243" y="563"/>
                </a:cubicBezTo>
                <a:cubicBezTo>
                  <a:pt x="243" y="549"/>
                  <a:pt x="254" y="538"/>
                  <a:pt x="268" y="538"/>
                </a:cubicBezTo>
                <a:cubicBezTo>
                  <a:pt x="281" y="538"/>
                  <a:pt x="292" y="549"/>
                  <a:pt x="292" y="563"/>
                </a:cubicBezTo>
                <a:cubicBezTo>
                  <a:pt x="292" y="576"/>
                  <a:pt x="281" y="587"/>
                  <a:pt x="268" y="587"/>
                </a:cubicBezTo>
                <a:close/>
                <a:moveTo>
                  <a:pt x="175" y="399"/>
                </a:moveTo>
                <a:lnTo>
                  <a:pt x="175" y="399"/>
                </a:lnTo>
                <a:cubicBezTo>
                  <a:pt x="161" y="399"/>
                  <a:pt x="150" y="388"/>
                  <a:pt x="150" y="374"/>
                </a:cubicBezTo>
                <a:cubicBezTo>
                  <a:pt x="150" y="361"/>
                  <a:pt x="161" y="350"/>
                  <a:pt x="175" y="350"/>
                </a:cubicBezTo>
                <a:cubicBezTo>
                  <a:pt x="188" y="350"/>
                  <a:pt x="199" y="361"/>
                  <a:pt x="199" y="374"/>
                </a:cubicBezTo>
                <a:cubicBezTo>
                  <a:pt x="199" y="388"/>
                  <a:pt x="188" y="399"/>
                  <a:pt x="175" y="399"/>
                </a:cubicBezTo>
                <a:close/>
                <a:moveTo>
                  <a:pt x="175" y="493"/>
                </a:moveTo>
                <a:lnTo>
                  <a:pt x="175" y="493"/>
                </a:lnTo>
                <a:cubicBezTo>
                  <a:pt x="161" y="493"/>
                  <a:pt x="150" y="482"/>
                  <a:pt x="150" y="468"/>
                </a:cubicBezTo>
                <a:cubicBezTo>
                  <a:pt x="150" y="455"/>
                  <a:pt x="161" y="444"/>
                  <a:pt x="175" y="444"/>
                </a:cubicBezTo>
                <a:cubicBezTo>
                  <a:pt x="188" y="444"/>
                  <a:pt x="199" y="455"/>
                  <a:pt x="199" y="468"/>
                </a:cubicBezTo>
                <a:cubicBezTo>
                  <a:pt x="199" y="482"/>
                  <a:pt x="188" y="493"/>
                  <a:pt x="175" y="493"/>
                </a:cubicBezTo>
                <a:close/>
                <a:moveTo>
                  <a:pt x="175" y="587"/>
                </a:moveTo>
                <a:lnTo>
                  <a:pt x="175" y="587"/>
                </a:lnTo>
                <a:cubicBezTo>
                  <a:pt x="161" y="587"/>
                  <a:pt x="150" y="576"/>
                  <a:pt x="150" y="563"/>
                </a:cubicBezTo>
                <a:cubicBezTo>
                  <a:pt x="150" y="549"/>
                  <a:pt x="161" y="538"/>
                  <a:pt x="175" y="538"/>
                </a:cubicBezTo>
                <a:cubicBezTo>
                  <a:pt x="188" y="538"/>
                  <a:pt x="199" y="549"/>
                  <a:pt x="199" y="563"/>
                </a:cubicBezTo>
                <a:cubicBezTo>
                  <a:pt x="199" y="576"/>
                  <a:pt x="188" y="587"/>
                  <a:pt x="175" y="587"/>
                </a:cubicBezTo>
                <a:close/>
                <a:moveTo>
                  <a:pt x="82" y="303"/>
                </a:moveTo>
                <a:lnTo>
                  <a:pt x="82" y="303"/>
                </a:lnTo>
                <a:cubicBezTo>
                  <a:pt x="68" y="303"/>
                  <a:pt x="57" y="292"/>
                  <a:pt x="57" y="278"/>
                </a:cubicBezTo>
                <a:cubicBezTo>
                  <a:pt x="57" y="265"/>
                  <a:pt x="68" y="254"/>
                  <a:pt x="82" y="254"/>
                </a:cubicBezTo>
                <a:cubicBezTo>
                  <a:pt x="95" y="254"/>
                  <a:pt x="106" y="265"/>
                  <a:pt x="106" y="278"/>
                </a:cubicBezTo>
                <a:cubicBezTo>
                  <a:pt x="106" y="292"/>
                  <a:pt x="95" y="303"/>
                  <a:pt x="82" y="303"/>
                </a:cubicBezTo>
                <a:close/>
                <a:moveTo>
                  <a:pt x="82" y="399"/>
                </a:moveTo>
                <a:lnTo>
                  <a:pt x="82" y="399"/>
                </a:lnTo>
                <a:cubicBezTo>
                  <a:pt x="68" y="399"/>
                  <a:pt x="57" y="388"/>
                  <a:pt x="57" y="374"/>
                </a:cubicBezTo>
                <a:cubicBezTo>
                  <a:pt x="57" y="361"/>
                  <a:pt x="68" y="350"/>
                  <a:pt x="82" y="350"/>
                </a:cubicBezTo>
                <a:cubicBezTo>
                  <a:pt x="95" y="350"/>
                  <a:pt x="106" y="361"/>
                  <a:pt x="106" y="374"/>
                </a:cubicBezTo>
                <a:cubicBezTo>
                  <a:pt x="106" y="388"/>
                  <a:pt x="95" y="399"/>
                  <a:pt x="82" y="399"/>
                </a:cubicBezTo>
                <a:close/>
                <a:moveTo>
                  <a:pt x="82" y="493"/>
                </a:moveTo>
                <a:lnTo>
                  <a:pt x="82" y="493"/>
                </a:lnTo>
                <a:cubicBezTo>
                  <a:pt x="68" y="493"/>
                  <a:pt x="57" y="482"/>
                  <a:pt x="57" y="468"/>
                </a:cubicBezTo>
                <a:cubicBezTo>
                  <a:pt x="57" y="455"/>
                  <a:pt x="68" y="444"/>
                  <a:pt x="82" y="444"/>
                </a:cubicBezTo>
                <a:cubicBezTo>
                  <a:pt x="95" y="444"/>
                  <a:pt x="106" y="455"/>
                  <a:pt x="106" y="468"/>
                </a:cubicBezTo>
                <a:cubicBezTo>
                  <a:pt x="106" y="482"/>
                  <a:pt x="95" y="493"/>
                  <a:pt x="82" y="493"/>
                </a:cubicBezTo>
                <a:close/>
                <a:moveTo>
                  <a:pt x="82" y="587"/>
                </a:moveTo>
                <a:lnTo>
                  <a:pt x="82" y="587"/>
                </a:lnTo>
                <a:cubicBezTo>
                  <a:pt x="68" y="587"/>
                  <a:pt x="57" y="576"/>
                  <a:pt x="57" y="563"/>
                </a:cubicBezTo>
                <a:cubicBezTo>
                  <a:pt x="57" y="549"/>
                  <a:pt x="68" y="538"/>
                  <a:pt x="82" y="538"/>
                </a:cubicBezTo>
                <a:cubicBezTo>
                  <a:pt x="95" y="538"/>
                  <a:pt x="106" y="549"/>
                  <a:pt x="106" y="563"/>
                </a:cubicBezTo>
                <a:cubicBezTo>
                  <a:pt x="106" y="576"/>
                  <a:pt x="95" y="587"/>
                  <a:pt x="82" y="587"/>
                </a:cubicBezTo>
                <a:close/>
                <a:moveTo>
                  <a:pt x="199" y="278"/>
                </a:moveTo>
                <a:lnTo>
                  <a:pt x="199" y="278"/>
                </a:lnTo>
                <a:cubicBezTo>
                  <a:pt x="199" y="292"/>
                  <a:pt x="188" y="303"/>
                  <a:pt x="175" y="303"/>
                </a:cubicBezTo>
                <a:cubicBezTo>
                  <a:pt x="161" y="303"/>
                  <a:pt x="150" y="292"/>
                  <a:pt x="150" y="278"/>
                </a:cubicBezTo>
                <a:cubicBezTo>
                  <a:pt x="150" y="265"/>
                  <a:pt x="161" y="254"/>
                  <a:pt x="175" y="254"/>
                </a:cubicBezTo>
                <a:cubicBezTo>
                  <a:pt x="188" y="254"/>
                  <a:pt x="199" y="265"/>
                  <a:pt x="199" y="278"/>
                </a:cubicBezTo>
                <a:close/>
                <a:moveTo>
                  <a:pt x="292" y="278"/>
                </a:moveTo>
                <a:lnTo>
                  <a:pt x="292" y="278"/>
                </a:lnTo>
                <a:cubicBezTo>
                  <a:pt x="292" y="292"/>
                  <a:pt x="281" y="303"/>
                  <a:pt x="268" y="303"/>
                </a:cubicBezTo>
                <a:cubicBezTo>
                  <a:pt x="254" y="303"/>
                  <a:pt x="243" y="292"/>
                  <a:pt x="243" y="278"/>
                </a:cubicBezTo>
                <a:cubicBezTo>
                  <a:pt x="243" y="265"/>
                  <a:pt x="254" y="254"/>
                  <a:pt x="268" y="254"/>
                </a:cubicBezTo>
                <a:cubicBezTo>
                  <a:pt x="281" y="254"/>
                  <a:pt x="292" y="265"/>
                  <a:pt x="292" y="278"/>
                </a:cubicBezTo>
                <a:close/>
                <a:moveTo>
                  <a:pt x="385" y="278"/>
                </a:moveTo>
                <a:lnTo>
                  <a:pt x="385" y="278"/>
                </a:lnTo>
                <a:cubicBezTo>
                  <a:pt x="385" y="292"/>
                  <a:pt x="375" y="303"/>
                  <a:pt x="361" y="303"/>
                </a:cubicBezTo>
                <a:cubicBezTo>
                  <a:pt x="348" y="303"/>
                  <a:pt x="337" y="292"/>
                  <a:pt x="337" y="278"/>
                </a:cubicBezTo>
                <a:cubicBezTo>
                  <a:pt x="337" y="265"/>
                  <a:pt x="348" y="254"/>
                  <a:pt x="361" y="254"/>
                </a:cubicBezTo>
                <a:cubicBezTo>
                  <a:pt x="375" y="254"/>
                  <a:pt x="385" y="265"/>
                  <a:pt x="385" y="278"/>
                </a:cubicBezTo>
                <a:close/>
                <a:moveTo>
                  <a:pt x="56" y="95"/>
                </a:moveTo>
                <a:lnTo>
                  <a:pt x="56" y="95"/>
                </a:lnTo>
                <a:cubicBezTo>
                  <a:pt x="56" y="82"/>
                  <a:pt x="66" y="72"/>
                  <a:pt x="79" y="72"/>
                </a:cubicBezTo>
                <a:lnTo>
                  <a:pt x="365" y="72"/>
                </a:lnTo>
                <a:cubicBezTo>
                  <a:pt x="377" y="72"/>
                  <a:pt x="388" y="82"/>
                  <a:pt x="388" y="95"/>
                </a:cubicBezTo>
                <a:lnTo>
                  <a:pt x="388" y="161"/>
                </a:lnTo>
                <a:cubicBezTo>
                  <a:pt x="388" y="174"/>
                  <a:pt x="377" y="184"/>
                  <a:pt x="365" y="184"/>
                </a:cubicBezTo>
                <a:lnTo>
                  <a:pt x="79" y="184"/>
                </a:lnTo>
                <a:cubicBezTo>
                  <a:pt x="66" y="184"/>
                  <a:pt x="56" y="174"/>
                  <a:pt x="56" y="161"/>
                </a:cubicBezTo>
                <a:lnTo>
                  <a:pt x="56" y="95"/>
                </a:lnTo>
                <a:close/>
                <a:moveTo>
                  <a:pt x="389" y="0"/>
                </a:moveTo>
                <a:lnTo>
                  <a:pt x="389" y="0"/>
                </a:lnTo>
                <a:lnTo>
                  <a:pt x="55" y="0"/>
                </a:lnTo>
                <a:cubicBezTo>
                  <a:pt x="24" y="0"/>
                  <a:pt x="0" y="24"/>
                  <a:pt x="0" y="54"/>
                </a:cubicBezTo>
                <a:lnTo>
                  <a:pt x="0" y="606"/>
                </a:lnTo>
                <a:cubicBezTo>
                  <a:pt x="0" y="637"/>
                  <a:pt x="24" y="661"/>
                  <a:pt x="55" y="661"/>
                </a:cubicBezTo>
                <a:lnTo>
                  <a:pt x="389" y="661"/>
                </a:lnTo>
                <a:cubicBezTo>
                  <a:pt x="420" y="661"/>
                  <a:pt x="445" y="637"/>
                  <a:pt x="445" y="606"/>
                </a:cubicBezTo>
                <a:lnTo>
                  <a:pt x="445" y="54"/>
                </a:lnTo>
                <a:cubicBezTo>
                  <a:pt x="445" y="24"/>
                  <a:pt x="420" y="0"/>
                  <a:pt x="389" y="0"/>
                </a:cubicBezTo>
                <a:close/>
              </a:path>
            </a:pathLst>
          </a:custGeom>
          <a:solidFill>
            <a:srgbClr val="BDD20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3" name="Freeform 34"/>
          <p:cNvSpPr>
            <a:spLocks noChangeAspect="1"/>
          </p:cNvSpPr>
          <p:nvPr/>
        </p:nvSpPr>
        <p:spPr bwMode="auto">
          <a:xfrm>
            <a:off x="1033966" y="2365665"/>
            <a:ext cx="232157" cy="232992"/>
          </a:xfrm>
          <a:custGeom>
            <a:avLst/>
            <a:gdLst>
              <a:gd name="T0" fmla="*/ 77 w 132"/>
              <a:gd name="T1" fmla="*/ 76 h 132"/>
              <a:gd name="T2" fmla="*/ 47 w 132"/>
              <a:gd name="T3" fmla="*/ 94 h 132"/>
              <a:gd name="T4" fmla="*/ 17 w 132"/>
              <a:gd name="T5" fmla="*/ 93 h 132"/>
              <a:gd name="T6" fmla="*/ 21 w 132"/>
              <a:gd name="T7" fmla="*/ 123 h 132"/>
              <a:gd name="T8" fmla="*/ 93 w 132"/>
              <a:gd name="T9" fmla="*/ 92 h 132"/>
              <a:gd name="T10" fmla="*/ 124 w 132"/>
              <a:gd name="T11" fmla="*/ 20 h 132"/>
              <a:gd name="T12" fmla="*/ 94 w 132"/>
              <a:gd name="T13" fmla="*/ 17 h 132"/>
              <a:gd name="T14" fmla="*/ 95 w 132"/>
              <a:gd name="T15" fmla="*/ 46 h 132"/>
              <a:gd name="T16" fmla="*/ 77 w 132"/>
              <a:gd name="T17" fmla="*/ 7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32">
                <a:moveTo>
                  <a:pt x="77" y="76"/>
                </a:moveTo>
                <a:cubicBezTo>
                  <a:pt x="65" y="88"/>
                  <a:pt x="52" y="99"/>
                  <a:pt x="47" y="94"/>
                </a:cubicBezTo>
                <a:cubicBezTo>
                  <a:pt x="39" y="86"/>
                  <a:pt x="34" y="80"/>
                  <a:pt x="17" y="93"/>
                </a:cubicBezTo>
                <a:cubicBezTo>
                  <a:pt x="0" y="107"/>
                  <a:pt x="13" y="116"/>
                  <a:pt x="21" y="123"/>
                </a:cubicBezTo>
                <a:cubicBezTo>
                  <a:pt x="29" y="132"/>
                  <a:pt x="61" y="124"/>
                  <a:pt x="93" y="92"/>
                </a:cubicBezTo>
                <a:cubicBezTo>
                  <a:pt x="124" y="61"/>
                  <a:pt x="132" y="29"/>
                  <a:pt x="124" y="20"/>
                </a:cubicBezTo>
                <a:cubicBezTo>
                  <a:pt x="116" y="13"/>
                  <a:pt x="107" y="0"/>
                  <a:pt x="94" y="17"/>
                </a:cubicBezTo>
                <a:cubicBezTo>
                  <a:pt x="80" y="34"/>
                  <a:pt x="87" y="38"/>
                  <a:pt x="95" y="46"/>
                </a:cubicBezTo>
                <a:cubicBezTo>
                  <a:pt x="100" y="51"/>
                  <a:pt x="89" y="65"/>
                  <a:pt x="77" y="76"/>
                </a:cubicBezTo>
                <a:close/>
              </a:path>
            </a:pathLst>
          </a:custGeom>
          <a:solidFill>
            <a:srgbClr val="313131">
              <a:lumMod val="75000"/>
              <a:lumOff val="25000"/>
            </a:srgb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4" name="Freeform 71"/>
          <p:cNvSpPr>
            <a:spLocks noChangeAspect="1" noEditPoints="1"/>
          </p:cNvSpPr>
          <p:nvPr/>
        </p:nvSpPr>
        <p:spPr bwMode="auto">
          <a:xfrm>
            <a:off x="830807" y="2345374"/>
            <a:ext cx="140986" cy="238827"/>
          </a:xfrm>
          <a:custGeom>
            <a:avLst/>
            <a:gdLst>
              <a:gd name="T0" fmla="*/ 71 w 86"/>
              <a:gd name="T1" fmla="*/ 0 h 145"/>
              <a:gd name="T2" fmla="*/ 15 w 86"/>
              <a:gd name="T3" fmla="*/ 0 h 145"/>
              <a:gd name="T4" fmla="*/ 0 w 86"/>
              <a:gd name="T5" fmla="*/ 15 h 145"/>
              <a:gd name="T6" fmla="*/ 0 w 86"/>
              <a:gd name="T7" fmla="*/ 130 h 145"/>
              <a:gd name="T8" fmla="*/ 15 w 86"/>
              <a:gd name="T9" fmla="*/ 145 h 145"/>
              <a:gd name="T10" fmla="*/ 71 w 86"/>
              <a:gd name="T11" fmla="*/ 145 h 145"/>
              <a:gd name="T12" fmla="*/ 86 w 86"/>
              <a:gd name="T13" fmla="*/ 130 h 145"/>
              <a:gd name="T14" fmla="*/ 86 w 86"/>
              <a:gd name="T15" fmla="*/ 15 h 145"/>
              <a:gd name="T16" fmla="*/ 71 w 86"/>
              <a:gd name="T17" fmla="*/ 0 h 145"/>
              <a:gd name="T18" fmla="*/ 43 w 86"/>
              <a:gd name="T19" fmla="*/ 139 h 145"/>
              <a:gd name="T20" fmla="*/ 32 w 86"/>
              <a:gd name="T21" fmla="*/ 131 h 145"/>
              <a:gd name="T22" fmla="*/ 43 w 86"/>
              <a:gd name="T23" fmla="*/ 124 h 145"/>
              <a:gd name="T24" fmla="*/ 53 w 86"/>
              <a:gd name="T25" fmla="*/ 131 h 145"/>
              <a:gd name="T26" fmla="*/ 43 w 86"/>
              <a:gd name="T27" fmla="*/ 139 h 145"/>
              <a:gd name="T28" fmla="*/ 74 w 86"/>
              <a:gd name="T29" fmla="*/ 117 h 145"/>
              <a:gd name="T30" fmla="*/ 12 w 86"/>
              <a:gd name="T31" fmla="*/ 117 h 145"/>
              <a:gd name="T32" fmla="*/ 12 w 86"/>
              <a:gd name="T33" fmla="*/ 19 h 145"/>
              <a:gd name="T34" fmla="*/ 74 w 86"/>
              <a:gd name="T35" fmla="*/ 19 h 145"/>
              <a:gd name="T36" fmla="*/ 74 w 86"/>
              <a:gd name="T37" fmla="*/ 11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145">
                <a:moveTo>
                  <a:pt x="71" y="0"/>
                </a:moveTo>
                <a:cubicBezTo>
                  <a:pt x="15" y="0"/>
                  <a:pt x="15" y="0"/>
                  <a:pt x="15" y="0"/>
                </a:cubicBezTo>
                <a:cubicBezTo>
                  <a:pt x="7" y="0"/>
                  <a:pt x="0" y="7"/>
                  <a:pt x="0" y="15"/>
                </a:cubicBezTo>
                <a:cubicBezTo>
                  <a:pt x="0" y="130"/>
                  <a:pt x="0" y="130"/>
                  <a:pt x="0" y="130"/>
                </a:cubicBezTo>
                <a:cubicBezTo>
                  <a:pt x="0" y="138"/>
                  <a:pt x="7" y="145"/>
                  <a:pt x="15" y="145"/>
                </a:cubicBezTo>
                <a:cubicBezTo>
                  <a:pt x="71" y="145"/>
                  <a:pt x="71" y="145"/>
                  <a:pt x="71" y="145"/>
                </a:cubicBezTo>
                <a:cubicBezTo>
                  <a:pt x="79" y="145"/>
                  <a:pt x="86" y="138"/>
                  <a:pt x="86" y="130"/>
                </a:cubicBezTo>
                <a:cubicBezTo>
                  <a:pt x="86" y="15"/>
                  <a:pt x="86" y="15"/>
                  <a:pt x="86" y="15"/>
                </a:cubicBezTo>
                <a:cubicBezTo>
                  <a:pt x="86" y="7"/>
                  <a:pt x="79" y="0"/>
                  <a:pt x="71" y="0"/>
                </a:cubicBezTo>
                <a:close/>
                <a:moveTo>
                  <a:pt x="43" y="139"/>
                </a:moveTo>
                <a:cubicBezTo>
                  <a:pt x="37" y="139"/>
                  <a:pt x="32" y="136"/>
                  <a:pt x="32" y="131"/>
                </a:cubicBezTo>
                <a:cubicBezTo>
                  <a:pt x="32" y="127"/>
                  <a:pt x="37" y="124"/>
                  <a:pt x="43" y="124"/>
                </a:cubicBezTo>
                <a:cubicBezTo>
                  <a:pt x="48" y="124"/>
                  <a:pt x="53" y="127"/>
                  <a:pt x="53" y="131"/>
                </a:cubicBezTo>
                <a:cubicBezTo>
                  <a:pt x="53" y="136"/>
                  <a:pt x="48" y="139"/>
                  <a:pt x="43" y="139"/>
                </a:cubicBezTo>
                <a:close/>
                <a:moveTo>
                  <a:pt x="74" y="117"/>
                </a:moveTo>
                <a:cubicBezTo>
                  <a:pt x="12" y="117"/>
                  <a:pt x="12" y="117"/>
                  <a:pt x="12" y="117"/>
                </a:cubicBezTo>
                <a:cubicBezTo>
                  <a:pt x="12" y="19"/>
                  <a:pt x="12" y="19"/>
                  <a:pt x="12" y="19"/>
                </a:cubicBezTo>
                <a:cubicBezTo>
                  <a:pt x="74" y="19"/>
                  <a:pt x="74" y="19"/>
                  <a:pt x="74" y="19"/>
                </a:cubicBezTo>
                <a:lnTo>
                  <a:pt x="74" y="117"/>
                </a:lnTo>
                <a:close/>
              </a:path>
            </a:pathLst>
          </a:custGeom>
          <a:solidFill>
            <a:srgbClr val="BDD203"/>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5" name="Freeform 33"/>
          <p:cNvSpPr>
            <a:spLocks noChangeAspect="1" noEditPoints="1"/>
          </p:cNvSpPr>
          <p:nvPr/>
        </p:nvSpPr>
        <p:spPr bwMode="auto">
          <a:xfrm>
            <a:off x="551995" y="2368012"/>
            <a:ext cx="200882" cy="227577"/>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rgbClr val="3C8A2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6" name="Freeform 272"/>
          <p:cNvSpPr>
            <a:spLocks noChangeAspect="1" noEditPoints="1"/>
          </p:cNvSpPr>
          <p:nvPr/>
        </p:nvSpPr>
        <p:spPr bwMode="auto">
          <a:xfrm>
            <a:off x="2374110" y="2385987"/>
            <a:ext cx="227066" cy="193354"/>
          </a:xfrm>
          <a:custGeom>
            <a:avLst/>
            <a:gdLst>
              <a:gd name="T0" fmla="*/ 4966 w 5954"/>
              <a:gd name="T1" fmla="*/ 4258 h 5070"/>
              <a:gd name="T2" fmla="*/ 5543 w 5954"/>
              <a:gd name="T3" fmla="*/ 4093 h 5070"/>
              <a:gd name="T4" fmla="*/ 1186 w 5954"/>
              <a:gd name="T5" fmla="*/ 2719 h 5070"/>
              <a:gd name="T6" fmla="*/ 1700 w 5954"/>
              <a:gd name="T7" fmla="*/ 3382 h 5070"/>
              <a:gd name="T8" fmla="*/ 1186 w 5954"/>
              <a:gd name="T9" fmla="*/ 2719 h 5070"/>
              <a:gd name="T10" fmla="*/ 2722 w 5954"/>
              <a:gd name="T11" fmla="*/ 2308 h 5070"/>
              <a:gd name="T12" fmla="*/ 2210 w 5954"/>
              <a:gd name="T13" fmla="*/ 3382 h 5070"/>
              <a:gd name="T14" fmla="*/ 3232 w 5954"/>
              <a:gd name="T15" fmla="*/ 1539 h 5070"/>
              <a:gd name="T16" fmla="*/ 3745 w 5954"/>
              <a:gd name="T17" fmla="*/ 3382 h 5070"/>
              <a:gd name="T18" fmla="*/ 3232 w 5954"/>
              <a:gd name="T19" fmla="*/ 1539 h 5070"/>
              <a:gd name="T20" fmla="*/ 4767 w 5954"/>
              <a:gd name="T21" fmla="*/ 1118 h 5070"/>
              <a:gd name="T22" fmla="*/ 4255 w 5954"/>
              <a:gd name="T23" fmla="*/ 3382 h 5070"/>
              <a:gd name="T24" fmla="*/ 412 w 5954"/>
              <a:gd name="T25" fmla="*/ 412 h 5070"/>
              <a:gd name="T26" fmla="*/ 5541 w 5954"/>
              <a:gd name="T27" fmla="*/ 3977 h 5070"/>
              <a:gd name="T28" fmla="*/ 412 w 5954"/>
              <a:gd name="T29" fmla="*/ 412 h 5070"/>
              <a:gd name="T30" fmla="*/ 5747 w 5954"/>
              <a:gd name="T31" fmla="*/ 0 h 5070"/>
              <a:gd name="T32" fmla="*/ 5838 w 5954"/>
              <a:gd name="T33" fmla="*/ 20 h 5070"/>
              <a:gd name="T34" fmla="*/ 5908 w 5954"/>
              <a:gd name="T35" fmla="*/ 76 h 5070"/>
              <a:gd name="T36" fmla="*/ 5948 w 5954"/>
              <a:gd name="T37" fmla="*/ 159 h 5070"/>
              <a:gd name="T38" fmla="*/ 5954 w 5954"/>
              <a:gd name="T39" fmla="*/ 4184 h 5070"/>
              <a:gd name="T40" fmla="*/ 5934 w 5954"/>
              <a:gd name="T41" fmla="*/ 4274 h 5070"/>
              <a:gd name="T42" fmla="*/ 5878 w 5954"/>
              <a:gd name="T43" fmla="*/ 4345 h 5070"/>
              <a:gd name="T44" fmla="*/ 5794 w 5954"/>
              <a:gd name="T45" fmla="*/ 4384 h 5070"/>
              <a:gd name="T46" fmla="*/ 3650 w 5954"/>
              <a:gd name="T47" fmla="*/ 4390 h 5070"/>
              <a:gd name="T48" fmla="*/ 4597 w 5954"/>
              <a:gd name="T49" fmla="*/ 4779 h 5070"/>
              <a:gd name="T50" fmla="*/ 1358 w 5954"/>
              <a:gd name="T51" fmla="*/ 5070 h 5070"/>
              <a:gd name="T52" fmla="*/ 2306 w 5954"/>
              <a:gd name="T53" fmla="*/ 4779 h 5070"/>
              <a:gd name="T54" fmla="*/ 206 w 5954"/>
              <a:gd name="T55" fmla="*/ 4390 h 5070"/>
              <a:gd name="T56" fmla="*/ 116 w 5954"/>
              <a:gd name="T57" fmla="*/ 4368 h 5070"/>
              <a:gd name="T58" fmla="*/ 45 w 5954"/>
              <a:gd name="T59" fmla="*/ 4312 h 5070"/>
              <a:gd name="T60" fmla="*/ 5 w 5954"/>
              <a:gd name="T61" fmla="*/ 4231 h 5070"/>
              <a:gd name="T62" fmla="*/ 0 w 5954"/>
              <a:gd name="T63" fmla="*/ 206 h 5070"/>
              <a:gd name="T64" fmla="*/ 22 w 5954"/>
              <a:gd name="T65" fmla="*/ 116 h 5070"/>
              <a:gd name="T66" fmla="*/ 78 w 5954"/>
              <a:gd name="T67" fmla="*/ 45 h 5070"/>
              <a:gd name="T68" fmla="*/ 159 w 5954"/>
              <a:gd name="T69" fmla="*/ 5 h 5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54" h="5070">
                <a:moveTo>
                  <a:pt x="4966" y="4093"/>
                </a:moveTo>
                <a:lnTo>
                  <a:pt x="4966" y="4258"/>
                </a:lnTo>
                <a:lnTo>
                  <a:pt x="5543" y="4258"/>
                </a:lnTo>
                <a:lnTo>
                  <a:pt x="5543" y="4093"/>
                </a:lnTo>
                <a:lnTo>
                  <a:pt x="4966" y="4093"/>
                </a:lnTo>
                <a:close/>
                <a:moveTo>
                  <a:pt x="1186" y="2719"/>
                </a:moveTo>
                <a:lnTo>
                  <a:pt x="1700" y="2719"/>
                </a:lnTo>
                <a:lnTo>
                  <a:pt x="1700" y="3382"/>
                </a:lnTo>
                <a:lnTo>
                  <a:pt x="1186" y="3382"/>
                </a:lnTo>
                <a:lnTo>
                  <a:pt x="1186" y="2719"/>
                </a:lnTo>
                <a:close/>
                <a:moveTo>
                  <a:pt x="2210" y="2308"/>
                </a:moveTo>
                <a:lnTo>
                  <a:pt x="2722" y="2308"/>
                </a:lnTo>
                <a:lnTo>
                  <a:pt x="2722" y="3382"/>
                </a:lnTo>
                <a:lnTo>
                  <a:pt x="2210" y="3382"/>
                </a:lnTo>
                <a:lnTo>
                  <a:pt x="2210" y="2308"/>
                </a:lnTo>
                <a:close/>
                <a:moveTo>
                  <a:pt x="3232" y="1539"/>
                </a:moveTo>
                <a:lnTo>
                  <a:pt x="3745" y="1539"/>
                </a:lnTo>
                <a:lnTo>
                  <a:pt x="3745" y="3382"/>
                </a:lnTo>
                <a:lnTo>
                  <a:pt x="3232" y="3382"/>
                </a:lnTo>
                <a:lnTo>
                  <a:pt x="3232" y="1539"/>
                </a:lnTo>
                <a:close/>
                <a:moveTo>
                  <a:pt x="4255" y="1118"/>
                </a:moveTo>
                <a:lnTo>
                  <a:pt x="4767" y="1118"/>
                </a:lnTo>
                <a:lnTo>
                  <a:pt x="4767" y="3382"/>
                </a:lnTo>
                <a:lnTo>
                  <a:pt x="4255" y="3382"/>
                </a:lnTo>
                <a:lnTo>
                  <a:pt x="4255" y="1118"/>
                </a:lnTo>
                <a:close/>
                <a:moveTo>
                  <a:pt x="412" y="412"/>
                </a:moveTo>
                <a:lnTo>
                  <a:pt x="412" y="3977"/>
                </a:lnTo>
                <a:lnTo>
                  <a:pt x="5541" y="3977"/>
                </a:lnTo>
                <a:lnTo>
                  <a:pt x="5541" y="412"/>
                </a:lnTo>
                <a:lnTo>
                  <a:pt x="412" y="412"/>
                </a:lnTo>
                <a:close/>
                <a:moveTo>
                  <a:pt x="206" y="0"/>
                </a:moveTo>
                <a:lnTo>
                  <a:pt x="5747" y="0"/>
                </a:lnTo>
                <a:lnTo>
                  <a:pt x="5794" y="5"/>
                </a:lnTo>
                <a:lnTo>
                  <a:pt x="5838" y="20"/>
                </a:lnTo>
                <a:lnTo>
                  <a:pt x="5878" y="45"/>
                </a:lnTo>
                <a:lnTo>
                  <a:pt x="5908" y="76"/>
                </a:lnTo>
                <a:lnTo>
                  <a:pt x="5934" y="116"/>
                </a:lnTo>
                <a:lnTo>
                  <a:pt x="5948" y="159"/>
                </a:lnTo>
                <a:lnTo>
                  <a:pt x="5954" y="206"/>
                </a:lnTo>
                <a:lnTo>
                  <a:pt x="5954" y="4184"/>
                </a:lnTo>
                <a:lnTo>
                  <a:pt x="5948" y="4231"/>
                </a:lnTo>
                <a:lnTo>
                  <a:pt x="5934" y="4274"/>
                </a:lnTo>
                <a:lnTo>
                  <a:pt x="5908" y="4312"/>
                </a:lnTo>
                <a:lnTo>
                  <a:pt x="5878" y="4345"/>
                </a:lnTo>
                <a:lnTo>
                  <a:pt x="5838" y="4368"/>
                </a:lnTo>
                <a:lnTo>
                  <a:pt x="5794" y="4384"/>
                </a:lnTo>
                <a:lnTo>
                  <a:pt x="5747" y="4390"/>
                </a:lnTo>
                <a:lnTo>
                  <a:pt x="3650" y="4390"/>
                </a:lnTo>
                <a:lnTo>
                  <a:pt x="3650" y="4779"/>
                </a:lnTo>
                <a:lnTo>
                  <a:pt x="4597" y="4779"/>
                </a:lnTo>
                <a:lnTo>
                  <a:pt x="4597" y="5070"/>
                </a:lnTo>
                <a:lnTo>
                  <a:pt x="1358" y="5070"/>
                </a:lnTo>
                <a:lnTo>
                  <a:pt x="1358" y="4779"/>
                </a:lnTo>
                <a:lnTo>
                  <a:pt x="2306" y="4779"/>
                </a:lnTo>
                <a:lnTo>
                  <a:pt x="2306" y="4390"/>
                </a:lnTo>
                <a:lnTo>
                  <a:pt x="206" y="4390"/>
                </a:lnTo>
                <a:lnTo>
                  <a:pt x="159" y="4384"/>
                </a:lnTo>
                <a:lnTo>
                  <a:pt x="116" y="4368"/>
                </a:lnTo>
                <a:lnTo>
                  <a:pt x="78" y="4345"/>
                </a:lnTo>
                <a:lnTo>
                  <a:pt x="45" y="4312"/>
                </a:lnTo>
                <a:lnTo>
                  <a:pt x="22" y="4274"/>
                </a:lnTo>
                <a:lnTo>
                  <a:pt x="5" y="4231"/>
                </a:lnTo>
                <a:lnTo>
                  <a:pt x="0" y="4184"/>
                </a:lnTo>
                <a:lnTo>
                  <a:pt x="0" y="206"/>
                </a:lnTo>
                <a:lnTo>
                  <a:pt x="5" y="159"/>
                </a:lnTo>
                <a:lnTo>
                  <a:pt x="22" y="116"/>
                </a:lnTo>
                <a:lnTo>
                  <a:pt x="45" y="76"/>
                </a:lnTo>
                <a:lnTo>
                  <a:pt x="78" y="45"/>
                </a:lnTo>
                <a:lnTo>
                  <a:pt x="116" y="20"/>
                </a:lnTo>
                <a:lnTo>
                  <a:pt x="159" y="5"/>
                </a:lnTo>
                <a:lnTo>
                  <a:pt x="206" y="0"/>
                </a:lnTo>
                <a:close/>
              </a:path>
            </a:pathLst>
          </a:custGeom>
          <a:solidFill>
            <a:srgbClr val="81BC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7" name="Rectangle 16"/>
          <p:cNvSpPr/>
          <p:nvPr/>
        </p:nvSpPr>
        <p:spPr bwMode="gray">
          <a:xfrm>
            <a:off x="380627" y="1181102"/>
            <a:ext cx="3640654" cy="355812"/>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b="1" dirty="0" smtClean="0">
                <a:solidFill>
                  <a:schemeClr val="bg1"/>
                </a:solidFill>
              </a:rPr>
              <a:t>External Factors</a:t>
            </a:r>
            <a:endParaRPr lang="en-US" sz="1400" b="1" dirty="0">
              <a:solidFill>
                <a:schemeClr val="bg1"/>
              </a:solidFill>
            </a:endParaRPr>
          </a:p>
        </p:txBody>
      </p:sp>
      <p:sp>
        <p:nvSpPr>
          <p:cNvPr id="18" name="TextBox 17"/>
          <p:cNvSpPr txBox="1"/>
          <p:nvPr/>
        </p:nvSpPr>
        <p:spPr>
          <a:xfrm>
            <a:off x="1515261" y="2613795"/>
            <a:ext cx="693126" cy="123111"/>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800" dirty="0" smtClean="0">
                <a:solidFill>
                  <a:schemeClr val="tx2"/>
                </a:solidFill>
              </a:rPr>
              <a:t>Cloud</a:t>
            </a:r>
            <a:endParaRPr lang="en-US" sz="800" dirty="0">
              <a:solidFill>
                <a:schemeClr val="tx2"/>
              </a:solidFill>
            </a:endParaRPr>
          </a:p>
        </p:txBody>
      </p:sp>
      <p:sp>
        <p:nvSpPr>
          <p:cNvPr id="19" name="TextBox 18"/>
          <p:cNvSpPr txBox="1"/>
          <p:nvPr/>
        </p:nvSpPr>
        <p:spPr>
          <a:xfrm>
            <a:off x="3221847" y="2595589"/>
            <a:ext cx="799434" cy="138499"/>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800" dirty="0" smtClean="0">
                <a:solidFill>
                  <a:schemeClr val="tx2"/>
                </a:solidFill>
              </a:rPr>
              <a:t>Socia</a:t>
            </a:r>
            <a:r>
              <a:rPr lang="en-US" sz="900" dirty="0" smtClean="0">
                <a:solidFill>
                  <a:schemeClr val="tx2"/>
                </a:solidFill>
              </a:rPr>
              <a:t>l</a:t>
            </a:r>
            <a:endParaRPr lang="en-US" sz="900" dirty="0">
              <a:solidFill>
                <a:schemeClr val="tx2"/>
              </a:solidFill>
            </a:endParaRPr>
          </a:p>
        </p:txBody>
      </p:sp>
      <p:sp>
        <p:nvSpPr>
          <p:cNvPr id="20" name="TextBox 19"/>
          <p:cNvSpPr txBox="1"/>
          <p:nvPr/>
        </p:nvSpPr>
        <p:spPr>
          <a:xfrm>
            <a:off x="752877" y="2616096"/>
            <a:ext cx="596054" cy="123111"/>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800" dirty="0" smtClean="0">
                <a:solidFill>
                  <a:schemeClr val="tx2"/>
                </a:solidFill>
              </a:rPr>
              <a:t>Mobility</a:t>
            </a:r>
            <a:endParaRPr lang="en-US" sz="800" dirty="0">
              <a:solidFill>
                <a:schemeClr val="tx2"/>
              </a:solidFill>
            </a:endParaRPr>
          </a:p>
        </p:txBody>
      </p:sp>
      <p:sp>
        <p:nvSpPr>
          <p:cNvPr id="21" name="TextBox 20"/>
          <p:cNvSpPr txBox="1"/>
          <p:nvPr/>
        </p:nvSpPr>
        <p:spPr>
          <a:xfrm>
            <a:off x="2282566" y="2613795"/>
            <a:ext cx="415838" cy="123111"/>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800" dirty="0" smtClean="0">
                <a:solidFill>
                  <a:schemeClr val="tx2"/>
                </a:solidFill>
              </a:rPr>
              <a:t>Analytics</a:t>
            </a:r>
            <a:endParaRPr lang="en-US" sz="800" dirty="0">
              <a:solidFill>
                <a:schemeClr val="tx2"/>
              </a:solidFill>
            </a:endParaRPr>
          </a:p>
        </p:txBody>
      </p:sp>
      <p:sp>
        <p:nvSpPr>
          <p:cNvPr id="22" name="Freeform 302"/>
          <p:cNvSpPr>
            <a:spLocks noChangeAspect="1" noEditPoints="1"/>
          </p:cNvSpPr>
          <p:nvPr/>
        </p:nvSpPr>
        <p:spPr bwMode="auto">
          <a:xfrm>
            <a:off x="2105306" y="2396839"/>
            <a:ext cx="213840" cy="180266"/>
          </a:xfrm>
          <a:custGeom>
            <a:avLst/>
            <a:gdLst>
              <a:gd name="T0" fmla="*/ 5863 w 6522"/>
              <a:gd name="T1" fmla="*/ 1280 h 5498"/>
              <a:gd name="T2" fmla="*/ 5871 w 6522"/>
              <a:gd name="T3" fmla="*/ 1300 h 5498"/>
              <a:gd name="T4" fmla="*/ 5875 w 6522"/>
              <a:gd name="T5" fmla="*/ 1970 h 5498"/>
              <a:gd name="T6" fmla="*/ 5857 w 6522"/>
              <a:gd name="T7" fmla="*/ 1980 h 5498"/>
              <a:gd name="T8" fmla="*/ 5837 w 6522"/>
              <a:gd name="T9" fmla="*/ 1974 h 5498"/>
              <a:gd name="T10" fmla="*/ 4474 w 6522"/>
              <a:gd name="T11" fmla="*/ 3088 h 5498"/>
              <a:gd name="T12" fmla="*/ 4480 w 6522"/>
              <a:gd name="T13" fmla="*/ 3223 h 5498"/>
              <a:gd name="T14" fmla="*/ 4399 w 6522"/>
              <a:gd name="T15" fmla="*/ 3373 h 5498"/>
              <a:gd name="T16" fmla="*/ 4248 w 6522"/>
              <a:gd name="T17" fmla="*/ 3454 h 5498"/>
              <a:gd name="T18" fmla="*/ 4084 w 6522"/>
              <a:gd name="T19" fmla="*/ 3440 h 5498"/>
              <a:gd name="T20" fmla="*/ 3962 w 6522"/>
              <a:gd name="T21" fmla="*/ 3351 h 5498"/>
              <a:gd name="T22" fmla="*/ 2976 w 6522"/>
              <a:gd name="T23" fmla="*/ 3256 h 5498"/>
              <a:gd name="T24" fmla="*/ 2836 w 6522"/>
              <a:gd name="T25" fmla="*/ 3326 h 5498"/>
              <a:gd name="T26" fmla="*/ 2665 w 6522"/>
              <a:gd name="T27" fmla="*/ 3308 h 5498"/>
              <a:gd name="T28" fmla="*/ 1640 w 6522"/>
              <a:gd name="T29" fmla="*/ 4101 h 5498"/>
              <a:gd name="T30" fmla="*/ 1534 w 6522"/>
              <a:gd name="T31" fmla="*/ 4230 h 5498"/>
              <a:gd name="T32" fmla="*/ 1367 w 6522"/>
              <a:gd name="T33" fmla="*/ 4281 h 5498"/>
              <a:gd name="T34" fmla="*/ 1203 w 6522"/>
              <a:gd name="T35" fmla="*/ 4230 h 5498"/>
              <a:gd name="T36" fmla="*/ 1094 w 6522"/>
              <a:gd name="T37" fmla="*/ 4099 h 5498"/>
              <a:gd name="T38" fmla="*/ 1078 w 6522"/>
              <a:gd name="T39" fmla="*/ 3925 h 5498"/>
              <a:gd name="T40" fmla="*/ 1158 w 6522"/>
              <a:gd name="T41" fmla="*/ 3775 h 5498"/>
              <a:gd name="T42" fmla="*/ 1308 w 6522"/>
              <a:gd name="T43" fmla="*/ 3694 h 5498"/>
              <a:gd name="T44" fmla="*/ 1470 w 6522"/>
              <a:gd name="T45" fmla="*/ 3708 h 5498"/>
              <a:gd name="T46" fmla="*/ 2485 w 6522"/>
              <a:gd name="T47" fmla="*/ 3053 h 5498"/>
              <a:gd name="T48" fmla="*/ 2507 w 6522"/>
              <a:gd name="T49" fmla="*/ 2918 h 5498"/>
              <a:gd name="T50" fmla="*/ 2616 w 6522"/>
              <a:gd name="T51" fmla="*/ 2788 h 5498"/>
              <a:gd name="T52" fmla="*/ 2780 w 6522"/>
              <a:gd name="T53" fmla="*/ 2738 h 5498"/>
              <a:gd name="T54" fmla="*/ 2929 w 6522"/>
              <a:gd name="T55" fmla="*/ 2778 h 5498"/>
              <a:gd name="T56" fmla="*/ 3033 w 6522"/>
              <a:gd name="T57" fmla="*/ 2881 h 5498"/>
              <a:gd name="T58" fmla="*/ 3964 w 6522"/>
              <a:gd name="T59" fmla="*/ 2972 h 5498"/>
              <a:gd name="T60" fmla="*/ 4086 w 6522"/>
              <a:gd name="T61" fmla="*/ 2884 h 5498"/>
              <a:gd name="T62" fmla="*/ 4227 w 6522"/>
              <a:gd name="T63" fmla="*/ 2871 h 5498"/>
              <a:gd name="T64" fmla="*/ 5329 w 6522"/>
              <a:gd name="T65" fmla="*/ 1555 h 5498"/>
              <a:gd name="T66" fmla="*/ 5177 w 6522"/>
              <a:gd name="T67" fmla="*/ 1424 h 5498"/>
              <a:gd name="T68" fmla="*/ 5178 w 6522"/>
              <a:gd name="T69" fmla="*/ 1405 h 5498"/>
              <a:gd name="T70" fmla="*/ 5194 w 6522"/>
              <a:gd name="T71" fmla="*/ 1393 h 5498"/>
              <a:gd name="T72" fmla="*/ 0 w 6522"/>
              <a:gd name="T73" fmla="*/ 0 h 5498"/>
              <a:gd name="T74" fmla="*/ 629 w 6522"/>
              <a:gd name="T75" fmla="*/ 807 h 5498"/>
              <a:gd name="T76" fmla="*/ 416 w 6522"/>
              <a:gd name="T77" fmla="*/ 2398 h 5498"/>
              <a:gd name="T78" fmla="*/ 416 w 6522"/>
              <a:gd name="T79" fmla="*/ 2695 h 5498"/>
              <a:gd name="T80" fmla="*/ 629 w 6522"/>
              <a:gd name="T81" fmla="*/ 4271 h 5498"/>
              <a:gd name="T82" fmla="*/ 1217 w 6522"/>
              <a:gd name="T83" fmla="*/ 5083 h 5498"/>
              <a:gd name="T84" fmla="*/ 1514 w 6522"/>
              <a:gd name="T85" fmla="*/ 5083 h 5498"/>
              <a:gd name="T86" fmla="*/ 2925 w 6522"/>
              <a:gd name="T87" fmla="*/ 4891 h 5498"/>
              <a:gd name="T88" fmla="*/ 4039 w 6522"/>
              <a:gd name="T89" fmla="*/ 4891 h 5498"/>
              <a:gd name="T90" fmla="*/ 5448 w 6522"/>
              <a:gd name="T91" fmla="*/ 5083 h 5498"/>
              <a:gd name="T92" fmla="*/ 5744 w 6522"/>
              <a:gd name="T93" fmla="*/ 5083 h 5498"/>
              <a:gd name="T94" fmla="*/ 208 w 6522"/>
              <a:gd name="T95" fmla="*/ 5498 h 5498"/>
              <a:gd name="T96" fmla="*/ 77 w 6522"/>
              <a:gd name="T97" fmla="*/ 5452 h 5498"/>
              <a:gd name="T98" fmla="*/ 6 w 6522"/>
              <a:gd name="T99" fmla="*/ 5338 h 5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22" h="5498">
                <a:moveTo>
                  <a:pt x="5847" y="1274"/>
                </a:moveTo>
                <a:lnTo>
                  <a:pt x="5855" y="1274"/>
                </a:lnTo>
                <a:lnTo>
                  <a:pt x="5863" y="1280"/>
                </a:lnTo>
                <a:lnTo>
                  <a:pt x="5867" y="1286"/>
                </a:lnTo>
                <a:lnTo>
                  <a:pt x="5871" y="1292"/>
                </a:lnTo>
                <a:lnTo>
                  <a:pt x="5871" y="1300"/>
                </a:lnTo>
                <a:lnTo>
                  <a:pt x="5879" y="1957"/>
                </a:lnTo>
                <a:lnTo>
                  <a:pt x="5879" y="1965"/>
                </a:lnTo>
                <a:lnTo>
                  <a:pt x="5875" y="1970"/>
                </a:lnTo>
                <a:lnTo>
                  <a:pt x="5869" y="1974"/>
                </a:lnTo>
                <a:lnTo>
                  <a:pt x="5863" y="1978"/>
                </a:lnTo>
                <a:lnTo>
                  <a:pt x="5857" y="1980"/>
                </a:lnTo>
                <a:lnTo>
                  <a:pt x="5851" y="1980"/>
                </a:lnTo>
                <a:lnTo>
                  <a:pt x="5843" y="1978"/>
                </a:lnTo>
                <a:lnTo>
                  <a:pt x="5837" y="1974"/>
                </a:lnTo>
                <a:lnTo>
                  <a:pt x="5693" y="1856"/>
                </a:lnTo>
                <a:lnTo>
                  <a:pt x="5626" y="1800"/>
                </a:lnTo>
                <a:lnTo>
                  <a:pt x="4474" y="3088"/>
                </a:lnTo>
                <a:lnTo>
                  <a:pt x="4482" y="3126"/>
                </a:lnTo>
                <a:lnTo>
                  <a:pt x="4486" y="3163"/>
                </a:lnTo>
                <a:lnTo>
                  <a:pt x="4480" y="3223"/>
                </a:lnTo>
                <a:lnTo>
                  <a:pt x="4462" y="3278"/>
                </a:lnTo>
                <a:lnTo>
                  <a:pt x="4434" y="3330"/>
                </a:lnTo>
                <a:lnTo>
                  <a:pt x="4399" y="3373"/>
                </a:lnTo>
                <a:lnTo>
                  <a:pt x="4355" y="3409"/>
                </a:lnTo>
                <a:lnTo>
                  <a:pt x="4304" y="3436"/>
                </a:lnTo>
                <a:lnTo>
                  <a:pt x="4248" y="3454"/>
                </a:lnTo>
                <a:lnTo>
                  <a:pt x="4189" y="3460"/>
                </a:lnTo>
                <a:lnTo>
                  <a:pt x="4136" y="3454"/>
                </a:lnTo>
                <a:lnTo>
                  <a:pt x="4084" y="3440"/>
                </a:lnTo>
                <a:lnTo>
                  <a:pt x="4039" y="3419"/>
                </a:lnTo>
                <a:lnTo>
                  <a:pt x="3997" y="3389"/>
                </a:lnTo>
                <a:lnTo>
                  <a:pt x="3962" y="3351"/>
                </a:lnTo>
                <a:lnTo>
                  <a:pt x="3932" y="3310"/>
                </a:lnTo>
                <a:lnTo>
                  <a:pt x="3012" y="3219"/>
                </a:lnTo>
                <a:lnTo>
                  <a:pt x="2976" y="3256"/>
                </a:lnTo>
                <a:lnTo>
                  <a:pt x="2935" y="3288"/>
                </a:lnTo>
                <a:lnTo>
                  <a:pt x="2887" y="3310"/>
                </a:lnTo>
                <a:lnTo>
                  <a:pt x="2836" y="3326"/>
                </a:lnTo>
                <a:lnTo>
                  <a:pt x="2780" y="3332"/>
                </a:lnTo>
                <a:lnTo>
                  <a:pt x="2721" y="3324"/>
                </a:lnTo>
                <a:lnTo>
                  <a:pt x="2665" y="3308"/>
                </a:lnTo>
                <a:lnTo>
                  <a:pt x="1664" y="3986"/>
                </a:lnTo>
                <a:lnTo>
                  <a:pt x="1658" y="4046"/>
                </a:lnTo>
                <a:lnTo>
                  <a:pt x="1640" y="4101"/>
                </a:lnTo>
                <a:lnTo>
                  <a:pt x="1613" y="4151"/>
                </a:lnTo>
                <a:lnTo>
                  <a:pt x="1577" y="4194"/>
                </a:lnTo>
                <a:lnTo>
                  <a:pt x="1534" y="4230"/>
                </a:lnTo>
                <a:lnTo>
                  <a:pt x="1484" y="4258"/>
                </a:lnTo>
                <a:lnTo>
                  <a:pt x="1427" y="4275"/>
                </a:lnTo>
                <a:lnTo>
                  <a:pt x="1367" y="4281"/>
                </a:lnTo>
                <a:lnTo>
                  <a:pt x="1308" y="4275"/>
                </a:lnTo>
                <a:lnTo>
                  <a:pt x="1253" y="4258"/>
                </a:lnTo>
                <a:lnTo>
                  <a:pt x="1203" y="4230"/>
                </a:lnTo>
                <a:lnTo>
                  <a:pt x="1158" y="4194"/>
                </a:lnTo>
                <a:lnTo>
                  <a:pt x="1122" y="4151"/>
                </a:lnTo>
                <a:lnTo>
                  <a:pt x="1094" y="4099"/>
                </a:lnTo>
                <a:lnTo>
                  <a:pt x="1078" y="4044"/>
                </a:lnTo>
                <a:lnTo>
                  <a:pt x="1071" y="3984"/>
                </a:lnTo>
                <a:lnTo>
                  <a:pt x="1078" y="3925"/>
                </a:lnTo>
                <a:lnTo>
                  <a:pt x="1094" y="3870"/>
                </a:lnTo>
                <a:lnTo>
                  <a:pt x="1122" y="3818"/>
                </a:lnTo>
                <a:lnTo>
                  <a:pt x="1158" y="3775"/>
                </a:lnTo>
                <a:lnTo>
                  <a:pt x="1203" y="3739"/>
                </a:lnTo>
                <a:lnTo>
                  <a:pt x="1253" y="3711"/>
                </a:lnTo>
                <a:lnTo>
                  <a:pt x="1308" y="3694"/>
                </a:lnTo>
                <a:lnTo>
                  <a:pt x="1367" y="3688"/>
                </a:lnTo>
                <a:lnTo>
                  <a:pt x="1421" y="3694"/>
                </a:lnTo>
                <a:lnTo>
                  <a:pt x="1470" y="3708"/>
                </a:lnTo>
                <a:lnTo>
                  <a:pt x="1516" y="3729"/>
                </a:lnTo>
                <a:lnTo>
                  <a:pt x="2487" y="3070"/>
                </a:lnTo>
                <a:lnTo>
                  <a:pt x="2485" y="3053"/>
                </a:lnTo>
                <a:lnTo>
                  <a:pt x="2485" y="3035"/>
                </a:lnTo>
                <a:lnTo>
                  <a:pt x="2491" y="2974"/>
                </a:lnTo>
                <a:lnTo>
                  <a:pt x="2507" y="2918"/>
                </a:lnTo>
                <a:lnTo>
                  <a:pt x="2535" y="2869"/>
                </a:lnTo>
                <a:lnTo>
                  <a:pt x="2570" y="2825"/>
                </a:lnTo>
                <a:lnTo>
                  <a:pt x="2616" y="2788"/>
                </a:lnTo>
                <a:lnTo>
                  <a:pt x="2665" y="2762"/>
                </a:lnTo>
                <a:lnTo>
                  <a:pt x="2721" y="2744"/>
                </a:lnTo>
                <a:lnTo>
                  <a:pt x="2780" y="2738"/>
                </a:lnTo>
                <a:lnTo>
                  <a:pt x="2834" y="2742"/>
                </a:lnTo>
                <a:lnTo>
                  <a:pt x="2883" y="2756"/>
                </a:lnTo>
                <a:lnTo>
                  <a:pt x="2929" y="2778"/>
                </a:lnTo>
                <a:lnTo>
                  <a:pt x="2968" y="2805"/>
                </a:lnTo>
                <a:lnTo>
                  <a:pt x="3004" y="2839"/>
                </a:lnTo>
                <a:lnTo>
                  <a:pt x="3033" y="2881"/>
                </a:lnTo>
                <a:lnTo>
                  <a:pt x="3055" y="2924"/>
                </a:lnTo>
                <a:lnTo>
                  <a:pt x="3934" y="3011"/>
                </a:lnTo>
                <a:lnTo>
                  <a:pt x="3964" y="2972"/>
                </a:lnTo>
                <a:lnTo>
                  <a:pt x="3999" y="2936"/>
                </a:lnTo>
                <a:lnTo>
                  <a:pt x="4041" y="2906"/>
                </a:lnTo>
                <a:lnTo>
                  <a:pt x="4086" y="2884"/>
                </a:lnTo>
                <a:lnTo>
                  <a:pt x="4136" y="2871"/>
                </a:lnTo>
                <a:lnTo>
                  <a:pt x="4189" y="2867"/>
                </a:lnTo>
                <a:lnTo>
                  <a:pt x="4227" y="2871"/>
                </a:lnTo>
                <a:lnTo>
                  <a:pt x="4264" y="2879"/>
                </a:lnTo>
                <a:lnTo>
                  <a:pt x="5398" y="1612"/>
                </a:lnTo>
                <a:lnTo>
                  <a:pt x="5329" y="1555"/>
                </a:lnTo>
                <a:lnTo>
                  <a:pt x="5184" y="1436"/>
                </a:lnTo>
                <a:lnTo>
                  <a:pt x="5180" y="1430"/>
                </a:lnTo>
                <a:lnTo>
                  <a:pt x="5177" y="1424"/>
                </a:lnTo>
                <a:lnTo>
                  <a:pt x="5175" y="1418"/>
                </a:lnTo>
                <a:lnTo>
                  <a:pt x="5175" y="1411"/>
                </a:lnTo>
                <a:lnTo>
                  <a:pt x="5178" y="1405"/>
                </a:lnTo>
                <a:lnTo>
                  <a:pt x="5182" y="1399"/>
                </a:lnTo>
                <a:lnTo>
                  <a:pt x="5186" y="1395"/>
                </a:lnTo>
                <a:lnTo>
                  <a:pt x="5194" y="1393"/>
                </a:lnTo>
                <a:lnTo>
                  <a:pt x="5839" y="1274"/>
                </a:lnTo>
                <a:lnTo>
                  <a:pt x="5847" y="1274"/>
                </a:lnTo>
                <a:close/>
                <a:moveTo>
                  <a:pt x="0" y="0"/>
                </a:moveTo>
                <a:lnTo>
                  <a:pt x="416" y="0"/>
                </a:lnTo>
                <a:lnTo>
                  <a:pt x="416" y="807"/>
                </a:lnTo>
                <a:lnTo>
                  <a:pt x="629" y="807"/>
                </a:lnTo>
                <a:lnTo>
                  <a:pt x="629" y="1104"/>
                </a:lnTo>
                <a:lnTo>
                  <a:pt x="416" y="1104"/>
                </a:lnTo>
                <a:lnTo>
                  <a:pt x="416" y="2398"/>
                </a:lnTo>
                <a:lnTo>
                  <a:pt x="629" y="2398"/>
                </a:lnTo>
                <a:lnTo>
                  <a:pt x="629" y="2695"/>
                </a:lnTo>
                <a:lnTo>
                  <a:pt x="416" y="2695"/>
                </a:lnTo>
                <a:lnTo>
                  <a:pt x="416" y="3975"/>
                </a:lnTo>
                <a:lnTo>
                  <a:pt x="629" y="3975"/>
                </a:lnTo>
                <a:lnTo>
                  <a:pt x="629" y="4271"/>
                </a:lnTo>
                <a:lnTo>
                  <a:pt x="416" y="4271"/>
                </a:lnTo>
                <a:lnTo>
                  <a:pt x="416" y="5083"/>
                </a:lnTo>
                <a:lnTo>
                  <a:pt x="1217" y="5083"/>
                </a:lnTo>
                <a:lnTo>
                  <a:pt x="1217" y="4891"/>
                </a:lnTo>
                <a:lnTo>
                  <a:pt x="1514" y="4891"/>
                </a:lnTo>
                <a:lnTo>
                  <a:pt x="1514" y="5083"/>
                </a:lnTo>
                <a:lnTo>
                  <a:pt x="2628" y="5083"/>
                </a:lnTo>
                <a:lnTo>
                  <a:pt x="2628" y="4891"/>
                </a:lnTo>
                <a:lnTo>
                  <a:pt x="2925" y="4891"/>
                </a:lnTo>
                <a:lnTo>
                  <a:pt x="2925" y="5083"/>
                </a:lnTo>
                <a:lnTo>
                  <a:pt x="4039" y="5083"/>
                </a:lnTo>
                <a:lnTo>
                  <a:pt x="4039" y="4891"/>
                </a:lnTo>
                <a:lnTo>
                  <a:pt x="4334" y="4891"/>
                </a:lnTo>
                <a:lnTo>
                  <a:pt x="4334" y="5083"/>
                </a:lnTo>
                <a:lnTo>
                  <a:pt x="5448" y="5083"/>
                </a:lnTo>
                <a:lnTo>
                  <a:pt x="5448" y="4891"/>
                </a:lnTo>
                <a:lnTo>
                  <a:pt x="5744" y="4891"/>
                </a:lnTo>
                <a:lnTo>
                  <a:pt x="5744" y="5083"/>
                </a:lnTo>
                <a:lnTo>
                  <a:pt x="6522" y="5083"/>
                </a:lnTo>
                <a:lnTo>
                  <a:pt x="6522" y="5498"/>
                </a:lnTo>
                <a:lnTo>
                  <a:pt x="208" y="5498"/>
                </a:lnTo>
                <a:lnTo>
                  <a:pt x="160" y="5492"/>
                </a:lnTo>
                <a:lnTo>
                  <a:pt x="117" y="5478"/>
                </a:lnTo>
                <a:lnTo>
                  <a:pt x="77" y="5452"/>
                </a:lnTo>
                <a:lnTo>
                  <a:pt x="46" y="5421"/>
                </a:lnTo>
                <a:lnTo>
                  <a:pt x="22" y="5381"/>
                </a:lnTo>
                <a:lnTo>
                  <a:pt x="6" y="5338"/>
                </a:lnTo>
                <a:lnTo>
                  <a:pt x="0" y="5290"/>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23" name="Rectangle 22"/>
          <p:cNvSpPr/>
          <p:nvPr/>
        </p:nvSpPr>
        <p:spPr bwMode="gray">
          <a:xfrm>
            <a:off x="4938777" y="1188800"/>
            <a:ext cx="3655520" cy="1661207"/>
          </a:xfrm>
          <a:prstGeom prst="rect">
            <a:avLst/>
          </a:prstGeom>
          <a:ln>
            <a:solidFill>
              <a:schemeClr val="bg1">
                <a:lumMod val="65000"/>
              </a:schemeClr>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t"/>
          <a:lstStyle/>
          <a:p>
            <a:pPr>
              <a:lnSpc>
                <a:spcPct val="114000"/>
              </a:lnSpc>
              <a:spcBef>
                <a:spcPts val="1200"/>
              </a:spcBef>
              <a:buSzPct val="90000"/>
            </a:pPr>
            <a:endParaRPr lang="en-US" sz="1100" dirty="0" smtClean="0">
              <a:solidFill>
                <a:schemeClr val="tx2"/>
              </a:solidFill>
            </a:endParaRPr>
          </a:p>
          <a:p>
            <a:pPr>
              <a:lnSpc>
                <a:spcPct val="114000"/>
              </a:lnSpc>
              <a:spcBef>
                <a:spcPts val="1200"/>
              </a:spcBef>
              <a:buSzPct val="90000"/>
            </a:pPr>
            <a:r>
              <a:rPr lang="en-US" sz="1100" dirty="0">
                <a:solidFill>
                  <a:schemeClr val="tx2"/>
                </a:solidFill>
              </a:rPr>
              <a:t>Presence of a fragmented legacy system and saw the need to create an integrated </a:t>
            </a:r>
            <a:r>
              <a:rPr lang="en-US" sz="1100" dirty="0" smtClean="0">
                <a:solidFill>
                  <a:schemeClr val="tx2"/>
                </a:solidFill>
              </a:rPr>
              <a:t>core Policy </a:t>
            </a:r>
            <a:r>
              <a:rPr lang="en-US" sz="1100" dirty="0">
                <a:solidFill>
                  <a:schemeClr val="tx2"/>
                </a:solidFill>
              </a:rPr>
              <a:t>Administration System (PAS)</a:t>
            </a:r>
          </a:p>
        </p:txBody>
      </p:sp>
      <p:sp>
        <p:nvSpPr>
          <p:cNvPr id="32" name="Rectangle 31"/>
          <p:cNvSpPr/>
          <p:nvPr/>
        </p:nvSpPr>
        <p:spPr bwMode="gray">
          <a:xfrm>
            <a:off x="4938777" y="1177637"/>
            <a:ext cx="3640654" cy="355812"/>
          </a:xfrm>
          <a:prstGeom prst="rect">
            <a:avLst/>
          </a:prstGeom>
          <a:solidFill>
            <a:schemeClr val="accent2"/>
          </a:solidFill>
          <a:ln w="1905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b="1" dirty="0" smtClean="0">
                <a:solidFill>
                  <a:schemeClr val="bg1"/>
                </a:solidFill>
              </a:rPr>
              <a:t>Internal Factors</a:t>
            </a:r>
            <a:endParaRPr lang="en-US" sz="1400" b="1" dirty="0">
              <a:solidFill>
                <a:schemeClr val="bg1"/>
              </a:solidFill>
            </a:endParaRPr>
          </a:p>
        </p:txBody>
      </p:sp>
      <p:grpSp>
        <p:nvGrpSpPr>
          <p:cNvPr id="38" name="Group 37"/>
          <p:cNvGrpSpPr/>
          <p:nvPr/>
        </p:nvGrpSpPr>
        <p:grpSpPr>
          <a:xfrm rot="5400000">
            <a:off x="4198447" y="1859111"/>
            <a:ext cx="508781" cy="2461981"/>
            <a:chOff x="3156830" y="1840230"/>
            <a:chExt cx="1512168" cy="3092012"/>
          </a:xfrm>
        </p:grpSpPr>
        <p:sp>
          <p:nvSpPr>
            <p:cNvPr id="39" name="Diagonal Stripe 38"/>
            <p:cNvSpPr/>
            <p:nvPr/>
          </p:nvSpPr>
          <p:spPr>
            <a:xfrm>
              <a:off x="3156830" y="3420074"/>
              <a:ext cx="1512168" cy="1512168"/>
            </a:xfrm>
            <a:prstGeom prst="diagStrip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40" name="Diagonal Stripe 39"/>
            <p:cNvSpPr/>
            <p:nvPr/>
          </p:nvSpPr>
          <p:spPr>
            <a:xfrm flipV="1">
              <a:off x="3156830" y="1840230"/>
              <a:ext cx="1512168" cy="1512168"/>
            </a:xfrm>
            <a:prstGeom prst="diagStripe">
              <a:avLst/>
            </a:prstGeom>
            <a:solidFill>
              <a:schemeClr val="tx2">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42" name="Freeform 30"/>
            <p:cNvSpPr>
              <a:spLocks noChangeAspect="1" noEditPoints="1"/>
            </p:cNvSpPr>
            <p:nvPr/>
          </p:nvSpPr>
          <p:spPr bwMode="auto">
            <a:xfrm>
              <a:off x="3320589" y="3219902"/>
              <a:ext cx="322225" cy="339283"/>
            </a:xfrm>
            <a:custGeom>
              <a:avLst/>
              <a:gdLst/>
              <a:ahLst/>
              <a:cxnLst>
                <a:cxn ang="0">
                  <a:pos x="87" y="5"/>
                </a:cxn>
                <a:cxn ang="0">
                  <a:pos x="66" y="3"/>
                </a:cxn>
                <a:cxn ang="0">
                  <a:pos x="62" y="7"/>
                </a:cxn>
                <a:cxn ang="0">
                  <a:pos x="38" y="29"/>
                </a:cxn>
                <a:cxn ang="0">
                  <a:pos x="36" y="55"/>
                </a:cxn>
                <a:cxn ang="0">
                  <a:pos x="44" y="60"/>
                </a:cxn>
                <a:cxn ang="0">
                  <a:pos x="47" y="50"/>
                </a:cxn>
                <a:cxn ang="0">
                  <a:pos x="47" y="50"/>
                </a:cxn>
                <a:cxn ang="0">
                  <a:pos x="45" y="47"/>
                </a:cxn>
                <a:cxn ang="0">
                  <a:pos x="46" y="37"/>
                </a:cxn>
                <a:cxn ang="0">
                  <a:pos x="72" y="13"/>
                </a:cxn>
                <a:cxn ang="0">
                  <a:pos x="79" y="14"/>
                </a:cxn>
                <a:cxn ang="0">
                  <a:pos x="79" y="14"/>
                </a:cxn>
                <a:cxn ang="0">
                  <a:pos x="84" y="21"/>
                </a:cxn>
                <a:cxn ang="0">
                  <a:pos x="69" y="38"/>
                </a:cxn>
                <a:cxn ang="0">
                  <a:pos x="77" y="46"/>
                </a:cxn>
                <a:cxn ang="0">
                  <a:pos x="93" y="30"/>
                </a:cxn>
                <a:cxn ang="0">
                  <a:pos x="91" y="9"/>
                </a:cxn>
                <a:cxn ang="0">
                  <a:pos x="51" y="37"/>
                </a:cxn>
                <a:cxn ang="0">
                  <a:pos x="54" y="49"/>
                </a:cxn>
                <a:cxn ang="0">
                  <a:pos x="53" y="62"/>
                </a:cxn>
                <a:cxn ang="0">
                  <a:pos x="24" y="87"/>
                </a:cxn>
                <a:cxn ang="0">
                  <a:pos x="16" y="86"/>
                </a:cxn>
                <a:cxn ang="0">
                  <a:pos x="16" y="85"/>
                </a:cxn>
                <a:cxn ang="0">
                  <a:pos x="13" y="82"/>
                </a:cxn>
                <a:cxn ang="0">
                  <a:pos x="12" y="75"/>
                </a:cxn>
                <a:cxn ang="0">
                  <a:pos x="29" y="52"/>
                </a:cxn>
                <a:cxn ang="0">
                  <a:pos x="3" y="67"/>
                </a:cxn>
                <a:cxn ang="0">
                  <a:pos x="0" y="77"/>
                </a:cxn>
                <a:cxn ang="0">
                  <a:pos x="9" y="94"/>
                </a:cxn>
                <a:cxn ang="0">
                  <a:pos x="21" y="100"/>
                </a:cxn>
                <a:cxn ang="0">
                  <a:pos x="35" y="93"/>
                </a:cxn>
                <a:cxn ang="0">
                  <a:pos x="61" y="70"/>
                </a:cxn>
                <a:cxn ang="0">
                  <a:pos x="68" y="56"/>
                </a:cxn>
                <a:cxn ang="0">
                  <a:pos x="59" y="37"/>
                </a:cxn>
              </a:cxnLst>
              <a:rect l="0" t="0" r="r" b="b"/>
              <a:pathLst>
                <a:path w="95" h="100">
                  <a:moveTo>
                    <a:pt x="91" y="9"/>
                  </a:moveTo>
                  <a:cubicBezTo>
                    <a:pt x="89" y="7"/>
                    <a:pt x="87" y="6"/>
                    <a:pt x="87" y="5"/>
                  </a:cubicBezTo>
                  <a:cubicBezTo>
                    <a:pt x="83" y="2"/>
                    <a:pt x="79" y="0"/>
                    <a:pt x="75" y="0"/>
                  </a:cubicBezTo>
                  <a:cubicBezTo>
                    <a:pt x="71" y="0"/>
                    <a:pt x="68" y="2"/>
                    <a:pt x="66" y="3"/>
                  </a:cubicBezTo>
                  <a:cubicBezTo>
                    <a:pt x="64" y="5"/>
                    <a:pt x="62" y="7"/>
                    <a:pt x="62" y="7"/>
                  </a:cubicBezTo>
                  <a:cubicBezTo>
                    <a:pt x="62" y="7"/>
                    <a:pt x="62" y="7"/>
                    <a:pt x="62" y="7"/>
                  </a:cubicBezTo>
                  <a:cubicBezTo>
                    <a:pt x="38" y="29"/>
                    <a:pt x="38" y="29"/>
                    <a:pt x="38" y="29"/>
                  </a:cubicBezTo>
                  <a:cubicBezTo>
                    <a:pt x="38" y="29"/>
                    <a:pt x="38" y="29"/>
                    <a:pt x="38" y="29"/>
                  </a:cubicBezTo>
                  <a:cubicBezTo>
                    <a:pt x="34" y="33"/>
                    <a:pt x="32" y="38"/>
                    <a:pt x="32" y="43"/>
                  </a:cubicBezTo>
                  <a:cubicBezTo>
                    <a:pt x="32" y="48"/>
                    <a:pt x="34" y="52"/>
                    <a:pt x="36" y="55"/>
                  </a:cubicBezTo>
                  <a:cubicBezTo>
                    <a:pt x="38" y="57"/>
                    <a:pt x="40" y="59"/>
                    <a:pt x="40" y="59"/>
                  </a:cubicBezTo>
                  <a:cubicBezTo>
                    <a:pt x="41" y="60"/>
                    <a:pt x="43" y="60"/>
                    <a:pt x="44" y="60"/>
                  </a:cubicBezTo>
                  <a:cubicBezTo>
                    <a:pt x="45" y="60"/>
                    <a:pt x="47" y="59"/>
                    <a:pt x="48" y="58"/>
                  </a:cubicBezTo>
                  <a:cubicBezTo>
                    <a:pt x="50" y="55"/>
                    <a:pt x="50" y="52"/>
                    <a:pt x="47" y="50"/>
                  </a:cubicBezTo>
                  <a:cubicBezTo>
                    <a:pt x="47" y="50"/>
                    <a:pt x="47" y="50"/>
                    <a:pt x="47" y="50"/>
                  </a:cubicBezTo>
                  <a:cubicBezTo>
                    <a:pt x="47" y="50"/>
                    <a:pt x="47" y="50"/>
                    <a:pt x="47" y="50"/>
                  </a:cubicBezTo>
                  <a:cubicBezTo>
                    <a:pt x="47" y="50"/>
                    <a:pt x="47" y="50"/>
                    <a:pt x="47" y="50"/>
                  </a:cubicBezTo>
                  <a:cubicBezTo>
                    <a:pt x="47" y="49"/>
                    <a:pt x="46" y="49"/>
                    <a:pt x="45" y="47"/>
                  </a:cubicBezTo>
                  <a:cubicBezTo>
                    <a:pt x="44" y="46"/>
                    <a:pt x="43" y="44"/>
                    <a:pt x="43" y="43"/>
                  </a:cubicBezTo>
                  <a:cubicBezTo>
                    <a:pt x="43" y="41"/>
                    <a:pt x="44" y="40"/>
                    <a:pt x="46" y="37"/>
                  </a:cubicBezTo>
                  <a:cubicBezTo>
                    <a:pt x="69" y="15"/>
                    <a:pt x="69" y="15"/>
                    <a:pt x="69" y="15"/>
                  </a:cubicBezTo>
                  <a:cubicBezTo>
                    <a:pt x="70" y="14"/>
                    <a:pt x="71" y="13"/>
                    <a:pt x="72" y="13"/>
                  </a:cubicBezTo>
                  <a:cubicBezTo>
                    <a:pt x="73" y="12"/>
                    <a:pt x="74" y="12"/>
                    <a:pt x="75" y="12"/>
                  </a:cubicBezTo>
                  <a:cubicBezTo>
                    <a:pt x="76" y="12"/>
                    <a:pt x="77" y="12"/>
                    <a:pt x="79" y="14"/>
                  </a:cubicBezTo>
                  <a:cubicBezTo>
                    <a:pt x="79" y="14"/>
                    <a:pt x="79" y="14"/>
                    <a:pt x="79" y="14"/>
                  </a:cubicBezTo>
                  <a:cubicBezTo>
                    <a:pt x="79" y="14"/>
                    <a:pt x="79" y="14"/>
                    <a:pt x="79" y="14"/>
                  </a:cubicBezTo>
                  <a:cubicBezTo>
                    <a:pt x="80" y="14"/>
                    <a:pt x="81" y="15"/>
                    <a:pt x="82" y="17"/>
                  </a:cubicBezTo>
                  <a:cubicBezTo>
                    <a:pt x="83" y="18"/>
                    <a:pt x="84" y="20"/>
                    <a:pt x="84" y="21"/>
                  </a:cubicBezTo>
                  <a:cubicBezTo>
                    <a:pt x="84" y="22"/>
                    <a:pt x="84" y="22"/>
                    <a:pt x="84" y="23"/>
                  </a:cubicBezTo>
                  <a:cubicBezTo>
                    <a:pt x="69" y="38"/>
                    <a:pt x="69" y="38"/>
                    <a:pt x="69" y="38"/>
                  </a:cubicBezTo>
                  <a:cubicBezTo>
                    <a:pt x="66" y="40"/>
                    <a:pt x="66" y="43"/>
                    <a:pt x="69" y="46"/>
                  </a:cubicBezTo>
                  <a:cubicBezTo>
                    <a:pt x="71" y="48"/>
                    <a:pt x="74" y="48"/>
                    <a:pt x="77" y="46"/>
                  </a:cubicBezTo>
                  <a:cubicBezTo>
                    <a:pt x="92" y="30"/>
                    <a:pt x="92" y="30"/>
                    <a:pt x="92" y="30"/>
                  </a:cubicBezTo>
                  <a:cubicBezTo>
                    <a:pt x="93" y="30"/>
                    <a:pt x="93" y="30"/>
                    <a:pt x="93" y="30"/>
                  </a:cubicBezTo>
                  <a:cubicBezTo>
                    <a:pt x="94" y="27"/>
                    <a:pt x="95" y="24"/>
                    <a:pt x="95" y="21"/>
                  </a:cubicBezTo>
                  <a:cubicBezTo>
                    <a:pt x="95" y="16"/>
                    <a:pt x="93" y="12"/>
                    <a:pt x="91" y="9"/>
                  </a:cubicBezTo>
                  <a:close/>
                  <a:moveTo>
                    <a:pt x="59" y="37"/>
                  </a:moveTo>
                  <a:cubicBezTo>
                    <a:pt x="57" y="35"/>
                    <a:pt x="53" y="35"/>
                    <a:pt x="51" y="37"/>
                  </a:cubicBezTo>
                  <a:cubicBezTo>
                    <a:pt x="49" y="40"/>
                    <a:pt x="49" y="43"/>
                    <a:pt x="51" y="45"/>
                  </a:cubicBezTo>
                  <a:cubicBezTo>
                    <a:pt x="51" y="46"/>
                    <a:pt x="53" y="47"/>
                    <a:pt x="54" y="49"/>
                  </a:cubicBezTo>
                  <a:cubicBezTo>
                    <a:pt x="55" y="51"/>
                    <a:pt x="56" y="54"/>
                    <a:pt x="56" y="56"/>
                  </a:cubicBezTo>
                  <a:cubicBezTo>
                    <a:pt x="56" y="58"/>
                    <a:pt x="56" y="60"/>
                    <a:pt x="53" y="62"/>
                  </a:cubicBezTo>
                  <a:cubicBezTo>
                    <a:pt x="28" y="84"/>
                    <a:pt x="28" y="84"/>
                    <a:pt x="28" y="84"/>
                  </a:cubicBezTo>
                  <a:cubicBezTo>
                    <a:pt x="27" y="85"/>
                    <a:pt x="26" y="86"/>
                    <a:pt x="24" y="87"/>
                  </a:cubicBezTo>
                  <a:cubicBezTo>
                    <a:pt x="23" y="88"/>
                    <a:pt x="22" y="88"/>
                    <a:pt x="21" y="88"/>
                  </a:cubicBezTo>
                  <a:cubicBezTo>
                    <a:pt x="20" y="88"/>
                    <a:pt x="19" y="88"/>
                    <a:pt x="16" y="86"/>
                  </a:cubicBezTo>
                  <a:cubicBezTo>
                    <a:pt x="16" y="85"/>
                    <a:pt x="16" y="85"/>
                    <a:pt x="16" y="85"/>
                  </a:cubicBezTo>
                  <a:cubicBezTo>
                    <a:pt x="16" y="85"/>
                    <a:pt x="16" y="85"/>
                    <a:pt x="16" y="85"/>
                  </a:cubicBezTo>
                  <a:cubicBezTo>
                    <a:pt x="16" y="85"/>
                    <a:pt x="16" y="85"/>
                    <a:pt x="16" y="85"/>
                  </a:cubicBezTo>
                  <a:cubicBezTo>
                    <a:pt x="16" y="85"/>
                    <a:pt x="14" y="84"/>
                    <a:pt x="13" y="82"/>
                  </a:cubicBezTo>
                  <a:cubicBezTo>
                    <a:pt x="12" y="81"/>
                    <a:pt x="11" y="79"/>
                    <a:pt x="11" y="77"/>
                  </a:cubicBezTo>
                  <a:cubicBezTo>
                    <a:pt x="11" y="77"/>
                    <a:pt x="11" y="76"/>
                    <a:pt x="12" y="75"/>
                  </a:cubicBezTo>
                  <a:cubicBezTo>
                    <a:pt x="28" y="60"/>
                    <a:pt x="28" y="60"/>
                    <a:pt x="28" y="60"/>
                  </a:cubicBezTo>
                  <a:cubicBezTo>
                    <a:pt x="31" y="58"/>
                    <a:pt x="31" y="54"/>
                    <a:pt x="29" y="52"/>
                  </a:cubicBezTo>
                  <a:cubicBezTo>
                    <a:pt x="27" y="49"/>
                    <a:pt x="23" y="49"/>
                    <a:pt x="21" y="51"/>
                  </a:cubicBezTo>
                  <a:cubicBezTo>
                    <a:pt x="3" y="67"/>
                    <a:pt x="3" y="67"/>
                    <a:pt x="3" y="67"/>
                  </a:cubicBezTo>
                  <a:cubicBezTo>
                    <a:pt x="3" y="68"/>
                    <a:pt x="3" y="68"/>
                    <a:pt x="3" y="68"/>
                  </a:cubicBezTo>
                  <a:cubicBezTo>
                    <a:pt x="1" y="71"/>
                    <a:pt x="0" y="74"/>
                    <a:pt x="0" y="77"/>
                  </a:cubicBezTo>
                  <a:cubicBezTo>
                    <a:pt x="0" y="83"/>
                    <a:pt x="2" y="87"/>
                    <a:pt x="4" y="90"/>
                  </a:cubicBezTo>
                  <a:cubicBezTo>
                    <a:pt x="6" y="92"/>
                    <a:pt x="8" y="93"/>
                    <a:pt x="9" y="94"/>
                  </a:cubicBezTo>
                  <a:cubicBezTo>
                    <a:pt x="12" y="98"/>
                    <a:pt x="17" y="100"/>
                    <a:pt x="21" y="100"/>
                  </a:cubicBezTo>
                  <a:cubicBezTo>
                    <a:pt x="21" y="100"/>
                    <a:pt x="21" y="100"/>
                    <a:pt x="21" y="100"/>
                  </a:cubicBezTo>
                  <a:cubicBezTo>
                    <a:pt x="25" y="100"/>
                    <a:pt x="28" y="98"/>
                    <a:pt x="31" y="97"/>
                  </a:cubicBezTo>
                  <a:cubicBezTo>
                    <a:pt x="33" y="95"/>
                    <a:pt x="35" y="93"/>
                    <a:pt x="35" y="93"/>
                  </a:cubicBezTo>
                  <a:cubicBezTo>
                    <a:pt x="35" y="93"/>
                    <a:pt x="35" y="93"/>
                    <a:pt x="35" y="93"/>
                  </a:cubicBezTo>
                  <a:cubicBezTo>
                    <a:pt x="61" y="70"/>
                    <a:pt x="61" y="70"/>
                    <a:pt x="61" y="70"/>
                  </a:cubicBezTo>
                  <a:cubicBezTo>
                    <a:pt x="61" y="70"/>
                    <a:pt x="61" y="70"/>
                    <a:pt x="61" y="70"/>
                  </a:cubicBezTo>
                  <a:cubicBezTo>
                    <a:pt x="66" y="66"/>
                    <a:pt x="68" y="61"/>
                    <a:pt x="68" y="56"/>
                  </a:cubicBezTo>
                  <a:cubicBezTo>
                    <a:pt x="68" y="50"/>
                    <a:pt x="65" y="46"/>
                    <a:pt x="63" y="43"/>
                  </a:cubicBezTo>
                  <a:cubicBezTo>
                    <a:pt x="61" y="39"/>
                    <a:pt x="59" y="38"/>
                    <a:pt x="59" y="37"/>
                  </a:cubicBezTo>
                  <a:close/>
                </a:path>
              </a:pathLst>
            </a:custGeom>
            <a:solidFill>
              <a:schemeClr val="bg1"/>
            </a:solidFill>
            <a:ln w="9525">
              <a:noFill/>
              <a:round/>
              <a:headEnd/>
              <a:tailEnd/>
            </a:ln>
          </p:spPr>
          <p:txBody>
            <a:bodyPr vert="horz" wrap="square" lIns="91440" tIns="91440" rIns="91440" bIns="91440" numCol="1" anchor="t" anchorCtr="0" compatLnSpc="1">
              <a:prstTxWarp prst="textNoShape">
                <a:avLst/>
              </a:prstTxWarp>
              <a:noAutofit/>
            </a:bodyPr>
            <a:lstStyle/>
            <a:p>
              <a:endParaRPr lang="en-GB" dirty="0"/>
            </a:p>
          </p:txBody>
        </p:sp>
      </p:grpSp>
      <p:sp>
        <p:nvSpPr>
          <p:cNvPr id="43" name="Rectangle 42"/>
          <p:cNvSpPr/>
          <p:nvPr/>
        </p:nvSpPr>
        <p:spPr bwMode="gray">
          <a:xfrm>
            <a:off x="380627" y="3353176"/>
            <a:ext cx="8198804" cy="532841"/>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88900" tIns="88900" rIns="88900" bIns="88900" rtlCol="0" anchor="ctr"/>
          <a:lstStyle/>
          <a:p>
            <a:pPr>
              <a:lnSpc>
                <a:spcPct val="114000"/>
              </a:lnSpc>
              <a:spcBef>
                <a:spcPts val="1200"/>
              </a:spcBef>
              <a:buSzPct val="90000"/>
            </a:pPr>
            <a:r>
              <a:rPr lang="en-US" sz="1100" dirty="0">
                <a:solidFill>
                  <a:schemeClr val="bg1"/>
                </a:solidFill>
              </a:rPr>
              <a:t>Required a strong modern technology foundation like PAS which would help them build new telematics, mobile and social capabilities in a cost-effective manner</a:t>
            </a:r>
          </a:p>
        </p:txBody>
      </p:sp>
      <p:sp>
        <p:nvSpPr>
          <p:cNvPr id="44" name="Down Arrow 43"/>
          <p:cNvSpPr/>
          <p:nvPr/>
        </p:nvSpPr>
        <p:spPr bwMode="gray">
          <a:xfrm>
            <a:off x="4217854" y="3900806"/>
            <a:ext cx="464692" cy="270458"/>
          </a:xfrm>
          <a:prstGeom prst="downArrow">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5" name="Rectangle 44"/>
          <p:cNvSpPr/>
          <p:nvPr/>
        </p:nvSpPr>
        <p:spPr bwMode="gray">
          <a:xfrm>
            <a:off x="380376" y="4191751"/>
            <a:ext cx="8198804" cy="56379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88900" tIns="88900" rIns="88900" bIns="88900" rtlCol="0" anchor="ctr"/>
          <a:lstStyle/>
          <a:p>
            <a:pPr>
              <a:lnSpc>
                <a:spcPct val="114000"/>
              </a:lnSpc>
              <a:spcBef>
                <a:spcPts val="1200"/>
              </a:spcBef>
              <a:buSzPct val="90000"/>
            </a:pPr>
            <a:r>
              <a:rPr lang="en-US" sz="1100" dirty="0" smtClean="0">
                <a:solidFill>
                  <a:schemeClr val="bg1"/>
                </a:solidFill>
              </a:rPr>
              <a:t>The usage </a:t>
            </a:r>
            <a:r>
              <a:rPr lang="en-US" sz="1100" dirty="0">
                <a:solidFill>
                  <a:schemeClr val="bg1"/>
                </a:solidFill>
              </a:rPr>
              <a:t>of PAS resulted in high-profile quality issues which compromised their customer </a:t>
            </a:r>
            <a:r>
              <a:rPr lang="en-US" sz="1100" dirty="0" smtClean="0">
                <a:solidFill>
                  <a:schemeClr val="bg1"/>
                </a:solidFill>
              </a:rPr>
              <a:t>experience and adversely impacted their </a:t>
            </a:r>
            <a:r>
              <a:rPr lang="en-US" sz="1100" dirty="0">
                <a:solidFill>
                  <a:schemeClr val="bg1"/>
                </a:solidFill>
              </a:rPr>
              <a:t>financial statements and regulatory compliance issues</a:t>
            </a:r>
          </a:p>
        </p:txBody>
      </p:sp>
      <p:sp>
        <p:nvSpPr>
          <p:cNvPr id="46" name="Rectangle 45"/>
          <p:cNvSpPr/>
          <p:nvPr/>
        </p:nvSpPr>
        <p:spPr bwMode="gray">
          <a:xfrm>
            <a:off x="350798" y="5403810"/>
            <a:ext cx="8198804" cy="7562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171450" indent="-171450">
              <a:spcBef>
                <a:spcPts val="600"/>
              </a:spcBef>
              <a:buSzPct val="90000"/>
              <a:buFont typeface="Wingdings" panose="05000000000000000000" pitchFamily="2" charset="2"/>
              <a:buChar char="§"/>
            </a:pPr>
            <a:r>
              <a:rPr lang="en-US" sz="1100" dirty="0" smtClean="0">
                <a:solidFill>
                  <a:schemeClr val="tx1"/>
                </a:solidFill>
              </a:rPr>
              <a:t>Ensure consistent </a:t>
            </a:r>
            <a:r>
              <a:rPr lang="en-US" sz="1100" dirty="0">
                <a:solidFill>
                  <a:schemeClr val="tx1"/>
                </a:solidFill>
              </a:rPr>
              <a:t>quality controls to reduce defects</a:t>
            </a:r>
          </a:p>
          <a:p>
            <a:pPr marL="171450" indent="-171450">
              <a:spcBef>
                <a:spcPts val="600"/>
              </a:spcBef>
              <a:buSzPct val="90000"/>
              <a:buFont typeface="Wingdings" panose="05000000000000000000" pitchFamily="2" charset="2"/>
              <a:buChar char="§"/>
            </a:pPr>
            <a:r>
              <a:rPr lang="en-US" sz="1100" dirty="0" smtClean="0">
                <a:solidFill>
                  <a:schemeClr val="tx1"/>
                </a:solidFill>
              </a:rPr>
              <a:t>Design </a:t>
            </a:r>
            <a:r>
              <a:rPr lang="en-US" sz="1100" dirty="0">
                <a:solidFill>
                  <a:schemeClr val="tx1"/>
                </a:solidFill>
              </a:rPr>
              <a:t>an operating model to ensure sustainable monitoring and management of </a:t>
            </a:r>
            <a:r>
              <a:rPr lang="en-US" sz="1100" dirty="0" smtClean="0">
                <a:solidFill>
                  <a:schemeClr val="tx1"/>
                </a:solidFill>
              </a:rPr>
              <a:t>policies</a:t>
            </a:r>
            <a:endParaRPr lang="en-US" sz="1100" dirty="0">
              <a:solidFill>
                <a:schemeClr val="tx1"/>
              </a:solidFill>
            </a:endParaRPr>
          </a:p>
          <a:p>
            <a:pPr marL="171450" indent="-171450">
              <a:spcBef>
                <a:spcPts val="600"/>
              </a:spcBef>
              <a:buSzPct val="90000"/>
              <a:buFont typeface="Wingdings" panose="05000000000000000000" pitchFamily="2" charset="2"/>
              <a:buChar char="§"/>
            </a:pPr>
            <a:r>
              <a:rPr lang="en-US" sz="1100" dirty="0" smtClean="0">
                <a:solidFill>
                  <a:schemeClr val="tx1"/>
                </a:solidFill>
              </a:rPr>
              <a:t>Create a </a:t>
            </a:r>
            <a:r>
              <a:rPr lang="en-US" sz="1100" dirty="0">
                <a:solidFill>
                  <a:schemeClr val="tx1"/>
                </a:solidFill>
              </a:rPr>
              <a:t>comparative gap analysis of process &amp; controls relative to the </a:t>
            </a:r>
            <a:r>
              <a:rPr lang="en-US" sz="1100" dirty="0" smtClean="0">
                <a:solidFill>
                  <a:schemeClr val="tx1"/>
                </a:solidFill>
              </a:rPr>
              <a:t>industry </a:t>
            </a:r>
            <a:r>
              <a:rPr lang="en-US" sz="1100" dirty="0">
                <a:solidFill>
                  <a:schemeClr val="tx1"/>
                </a:solidFill>
              </a:rPr>
              <a:t>best practices</a:t>
            </a:r>
          </a:p>
        </p:txBody>
      </p:sp>
      <p:sp>
        <p:nvSpPr>
          <p:cNvPr id="47" name="Down Arrow 46"/>
          <p:cNvSpPr/>
          <p:nvPr/>
        </p:nvSpPr>
        <p:spPr bwMode="gray">
          <a:xfrm>
            <a:off x="4217854" y="4770555"/>
            <a:ext cx="464692" cy="259771"/>
          </a:xfrm>
          <a:prstGeom prst="downArrow">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8" name="Freeform 131"/>
          <p:cNvSpPr>
            <a:spLocks noChangeAspect="1" noEditPoints="1"/>
          </p:cNvSpPr>
          <p:nvPr/>
        </p:nvSpPr>
        <p:spPr bwMode="auto">
          <a:xfrm>
            <a:off x="5831852" y="2324596"/>
            <a:ext cx="419346" cy="270993"/>
          </a:xfrm>
          <a:custGeom>
            <a:avLst/>
            <a:gdLst>
              <a:gd name="T0" fmla="*/ 2958 w 3751"/>
              <a:gd name="T1" fmla="*/ 1980 h 2424"/>
              <a:gd name="T2" fmla="*/ 2858 w 3751"/>
              <a:gd name="T3" fmla="*/ 2201 h 2424"/>
              <a:gd name="T4" fmla="*/ 3406 w 3751"/>
              <a:gd name="T5" fmla="*/ 2201 h 2424"/>
              <a:gd name="T6" fmla="*/ 3305 w 3751"/>
              <a:gd name="T7" fmla="*/ 1980 h 2424"/>
              <a:gd name="T8" fmla="*/ 2958 w 3751"/>
              <a:gd name="T9" fmla="*/ 1980 h 2424"/>
              <a:gd name="T10" fmla="*/ 1703 w 3751"/>
              <a:gd name="T11" fmla="*/ 1980 h 2424"/>
              <a:gd name="T12" fmla="*/ 1601 w 3751"/>
              <a:gd name="T13" fmla="*/ 2201 h 2424"/>
              <a:gd name="T14" fmla="*/ 2150 w 3751"/>
              <a:gd name="T15" fmla="*/ 2201 h 2424"/>
              <a:gd name="T16" fmla="*/ 2049 w 3751"/>
              <a:gd name="T17" fmla="*/ 1980 h 2424"/>
              <a:gd name="T18" fmla="*/ 1703 w 3751"/>
              <a:gd name="T19" fmla="*/ 1980 h 2424"/>
              <a:gd name="T20" fmla="*/ 446 w 3751"/>
              <a:gd name="T21" fmla="*/ 1980 h 2424"/>
              <a:gd name="T22" fmla="*/ 346 w 3751"/>
              <a:gd name="T23" fmla="*/ 2201 h 2424"/>
              <a:gd name="T24" fmla="*/ 894 w 3751"/>
              <a:gd name="T25" fmla="*/ 2201 h 2424"/>
              <a:gd name="T26" fmla="*/ 794 w 3751"/>
              <a:gd name="T27" fmla="*/ 1980 h 2424"/>
              <a:gd name="T28" fmla="*/ 446 w 3751"/>
              <a:gd name="T29" fmla="*/ 1980 h 2424"/>
              <a:gd name="T30" fmla="*/ 2815 w 3751"/>
              <a:gd name="T31" fmla="*/ 1757 h 2424"/>
              <a:gd name="T32" fmla="*/ 3448 w 3751"/>
              <a:gd name="T33" fmla="*/ 1757 h 2424"/>
              <a:gd name="T34" fmla="*/ 3751 w 3751"/>
              <a:gd name="T35" fmla="*/ 2424 h 2424"/>
              <a:gd name="T36" fmla="*/ 2512 w 3751"/>
              <a:gd name="T37" fmla="*/ 2424 h 2424"/>
              <a:gd name="T38" fmla="*/ 2815 w 3751"/>
              <a:gd name="T39" fmla="*/ 1757 h 2424"/>
              <a:gd name="T40" fmla="*/ 1558 w 3751"/>
              <a:gd name="T41" fmla="*/ 1757 h 2424"/>
              <a:gd name="T42" fmla="*/ 2193 w 3751"/>
              <a:gd name="T43" fmla="*/ 1757 h 2424"/>
              <a:gd name="T44" fmla="*/ 2495 w 3751"/>
              <a:gd name="T45" fmla="*/ 2424 h 2424"/>
              <a:gd name="T46" fmla="*/ 1256 w 3751"/>
              <a:gd name="T47" fmla="*/ 2424 h 2424"/>
              <a:gd name="T48" fmla="*/ 1558 w 3751"/>
              <a:gd name="T49" fmla="*/ 1757 h 2424"/>
              <a:gd name="T50" fmla="*/ 303 w 3751"/>
              <a:gd name="T51" fmla="*/ 1757 h 2424"/>
              <a:gd name="T52" fmla="*/ 937 w 3751"/>
              <a:gd name="T53" fmla="*/ 1757 h 2424"/>
              <a:gd name="T54" fmla="*/ 1240 w 3751"/>
              <a:gd name="T55" fmla="*/ 2424 h 2424"/>
              <a:gd name="T56" fmla="*/ 0 w 3751"/>
              <a:gd name="T57" fmla="*/ 2424 h 2424"/>
              <a:gd name="T58" fmla="*/ 303 w 3751"/>
              <a:gd name="T59" fmla="*/ 1757 h 2424"/>
              <a:gd name="T60" fmla="*/ 2306 w 3751"/>
              <a:gd name="T61" fmla="*/ 1089 h 2424"/>
              <a:gd name="T62" fmla="*/ 2205 w 3751"/>
              <a:gd name="T63" fmla="*/ 1310 h 2424"/>
              <a:gd name="T64" fmla="*/ 2753 w 3751"/>
              <a:gd name="T65" fmla="*/ 1310 h 2424"/>
              <a:gd name="T66" fmla="*/ 2653 w 3751"/>
              <a:gd name="T67" fmla="*/ 1089 h 2424"/>
              <a:gd name="T68" fmla="*/ 2306 w 3751"/>
              <a:gd name="T69" fmla="*/ 1089 h 2424"/>
              <a:gd name="T70" fmla="*/ 1046 w 3751"/>
              <a:gd name="T71" fmla="*/ 1089 h 2424"/>
              <a:gd name="T72" fmla="*/ 946 w 3751"/>
              <a:gd name="T73" fmla="*/ 1310 h 2424"/>
              <a:gd name="T74" fmla="*/ 1494 w 3751"/>
              <a:gd name="T75" fmla="*/ 1310 h 2424"/>
              <a:gd name="T76" fmla="*/ 1394 w 3751"/>
              <a:gd name="T77" fmla="*/ 1089 h 2424"/>
              <a:gd name="T78" fmla="*/ 1046 w 3751"/>
              <a:gd name="T79" fmla="*/ 1089 h 2424"/>
              <a:gd name="T80" fmla="*/ 2162 w 3751"/>
              <a:gd name="T81" fmla="*/ 866 h 2424"/>
              <a:gd name="T82" fmla="*/ 2797 w 3751"/>
              <a:gd name="T83" fmla="*/ 866 h 2424"/>
              <a:gd name="T84" fmla="*/ 3099 w 3751"/>
              <a:gd name="T85" fmla="*/ 1532 h 2424"/>
              <a:gd name="T86" fmla="*/ 1860 w 3751"/>
              <a:gd name="T87" fmla="*/ 1532 h 2424"/>
              <a:gd name="T88" fmla="*/ 2162 w 3751"/>
              <a:gd name="T89" fmla="*/ 866 h 2424"/>
              <a:gd name="T90" fmla="*/ 903 w 3751"/>
              <a:gd name="T91" fmla="*/ 866 h 2424"/>
              <a:gd name="T92" fmla="*/ 1538 w 3751"/>
              <a:gd name="T93" fmla="*/ 866 h 2424"/>
              <a:gd name="T94" fmla="*/ 1840 w 3751"/>
              <a:gd name="T95" fmla="*/ 1532 h 2424"/>
              <a:gd name="T96" fmla="*/ 601 w 3751"/>
              <a:gd name="T97" fmla="*/ 1532 h 2424"/>
              <a:gd name="T98" fmla="*/ 903 w 3751"/>
              <a:gd name="T99" fmla="*/ 866 h 2424"/>
              <a:gd name="T100" fmla="*/ 1703 w 3751"/>
              <a:gd name="T101" fmla="*/ 223 h 2424"/>
              <a:gd name="T102" fmla="*/ 1601 w 3751"/>
              <a:gd name="T103" fmla="*/ 445 h 2424"/>
              <a:gd name="T104" fmla="*/ 2150 w 3751"/>
              <a:gd name="T105" fmla="*/ 445 h 2424"/>
              <a:gd name="T106" fmla="*/ 2049 w 3751"/>
              <a:gd name="T107" fmla="*/ 223 h 2424"/>
              <a:gd name="T108" fmla="*/ 1703 w 3751"/>
              <a:gd name="T109" fmla="*/ 223 h 2424"/>
              <a:gd name="T110" fmla="*/ 1558 w 3751"/>
              <a:gd name="T111" fmla="*/ 0 h 2424"/>
              <a:gd name="T112" fmla="*/ 2193 w 3751"/>
              <a:gd name="T113" fmla="*/ 0 h 2424"/>
              <a:gd name="T114" fmla="*/ 2495 w 3751"/>
              <a:gd name="T115" fmla="*/ 668 h 2424"/>
              <a:gd name="T116" fmla="*/ 1256 w 3751"/>
              <a:gd name="T117" fmla="*/ 668 h 2424"/>
              <a:gd name="T118" fmla="*/ 1558 w 3751"/>
              <a:gd name="T119" fmla="*/ 0 h 2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51" h="2424">
                <a:moveTo>
                  <a:pt x="2958" y="1980"/>
                </a:moveTo>
                <a:lnTo>
                  <a:pt x="2858" y="2201"/>
                </a:lnTo>
                <a:lnTo>
                  <a:pt x="3406" y="2201"/>
                </a:lnTo>
                <a:lnTo>
                  <a:pt x="3305" y="1980"/>
                </a:lnTo>
                <a:lnTo>
                  <a:pt x="2958" y="1980"/>
                </a:lnTo>
                <a:close/>
                <a:moveTo>
                  <a:pt x="1703" y="1980"/>
                </a:moveTo>
                <a:lnTo>
                  <a:pt x="1601" y="2201"/>
                </a:lnTo>
                <a:lnTo>
                  <a:pt x="2150" y="2201"/>
                </a:lnTo>
                <a:lnTo>
                  <a:pt x="2049" y="1980"/>
                </a:lnTo>
                <a:lnTo>
                  <a:pt x="1703" y="1980"/>
                </a:lnTo>
                <a:close/>
                <a:moveTo>
                  <a:pt x="446" y="1980"/>
                </a:moveTo>
                <a:lnTo>
                  <a:pt x="346" y="2201"/>
                </a:lnTo>
                <a:lnTo>
                  <a:pt x="894" y="2201"/>
                </a:lnTo>
                <a:lnTo>
                  <a:pt x="794" y="1980"/>
                </a:lnTo>
                <a:lnTo>
                  <a:pt x="446" y="1980"/>
                </a:lnTo>
                <a:close/>
                <a:moveTo>
                  <a:pt x="2815" y="1757"/>
                </a:moveTo>
                <a:lnTo>
                  <a:pt x="3448" y="1757"/>
                </a:lnTo>
                <a:lnTo>
                  <a:pt x="3751" y="2424"/>
                </a:lnTo>
                <a:lnTo>
                  <a:pt x="2512" y="2424"/>
                </a:lnTo>
                <a:lnTo>
                  <a:pt x="2815" y="1757"/>
                </a:lnTo>
                <a:close/>
                <a:moveTo>
                  <a:pt x="1558" y="1757"/>
                </a:moveTo>
                <a:lnTo>
                  <a:pt x="2193" y="1757"/>
                </a:lnTo>
                <a:lnTo>
                  <a:pt x="2495" y="2424"/>
                </a:lnTo>
                <a:lnTo>
                  <a:pt x="1256" y="2424"/>
                </a:lnTo>
                <a:lnTo>
                  <a:pt x="1558" y="1757"/>
                </a:lnTo>
                <a:close/>
                <a:moveTo>
                  <a:pt x="303" y="1757"/>
                </a:moveTo>
                <a:lnTo>
                  <a:pt x="937" y="1757"/>
                </a:lnTo>
                <a:lnTo>
                  <a:pt x="1240" y="2424"/>
                </a:lnTo>
                <a:lnTo>
                  <a:pt x="0" y="2424"/>
                </a:lnTo>
                <a:lnTo>
                  <a:pt x="303" y="1757"/>
                </a:lnTo>
                <a:close/>
                <a:moveTo>
                  <a:pt x="2306" y="1089"/>
                </a:moveTo>
                <a:lnTo>
                  <a:pt x="2205" y="1310"/>
                </a:lnTo>
                <a:lnTo>
                  <a:pt x="2753" y="1310"/>
                </a:lnTo>
                <a:lnTo>
                  <a:pt x="2653" y="1089"/>
                </a:lnTo>
                <a:lnTo>
                  <a:pt x="2306" y="1089"/>
                </a:lnTo>
                <a:close/>
                <a:moveTo>
                  <a:pt x="1046" y="1089"/>
                </a:moveTo>
                <a:lnTo>
                  <a:pt x="946" y="1310"/>
                </a:lnTo>
                <a:lnTo>
                  <a:pt x="1494" y="1310"/>
                </a:lnTo>
                <a:lnTo>
                  <a:pt x="1394" y="1089"/>
                </a:lnTo>
                <a:lnTo>
                  <a:pt x="1046" y="1089"/>
                </a:lnTo>
                <a:close/>
                <a:moveTo>
                  <a:pt x="2162" y="866"/>
                </a:moveTo>
                <a:lnTo>
                  <a:pt x="2797" y="866"/>
                </a:lnTo>
                <a:lnTo>
                  <a:pt x="3099" y="1532"/>
                </a:lnTo>
                <a:lnTo>
                  <a:pt x="1860" y="1532"/>
                </a:lnTo>
                <a:lnTo>
                  <a:pt x="2162" y="866"/>
                </a:lnTo>
                <a:close/>
                <a:moveTo>
                  <a:pt x="903" y="866"/>
                </a:moveTo>
                <a:lnTo>
                  <a:pt x="1538" y="866"/>
                </a:lnTo>
                <a:lnTo>
                  <a:pt x="1840" y="1532"/>
                </a:lnTo>
                <a:lnTo>
                  <a:pt x="601" y="1532"/>
                </a:lnTo>
                <a:lnTo>
                  <a:pt x="903" y="866"/>
                </a:lnTo>
                <a:close/>
                <a:moveTo>
                  <a:pt x="1703" y="223"/>
                </a:moveTo>
                <a:lnTo>
                  <a:pt x="1601" y="445"/>
                </a:lnTo>
                <a:lnTo>
                  <a:pt x="2150" y="445"/>
                </a:lnTo>
                <a:lnTo>
                  <a:pt x="2049" y="223"/>
                </a:lnTo>
                <a:lnTo>
                  <a:pt x="1703" y="223"/>
                </a:lnTo>
                <a:close/>
                <a:moveTo>
                  <a:pt x="1558" y="0"/>
                </a:moveTo>
                <a:lnTo>
                  <a:pt x="2193" y="0"/>
                </a:lnTo>
                <a:lnTo>
                  <a:pt x="2495" y="668"/>
                </a:lnTo>
                <a:lnTo>
                  <a:pt x="1256" y="668"/>
                </a:lnTo>
                <a:lnTo>
                  <a:pt x="1558"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cxnSp>
        <p:nvCxnSpPr>
          <p:cNvPr id="50" name="Straight Arrow Connector 49"/>
          <p:cNvCxnSpPr/>
          <p:nvPr/>
        </p:nvCxnSpPr>
        <p:spPr>
          <a:xfrm>
            <a:off x="6453162" y="2491115"/>
            <a:ext cx="63343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1" name="Freeform 75"/>
          <p:cNvSpPr>
            <a:spLocks noChangeAspect="1" noEditPoints="1"/>
          </p:cNvSpPr>
          <p:nvPr/>
        </p:nvSpPr>
        <p:spPr bwMode="auto">
          <a:xfrm>
            <a:off x="7317918" y="2277859"/>
            <a:ext cx="433701" cy="339960"/>
          </a:xfrm>
          <a:custGeom>
            <a:avLst/>
            <a:gdLst>
              <a:gd name="T0" fmla="*/ 334 w 347"/>
              <a:gd name="T1" fmla="*/ 245 h 272"/>
              <a:gd name="T2" fmla="*/ 334 w 347"/>
              <a:gd name="T3" fmla="*/ 40 h 272"/>
              <a:gd name="T4" fmla="*/ 341 w 347"/>
              <a:gd name="T5" fmla="*/ 40 h 272"/>
              <a:gd name="T6" fmla="*/ 341 w 347"/>
              <a:gd name="T7" fmla="*/ 28 h 272"/>
              <a:gd name="T8" fmla="*/ 276 w 347"/>
              <a:gd name="T9" fmla="*/ 28 h 272"/>
              <a:gd name="T10" fmla="*/ 276 w 347"/>
              <a:gd name="T11" fmla="*/ 0 h 272"/>
              <a:gd name="T12" fmla="*/ 74 w 347"/>
              <a:gd name="T13" fmla="*/ 0 h 272"/>
              <a:gd name="T14" fmla="*/ 74 w 347"/>
              <a:gd name="T15" fmla="*/ 28 h 272"/>
              <a:gd name="T16" fmla="*/ 7 w 347"/>
              <a:gd name="T17" fmla="*/ 28 h 272"/>
              <a:gd name="T18" fmla="*/ 7 w 347"/>
              <a:gd name="T19" fmla="*/ 40 h 272"/>
              <a:gd name="T20" fmla="*/ 13 w 347"/>
              <a:gd name="T21" fmla="*/ 40 h 272"/>
              <a:gd name="T22" fmla="*/ 13 w 347"/>
              <a:gd name="T23" fmla="*/ 245 h 272"/>
              <a:gd name="T24" fmla="*/ 0 w 347"/>
              <a:gd name="T25" fmla="*/ 245 h 272"/>
              <a:gd name="T26" fmla="*/ 0 w 347"/>
              <a:gd name="T27" fmla="*/ 272 h 272"/>
              <a:gd name="T28" fmla="*/ 347 w 347"/>
              <a:gd name="T29" fmla="*/ 272 h 272"/>
              <a:gd name="T30" fmla="*/ 347 w 347"/>
              <a:gd name="T31" fmla="*/ 245 h 272"/>
              <a:gd name="T32" fmla="*/ 334 w 347"/>
              <a:gd name="T33" fmla="*/ 245 h 272"/>
              <a:gd name="T34" fmla="*/ 129 w 347"/>
              <a:gd name="T35" fmla="*/ 232 h 272"/>
              <a:gd name="T36" fmla="*/ 36 w 347"/>
              <a:gd name="T37" fmla="*/ 232 h 272"/>
              <a:gd name="T38" fmla="*/ 36 w 347"/>
              <a:gd name="T39" fmla="*/ 190 h 272"/>
              <a:gd name="T40" fmla="*/ 129 w 347"/>
              <a:gd name="T41" fmla="*/ 190 h 272"/>
              <a:gd name="T42" fmla="*/ 129 w 347"/>
              <a:gd name="T43" fmla="*/ 232 h 272"/>
              <a:gd name="T44" fmla="*/ 129 w 347"/>
              <a:gd name="T45" fmla="*/ 165 h 272"/>
              <a:gd name="T46" fmla="*/ 36 w 347"/>
              <a:gd name="T47" fmla="*/ 165 h 272"/>
              <a:gd name="T48" fmla="*/ 36 w 347"/>
              <a:gd name="T49" fmla="*/ 123 h 272"/>
              <a:gd name="T50" fmla="*/ 129 w 347"/>
              <a:gd name="T51" fmla="*/ 123 h 272"/>
              <a:gd name="T52" fmla="*/ 129 w 347"/>
              <a:gd name="T53" fmla="*/ 165 h 272"/>
              <a:gd name="T54" fmla="*/ 129 w 347"/>
              <a:gd name="T55" fmla="*/ 99 h 272"/>
              <a:gd name="T56" fmla="*/ 36 w 347"/>
              <a:gd name="T57" fmla="*/ 99 h 272"/>
              <a:gd name="T58" fmla="*/ 36 w 347"/>
              <a:gd name="T59" fmla="*/ 55 h 272"/>
              <a:gd name="T60" fmla="*/ 129 w 347"/>
              <a:gd name="T61" fmla="*/ 55 h 272"/>
              <a:gd name="T62" fmla="*/ 129 w 347"/>
              <a:gd name="T63" fmla="*/ 99 h 272"/>
              <a:gd name="T64" fmla="*/ 196 w 347"/>
              <a:gd name="T65" fmla="*/ 245 h 272"/>
              <a:gd name="T66" fmla="*/ 154 w 347"/>
              <a:gd name="T67" fmla="*/ 245 h 272"/>
              <a:gd name="T68" fmla="*/ 154 w 347"/>
              <a:gd name="T69" fmla="*/ 190 h 272"/>
              <a:gd name="T70" fmla="*/ 196 w 347"/>
              <a:gd name="T71" fmla="*/ 190 h 272"/>
              <a:gd name="T72" fmla="*/ 196 w 347"/>
              <a:gd name="T73" fmla="*/ 245 h 272"/>
              <a:gd name="T74" fmla="*/ 196 w 347"/>
              <a:gd name="T75" fmla="*/ 165 h 272"/>
              <a:gd name="T76" fmla="*/ 154 w 347"/>
              <a:gd name="T77" fmla="*/ 165 h 272"/>
              <a:gd name="T78" fmla="*/ 154 w 347"/>
              <a:gd name="T79" fmla="*/ 123 h 272"/>
              <a:gd name="T80" fmla="*/ 196 w 347"/>
              <a:gd name="T81" fmla="*/ 123 h 272"/>
              <a:gd name="T82" fmla="*/ 196 w 347"/>
              <a:gd name="T83" fmla="*/ 165 h 272"/>
              <a:gd name="T84" fmla="*/ 196 w 347"/>
              <a:gd name="T85" fmla="*/ 99 h 272"/>
              <a:gd name="T86" fmla="*/ 154 w 347"/>
              <a:gd name="T87" fmla="*/ 99 h 272"/>
              <a:gd name="T88" fmla="*/ 154 w 347"/>
              <a:gd name="T89" fmla="*/ 55 h 272"/>
              <a:gd name="T90" fmla="*/ 196 w 347"/>
              <a:gd name="T91" fmla="*/ 55 h 272"/>
              <a:gd name="T92" fmla="*/ 196 w 347"/>
              <a:gd name="T93" fmla="*/ 99 h 272"/>
              <a:gd name="T94" fmla="*/ 313 w 347"/>
              <a:gd name="T95" fmla="*/ 232 h 272"/>
              <a:gd name="T96" fmla="*/ 219 w 347"/>
              <a:gd name="T97" fmla="*/ 232 h 272"/>
              <a:gd name="T98" fmla="*/ 219 w 347"/>
              <a:gd name="T99" fmla="*/ 190 h 272"/>
              <a:gd name="T100" fmla="*/ 313 w 347"/>
              <a:gd name="T101" fmla="*/ 190 h 272"/>
              <a:gd name="T102" fmla="*/ 313 w 347"/>
              <a:gd name="T103" fmla="*/ 232 h 272"/>
              <a:gd name="T104" fmla="*/ 313 w 347"/>
              <a:gd name="T105" fmla="*/ 165 h 272"/>
              <a:gd name="T106" fmla="*/ 219 w 347"/>
              <a:gd name="T107" fmla="*/ 165 h 272"/>
              <a:gd name="T108" fmla="*/ 219 w 347"/>
              <a:gd name="T109" fmla="*/ 123 h 272"/>
              <a:gd name="T110" fmla="*/ 313 w 347"/>
              <a:gd name="T111" fmla="*/ 123 h 272"/>
              <a:gd name="T112" fmla="*/ 313 w 347"/>
              <a:gd name="T113" fmla="*/ 165 h 272"/>
              <a:gd name="T114" fmla="*/ 313 w 347"/>
              <a:gd name="T115" fmla="*/ 99 h 272"/>
              <a:gd name="T116" fmla="*/ 219 w 347"/>
              <a:gd name="T117" fmla="*/ 99 h 272"/>
              <a:gd name="T118" fmla="*/ 219 w 347"/>
              <a:gd name="T119" fmla="*/ 55 h 272"/>
              <a:gd name="T120" fmla="*/ 313 w 347"/>
              <a:gd name="T121" fmla="*/ 55 h 272"/>
              <a:gd name="T122" fmla="*/ 313 w 347"/>
              <a:gd name="T123"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272">
                <a:moveTo>
                  <a:pt x="334" y="245"/>
                </a:moveTo>
                <a:lnTo>
                  <a:pt x="334" y="40"/>
                </a:lnTo>
                <a:lnTo>
                  <a:pt x="341" y="40"/>
                </a:lnTo>
                <a:lnTo>
                  <a:pt x="341" y="28"/>
                </a:lnTo>
                <a:lnTo>
                  <a:pt x="276" y="28"/>
                </a:lnTo>
                <a:lnTo>
                  <a:pt x="276" y="0"/>
                </a:lnTo>
                <a:lnTo>
                  <a:pt x="74" y="0"/>
                </a:lnTo>
                <a:lnTo>
                  <a:pt x="74" y="28"/>
                </a:lnTo>
                <a:lnTo>
                  <a:pt x="7" y="28"/>
                </a:lnTo>
                <a:lnTo>
                  <a:pt x="7" y="40"/>
                </a:lnTo>
                <a:lnTo>
                  <a:pt x="13" y="40"/>
                </a:lnTo>
                <a:lnTo>
                  <a:pt x="13" y="245"/>
                </a:lnTo>
                <a:lnTo>
                  <a:pt x="0" y="245"/>
                </a:lnTo>
                <a:lnTo>
                  <a:pt x="0" y="272"/>
                </a:lnTo>
                <a:lnTo>
                  <a:pt x="347" y="272"/>
                </a:lnTo>
                <a:lnTo>
                  <a:pt x="347" y="245"/>
                </a:lnTo>
                <a:lnTo>
                  <a:pt x="334" y="245"/>
                </a:lnTo>
                <a:close/>
                <a:moveTo>
                  <a:pt x="129" y="232"/>
                </a:moveTo>
                <a:lnTo>
                  <a:pt x="36" y="232"/>
                </a:lnTo>
                <a:lnTo>
                  <a:pt x="36" y="190"/>
                </a:lnTo>
                <a:lnTo>
                  <a:pt x="129" y="190"/>
                </a:lnTo>
                <a:lnTo>
                  <a:pt x="129" y="232"/>
                </a:lnTo>
                <a:close/>
                <a:moveTo>
                  <a:pt x="129" y="165"/>
                </a:moveTo>
                <a:lnTo>
                  <a:pt x="36" y="165"/>
                </a:lnTo>
                <a:lnTo>
                  <a:pt x="36" y="123"/>
                </a:lnTo>
                <a:lnTo>
                  <a:pt x="129" y="123"/>
                </a:lnTo>
                <a:lnTo>
                  <a:pt x="129" y="165"/>
                </a:lnTo>
                <a:close/>
                <a:moveTo>
                  <a:pt x="129" y="99"/>
                </a:moveTo>
                <a:lnTo>
                  <a:pt x="36" y="99"/>
                </a:lnTo>
                <a:lnTo>
                  <a:pt x="36" y="55"/>
                </a:lnTo>
                <a:lnTo>
                  <a:pt x="129" y="55"/>
                </a:lnTo>
                <a:lnTo>
                  <a:pt x="129" y="99"/>
                </a:lnTo>
                <a:close/>
                <a:moveTo>
                  <a:pt x="196" y="245"/>
                </a:moveTo>
                <a:lnTo>
                  <a:pt x="154" y="245"/>
                </a:lnTo>
                <a:lnTo>
                  <a:pt x="154" y="190"/>
                </a:lnTo>
                <a:lnTo>
                  <a:pt x="196" y="190"/>
                </a:lnTo>
                <a:lnTo>
                  <a:pt x="196" y="245"/>
                </a:lnTo>
                <a:close/>
                <a:moveTo>
                  <a:pt x="196" y="165"/>
                </a:moveTo>
                <a:lnTo>
                  <a:pt x="154" y="165"/>
                </a:lnTo>
                <a:lnTo>
                  <a:pt x="154" y="123"/>
                </a:lnTo>
                <a:lnTo>
                  <a:pt x="196" y="123"/>
                </a:lnTo>
                <a:lnTo>
                  <a:pt x="196" y="165"/>
                </a:lnTo>
                <a:close/>
                <a:moveTo>
                  <a:pt x="196" y="99"/>
                </a:moveTo>
                <a:lnTo>
                  <a:pt x="154" y="99"/>
                </a:lnTo>
                <a:lnTo>
                  <a:pt x="154" y="55"/>
                </a:lnTo>
                <a:lnTo>
                  <a:pt x="196" y="55"/>
                </a:lnTo>
                <a:lnTo>
                  <a:pt x="196" y="99"/>
                </a:lnTo>
                <a:close/>
                <a:moveTo>
                  <a:pt x="313" y="232"/>
                </a:moveTo>
                <a:lnTo>
                  <a:pt x="219" y="232"/>
                </a:lnTo>
                <a:lnTo>
                  <a:pt x="219" y="190"/>
                </a:lnTo>
                <a:lnTo>
                  <a:pt x="313" y="190"/>
                </a:lnTo>
                <a:lnTo>
                  <a:pt x="313" y="232"/>
                </a:lnTo>
                <a:close/>
                <a:moveTo>
                  <a:pt x="313" y="165"/>
                </a:moveTo>
                <a:lnTo>
                  <a:pt x="219" y="165"/>
                </a:lnTo>
                <a:lnTo>
                  <a:pt x="219" y="123"/>
                </a:lnTo>
                <a:lnTo>
                  <a:pt x="313" y="123"/>
                </a:lnTo>
                <a:lnTo>
                  <a:pt x="313" y="165"/>
                </a:lnTo>
                <a:close/>
                <a:moveTo>
                  <a:pt x="313" y="99"/>
                </a:moveTo>
                <a:lnTo>
                  <a:pt x="219" y="99"/>
                </a:lnTo>
                <a:lnTo>
                  <a:pt x="219" y="55"/>
                </a:lnTo>
                <a:lnTo>
                  <a:pt x="313" y="55"/>
                </a:lnTo>
                <a:lnTo>
                  <a:pt x="313" y="9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TextBox 51"/>
          <p:cNvSpPr txBox="1"/>
          <p:nvPr/>
        </p:nvSpPr>
        <p:spPr>
          <a:xfrm>
            <a:off x="5770417" y="2674152"/>
            <a:ext cx="643401" cy="123111"/>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800" dirty="0" smtClean="0">
                <a:solidFill>
                  <a:schemeClr val="tx2"/>
                </a:solidFill>
              </a:rPr>
              <a:t>Fragmented</a:t>
            </a:r>
            <a:endParaRPr lang="en-US" sz="800" dirty="0">
              <a:solidFill>
                <a:schemeClr val="tx2"/>
              </a:solidFill>
            </a:endParaRPr>
          </a:p>
        </p:txBody>
      </p:sp>
      <p:sp>
        <p:nvSpPr>
          <p:cNvPr id="53" name="TextBox 52"/>
          <p:cNvSpPr txBox="1"/>
          <p:nvPr/>
        </p:nvSpPr>
        <p:spPr>
          <a:xfrm>
            <a:off x="7297136" y="2656148"/>
            <a:ext cx="624380" cy="123111"/>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800" dirty="0" smtClean="0">
                <a:solidFill>
                  <a:schemeClr val="tx2"/>
                </a:solidFill>
              </a:rPr>
              <a:t>Integrated</a:t>
            </a:r>
            <a:endParaRPr lang="en-US" sz="800" dirty="0">
              <a:solidFill>
                <a:schemeClr val="tx2"/>
              </a:solidFill>
            </a:endParaRPr>
          </a:p>
        </p:txBody>
      </p:sp>
      <p:sp>
        <p:nvSpPr>
          <p:cNvPr id="54" name="Rectangle 53"/>
          <p:cNvSpPr/>
          <p:nvPr/>
        </p:nvSpPr>
        <p:spPr bwMode="gray">
          <a:xfrm>
            <a:off x="350798" y="5042209"/>
            <a:ext cx="8198804" cy="355812"/>
          </a:xfrm>
          <a:prstGeom prst="rect">
            <a:avLst/>
          </a:prstGeom>
          <a:solidFill>
            <a:schemeClr val="accent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b="1" dirty="0" smtClean="0">
                <a:solidFill>
                  <a:schemeClr val="bg1"/>
                </a:solidFill>
              </a:rPr>
              <a:t>Key Challenges</a:t>
            </a:r>
            <a:endParaRPr lang="en-US" sz="1400" b="1" dirty="0">
              <a:solidFill>
                <a:schemeClr val="bg1"/>
              </a:solidFill>
            </a:endParaRPr>
          </a:p>
        </p:txBody>
      </p:sp>
    </p:spTree>
    <p:extLst>
      <p:ext uri="{BB962C8B-B14F-4D97-AF65-F5344CB8AC3E}">
        <p14:creationId xmlns:p14="http://schemas.microsoft.com/office/powerpoint/2010/main" val="354611816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42900" y="764392"/>
            <a:ext cx="8412480" cy="757255"/>
          </a:xfrm>
        </p:spPr>
        <p:txBody>
          <a:bodyPr/>
          <a:lstStyle/>
          <a:p>
            <a:r>
              <a:rPr lang="en-US" dirty="0" smtClean="0"/>
              <a:t>Proposal, Development &amp; Implementation</a:t>
            </a:r>
            <a:endParaRPr lang="en-US" dirty="0"/>
          </a:p>
        </p:txBody>
      </p:sp>
      <p:sp>
        <p:nvSpPr>
          <p:cNvPr id="3" name="Title 2"/>
          <p:cNvSpPr>
            <a:spLocks noGrp="1"/>
          </p:cNvSpPr>
          <p:nvPr>
            <p:ph type="title"/>
          </p:nvPr>
        </p:nvSpPr>
        <p:spPr>
          <a:xfrm>
            <a:off x="342900" y="339594"/>
            <a:ext cx="8412480" cy="469492"/>
          </a:xfrm>
        </p:spPr>
        <p:txBody>
          <a:bodyPr/>
          <a:lstStyle/>
          <a:p>
            <a:r>
              <a:rPr lang="en-US" dirty="0" smtClean="0"/>
              <a:t>Solution</a:t>
            </a:r>
            <a:endParaRPr lang="en-US" dirty="0"/>
          </a:p>
        </p:txBody>
      </p:sp>
      <p:sp>
        <p:nvSpPr>
          <p:cNvPr id="5" name="Rectangle 4"/>
          <p:cNvSpPr/>
          <p:nvPr/>
        </p:nvSpPr>
        <p:spPr bwMode="gray">
          <a:xfrm>
            <a:off x="365760" y="1336846"/>
            <a:ext cx="8435340" cy="2430070"/>
          </a:xfrm>
          <a:prstGeom prst="rect">
            <a:avLst/>
          </a:prstGeom>
          <a:ln>
            <a:solidFill>
              <a:schemeClr val="bg1">
                <a:lumMod val="65000"/>
              </a:schemeClr>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aphicFrame>
        <p:nvGraphicFramePr>
          <p:cNvPr id="32" name="Table 31"/>
          <p:cNvGraphicFramePr>
            <a:graphicFrameLocks noGrp="1"/>
          </p:cNvGraphicFramePr>
          <p:nvPr>
            <p:extLst>
              <p:ext uri="{D42A27DB-BD31-4B8C-83A1-F6EECF244321}">
                <p14:modId xmlns:p14="http://schemas.microsoft.com/office/powerpoint/2010/main" val="1922580837"/>
              </p:ext>
            </p:extLst>
          </p:nvPr>
        </p:nvGraphicFramePr>
        <p:xfrm>
          <a:off x="355366" y="3927765"/>
          <a:ext cx="8456124" cy="2317170"/>
        </p:xfrm>
        <a:graphic>
          <a:graphicData uri="http://schemas.openxmlformats.org/drawingml/2006/table">
            <a:tbl>
              <a:tblPr firstRow="1" bandRow="1">
                <a:tableStyleId>{5C22544A-7EE6-4342-B048-85BDC9FD1C3A}</a:tableStyleId>
              </a:tblPr>
              <a:tblGrid>
                <a:gridCol w="2818708"/>
                <a:gridCol w="2818708"/>
                <a:gridCol w="2818708"/>
              </a:tblGrid>
              <a:tr h="449876">
                <a:tc>
                  <a:txBody>
                    <a:bodyPr/>
                    <a:lstStyle/>
                    <a:p>
                      <a:pPr algn="ctr"/>
                      <a:r>
                        <a:rPr lang="en-US" sz="1400" dirty="0" smtClean="0"/>
                        <a:t>Parameter</a:t>
                      </a:r>
                      <a:endParaRPr lang="en-US" sz="1400" dirty="0"/>
                    </a:p>
                  </a:txBody>
                  <a:tcPr anchor="ctr"/>
                </a:tc>
                <a:tc>
                  <a:txBody>
                    <a:bodyPr/>
                    <a:lstStyle/>
                    <a:p>
                      <a:pPr algn="ctr"/>
                      <a:r>
                        <a:rPr lang="en-US" sz="1400" dirty="0" smtClean="0"/>
                        <a:t>Initial</a:t>
                      </a:r>
                      <a:endParaRPr lang="en-US" sz="1400" dirty="0"/>
                    </a:p>
                  </a:txBody>
                  <a:tcPr anchor="ctr"/>
                </a:tc>
                <a:tc>
                  <a:txBody>
                    <a:bodyPr/>
                    <a:lstStyle/>
                    <a:p>
                      <a:pPr algn="ctr"/>
                      <a:r>
                        <a:rPr lang="en-US" sz="1400" dirty="0" smtClean="0"/>
                        <a:t>Final</a:t>
                      </a:r>
                      <a:endParaRPr lang="en-US" sz="1400" dirty="0"/>
                    </a:p>
                  </a:txBody>
                  <a:tcPr anchor="ctr"/>
                </a:tc>
              </a:tr>
              <a:tr h="449876">
                <a:tc>
                  <a:txBody>
                    <a:bodyPr/>
                    <a:lstStyle/>
                    <a:p>
                      <a:pPr algn="l"/>
                      <a:r>
                        <a:rPr lang="en-US" sz="1100" b="1" dirty="0" smtClean="0"/>
                        <a:t>#</a:t>
                      </a:r>
                      <a:r>
                        <a:rPr lang="en-US" sz="1100" b="1" baseline="0" dirty="0" smtClean="0"/>
                        <a:t>Tests in a </a:t>
                      </a:r>
                      <a:r>
                        <a:rPr lang="en-US" sz="1100" b="1" baseline="0" dirty="0" smtClean="0"/>
                        <a:t>Cycle (~ 3 weeks)</a:t>
                      </a:r>
                      <a:endParaRPr lang="en-US" sz="1100" b="1" dirty="0"/>
                    </a:p>
                  </a:txBody>
                  <a:tcPr anchor="ctr"/>
                </a:tc>
                <a:tc>
                  <a:txBody>
                    <a:bodyPr/>
                    <a:lstStyle/>
                    <a:p>
                      <a:pPr algn="ctr"/>
                      <a:r>
                        <a:rPr lang="en-US" sz="1200" b="1" dirty="0" smtClean="0"/>
                        <a:t>~4,000</a:t>
                      </a:r>
                      <a:endParaRPr lang="en-US" sz="1200" b="1" dirty="0"/>
                    </a:p>
                  </a:txBody>
                  <a:tcPr anchor="ctr"/>
                </a:tc>
                <a:tc>
                  <a:txBody>
                    <a:bodyPr/>
                    <a:lstStyle/>
                    <a:p>
                      <a:pPr algn="ctr"/>
                      <a:r>
                        <a:rPr lang="en-US" sz="1200" b="1" dirty="0" smtClean="0"/>
                        <a:t>16,193</a:t>
                      </a:r>
                      <a:endParaRPr lang="en-US" sz="1200" b="1" dirty="0"/>
                    </a:p>
                  </a:txBody>
                  <a:tcPr anchor="ctr"/>
                </a:tc>
              </a:tr>
              <a:tr h="449876">
                <a:tc>
                  <a:txBody>
                    <a:bodyPr/>
                    <a:lstStyle/>
                    <a:p>
                      <a:pPr algn="l"/>
                      <a:r>
                        <a:rPr lang="en-US" sz="1100" b="1" dirty="0" smtClean="0"/>
                        <a:t>Traceability Matrix</a:t>
                      </a:r>
                      <a:endParaRPr lang="en-US" sz="1100" b="1" dirty="0"/>
                    </a:p>
                  </a:txBody>
                  <a:tcPr anchor="ctr"/>
                </a:tc>
                <a:tc>
                  <a:txBody>
                    <a:bodyPr/>
                    <a:lstStyle/>
                    <a:p>
                      <a:pPr algn="ctr"/>
                      <a:r>
                        <a:rPr lang="en-US" sz="1100" baseline="0" dirty="0" smtClean="0"/>
                        <a:t>Not present </a:t>
                      </a:r>
                      <a:endParaRPr lang="en-US" sz="1100" dirty="0"/>
                    </a:p>
                  </a:txBody>
                  <a:tcPr anchor="ctr"/>
                </a:tc>
                <a:tc>
                  <a:txBody>
                    <a:bodyPr/>
                    <a:lstStyle/>
                    <a:p>
                      <a:pPr algn="ctr"/>
                      <a:r>
                        <a:rPr lang="en-US" sz="1100" baseline="0" dirty="0" smtClean="0"/>
                        <a:t>Present</a:t>
                      </a:r>
                      <a:endParaRPr lang="en-US" sz="1100" dirty="0"/>
                    </a:p>
                  </a:txBody>
                  <a:tcPr anchor="ctr"/>
                </a:tc>
              </a:tr>
              <a:tr h="449876">
                <a:tc>
                  <a:txBody>
                    <a:bodyPr/>
                    <a:lstStyle/>
                    <a:p>
                      <a:pPr algn="l"/>
                      <a:r>
                        <a:rPr lang="en-US" sz="1100" b="1" dirty="0" smtClean="0"/>
                        <a:t>Defects</a:t>
                      </a:r>
                      <a:r>
                        <a:rPr lang="en-US" sz="1100" b="1" baseline="0" dirty="0" smtClean="0"/>
                        <a:t> in Production</a:t>
                      </a:r>
                      <a:endParaRPr lang="en-US" sz="1100" b="1" dirty="0"/>
                    </a:p>
                  </a:txBody>
                  <a:tcPr anchor="ctr"/>
                </a:tc>
                <a:tc>
                  <a:txBody>
                    <a:bodyPr/>
                    <a:lstStyle/>
                    <a:p>
                      <a:pPr algn="ctr"/>
                      <a:r>
                        <a:rPr lang="en-US" sz="1100" dirty="0" smtClean="0"/>
                        <a:t>Considerable</a:t>
                      </a:r>
                      <a:r>
                        <a:rPr lang="en-US" sz="1100" baseline="0" dirty="0" smtClean="0"/>
                        <a:t> leakage</a:t>
                      </a:r>
                      <a:endParaRPr lang="en-US" sz="1100" dirty="0"/>
                    </a:p>
                  </a:txBody>
                  <a:tcPr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100" dirty="0" smtClean="0"/>
                        <a:t>Significant reduction (~7% leakage)</a:t>
                      </a:r>
                      <a:endParaRPr lang="en-US" sz="1100" dirty="0" smtClean="0">
                        <a:solidFill>
                          <a:schemeClr val="tx1"/>
                        </a:solidFill>
                      </a:endParaRPr>
                    </a:p>
                  </a:txBody>
                  <a:tcPr anchor="ctr"/>
                </a:tc>
              </a:tr>
              <a:tr h="517666">
                <a:tc>
                  <a:txBody>
                    <a:bodyPr/>
                    <a:lstStyle/>
                    <a:p>
                      <a:pPr algn="l"/>
                      <a:r>
                        <a:rPr lang="en-US" sz="1100" b="1" dirty="0" smtClean="0"/>
                        <a:t>Data Integrity &amp; Governance</a:t>
                      </a:r>
                      <a:r>
                        <a:rPr lang="en-US" sz="1100" b="1" baseline="0" dirty="0" smtClean="0"/>
                        <a:t> Ability</a:t>
                      </a:r>
                      <a:endParaRPr lang="en-US" sz="1100" b="1" dirty="0"/>
                    </a:p>
                  </a:txBody>
                  <a:tcPr anchor="ctr"/>
                </a:tc>
                <a:tc>
                  <a:txBody>
                    <a:bodyPr/>
                    <a:lstStyle/>
                    <a:p>
                      <a:pPr algn="ctr"/>
                      <a:r>
                        <a:rPr lang="en-US" sz="1100" dirty="0" smtClean="0"/>
                        <a:t>Interactions </a:t>
                      </a:r>
                      <a:r>
                        <a:rPr lang="en-US" sz="1100" baseline="0" dirty="0" smtClean="0"/>
                        <a:t>not monitored</a:t>
                      </a:r>
                      <a:endParaRPr lang="en-US" sz="1100" dirty="0"/>
                    </a:p>
                  </a:txBody>
                  <a:tcPr anchor="ctr"/>
                </a:tc>
                <a:tc>
                  <a:txBody>
                    <a:bodyPr/>
                    <a:lstStyle/>
                    <a:p>
                      <a:pPr algn="ctr"/>
                      <a:r>
                        <a:rPr lang="en-US" sz="1100" baseline="0" dirty="0" smtClean="0"/>
                        <a:t>Monitored &amp; sign offs requested</a:t>
                      </a:r>
                      <a:endParaRPr lang="en-US" sz="1100" dirty="0"/>
                    </a:p>
                  </a:txBody>
                  <a:tcPr anchor="ctr"/>
                </a:tc>
              </a:tr>
            </a:tbl>
          </a:graphicData>
        </a:graphic>
      </p:graphicFrame>
      <p:cxnSp>
        <p:nvCxnSpPr>
          <p:cNvPr id="36" name="Straight Arrow Connector 35"/>
          <p:cNvCxnSpPr>
            <a:stCxn id="38" idx="9"/>
          </p:cNvCxnSpPr>
          <p:nvPr/>
        </p:nvCxnSpPr>
        <p:spPr>
          <a:xfrm>
            <a:off x="6305936" y="2598382"/>
            <a:ext cx="369563" cy="12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Freeform 80"/>
          <p:cNvSpPr>
            <a:spLocks noChangeAspect="1"/>
          </p:cNvSpPr>
          <p:nvPr/>
        </p:nvSpPr>
        <p:spPr bwMode="auto">
          <a:xfrm>
            <a:off x="5570192" y="2294132"/>
            <a:ext cx="735744" cy="478819"/>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rgbClr val="BDD203"/>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39" name="TextBox 38"/>
          <p:cNvSpPr txBox="1"/>
          <p:nvPr/>
        </p:nvSpPr>
        <p:spPr>
          <a:xfrm>
            <a:off x="5341990" y="2813479"/>
            <a:ext cx="1226128" cy="307777"/>
          </a:xfrm>
          <a:prstGeom prst="rect">
            <a:avLst/>
          </a:prstGeom>
          <a:noFill/>
        </p:spPr>
        <p:txBody>
          <a:bodyPr wrap="square" lIns="0" tIns="0" rIns="0" bIns="0" rtlCol="0">
            <a:spAutoFit/>
          </a:bodyPr>
          <a:lstStyle/>
          <a:p>
            <a:pPr algn="ctr">
              <a:spcBef>
                <a:spcPts val="1200"/>
              </a:spcBef>
              <a:buSzPct val="25000"/>
              <a:buFont typeface="Arial" panose="020B0604020202020204" pitchFamily="34" charset="0"/>
              <a:buChar char="‏"/>
            </a:pPr>
            <a:r>
              <a:rPr lang="en-US" sz="1000" dirty="0" smtClean="0">
                <a:solidFill>
                  <a:schemeClr val="tx2"/>
                </a:solidFill>
              </a:rPr>
              <a:t>Scalable Cloud Solution </a:t>
            </a:r>
            <a:endParaRPr lang="en-US" sz="1000" dirty="0">
              <a:solidFill>
                <a:schemeClr val="tx2"/>
              </a:solidFill>
            </a:endParaRPr>
          </a:p>
        </p:txBody>
      </p:sp>
      <p:sp>
        <p:nvSpPr>
          <p:cNvPr id="41" name="Rounded Rectangle 40"/>
          <p:cNvSpPr/>
          <p:nvPr/>
        </p:nvSpPr>
        <p:spPr bwMode="gray">
          <a:xfrm>
            <a:off x="2912801" y="2323462"/>
            <a:ext cx="1684367" cy="613334"/>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n-US" sz="1100" b="1" dirty="0" smtClean="0">
                <a:solidFill>
                  <a:schemeClr val="bg1"/>
                </a:solidFill>
              </a:rPr>
              <a:t>Policy Administration System</a:t>
            </a:r>
          </a:p>
        </p:txBody>
      </p:sp>
      <p:sp>
        <p:nvSpPr>
          <p:cNvPr id="42" name="Rectangle 41"/>
          <p:cNvSpPr/>
          <p:nvPr/>
        </p:nvSpPr>
        <p:spPr bwMode="gray">
          <a:xfrm>
            <a:off x="1366369" y="1792387"/>
            <a:ext cx="706582" cy="400499"/>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3" name="Rectangle 42"/>
          <p:cNvSpPr/>
          <p:nvPr/>
        </p:nvSpPr>
        <p:spPr bwMode="gray">
          <a:xfrm>
            <a:off x="1366369" y="2229630"/>
            <a:ext cx="706582" cy="400499"/>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4" name="Rectangle 43"/>
          <p:cNvSpPr/>
          <p:nvPr/>
        </p:nvSpPr>
        <p:spPr bwMode="gray">
          <a:xfrm>
            <a:off x="1366369" y="2673214"/>
            <a:ext cx="706582" cy="400499"/>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5" name="Rectangle 44"/>
          <p:cNvSpPr/>
          <p:nvPr/>
        </p:nvSpPr>
        <p:spPr bwMode="gray">
          <a:xfrm>
            <a:off x="1366369" y="3112707"/>
            <a:ext cx="706582" cy="400499"/>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6" name="Left Bracket 45"/>
          <p:cNvSpPr/>
          <p:nvPr/>
        </p:nvSpPr>
        <p:spPr>
          <a:xfrm flipH="1">
            <a:off x="2122260" y="1812984"/>
            <a:ext cx="45719" cy="1714331"/>
          </a:xfrm>
          <a:prstGeom prst="leftBracket">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 name="Straight Arrow Connector 49"/>
          <p:cNvCxnSpPr/>
          <p:nvPr/>
        </p:nvCxnSpPr>
        <p:spPr>
          <a:xfrm>
            <a:off x="2160442" y="2630129"/>
            <a:ext cx="719895"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4576386" y="2630129"/>
            <a:ext cx="980890" cy="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91290" y="2485444"/>
            <a:ext cx="980315" cy="307777"/>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000" dirty="0" smtClean="0">
                <a:solidFill>
                  <a:schemeClr val="tx2"/>
                </a:solidFill>
              </a:rPr>
              <a:t>Different AAA Legacy Systems</a:t>
            </a:r>
            <a:endParaRPr lang="en-US" sz="1000" dirty="0">
              <a:solidFill>
                <a:schemeClr val="tx2"/>
              </a:solidFill>
            </a:endParaRPr>
          </a:p>
        </p:txBody>
      </p:sp>
      <p:sp>
        <p:nvSpPr>
          <p:cNvPr id="69" name="TextBox 68"/>
          <p:cNvSpPr txBox="1"/>
          <p:nvPr/>
        </p:nvSpPr>
        <p:spPr>
          <a:xfrm>
            <a:off x="4591794" y="2310686"/>
            <a:ext cx="983772" cy="307777"/>
          </a:xfrm>
          <a:prstGeom prst="rect">
            <a:avLst/>
          </a:prstGeom>
          <a:noFill/>
        </p:spPr>
        <p:txBody>
          <a:bodyPr wrap="square" lIns="0" tIns="0" rIns="0" bIns="0" rtlCol="0">
            <a:spAutoFit/>
          </a:bodyPr>
          <a:lstStyle/>
          <a:p>
            <a:pPr algn="ctr">
              <a:spcBef>
                <a:spcPts val="1200"/>
              </a:spcBef>
              <a:buSzPct val="25000"/>
              <a:buFont typeface="Arial" panose="020B0604020202020204" pitchFamily="34" charset="0"/>
              <a:buChar char="‏"/>
            </a:pPr>
            <a:r>
              <a:rPr lang="en-US" sz="1000" dirty="0" smtClean="0">
                <a:solidFill>
                  <a:schemeClr val="tx2"/>
                </a:solidFill>
              </a:rPr>
              <a:t>System Quality Issues</a:t>
            </a:r>
            <a:endParaRPr lang="en-US" sz="1000" dirty="0">
              <a:solidFill>
                <a:schemeClr val="tx2"/>
              </a:solidFill>
            </a:endParaRPr>
          </a:p>
        </p:txBody>
      </p:sp>
      <p:sp>
        <p:nvSpPr>
          <p:cNvPr id="73" name="TextBox 72"/>
          <p:cNvSpPr txBox="1"/>
          <p:nvPr/>
        </p:nvSpPr>
        <p:spPr>
          <a:xfrm>
            <a:off x="2228247" y="2411310"/>
            <a:ext cx="613063" cy="153888"/>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000" dirty="0" smtClean="0">
                <a:solidFill>
                  <a:schemeClr val="tx2"/>
                </a:solidFill>
              </a:rPr>
              <a:t>Integration</a:t>
            </a:r>
            <a:endParaRPr lang="en-US" sz="1000" dirty="0">
              <a:solidFill>
                <a:schemeClr val="tx2"/>
              </a:solidFill>
            </a:endParaRPr>
          </a:p>
        </p:txBody>
      </p:sp>
      <p:sp>
        <p:nvSpPr>
          <p:cNvPr id="77" name="Rounded Rectangle 76"/>
          <p:cNvSpPr/>
          <p:nvPr/>
        </p:nvSpPr>
        <p:spPr bwMode="gray">
          <a:xfrm>
            <a:off x="6707019" y="2341423"/>
            <a:ext cx="1895435" cy="516511"/>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100" dirty="0" smtClean="0">
                <a:solidFill>
                  <a:schemeClr val="tx1"/>
                </a:solidFill>
              </a:rPr>
              <a:t>Final Transaction in Production</a:t>
            </a:r>
          </a:p>
        </p:txBody>
      </p:sp>
      <p:sp>
        <p:nvSpPr>
          <p:cNvPr id="78" name="Rounded Rectangle 77"/>
          <p:cNvSpPr/>
          <p:nvPr/>
        </p:nvSpPr>
        <p:spPr bwMode="gray">
          <a:xfrm>
            <a:off x="6707021" y="3073713"/>
            <a:ext cx="1895434" cy="550136"/>
          </a:xfrm>
          <a:prstGeom prst="roundRect">
            <a:avLst/>
          </a:prstGeom>
          <a:solidFill>
            <a:schemeClr val="bg1">
              <a:lumMod val="75000"/>
            </a:schemeClr>
          </a:solidFill>
          <a:ln w="19050" algn="ctr">
            <a:noFill/>
            <a:miter lim="800000"/>
            <a:headEnd/>
            <a:tailEnd/>
          </a:ln>
        </p:spPr>
        <p:txBody>
          <a:bodyPr wrap="square" lIns="88900" tIns="88900" rIns="88900" bIns="88900" rtlCol="0" anchor="ctr"/>
          <a:lstStyle/>
          <a:p>
            <a:pPr>
              <a:lnSpc>
                <a:spcPct val="106000"/>
              </a:lnSpc>
            </a:pPr>
            <a:r>
              <a:rPr lang="en-US" sz="800" b="1" dirty="0" smtClean="0">
                <a:solidFill>
                  <a:schemeClr val="bg1"/>
                </a:solidFill>
              </a:rPr>
              <a:t>                # of defects</a:t>
            </a:r>
          </a:p>
          <a:p>
            <a:pPr>
              <a:lnSpc>
                <a:spcPct val="106000"/>
              </a:lnSpc>
            </a:pPr>
            <a:r>
              <a:rPr lang="en-US" sz="800" b="1" dirty="0" smtClean="0">
                <a:solidFill>
                  <a:schemeClr val="bg1"/>
                </a:solidFill>
              </a:rPr>
              <a:t>                Issue </a:t>
            </a:r>
            <a:r>
              <a:rPr lang="en-US" sz="800" b="1" dirty="0">
                <a:solidFill>
                  <a:schemeClr val="bg1"/>
                </a:solidFill>
              </a:rPr>
              <a:t>r</a:t>
            </a:r>
            <a:r>
              <a:rPr lang="en-US" sz="800" b="1" dirty="0" smtClean="0">
                <a:solidFill>
                  <a:schemeClr val="bg1"/>
                </a:solidFill>
              </a:rPr>
              <a:t>esolution time</a:t>
            </a:r>
          </a:p>
          <a:p>
            <a:pPr>
              <a:lnSpc>
                <a:spcPct val="106000"/>
              </a:lnSpc>
            </a:pPr>
            <a:r>
              <a:rPr lang="en-US" sz="800" b="1" dirty="0" smtClean="0">
                <a:solidFill>
                  <a:schemeClr val="bg1"/>
                </a:solidFill>
              </a:rPr>
              <a:t>                Testing effectiveness</a:t>
            </a:r>
          </a:p>
        </p:txBody>
      </p:sp>
      <p:cxnSp>
        <p:nvCxnSpPr>
          <p:cNvPr id="80" name="Straight Arrow Connector 79"/>
          <p:cNvCxnSpPr>
            <a:stCxn id="78" idx="0"/>
            <a:endCxn id="77" idx="2"/>
          </p:cNvCxnSpPr>
          <p:nvPr/>
        </p:nvCxnSpPr>
        <p:spPr>
          <a:xfrm flipH="1" flipV="1">
            <a:off x="7654737" y="2857934"/>
            <a:ext cx="1" cy="21577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bwMode="gray">
          <a:xfrm>
            <a:off x="365759" y="1174553"/>
            <a:ext cx="8435341" cy="471891"/>
          </a:xfrm>
          <a:prstGeom prst="rect">
            <a:avLst/>
          </a:prstGeom>
          <a:solidFill>
            <a:schemeClr val="accent2"/>
          </a:solidFill>
          <a:ln w="1905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b="1" dirty="0" smtClean="0">
                <a:solidFill>
                  <a:schemeClr val="bg1"/>
                </a:solidFill>
              </a:rPr>
              <a:t>Deloitte’s Solution Process Flow </a:t>
            </a:r>
          </a:p>
        </p:txBody>
      </p:sp>
      <p:sp>
        <p:nvSpPr>
          <p:cNvPr id="30" name="Freeform 147"/>
          <p:cNvSpPr>
            <a:spLocks noChangeAspect="1" noEditPoints="1"/>
          </p:cNvSpPr>
          <p:nvPr/>
        </p:nvSpPr>
        <p:spPr bwMode="auto">
          <a:xfrm>
            <a:off x="2836893" y="1313515"/>
            <a:ext cx="305779" cy="184823"/>
          </a:xfrm>
          <a:custGeom>
            <a:avLst/>
            <a:gdLst>
              <a:gd name="T0" fmla="*/ 37 w 148"/>
              <a:gd name="T1" fmla="*/ 68 h 89"/>
              <a:gd name="T2" fmla="*/ 37 w 148"/>
              <a:gd name="T3" fmla="*/ 29 h 89"/>
              <a:gd name="T4" fmla="*/ 52 w 148"/>
              <a:gd name="T5" fmla="*/ 29 h 89"/>
              <a:gd name="T6" fmla="*/ 26 w 148"/>
              <a:gd name="T7" fmla="*/ 0 h 89"/>
              <a:gd name="T8" fmla="*/ 0 w 148"/>
              <a:gd name="T9" fmla="*/ 29 h 89"/>
              <a:gd name="T10" fmla="*/ 15 w 148"/>
              <a:gd name="T11" fmla="*/ 29 h 89"/>
              <a:gd name="T12" fmla="*/ 15 w 148"/>
              <a:gd name="T13" fmla="*/ 74 h 89"/>
              <a:gd name="T14" fmla="*/ 30 w 148"/>
              <a:gd name="T15" fmla="*/ 89 h 89"/>
              <a:gd name="T16" fmla="*/ 96 w 148"/>
              <a:gd name="T17" fmla="*/ 89 h 89"/>
              <a:gd name="T18" fmla="*/ 77 w 148"/>
              <a:gd name="T19" fmla="*/ 68 h 89"/>
              <a:gd name="T20" fmla="*/ 37 w 148"/>
              <a:gd name="T21" fmla="*/ 68 h 89"/>
              <a:gd name="T22" fmla="*/ 133 w 148"/>
              <a:gd name="T23" fmla="*/ 59 h 89"/>
              <a:gd name="T24" fmla="*/ 133 w 148"/>
              <a:gd name="T25" fmla="*/ 15 h 89"/>
              <a:gd name="T26" fmla="*/ 118 w 148"/>
              <a:gd name="T27" fmla="*/ 0 h 89"/>
              <a:gd name="T28" fmla="*/ 52 w 148"/>
              <a:gd name="T29" fmla="*/ 0 h 89"/>
              <a:gd name="T30" fmla="*/ 71 w 148"/>
              <a:gd name="T31" fmla="*/ 21 h 89"/>
              <a:gd name="T32" fmla="*/ 111 w 148"/>
              <a:gd name="T33" fmla="*/ 21 h 89"/>
              <a:gd name="T34" fmla="*/ 111 w 148"/>
              <a:gd name="T35" fmla="*/ 59 h 89"/>
              <a:gd name="T36" fmla="*/ 96 w 148"/>
              <a:gd name="T37" fmla="*/ 59 h 89"/>
              <a:gd name="T38" fmla="*/ 122 w 148"/>
              <a:gd name="T39" fmla="*/ 89 h 89"/>
              <a:gd name="T40" fmla="*/ 148 w 148"/>
              <a:gd name="T41" fmla="*/ 59 h 89"/>
              <a:gd name="T42" fmla="*/ 133 w 148"/>
              <a:gd name="T43" fmla="*/ 5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 h="89">
                <a:moveTo>
                  <a:pt x="37" y="68"/>
                </a:moveTo>
                <a:cubicBezTo>
                  <a:pt x="37" y="29"/>
                  <a:pt x="37" y="29"/>
                  <a:pt x="37" y="29"/>
                </a:cubicBezTo>
                <a:cubicBezTo>
                  <a:pt x="52" y="29"/>
                  <a:pt x="52" y="29"/>
                  <a:pt x="52" y="29"/>
                </a:cubicBezTo>
                <a:cubicBezTo>
                  <a:pt x="26" y="0"/>
                  <a:pt x="26" y="0"/>
                  <a:pt x="26" y="0"/>
                </a:cubicBezTo>
                <a:cubicBezTo>
                  <a:pt x="0" y="29"/>
                  <a:pt x="0" y="29"/>
                  <a:pt x="0" y="29"/>
                </a:cubicBezTo>
                <a:cubicBezTo>
                  <a:pt x="15" y="29"/>
                  <a:pt x="15" y="29"/>
                  <a:pt x="15" y="29"/>
                </a:cubicBezTo>
                <a:cubicBezTo>
                  <a:pt x="15" y="74"/>
                  <a:pt x="15" y="74"/>
                  <a:pt x="15" y="74"/>
                </a:cubicBezTo>
                <a:cubicBezTo>
                  <a:pt x="15" y="82"/>
                  <a:pt x="22" y="89"/>
                  <a:pt x="30" y="89"/>
                </a:cubicBezTo>
                <a:cubicBezTo>
                  <a:pt x="96" y="89"/>
                  <a:pt x="96" y="89"/>
                  <a:pt x="96" y="89"/>
                </a:cubicBezTo>
                <a:cubicBezTo>
                  <a:pt x="77" y="68"/>
                  <a:pt x="77" y="68"/>
                  <a:pt x="77" y="68"/>
                </a:cubicBezTo>
                <a:lnTo>
                  <a:pt x="37" y="68"/>
                </a:lnTo>
                <a:close/>
                <a:moveTo>
                  <a:pt x="133" y="59"/>
                </a:moveTo>
                <a:cubicBezTo>
                  <a:pt x="133" y="15"/>
                  <a:pt x="133" y="15"/>
                  <a:pt x="133" y="15"/>
                </a:cubicBezTo>
                <a:cubicBezTo>
                  <a:pt x="133" y="7"/>
                  <a:pt x="126" y="0"/>
                  <a:pt x="118" y="0"/>
                </a:cubicBezTo>
                <a:cubicBezTo>
                  <a:pt x="52" y="0"/>
                  <a:pt x="52" y="0"/>
                  <a:pt x="52" y="0"/>
                </a:cubicBezTo>
                <a:cubicBezTo>
                  <a:pt x="71" y="21"/>
                  <a:pt x="71" y="21"/>
                  <a:pt x="71" y="21"/>
                </a:cubicBezTo>
                <a:cubicBezTo>
                  <a:pt x="111" y="21"/>
                  <a:pt x="111" y="21"/>
                  <a:pt x="111" y="21"/>
                </a:cubicBezTo>
                <a:cubicBezTo>
                  <a:pt x="111" y="59"/>
                  <a:pt x="111" y="59"/>
                  <a:pt x="111" y="59"/>
                </a:cubicBezTo>
                <a:cubicBezTo>
                  <a:pt x="96" y="59"/>
                  <a:pt x="96" y="59"/>
                  <a:pt x="96" y="59"/>
                </a:cubicBezTo>
                <a:cubicBezTo>
                  <a:pt x="122" y="89"/>
                  <a:pt x="122" y="89"/>
                  <a:pt x="122" y="89"/>
                </a:cubicBezTo>
                <a:cubicBezTo>
                  <a:pt x="148" y="59"/>
                  <a:pt x="148" y="59"/>
                  <a:pt x="148" y="59"/>
                </a:cubicBezTo>
                <a:lnTo>
                  <a:pt x="133" y="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132"/>
          <p:cNvSpPr>
            <a:spLocks noChangeAspect="1"/>
          </p:cNvSpPr>
          <p:nvPr/>
        </p:nvSpPr>
        <p:spPr bwMode="auto">
          <a:xfrm flipH="1">
            <a:off x="7153568" y="3159200"/>
            <a:ext cx="56789" cy="111769"/>
          </a:xfrm>
          <a:custGeom>
            <a:avLst/>
            <a:gdLst>
              <a:gd name="T0" fmla="*/ 157 w 157"/>
              <a:gd name="T1" fmla="*/ 235 h 309"/>
              <a:gd name="T2" fmla="*/ 106 w 157"/>
              <a:gd name="T3" fmla="*/ 235 h 309"/>
              <a:gd name="T4" fmla="*/ 106 w 157"/>
              <a:gd name="T5" fmla="*/ 0 h 309"/>
              <a:gd name="T6" fmla="*/ 51 w 157"/>
              <a:gd name="T7" fmla="*/ 0 h 309"/>
              <a:gd name="T8" fmla="*/ 51 w 157"/>
              <a:gd name="T9" fmla="*/ 235 h 309"/>
              <a:gd name="T10" fmla="*/ 0 w 157"/>
              <a:gd name="T11" fmla="*/ 235 h 309"/>
              <a:gd name="T12" fmla="*/ 79 w 157"/>
              <a:gd name="T13" fmla="*/ 309 h 309"/>
              <a:gd name="T14" fmla="*/ 157 w 157"/>
              <a:gd name="T15" fmla="*/ 235 h 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309">
                <a:moveTo>
                  <a:pt x="157" y="235"/>
                </a:moveTo>
                <a:lnTo>
                  <a:pt x="106" y="235"/>
                </a:lnTo>
                <a:lnTo>
                  <a:pt x="106" y="0"/>
                </a:lnTo>
                <a:lnTo>
                  <a:pt x="51" y="0"/>
                </a:lnTo>
                <a:lnTo>
                  <a:pt x="51" y="235"/>
                </a:lnTo>
                <a:lnTo>
                  <a:pt x="0" y="235"/>
                </a:lnTo>
                <a:lnTo>
                  <a:pt x="79" y="309"/>
                </a:lnTo>
                <a:lnTo>
                  <a:pt x="157" y="2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132"/>
          <p:cNvSpPr>
            <a:spLocks noChangeAspect="1"/>
          </p:cNvSpPr>
          <p:nvPr/>
        </p:nvSpPr>
        <p:spPr bwMode="auto">
          <a:xfrm flipH="1">
            <a:off x="7143850" y="3279143"/>
            <a:ext cx="66506" cy="130892"/>
          </a:xfrm>
          <a:custGeom>
            <a:avLst/>
            <a:gdLst>
              <a:gd name="T0" fmla="*/ 157 w 157"/>
              <a:gd name="T1" fmla="*/ 235 h 309"/>
              <a:gd name="T2" fmla="*/ 106 w 157"/>
              <a:gd name="T3" fmla="*/ 235 h 309"/>
              <a:gd name="T4" fmla="*/ 106 w 157"/>
              <a:gd name="T5" fmla="*/ 0 h 309"/>
              <a:gd name="T6" fmla="*/ 51 w 157"/>
              <a:gd name="T7" fmla="*/ 0 h 309"/>
              <a:gd name="T8" fmla="*/ 51 w 157"/>
              <a:gd name="T9" fmla="*/ 235 h 309"/>
              <a:gd name="T10" fmla="*/ 0 w 157"/>
              <a:gd name="T11" fmla="*/ 235 h 309"/>
              <a:gd name="T12" fmla="*/ 79 w 157"/>
              <a:gd name="T13" fmla="*/ 309 h 309"/>
              <a:gd name="T14" fmla="*/ 157 w 157"/>
              <a:gd name="T15" fmla="*/ 235 h 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309">
                <a:moveTo>
                  <a:pt x="157" y="235"/>
                </a:moveTo>
                <a:lnTo>
                  <a:pt x="106" y="235"/>
                </a:lnTo>
                <a:lnTo>
                  <a:pt x="106" y="0"/>
                </a:lnTo>
                <a:lnTo>
                  <a:pt x="51" y="0"/>
                </a:lnTo>
                <a:lnTo>
                  <a:pt x="51" y="235"/>
                </a:lnTo>
                <a:lnTo>
                  <a:pt x="0" y="235"/>
                </a:lnTo>
                <a:lnTo>
                  <a:pt x="79" y="309"/>
                </a:lnTo>
                <a:lnTo>
                  <a:pt x="157" y="2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132"/>
          <p:cNvSpPr>
            <a:spLocks noChangeAspect="1"/>
          </p:cNvSpPr>
          <p:nvPr/>
        </p:nvSpPr>
        <p:spPr bwMode="auto">
          <a:xfrm flipV="1">
            <a:off x="7153569" y="3415921"/>
            <a:ext cx="56790" cy="111772"/>
          </a:xfrm>
          <a:custGeom>
            <a:avLst/>
            <a:gdLst>
              <a:gd name="T0" fmla="*/ 157 w 157"/>
              <a:gd name="T1" fmla="*/ 235 h 309"/>
              <a:gd name="T2" fmla="*/ 106 w 157"/>
              <a:gd name="T3" fmla="*/ 235 h 309"/>
              <a:gd name="T4" fmla="*/ 106 w 157"/>
              <a:gd name="T5" fmla="*/ 0 h 309"/>
              <a:gd name="T6" fmla="*/ 51 w 157"/>
              <a:gd name="T7" fmla="*/ 0 h 309"/>
              <a:gd name="T8" fmla="*/ 51 w 157"/>
              <a:gd name="T9" fmla="*/ 235 h 309"/>
              <a:gd name="T10" fmla="*/ 0 w 157"/>
              <a:gd name="T11" fmla="*/ 235 h 309"/>
              <a:gd name="T12" fmla="*/ 79 w 157"/>
              <a:gd name="T13" fmla="*/ 309 h 309"/>
              <a:gd name="T14" fmla="*/ 157 w 157"/>
              <a:gd name="T15" fmla="*/ 235 h 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309">
                <a:moveTo>
                  <a:pt x="157" y="235"/>
                </a:moveTo>
                <a:lnTo>
                  <a:pt x="106" y="235"/>
                </a:lnTo>
                <a:lnTo>
                  <a:pt x="106" y="0"/>
                </a:lnTo>
                <a:lnTo>
                  <a:pt x="51" y="0"/>
                </a:lnTo>
                <a:lnTo>
                  <a:pt x="51" y="235"/>
                </a:lnTo>
                <a:lnTo>
                  <a:pt x="0" y="235"/>
                </a:lnTo>
                <a:lnTo>
                  <a:pt x="79" y="309"/>
                </a:lnTo>
                <a:lnTo>
                  <a:pt x="157" y="2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AutoShape 12"/>
          <p:cNvSpPr>
            <a:spLocks noChangeArrowheads="1"/>
          </p:cNvSpPr>
          <p:nvPr/>
        </p:nvSpPr>
        <p:spPr bwMode="auto">
          <a:xfrm>
            <a:off x="5982203" y="3927765"/>
            <a:ext cx="189998" cy="2317170"/>
          </a:xfrm>
          <a:prstGeom prst="homePlate">
            <a:avLst>
              <a:gd name="adj" fmla="val 100000"/>
            </a:avLst>
          </a:prstGeom>
          <a:solidFill>
            <a:schemeClr val="bg2"/>
          </a:solidFill>
          <a:ln w="6350" algn="ctr">
            <a:noFill/>
            <a:miter lim="800000"/>
            <a:headEnd/>
            <a:tailEnd/>
          </a:ln>
        </p:spPr>
        <p:txBody>
          <a:bodyPr wrap="square" lIns="88900" tIns="88900" rIns="88900" bIns="88900" anchor="ctr"/>
          <a:lstStyle/>
          <a:p>
            <a:pPr algn="ctr"/>
            <a:endParaRPr lang="en-US" sz="1400" dirty="0"/>
          </a:p>
        </p:txBody>
      </p:sp>
    </p:spTree>
    <p:extLst>
      <p:ext uri="{BB962C8B-B14F-4D97-AF65-F5344CB8AC3E}">
        <p14:creationId xmlns:p14="http://schemas.microsoft.com/office/powerpoint/2010/main" val="223670690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67006"/>
            <a:ext cx="8412480" cy="469492"/>
          </a:xfrm>
        </p:spPr>
        <p:txBody>
          <a:bodyPr/>
          <a:lstStyle/>
          <a:p>
            <a:r>
              <a:rPr lang="en-US" dirty="0" smtClean="0"/>
              <a:t>Impact</a:t>
            </a:r>
            <a:endParaRPr lang="en-US" dirty="0"/>
          </a:p>
        </p:txBody>
      </p:sp>
      <p:sp>
        <p:nvSpPr>
          <p:cNvPr id="3" name="Text Placeholder 2"/>
          <p:cNvSpPr>
            <a:spLocks noGrp="1"/>
          </p:cNvSpPr>
          <p:nvPr>
            <p:ph type="body" sz="quarter" idx="13"/>
          </p:nvPr>
        </p:nvSpPr>
        <p:spPr>
          <a:xfrm>
            <a:off x="342900" y="782620"/>
            <a:ext cx="8412480" cy="757255"/>
          </a:xfrm>
        </p:spPr>
        <p:txBody>
          <a:bodyPr/>
          <a:lstStyle/>
          <a:p>
            <a:r>
              <a:rPr lang="en-US" dirty="0" smtClean="0"/>
              <a:t>Quantitative &amp; Qualitative Impact of Implemented Solutions</a:t>
            </a:r>
            <a:endParaRPr lang="en-US" dirty="0"/>
          </a:p>
        </p:txBody>
      </p:sp>
      <p:sp>
        <p:nvSpPr>
          <p:cNvPr id="6" name="TextBox 5"/>
          <p:cNvSpPr txBox="1"/>
          <p:nvPr/>
        </p:nvSpPr>
        <p:spPr>
          <a:xfrm>
            <a:off x="9781674" y="1539875"/>
            <a:ext cx="65"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endParaRPr lang="en-US" dirty="0">
              <a:solidFill>
                <a:schemeClr val="tx2"/>
              </a:solidFill>
            </a:endParaRPr>
          </a:p>
        </p:txBody>
      </p:sp>
      <p:sp>
        <p:nvSpPr>
          <p:cNvPr id="8" name="Rectangle 7"/>
          <p:cNvSpPr/>
          <p:nvPr/>
        </p:nvSpPr>
        <p:spPr bwMode="gray">
          <a:xfrm>
            <a:off x="360506" y="1236831"/>
            <a:ext cx="4128367" cy="713748"/>
          </a:xfrm>
          <a:prstGeom prst="rect">
            <a:avLst/>
          </a:prstGeom>
          <a:solidFill>
            <a:schemeClr val="accent1"/>
          </a:solidFill>
          <a:ln w="19050" algn="ctr">
            <a:solidFill>
              <a:schemeClr val="bg2"/>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lnSpc>
                <a:spcPct val="106000"/>
              </a:lnSpc>
              <a:buFont typeface="Wingdings 2" pitchFamily="18" charset="2"/>
              <a:buNone/>
            </a:pPr>
            <a:r>
              <a:rPr lang="en-US" sz="1400" b="1" dirty="0">
                <a:solidFill>
                  <a:schemeClr val="bg1"/>
                </a:solidFill>
              </a:rPr>
              <a:t>Quantitative Analysis</a:t>
            </a:r>
          </a:p>
        </p:txBody>
      </p:sp>
      <p:sp>
        <p:nvSpPr>
          <p:cNvPr id="20" name="Content Placeholder 19"/>
          <p:cNvSpPr>
            <a:spLocks noGrp="1"/>
          </p:cNvSpPr>
          <p:nvPr>
            <p:ph sz="quarter" idx="16"/>
          </p:nvPr>
        </p:nvSpPr>
        <p:spPr>
          <a:xfrm>
            <a:off x="4633217" y="1236830"/>
            <a:ext cx="4167883" cy="4898393"/>
          </a:xfrm>
          <a:ln w="19050">
            <a:solidFill>
              <a:schemeClr val="bg2"/>
            </a:solidFill>
          </a:ln>
        </p:spPr>
        <p:txBody>
          <a:bodyPr anchor="t"/>
          <a:lstStyle/>
          <a:p>
            <a:endParaRPr lang="en-US" dirty="0" smtClean="0"/>
          </a:p>
          <a:p>
            <a:endParaRPr lang="en-US" dirty="0"/>
          </a:p>
          <a:p>
            <a:pPr lvl="1" indent="0">
              <a:lnSpc>
                <a:spcPct val="150000"/>
              </a:lnSpc>
              <a:buSzPct val="90000"/>
              <a:buNone/>
            </a:pPr>
            <a:r>
              <a:rPr lang="en-US" sz="1100" dirty="0" smtClean="0">
                <a:solidFill>
                  <a:schemeClr val="tx1"/>
                </a:solidFill>
              </a:rPr>
              <a:t>	</a:t>
            </a:r>
            <a:r>
              <a:rPr lang="en-US" sz="1200" dirty="0" smtClean="0">
                <a:solidFill>
                  <a:schemeClr val="tx1"/>
                </a:solidFill>
              </a:rPr>
              <a:t>Operating </a:t>
            </a:r>
            <a:r>
              <a:rPr lang="en-US" sz="1200" dirty="0">
                <a:solidFill>
                  <a:schemeClr val="tx1"/>
                </a:solidFill>
              </a:rPr>
              <a:t>C</a:t>
            </a:r>
            <a:r>
              <a:rPr lang="en-US" sz="1200" dirty="0" smtClean="0">
                <a:solidFill>
                  <a:schemeClr val="tx1"/>
                </a:solidFill>
              </a:rPr>
              <a:t>ost </a:t>
            </a:r>
          </a:p>
          <a:p>
            <a:pPr lvl="1" indent="0">
              <a:lnSpc>
                <a:spcPct val="114000"/>
              </a:lnSpc>
              <a:buSzPct val="90000"/>
              <a:buNone/>
            </a:pPr>
            <a:r>
              <a:rPr lang="en-US" sz="1100" dirty="0" smtClean="0">
                <a:solidFill>
                  <a:schemeClr val="tx1"/>
                </a:solidFill>
              </a:rPr>
              <a:t>	</a:t>
            </a:r>
          </a:p>
          <a:p>
            <a:pPr lvl="1" indent="0">
              <a:lnSpc>
                <a:spcPct val="150000"/>
              </a:lnSpc>
              <a:buSzPct val="90000"/>
              <a:buNone/>
            </a:pPr>
            <a:r>
              <a:rPr lang="en-US" sz="1100" dirty="0">
                <a:solidFill>
                  <a:schemeClr val="tx1"/>
                </a:solidFill>
              </a:rPr>
              <a:t>	</a:t>
            </a:r>
            <a:r>
              <a:rPr lang="en-US" sz="1200" dirty="0" smtClean="0">
                <a:solidFill>
                  <a:schemeClr val="tx1"/>
                </a:solidFill>
              </a:rPr>
              <a:t>Testing efficiency</a:t>
            </a:r>
          </a:p>
          <a:p>
            <a:pPr lvl="1" indent="0">
              <a:lnSpc>
                <a:spcPct val="300000"/>
              </a:lnSpc>
              <a:buSzPct val="90000"/>
              <a:buNone/>
            </a:pPr>
            <a:r>
              <a:rPr lang="en-US" sz="1200" dirty="0" smtClean="0">
                <a:solidFill>
                  <a:schemeClr val="tx1"/>
                </a:solidFill>
              </a:rPr>
              <a:t>	Quality coverage by automation     </a:t>
            </a:r>
          </a:p>
          <a:p>
            <a:pPr lvl="1" indent="0">
              <a:lnSpc>
                <a:spcPct val="250000"/>
              </a:lnSpc>
              <a:buSzPct val="90000"/>
              <a:buNone/>
            </a:pPr>
            <a:r>
              <a:rPr lang="en-US" sz="1200" dirty="0">
                <a:solidFill>
                  <a:schemeClr val="tx1"/>
                </a:solidFill>
              </a:rPr>
              <a:t>	</a:t>
            </a:r>
            <a:r>
              <a:rPr lang="en-US" sz="1200" dirty="0" smtClean="0">
                <a:solidFill>
                  <a:schemeClr val="tx1"/>
                </a:solidFill>
              </a:rPr>
              <a:t>Time for go-to-market</a:t>
            </a:r>
            <a:endParaRPr lang="en-US" sz="1400" dirty="0" smtClean="0">
              <a:solidFill>
                <a:schemeClr val="tx1"/>
              </a:solidFill>
            </a:endParaRPr>
          </a:p>
          <a:p>
            <a:pPr marL="285750" indent="-285750">
              <a:buSzPct val="90000"/>
              <a:buFont typeface="Wingdings" panose="05000000000000000000" pitchFamily="2" charset="2"/>
              <a:buChar char="§"/>
            </a:pPr>
            <a:endParaRPr lang="en-US" sz="1200" dirty="0" smtClean="0"/>
          </a:p>
          <a:p>
            <a:endParaRPr lang="en-US" dirty="0"/>
          </a:p>
        </p:txBody>
      </p:sp>
      <p:sp>
        <p:nvSpPr>
          <p:cNvPr id="21" name="Rectangle 20"/>
          <p:cNvSpPr/>
          <p:nvPr/>
        </p:nvSpPr>
        <p:spPr bwMode="gray">
          <a:xfrm>
            <a:off x="360506" y="1964726"/>
            <a:ext cx="4128367" cy="1100351"/>
          </a:xfrm>
          <a:prstGeom prst="rect">
            <a:avLst/>
          </a:prstGeom>
          <a:ln w="19050">
            <a:solidFill>
              <a:schemeClr val="bg2"/>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b="1" dirty="0" smtClean="0">
                <a:solidFill>
                  <a:schemeClr val="bg1"/>
                </a:solidFill>
              </a:rPr>
              <a:t>$645</a:t>
            </a:r>
            <a:endParaRPr lang="en-US" sz="1200" b="1" dirty="0" smtClean="0">
              <a:solidFill>
                <a:schemeClr val="tx1"/>
              </a:solidFill>
            </a:endParaRPr>
          </a:p>
        </p:txBody>
      </p:sp>
      <p:sp>
        <p:nvSpPr>
          <p:cNvPr id="22" name="Rectangle 21"/>
          <p:cNvSpPr/>
          <p:nvPr/>
        </p:nvSpPr>
        <p:spPr bwMode="gray">
          <a:xfrm>
            <a:off x="360506" y="3004523"/>
            <a:ext cx="4128367" cy="1097280"/>
          </a:xfrm>
          <a:prstGeom prst="rect">
            <a:avLst/>
          </a:prstGeom>
          <a:ln w="19050">
            <a:solidFill>
              <a:schemeClr val="bg2"/>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3" name="Rectangle 22"/>
          <p:cNvSpPr/>
          <p:nvPr/>
        </p:nvSpPr>
        <p:spPr bwMode="gray">
          <a:xfrm>
            <a:off x="360507" y="3981384"/>
            <a:ext cx="4128366" cy="1097280"/>
          </a:xfrm>
          <a:prstGeom prst="rect">
            <a:avLst/>
          </a:prstGeom>
          <a:ln w="19050">
            <a:solidFill>
              <a:schemeClr val="bg2"/>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4" name="Rectangle 23"/>
          <p:cNvSpPr/>
          <p:nvPr/>
        </p:nvSpPr>
        <p:spPr bwMode="gray">
          <a:xfrm>
            <a:off x="360506" y="5037943"/>
            <a:ext cx="4128368" cy="1097280"/>
          </a:xfrm>
          <a:prstGeom prst="rect">
            <a:avLst/>
          </a:prstGeom>
          <a:ln w="19050">
            <a:solidFill>
              <a:schemeClr val="bg2"/>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6" name="TextBox 25"/>
          <p:cNvSpPr txBox="1"/>
          <p:nvPr/>
        </p:nvSpPr>
        <p:spPr>
          <a:xfrm>
            <a:off x="2103372" y="2191714"/>
            <a:ext cx="1865945" cy="562911"/>
          </a:xfrm>
          <a:prstGeom prst="rect">
            <a:avLst/>
          </a:prstGeom>
          <a:noFill/>
        </p:spPr>
        <p:txBody>
          <a:bodyPr wrap="square" lIns="0" tIns="0" rIns="0" bIns="0" rtlCol="0">
            <a:spAutoFit/>
          </a:bodyPr>
          <a:lstStyle/>
          <a:p>
            <a:pPr>
              <a:lnSpc>
                <a:spcPct val="114000"/>
              </a:lnSpc>
              <a:spcBef>
                <a:spcPts val="1200"/>
              </a:spcBef>
              <a:buSzPct val="25000"/>
            </a:pPr>
            <a:r>
              <a:rPr lang="en-US" sz="1100" dirty="0"/>
              <a:t>T</a:t>
            </a:r>
            <a:r>
              <a:rPr lang="en-US" sz="1100" dirty="0" smtClean="0"/>
              <a:t>he annual savings from this transformation as per 2021 estimates*</a:t>
            </a:r>
            <a:endParaRPr lang="en-US" sz="1100" dirty="0"/>
          </a:p>
        </p:txBody>
      </p:sp>
      <p:sp>
        <p:nvSpPr>
          <p:cNvPr id="29" name="TextBox 28"/>
          <p:cNvSpPr txBox="1"/>
          <p:nvPr/>
        </p:nvSpPr>
        <p:spPr>
          <a:xfrm>
            <a:off x="2103372" y="3214235"/>
            <a:ext cx="2072443" cy="369909"/>
          </a:xfrm>
          <a:prstGeom prst="rect">
            <a:avLst/>
          </a:prstGeom>
          <a:noFill/>
        </p:spPr>
        <p:txBody>
          <a:bodyPr wrap="square" lIns="0" tIns="0" rIns="0" bIns="0" rtlCol="0">
            <a:spAutoFit/>
          </a:bodyPr>
          <a:lstStyle/>
          <a:p>
            <a:pPr>
              <a:lnSpc>
                <a:spcPct val="114000"/>
              </a:lnSpc>
              <a:spcBef>
                <a:spcPts val="1200"/>
              </a:spcBef>
              <a:buSzPct val="25000"/>
            </a:pPr>
            <a:r>
              <a:rPr lang="en-US" sz="1100" dirty="0"/>
              <a:t>Number of retired legacy systems</a:t>
            </a:r>
          </a:p>
        </p:txBody>
      </p:sp>
      <p:sp>
        <p:nvSpPr>
          <p:cNvPr id="31" name="TextBox 30"/>
          <p:cNvSpPr txBox="1"/>
          <p:nvPr/>
        </p:nvSpPr>
        <p:spPr>
          <a:xfrm>
            <a:off x="2149092" y="4253756"/>
            <a:ext cx="1950534" cy="369909"/>
          </a:xfrm>
          <a:prstGeom prst="rect">
            <a:avLst/>
          </a:prstGeom>
          <a:noFill/>
        </p:spPr>
        <p:txBody>
          <a:bodyPr wrap="square" lIns="0" tIns="0" rIns="0" bIns="0" rtlCol="0">
            <a:spAutoFit/>
          </a:bodyPr>
          <a:lstStyle/>
          <a:p>
            <a:pPr>
              <a:lnSpc>
                <a:spcPct val="114000"/>
              </a:lnSpc>
              <a:spcBef>
                <a:spcPts val="1200"/>
              </a:spcBef>
              <a:buSzPct val="25000"/>
            </a:pPr>
            <a:r>
              <a:rPr lang="en-US" sz="1100" dirty="0" smtClean="0"/>
              <a:t>Policies inforce on Policy Administration System</a:t>
            </a:r>
            <a:endParaRPr lang="en-US" sz="1100" dirty="0"/>
          </a:p>
        </p:txBody>
      </p:sp>
      <p:sp>
        <p:nvSpPr>
          <p:cNvPr id="33" name="TextBox 32"/>
          <p:cNvSpPr txBox="1"/>
          <p:nvPr/>
        </p:nvSpPr>
        <p:spPr>
          <a:xfrm>
            <a:off x="2149091" y="5222609"/>
            <a:ext cx="2026723" cy="579005"/>
          </a:xfrm>
          <a:prstGeom prst="rect">
            <a:avLst/>
          </a:prstGeom>
          <a:noFill/>
        </p:spPr>
        <p:txBody>
          <a:bodyPr wrap="square" lIns="0" tIns="0" rIns="0" bIns="0" rtlCol="0">
            <a:spAutoFit/>
          </a:bodyPr>
          <a:lstStyle/>
          <a:p>
            <a:pPr>
              <a:lnSpc>
                <a:spcPct val="114000"/>
              </a:lnSpc>
              <a:spcBef>
                <a:spcPts val="1200"/>
              </a:spcBef>
              <a:buSzPct val="25000"/>
            </a:pPr>
            <a:r>
              <a:rPr lang="en-US" sz="1100" dirty="0" smtClean="0"/>
              <a:t>Validated test scenarios increased from 400 to 10,000 per week</a:t>
            </a:r>
            <a:endParaRPr lang="en-US" sz="1100" dirty="0"/>
          </a:p>
        </p:txBody>
      </p:sp>
      <p:sp>
        <p:nvSpPr>
          <p:cNvPr id="10" name="TextBox 9"/>
          <p:cNvSpPr txBox="1"/>
          <p:nvPr/>
        </p:nvSpPr>
        <p:spPr>
          <a:xfrm>
            <a:off x="432840" y="2169658"/>
            <a:ext cx="1357474" cy="553998"/>
          </a:xfrm>
          <a:prstGeom prst="rect">
            <a:avLst/>
          </a:prstGeom>
          <a:noFill/>
        </p:spPr>
        <p:txBody>
          <a:bodyPr wrap="square" lIns="0" tIns="0" rIns="0" bIns="0" rtlCol="0">
            <a:spAutoFit/>
          </a:bodyPr>
          <a:lstStyle/>
          <a:p>
            <a:pPr>
              <a:spcBef>
                <a:spcPts val="1200"/>
              </a:spcBef>
              <a:buSzPct val="25000"/>
            </a:pPr>
            <a:r>
              <a:rPr lang="en-US" sz="3600" dirty="0" smtClean="0">
                <a:solidFill>
                  <a:schemeClr val="tx2"/>
                </a:solidFill>
                <a:latin typeface="Impact" panose="020B0806030902050204" pitchFamily="34" charset="0"/>
              </a:rPr>
              <a:t>$645M</a:t>
            </a:r>
            <a:endParaRPr lang="en-US" sz="3600" dirty="0">
              <a:solidFill>
                <a:schemeClr val="tx2"/>
              </a:solidFill>
              <a:latin typeface="Impact" panose="020B0806030902050204" pitchFamily="34" charset="0"/>
            </a:endParaRPr>
          </a:p>
        </p:txBody>
      </p:sp>
      <p:sp>
        <p:nvSpPr>
          <p:cNvPr id="37" name="TextBox 36"/>
          <p:cNvSpPr txBox="1"/>
          <p:nvPr/>
        </p:nvSpPr>
        <p:spPr>
          <a:xfrm>
            <a:off x="465599" y="3208306"/>
            <a:ext cx="1257300" cy="553998"/>
          </a:xfrm>
          <a:prstGeom prst="rect">
            <a:avLst/>
          </a:prstGeom>
          <a:noFill/>
        </p:spPr>
        <p:txBody>
          <a:bodyPr wrap="square" lIns="0" tIns="0" rIns="0" bIns="0" rtlCol="0">
            <a:spAutoFit/>
          </a:bodyPr>
          <a:lstStyle/>
          <a:p>
            <a:pPr>
              <a:spcBef>
                <a:spcPts val="1200"/>
              </a:spcBef>
              <a:buSzPct val="25000"/>
            </a:pPr>
            <a:r>
              <a:rPr lang="en-US" sz="3600" dirty="0" smtClean="0">
                <a:solidFill>
                  <a:schemeClr val="tx2"/>
                </a:solidFill>
                <a:latin typeface="Impact" panose="020B0806030902050204" pitchFamily="34" charset="0"/>
              </a:rPr>
              <a:t>133</a:t>
            </a:r>
            <a:endParaRPr lang="en-US" sz="3600" dirty="0">
              <a:solidFill>
                <a:schemeClr val="tx2"/>
              </a:solidFill>
              <a:latin typeface="Impact" panose="020B0806030902050204" pitchFamily="34" charset="0"/>
            </a:endParaRPr>
          </a:p>
        </p:txBody>
      </p:sp>
      <p:sp>
        <p:nvSpPr>
          <p:cNvPr id="12" name="TextBox 11"/>
          <p:cNvSpPr txBox="1"/>
          <p:nvPr/>
        </p:nvSpPr>
        <p:spPr>
          <a:xfrm>
            <a:off x="498359" y="4222315"/>
            <a:ext cx="994354" cy="553998"/>
          </a:xfrm>
          <a:prstGeom prst="rect">
            <a:avLst/>
          </a:prstGeom>
          <a:noFill/>
        </p:spPr>
        <p:txBody>
          <a:bodyPr wrap="square" lIns="0" tIns="0" rIns="0" bIns="0" rtlCol="0">
            <a:spAutoFit/>
          </a:bodyPr>
          <a:lstStyle/>
          <a:p>
            <a:pPr>
              <a:spcBef>
                <a:spcPts val="1200"/>
              </a:spcBef>
              <a:buSzPct val="25000"/>
            </a:pPr>
            <a:r>
              <a:rPr lang="en-US" sz="3600" dirty="0" smtClean="0">
                <a:solidFill>
                  <a:schemeClr val="tx2"/>
                </a:solidFill>
                <a:latin typeface="Impact" panose="020B0806030902050204" pitchFamily="34" charset="0"/>
              </a:rPr>
              <a:t>100%</a:t>
            </a:r>
            <a:endParaRPr lang="en-US" sz="3600" dirty="0">
              <a:solidFill>
                <a:schemeClr val="tx2"/>
              </a:solidFill>
              <a:latin typeface="Impact" panose="020B0806030902050204" pitchFamily="34" charset="0"/>
            </a:endParaRPr>
          </a:p>
        </p:txBody>
      </p:sp>
      <p:sp>
        <p:nvSpPr>
          <p:cNvPr id="13" name="TextBox 12"/>
          <p:cNvSpPr txBox="1"/>
          <p:nvPr/>
        </p:nvSpPr>
        <p:spPr>
          <a:xfrm>
            <a:off x="498359" y="5227607"/>
            <a:ext cx="1191781" cy="553998"/>
          </a:xfrm>
          <a:prstGeom prst="rect">
            <a:avLst/>
          </a:prstGeom>
          <a:noFill/>
        </p:spPr>
        <p:txBody>
          <a:bodyPr wrap="square" lIns="0" tIns="0" rIns="0" bIns="0" rtlCol="0">
            <a:spAutoFit/>
          </a:bodyPr>
          <a:lstStyle/>
          <a:p>
            <a:pPr>
              <a:spcBef>
                <a:spcPts val="1200"/>
              </a:spcBef>
              <a:buSzPct val="25000"/>
            </a:pPr>
            <a:r>
              <a:rPr lang="en-US" sz="3600" dirty="0" smtClean="0">
                <a:solidFill>
                  <a:schemeClr val="tx2"/>
                </a:solidFill>
                <a:latin typeface="Impact" panose="020B0806030902050204" pitchFamily="34" charset="0"/>
              </a:rPr>
              <a:t>25x</a:t>
            </a:r>
            <a:endParaRPr lang="en-US" sz="3600" dirty="0">
              <a:solidFill>
                <a:schemeClr val="tx2"/>
              </a:solidFill>
              <a:latin typeface="Impact" panose="020B0806030902050204" pitchFamily="34" charset="0"/>
            </a:endParaRPr>
          </a:p>
        </p:txBody>
      </p:sp>
      <p:sp>
        <p:nvSpPr>
          <p:cNvPr id="14" name="TextBox 13"/>
          <p:cNvSpPr txBox="1"/>
          <p:nvPr/>
        </p:nvSpPr>
        <p:spPr>
          <a:xfrm>
            <a:off x="290948" y="6262801"/>
            <a:ext cx="2264816" cy="123111"/>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800" dirty="0" smtClean="0">
                <a:solidFill>
                  <a:schemeClr val="tx2"/>
                </a:solidFill>
              </a:rPr>
              <a:t>*AAA Strategic Score Card </a:t>
            </a:r>
            <a:endParaRPr lang="en-US" sz="800" dirty="0">
              <a:solidFill>
                <a:schemeClr val="tx2"/>
              </a:solidFill>
            </a:endParaRPr>
          </a:p>
        </p:txBody>
      </p:sp>
      <p:sp>
        <p:nvSpPr>
          <p:cNvPr id="15" name="Rectangle 14"/>
          <p:cNvSpPr/>
          <p:nvPr/>
        </p:nvSpPr>
        <p:spPr bwMode="gray">
          <a:xfrm>
            <a:off x="4640579" y="1236830"/>
            <a:ext cx="4160521" cy="713232"/>
          </a:xfrm>
          <a:prstGeom prst="rect">
            <a:avLst/>
          </a:prstGeom>
          <a:solidFill>
            <a:schemeClr val="accent1"/>
          </a:solidFill>
          <a:ln w="19050" algn="ctr">
            <a:solidFill>
              <a:schemeClr val="bg2"/>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lnSpc>
                <a:spcPct val="106000"/>
              </a:lnSpc>
              <a:buFont typeface="Wingdings 2" pitchFamily="18" charset="2"/>
              <a:buNone/>
            </a:pPr>
            <a:r>
              <a:rPr lang="en-US" sz="1400" b="1" dirty="0">
                <a:solidFill>
                  <a:schemeClr val="bg1"/>
                </a:solidFill>
              </a:rPr>
              <a:t>Qualitative Analysis</a:t>
            </a:r>
          </a:p>
        </p:txBody>
      </p:sp>
      <p:sp>
        <p:nvSpPr>
          <p:cNvPr id="25" name="Freeform 31"/>
          <p:cNvSpPr>
            <a:spLocks noChangeAspect="1" noEditPoints="1"/>
          </p:cNvSpPr>
          <p:nvPr/>
        </p:nvSpPr>
        <p:spPr bwMode="auto">
          <a:xfrm>
            <a:off x="950796" y="1432243"/>
            <a:ext cx="472761" cy="276595"/>
          </a:xfrm>
          <a:custGeom>
            <a:avLst/>
            <a:gdLst>
              <a:gd name="T0" fmla="*/ 5743 w 5783"/>
              <a:gd name="T1" fmla="*/ 3160 h 3385"/>
              <a:gd name="T2" fmla="*/ 5671 w 5783"/>
              <a:gd name="T3" fmla="*/ 3369 h 3385"/>
              <a:gd name="T4" fmla="*/ 3949 w 5783"/>
              <a:gd name="T5" fmla="*/ 3327 h 3385"/>
              <a:gd name="T6" fmla="*/ 3974 w 5783"/>
              <a:gd name="T7" fmla="*/ 3106 h 3385"/>
              <a:gd name="T8" fmla="*/ 5631 w 5783"/>
              <a:gd name="T9" fmla="*/ 2637 h 3385"/>
              <a:gd name="T10" fmla="*/ 5702 w 5783"/>
              <a:gd name="T11" fmla="*/ 2848 h 3385"/>
              <a:gd name="T12" fmla="*/ 3995 w 5783"/>
              <a:gd name="T13" fmla="*/ 2930 h 3385"/>
              <a:gd name="T14" fmla="*/ 3879 w 5783"/>
              <a:gd name="T15" fmla="*/ 2742 h 3385"/>
              <a:gd name="T16" fmla="*/ 4097 w 5783"/>
              <a:gd name="T17" fmla="*/ 2172 h 3385"/>
              <a:gd name="T18" fmla="*/ 5780 w 5783"/>
              <a:gd name="T19" fmla="*/ 2293 h 3385"/>
              <a:gd name="T20" fmla="*/ 5666 w 5783"/>
              <a:gd name="T21" fmla="*/ 2483 h 3385"/>
              <a:gd name="T22" fmla="*/ 3958 w 5783"/>
              <a:gd name="T23" fmla="*/ 2398 h 3385"/>
              <a:gd name="T24" fmla="*/ 4028 w 5783"/>
              <a:gd name="T25" fmla="*/ 2188 h 3385"/>
              <a:gd name="T26" fmla="*/ 4330 w 5783"/>
              <a:gd name="T27" fmla="*/ 1434 h 3385"/>
              <a:gd name="T28" fmla="*/ 4416 w 5783"/>
              <a:gd name="T29" fmla="*/ 1766 h 3385"/>
              <a:gd name="T30" fmla="*/ 4140 w 5783"/>
              <a:gd name="T31" fmla="*/ 1961 h 3385"/>
              <a:gd name="T32" fmla="*/ 3867 w 5783"/>
              <a:gd name="T33" fmla="*/ 1766 h 3385"/>
              <a:gd name="T34" fmla="*/ 3953 w 5783"/>
              <a:gd name="T35" fmla="*/ 1434 h 3385"/>
              <a:gd name="T36" fmla="*/ 1099 w 5783"/>
              <a:gd name="T37" fmla="*/ 1384 h 3385"/>
              <a:gd name="T38" fmla="*/ 1290 w 5783"/>
              <a:gd name="T39" fmla="*/ 1663 h 3385"/>
              <a:gd name="T40" fmla="*/ 1099 w 5783"/>
              <a:gd name="T41" fmla="*/ 1942 h 3385"/>
              <a:gd name="T42" fmla="*/ 772 w 5783"/>
              <a:gd name="T43" fmla="*/ 1854 h 3385"/>
              <a:gd name="T44" fmla="*/ 744 w 5783"/>
              <a:gd name="T45" fmla="*/ 1512 h 3385"/>
              <a:gd name="T46" fmla="*/ 2464 w 5783"/>
              <a:gd name="T47" fmla="*/ 1001 h 3385"/>
              <a:gd name="T48" fmla="*/ 2185 w 5783"/>
              <a:gd name="T49" fmla="*/ 1319 h 3385"/>
              <a:gd name="T50" fmla="*/ 2210 w 5783"/>
              <a:gd name="T51" fmla="*/ 1617 h 3385"/>
              <a:gd name="T52" fmla="*/ 2531 w 5783"/>
              <a:gd name="T53" fmla="*/ 1775 h 3385"/>
              <a:gd name="T54" fmla="*/ 2661 w 5783"/>
              <a:gd name="T55" fmla="*/ 1898 h 3385"/>
              <a:gd name="T56" fmla="*/ 2438 w 5783"/>
              <a:gd name="T57" fmla="*/ 1949 h 3385"/>
              <a:gd name="T58" fmla="*/ 2243 w 5783"/>
              <a:gd name="T59" fmla="*/ 2142 h 3385"/>
              <a:gd name="T60" fmla="*/ 2726 w 5783"/>
              <a:gd name="T61" fmla="*/ 2145 h 3385"/>
              <a:gd name="T62" fmla="*/ 2986 w 5783"/>
              <a:gd name="T63" fmla="*/ 1900 h 3385"/>
              <a:gd name="T64" fmla="*/ 2863 w 5783"/>
              <a:gd name="T65" fmla="*/ 1619 h 3385"/>
              <a:gd name="T66" fmla="*/ 2508 w 5783"/>
              <a:gd name="T67" fmla="*/ 1471 h 3385"/>
              <a:gd name="T68" fmla="*/ 2512 w 5783"/>
              <a:gd name="T69" fmla="*/ 1369 h 3385"/>
              <a:gd name="T70" fmla="*/ 2817 w 5783"/>
              <a:gd name="T71" fmla="*/ 1385 h 3385"/>
              <a:gd name="T72" fmla="*/ 2775 w 5783"/>
              <a:gd name="T73" fmla="*/ 1148 h 3385"/>
              <a:gd name="T74" fmla="*/ 2764 w 5783"/>
              <a:gd name="T75" fmla="*/ 578 h 3385"/>
              <a:gd name="T76" fmla="*/ 3314 w 5783"/>
              <a:gd name="T77" fmla="*/ 959 h 3385"/>
              <a:gd name="T78" fmla="*/ 3533 w 5783"/>
              <a:gd name="T79" fmla="*/ 1663 h 3385"/>
              <a:gd name="T80" fmla="*/ 3314 w 5783"/>
              <a:gd name="T81" fmla="*/ 2367 h 3385"/>
              <a:gd name="T82" fmla="*/ 2764 w 5783"/>
              <a:gd name="T83" fmla="*/ 2748 h 3385"/>
              <a:gd name="T84" fmla="*/ 2110 w 5783"/>
              <a:gd name="T85" fmla="*/ 2635 h 3385"/>
              <a:gd name="T86" fmla="*/ 1680 w 5783"/>
              <a:gd name="T87" fmla="*/ 2093 h 3385"/>
              <a:gd name="T88" fmla="*/ 1648 w 5783"/>
              <a:gd name="T89" fmla="*/ 1334 h 3385"/>
              <a:gd name="T90" fmla="*/ 2029 w 5783"/>
              <a:gd name="T91" fmla="*/ 744 h 3385"/>
              <a:gd name="T92" fmla="*/ 176 w 5783"/>
              <a:gd name="T93" fmla="*/ 0 h 3385"/>
              <a:gd name="T94" fmla="*/ 5134 w 5783"/>
              <a:gd name="T95" fmla="*/ 139 h 3385"/>
              <a:gd name="T96" fmla="*/ 4613 w 5783"/>
              <a:gd name="T97" fmla="*/ 748 h 3385"/>
              <a:gd name="T98" fmla="*/ 4326 w 5783"/>
              <a:gd name="T99" fmla="*/ 321 h 3385"/>
              <a:gd name="T100" fmla="*/ 583 w 5783"/>
              <a:gd name="T101" fmla="*/ 702 h 3385"/>
              <a:gd name="T102" fmla="*/ 456 w 5783"/>
              <a:gd name="T103" fmla="*/ 2590 h 3385"/>
              <a:gd name="T104" fmla="*/ 785 w 5783"/>
              <a:gd name="T105" fmla="*/ 2965 h 3385"/>
              <a:gd name="T106" fmla="*/ 3726 w 5783"/>
              <a:gd name="T107" fmla="*/ 3274 h 3385"/>
              <a:gd name="T108" fmla="*/ 39 w 5783"/>
              <a:gd name="T109" fmla="*/ 3294 h 3385"/>
              <a:gd name="T110" fmla="*/ 39 w 5783"/>
              <a:gd name="T111" fmla="*/ 67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783" h="3385">
                <a:moveTo>
                  <a:pt x="4070" y="3072"/>
                </a:moveTo>
                <a:lnTo>
                  <a:pt x="5604" y="3072"/>
                </a:lnTo>
                <a:lnTo>
                  <a:pt x="5639" y="3076"/>
                </a:lnTo>
                <a:lnTo>
                  <a:pt x="5671" y="3088"/>
                </a:lnTo>
                <a:lnTo>
                  <a:pt x="5701" y="3106"/>
                </a:lnTo>
                <a:lnTo>
                  <a:pt x="5724" y="3130"/>
                </a:lnTo>
                <a:lnTo>
                  <a:pt x="5743" y="3160"/>
                </a:lnTo>
                <a:lnTo>
                  <a:pt x="5753" y="3194"/>
                </a:lnTo>
                <a:lnTo>
                  <a:pt x="5759" y="3229"/>
                </a:lnTo>
                <a:lnTo>
                  <a:pt x="5753" y="3266"/>
                </a:lnTo>
                <a:lnTo>
                  <a:pt x="5743" y="3297"/>
                </a:lnTo>
                <a:lnTo>
                  <a:pt x="5724" y="3327"/>
                </a:lnTo>
                <a:lnTo>
                  <a:pt x="5701" y="3352"/>
                </a:lnTo>
                <a:lnTo>
                  <a:pt x="5671" y="3369"/>
                </a:lnTo>
                <a:lnTo>
                  <a:pt x="5639" y="3381"/>
                </a:lnTo>
                <a:lnTo>
                  <a:pt x="5604" y="3385"/>
                </a:lnTo>
                <a:lnTo>
                  <a:pt x="4070" y="3385"/>
                </a:lnTo>
                <a:lnTo>
                  <a:pt x="4035" y="3381"/>
                </a:lnTo>
                <a:lnTo>
                  <a:pt x="4002" y="3369"/>
                </a:lnTo>
                <a:lnTo>
                  <a:pt x="3974" y="3352"/>
                </a:lnTo>
                <a:lnTo>
                  <a:pt x="3949" y="3327"/>
                </a:lnTo>
                <a:lnTo>
                  <a:pt x="3932" y="3297"/>
                </a:lnTo>
                <a:lnTo>
                  <a:pt x="3919" y="3266"/>
                </a:lnTo>
                <a:lnTo>
                  <a:pt x="3916" y="3229"/>
                </a:lnTo>
                <a:lnTo>
                  <a:pt x="3919" y="3194"/>
                </a:lnTo>
                <a:lnTo>
                  <a:pt x="3932" y="3160"/>
                </a:lnTo>
                <a:lnTo>
                  <a:pt x="3949" y="3130"/>
                </a:lnTo>
                <a:lnTo>
                  <a:pt x="3974" y="3106"/>
                </a:lnTo>
                <a:lnTo>
                  <a:pt x="4002" y="3088"/>
                </a:lnTo>
                <a:lnTo>
                  <a:pt x="4035" y="3076"/>
                </a:lnTo>
                <a:lnTo>
                  <a:pt x="4070" y="3072"/>
                </a:lnTo>
                <a:close/>
                <a:moveTo>
                  <a:pt x="4030" y="2621"/>
                </a:moveTo>
                <a:lnTo>
                  <a:pt x="5562" y="2621"/>
                </a:lnTo>
                <a:lnTo>
                  <a:pt x="5599" y="2625"/>
                </a:lnTo>
                <a:lnTo>
                  <a:pt x="5631" y="2637"/>
                </a:lnTo>
                <a:lnTo>
                  <a:pt x="5660" y="2656"/>
                </a:lnTo>
                <a:lnTo>
                  <a:pt x="5683" y="2679"/>
                </a:lnTo>
                <a:lnTo>
                  <a:pt x="5702" y="2709"/>
                </a:lnTo>
                <a:lnTo>
                  <a:pt x="5713" y="2742"/>
                </a:lnTo>
                <a:lnTo>
                  <a:pt x="5718" y="2778"/>
                </a:lnTo>
                <a:lnTo>
                  <a:pt x="5713" y="2814"/>
                </a:lnTo>
                <a:lnTo>
                  <a:pt x="5702" y="2848"/>
                </a:lnTo>
                <a:lnTo>
                  <a:pt x="5683" y="2876"/>
                </a:lnTo>
                <a:lnTo>
                  <a:pt x="5660" y="2900"/>
                </a:lnTo>
                <a:lnTo>
                  <a:pt x="5631" y="2920"/>
                </a:lnTo>
                <a:lnTo>
                  <a:pt x="5599" y="2930"/>
                </a:lnTo>
                <a:lnTo>
                  <a:pt x="5562" y="2936"/>
                </a:lnTo>
                <a:lnTo>
                  <a:pt x="4030" y="2936"/>
                </a:lnTo>
                <a:lnTo>
                  <a:pt x="3995" y="2930"/>
                </a:lnTo>
                <a:lnTo>
                  <a:pt x="3961" y="2920"/>
                </a:lnTo>
                <a:lnTo>
                  <a:pt x="3933" y="2900"/>
                </a:lnTo>
                <a:lnTo>
                  <a:pt x="3909" y="2876"/>
                </a:lnTo>
                <a:lnTo>
                  <a:pt x="3891" y="2848"/>
                </a:lnTo>
                <a:lnTo>
                  <a:pt x="3879" y="2814"/>
                </a:lnTo>
                <a:lnTo>
                  <a:pt x="3875" y="2778"/>
                </a:lnTo>
                <a:lnTo>
                  <a:pt x="3879" y="2742"/>
                </a:lnTo>
                <a:lnTo>
                  <a:pt x="3891" y="2709"/>
                </a:lnTo>
                <a:lnTo>
                  <a:pt x="3909" y="2679"/>
                </a:lnTo>
                <a:lnTo>
                  <a:pt x="3933" y="2656"/>
                </a:lnTo>
                <a:lnTo>
                  <a:pt x="3961" y="2637"/>
                </a:lnTo>
                <a:lnTo>
                  <a:pt x="3995" y="2625"/>
                </a:lnTo>
                <a:lnTo>
                  <a:pt x="4030" y="2621"/>
                </a:lnTo>
                <a:close/>
                <a:moveTo>
                  <a:pt x="4097" y="2172"/>
                </a:moveTo>
                <a:lnTo>
                  <a:pt x="5629" y="2172"/>
                </a:lnTo>
                <a:lnTo>
                  <a:pt x="5666" y="2177"/>
                </a:lnTo>
                <a:lnTo>
                  <a:pt x="5697" y="2188"/>
                </a:lnTo>
                <a:lnTo>
                  <a:pt x="5725" y="2207"/>
                </a:lnTo>
                <a:lnTo>
                  <a:pt x="5750" y="2232"/>
                </a:lnTo>
                <a:lnTo>
                  <a:pt x="5767" y="2260"/>
                </a:lnTo>
                <a:lnTo>
                  <a:pt x="5780" y="2293"/>
                </a:lnTo>
                <a:lnTo>
                  <a:pt x="5783" y="2328"/>
                </a:lnTo>
                <a:lnTo>
                  <a:pt x="5780" y="2365"/>
                </a:lnTo>
                <a:lnTo>
                  <a:pt x="5767" y="2398"/>
                </a:lnTo>
                <a:lnTo>
                  <a:pt x="5750" y="2428"/>
                </a:lnTo>
                <a:lnTo>
                  <a:pt x="5725" y="2451"/>
                </a:lnTo>
                <a:lnTo>
                  <a:pt x="5697" y="2470"/>
                </a:lnTo>
                <a:lnTo>
                  <a:pt x="5666" y="2483"/>
                </a:lnTo>
                <a:lnTo>
                  <a:pt x="5629" y="2486"/>
                </a:lnTo>
                <a:lnTo>
                  <a:pt x="4097" y="2486"/>
                </a:lnTo>
                <a:lnTo>
                  <a:pt x="4061" y="2483"/>
                </a:lnTo>
                <a:lnTo>
                  <a:pt x="4028" y="2470"/>
                </a:lnTo>
                <a:lnTo>
                  <a:pt x="4000" y="2451"/>
                </a:lnTo>
                <a:lnTo>
                  <a:pt x="3975" y="2428"/>
                </a:lnTo>
                <a:lnTo>
                  <a:pt x="3958" y="2398"/>
                </a:lnTo>
                <a:lnTo>
                  <a:pt x="3946" y="2365"/>
                </a:lnTo>
                <a:lnTo>
                  <a:pt x="3942" y="2328"/>
                </a:lnTo>
                <a:lnTo>
                  <a:pt x="3946" y="2293"/>
                </a:lnTo>
                <a:lnTo>
                  <a:pt x="3958" y="2260"/>
                </a:lnTo>
                <a:lnTo>
                  <a:pt x="3975" y="2232"/>
                </a:lnTo>
                <a:lnTo>
                  <a:pt x="4000" y="2207"/>
                </a:lnTo>
                <a:lnTo>
                  <a:pt x="4028" y="2188"/>
                </a:lnTo>
                <a:lnTo>
                  <a:pt x="4061" y="2177"/>
                </a:lnTo>
                <a:lnTo>
                  <a:pt x="4097" y="2172"/>
                </a:lnTo>
                <a:close/>
                <a:moveTo>
                  <a:pt x="4140" y="1364"/>
                </a:moveTo>
                <a:lnTo>
                  <a:pt x="4193" y="1369"/>
                </a:lnTo>
                <a:lnTo>
                  <a:pt x="4244" y="1384"/>
                </a:lnTo>
                <a:lnTo>
                  <a:pt x="4290" y="1406"/>
                </a:lnTo>
                <a:lnTo>
                  <a:pt x="4330" y="1434"/>
                </a:lnTo>
                <a:lnTo>
                  <a:pt x="4365" y="1471"/>
                </a:lnTo>
                <a:lnTo>
                  <a:pt x="4395" y="1512"/>
                </a:lnTo>
                <a:lnTo>
                  <a:pt x="4416" y="1559"/>
                </a:lnTo>
                <a:lnTo>
                  <a:pt x="4430" y="1610"/>
                </a:lnTo>
                <a:lnTo>
                  <a:pt x="4435" y="1663"/>
                </a:lnTo>
                <a:lnTo>
                  <a:pt x="4430" y="1717"/>
                </a:lnTo>
                <a:lnTo>
                  <a:pt x="4416" y="1766"/>
                </a:lnTo>
                <a:lnTo>
                  <a:pt x="4395" y="1814"/>
                </a:lnTo>
                <a:lnTo>
                  <a:pt x="4365" y="1854"/>
                </a:lnTo>
                <a:lnTo>
                  <a:pt x="4330" y="1891"/>
                </a:lnTo>
                <a:lnTo>
                  <a:pt x="4290" y="1921"/>
                </a:lnTo>
                <a:lnTo>
                  <a:pt x="4244" y="1942"/>
                </a:lnTo>
                <a:lnTo>
                  <a:pt x="4193" y="1956"/>
                </a:lnTo>
                <a:lnTo>
                  <a:pt x="4140" y="1961"/>
                </a:lnTo>
                <a:lnTo>
                  <a:pt x="4088" y="1956"/>
                </a:lnTo>
                <a:lnTo>
                  <a:pt x="4039" y="1942"/>
                </a:lnTo>
                <a:lnTo>
                  <a:pt x="3993" y="1921"/>
                </a:lnTo>
                <a:lnTo>
                  <a:pt x="3953" y="1891"/>
                </a:lnTo>
                <a:lnTo>
                  <a:pt x="3917" y="1854"/>
                </a:lnTo>
                <a:lnTo>
                  <a:pt x="3888" y="1814"/>
                </a:lnTo>
                <a:lnTo>
                  <a:pt x="3867" y="1766"/>
                </a:lnTo>
                <a:lnTo>
                  <a:pt x="3853" y="1717"/>
                </a:lnTo>
                <a:lnTo>
                  <a:pt x="3847" y="1663"/>
                </a:lnTo>
                <a:lnTo>
                  <a:pt x="3853" y="1610"/>
                </a:lnTo>
                <a:lnTo>
                  <a:pt x="3867" y="1559"/>
                </a:lnTo>
                <a:lnTo>
                  <a:pt x="3888" y="1512"/>
                </a:lnTo>
                <a:lnTo>
                  <a:pt x="3917" y="1471"/>
                </a:lnTo>
                <a:lnTo>
                  <a:pt x="3953" y="1434"/>
                </a:lnTo>
                <a:lnTo>
                  <a:pt x="3993" y="1406"/>
                </a:lnTo>
                <a:lnTo>
                  <a:pt x="4039" y="1384"/>
                </a:lnTo>
                <a:lnTo>
                  <a:pt x="4088" y="1369"/>
                </a:lnTo>
                <a:lnTo>
                  <a:pt x="4140" y="1364"/>
                </a:lnTo>
                <a:close/>
                <a:moveTo>
                  <a:pt x="997" y="1364"/>
                </a:moveTo>
                <a:lnTo>
                  <a:pt x="1050" y="1369"/>
                </a:lnTo>
                <a:lnTo>
                  <a:pt x="1099" y="1384"/>
                </a:lnTo>
                <a:lnTo>
                  <a:pt x="1144" y="1406"/>
                </a:lnTo>
                <a:lnTo>
                  <a:pt x="1185" y="1434"/>
                </a:lnTo>
                <a:lnTo>
                  <a:pt x="1222" y="1471"/>
                </a:lnTo>
                <a:lnTo>
                  <a:pt x="1250" y="1512"/>
                </a:lnTo>
                <a:lnTo>
                  <a:pt x="1272" y="1559"/>
                </a:lnTo>
                <a:lnTo>
                  <a:pt x="1285" y="1610"/>
                </a:lnTo>
                <a:lnTo>
                  <a:pt x="1290" y="1663"/>
                </a:lnTo>
                <a:lnTo>
                  <a:pt x="1285" y="1717"/>
                </a:lnTo>
                <a:lnTo>
                  <a:pt x="1272" y="1766"/>
                </a:lnTo>
                <a:lnTo>
                  <a:pt x="1250" y="1814"/>
                </a:lnTo>
                <a:lnTo>
                  <a:pt x="1222" y="1854"/>
                </a:lnTo>
                <a:lnTo>
                  <a:pt x="1186" y="1891"/>
                </a:lnTo>
                <a:lnTo>
                  <a:pt x="1144" y="1921"/>
                </a:lnTo>
                <a:lnTo>
                  <a:pt x="1099" y="1942"/>
                </a:lnTo>
                <a:lnTo>
                  <a:pt x="1050" y="1956"/>
                </a:lnTo>
                <a:lnTo>
                  <a:pt x="997" y="1961"/>
                </a:lnTo>
                <a:lnTo>
                  <a:pt x="944" y="1956"/>
                </a:lnTo>
                <a:lnTo>
                  <a:pt x="895" y="1942"/>
                </a:lnTo>
                <a:lnTo>
                  <a:pt x="849" y="1921"/>
                </a:lnTo>
                <a:lnTo>
                  <a:pt x="807" y="1891"/>
                </a:lnTo>
                <a:lnTo>
                  <a:pt x="772" y="1854"/>
                </a:lnTo>
                <a:lnTo>
                  <a:pt x="744" y="1814"/>
                </a:lnTo>
                <a:lnTo>
                  <a:pt x="721" y="1766"/>
                </a:lnTo>
                <a:lnTo>
                  <a:pt x="709" y="1717"/>
                </a:lnTo>
                <a:lnTo>
                  <a:pt x="704" y="1663"/>
                </a:lnTo>
                <a:lnTo>
                  <a:pt x="709" y="1610"/>
                </a:lnTo>
                <a:lnTo>
                  <a:pt x="721" y="1559"/>
                </a:lnTo>
                <a:lnTo>
                  <a:pt x="744" y="1512"/>
                </a:lnTo>
                <a:lnTo>
                  <a:pt x="772" y="1471"/>
                </a:lnTo>
                <a:lnTo>
                  <a:pt x="807" y="1434"/>
                </a:lnTo>
                <a:lnTo>
                  <a:pt x="849" y="1406"/>
                </a:lnTo>
                <a:lnTo>
                  <a:pt x="895" y="1384"/>
                </a:lnTo>
                <a:lnTo>
                  <a:pt x="944" y="1369"/>
                </a:lnTo>
                <a:lnTo>
                  <a:pt x="997" y="1364"/>
                </a:lnTo>
                <a:close/>
                <a:moveTo>
                  <a:pt x="2464" y="1001"/>
                </a:moveTo>
                <a:lnTo>
                  <a:pt x="2464" y="1154"/>
                </a:lnTo>
                <a:lnTo>
                  <a:pt x="2399" y="1168"/>
                </a:lnTo>
                <a:lnTo>
                  <a:pt x="2341" y="1189"/>
                </a:lnTo>
                <a:lnTo>
                  <a:pt x="2292" y="1215"/>
                </a:lnTo>
                <a:lnTo>
                  <a:pt x="2248" y="1245"/>
                </a:lnTo>
                <a:lnTo>
                  <a:pt x="2213" y="1280"/>
                </a:lnTo>
                <a:lnTo>
                  <a:pt x="2185" y="1319"/>
                </a:lnTo>
                <a:lnTo>
                  <a:pt x="2164" y="1361"/>
                </a:lnTo>
                <a:lnTo>
                  <a:pt x="2152" y="1406"/>
                </a:lnTo>
                <a:lnTo>
                  <a:pt x="2148" y="1455"/>
                </a:lnTo>
                <a:lnTo>
                  <a:pt x="2152" y="1501"/>
                </a:lnTo>
                <a:lnTo>
                  <a:pt x="2164" y="1545"/>
                </a:lnTo>
                <a:lnTo>
                  <a:pt x="2183" y="1582"/>
                </a:lnTo>
                <a:lnTo>
                  <a:pt x="2210" y="1617"/>
                </a:lnTo>
                <a:lnTo>
                  <a:pt x="2241" y="1647"/>
                </a:lnTo>
                <a:lnTo>
                  <a:pt x="2280" y="1675"/>
                </a:lnTo>
                <a:lnTo>
                  <a:pt x="2322" y="1700"/>
                </a:lnTo>
                <a:lnTo>
                  <a:pt x="2371" y="1721"/>
                </a:lnTo>
                <a:lnTo>
                  <a:pt x="2424" y="1742"/>
                </a:lnTo>
                <a:lnTo>
                  <a:pt x="2480" y="1759"/>
                </a:lnTo>
                <a:lnTo>
                  <a:pt x="2531" y="1775"/>
                </a:lnTo>
                <a:lnTo>
                  <a:pt x="2573" y="1791"/>
                </a:lnTo>
                <a:lnTo>
                  <a:pt x="2608" y="1805"/>
                </a:lnTo>
                <a:lnTo>
                  <a:pt x="2633" y="1821"/>
                </a:lnTo>
                <a:lnTo>
                  <a:pt x="2650" y="1838"/>
                </a:lnTo>
                <a:lnTo>
                  <a:pt x="2661" y="1858"/>
                </a:lnTo>
                <a:lnTo>
                  <a:pt x="2664" y="1877"/>
                </a:lnTo>
                <a:lnTo>
                  <a:pt x="2661" y="1898"/>
                </a:lnTo>
                <a:lnTo>
                  <a:pt x="2650" y="1915"/>
                </a:lnTo>
                <a:lnTo>
                  <a:pt x="2633" y="1930"/>
                </a:lnTo>
                <a:lnTo>
                  <a:pt x="2608" y="1940"/>
                </a:lnTo>
                <a:lnTo>
                  <a:pt x="2580" y="1947"/>
                </a:lnTo>
                <a:lnTo>
                  <a:pt x="2547" y="1951"/>
                </a:lnTo>
                <a:lnTo>
                  <a:pt x="2510" y="1952"/>
                </a:lnTo>
                <a:lnTo>
                  <a:pt x="2438" y="1949"/>
                </a:lnTo>
                <a:lnTo>
                  <a:pt x="2369" y="1938"/>
                </a:lnTo>
                <a:lnTo>
                  <a:pt x="2306" y="1921"/>
                </a:lnTo>
                <a:lnTo>
                  <a:pt x="2248" y="1901"/>
                </a:lnTo>
                <a:lnTo>
                  <a:pt x="2197" y="1880"/>
                </a:lnTo>
                <a:lnTo>
                  <a:pt x="2140" y="2105"/>
                </a:lnTo>
                <a:lnTo>
                  <a:pt x="2187" y="2124"/>
                </a:lnTo>
                <a:lnTo>
                  <a:pt x="2243" y="2142"/>
                </a:lnTo>
                <a:lnTo>
                  <a:pt x="2310" y="2158"/>
                </a:lnTo>
                <a:lnTo>
                  <a:pt x="2380" y="2168"/>
                </a:lnTo>
                <a:lnTo>
                  <a:pt x="2454" y="2175"/>
                </a:lnTo>
                <a:lnTo>
                  <a:pt x="2454" y="2326"/>
                </a:lnTo>
                <a:lnTo>
                  <a:pt x="2657" y="2326"/>
                </a:lnTo>
                <a:lnTo>
                  <a:pt x="2657" y="2161"/>
                </a:lnTo>
                <a:lnTo>
                  <a:pt x="2726" y="2145"/>
                </a:lnTo>
                <a:lnTo>
                  <a:pt x="2785" y="2124"/>
                </a:lnTo>
                <a:lnTo>
                  <a:pt x="2838" y="2098"/>
                </a:lnTo>
                <a:lnTo>
                  <a:pt x="2884" y="2066"/>
                </a:lnTo>
                <a:lnTo>
                  <a:pt x="2921" y="2030"/>
                </a:lnTo>
                <a:lnTo>
                  <a:pt x="2950" y="1989"/>
                </a:lnTo>
                <a:lnTo>
                  <a:pt x="2971" y="1945"/>
                </a:lnTo>
                <a:lnTo>
                  <a:pt x="2986" y="1900"/>
                </a:lnTo>
                <a:lnTo>
                  <a:pt x="2989" y="1851"/>
                </a:lnTo>
                <a:lnTo>
                  <a:pt x="2986" y="1803"/>
                </a:lnTo>
                <a:lnTo>
                  <a:pt x="2977" y="1759"/>
                </a:lnTo>
                <a:lnTo>
                  <a:pt x="2959" y="1719"/>
                </a:lnTo>
                <a:lnTo>
                  <a:pt x="2935" y="1684"/>
                </a:lnTo>
                <a:lnTo>
                  <a:pt x="2903" y="1649"/>
                </a:lnTo>
                <a:lnTo>
                  <a:pt x="2863" y="1619"/>
                </a:lnTo>
                <a:lnTo>
                  <a:pt x="2812" y="1591"/>
                </a:lnTo>
                <a:lnTo>
                  <a:pt x="2752" y="1564"/>
                </a:lnTo>
                <a:lnTo>
                  <a:pt x="2682" y="1542"/>
                </a:lnTo>
                <a:lnTo>
                  <a:pt x="2624" y="1522"/>
                </a:lnTo>
                <a:lnTo>
                  <a:pt x="2577" y="1505"/>
                </a:lnTo>
                <a:lnTo>
                  <a:pt x="2538" y="1487"/>
                </a:lnTo>
                <a:lnTo>
                  <a:pt x="2508" y="1471"/>
                </a:lnTo>
                <a:lnTo>
                  <a:pt x="2489" y="1455"/>
                </a:lnTo>
                <a:lnTo>
                  <a:pt x="2477" y="1440"/>
                </a:lnTo>
                <a:lnTo>
                  <a:pt x="2473" y="1422"/>
                </a:lnTo>
                <a:lnTo>
                  <a:pt x="2475" y="1408"/>
                </a:lnTo>
                <a:lnTo>
                  <a:pt x="2482" y="1392"/>
                </a:lnTo>
                <a:lnTo>
                  <a:pt x="2494" y="1380"/>
                </a:lnTo>
                <a:lnTo>
                  <a:pt x="2512" y="1369"/>
                </a:lnTo>
                <a:lnTo>
                  <a:pt x="2536" y="1361"/>
                </a:lnTo>
                <a:lnTo>
                  <a:pt x="2570" y="1354"/>
                </a:lnTo>
                <a:lnTo>
                  <a:pt x="2610" y="1352"/>
                </a:lnTo>
                <a:lnTo>
                  <a:pt x="2673" y="1355"/>
                </a:lnTo>
                <a:lnTo>
                  <a:pt x="2728" y="1362"/>
                </a:lnTo>
                <a:lnTo>
                  <a:pt x="2777" y="1373"/>
                </a:lnTo>
                <a:lnTo>
                  <a:pt x="2817" y="1385"/>
                </a:lnTo>
                <a:lnTo>
                  <a:pt x="2852" y="1398"/>
                </a:lnTo>
                <a:lnTo>
                  <a:pt x="2878" y="1408"/>
                </a:lnTo>
                <a:lnTo>
                  <a:pt x="2935" y="1192"/>
                </a:lnTo>
                <a:lnTo>
                  <a:pt x="2901" y="1178"/>
                </a:lnTo>
                <a:lnTo>
                  <a:pt x="2864" y="1168"/>
                </a:lnTo>
                <a:lnTo>
                  <a:pt x="2822" y="1157"/>
                </a:lnTo>
                <a:lnTo>
                  <a:pt x="2775" y="1148"/>
                </a:lnTo>
                <a:lnTo>
                  <a:pt x="2722" y="1143"/>
                </a:lnTo>
                <a:lnTo>
                  <a:pt x="2664" y="1139"/>
                </a:lnTo>
                <a:lnTo>
                  <a:pt x="2664" y="1001"/>
                </a:lnTo>
                <a:lnTo>
                  <a:pt x="2464" y="1001"/>
                </a:lnTo>
                <a:close/>
                <a:moveTo>
                  <a:pt x="2570" y="557"/>
                </a:moveTo>
                <a:lnTo>
                  <a:pt x="2668" y="562"/>
                </a:lnTo>
                <a:lnTo>
                  <a:pt x="2764" y="578"/>
                </a:lnTo>
                <a:lnTo>
                  <a:pt x="2856" y="606"/>
                </a:lnTo>
                <a:lnTo>
                  <a:pt x="2945" y="643"/>
                </a:lnTo>
                <a:lnTo>
                  <a:pt x="3029" y="690"/>
                </a:lnTo>
                <a:lnTo>
                  <a:pt x="3108" y="744"/>
                </a:lnTo>
                <a:lnTo>
                  <a:pt x="3182" y="809"/>
                </a:lnTo>
                <a:lnTo>
                  <a:pt x="3251" y="880"/>
                </a:lnTo>
                <a:lnTo>
                  <a:pt x="3314" y="959"/>
                </a:lnTo>
                <a:lnTo>
                  <a:pt x="3368" y="1045"/>
                </a:lnTo>
                <a:lnTo>
                  <a:pt x="3417" y="1136"/>
                </a:lnTo>
                <a:lnTo>
                  <a:pt x="3458" y="1233"/>
                </a:lnTo>
                <a:lnTo>
                  <a:pt x="3491" y="1334"/>
                </a:lnTo>
                <a:lnTo>
                  <a:pt x="3514" y="1440"/>
                </a:lnTo>
                <a:lnTo>
                  <a:pt x="3528" y="1550"/>
                </a:lnTo>
                <a:lnTo>
                  <a:pt x="3533" y="1663"/>
                </a:lnTo>
                <a:lnTo>
                  <a:pt x="3528" y="1777"/>
                </a:lnTo>
                <a:lnTo>
                  <a:pt x="3514" y="1886"/>
                </a:lnTo>
                <a:lnTo>
                  <a:pt x="3491" y="1993"/>
                </a:lnTo>
                <a:lnTo>
                  <a:pt x="3458" y="2093"/>
                </a:lnTo>
                <a:lnTo>
                  <a:pt x="3417" y="2191"/>
                </a:lnTo>
                <a:lnTo>
                  <a:pt x="3370" y="2282"/>
                </a:lnTo>
                <a:lnTo>
                  <a:pt x="3314" y="2367"/>
                </a:lnTo>
                <a:lnTo>
                  <a:pt x="3251" y="2446"/>
                </a:lnTo>
                <a:lnTo>
                  <a:pt x="3182" y="2516"/>
                </a:lnTo>
                <a:lnTo>
                  <a:pt x="3108" y="2581"/>
                </a:lnTo>
                <a:lnTo>
                  <a:pt x="3029" y="2635"/>
                </a:lnTo>
                <a:lnTo>
                  <a:pt x="2945" y="2683"/>
                </a:lnTo>
                <a:lnTo>
                  <a:pt x="2856" y="2720"/>
                </a:lnTo>
                <a:lnTo>
                  <a:pt x="2764" y="2748"/>
                </a:lnTo>
                <a:lnTo>
                  <a:pt x="2668" y="2763"/>
                </a:lnTo>
                <a:lnTo>
                  <a:pt x="2570" y="2769"/>
                </a:lnTo>
                <a:lnTo>
                  <a:pt x="2471" y="2763"/>
                </a:lnTo>
                <a:lnTo>
                  <a:pt x="2375" y="2748"/>
                </a:lnTo>
                <a:lnTo>
                  <a:pt x="2282" y="2720"/>
                </a:lnTo>
                <a:lnTo>
                  <a:pt x="2194" y="2683"/>
                </a:lnTo>
                <a:lnTo>
                  <a:pt x="2110" y="2635"/>
                </a:lnTo>
                <a:lnTo>
                  <a:pt x="2029" y="2581"/>
                </a:lnTo>
                <a:lnTo>
                  <a:pt x="1955" y="2516"/>
                </a:lnTo>
                <a:lnTo>
                  <a:pt x="1887" y="2446"/>
                </a:lnTo>
                <a:lnTo>
                  <a:pt x="1825" y="2367"/>
                </a:lnTo>
                <a:lnTo>
                  <a:pt x="1769" y="2282"/>
                </a:lnTo>
                <a:lnTo>
                  <a:pt x="1720" y="2191"/>
                </a:lnTo>
                <a:lnTo>
                  <a:pt x="1680" y="2093"/>
                </a:lnTo>
                <a:lnTo>
                  <a:pt x="1648" y="1993"/>
                </a:lnTo>
                <a:lnTo>
                  <a:pt x="1624" y="1886"/>
                </a:lnTo>
                <a:lnTo>
                  <a:pt x="1609" y="1777"/>
                </a:lnTo>
                <a:lnTo>
                  <a:pt x="1604" y="1663"/>
                </a:lnTo>
                <a:lnTo>
                  <a:pt x="1609" y="1550"/>
                </a:lnTo>
                <a:lnTo>
                  <a:pt x="1624" y="1440"/>
                </a:lnTo>
                <a:lnTo>
                  <a:pt x="1648" y="1334"/>
                </a:lnTo>
                <a:lnTo>
                  <a:pt x="1680" y="1233"/>
                </a:lnTo>
                <a:lnTo>
                  <a:pt x="1720" y="1136"/>
                </a:lnTo>
                <a:lnTo>
                  <a:pt x="1769" y="1045"/>
                </a:lnTo>
                <a:lnTo>
                  <a:pt x="1825" y="959"/>
                </a:lnTo>
                <a:lnTo>
                  <a:pt x="1887" y="880"/>
                </a:lnTo>
                <a:lnTo>
                  <a:pt x="1955" y="809"/>
                </a:lnTo>
                <a:lnTo>
                  <a:pt x="2029" y="744"/>
                </a:lnTo>
                <a:lnTo>
                  <a:pt x="2110" y="690"/>
                </a:lnTo>
                <a:lnTo>
                  <a:pt x="2194" y="643"/>
                </a:lnTo>
                <a:lnTo>
                  <a:pt x="2282" y="606"/>
                </a:lnTo>
                <a:lnTo>
                  <a:pt x="2375" y="578"/>
                </a:lnTo>
                <a:lnTo>
                  <a:pt x="2471" y="562"/>
                </a:lnTo>
                <a:lnTo>
                  <a:pt x="2570" y="557"/>
                </a:lnTo>
                <a:close/>
                <a:moveTo>
                  <a:pt x="176" y="0"/>
                </a:moveTo>
                <a:lnTo>
                  <a:pt x="4962" y="0"/>
                </a:lnTo>
                <a:lnTo>
                  <a:pt x="5002" y="5"/>
                </a:lnTo>
                <a:lnTo>
                  <a:pt x="5039" y="18"/>
                </a:lnTo>
                <a:lnTo>
                  <a:pt x="5072" y="39"/>
                </a:lnTo>
                <a:lnTo>
                  <a:pt x="5100" y="67"/>
                </a:lnTo>
                <a:lnTo>
                  <a:pt x="5120" y="100"/>
                </a:lnTo>
                <a:lnTo>
                  <a:pt x="5134" y="139"/>
                </a:lnTo>
                <a:lnTo>
                  <a:pt x="5139" y="179"/>
                </a:lnTo>
                <a:lnTo>
                  <a:pt x="5139" y="1975"/>
                </a:lnTo>
                <a:lnTo>
                  <a:pt x="4821" y="1975"/>
                </a:lnTo>
                <a:lnTo>
                  <a:pt x="4821" y="830"/>
                </a:lnTo>
                <a:lnTo>
                  <a:pt x="4748" y="811"/>
                </a:lnTo>
                <a:lnTo>
                  <a:pt x="4677" y="783"/>
                </a:lnTo>
                <a:lnTo>
                  <a:pt x="4613" y="748"/>
                </a:lnTo>
                <a:lnTo>
                  <a:pt x="4551" y="704"/>
                </a:lnTo>
                <a:lnTo>
                  <a:pt x="4497" y="655"/>
                </a:lnTo>
                <a:lnTo>
                  <a:pt x="4448" y="599"/>
                </a:lnTo>
                <a:lnTo>
                  <a:pt x="4405" y="536"/>
                </a:lnTo>
                <a:lnTo>
                  <a:pt x="4372" y="469"/>
                </a:lnTo>
                <a:lnTo>
                  <a:pt x="4344" y="397"/>
                </a:lnTo>
                <a:lnTo>
                  <a:pt x="4326" y="321"/>
                </a:lnTo>
                <a:lnTo>
                  <a:pt x="806" y="321"/>
                </a:lnTo>
                <a:lnTo>
                  <a:pt x="786" y="397"/>
                </a:lnTo>
                <a:lnTo>
                  <a:pt x="760" y="467"/>
                </a:lnTo>
                <a:lnTo>
                  <a:pt x="727" y="534"/>
                </a:lnTo>
                <a:lnTo>
                  <a:pt x="685" y="595"/>
                </a:lnTo>
                <a:lnTo>
                  <a:pt x="637" y="653"/>
                </a:lnTo>
                <a:lnTo>
                  <a:pt x="583" y="702"/>
                </a:lnTo>
                <a:lnTo>
                  <a:pt x="523" y="746"/>
                </a:lnTo>
                <a:lnTo>
                  <a:pt x="458" y="781"/>
                </a:lnTo>
                <a:lnTo>
                  <a:pt x="390" y="809"/>
                </a:lnTo>
                <a:lnTo>
                  <a:pt x="316" y="830"/>
                </a:lnTo>
                <a:lnTo>
                  <a:pt x="316" y="2542"/>
                </a:lnTo>
                <a:lnTo>
                  <a:pt x="388" y="2562"/>
                </a:lnTo>
                <a:lnTo>
                  <a:pt x="456" y="2590"/>
                </a:lnTo>
                <a:lnTo>
                  <a:pt x="520" y="2625"/>
                </a:lnTo>
                <a:lnTo>
                  <a:pt x="579" y="2667"/>
                </a:lnTo>
                <a:lnTo>
                  <a:pt x="634" y="2716"/>
                </a:lnTo>
                <a:lnTo>
                  <a:pt x="681" y="2771"/>
                </a:lnTo>
                <a:lnTo>
                  <a:pt x="723" y="2830"/>
                </a:lnTo>
                <a:lnTo>
                  <a:pt x="758" y="2897"/>
                </a:lnTo>
                <a:lnTo>
                  <a:pt x="785" y="2965"/>
                </a:lnTo>
                <a:lnTo>
                  <a:pt x="804" y="3039"/>
                </a:lnTo>
                <a:lnTo>
                  <a:pt x="3779" y="3039"/>
                </a:lnTo>
                <a:lnTo>
                  <a:pt x="3756" y="3081"/>
                </a:lnTo>
                <a:lnTo>
                  <a:pt x="3738" y="3129"/>
                </a:lnTo>
                <a:lnTo>
                  <a:pt x="3728" y="3178"/>
                </a:lnTo>
                <a:lnTo>
                  <a:pt x="3724" y="3229"/>
                </a:lnTo>
                <a:lnTo>
                  <a:pt x="3726" y="3274"/>
                </a:lnTo>
                <a:lnTo>
                  <a:pt x="3735" y="3318"/>
                </a:lnTo>
                <a:lnTo>
                  <a:pt x="3749" y="3360"/>
                </a:lnTo>
                <a:lnTo>
                  <a:pt x="176" y="3360"/>
                </a:lnTo>
                <a:lnTo>
                  <a:pt x="135" y="3355"/>
                </a:lnTo>
                <a:lnTo>
                  <a:pt x="98" y="3343"/>
                </a:lnTo>
                <a:lnTo>
                  <a:pt x="65" y="3322"/>
                </a:lnTo>
                <a:lnTo>
                  <a:pt x="39" y="3294"/>
                </a:lnTo>
                <a:lnTo>
                  <a:pt x="18" y="3260"/>
                </a:lnTo>
                <a:lnTo>
                  <a:pt x="5" y="3223"/>
                </a:lnTo>
                <a:lnTo>
                  <a:pt x="0" y="3181"/>
                </a:lnTo>
                <a:lnTo>
                  <a:pt x="0" y="179"/>
                </a:lnTo>
                <a:lnTo>
                  <a:pt x="5" y="139"/>
                </a:lnTo>
                <a:lnTo>
                  <a:pt x="18" y="100"/>
                </a:lnTo>
                <a:lnTo>
                  <a:pt x="39" y="67"/>
                </a:lnTo>
                <a:lnTo>
                  <a:pt x="65" y="39"/>
                </a:lnTo>
                <a:lnTo>
                  <a:pt x="98" y="18"/>
                </a:lnTo>
                <a:lnTo>
                  <a:pt x="135" y="5"/>
                </a:lnTo>
                <a:lnTo>
                  <a:pt x="17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 name="Freeform 278"/>
          <p:cNvSpPr>
            <a:spLocks noChangeAspect="1" noEditPoints="1"/>
          </p:cNvSpPr>
          <p:nvPr/>
        </p:nvSpPr>
        <p:spPr bwMode="auto">
          <a:xfrm>
            <a:off x="5558112" y="1410458"/>
            <a:ext cx="260744" cy="301752"/>
          </a:xfrm>
          <a:custGeom>
            <a:avLst/>
            <a:gdLst>
              <a:gd name="T0" fmla="*/ 2997 w 5074"/>
              <a:gd name="T1" fmla="*/ 4626 h 5872"/>
              <a:gd name="T2" fmla="*/ 3300 w 5074"/>
              <a:gd name="T3" fmla="*/ 3685 h 5872"/>
              <a:gd name="T4" fmla="*/ 3300 w 5074"/>
              <a:gd name="T5" fmla="*/ 3685 h 5872"/>
              <a:gd name="T6" fmla="*/ 3002 w 5074"/>
              <a:gd name="T7" fmla="*/ 3673 h 5872"/>
              <a:gd name="T8" fmla="*/ 915 w 5074"/>
              <a:gd name="T9" fmla="*/ 2422 h 5872"/>
              <a:gd name="T10" fmla="*/ 915 w 5074"/>
              <a:gd name="T11" fmla="*/ 2719 h 5872"/>
              <a:gd name="T12" fmla="*/ 4766 w 5074"/>
              <a:gd name="T13" fmla="*/ 2803 h 5872"/>
              <a:gd name="T14" fmla="*/ 4085 w 5074"/>
              <a:gd name="T15" fmla="*/ 2384 h 5872"/>
              <a:gd name="T16" fmla="*/ 3638 w 5074"/>
              <a:gd name="T17" fmla="*/ 2874 h 5872"/>
              <a:gd name="T18" fmla="*/ 4677 w 5074"/>
              <a:gd name="T19" fmla="*/ 1810 h 5872"/>
              <a:gd name="T20" fmla="*/ 4834 w 5074"/>
              <a:gd name="T21" fmla="*/ 1861 h 5872"/>
              <a:gd name="T22" fmla="*/ 4992 w 5074"/>
              <a:gd name="T23" fmla="*/ 1979 h 5872"/>
              <a:gd name="T24" fmla="*/ 5065 w 5074"/>
              <a:gd name="T25" fmla="*/ 2123 h 5872"/>
              <a:gd name="T26" fmla="*/ 5065 w 5074"/>
              <a:gd name="T27" fmla="*/ 2283 h 5872"/>
              <a:gd name="T28" fmla="*/ 4852 w 5074"/>
              <a:gd name="T29" fmla="*/ 2666 h 5872"/>
              <a:gd name="T30" fmla="*/ 4337 w 5074"/>
              <a:gd name="T31" fmla="*/ 2349 h 5872"/>
              <a:gd name="T32" fmla="*/ 4355 w 5074"/>
              <a:gd name="T33" fmla="*/ 1975 h 5872"/>
              <a:gd name="T34" fmla="*/ 4471 w 5074"/>
              <a:gd name="T35" fmla="*/ 1859 h 5872"/>
              <a:gd name="T36" fmla="*/ 4624 w 5074"/>
              <a:gd name="T37" fmla="*/ 1810 h 5872"/>
              <a:gd name="T38" fmla="*/ 3011 w 5074"/>
              <a:gd name="T39" fmla="*/ 1093 h 5872"/>
              <a:gd name="T40" fmla="*/ 3054 w 5074"/>
              <a:gd name="T41" fmla="*/ 1288 h 5872"/>
              <a:gd name="T42" fmla="*/ 3172 w 5074"/>
              <a:gd name="T43" fmla="*/ 1443 h 5872"/>
              <a:gd name="T44" fmla="*/ 3342 w 5074"/>
              <a:gd name="T45" fmla="*/ 1537 h 5872"/>
              <a:gd name="T46" fmla="*/ 3860 w 5074"/>
              <a:gd name="T47" fmla="*/ 1557 h 5872"/>
              <a:gd name="T48" fmla="*/ 881 w 5074"/>
              <a:gd name="T49" fmla="*/ 0 h 5872"/>
              <a:gd name="T50" fmla="*/ 4476 w 5074"/>
              <a:gd name="T51" fmla="*/ 1673 h 5872"/>
              <a:gd name="T52" fmla="*/ 4300 w 5074"/>
              <a:gd name="T53" fmla="*/ 1779 h 5872"/>
              <a:gd name="T54" fmla="*/ 4154 w 5074"/>
              <a:gd name="T55" fmla="*/ 1982 h 5872"/>
              <a:gd name="T56" fmla="*/ 3382 w 5074"/>
              <a:gd name="T57" fmla="*/ 1968 h 5872"/>
              <a:gd name="T58" fmla="*/ 3113 w 5074"/>
              <a:gd name="T59" fmla="*/ 1893 h 5872"/>
              <a:gd name="T60" fmla="*/ 2887 w 5074"/>
              <a:gd name="T61" fmla="*/ 1746 h 5872"/>
              <a:gd name="T62" fmla="*/ 2716 w 5074"/>
              <a:gd name="T63" fmla="*/ 1536 h 5872"/>
              <a:gd name="T64" fmla="*/ 2616 w 5074"/>
              <a:gd name="T65" fmla="*/ 1281 h 5872"/>
              <a:gd name="T66" fmla="*/ 2597 w 5074"/>
              <a:gd name="T67" fmla="*/ 416 h 5872"/>
              <a:gd name="T68" fmla="*/ 748 w 5074"/>
              <a:gd name="T69" fmla="*/ 436 h 5872"/>
              <a:gd name="T70" fmla="*/ 577 w 5074"/>
              <a:gd name="T71" fmla="*/ 530 h 5872"/>
              <a:gd name="T72" fmla="*/ 459 w 5074"/>
              <a:gd name="T73" fmla="*/ 685 h 5872"/>
              <a:gd name="T74" fmla="*/ 417 w 5074"/>
              <a:gd name="T75" fmla="*/ 881 h 5872"/>
              <a:gd name="T76" fmla="*/ 436 w 5074"/>
              <a:gd name="T77" fmla="*/ 5125 h 5872"/>
              <a:gd name="T78" fmla="*/ 531 w 5074"/>
              <a:gd name="T79" fmla="*/ 5297 h 5872"/>
              <a:gd name="T80" fmla="*/ 685 w 5074"/>
              <a:gd name="T81" fmla="*/ 5413 h 5872"/>
              <a:gd name="T82" fmla="*/ 881 w 5074"/>
              <a:gd name="T83" fmla="*/ 5457 h 5872"/>
              <a:gd name="T84" fmla="*/ 3821 w 5074"/>
              <a:gd name="T85" fmla="*/ 5438 h 5872"/>
              <a:gd name="T86" fmla="*/ 3992 w 5074"/>
              <a:gd name="T87" fmla="*/ 5342 h 5872"/>
              <a:gd name="T88" fmla="*/ 4109 w 5074"/>
              <a:gd name="T89" fmla="*/ 5187 h 5872"/>
              <a:gd name="T90" fmla="*/ 4154 w 5074"/>
              <a:gd name="T91" fmla="*/ 4991 h 5872"/>
              <a:gd name="T92" fmla="*/ 4569 w 5074"/>
              <a:gd name="T93" fmla="*/ 3468 h 5872"/>
              <a:gd name="T94" fmla="*/ 4547 w 5074"/>
              <a:gd name="T95" fmla="*/ 5180 h 5872"/>
              <a:gd name="T96" fmla="*/ 4448 w 5074"/>
              <a:gd name="T97" fmla="*/ 5436 h 5872"/>
              <a:gd name="T98" fmla="*/ 4277 w 5074"/>
              <a:gd name="T99" fmla="*/ 5644 h 5872"/>
              <a:gd name="T100" fmla="*/ 4051 w 5074"/>
              <a:gd name="T101" fmla="*/ 5794 h 5872"/>
              <a:gd name="T102" fmla="*/ 3784 w 5074"/>
              <a:gd name="T103" fmla="*/ 5867 h 5872"/>
              <a:gd name="T104" fmla="*/ 785 w 5074"/>
              <a:gd name="T105" fmla="*/ 5867 h 5872"/>
              <a:gd name="T106" fmla="*/ 518 w 5074"/>
              <a:gd name="T107" fmla="*/ 5794 h 5872"/>
              <a:gd name="T108" fmla="*/ 292 w 5074"/>
              <a:gd name="T109" fmla="*/ 5644 h 5872"/>
              <a:gd name="T110" fmla="*/ 121 w 5074"/>
              <a:gd name="T111" fmla="*/ 5436 h 5872"/>
              <a:gd name="T112" fmla="*/ 22 w 5074"/>
              <a:gd name="T113" fmla="*/ 5180 h 5872"/>
              <a:gd name="T114" fmla="*/ 0 w 5074"/>
              <a:gd name="T115" fmla="*/ 881 h 5872"/>
              <a:gd name="T116" fmla="*/ 46 w 5074"/>
              <a:gd name="T117" fmla="*/ 603 h 5872"/>
              <a:gd name="T118" fmla="*/ 171 w 5074"/>
              <a:gd name="T119" fmla="*/ 361 h 5872"/>
              <a:gd name="T120" fmla="*/ 361 w 5074"/>
              <a:gd name="T121" fmla="*/ 171 h 5872"/>
              <a:gd name="T122" fmla="*/ 604 w 5074"/>
              <a:gd name="T123" fmla="*/ 46 h 5872"/>
              <a:gd name="T124" fmla="*/ 881 w 5074"/>
              <a:gd name="T125" fmla="*/ 0 h 5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74" h="5872">
                <a:moveTo>
                  <a:pt x="2088" y="4329"/>
                </a:moveTo>
                <a:lnTo>
                  <a:pt x="2999" y="4329"/>
                </a:lnTo>
                <a:lnTo>
                  <a:pt x="2997" y="4626"/>
                </a:lnTo>
                <a:lnTo>
                  <a:pt x="2088" y="4626"/>
                </a:lnTo>
                <a:lnTo>
                  <a:pt x="2088" y="4329"/>
                </a:lnTo>
                <a:close/>
                <a:moveTo>
                  <a:pt x="3300" y="3685"/>
                </a:moveTo>
                <a:lnTo>
                  <a:pt x="3980" y="4103"/>
                </a:lnTo>
                <a:lnTo>
                  <a:pt x="3200" y="4596"/>
                </a:lnTo>
                <a:lnTo>
                  <a:pt x="3300" y="3685"/>
                </a:lnTo>
                <a:close/>
                <a:moveTo>
                  <a:pt x="915" y="3376"/>
                </a:moveTo>
                <a:lnTo>
                  <a:pt x="3004" y="3376"/>
                </a:lnTo>
                <a:lnTo>
                  <a:pt x="3002" y="3673"/>
                </a:lnTo>
                <a:lnTo>
                  <a:pt x="915" y="3673"/>
                </a:lnTo>
                <a:lnTo>
                  <a:pt x="915" y="3376"/>
                </a:lnTo>
                <a:close/>
                <a:moveTo>
                  <a:pt x="915" y="2422"/>
                </a:moveTo>
                <a:lnTo>
                  <a:pt x="3259" y="2422"/>
                </a:lnTo>
                <a:lnTo>
                  <a:pt x="3259" y="2719"/>
                </a:lnTo>
                <a:lnTo>
                  <a:pt x="915" y="2719"/>
                </a:lnTo>
                <a:lnTo>
                  <a:pt x="915" y="2422"/>
                </a:lnTo>
                <a:close/>
                <a:moveTo>
                  <a:pt x="4085" y="2384"/>
                </a:moveTo>
                <a:lnTo>
                  <a:pt x="4766" y="2803"/>
                </a:lnTo>
                <a:lnTo>
                  <a:pt x="4076" y="3961"/>
                </a:lnTo>
                <a:lnTo>
                  <a:pt x="3394" y="3539"/>
                </a:lnTo>
                <a:lnTo>
                  <a:pt x="4085" y="2384"/>
                </a:lnTo>
                <a:close/>
                <a:moveTo>
                  <a:pt x="3819" y="2221"/>
                </a:moveTo>
                <a:lnTo>
                  <a:pt x="3971" y="2315"/>
                </a:lnTo>
                <a:lnTo>
                  <a:pt x="3638" y="2874"/>
                </a:lnTo>
                <a:lnTo>
                  <a:pt x="3488" y="2778"/>
                </a:lnTo>
                <a:lnTo>
                  <a:pt x="3819" y="2221"/>
                </a:lnTo>
                <a:close/>
                <a:moveTo>
                  <a:pt x="4677" y="1810"/>
                </a:moveTo>
                <a:lnTo>
                  <a:pt x="4731" y="1819"/>
                </a:lnTo>
                <a:lnTo>
                  <a:pt x="4784" y="1835"/>
                </a:lnTo>
                <a:lnTo>
                  <a:pt x="4834" y="1861"/>
                </a:lnTo>
                <a:lnTo>
                  <a:pt x="4908" y="1908"/>
                </a:lnTo>
                <a:lnTo>
                  <a:pt x="4955" y="1940"/>
                </a:lnTo>
                <a:lnTo>
                  <a:pt x="4992" y="1979"/>
                </a:lnTo>
                <a:lnTo>
                  <a:pt x="5024" y="2023"/>
                </a:lnTo>
                <a:lnTo>
                  <a:pt x="5049" y="2071"/>
                </a:lnTo>
                <a:lnTo>
                  <a:pt x="5065" y="2123"/>
                </a:lnTo>
                <a:lnTo>
                  <a:pt x="5074" y="2176"/>
                </a:lnTo>
                <a:lnTo>
                  <a:pt x="5074" y="2230"/>
                </a:lnTo>
                <a:lnTo>
                  <a:pt x="5065" y="2283"/>
                </a:lnTo>
                <a:lnTo>
                  <a:pt x="5049" y="2336"/>
                </a:lnTo>
                <a:lnTo>
                  <a:pt x="5022" y="2386"/>
                </a:lnTo>
                <a:lnTo>
                  <a:pt x="4852" y="2666"/>
                </a:lnTo>
                <a:lnTo>
                  <a:pt x="4485" y="2440"/>
                </a:lnTo>
                <a:lnTo>
                  <a:pt x="4453" y="2420"/>
                </a:lnTo>
                <a:lnTo>
                  <a:pt x="4337" y="2349"/>
                </a:lnTo>
                <a:lnTo>
                  <a:pt x="4307" y="2329"/>
                </a:lnTo>
                <a:lnTo>
                  <a:pt x="4182" y="2254"/>
                </a:lnTo>
                <a:lnTo>
                  <a:pt x="4355" y="1975"/>
                </a:lnTo>
                <a:lnTo>
                  <a:pt x="4387" y="1931"/>
                </a:lnTo>
                <a:lnTo>
                  <a:pt x="4428" y="1891"/>
                </a:lnTo>
                <a:lnTo>
                  <a:pt x="4471" y="1859"/>
                </a:lnTo>
                <a:lnTo>
                  <a:pt x="4519" y="1835"/>
                </a:lnTo>
                <a:lnTo>
                  <a:pt x="4570" y="1819"/>
                </a:lnTo>
                <a:lnTo>
                  <a:pt x="4624" y="1810"/>
                </a:lnTo>
                <a:lnTo>
                  <a:pt x="4677" y="1810"/>
                </a:lnTo>
                <a:close/>
                <a:moveTo>
                  <a:pt x="3011" y="710"/>
                </a:moveTo>
                <a:lnTo>
                  <a:pt x="3011" y="1093"/>
                </a:lnTo>
                <a:lnTo>
                  <a:pt x="3017" y="1160"/>
                </a:lnTo>
                <a:lnTo>
                  <a:pt x="3031" y="1226"/>
                </a:lnTo>
                <a:lnTo>
                  <a:pt x="3054" y="1288"/>
                </a:lnTo>
                <a:lnTo>
                  <a:pt x="3086" y="1345"/>
                </a:lnTo>
                <a:lnTo>
                  <a:pt x="3125" y="1397"/>
                </a:lnTo>
                <a:lnTo>
                  <a:pt x="3172" y="1443"/>
                </a:lnTo>
                <a:lnTo>
                  <a:pt x="3223" y="1482"/>
                </a:lnTo>
                <a:lnTo>
                  <a:pt x="3280" y="1514"/>
                </a:lnTo>
                <a:lnTo>
                  <a:pt x="3342" y="1537"/>
                </a:lnTo>
                <a:lnTo>
                  <a:pt x="3408" y="1552"/>
                </a:lnTo>
                <a:lnTo>
                  <a:pt x="3478" y="1557"/>
                </a:lnTo>
                <a:lnTo>
                  <a:pt x="3860" y="1557"/>
                </a:lnTo>
                <a:lnTo>
                  <a:pt x="3435" y="1133"/>
                </a:lnTo>
                <a:lnTo>
                  <a:pt x="3011" y="710"/>
                </a:lnTo>
                <a:close/>
                <a:moveTo>
                  <a:pt x="881" y="0"/>
                </a:moveTo>
                <a:lnTo>
                  <a:pt x="2889" y="0"/>
                </a:lnTo>
                <a:lnTo>
                  <a:pt x="4542" y="1653"/>
                </a:lnTo>
                <a:lnTo>
                  <a:pt x="4476" y="1673"/>
                </a:lnTo>
                <a:lnTo>
                  <a:pt x="4412" y="1699"/>
                </a:lnTo>
                <a:lnTo>
                  <a:pt x="4353" y="1735"/>
                </a:lnTo>
                <a:lnTo>
                  <a:pt x="4300" y="1779"/>
                </a:lnTo>
                <a:lnTo>
                  <a:pt x="4252" y="1829"/>
                </a:lnTo>
                <a:lnTo>
                  <a:pt x="4211" y="1888"/>
                </a:lnTo>
                <a:lnTo>
                  <a:pt x="4154" y="1982"/>
                </a:lnTo>
                <a:lnTo>
                  <a:pt x="4154" y="1973"/>
                </a:lnTo>
                <a:lnTo>
                  <a:pt x="3478" y="1973"/>
                </a:lnTo>
                <a:lnTo>
                  <a:pt x="3382" y="1968"/>
                </a:lnTo>
                <a:lnTo>
                  <a:pt x="3287" y="1952"/>
                </a:lnTo>
                <a:lnTo>
                  <a:pt x="3198" y="1927"/>
                </a:lnTo>
                <a:lnTo>
                  <a:pt x="3113" y="1893"/>
                </a:lnTo>
                <a:lnTo>
                  <a:pt x="3033" y="1852"/>
                </a:lnTo>
                <a:lnTo>
                  <a:pt x="2956" y="1803"/>
                </a:lnTo>
                <a:lnTo>
                  <a:pt x="2887" y="1746"/>
                </a:lnTo>
                <a:lnTo>
                  <a:pt x="2823" y="1682"/>
                </a:lnTo>
                <a:lnTo>
                  <a:pt x="2766" y="1612"/>
                </a:lnTo>
                <a:lnTo>
                  <a:pt x="2716" y="1536"/>
                </a:lnTo>
                <a:lnTo>
                  <a:pt x="2675" y="1456"/>
                </a:lnTo>
                <a:lnTo>
                  <a:pt x="2641" y="1370"/>
                </a:lnTo>
                <a:lnTo>
                  <a:pt x="2616" y="1281"/>
                </a:lnTo>
                <a:lnTo>
                  <a:pt x="2600" y="1187"/>
                </a:lnTo>
                <a:lnTo>
                  <a:pt x="2597" y="1093"/>
                </a:lnTo>
                <a:lnTo>
                  <a:pt x="2597" y="416"/>
                </a:lnTo>
                <a:lnTo>
                  <a:pt x="881" y="416"/>
                </a:lnTo>
                <a:lnTo>
                  <a:pt x="814" y="420"/>
                </a:lnTo>
                <a:lnTo>
                  <a:pt x="748" y="436"/>
                </a:lnTo>
                <a:lnTo>
                  <a:pt x="685" y="459"/>
                </a:lnTo>
                <a:lnTo>
                  <a:pt x="628" y="491"/>
                </a:lnTo>
                <a:lnTo>
                  <a:pt x="577" y="530"/>
                </a:lnTo>
                <a:lnTo>
                  <a:pt x="531" y="577"/>
                </a:lnTo>
                <a:lnTo>
                  <a:pt x="491" y="628"/>
                </a:lnTo>
                <a:lnTo>
                  <a:pt x="459" y="685"/>
                </a:lnTo>
                <a:lnTo>
                  <a:pt x="436" y="747"/>
                </a:lnTo>
                <a:lnTo>
                  <a:pt x="420" y="813"/>
                </a:lnTo>
                <a:lnTo>
                  <a:pt x="417" y="881"/>
                </a:lnTo>
                <a:lnTo>
                  <a:pt x="417" y="4991"/>
                </a:lnTo>
                <a:lnTo>
                  <a:pt x="420" y="5061"/>
                </a:lnTo>
                <a:lnTo>
                  <a:pt x="436" y="5125"/>
                </a:lnTo>
                <a:lnTo>
                  <a:pt x="459" y="5187"/>
                </a:lnTo>
                <a:lnTo>
                  <a:pt x="491" y="5244"/>
                </a:lnTo>
                <a:lnTo>
                  <a:pt x="531" y="5297"/>
                </a:lnTo>
                <a:lnTo>
                  <a:pt x="577" y="5342"/>
                </a:lnTo>
                <a:lnTo>
                  <a:pt x="628" y="5381"/>
                </a:lnTo>
                <a:lnTo>
                  <a:pt x="685" y="5413"/>
                </a:lnTo>
                <a:lnTo>
                  <a:pt x="748" y="5438"/>
                </a:lnTo>
                <a:lnTo>
                  <a:pt x="814" y="5452"/>
                </a:lnTo>
                <a:lnTo>
                  <a:pt x="881" y="5457"/>
                </a:lnTo>
                <a:lnTo>
                  <a:pt x="3688" y="5457"/>
                </a:lnTo>
                <a:lnTo>
                  <a:pt x="3755" y="5452"/>
                </a:lnTo>
                <a:lnTo>
                  <a:pt x="3821" y="5438"/>
                </a:lnTo>
                <a:lnTo>
                  <a:pt x="3883" y="5413"/>
                </a:lnTo>
                <a:lnTo>
                  <a:pt x="3940" y="5381"/>
                </a:lnTo>
                <a:lnTo>
                  <a:pt x="3992" y="5342"/>
                </a:lnTo>
                <a:lnTo>
                  <a:pt x="4038" y="5297"/>
                </a:lnTo>
                <a:lnTo>
                  <a:pt x="4077" y="5244"/>
                </a:lnTo>
                <a:lnTo>
                  <a:pt x="4109" y="5187"/>
                </a:lnTo>
                <a:lnTo>
                  <a:pt x="4133" y="5125"/>
                </a:lnTo>
                <a:lnTo>
                  <a:pt x="4149" y="5061"/>
                </a:lnTo>
                <a:lnTo>
                  <a:pt x="4154" y="4991"/>
                </a:lnTo>
                <a:lnTo>
                  <a:pt x="4154" y="4158"/>
                </a:lnTo>
                <a:lnTo>
                  <a:pt x="4163" y="4153"/>
                </a:lnTo>
                <a:lnTo>
                  <a:pt x="4569" y="3468"/>
                </a:lnTo>
                <a:lnTo>
                  <a:pt x="4569" y="4991"/>
                </a:lnTo>
                <a:lnTo>
                  <a:pt x="4563" y="5087"/>
                </a:lnTo>
                <a:lnTo>
                  <a:pt x="4547" y="5180"/>
                </a:lnTo>
                <a:lnTo>
                  <a:pt x="4524" y="5269"/>
                </a:lnTo>
                <a:lnTo>
                  <a:pt x="4490" y="5354"/>
                </a:lnTo>
                <a:lnTo>
                  <a:pt x="4448" y="5436"/>
                </a:lnTo>
                <a:lnTo>
                  <a:pt x="4398" y="5511"/>
                </a:lnTo>
                <a:lnTo>
                  <a:pt x="4341" y="5580"/>
                </a:lnTo>
                <a:lnTo>
                  <a:pt x="4277" y="5644"/>
                </a:lnTo>
                <a:lnTo>
                  <a:pt x="4207" y="5701"/>
                </a:lnTo>
                <a:lnTo>
                  <a:pt x="4131" y="5751"/>
                </a:lnTo>
                <a:lnTo>
                  <a:pt x="4051" y="5794"/>
                </a:lnTo>
                <a:lnTo>
                  <a:pt x="3965" y="5828"/>
                </a:lnTo>
                <a:lnTo>
                  <a:pt x="3876" y="5852"/>
                </a:lnTo>
                <a:lnTo>
                  <a:pt x="3784" y="5867"/>
                </a:lnTo>
                <a:lnTo>
                  <a:pt x="3688" y="5872"/>
                </a:lnTo>
                <a:lnTo>
                  <a:pt x="881" y="5872"/>
                </a:lnTo>
                <a:lnTo>
                  <a:pt x="785" y="5867"/>
                </a:lnTo>
                <a:lnTo>
                  <a:pt x="693" y="5852"/>
                </a:lnTo>
                <a:lnTo>
                  <a:pt x="604" y="5828"/>
                </a:lnTo>
                <a:lnTo>
                  <a:pt x="518" y="5794"/>
                </a:lnTo>
                <a:lnTo>
                  <a:pt x="438" y="5751"/>
                </a:lnTo>
                <a:lnTo>
                  <a:pt x="361" y="5701"/>
                </a:lnTo>
                <a:lnTo>
                  <a:pt x="292" y="5644"/>
                </a:lnTo>
                <a:lnTo>
                  <a:pt x="228" y="5580"/>
                </a:lnTo>
                <a:lnTo>
                  <a:pt x="171" y="5511"/>
                </a:lnTo>
                <a:lnTo>
                  <a:pt x="121" y="5436"/>
                </a:lnTo>
                <a:lnTo>
                  <a:pt x="79" y="5354"/>
                </a:lnTo>
                <a:lnTo>
                  <a:pt x="46" y="5269"/>
                </a:lnTo>
                <a:lnTo>
                  <a:pt x="22" y="5180"/>
                </a:lnTo>
                <a:lnTo>
                  <a:pt x="6" y="5087"/>
                </a:lnTo>
                <a:lnTo>
                  <a:pt x="0" y="4991"/>
                </a:lnTo>
                <a:lnTo>
                  <a:pt x="0" y="881"/>
                </a:lnTo>
                <a:lnTo>
                  <a:pt x="6" y="785"/>
                </a:lnTo>
                <a:lnTo>
                  <a:pt x="22" y="692"/>
                </a:lnTo>
                <a:lnTo>
                  <a:pt x="46" y="603"/>
                </a:lnTo>
                <a:lnTo>
                  <a:pt x="79" y="518"/>
                </a:lnTo>
                <a:lnTo>
                  <a:pt x="121" y="438"/>
                </a:lnTo>
                <a:lnTo>
                  <a:pt x="171" y="361"/>
                </a:lnTo>
                <a:lnTo>
                  <a:pt x="228" y="292"/>
                </a:lnTo>
                <a:lnTo>
                  <a:pt x="292" y="228"/>
                </a:lnTo>
                <a:lnTo>
                  <a:pt x="361" y="171"/>
                </a:lnTo>
                <a:lnTo>
                  <a:pt x="438" y="121"/>
                </a:lnTo>
                <a:lnTo>
                  <a:pt x="518" y="78"/>
                </a:lnTo>
                <a:lnTo>
                  <a:pt x="604" y="46"/>
                </a:lnTo>
                <a:lnTo>
                  <a:pt x="693" y="21"/>
                </a:lnTo>
                <a:lnTo>
                  <a:pt x="785" y="5"/>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 name="Freeform 9"/>
          <p:cNvSpPr>
            <a:spLocks noChangeAspect="1" noEditPoints="1"/>
          </p:cNvSpPr>
          <p:nvPr/>
        </p:nvSpPr>
        <p:spPr bwMode="auto">
          <a:xfrm>
            <a:off x="4910331" y="2582967"/>
            <a:ext cx="319664" cy="301752"/>
          </a:xfrm>
          <a:custGeom>
            <a:avLst/>
            <a:gdLst>
              <a:gd name="T0" fmla="*/ 31 w 102"/>
              <a:gd name="T1" fmla="*/ 0 h 96"/>
              <a:gd name="T2" fmla="*/ 27 w 102"/>
              <a:gd name="T3" fmla="*/ 17 h 96"/>
              <a:gd name="T4" fmla="*/ 53 w 102"/>
              <a:gd name="T5" fmla="*/ 21 h 96"/>
              <a:gd name="T6" fmla="*/ 56 w 102"/>
              <a:gd name="T7" fmla="*/ 3 h 96"/>
              <a:gd name="T8" fmla="*/ 47 w 102"/>
              <a:gd name="T9" fmla="*/ 12 h 96"/>
              <a:gd name="T10" fmla="*/ 31 w 102"/>
              <a:gd name="T11" fmla="*/ 7 h 96"/>
              <a:gd name="T12" fmla="*/ 49 w 102"/>
              <a:gd name="T13" fmla="*/ 3 h 96"/>
              <a:gd name="T14" fmla="*/ 47 w 102"/>
              <a:gd name="T15" fmla="*/ 12 h 96"/>
              <a:gd name="T16" fmla="*/ 56 w 102"/>
              <a:gd name="T17" fmla="*/ 32 h 96"/>
              <a:gd name="T18" fmla="*/ 7 w 102"/>
              <a:gd name="T19" fmla="*/ 30 h 96"/>
              <a:gd name="T20" fmla="*/ 8 w 102"/>
              <a:gd name="T21" fmla="*/ 29 h 96"/>
              <a:gd name="T22" fmla="*/ 56 w 102"/>
              <a:gd name="T23" fmla="*/ 30 h 96"/>
              <a:gd name="T24" fmla="*/ 47 w 102"/>
              <a:gd name="T25" fmla="*/ 44 h 96"/>
              <a:gd name="T26" fmla="*/ 7 w 102"/>
              <a:gd name="T27" fmla="*/ 42 h 96"/>
              <a:gd name="T28" fmla="*/ 8 w 102"/>
              <a:gd name="T29" fmla="*/ 41 h 96"/>
              <a:gd name="T30" fmla="*/ 49 w 102"/>
              <a:gd name="T31" fmla="*/ 42 h 96"/>
              <a:gd name="T32" fmla="*/ 40 w 102"/>
              <a:gd name="T33" fmla="*/ 56 h 96"/>
              <a:gd name="T34" fmla="*/ 7 w 102"/>
              <a:gd name="T35" fmla="*/ 54 h 96"/>
              <a:gd name="T36" fmla="*/ 8 w 102"/>
              <a:gd name="T37" fmla="*/ 53 h 96"/>
              <a:gd name="T38" fmla="*/ 41 w 102"/>
              <a:gd name="T39" fmla="*/ 54 h 96"/>
              <a:gd name="T40" fmla="*/ 36 w 102"/>
              <a:gd name="T41" fmla="*/ 84 h 96"/>
              <a:gd name="T42" fmla="*/ 7 w 102"/>
              <a:gd name="T43" fmla="*/ 78 h 96"/>
              <a:gd name="T44" fmla="*/ 14 w 102"/>
              <a:gd name="T45" fmla="*/ 72 h 96"/>
              <a:gd name="T46" fmla="*/ 43 w 102"/>
              <a:gd name="T47" fmla="*/ 78 h 96"/>
              <a:gd name="T48" fmla="*/ 78 w 102"/>
              <a:gd name="T49" fmla="*/ 11 h 96"/>
              <a:gd name="T50" fmla="*/ 59 w 102"/>
              <a:gd name="T51" fmla="*/ 8 h 96"/>
              <a:gd name="T52" fmla="*/ 84 w 102"/>
              <a:gd name="T53" fmla="*/ 13 h 96"/>
              <a:gd name="T54" fmla="*/ 82 w 102"/>
              <a:gd name="T55" fmla="*/ 41 h 96"/>
              <a:gd name="T56" fmla="*/ 80 w 102"/>
              <a:gd name="T57" fmla="*/ 13 h 96"/>
              <a:gd name="T58" fmla="*/ 84 w 102"/>
              <a:gd name="T59" fmla="*/ 86 h 96"/>
              <a:gd name="T60" fmla="*/ 78 w 102"/>
              <a:gd name="T61" fmla="*/ 96 h 96"/>
              <a:gd name="T62" fmla="*/ 0 w 102"/>
              <a:gd name="T63" fmla="*/ 91 h 96"/>
              <a:gd name="T64" fmla="*/ 5 w 102"/>
              <a:gd name="T65" fmla="*/ 8 h 96"/>
              <a:gd name="T66" fmla="*/ 24 w 102"/>
              <a:gd name="T67" fmla="*/ 11 h 96"/>
              <a:gd name="T68" fmla="*/ 4 w 102"/>
              <a:gd name="T69" fmla="*/ 13 h 96"/>
              <a:gd name="T70" fmla="*/ 5 w 102"/>
              <a:gd name="T71" fmla="*/ 92 h 96"/>
              <a:gd name="T72" fmla="*/ 80 w 102"/>
              <a:gd name="T73" fmla="*/ 91 h 96"/>
              <a:gd name="T74" fmla="*/ 82 w 102"/>
              <a:gd name="T75" fmla="*/ 86 h 96"/>
              <a:gd name="T76" fmla="*/ 61 w 102"/>
              <a:gd name="T77" fmla="*/ 64 h 96"/>
              <a:gd name="T78" fmla="*/ 102 w 102"/>
              <a:gd name="T79" fmla="*/ 64 h 96"/>
              <a:gd name="T80" fmla="*/ 96 w 102"/>
              <a:gd name="T81" fmla="*/ 58 h 96"/>
              <a:gd name="T82" fmla="*/ 78 w 102"/>
              <a:gd name="T83" fmla="*/ 75 h 96"/>
              <a:gd name="T84" fmla="*/ 76 w 102"/>
              <a:gd name="T85" fmla="*/ 75 h 96"/>
              <a:gd name="T86" fmla="*/ 68 w 102"/>
              <a:gd name="T87" fmla="*/ 64 h 96"/>
              <a:gd name="T88" fmla="*/ 77 w 102"/>
              <a:gd name="T89" fmla="*/ 71 h 96"/>
              <a:gd name="T90" fmla="*/ 96 w 102"/>
              <a:gd name="T91" fmla="*/ 5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96">
                <a:moveTo>
                  <a:pt x="53" y="0"/>
                </a:moveTo>
                <a:cubicBezTo>
                  <a:pt x="31" y="0"/>
                  <a:pt x="31" y="0"/>
                  <a:pt x="31" y="0"/>
                </a:cubicBezTo>
                <a:cubicBezTo>
                  <a:pt x="29" y="0"/>
                  <a:pt x="27" y="2"/>
                  <a:pt x="27" y="3"/>
                </a:cubicBezTo>
                <a:cubicBezTo>
                  <a:pt x="27" y="17"/>
                  <a:pt x="27" y="17"/>
                  <a:pt x="27" y="17"/>
                </a:cubicBezTo>
                <a:cubicBezTo>
                  <a:pt x="27" y="19"/>
                  <a:pt x="29" y="21"/>
                  <a:pt x="31" y="21"/>
                </a:cubicBezTo>
                <a:cubicBezTo>
                  <a:pt x="53" y="21"/>
                  <a:pt x="53" y="21"/>
                  <a:pt x="53" y="21"/>
                </a:cubicBezTo>
                <a:cubicBezTo>
                  <a:pt x="55" y="21"/>
                  <a:pt x="56" y="19"/>
                  <a:pt x="56" y="17"/>
                </a:cubicBezTo>
                <a:cubicBezTo>
                  <a:pt x="56" y="3"/>
                  <a:pt x="56" y="3"/>
                  <a:pt x="56" y="3"/>
                </a:cubicBezTo>
                <a:cubicBezTo>
                  <a:pt x="56" y="2"/>
                  <a:pt x="55" y="0"/>
                  <a:pt x="53" y="0"/>
                </a:cubicBezTo>
                <a:close/>
                <a:moveTo>
                  <a:pt x="47" y="12"/>
                </a:moveTo>
                <a:cubicBezTo>
                  <a:pt x="37" y="12"/>
                  <a:pt x="37" y="12"/>
                  <a:pt x="37" y="12"/>
                </a:cubicBezTo>
                <a:cubicBezTo>
                  <a:pt x="36" y="12"/>
                  <a:pt x="31" y="9"/>
                  <a:pt x="31" y="7"/>
                </a:cubicBezTo>
                <a:cubicBezTo>
                  <a:pt x="31" y="5"/>
                  <a:pt x="33" y="3"/>
                  <a:pt x="35" y="3"/>
                </a:cubicBezTo>
                <a:cubicBezTo>
                  <a:pt x="49" y="3"/>
                  <a:pt x="49" y="3"/>
                  <a:pt x="49" y="3"/>
                </a:cubicBezTo>
                <a:cubicBezTo>
                  <a:pt x="50" y="3"/>
                  <a:pt x="52" y="5"/>
                  <a:pt x="52" y="7"/>
                </a:cubicBezTo>
                <a:cubicBezTo>
                  <a:pt x="52" y="9"/>
                  <a:pt x="48" y="12"/>
                  <a:pt x="47" y="12"/>
                </a:cubicBezTo>
                <a:close/>
                <a:moveTo>
                  <a:pt x="56" y="30"/>
                </a:moveTo>
                <a:cubicBezTo>
                  <a:pt x="56" y="31"/>
                  <a:pt x="56" y="32"/>
                  <a:pt x="56" y="32"/>
                </a:cubicBezTo>
                <a:cubicBezTo>
                  <a:pt x="8" y="32"/>
                  <a:pt x="8" y="32"/>
                  <a:pt x="8" y="32"/>
                </a:cubicBezTo>
                <a:cubicBezTo>
                  <a:pt x="8" y="32"/>
                  <a:pt x="7" y="31"/>
                  <a:pt x="7" y="30"/>
                </a:cubicBezTo>
                <a:cubicBezTo>
                  <a:pt x="7" y="30"/>
                  <a:pt x="7" y="30"/>
                  <a:pt x="7" y="30"/>
                </a:cubicBezTo>
                <a:cubicBezTo>
                  <a:pt x="7" y="29"/>
                  <a:pt x="8" y="29"/>
                  <a:pt x="8" y="29"/>
                </a:cubicBezTo>
                <a:cubicBezTo>
                  <a:pt x="56" y="29"/>
                  <a:pt x="56" y="29"/>
                  <a:pt x="56" y="29"/>
                </a:cubicBezTo>
                <a:cubicBezTo>
                  <a:pt x="56" y="29"/>
                  <a:pt x="56" y="29"/>
                  <a:pt x="56" y="30"/>
                </a:cubicBezTo>
                <a:close/>
                <a:moveTo>
                  <a:pt x="49" y="42"/>
                </a:moveTo>
                <a:cubicBezTo>
                  <a:pt x="49" y="43"/>
                  <a:pt x="48" y="44"/>
                  <a:pt x="47" y="44"/>
                </a:cubicBezTo>
                <a:cubicBezTo>
                  <a:pt x="8" y="44"/>
                  <a:pt x="8" y="44"/>
                  <a:pt x="8" y="44"/>
                </a:cubicBezTo>
                <a:cubicBezTo>
                  <a:pt x="8" y="44"/>
                  <a:pt x="7" y="43"/>
                  <a:pt x="7" y="42"/>
                </a:cubicBezTo>
                <a:cubicBezTo>
                  <a:pt x="7" y="42"/>
                  <a:pt x="7" y="42"/>
                  <a:pt x="7" y="42"/>
                </a:cubicBezTo>
                <a:cubicBezTo>
                  <a:pt x="7" y="41"/>
                  <a:pt x="8" y="41"/>
                  <a:pt x="8" y="41"/>
                </a:cubicBezTo>
                <a:cubicBezTo>
                  <a:pt x="47" y="41"/>
                  <a:pt x="47" y="41"/>
                  <a:pt x="47" y="41"/>
                </a:cubicBezTo>
                <a:cubicBezTo>
                  <a:pt x="48" y="41"/>
                  <a:pt x="49" y="41"/>
                  <a:pt x="49" y="42"/>
                </a:cubicBezTo>
                <a:close/>
                <a:moveTo>
                  <a:pt x="41" y="54"/>
                </a:moveTo>
                <a:cubicBezTo>
                  <a:pt x="41" y="55"/>
                  <a:pt x="40" y="56"/>
                  <a:pt x="40" y="56"/>
                </a:cubicBezTo>
                <a:cubicBezTo>
                  <a:pt x="8" y="56"/>
                  <a:pt x="8" y="56"/>
                  <a:pt x="8" y="56"/>
                </a:cubicBezTo>
                <a:cubicBezTo>
                  <a:pt x="7" y="56"/>
                  <a:pt x="7" y="55"/>
                  <a:pt x="7" y="54"/>
                </a:cubicBezTo>
                <a:cubicBezTo>
                  <a:pt x="7" y="54"/>
                  <a:pt x="7" y="54"/>
                  <a:pt x="7" y="54"/>
                </a:cubicBezTo>
                <a:cubicBezTo>
                  <a:pt x="7" y="53"/>
                  <a:pt x="7" y="53"/>
                  <a:pt x="8" y="53"/>
                </a:cubicBezTo>
                <a:cubicBezTo>
                  <a:pt x="40" y="53"/>
                  <a:pt x="40" y="53"/>
                  <a:pt x="40" y="53"/>
                </a:cubicBezTo>
                <a:cubicBezTo>
                  <a:pt x="40" y="53"/>
                  <a:pt x="41" y="53"/>
                  <a:pt x="41" y="54"/>
                </a:cubicBezTo>
                <a:close/>
                <a:moveTo>
                  <a:pt x="43" y="78"/>
                </a:moveTo>
                <a:cubicBezTo>
                  <a:pt x="43" y="82"/>
                  <a:pt x="39" y="84"/>
                  <a:pt x="36" y="84"/>
                </a:cubicBezTo>
                <a:cubicBezTo>
                  <a:pt x="14" y="84"/>
                  <a:pt x="14" y="84"/>
                  <a:pt x="14" y="84"/>
                </a:cubicBezTo>
                <a:cubicBezTo>
                  <a:pt x="10" y="84"/>
                  <a:pt x="7" y="82"/>
                  <a:pt x="7" y="78"/>
                </a:cubicBezTo>
                <a:cubicBezTo>
                  <a:pt x="7" y="78"/>
                  <a:pt x="7" y="78"/>
                  <a:pt x="7" y="78"/>
                </a:cubicBezTo>
                <a:cubicBezTo>
                  <a:pt x="7" y="75"/>
                  <a:pt x="10" y="72"/>
                  <a:pt x="14" y="72"/>
                </a:cubicBezTo>
                <a:cubicBezTo>
                  <a:pt x="36" y="72"/>
                  <a:pt x="36" y="72"/>
                  <a:pt x="36" y="72"/>
                </a:cubicBezTo>
                <a:cubicBezTo>
                  <a:pt x="39" y="72"/>
                  <a:pt x="43" y="75"/>
                  <a:pt x="43" y="78"/>
                </a:cubicBezTo>
                <a:close/>
                <a:moveTo>
                  <a:pt x="80" y="13"/>
                </a:moveTo>
                <a:cubicBezTo>
                  <a:pt x="80" y="12"/>
                  <a:pt x="79" y="11"/>
                  <a:pt x="78" y="11"/>
                </a:cubicBezTo>
                <a:cubicBezTo>
                  <a:pt x="78" y="11"/>
                  <a:pt x="78" y="11"/>
                  <a:pt x="59" y="11"/>
                </a:cubicBezTo>
                <a:cubicBezTo>
                  <a:pt x="59" y="11"/>
                  <a:pt x="59" y="11"/>
                  <a:pt x="59" y="8"/>
                </a:cubicBezTo>
                <a:cubicBezTo>
                  <a:pt x="59" y="8"/>
                  <a:pt x="59" y="8"/>
                  <a:pt x="78" y="8"/>
                </a:cubicBezTo>
                <a:cubicBezTo>
                  <a:pt x="82" y="8"/>
                  <a:pt x="84" y="10"/>
                  <a:pt x="84" y="13"/>
                </a:cubicBezTo>
                <a:cubicBezTo>
                  <a:pt x="84" y="13"/>
                  <a:pt x="84" y="13"/>
                  <a:pt x="84" y="41"/>
                </a:cubicBezTo>
                <a:cubicBezTo>
                  <a:pt x="83" y="41"/>
                  <a:pt x="83" y="41"/>
                  <a:pt x="82" y="41"/>
                </a:cubicBezTo>
                <a:cubicBezTo>
                  <a:pt x="81" y="41"/>
                  <a:pt x="81" y="41"/>
                  <a:pt x="80" y="41"/>
                </a:cubicBezTo>
                <a:cubicBezTo>
                  <a:pt x="80" y="41"/>
                  <a:pt x="80" y="41"/>
                  <a:pt x="80" y="13"/>
                </a:cubicBezTo>
                <a:close/>
                <a:moveTo>
                  <a:pt x="82" y="86"/>
                </a:moveTo>
                <a:cubicBezTo>
                  <a:pt x="83" y="86"/>
                  <a:pt x="83" y="86"/>
                  <a:pt x="84" y="86"/>
                </a:cubicBezTo>
                <a:cubicBezTo>
                  <a:pt x="84" y="86"/>
                  <a:pt x="84" y="86"/>
                  <a:pt x="84" y="91"/>
                </a:cubicBezTo>
                <a:cubicBezTo>
                  <a:pt x="84" y="93"/>
                  <a:pt x="82" y="96"/>
                  <a:pt x="78" y="96"/>
                </a:cubicBezTo>
                <a:cubicBezTo>
                  <a:pt x="78" y="96"/>
                  <a:pt x="78" y="96"/>
                  <a:pt x="5" y="96"/>
                </a:cubicBezTo>
                <a:cubicBezTo>
                  <a:pt x="2" y="96"/>
                  <a:pt x="0" y="93"/>
                  <a:pt x="0" y="91"/>
                </a:cubicBezTo>
                <a:cubicBezTo>
                  <a:pt x="0" y="91"/>
                  <a:pt x="0" y="91"/>
                  <a:pt x="0" y="13"/>
                </a:cubicBezTo>
                <a:cubicBezTo>
                  <a:pt x="0" y="10"/>
                  <a:pt x="2" y="8"/>
                  <a:pt x="5" y="8"/>
                </a:cubicBezTo>
                <a:cubicBezTo>
                  <a:pt x="5" y="8"/>
                  <a:pt x="5" y="8"/>
                  <a:pt x="24" y="8"/>
                </a:cubicBezTo>
                <a:cubicBezTo>
                  <a:pt x="24" y="8"/>
                  <a:pt x="24" y="8"/>
                  <a:pt x="24" y="11"/>
                </a:cubicBezTo>
                <a:cubicBezTo>
                  <a:pt x="24" y="11"/>
                  <a:pt x="24" y="11"/>
                  <a:pt x="5" y="11"/>
                </a:cubicBezTo>
                <a:cubicBezTo>
                  <a:pt x="5" y="11"/>
                  <a:pt x="4" y="12"/>
                  <a:pt x="4" y="13"/>
                </a:cubicBezTo>
                <a:cubicBezTo>
                  <a:pt x="4" y="13"/>
                  <a:pt x="4" y="13"/>
                  <a:pt x="4" y="91"/>
                </a:cubicBezTo>
                <a:cubicBezTo>
                  <a:pt x="4" y="92"/>
                  <a:pt x="5" y="92"/>
                  <a:pt x="5" y="92"/>
                </a:cubicBezTo>
                <a:cubicBezTo>
                  <a:pt x="5" y="92"/>
                  <a:pt x="5" y="92"/>
                  <a:pt x="78" y="92"/>
                </a:cubicBezTo>
                <a:cubicBezTo>
                  <a:pt x="79" y="92"/>
                  <a:pt x="80" y="92"/>
                  <a:pt x="80" y="91"/>
                </a:cubicBezTo>
                <a:cubicBezTo>
                  <a:pt x="80" y="91"/>
                  <a:pt x="80" y="91"/>
                  <a:pt x="80" y="86"/>
                </a:cubicBezTo>
                <a:cubicBezTo>
                  <a:pt x="81" y="86"/>
                  <a:pt x="81" y="86"/>
                  <a:pt x="82" y="86"/>
                </a:cubicBezTo>
                <a:close/>
                <a:moveTo>
                  <a:pt x="82" y="43"/>
                </a:moveTo>
                <a:cubicBezTo>
                  <a:pt x="70" y="43"/>
                  <a:pt x="61" y="52"/>
                  <a:pt x="61" y="64"/>
                </a:cubicBezTo>
                <a:cubicBezTo>
                  <a:pt x="61" y="75"/>
                  <a:pt x="70" y="84"/>
                  <a:pt x="82" y="84"/>
                </a:cubicBezTo>
                <a:cubicBezTo>
                  <a:pt x="93" y="84"/>
                  <a:pt x="102" y="75"/>
                  <a:pt x="102" y="64"/>
                </a:cubicBezTo>
                <a:cubicBezTo>
                  <a:pt x="102" y="52"/>
                  <a:pt x="93" y="43"/>
                  <a:pt x="82" y="43"/>
                </a:cubicBezTo>
                <a:close/>
                <a:moveTo>
                  <a:pt x="96" y="58"/>
                </a:moveTo>
                <a:cubicBezTo>
                  <a:pt x="79" y="75"/>
                  <a:pt x="79" y="75"/>
                  <a:pt x="79" y="75"/>
                </a:cubicBezTo>
                <a:cubicBezTo>
                  <a:pt x="78" y="75"/>
                  <a:pt x="78" y="75"/>
                  <a:pt x="78" y="75"/>
                </a:cubicBezTo>
                <a:cubicBezTo>
                  <a:pt x="78" y="75"/>
                  <a:pt x="78" y="75"/>
                  <a:pt x="78" y="75"/>
                </a:cubicBezTo>
                <a:cubicBezTo>
                  <a:pt x="78" y="76"/>
                  <a:pt x="76" y="76"/>
                  <a:pt x="76" y="75"/>
                </a:cubicBezTo>
                <a:cubicBezTo>
                  <a:pt x="68" y="67"/>
                  <a:pt x="68" y="67"/>
                  <a:pt x="68" y="67"/>
                </a:cubicBezTo>
                <a:cubicBezTo>
                  <a:pt x="67" y="66"/>
                  <a:pt x="67" y="65"/>
                  <a:pt x="68" y="64"/>
                </a:cubicBezTo>
                <a:cubicBezTo>
                  <a:pt x="69" y="64"/>
                  <a:pt x="69" y="64"/>
                  <a:pt x="70" y="64"/>
                </a:cubicBezTo>
                <a:cubicBezTo>
                  <a:pt x="77" y="71"/>
                  <a:pt x="77" y="71"/>
                  <a:pt x="77" y="71"/>
                </a:cubicBezTo>
                <a:cubicBezTo>
                  <a:pt x="93" y="55"/>
                  <a:pt x="93" y="55"/>
                  <a:pt x="93" y="55"/>
                </a:cubicBezTo>
                <a:cubicBezTo>
                  <a:pt x="94" y="54"/>
                  <a:pt x="95" y="54"/>
                  <a:pt x="96" y="55"/>
                </a:cubicBezTo>
                <a:cubicBezTo>
                  <a:pt x="96" y="56"/>
                  <a:pt x="96" y="57"/>
                  <a:pt x="96" y="5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Up Arrow 29"/>
          <p:cNvSpPr/>
          <p:nvPr/>
        </p:nvSpPr>
        <p:spPr bwMode="gray">
          <a:xfrm>
            <a:off x="5309453" y="2578216"/>
            <a:ext cx="150183" cy="292223"/>
          </a:xfrm>
          <a:prstGeom prst="upArrow">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2" name="Freeform 308"/>
          <p:cNvSpPr>
            <a:spLocks noChangeAspect="1" noEditPoints="1"/>
          </p:cNvSpPr>
          <p:nvPr/>
        </p:nvSpPr>
        <p:spPr bwMode="auto">
          <a:xfrm>
            <a:off x="4910331" y="2033881"/>
            <a:ext cx="272192" cy="287186"/>
          </a:xfrm>
          <a:custGeom>
            <a:avLst/>
            <a:gdLst>
              <a:gd name="T0" fmla="*/ 5174 w 5699"/>
              <a:gd name="T1" fmla="*/ 4893 h 6014"/>
              <a:gd name="T2" fmla="*/ 4525 w 5699"/>
              <a:gd name="T3" fmla="*/ 5629 h 6014"/>
              <a:gd name="T4" fmla="*/ 2999 w 5699"/>
              <a:gd name="T5" fmla="*/ 6009 h 6014"/>
              <a:gd name="T6" fmla="*/ 1382 w 5699"/>
              <a:gd name="T7" fmla="*/ 5801 h 6014"/>
              <a:gd name="T8" fmla="*/ 421 w 5699"/>
              <a:gd name="T9" fmla="*/ 5126 h 6014"/>
              <a:gd name="T10" fmla="*/ 1052 w 5699"/>
              <a:gd name="T11" fmla="*/ 5277 h 6014"/>
              <a:gd name="T12" fmla="*/ 2669 w 5699"/>
              <a:gd name="T13" fmla="*/ 5485 h 6014"/>
              <a:gd name="T14" fmla="*/ 4192 w 5699"/>
              <a:gd name="T15" fmla="*/ 5110 h 6014"/>
              <a:gd name="T16" fmla="*/ 4843 w 5699"/>
              <a:gd name="T17" fmla="*/ 4388 h 6014"/>
              <a:gd name="T18" fmla="*/ 257 w 5699"/>
              <a:gd name="T19" fmla="*/ 3411 h 6014"/>
              <a:gd name="T20" fmla="*/ 691 w 5699"/>
              <a:gd name="T21" fmla="*/ 4082 h 6014"/>
              <a:gd name="T22" fmla="*/ 2084 w 5699"/>
              <a:gd name="T23" fmla="*/ 4567 h 6014"/>
              <a:gd name="T24" fmla="*/ 3749 w 5699"/>
              <a:gd name="T25" fmla="*/ 4481 h 6014"/>
              <a:gd name="T26" fmla="*/ 4850 w 5699"/>
              <a:gd name="T27" fmla="*/ 3934 h 6014"/>
              <a:gd name="T28" fmla="*/ 4296 w 5699"/>
              <a:gd name="T29" fmla="*/ 4658 h 6014"/>
              <a:gd name="T30" fmla="*/ 2837 w 5699"/>
              <a:gd name="T31" fmla="*/ 5081 h 6014"/>
              <a:gd name="T32" fmla="*/ 1198 w 5699"/>
              <a:gd name="T33" fmla="*/ 4929 h 6014"/>
              <a:gd name="T34" fmla="*/ 131 w 5699"/>
              <a:gd name="T35" fmla="*/ 4277 h 6014"/>
              <a:gd name="T36" fmla="*/ 133 w 5699"/>
              <a:gd name="T37" fmla="*/ 3485 h 6014"/>
              <a:gd name="T38" fmla="*/ 848 w 5699"/>
              <a:gd name="T39" fmla="*/ 2499 h 6014"/>
              <a:gd name="T40" fmla="*/ 1194 w 5699"/>
              <a:gd name="T41" fmla="*/ 3126 h 6014"/>
              <a:gd name="T42" fmla="*/ 2511 w 5699"/>
              <a:gd name="T43" fmla="*/ 3655 h 6014"/>
              <a:gd name="T44" fmla="*/ 4181 w 5699"/>
              <a:gd name="T45" fmla="*/ 3628 h 6014"/>
              <a:gd name="T46" fmla="*/ 4739 w 5699"/>
              <a:gd name="T47" fmla="*/ 3639 h 6014"/>
              <a:gd name="T48" fmla="*/ 3426 w 5699"/>
              <a:gd name="T49" fmla="*/ 4151 h 6014"/>
              <a:gd name="T50" fmla="*/ 1761 w 5699"/>
              <a:gd name="T51" fmla="*/ 4118 h 6014"/>
              <a:gd name="T52" fmla="*/ 520 w 5699"/>
              <a:gd name="T53" fmla="*/ 3544 h 6014"/>
              <a:gd name="T54" fmla="*/ 299 w 5699"/>
              <a:gd name="T55" fmla="*/ 2767 h 6014"/>
              <a:gd name="T56" fmla="*/ 5284 w 5699"/>
              <a:gd name="T57" fmla="*/ 1424 h 6014"/>
              <a:gd name="T58" fmla="*/ 5692 w 5699"/>
              <a:gd name="T59" fmla="*/ 2204 h 6014"/>
              <a:gd name="T60" fmla="*/ 5043 w 5699"/>
              <a:gd name="T61" fmla="*/ 2937 h 6014"/>
              <a:gd name="T62" fmla="*/ 3515 w 5699"/>
              <a:gd name="T63" fmla="*/ 3316 h 6014"/>
              <a:gd name="T64" fmla="*/ 1898 w 5699"/>
              <a:gd name="T65" fmla="*/ 3106 h 6014"/>
              <a:gd name="T66" fmla="*/ 965 w 5699"/>
              <a:gd name="T67" fmla="*/ 2477 h 6014"/>
              <a:gd name="T68" fmla="*/ 2277 w 5699"/>
              <a:gd name="T69" fmla="*/ 2804 h 6014"/>
              <a:gd name="T70" fmla="*/ 3971 w 5699"/>
              <a:gd name="T71" fmla="*/ 2665 h 6014"/>
              <a:gd name="T72" fmla="*/ 5032 w 5699"/>
              <a:gd name="T73" fmla="*/ 2033 h 6014"/>
              <a:gd name="T74" fmla="*/ 5183 w 5699"/>
              <a:gd name="T75" fmla="*/ 1498 h 6014"/>
              <a:gd name="T76" fmla="*/ 3601 w 5699"/>
              <a:gd name="T77" fmla="*/ 1316 h 6014"/>
              <a:gd name="T78" fmla="*/ 3218 w 5699"/>
              <a:gd name="T79" fmla="*/ 1238 h 6014"/>
              <a:gd name="T80" fmla="*/ 1946 w 5699"/>
              <a:gd name="T81" fmla="*/ 1083 h 6014"/>
              <a:gd name="T82" fmla="*/ 1860 w 5699"/>
              <a:gd name="T83" fmla="*/ 891 h 6014"/>
              <a:gd name="T84" fmla="*/ 1318 w 5699"/>
              <a:gd name="T85" fmla="*/ 935 h 6014"/>
              <a:gd name="T86" fmla="*/ 1714 w 5699"/>
              <a:gd name="T87" fmla="*/ 1345 h 6014"/>
              <a:gd name="T88" fmla="*/ 3171 w 5699"/>
              <a:gd name="T89" fmla="*/ 1622 h 6014"/>
              <a:gd name="T90" fmla="*/ 2861 w 5699"/>
              <a:gd name="T91" fmla="*/ 1919 h 6014"/>
              <a:gd name="T92" fmla="*/ 4004 w 5699"/>
              <a:gd name="T93" fmla="*/ 1562 h 6014"/>
              <a:gd name="T94" fmla="*/ 3995 w 5699"/>
              <a:gd name="T95" fmla="*/ 1125 h 6014"/>
              <a:gd name="T96" fmla="*/ 2895 w 5699"/>
              <a:gd name="T97" fmla="*/ 975 h 6014"/>
              <a:gd name="T98" fmla="*/ 2671 w 5699"/>
              <a:gd name="T99" fmla="*/ 436 h 6014"/>
              <a:gd name="T100" fmla="*/ 2684 w 5699"/>
              <a:gd name="T101" fmla="*/ 0 h 6014"/>
              <a:gd name="T102" fmla="*/ 4272 w 5699"/>
              <a:gd name="T103" fmla="*/ 264 h 6014"/>
              <a:gd name="T104" fmla="*/ 5140 w 5699"/>
              <a:gd name="T105" fmla="*/ 984 h 6014"/>
              <a:gd name="T106" fmla="*/ 4912 w 5699"/>
              <a:gd name="T107" fmla="*/ 1777 h 6014"/>
              <a:gd name="T108" fmla="*/ 3663 w 5699"/>
              <a:gd name="T109" fmla="*/ 2344 h 6014"/>
              <a:gd name="T110" fmla="*/ 1995 w 5699"/>
              <a:gd name="T111" fmla="*/ 2372 h 6014"/>
              <a:gd name="T112" fmla="*/ 667 w 5699"/>
              <a:gd name="T113" fmla="*/ 1836 h 6014"/>
              <a:gd name="T114" fmla="*/ 356 w 5699"/>
              <a:gd name="T115" fmla="*/ 1043 h 6014"/>
              <a:gd name="T116" fmla="*/ 1109 w 5699"/>
              <a:gd name="T117" fmla="*/ 322 h 6014"/>
              <a:gd name="T118" fmla="*/ 2684 w 5699"/>
              <a:gd name="T119" fmla="*/ 0 h 6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9" h="6014">
                <a:moveTo>
                  <a:pt x="4853" y="4184"/>
                </a:moveTo>
                <a:lnTo>
                  <a:pt x="4932" y="4258"/>
                </a:lnTo>
                <a:lnTo>
                  <a:pt x="5001" y="4335"/>
                </a:lnTo>
                <a:lnTo>
                  <a:pt x="5059" y="4412"/>
                </a:lnTo>
                <a:lnTo>
                  <a:pt x="5105" y="4490"/>
                </a:lnTo>
                <a:lnTo>
                  <a:pt x="5142" y="4570"/>
                </a:lnTo>
                <a:lnTo>
                  <a:pt x="5165" y="4650"/>
                </a:lnTo>
                <a:lnTo>
                  <a:pt x="5180" y="4732"/>
                </a:lnTo>
                <a:lnTo>
                  <a:pt x="5183" y="4813"/>
                </a:lnTo>
                <a:lnTo>
                  <a:pt x="5174" y="4893"/>
                </a:lnTo>
                <a:lnTo>
                  <a:pt x="5158" y="4975"/>
                </a:lnTo>
                <a:lnTo>
                  <a:pt x="5129" y="5053"/>
                </a:lnTo>
                <a:lnTo>
                  <a:pt x="5089" y="5132"/>
                </a:lnTo>
                <a:lnTo>
                  <a:pt x="5039" y="5210"/>
                </a:lnTo>
                <a:lnTo>
                  <a:pt x="4979" y="5285"/>
                </a:lnTo>
                <a:lnTo>
                  <a:pt x="4910" y="5360"/>
                </a:lnTo>
                <a:lnTo>
                  <a:pt x="4828" y="5431"/>
                </a:lnTo>
                <a:lnTo>
                  <a:pt x="4739" y="5500"/>
                </a:lnTo>
                <a:lnTo>
                  <a:pt x="4637" y="5567"/>
                </a:lnTo>
                <a:lnTo>
                  <a:pt x="4525" y="5629"/>
                </a:lnTo>
                <a:lnTo>
                  <a:pt x="4405" y="5690"/>
                </a:lnTo>
                <a:lnTo>
                  <a:pt x="4274" y="5746"/>
                </a:lnTo>
                <a:lnTo>
                  <a:pt x="4128" y="5801"/>
                </a:lnTo>
                <a:lnTo>
                  <a:pt x="3978" y="5848"/>
                </a:lnTo>
                <a:lnTo>
                  <a:pt x="3822" y="5890"/>
                </a:lnTo>
                <a:lnTo>
                  <a:pt x="3663" y="5926"/>
                </a:lnTo>
                <a:lnTo>
                  <a:pt x="3501" y="5956"/>
                </a:lnTo>
                <a:lnTo>
                  <a:pt x="3335" y="5979"/>
                </a:lnTo>
                <a:lnTo>
                  <a:pt x="3167" y="5996"/>
                </a:lnTo>
                <a:lnTo>
                  <a:pt x="2999" y="6009"/>
                </a:lnTo>
                <a:lnTo>
                  <a:pt x="2830" y="6014"/>
                </a:lnTo>
                <a:lnTo>
                  <a:pt x="2660" y="6012"/>
                </a:lnTo>
                <a:lnTo>
                  <a:pt x="2491" y="6007"/>
                </a:lnTo>
                <a:lnTo>
                  <a:pt x="2323" y="5994"/>
                </a:lnTo>
                <a:lnTo>
                  <a:pt x="2157" y="5976"/>
                </a:lnTo>
                <a:lnTo>
                  <a:pt x="1995" y="5952"/>
                </a:lnTo>
                <a:lnTo>
                  <a:pt x="1834" y="5923"/>
                </a:lnTo>
                <a:lnTo>
                  <a:pt x="1679" y="5888"/>
                </a:lnTo>
                <a:lnTo>
                  <a:pt x="1528" y="5846"/>
                </a:lnTo>
                <a:lnTo>
                  <a:pt x="1382" y="5801"/>
                </a:lnTo>
                <a:lnTo>
                  <a:pt x="1242" y="5748"/>
                </a:lnTo>
                <a:lnTo>
                  <a:pt x="1109" y="5690"/>
                </a:lnTo>
                <a:lnTo>
                  <a:pt x="981" y="5628"/>
                </a:lnTo>
                <a:lnTo>
                  <a:pt x="863" y="5558"/>
                </a:lnTo>
                <a:lnTo>
                  <a:pt x="764" y="5491"/>
                </a:lnTo>
                <a:lnTo>
                  <a:pt x="675" y="5422"/>
                </a:lnTo>
                <a:lnTo>
                  <a:pt x="595" y="5350"/>
                </a:lnTo>
                <a:lnTo>
                  <a:pt x="527" y="5277"/>
                </a:lnTo>
                <a:lnTo>
                  <a:pt x="469" y="5203"/>
                </a:lnTo>
                <a:lnTo>
                  <a:pt x="421" y="5126"/>
                </a:lnTo>
                <a:lnTo>
                  <a:pt x="383" y="5050"/>
                </a:lnTo>
                <a:lnTo>
                  <a:pt x="356" y="4973"/>
                </a:lnTo>
                <a:lnTo>
                  <a:pt x="337" y="4895"/>
                </a:lnTo>
                <a:lnTo>
                  <a:pt x="398" y="4942"/>
                </a:lnTo>
                <a:lnTo>
                  <a:pt x="463" y="4989"/>
                </a:lnTo>
                <a:lnTo>
                  <a:pt x="534" y="5037"/>
                </a:lnTo>
                <a:lnTo>
                  <a:pt x="651" y="5104"/>
                </a:lnTo>
                <a:lnTo>
                  <a:pt x="779" y="5168"/>
                </a:lnTo>
                <a:lnTo>
                  <a:pt x="912" y="5226"/>
                </a:lnTo>
                <a:lnTo>
                  <a:pt x="1052" y="5277"/>
                </a:lnTo>
                <a:lnTo>
                  <a:pt x="1198" y="5325"/>
                </a:lnTo>
                <a:lnTo>
                  <a:pt x="1349" y="5365"/>
                </a:lnTo>
                <a:lnTo>
                  <a:pt x="1504" y="5401"/>
                </a:lnTo>
                <a:lnTo>
                  <a:pt x="1665" y="5431"/>
                </a:lnTo>
                <a:lnTo>
                  <a:pt x="1827" y="5454"/>
                </a:lnTo>
                <a:lnTo>
                  <a:pt x="1993" y="5473"/>
                </a:lnTo>
                <a:lnTo>
                  <a:pt x="2161" y="5485"/>
                </a:lnTo>
                <a:lnTo>
                  <a:pt x="2330" y="5491"/>
                </a:lnTo>
                <a:lnTo>
                  <a:pt x="2500" y="5491"/>
                </a:lnTo>
                <a:lnTo>
                  <a:pt x="2669" y="5485"/>
                </a:lnTo>
                <a:lnTo>
                  <a:pt x="2837" y="5474"/>
                </a:lnTo>
                <a:lnTo>
                  <a:pt x="3005" y="5458"/>
                </a:lnTo>
                <a:lnTo>
                  <a:pt x="3171" y="5434"/>
                </a:lnTo>
                <a:lnTo>
                  <a:pt x="3333" y="5405"/>
                </a:lnTo>
                <a:lnTo>
                  <a:pt x="3492" y="5369"/>
                </a:lnTo>
                <a:lnTo>
                  <a:pt x="3648" y="5327"/>
                </a:lnTo>
                <a:lnTo>
                  <a:pt x="3798" y="5279"/>
                </a:lnTo>
                <a:lnTo>
                  <a:pt x="3944" y="5225"/>
                </a:lnTo>
                <a:lnTo>
                  <a:pt x="4073" y="5170"/>
                </a:lnTo>
                <a:lnTo>
                  <a:pt x="4192" y="5110"/>
                </a:lnTo>
                <a:lnTo>
                  <a:pt x="4301" y="5048"/>
                </a:lnTo>
                <a:lnTo>
                  <a:pt x="4401" y="4982"/>
                </a:lnTo>
                <a:lnTo>
                  <a:pt x="4492" y="4915"/>
                </a:lnTo>
                <a:lnTo>
                  <a:pt x="4573" y="4844"/>
                </a:lnTo>
                <a:lnTo>
                  <a:pt x="4642" y="4773"/>
                </a:lnTo>
                <a:lnTo>
                  <a:pt x="4702" y="4698"/>
                </a:lnTo>
                <a:lnTo>
                  <a:pt x="4753" y="4621"/>
                </a:lnTo>
                <a:lnTo>
                  <a:pt x="4793" y="4545"/>
                </a:lnTo>
                <a:lnTo>
                  <a:pt x="4822" y="4466"/>
                </a:lnTo>
                <a:lnTo>
                  <a:pt x="4843" y="4388"/>
                </a:lnTo>
                <a:lnTo>
                  <a:pt x="4852" y="4308"/>
                </a:lnTo>
                <a:lnTo>
                  <a:pt x="4852" y="4300"/>
                </a:lnTo>
                <a:lnTo>
                  <a:pt x="4852" y="4282"/>
                </a:lnTo>
                <a:lnTo>
                  <a:pt x="4853" y="4255"/>
                </a:lnTo>
                <a:lnTo>
                  <a:pt x="4853" y="4222"/>
                </a:lnTo>
                <a:lnTo>
                  <a:pt x="4853" y="4184"/>
                </a:lnTo>
                <a:close/>
                <a:moveTo>
                  <a:pt x="257" y="3336"/>
                </a:moveTo>
                <a:lnTo>
                  <a:pt x="257" y="3367"/>
                </a:lnTo>
                <a:lnTo>
                  <a:pt x="257" y="3392"/>
                </a:lnTo>
                <a:lnTo>
                  <a:pt x="257" y="3411"/>
                </a:lnTo>
                <a:lnTo>
                  <a:pt x="257" y="3420"/>
                </a:lnTo>
                <a:lnTo>
                  <a:pt x="266" y="3496"/>
                </a:lnTo>
                <a:lnTo>
                  <a:pt x="285" y="3573"/>
                </a:lnTo>
                <a:lnTo>
                  <a:pt x="314" y="3650"/>
                </a:lnTo>
                <a:lnTo>
                  <a:pt x="352" y="3724"/>
                </a:lnTo>
                <a:lnTo>
                  <a:pt x="399" y="3799"/>
                </a:lnTo>
                <a:lnTo>
                  <a:pt x="458" y="3872"/>
                </a:lnTo>
                <a:lnTo>
                  <a:pt x="525" y="3943"/>
                </a:lnTo>
                <a:lnTo>
                  <a:pt x="604" y="4014"/>
                </a:lnTo>
                <a:lnTo>
                  <a:pt x="691" y="4082"/>
                </a:lnTo>
                <a:lnTo>
                  <a:pt x="790" y="4147"/>
                </a:lnTo>
                <a:lnTo>
                  <a:pt x="908" y="4216"/>
                </a:lnTo>
                <a:lnTo>
                  <a:pt x="1034" y="4280"/>
                </a:lnTo>
                <a:lnTo>
                  <a:pt x="1167" y="4339"/>
                </a:lnTo>
                <a:lnTo>
                  <a:pt x="1307" y="4390"/>
                </a:lnTo>
                <a:lnTo>
                  <a:pt x="1453" y="4437"/>
                </a:lnTo>
                <a:lnTo>
                  <a:pt x="1605" y="4477"/>
                </a:lnTo>
                <a:lnTo>
                  <a:pt x="1761" y="4514"/>
                </a:lnTo>
                <a:lnTo>
                  <a:pt x="1920" y="4543"/>
                </a:lnTo>
                <a:lnTo>
                  <a:pt x="2084" y="4567"/>
                </a:lnTo>
                <a:lnTo>
                  <a:pt x="2250" y="4585"/>
                </a:lnTo>
                <a:lnTo>
                  <a:pt x="2418" y="4598"/>
                </a:lnTo>
                <a:lnTo>
                  <a:pt x="2585" y="4603"/>
                </a:lnTo>
                <a:lnTo>
                  <a:pt x="2755" y="4603"/>
                </a:lnTo>
                <a:lnTo>
                  <a:pt x="2925" y="4598"/>
                </a:lnTo>
                <a:lnTo>
                  <a:pt x="3094" y="4587"/>
                </a:lnTo>
                <a:lnTo>
                  <a:pt x="3262" y="4570"/>
                </a:lnTo>
                <a:lnTo>
                  <a:pt x="3426" y="4546"/>
                </a:lnTo>
                <a:lnTo>
                  <a:pt x="3590" y="4515"/>
                </a:lnTo>
                <a:lnTo>
                  <a:pt x="3749" y="4481"/>
                </a:lnTo>
                <a:lnTo>
                  <a:pt x="3904" y="4439"/>
                </a:lnTo>
                <a:lnTo>
                  <a:pt x="4055" y="4392"/>
                </a:lnTo>
                <a:lnTo>
                  <a:pt x="4201" y="4337"/>
                </a:lnTo>
                <a:lnTo>
                  <a:pt x="4317" y="4288"/>
                </a:lnTo>
                <a:lnTo>
                  <a:pt x="4425" y="4235"/>
                </a:lnTo>
                <a:lnTo>
                  <a:pt x="4527" y="4178"/>
                </a:lnTo>
                <a:lnTo>
                  <a:pt x="4618" y="4120"/>
                </a:lnTo>
                <a:lnTo>
                  <a:pt x="4704" y="4060"/>
                </a:lnTo>
                <a:lnTo>
                  <a:pt x="4781" y="3998"/>
                </a:lnTo>
                <a:lnTo>
                  <a:pt x="4850" y="3934"/>
                </a:lnTo>
                <a:lnTo>
                  <a:pt x="4839" y="4012"/>
                </a:lnTo>
                <a:lnTo>
                  <a:pt x="4817" y="4089"/>
                </a:lnTo>
                <a:lnTo>
                  <a:pt x="4784" y="4165"/>
                </a:lnTo>
                <a:lnTo>
                  <a:pt x="4744" y="4240"/>
                </a:lnTo>
                <a:lnTo>
                  <a:pt x="4693" y="4315"/>
                </a:lnTo>
                <a:lnTo>
                  <a:pt x="4633" y="4388"/>
                </a:lnTo>
                <a:lnTo>
                  <a:pt x="4562" y="4459"/>
                </a:lnTo>
                <a:lnTo>
                  <a:pt x="4483" y="4526"/>
                </a:lnTo>
                <a:lnTo>
                  <a:pt x="4394" y="4594"/>
                </a:lnTo>
                <a:lnTo>
                  <a:pt x="4296" y="4658"/>
                </a:lnTo>
                <a:lnTo>
                  <a:pt x="4188" y="4718"/>
                </a:lnTo>
                <a:lnTo>
                  <a:pt x="4071" y="4776"/>
                </a:lnTo>
                <a:lnTo>
                  <a:pt x="3944" y="4831"/>
                </a:lnTo>
                <a:lnTo>
                  <a:pt x="3798" y="4884"/>
                </a:lnTo>
                <a:lnTo>
                  <a:pt x="3648" y="4933"/>
                </a:lnTo>
                <a:lnTo>
                  <a:pt x="3492" y="4973"/>
                </a:lnTo>
                <a:lnTo>
                  <a:pt x="3333" y="5010"/>
                </a:lnTo>
                <a:lnTo>
                  <a:pt x="3171" y="5039"/>
                </a:lnTo>
                <a:lnTo>
                  <a:pt x="3005" y="5062"/>
                </a:lnTo>
                <a:lnTo>
                  <a:pt x="2837" y="5081"/>
                </a:lnTo>
                <a:lnTo>
                  <a:pt x="2669" y="5092"/>
                </a:lnTo>
                <a:lnTo>
                  <a:pt x="2500" y="5097"/>
                </a:lnTo>
                <a:lnTo>
                  <a:pt x="2330" y="5097"/>
                </a:lnTo>
                <a:lnTo>
                  <a:pt x="2161" y="5090"/>
                </a:lnTo>
                <a:lnTo>
                  <a:pt x="1993" y="5077"/>
                </a:lnTo>
                <a:lnTo>
                  <a:pt x="1827" y="5061"/>
                </a:lnTo>
                <a:lnTo>
                  <a:pt x="1665" y="5035"/>
                </a:lnTo>
                <a:lnTo>
                  <a:pt x="1504" y="5006"/>
                </a:lnTo>
                <a:lnTo>
                  <a:pt x="1349" y="4971"/>
                </a:lnTo>
                <a:lnTo>
                  <a:pt x="1198" y="4929"/>
                </a:lnTo>
                <a:lnTo>
                  <a:pt x="1052" y="4884"/>
                </a:lnTo>
                <a:lnTo>
                  <a:pt x="912" y="4831"/>
                </a:lnTo>
                <a:lnTo>
                  <a:pt x="779" y="4774"/>
                </a:lnTo>
                <a:lnTo>
                  <a:pt x="651" y="4711"/>
                </a:lnTo>
                <a:lnTo>
                  <a:pt x="534" y="4641"/>
                </a:lnTo>
                <a:lnTo>
                  <a:pt x="430" y="4572"/>
                </a:lnTo>
                <a:lnTo>
                  <a:pt x="339" y="4501"/>
                </a:lnTo>
                <a:lnTo>
                  <a:pt x="259" y="4428"/>
                </a:lnTo>
                <a:lnTo>
                  <a:pt x="190" y="4353"/>
                </a:lnTo>
                <a:lnTo>
                  <a:pt x="131" y="4277"/>
                </a:lnTo>
                <a:lnTo>
                  <a:pt x="84" y="4198"/>
                </a:lnTo>
                <a:lnTo>
                  <a:pt x="48" y="4120"/>
                </a:lnTo>
                <a:lnTo>
                  <a:pt x="22" y="4040"/>
                </a:lnTo>
                <a:lnTo>
                  <a:pt x="6" y="3959"/>
                </a:lnTo>
                <a:lnTo>
                  <a:pt x="0" y="3879"/>
                </a:lnTo>
                <a:lnTo>
                  <a:pt x="6" y="3799"/>
                </a:lnTo>
                <a:lnTo>
                  <a:pt x="22" y="3719"/>
                </a:lnTo>
                <a:lnTo>
                  <a:pt x="49" y="3640"/>
                </a:lnTo>
                <a:lnTo>
                  <a:pt x="86" y="3562"/>
                </a:lnTo>
                <a:lnTo>
                  <a:pt x="133" y="3485"/>
                </a:lnTo>
                <a:lnTo>
                  <a:pt x="190" y="3409"/>
                </a:lnTo>
                <a:lnTo>
                  <a:pt x="257" y="3336"/>
                </a:lnTo>
                <a:close/>
                <a:moveTo>
                  <a:pt x="848" y="2197"/>
                </a:moveTo>
                <a:lnTo>
                  <a:pt x="848" y="2242"/>
                </a:lnTo>
                <a:lnTo>
                  <a:pt x="848" y="2290"/>
                </a:lnTo>
                <a:lnTo>
                  <a:pt x="848" y="2339"/>
                </a:lnTo>
                <a:lnTo>
                  <a:pt x="848" y="2386"/>
                </a:lnTo>
                <a:lnTo>
                  <a:pt x="848" y="2430"/>
                </a:lnTo>
                <a:lnTo>
                  <a:pt x="848" y="2468"/>
                </a:lnTo>
                <a:lnTo>
                  <a:pt x="848" y="2499"/>
                </a:lnTo>
                <a:lnTo>
                  <a:pt x="848" y="2521"/>
                </a:lnTo>
                <a:lnTo>
                  <a:pt x="848" y="2530"/>
                </a:lnTo>
                <a:lnTo>
                  <a:pt x="857" y="2609"/>
                </a:lnTo>
                <a:lnTo>
                  <a:pt x="875" y="2685"/>
                </a:lnTo>
                <a:lnTo>
                  <a:pt x="904" y="2760"/>
                </a:lnTo>
                <a:lnTo>
                  <a:pt x="943" y="2836"/>
                </a:lnTo>
                <a:lnTo>
                  <a:pt x="990" y="2911"/>
                </a:lnTo>
                <a:lnTo>
                  <a:pt x="1049" y="2984"/>
                </a:lnTo>
                <a:lnTo>
                  <a:pt x="1116" y="3055"/>
                </a:lnTo>
                <a:lnTo>
                  <a:pt x="1194" y="3126"/>
                </a:lnTo>
                <a:lnTo>
                  <a:pt x="1282" y="3194"/>
                </a:lnTo>
                <a:lnTo>
                  <a:pt x="1380" y="3259"/>
                </a:lnTo>
                <a:lnTo>
                  <a:pt x="1499" y="3329"/>
                </a:lnTo>
                <a:lnTo>
                  <a:pt x="1625" y="3392"/>
                </a:lnTo>
                <a:lnTo>
                  <a:pt x="1758" y="3449"/>
                </a:lnTo>
                <a:lnTo>
                  <a:pt x="1898" y="3502"/>
                </a:lnTo>
                <a:lnTo>
                  <a:pt x="2044" y="3549"/>
                </a:lnTo>
                <a:lnTo>
                  <a:pt x="2195" y="3589"/>
                </a:lnTo>
                <a:lnTo>
                  <a:pt x="2352" y="3624"/>
                </a:lnTo>
                <a:lnTo>
                  <a:pt x="2511" y="3655"/>
                </a:lnTo>
                <a:lnTo>
                  <a:pt x="2675" y="3679"/>
                </a:lnTo>
                <a:lnTo>
                  <a:pt x="2841" y="3697"/>
                </a:lnTo>
                <a:lnTo>
                  <a:pt x="3008" y="3708"/>
                </a:lnTo>
                <a:lnTo>
                  <a:pt x="3176" y="3715"/>
                </a:lnTo>
                <a:lnTo>
                  <a:pt x="3346" y="3715"/>
                </a:lnTo>
                <a:lnTo>
                  <a:pt x="3515" y="3710"/>
                </a:lnTo>
                <a:lnTo>
                  <a:pt x="3685" y="3699"/>
                </a:lnTo>
                <a:lnTo>
                  <a:pt x="3853" y="3681"/>
                </a:lnTo>
                <a:lnTo>
                  <a:pt x="4017" y="3657"/>
                </a:lnTo>
                <a:lnTo>
                  <a:pt x="4181" y="3628"/>
                </a:lnTo>
                <a:lnTo>
                  <a:pt x="4339" y="3593"/>
                </a:lnTo>
                <a:lnTo>
                  <a:pt x="4494" y="3551"/>
                </a:lnTo>
                <a:lnTo>
                  <a:pt x="4646" y="3502"/>
                </a:lnTo>
                <a:lnTo>
                  <a:pt x="4791" y="3449"/>
                </a:lnTo>
                <a:lnTo>
                  <a:pt x="4899" y="3402"/>
                </a:lnTo>
                <a:lnTo>
                  <a:pt x="4999" y="3354"/>
                </a:lnTo>
                <a:lnTo>
                  <a:pt x="4948" y="3427"/>
                </a:lnTo>
                <a:lnTo>
                  <a:pt x="4888" y="3500"/>
                </a:lnTo>
                <a:lnTo>
                  <a:pt x="4819" y="3571"/>
                </a:lnTo>
                <a:lnTo>
                  <a:pt x="4739" y="3639"/>
                </a:lnTo>
                <a:lnTo>
                  <a:pt x="4649" y="3706"/>
                </a:lnTo>
                <a:lnTo>
                  <a:pt x="4551" y="3770"/>
                </a:lnTo>
                <a:lnTo>
                  <a:pt x="4443" y="3830"/>
                </a:lnTo>
                <a:lnTo>
                  <a:pt x="4327" y="3888"/>
                </a:lnTo>
                <a:lnTo>
                  <a:pt x="4201" y="3941"/>
                </a:lnTo>
                <a:lnTo>
                  <a:pt x="4055" y="3996"/>
                </a:lnTo>
                <a:lnTo>
                  <a:pt x="3904" y="4043"/>
                </a:lnTo>
                <a:lnTo>
                  <a:pt x="3749" y="4085"/>
                </a:lnTo>
                <a:lnTo>
                  <a:pt x="3590" y="4122"/>
                </a:lnTo>
                <a:lnTo>
                  <a:pt x="3426" y="4151"/>
                </a:lnTo>
                <a:lnTo>
                  <a:pt x="3262" y="4175"/>
                </a:lnTo>
                <a:lnTo>
                  <a:pt x="3094" y="4193"/>
                </a:lnTo>
                <a:lnTo>
                  <a:pt x="2925" y="4204"/>
                </a:lnTo>
                <a:lnTo>
                  <a:pt x="2755" y="4209"/>
                </a:lnTo>
                <a:lnTo>
                  <a:pt x="2585" y="4207"/>
                </a:lnTo>
                <a:lnTo>
                  <a:pt x="2418" y="4202"/>
                </a:lnTo>
                <a:lnTo>
                  <a:pt x="2250" y="4189"/>
                </a:lnTo>
                <a:lnTo>
                  <a:pt x="2084" y="4171"/>
                </a:lnTo>
                <a:lnTo>
                  <a:pt x="1920" y="4147"/>
                </a:lnTo>
                <a:lnTo>
                  <a:pt x="1761" y="4118"/>
                </a:lnTo>
                <a:lnTo>
                  <a:pt x="1605" y="4083"/>
                </a:lnTo>
                <a:lnTo>
                  <a:pt x="1453" y="4041"/>
                </a:lnTo>
                <a:lnTo>
                  <a:pt x="1307" y="3996"/>
                </a:lnTo>
                <a:lnTo>
                  <a:pt x="1167" y="3943"/>
                </a:lnTo>
                <a:lnTo>
                  <a:pt x="1034" y="3885"/>
                </a:lnTo>
                <a:lnTo>
                  <a:pt x="908" y="3823"/>
                </a:lnTo>
                <a:lnTo>
                  <a:pt x="790" y="3753"/>
                </a:lnTo>
                <a:lnTo>
                  <a:pt x="689" y="3686"/>
                </a:lnTo>
                <a:lnTo>
                  <a:pt x="598" y="3615"/>
                </a:lnTo>
                <a:lnTo>
                  <a:pt x="520" y="3544"/>
                </a:lnTo>
                <a:lnTo>
                  <a:pt x="451" y="3469"/>
                </a:lnTo>
                <a:lnTo>
                  <a:pt x="392" y="3394"/>
                </a:lnTo>
                <a:lnTo>
                  <a:pt x="345" y="3318"/>
                </a:lnTo>
                <a:lnTo>
                  <a:pt x="306" y="3239"/>
                </a:lnTo>
                <a:lnTo>
                  <a:pt x="279" y="3161"/>
                </a:lnTo>
                <a:lnTo>
                  <a:pt x="263" y="3083"/>
                </a:lnTo>
                <a:lnTo>
                  <a:pt x="257" y="3002"/>
                </a:lnTo>
                <a:lnTo>
                  <a:pt x="261" y="2924"/>
                </a:lnTo>
                <a:lnTo>
                  <a:pt x="275" y="2846"/>
                </a:lnTo>
                <a:lnTo>
                  <a:pt x="299" y="2767"/>
                </a:lnTo>
                <a:lnTo>
                  <a:pt x="334" y="2691"/>
                </a:lnTo>
                <a:lnTo>
                  <a:pt x="378" y="2614"/>
                </a:lnTo>
                <a:lnTo>
                  <a:pt x="430" y="2539"/>
                </a:lnTo>
                <a:lnTo>
                  <a:pt x="494" y="2466"/>
                </a:lnTo>
                <a:lnTo>
                  <a:pt x="569" y="2395"/>
                </a:lnTo>
                <a:lnTo>
                  <a:pt x="651" y="2326"/>
                </a:lnTo>
                <a:lnTo>
                  <a:pt x="744" y="2260"/>
                </a:lnTo>
                <a:lnTo>
                  <a:pt x="848" y="2197"/>
                </a:lnTo>
                <a:close/>
                <a:moveTo>
                  <a:pt x="5183" y="1353"/>
                </a:moveTo>
                <a:lnTo>
                  <a:pt x="5284" y="1424"/>
                </a:lnTo>
                <a:lnTo>
                  <a:pt x="5375" y="1495"/>
                </a:lnTo>
                <a:lnTo>
                  <a:pt x="5453" y="1569"/>
                </a:lnTo>
                <a:lnTo>
                  <a:pt x="5521" y="1644"/>
                </a:lnTo>
                <a:lnTo>
                  <a:pt x="5577" y="1723"/>
                </a:lnTo>
                <a:lnTo>
                  <a:pt x="5625" y="1801"/>
                </a:lnTo>
                <a:lnTo>
                  <a:pt x="5659" y="1881"/>
                </a:lnTo>
                <a:lnTo>
                  <a:pt x="5683" y="1961"/>
                </a:lnTo>
                <a:lnTo>
                  <a:pt x="5698" y="2042"/>
                </a:lnTo>
                <a:lnTo>
                  <a:pt x="5699" y="2122"/>
                </a:lnTo>
                <a:lnTo>
                  <a:pt x="5692" y="2204"/>
                </a:lnTo>
                <a:lnTo>
                  <a:pt x="5674" y="2284"/>
                </a:lnTo>
                <a:lnTo>
                  <a:pt x="5645" y="2362"/>
                </a:lnTo>
                <a:lnTo>
                  <a:pt x="5605" y="2441"/>
                </a:lnTo>
                <a:lnTo>
                  <a:pt x="5555" y="2519"/>
                </a:lnTo>
                <a:lnTo>
                  <a:pt x="5495" y="2594"/>
                </a:lnTo>
                <a:lnTo>
                  <a:pt x="5424" y="2667"/>
                </a:lnTo>
                <a:lnTo>
                  <a:pt x="5344" y="2738"/>
                </a:lnTo>
                <a:lnTo>
                  <a:pt x="5255" y="2807"/>
                </a:lnTo>
                <a:lnTo>
                  <a:pt x="5152" y="2875"/>
                </a:lnTo>
                <a:lnTo>
                  <a:pt x="5043" y="2937"/>
                </a:lnTo>
                <a:lnTo>
                  <a:pt x="4921" y="2997"/>
                </a:lnTo>
                <a:lnTo>
                  <a:pt x="4791" y="3053"/>
                </a:lnTo>
                <a:lnTo>
                  <a:pt x="4646" y="3108"/>
                </a:lnTo>
                <a:lnTo>
                  <a:pt x="4494" y="3155"/>
                </a:lnTo>
                <a:lnTo>
                  <a:pt x="4339" y="3197"/>
                </a:lnTo>
                <a:lnTo>
                  <a:pt x="4181" y="3234"/>
                </a:lnTo>
                <a:lnTo>
                  <a:pt x="4017" y="3263"/>
                </a:lnTo>
                <a:lnTo>
                  <a:pt x="3853" y="3287"/>
                </a:lnTo>
                <a:lnTo>
                  <a:pt x="3685" y="3303"/>
                </a:lnTo>
                <a:lnTo>
                  <a:pt x="3515" y="3316"/>
                </a:lnTo>
                <a:lnTo>
                  <a:pt x="3346" y="3321"/>
                </a:lnTo>
                <a:lnTo>
                  <a:pt x="3176" y="3320"/>
                </a:lnTo>
                <a:lnTo>
                  <a:pt x="3008" y="3314"/>
                </a:lnTo>
                <a:lnTo>
                  <a:pt x="2841" y="3301"/>
                </a:lnTo>
                <a:lnTo>
                  <a:pt x="2675" y="3283"/>
                </a:lnTo>
                <a:lnTo>
                  <a:pt x="2511" y="3259"/>
                </a:lnTo>
                <a:lnTo>
                  <a:pt x="2352" y="3230"/>
                </a:lnTo>
                <a:lnTo>
                  <a:pt x="2195" y="3194"/>
                </a:lnTo>
                <a:lnTo>
                  <a:pt x="2044" y="3154"/>
                </a:lnTo>
                <a:lnTo>
                  <a:pt x="1898" y="3106"/>
                </a:lnTo>
                <a:lnTo>
                  <a:pt x="1758" y="3055"/>
                </a:lnTo>
                <a:lnTo>
                  <a:pt x="1625" y="2997"/>
                </a:lnTo>
                <a:lnTo>
                  <a:pt x="1499" y="2933"/>
                </a:lnTo>
                <a:lnTo>
                  <a:pt x="1380" y="2866"/>
                </a:lnTo>
                <a:lnTo>
                  <a:pt x="1289" y="2804"/>
                </a:lnTo>
                <a:lnTo>
                  <a:pt x="1207" y="2742"/>
                </a:lnTo>
                <a:lnTo>
                  <a:pt x="1134" y="2678"/>
                </a:lnTo>
                <a:lnTo>
                  <a:pt x="1069" y="2612"/>
                </a:lnTo>
                <a:lnTo>
                  <a:pt x="1012" y="2545"/>
                </a:lnTo>
                <a:lnTo>
                  <a:pt x="965" y="2477"/>
                </a:lnTo>
                <a:lnTo>
                  <a:pt x="925" y="2408"/>
                </a:lnTo>
                <a:lnTo>
                  <a:pt x="1050" y="2475"/>
                </a:lnTo>
                <a:lnTo>
                  <a:pt x="1183" y="2537"/>
                </a:lnTo>
                <a:lnTo>
                  <a:pt x="1324" y="2592"/>
                </a:lnTo>
                <a:lnTo>
                  <a:pt x="1471" y="2643"/>
                </a:lnTo>
                <a:lnTo>
                  <a:pt x="1623" y="2687"/>
                </a:lnTo>
                <a:lnTo>
                  <a:pt x="1781" y="2725"/>
                </a:lnTo>
                <a:lnTo>
                  <a:pt x="1944" y="2756"/>
                </a:lnTo>
                <a:lnTo>
                  <a:pt x="2110" y="2784"/>
                </a:lnTo>
                <a:lnTo>
                  <a:pt x="2277" y="2804"/>
                </a:lnTo>
                <a:lnTo>
                  <a:pt x="2449" y="2818"/>
                </a:lnTo>
                <a:lnTo>
                  <a:pt x="2622" y="2826"/>
                </a:lnTo>
                <a:lnTo>
                  <a:pt x="2795" y="2827"/>
                </a:lnTo>
                <a:lnTo>
                  <a:pt x="2968" y="2824"/>
                </a:lnTo>
                <a:lnTo>
                  <a:pt x="3142" y="2813"/>
                </a:lnTo>
                <a:lnTo>
                  <a:pt x="3313" y="2796"/>
                </a:lnTo>
                <a:lnTo>
                  <a:pt x="3482" y="2773"/>
                </a:lnTo>
                <a:lnTo>
                  <a:pt x="3648" y="2743"/>
                </a:lnTo>
                <a:lnTo>
                  <a:pt x="3812" y="2707"/>
                </a:lnTo>
                <a:lnTo>
                  <a:pt x="3971" y="2665"/>
                </a:lnTo>
                <a:lnTo>
                  <a:pt x="4126" y="2616"/>
                </a:lnTo>
                <a:lnTo>
                  <a:pt x="4274" y="2559"/>
                </a:lnTo>
                <a:lnTo>
                  <a:pt x="4403" y="2505"/>
                </a:lnTo>
                <a:lnTo>
                  <a:pt x="4522" y="2446"/>
                </a:lnTo>
                <a:lnTo>
                  <a:pt x="4631" y="2383"/>
                </a:lnTo>
                <a:lnTo>
                  <a:pt x="4731" y="2319"/>
                </a:lnTo>
                <a:lnTo>
                  <a:pt x="4822" y="2249"/>
                </a:lnTo>
                <a:lnTo>
                  <a:pt x="4903" y="2180"/>
                </a:lnTo>
                <a:lnTo>
                  <a:pt x="4972" y="2107"/>
                </a:lnTo>
                <a:lnTo>
                  <a:pt x="5032" y="2033"/>
                </a:lnTo>
                <a:lnTo>
                  <a:pt x="5083" y="1958"/>
                </a:lnTo>
                <a:lnTo>
                  <a:pt x="5123" y="1879"/>
                </a:lnTo>
                <a:lnTo>
                  <a:pt x="5152" y="1801"/>
                </a:lnTo>
                <a:lnTo>
                  <a:pt x="5173" y="1723"/>
                </a:lnTo>
                <a:lnTo>
                  <a:pt x="5182" y="1642"/>
                </a:lnTo>
                <a:lnTo>
                  <a:pt x="5182" y="1633"/>
                </a:lnTo>
                <a:lnTo>
                  <a:pt x="5183" y="1611"/>
                </a:lnTo>
                <a:lnTo>
                  <a:pt x="5183" y="1580"/>
                </a:lnTo>
                <a:lnTo>
                  <a:pt x="5183" y="1542"/>
                </a:lnTo>
                <a:lnTo>
                  <a:pt x="5183" y="1498"/>
                </a:lnTo>
                <a:lnTo>
                  <a:pt x="5183" y="1449"/>
                </a:lnTo>
                <a:lnTo>
                  <a:pt x="5183" y="1402"/>
                </a:lnTo>
                <a:lnTo>
                  <a:pt x="5183" y="1353"/>
                </a:lnTo>
                <a:close/>
                <a:moveTo>
                  <a:pt x="3348" y="1230"/>
                </a:moveTo>
                <a:lnTo>
                  <a:pt x="3410" y="1232"/>
                </a:lnTo>
                <a:lnTo>
                  <a:pt x="3466" y="1241"/>
                </a:lnTo>
                <a:lnTo>
                  <a:pt x="3513" y="1254"/>
                </a:lnTo>
                <a:lnTo>
                  <a:pt x="3552" y="1274"/>
                </a:lnTo>
                <a:lnTo>
                  <a:pt x="3581" y="1294"/>
                </a:lnTo>
                <a:lnTo>
                  <a:pt x="3601" y="1316"/>
                </a:lnTo>
                <a:lnTo>
                  <a:pt x="3614" y="1336"/>
                </a:lnTo>
                <a:lnTo>
                  <a:pt x="3617" y="1367"/>
                </a:lnTo>
                <a:lnTo>
                  <a:pt x="3610" y="1396"/>
                </a:lnTo>
                <a:lnTo>
                  <a:pt x="3590" y="1425"/>
                </a:lnTo>
                <a:lnTo>
                  <a:pt x="3559" y="1455"/>
                </a:lnTo>
                <a:lnTo>
                  <a:pt x="3523" y="1482"/>
                </a:lnTo>
                <a:lnTo>
                  <a:pt x="3481" y="1509"/>
                </a:lnTo>
                <a:lnTo>
                  <a:pt x="3070" y="1252"/>
                </a:lnTo>
                <a:lnTo>
                  <a:pt x="3149" y="1243"/>
                </a:lnTo>
                <a:lnTo>
                  <a:pt x="3218" y="1238"/>
                </a:lnTo>
                <a:lnTo>
                  <a:pt x="3276" y="1234"/>
                </a:lnTo>
                <a:lnTo>
                  <a:pt x="3348" y="1230"/>
                </a:lnTo>
                <a:close/>
                <a:moveTo>
                  <a:pt x="1927" y="844"/>
                </a:moveTo>
                <a:lnTo>
                  <a:pt x="2290" y="1072"/>
                </a:lnTo>
                <a:lnTo>
                  <a:pt x="2237" y="1079"/>
                </a:lnTo>
                <a:lnTo>
                  <a:pt x="2179" y="1085"/>
                </a:lnTo>
                <a:lnTo>
                  <a:pt x="2119" y="1090"/>
                </a:lnTo>
                <a:lnTo>
                  <a:pt x="2059" y="1092"/>
                </a:lnTo>
                <a:lnTo>
                  <a:pt x="2002" y="1090"/>
                </a:lnTo>
                <a:lnTo>
                  <a:pt x="1946" y="1083"/>
                </a:lnTo>
                <a:lnTo>
                  <a:pt x="1911" y="1075"/>
                </a:lnTo>
                <a:lnTo>
                  <a:pt x="1880" y="1066"/>
                </a:lnTo>
                <a:lnTo>
                  <a:pt x="1853" y="1052"/>
                </a:lnTo>
                <a:lnTo>
                  <a:pt x="1831" y="1033"/>
                </a:lnTo>
                <a:lnTo>
                  <a:pt x="1814" y="1017"/>
                </a:lnTo>
                <a:lnTo>
                  <a:pt x="1807" y="999"/>
                </a:lnTo>
                <a:lnTo>
                  <a:pt x="1805" y="970"/>
                </a:lnTo>
                <a:lnTo>
                  <a:pt x="1812" y="942"/>
                </a:lnTo>
                <a:lnTo>
                  <a:pt x="1831" y="917"/>
                </a:lnTo>
                <a:lnTo>
                  <a:pt x="1860" y="891"/>
                </a:lnTo>
                <a:lnTo>
                  <a:pt x="1927" y="844"/>
                </a:lnTo>
                <a:close/>
                <a:moveTo>
                  <a:pt x="1741" y="419"/>
                </a:moveTo>
                <a:lnTo>
                  <a:pt x="1442" y="539"/>
                </a:lnTo>
                <a:lnTo>
                  <a:pt x="1625" y="654"/>
                </a:lnTo>
                <a:lnTo>
                  <a:pt x="1554" y="694"/>
                </a:lnTo>
                <a:lnTo>
                  <a:pt x="1488" y="738"/>
                </a:lnTo>
                <a:lnTo>
                  <a:pt x="1431" y="786"/>
                </a:lnTo>
                <a:lnTo>
                  <a:pt x="1382" y="835"/>
                </a:lnTo>
                <a:lnTo>
                  <a:pt x="1344" y="884"/>
                </a:lnTo>
                <a:lnTo>
                  <a:pt x="1318" y="935"/>
                </a:lnTo>
                <a:lnTo>
                  <a:pt x="1304" y="986"/>
                </a:lnTo>
                <a:lnTo>
                  <a:pt x="1304" y="1037"/>
                </a:lnTo>
                <a:lnTo>
                  <a:pt x="1318" y="1090"/>
                </a:lnTo>
                <a:lnTo>
                  <a:pt x="1338" y="1128"/>
                </a:lnTo>
                <a:lnTo>
                  <a:pt x="1369" y="1167"/>
                </a:lnTo>
                <a:lnTo>
                  <a:pt x="1411" y="1203"/>
                </a:lnTo>
                <a:lnTo>
                  <a:pt x="1462" y="1239"/>
                </a:lnTo>
                <a:lnTo>
                  <a:pt x="1541" y="1283"/>
                </a:lnTo>
                <a:lnTo>
                  <a:pt x="1625" y="1318"/>
                </a:lnTo>
                <a:lnTo>
                  <a:pt x="1714" y="1345"/>
                </a:lnTo>
                <a:lnTo>
                  <a:pt x="1807" y="1365"/>
                </a:lnTo>
                <a:lnTo>
                  <a:pt x="1907" y="1376"/>
                </a:lnTo>
                <a:lnTo>
                  <a:pt x="2013" y="1378"/>
                </a:lnTo>
                <a:lnTo>
                  <a:pt x="2102" y="1376"/>
                </a:lnTo>
                <a:lnTo>
                  <a:pt x="2201" y="1371"/>
                </a:lnTo>
                <a:lnTo>
                  <a:pt x="2306" y="1362"/>
                </a:lnTo>
                <a:lnTo>
                  <a:pt x="2421" y="1349"/>
                </a:lnTo>
                <a:lnTo>
                  <a:pt x="2544" y="1332"/>
                </a:lnTo>
                <a:lnTo>
                  <a:pt x="2677" y="1312"/>
                </a:lnTo>
                <a:lnTo>
                  <a:pt x="3171" y="1622"/>
                </a:lnTo>
                <a:lnTo>
                  <a:pt x="3067" y="1642"/>
                </a:lnTo>
                <a:lnTo>
                  <a:pt x="2965" y="1653"/>
                </a:lnTo>
                <a:lnTo>
                  <a:pt x="2863" y="1657"/>
                </a:lnTo>
                <a:lnTo>
                  <a:pt x="2762" y="1651"/>
                </a:lnTo>
                <a:lnTo>
                  <a:pt x="2658" y="1641"/>
                </a:lnTo>
                <a:lnTo>
                  <a:pt x="2553" y="1624"/>
                </a:lnTo>
                <a:lnTo>
                  <a:pt x="2451" y="1894"/>
                </a:lnTo>
                <a:lnTo>
                  <a:pt x="2593" y="1910"/>
                </a:lnTo>
                <a:lnTo>
                  <a:pt x="2729" y="1918"/>
                </a:lnTo>
                <a:lnTo>
                  <a:pt x="2861" y="1919"/>
                </a:lnTo>
                <a:lnTo>
                  <a:pt x="2987" y="1914"/>
                </a:lnTo>
                <a:lnTo>
                  <a:pt x="3151" y="1894"/>
                </a:lnTo>
                <a:lnTo>
                  <a:pt x="3315" y="1861"/>
                </a:lnTo>
                <a:lnTo>
                  <a:pt x="3479" y="1816"/>
                </a:lnTo>
                <a:lnTo>
                  <a:pt x="3785" y="2007"/>
                </a:lnTo>
                <a:lnTo>
                  <a:pt x="4084" y="1887"/>
                </a:lnTo>
                <a:lnTo>
                  <a:pt x="3781" y="1697"/>
                </a:lnTo>
                <a:lnTo>
                  <a:pt x="3867" y="1651"/>
                </a:lnTo>
                <a:lnTo>
                  <a:pt x="3940" y="1608"/>
                </a:lnTo>
                <a:lnTo>
                  <a:pt x="4004" y="1562"/>
                </a:lnTo>
                <a:lnTo>
                  <a:pt x="4053" y="1517"/>
                </a:lnTo>
                <a:lnTo>
                  <a:pt x="4093" y="1473"/>
                </a:lnTo>
                <a:lnTo>
                  <a:pt x="4121" y="1427"/>
                </a:lnTo>
                <a:lnTo>
                  <a:pt x="4135" y="1384"/>
                </a:lnTo>
                <a:lnTo>
                  <a:pt x="4139" y="1340"/>
                </a:lnTo>
                <a:lnTo>
                  <a:pt x="4131" y="1296"/>
                </a:lnTo>
                <a:lnTo>
                  <a:pt x="4113" y="1252"/>
                </a:lnTo>
                <a:lnTo>
                  <a:pt x="4086" y="1208"/>
                </a:lnTo>
                <a:lnTo>
                  <a:pt x="4046" y="1167"/>
                </a:lnTo>
                <a:lnTo>
                  <a:pt x="3995" y="1125"/>
                </a:lnTo>
                <a:lnTo>
                  <a:pt x="3933" y="1083"/>
                </a:lnTo>
                <a:lnTo>
                  <a:pt x="3862" y="1043"/>
                </a:lnTo>
                <a:lnTo>
                  <a:pt x="3785" y="1008"/>
                </a:lnTo>
                <a:lnTo>
                  <a:pt x="3703" y="982"/>
                </a:lnTo>
                <a:lnTo>
                  <a:pt x="3616" y="962"/>
                </a:lnTo>
                <a:lnTo>
                  <a:pt x="3524" y="948"/>
                </a:lnTo>
                <a:lnTo>
                  <a:pt x="3426" y="942"/>
                </a:lnTo>
                <a:lnTo>
                  <a:pt x="3324" y="941"/>
                </a:lnTo>
                <a:lnTo>
                  <a:pt x="3109" y="953"/>
                </a:lnTo>
                <a:lnTo>
                  <a:pt x="2895" y="975"/>
                </a:lnTo>
                <a:lnTo>
                  <a:pt x="2680" y="1008"/>
                </a:lnTo>
                <a:lnTo>
                  <a:pt x="2232" y="727"/>
                </a:lnTo>
                <a:lnTo>
                  <a:pt x="2321" y="709"/>
                </a:lnTo>
                <a:lnTo>
                  <a:pt x="2412" y="700"/>
                </a:lnTo>
                <a:lnTo>
                  <a:pt x="2507" y="696"/>
                </a:lnTo>
                <a:lnTo>
                  <a:pt x="2649" y="698"/>
                </a:lnTo>
                <a:lnTo>
                  <a:pt x="2790" y="704"/>
                </a:lnTo>
                <a:lnTo>
                  <a:pt x="2853" y="441"/>
                </a:lnTo>
                <a:lnTo>
                  <a:pt x="2759" y="437"/>
                </a:lnTo>
                <a:lnTo>
                  <a:pt x="2671" y="436"/>
                </a:lnTo>
                <a:lnTo>
                  <a:pt x="2589" y="434"/>
                </a:lnTo>
                <a:lnTo>
                  <a:pt x="2472" y="436"/>
                </a:lnTo>
                <a:lnTo>
                  <a:pt x="2361" y="441"/>
                </a:lnTo>
                <a:lnTo>
                  <a:pt x="2254" y="454"/>
                </a:lnTo>
                <a:lnTo>
                  <a:pt x="2148" y="472"/>
                </a:lnTo>
                <a:lnTo>
                  <a:pt x="2077" y="488"/>
                </a:lnTo>
                <a:lnTo>
                  <a:pt x="2002" y="508"/>
                </a:lnTo>
                <a:lnTo>
                  <a:pt x="1922" y="532"/>
                </a:lnTo>
                <a:lnTo>
                  <a:pt x="1741" y="419"/>
                </a:lnTo>
                <a:close/>
                <a:moveTo>
                  <a:pt x="2684" y="0"/>
                </a:moveTo>
                <a:lnTo>
                  <a:pt x="2853" y="0"/>
                </a:lnTo>
                <a:lnTo>
                  <a:pt x="3023" y="5"/>
                </a:lnTo>
                <a:lnTo>
                  <a:pt x="3191" y="18"/>
                </a:lnTo>
                <a:lnTo>
                  <a:pt x="3357" y="36"/>
                </a:lnTo>
                <a:lnTo>
                  <a:pt x="3519" y="60"/>
                </a:lnTo>
                <a:lnTo>
                  <a:pt x="3679" y="89"/>
                </a:lnTo>
                <a:lnTo>
                  <a:pt x="3834" y="126"/>
                </a:lnTo>
                <a:lnTo>
                  <a:pt x="3986" y="166"/>
                </a:lnTo>
                <a:lnTo>
                  <a:pt x="4131" y="213"/>
                </a:lnTo>
                <a:lnTo>
                  <a:pt x="4272" y="264"/>
                </a:lnTo>
                <a:lnTo>
                  <a:pt x="4405" y="322"/>
                </a:lnTo>
                <a:lnTo>
                  <a:pt x="4531" y="386"/>
                </a:lnTo>
                <a:lnTo>
                  <a:pt x="4649" y="454"/>
                </a:lnTo>
                <a:lnTo>
                  <a:pt x="4753" y="525"/>
                </a:lnTo>
                <a:lnTo>
                  <a:pt x="4846" y="596"/>
                </a:lnTo>
                <a:lnTo>
                  <a:pt x="4926" y="671"/>
                </a:lnTo>
                <a:lnTo>
                  <a:pt x="4997" y="747"/>
                </a:lnTo>
                <a:lnTo>
                  <a:pt x="5056" y="826"/>
                </a:lnTo>
                <a:lnTo>
                  <a:pt x="5103" y="904"/>
                </a:lnTo>
                <a:lnTo>
                  <a:pt x="5140" y="984"/>
                </a:lnTo>
                <a:lnTo>
                  <a:pt x="5165" y="1064"/>
                </a:lnTo>
                <a:lnTo>
                  <a:pt x="5180" y="1147"/>
                </a:lnTo>
                <a:lnTo>
                  <a:pt x="5183" y="1227"/>
                </a:lnTo>
                <a:lnTo>
                  <a:pt x="5176" y="1309"/>
                </a:lnTo>
                <a:lnTo>
                  <a:pt x="5158" y="1389"/>
                </a:lnTo>
                <a:lnTo>
                  <a:pt x="5131" y="1469"/>
                </a:lnTo>
                <a:lnTo>
                  <a:pt x="5090" y="1548"/>
                </a:lnTo>
                <a:lnTo>
                  <a:pt x="5041" y="1626"/>
                </a:lnTo>
                <a:lnTo>
                  <a:pt x="4981" y="1703"/>
                </a:lnTo>
                <a:lnTo>
                  <a:pt x="4912" y="1777"/>
                </a:lnTo>
                <a:lnTo>
                  <a:pt x="4830" y="1848"/>
                </a:lnTo>
                <a:lnTo>
                  <a:pt x="4739" y="1918"/>
                </a:lnTo>
                <a:lnTo>
                  <a:pt x="4638" y="1985"/>
                </a:lnTo>
                <a:lnTo>
                  <a:pt x="4527" y="2049"/>
                </a:lnTo>
                <a:lnTo>
                  <a:pt x="4405" y="2109"/>
                </a:lnTo>
                <a:lnTo>
                  <a:pt x="4274" y="2166"/>
                </a:lnTo>
                <a:lnTo>
                  <a:pt x="4128" y="2220"/>
                </a:lnTo>
                <a:lnTo>
                  <a:pt x="3978" y="2268"/>
                </a:lnTo>
                <a:lnTo>
                  <a:pt x="3822" y="2310"/>
                </a:lnTo>
                <a:lnTo>
                  <a:pt x="3663" y="2344"/>
                </a:lnTo>
                <a:lnTo>
                  <a:pt x="3501" y="2375"/>
                </a:lnTo>
                <a:lnTo>
                  <a:pt x="3335" y="2399"/>
                </a:lnTo>
                <a:lnTo>
                  <a:pt x="3167" y="2415"/>
                </a:lnTo>
                <a:lnTo>
                  <a:pt x="2999" y="2426"/>
                </a:lnTo>
                <a:lnTo>
                  <a:pt x="2830" y="2432"/>
                </a:lnTo>
                <a:lnTo>
                  <a:pt x="2660" y="2432"/>
                </a:lnTo>
                <a:lnTo>
                  <a:pt x="2491" y="2426"/>
                </a:lnTo>
                <a:lnTo>
                  <a:pt x="2323" y="2414"/>
                </a:lnTo>
                <a:lnTo>
                  <a:pt x="2157" y="2395"/>
                </a:lnTo>
                <a:lnTo>
                  <a:pt x="1995" y="2372"/>
                </a:lnTo>
                <a:lnTo>
                  <a:pt x="1834" y="2342"/>
                </a:lnTo>
                <a:lnTo>
                  <a:pt x="1679" y="2306"/>
                </a:lnTo>
                <a:lnTo>
                  <a:pt x="1528" y="2266"/>
                </a:lnTo>
                <a:lnTo>
                  <a:pt x="1382" y="2218"/>
                </a:lnTo>
                <a:lnTo>
                  <a:pt x="1242" y="2167"/>
                </a:lnTo>
                <a:lnTo>
                  <a:pt x="1109" y="2109"/>
                </a:lnTo>
                <a:lnTo>
                  <a:pt x="981" y="2045"/>
                </a:lnTo>
                <a:lnTo>
                  <a:pt x="863" y="1976"/>
                </a:lnTo>
                <a:lnTo>
                  <a:pt x="760" y="1907"/>
                </a:lnTo>
                <a:lnTo>
                  <a:pt x="667" y="1836"/>
                </a:lnTo>
                <a:lnTo>
                  <a:pt x="587" y="1761"/>
                </a:lnTo>
                <a:lnTo>
                  <a:pt x="516" y="1684"/>
                </a:lnTo>
                <a:lnTo>
                  <a:pt x="458" y="1606"/>
                </a:lnTo>
                <a:lnTo>
                  <a:pt x="410" y="1528"/>
                </a:lnTo>
                <a:lnTo>
                  <a:pt x="374" y="1447"/>
                </a:lnTo>
                <a:lnTo>
                  <a:pt x="348" y="1367"/>
                </a:lnTo>
                <a:lnTo>
                  <a:pt x="334" y="1285"/>
                </a:lnTo>
                <a:lnTo>
                  <a:pt x="330" y="1203"/>
                </a:lnTo>
                <a:lnTo>
                  <a:pt x="337" y="1123"/>
                </a:lnTo>
                <a:lnTo>
                  <a:pt x="356" y="1043"/>
                </a:lnTo>
                <a:lnTo>
                  <a:pt x="383" y="962"/>
                </a:lnTo>
                <a:lnTo>
                  <a:pt x="423" y="882"/>
                </a:lnTo>
                <a:lnTo>
                  <a:pt x="472" y="806"/>
                </a:lnTo>
                <a:lnTo>
                  <a:pt x="533" y="729"/>
                </a:lnTo>
                <a:lnTo>
                  <a:pt x="602" y="654"/>
                </a:lnTo>
                <a:lnTo>
                  <a:pt x="684" y="583"/>
                </a:lnTo>
                <a:lnTo>
                  <a:pt x="775" y="514"/>
                </a:lnTo>
                <a:lnTo>
                  <a:pt x="875" y="446"/>
                </a:lnTo>
                <a:lnTo>
                  <a:pt x="987" y="383"/>
                </a:lnTo>
                <a:lnTo>
                  <a:pt x="1109" y="322"/>
                </a:lnTo>
                <a:lnTo>
                  <a:pt x="1240" y="266"/>
                </a:lnTo>
                <a:lnTo>
                  <a:pt x="1386" y="211"/>
                </a:lnTo>
                <a:lnTo>
                  <a:pt x="1535" y="164"/>
                </a:lnTo>
                <a:lnTo>
                  <a:pt x="1692" y="122"/>
                </a:lnTo>
                <a:lnTo>
                  <a:pt x="1851" y="86"/>
                </a:lnTo>
                <a:lnTo>
                  <a:pt x="2013" y="56"/>
                </a:lnTo>
                <a:lnTo>
                  <a:pt x="2179" y="33"/>
                </a:lnTo>
                <a:lnTo>
                  <a:pt x="2347" y="16"/>
                </a:lnTo>
                <a:lnTo>
                  <a:pt x="2514" y="5"/>
                </a:lnTo>
                <a:lnTo>
                  <a:pt x="268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 name="Up Arrow 33"/>
          <p:cNvSpPr/>
          <p:nvPr/>
        </p:nvSpPr>
        <p:spPr bwMode="gray">
          <a:xfrm>
            <a:off x="5316679" y="3115911"/>
            <a:ext cx="150183" cy="292223"/>
          </a:xfrm>
          <a:prstGeom prst="upArrow">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6" name="Up Arrow 35"/>
          <p:cNvSpPr/>
          <p:nvPr/>
        </p:nvSpPr>
        <p:spPr bwMode="gray">
          <a:xfrm flipV="1">
            <a:off x="5323605" y="3653605"/>
            <a:ext cx="136031" cy="323223"/>
          </a:xfrm>
          <a:prstGeom prst="upArrow">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8" name="Freeform 9"/>
          <p:cNvSpPr>
            <a:spLocks noChangeAspect="1" noEditPoints="1"/>
          </p:cNvSpPr>
          <p:nvPr/>
        </p:nvSpPr>
        <p:spPr bwMode="auto">
          <a:xfrm>
            <a:off x="4910331" y="3690939"/>
            <a:ext cx="303442" cy="301752"/>
          </a:xfrm>
          <a:custGeom>
            <a:avLst/>
            <a:gdLst>
              <a:gd name="T0" fmla="*/ 2540 w 3573"/>
              <a:gd name="T1" fmla="*/ 1856 h 3555"/>
              <a:gd name="T2" fmla="*/ 2540 w 3573"/>
              <a:gd name="T3" fmla="*/ 1856 h 3555"/>
              <a:gd name="T4" fmla="*/ 2540 w 3573"/>
              <a:gd name="T5" fmla="*/ 1998 h 3555"/>
              <a:gd name="T6" fmla="*/ 2469 w 3573"/>
              <a:gd name="T7" fmla="*/ 2069 h 3555"/>
              <a:gd name="T8" fmla="*/ 1575 w 3573"/>
              <a:gd name="T9" fmla="*/ 2069 h 3555"/>
              <a:gd name="T10" fmla="*/ 1504 w 3573"/>
              <a:gd name="T11" fmla="*/ 1998 h 3555"/>
              <a:gd name="T12" fmla="*/ 1504 w 3573"/>
              <a:gd name="T13" fmla="*/ 1102 h 3555"/>
              <a:gd name="T14" fmla="*/ 1575 w 3573"/>
              <a:gd name="T15" fmla="*/ 1031 h 3555"/>
              <a:gd name="T16" fmla="*/ 1718 w 3573"/>
              <a:gd name="T17" fmla="*/ 1031 h 3555"/>
              <a:gd name="T18" fmla="*/ 1789 w 3573"/>
              <a:gd name="T19" fmla="*/ 1102 h 3555"/>
              <a:gd name="T20" fmla="*/ 1789 w 3573"/>
              <a:gd name="T21" fmla="*/ 1784 h 3555"/>
              <a:gd name="T22" fmla="*/ 2469 w 3573"/>
              <a:gd name="T23" fmla="*/ 1784 h 3555"/>
              <a:gd name="T24" fmla="*/ 2540 w 3573"/>
              <a:gd name="T25" fmla="*/ 1856 h 3555"/>
              <a:gd name="T26" fmla="*/ 2540 w 3573"/>
              <a:gd name="T27" fmla="*/ 1856 h 3555"/>
              <a:gd name="T28" fmla="*/ 3573 w 3573"/>
              <a:gd name="T29" fmla="*/ 534 h 3555"/>
              <a:gd name="T30" fmla="*/ 3573 w 3573"/>
              <a:gd name="T31" fmla="*/ 534 h 3555"/>
              <a:gd name="T32" fmla="*/ 3368 w 3573"/>
              <a:gd name="T33" fmla="*/ 953 h 3555"/>
              <a:gd name="T34" fmla="*/ 3051 w 3573"/>
              <a:gd name="T35" fmla="*/ 524 h 3555"/>
              <a:gd name="T36" fmla="*/ 2622 w 3573"/>
              <a:gd name="T37" fmla="*/ 206 h 3555"/>
              <a:gd name="T38" fmla="*/ 3041 w 3573"/>
              <a:gd name="T39" fmla="*/ 3 h 3555"/>
              <a:gd name="T40" fmla="*/ 3573 w 3573"/>
              <a:gd name="T41" fmla="*/ 534 h 3555"/>
              <a:gd name="T42" fmla="*/ 3573 w 3573"/>
              <a:gd name="T43" fmla="*/ 534 h 3555"/>
              <a:gd name="T44" fmla="*/ 209 w 3573"/>
              <a:gd name="T45" fmla="*/ 953 h 3555"/>
              <a:gd name="T46" fmla="*/ 209 w 3573"/>
              <a:gd name="T47" fmla="*/ 953 h 3555"/>
              <a:gd name="T48" fmla="*/ 0 w 3573"/>
              <a:gd name="T49" fmla="*/ 531 h 3555"/>
              <a:gd name="T50" fmla="*/ 532 w 3573"/>
              <a:gd name="T51" fmla="*/ 0 h 3555"/>
              <a:gd name="T52" fmla="*/ 954 w 3573"/>
              <a:gd name="T53" fmla="*/ 208 h 3555"/>
              <a:gd name="T54" fmla="*/ 209 w 3573"/>
              <a:gd name="T55" fmla="*/ 953 h 3555"/>
              <a:gd name="T56" fmla="*/ 209 w 3573"/>
              <a:gd name="T57" fmla="*/ 953 h 3555"/>
              <a:gd name="T58" fmla="*/ 571 w 3573"/>
              <a:gd name="T59" fmla="*/ 1787 h 3555"/>
              <a:gd name="T60" fmla="*/ 571 w 3573"/>
              <a:gd name="T61" fmla="*/ 1787 h 3555"/>
              <a:gd name="T62" fmla="*/ 1788 w 3573"/>
              <a:gd name="T63" fmla="*/ 570 h 3555"/>
              <a:gd name="T64" fmla="*/ 1788 w 3573"/>
              <a:gd name="T65" fmla="*/ 570 h 3555"/>
              <a:gd name="T66" fmla="*/ 2648 w 3573"/>
              <a:gd name="T67" fmla="*/ 927 h 3555"/>
              <a:gd name="T68" fmla="*/ 3004 w 3573"/>
              <a:gd name="T69" fmla="*/ 1787 h 3555"/>
              <a:gd name="T70" fmla="*/ 1788 w 3573"/>
              <a:gd name="T71" fmla="*/ 3003 h 3555"/>
              <a:gd name="T72" fmla="*/ 571 w 3573"/>
              <a:gd name="T73" fmla="*/ 1787 h 3555"/>
              <a:gd name="T74" fmla="*/ 571 w 3573"/>
              <a:gd name="T75" fmla="*/ 1787 h 3555"/>
              <a:gd name="T76" fmla="*/ 3361 w 3573"/>
              <a:gd name="T77" fmla="*/ 1787 h 3555"/>
              <a:gd name="T78" fmla="*/ 3361 w 3573"/>
              <a:gd name="T79" fmla="*/ 1787 h 3555"/>
              <a:gd name="T80" fmla="*/ 1788 w 3573"/>
              <a:gd name="T81" fmla="*/ 214 h 3555"/>
              <a:gd name="T82" fmla="*/ 215 w 3573"/>
              <a:gd name="T83" fmla="*/ 1787 h 3555"/>
              <a:gd name="T84" fmla="*/ 677 w 3573"/>
              <a:gd name="T85" fmla="*/ 2900 h 3555"/>
              <a:gd name="T86" fmla="*/ 541 w 3573"/>
              <a:gd name="T87" fmla="*/ 3502 h 3555"/>
              <a:gd name="T88" fmla="*/ 586 w 3573"/>
              <a:gd name="T89" fmla="*/ 3534 h 3555"/>
              <a:gd name="T90" fmla="*/ 1115 w 3573"/>
              <a:gd name="T91" fmla="*/ 3208 h 3555"/>
              <a:gd name="T92" fmla="*/ 1788 w 3573"/>
              <a:gd name="T93" fmla="*/ 3360 h 3555"/>
              <a:gd name="T94" fmla="*/ 2460 w 3573"/>
              <a:gd name="T95" fmla="*/ 3209 h 3555"/>
              <a:gd name="T96" fmla="*/ 2989 w 3573"/>
              <a:gd name="T97" fmla="*/ 3534 h 3555"/>
              <a:gd name="T98" fmla="*/ 3034 w 3573"/>
              <a:gd name="T99" fmla="*/ 3502 h 3555"/>
              <a:gd name="T100" fmla="*/ 2897 w 3573"/>
              <a:gd name="T101" fmla="*/ 2901 h 3555"/>
              <a:gd name="T102" fmla="*/ 3361 w 3573"/>
              <a:gd name="T103" fmla="*/ 1787 h 3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73" h="3555">
                <a:moveTo>
                  <a:pt x="2540" y="1856"/>
                </a:moveTo>
                <a:lnTo>
                  <a:pt x="2540" y="1856"/>
                </a:lnTo>
                <a:lnTo>
                  <a:pt x="2540" y="1998"/>
                </a:lnTo>
                <a:cubicBezTo>
                  <a:pt x="2540" y="2037"/>
                  <a:pt x="2508" y="2069"/>
                  <a:pt x="2469" y="2069"/>
                </a:cubicBezTo>
                <a:lnTo>
                  <a:pt x="1575" y="2069"/>
                </a:lnTo>
                <a:cubicBezTo>
                  <a:pt x="1536" y="2069"/>
                  <a:pt x="1504" y="2037"/>
                  <a:pt x="1504" y="1998"/>
                </a:cubicBezTo>
                <a:lnTo>
                  <a:pt x="1504" y="1102"/>
                </a:lnTo>
                <a:cubicBezTo>
                  <a:pt x="1504" y="1063"/>
                  <a:pt x="1536" y="1031"/>
                  <a:pt x="1575" y="1031"/>
                </a:cubicBezTo>
                <a:lnTo>
                  <a:pt x="1718" y="1031"/>
                </a:lnTo>
                <a:cubicBezTo>
                  <a:pt x="1757" y="1031"/>
                  <a:pt x="1789" y="1063"/>
                  <a:pt x="1789" y="1102"/>
                </a:cubicBezTo>
                <a:lnTo>
                  <a:pt x="1789" y="1784"/>
                </a:lnTo>
                <a:lnTo>
                  <a:pt x="2469" y="1784"/>
                </a:lnTo>
                <a:cubicBezTo>
                  <a:pt x="2508" y="1784"/>
                  <a:pt x="2540" y="1817"/>
                  <a:pt x="2540" y="1856"/>
                </a:cubicBezTo>
                <a:lnTo>
                  <a:pt x="2540" y="1856"/>
                </a:lnTo>
                <a:close/>
                <a:moveTo>
                  <a:pt x="3573" y="534"/>
                </a:moveTo>
                <a:lnTo>
                  <a:pt x="3573" y="534"/>
                </a:lnTo>
                <a:cubicBezTo>
                  <a:pt x="3573" y="704"/>
                  <a:pt x="3493" y="855"/>
                  <a:pt x="3368" y="953"/>
                </a:cubicBezTo>
                <a:cubicBezTo>
                  <a:pt x="3286" y="797"/>
                  <a:pt x="3179" y="652"/>
                  <a:pt x="3051" y="524"/>
                </a:cubicBezTo>
                <a:cubicBezTo>
                  <a:pt x="2923" y="395"/>
                  <a:pt x="2778" y="289"/>
                  <a:pt x="2622" y="206"/>
                </a:cubicBezTo>
                <a:cubicBezTo>
                  <a:pt x="2719" y="82"/>
                  <a:pt x="2871" y="3"/>
                  <a:pt x="3041" y="3"/>
                </a:cubicBezTo>
                <a:cubicBezTo>
                  <a:pt x="3335" y="2"/>
                  <a:pt x="3573" y="240"/>
                  <a:pt x="3573" y="534"/>
                </a:cubicBezTo>
                <a:lnTo>
                  <a:pt x="3573" y="534"/>
                </a:lnTo>
                <a:close/>
                <a:moveTo>
                  <a:pt x="209" y="953"/>
                </a:moveTo>
                <a:lnTo>
                  <a:pt x="209" y="953"/>
                </a:lnTo>
                <a:cubicBezTo>
                  <a:pt x="82" y="856"/>
                  <a:pt x="0" y="703"/>
                  <a:pt x="0" y="531"/>
                </a:cubicBezTo>
                <a:cubicBezTo>
                  <a:pt x="0" y="237"/>
                  <a:pt x="238" y="0"/>
                  <a:pt x="532" y="0"/>
                </a:cubicBezTo>
                <a:cubicBezTo>
                  <a:pt x="704" y="0"/>
                  <a:pt x="857" y="81"/>
                  <a:pt x="954" y="208"/>
                </a:cubicBezTo>
                <a:cubicBezTo>
                  <a:pt x="637" y="376"/>
                  <a:pt x="377" y="636"/>
                  <a:pt x="209" y="953"/>
                </a:cubicBezTo>
                <a:lnTo>
                  <a:pt x="209" y="953"/>
                </a:lnTo>
                <a:close/>
                <a:moveTo>
                  <a:pt x="571" y="1787"/>
                </a:moveTo>
                <a:lnTo>
                  <a:pt x="571" y="1787"/>
                </a:lnTo>
                <a:cubicBezTo>
                  <a:pt x="571" y="1116"/>
                  <a:pt x="1117" y="570"/>
                  <a:pt x="1788" y="570"/>
                </a:cubicBezTo>
                <a:lnTo>
                  <a:pt x="1788" y="570"/>
                </a:lnTo>
                <a:cubicBezTo>
                  <a:pt x="2113" y="570"/>
                  <a:pt x="2418" y="697"/>
                  <a:pt x="2648" y="927"/>
                </a:cubicBezTo>
                <a:cubicBezTo>
                  <a:pt x="2878" y="1156"/>
                  <a:pt x="3004" y="1462"/>
                  <a:pt x="3004" y="1787"/>
                </a:cubicBezTo>
                <a:cubicBezTo>
                  <a:pt x="3004" y="2458"/>
                  <a:pt x="2459" y="3003"/>
                  <a:pt x="1788" y="3003"/>
                </a:cubicBezTo>
                <a:cubicBezTo>
                  <a:pt x="1117" y="3003"/>
                  <a:pt x="571" y="2458"/>
                  <a:pt x="571" y="1787"/>
                </a:cubicBezTo>
                <a:lnTo>
                  <a:pt x="571" y="1787"/>
                </a:lnTo>
                <a:close/>
                <a:moveTo>
                  <a:pt x="3361" y="1787"/>
                </a:moveTo>
                <a:lnTo>
                  <a:pt x="3361" y="1787"/>
                </a:lnTo>
                <a:cubicBezTo>
                  <a:pt x="3361" y="918"/>
                  <a:pt x="2656" y="214"/>
                  <a:pt x="1788" y="214"/>
                </a:cubicBezTo>
                <a:cubicBezTo>
                  <a:pt x="919" y="214"/>
                  <a:pt x="215" y="918"/>
                  <a:pt x="215" y="1787"/>
                </a:cubicBezTo>
                <a:cubicBezTo>
                  <a:pt x="215" y="2222"/>
                  <a:pt x="392" y="2615"/>
                  <a:pt x="677" y="2900"/>
                </a:cubicBezTo>
                <a:lnTo>
                  <a:pt x="541" y="3502"/>
                </a:lnTo>
                <a:cubicBezTo>
                  <a:pt x="532" y="3540"/>
                  <a:pt x="552" y="3555"/>
                  <a:pt x="586" y="3534"/>
                </a:cubicBezTo>
                <a:lnTo>
                  <a:pt x="1115" y="3208"/>
                </a:lnTo>
                <a:cubicBezTo>
                  <a:pt x="1319" y="3305"/>
                  <a:pt x="1547" y="3360"/>
                  <a:pt x="1788" y="3360"/>
                </a:cubicBezTo>
                <a:cubicBezTo>
                  <a:pt x="2028" y="3360"/>
                  <a:pt x="2256" y="3305"/>
                  <a:pt x="2460" y="3209"/>
                </a:cubicBezTo>
                <a:lnTo>
                  <a:pt x="2989" y="3534"/>
                </a:lnTo>
                <a:cubicBezTo>
                  <a:pt x="3022" y="3555"/>
                  <a:pt x="3042" y="3540"/>
                  <a:pt x="3034" y="3502"/>
                </a:cubicBezTo>
                <a:lnTo>
                  <a:pt x="2897" y="2901"/>
                </a:lnTo>
                <a:cubicBezTo>
                  <a:pt x="3183" y="2616"/>
                  <a:pt x="3361" y="2222"/>
                  <a:pt x="3361" y="178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9"/>
          <p:cNvSpPr>
            <a:spLocks noChangeAspect="1" noEditPoints="1"/>
          </p:cNvSpPr>
          <p:nvPr/>
        </p:nvSpPr>
        <p:spPr bwMode="auto">
          <a:xfrm>
            <a:off x="4899886" y="3128574"/>
            <a:ext cx="324278" cy="327674"/>
          </a:xfrm>
          <a:custGeom>
            <a:avLst/>
            <a:gdLst>
              <a:gd name="T0" fmla="*/ 175 w 181"/>
              <a:gd name="T1" fmla="*/ 150 h 182"/>
              <a:gd name="T2" fmla="*/ 109 w 181"/>
              <a:gd name="T3" fmla="*/ 84 h 182"/>
              <a:gd name="T4" fmla="*/ 109 w 181"/>
              <a:gd name="T5" fmla="*/ 84 h 182"/>
              <a:gd name="T6" fmla="*/ 115 w 181"/>
              <a:gd name="T7" fmla="*/ 58 h 182"/>
              <a:gd name="T8" fmla="*/ 98 w 181"/>
              <a:gd name="T9" fmla="*/ 17 h 182"/>
              <a:gd name="T10" fmla="*/ 57 w 181"/>
              <a:gd name="T11" fmla="*/ 0 h 182"/>
              <a:gd name="T12" fmla="*/ 17 w 181"/>
              <a:gd name="T13" fmla="*/ 17 h 182"/>
              <a:gd name="T14" fmla="*/ 0 w 181"/>
              <a:gd name="T15" fmla="*/ 58 h 182"/>
              <a:gd name="T16" fmla="*/ 17 w 181"/>
              <a:gd name="T17" fmla="*/ 99 h 182"/>
              <a:gd name="T18" fmla="*/ 57 w 181"/>
              <a:gd name="T19" fmla="*/ 116 h 182"/>
              <a:gd name="T20" fmla="*/ 57 w 181"/>
              <a:gd name="T21" fmla="*/ 116 h 182"/>
              <a:gd name="T22" fmla="*/ 83 w 181"/>
              <a:gd name="T23" fmla="*/ 109 h 182"/>
              <a:gd name="T24" fmla="*/ 83 w 181"/>
              <a:gd name="T25" fmla="*/ 109 h 182"/>
              <a:gd name="T26" fmla="*/ 150 w 181"/>
              <a:gd name="T27" fmla="*/ 176 h 182"/>
              <a:gd name="T28" fmla="*/ 171 w 181"/>
              <a:gd name="T29" fmla="*/ 173 h 182"/>
              <a:gd name="T30" fmla="*/ 173 w 181"/>
              <a:gd name="T31" fmla="*/ 171 h 182"/>
              <a:gd name="T32" fmla="*/ 175 w 181"/>
              <a:gd name="T33" fmla="*/ 150 h 182"/>
              <a:gd name="T34" fmla="*/ 57 w 181"/>
              <a:gd name="T35" fmla="*/ 99 h 182"/>
              <a:gd name="T36" fmla="*/ 28 w 181"/>
              <a:gd name="T37" fmla="*/ 87 h 182"/>
              <a:gd name="T38" fmla="*/ 16 w 181"/>
              <a:gd name="T39" fmla="*/ 58 h 182"/>
              <a:gd name="T40" fmla="*/ 28 w 181"/>
              <a:gd name="T41" fmla="*/ 29 h 182"/>
              <a:gd name="T42" fmla="*/ 57 w 181"/>
              <a:gd name="T43" fmla="*/ 17 h 182"/>
              <a:gd name="T44" fmla="*/ 87 w 181"/>
              <a:gd name="T45" fmla="*/ 29 h 182"/>
              <a:gd name="T46" fmla="*/ 99 w 181"/>
              <a:gd name="T47" fmla="*/ 58 h 182"/>
              <a:gd name="T48" fmla="*/ 87 w 181"/>
              <a:gd name="T49" fmla="*/ 87 h 182"/>
              <a:gd name="T50" fmla="*/ 57 w 181"/>
              <a:gd name="T51" fmla="*/ 9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2">
                <a:moveTo>
                  <a:pt x="175" y="150"/>
                </a:moveTo>
                <a:cubicBezTo>
                  <a:pt x="109" y="84"/>
                  <a:pt x="109" y="84"/>
                  <a:pt x="109" y="84"/>
                </a:cubicBezTo>
                <a:cubicBezTo>
                  <a:pt x="109" y="84"/>
                  <a:pt x="109" y="84"/>
                  <a:pt x="109" y="84"/>
                </a:cubicBezTo>
                <a:cubicBezTo>
                  <a:pt x="113" y="76"/>
                  <a:pt x="115" y="67"/>
                  <a:pt x="115" y="58"/>
                </a:cubicBezTo>
                <a:cubicBezTo>
                  <a:pt x="115" y="43"/>
                  <a:pt x="109" y="28"/>
                  <a:pt x="98" y="17"/>
                </a:cubicBezTo>
                <a:cubicBezTo>
                  <a:pt x="87" y="6"/>
                  <a:pt x="72" y="0"/>
                  <a:pt x="57" y="0"/>
                </a:cubicBezTo>
                <a:cubicBezTo>
                  <a:pt x="43" y="0"/>
                  <a:pt x="28" y="6"/>
                  <a:pt x="17" y="17"/>
                </a:cubicBezTo>
                <a:cubicBezTo>
                  <a:pt x="5" y="28"/>
                  <a:pt x="0" y="43"/>
                  <a:pt x="0" y="58"/>
                </a:cubicBezTo>
                <a:cubicBezTo>
                  <a:pt x="0" y="73"/>
                  <a:pt x="5" y="88"/>
                  <a:pt x="17" y="99"/>
                </a:cubicBezTo>
                <a:cubicBezTo>
                  <a:pt x="28" y="110"/>
                  <a:pt x="43" y="116"/>
                  <a:pt x="57" y="116"/>
                </a:cubicBezTo>
                <a:cubicBezTo>
                  <a:pt x="57" y="116"/>
                  <a:pt x="57" y="116"/>
                  <a:pt x="57" y="116"/>
                </a:cubicBezTo>
                <a:cubicBezTo>
                  <a:pt x="66" y="116"/>
                  <a:pt x="75" y="114"/>
                  <a:pt x="83" y="109"/>
                </a:cubicBezTo>
                <a:cubicBezTo>
                  <a:pt x="83" y="109"/>
                  <a:pt x="83" y="109"/>
                  <a:pt x="83" y="109"/>
                </a:cubicBezTo>
                <a:cubicBezTo>
                  <a:pt x="150" y="176"/>
                  <a:pt x="150" y="176"/>
                  <a:pt x="150" y="176"/>
                </a:cubicBezTo>
                <a:cubicBezTo>
                  <a:pt x="156" y="182"/>
                  <a:pt x="164" y="180"/>
                  <a:pt x="171" y="173"/>
                </a:cubicBezTo>
                <a:cubicBezTo>
                  <a:pt x="173" y="171"/>
                  <a:pt x="173" y="171"/>
                  <a:pt x="173" y="171"/>
                </a:cubicBezTo>
                <a:cubicBezTo>
                  <a:pt x="179" y="165"/>
                  <a:pt x="181" y="157"/>
                  <a:pt x="175" y="150"/>
                </a:cubicBezTo>
                <a:close/>
                <a:moveTo>
                  <a:pt x="57" y="99"/>
                </a:moveTo>
                <a:cubicBezTo>
                  <a:pt x="47" y="99"/>
                  <a:pt x="36" y="95"/>
                  <a:pt x="28" y="87"/>
                </a:cubicBezTo>
                <a:cubicBezTo>
                  <a:pt x="20" y="79"/>
                  <a:pt x="16" y="69"/>
                  <a:pt x="16" y="58"/>
                </a:cubicBezTo>
                <a:cubicBezTo>
                  <a:pt x="16" y="47"/>
                  <a:pt x="20" y="37"/>
                  <a:pt x="28" y="29"/>
                </a:cubicBezTo>
                <a:cubicBezTo>
                  <a:pt x="36" y="21"/>
                  <a:pt x="47" y="17"/>
                  <a:pt x="57" y="17"/>
                </a:cubicBezTo>
                <a:cubicBezTo>
                  <a:pt x="68" y="17"/>
                  <a:pt x="78" y="21"/>
                  <a:pt x="87" y="29"/>
                </a:cubicBezTo>
                <a:cubicBezTo>
                  <a:pt x="95" y="37"/>
                  <a:pt x="99" y="47"/>
                  <a:pt x="99" y="58"/>
                </a:cubicBezTo>
                <a:cubicBezTo>
                  <a:pt x="99" y="69"/>
                  <a:pt x="95" y="79"/>
                  <a:pt x="87" y="87"/>
                </a:cubicBezTo>
                <a:cubicBezTo>
                  <a:pt x="78" y="95"/>
                  <a:pt x="68" y="99"/>
                  <a:pt x="57" y="99"/>
                </a:cubicBez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Up Arrow 39"/>
          <p:cNvSpPr/>
          <p:nvPr/>
        </p:nvSpPr>
        <p:spPr bwMode="gray">
          <a:xfrm flipV="1">
            <a:off x="5309453" y="2027888"/>
            <a:ext cx="136031" cy="323223"/>
          </a:xfrm>
          <a:prstGeom prst="upArrow">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Tree>
    <p:extLst>
      <p:ext uri="{BB962C8B-B14F-4D97-AF65-F5344CB8AC3E}">
        <p14:creationId xmlns:p14="http://schemas.microsoft.com/office/powerpoint/2010/main" val="285889863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bwMode="gray">
          <a:xfrm>
            <a:off x="365760" y="5513405"/>
            <a:ext cx="7085201" cy="1139264"/>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smtClean="0"/>
              <a:t>About Deloitte</a:t>
            </a:r>
            <a:r>
              <a:rPr lang="en-US" sz="700" dirty="0" smtClean="0"/>
              <a:t/>
            </a:r>
            <a:br>
              <a:rPr lang="en-US" sz="700" dirty="0" smtClean="0"/>
            </a:br>
            <a:r>
              <a:rPr lang="en-US" sz="700" dirty="0" smtClean="0"/>
              <a:t>Deloitte refers to one or more of Deloitte </a:t>
            </a:r>
            <a:r>
              <a:rPr lang="en-US" sz="700" noProof="1" smtClean="0"/>
              <a:t>Touche</a:t>
            </a:r>
            <a:r>
              <a:rPr lang="en-US" sz="700" dirty="0" smtClean="0"/>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700" dirty="0" smtClean="0">
                <a:hlinkClick r:id="rId3"/>
              </a:rPr>
              <a:t>www.deloitte.com/about</a:t>
            </a:r>
            <a:r>
              <a:rPr lang="en-US" sz="700" dirty="0" smtClean="0"/>
              <a:t> for a detailed description of DTTL and its member firms. Please see </a:t>
            </a:r>
            <a:r>
              <a:rPr lang="en-US" sz="700" dirty="0" smtClean="0">
                <a:hlinkClick r:id="rId4"/>
              </a:rPr>
              <a:t>www.deloitte.com/us/about</a:t>
            </a:r>
            <a:r>
              <a:rPr lang="en-US" sz="700" dirty="0" smtClean="0"/>
              <a:t> for a detailed description of the legal structure of Deloitte LLP and its subsidiaries. Certain services may not be available to attest clients under the rules and regulations of public accounting.</a:t>
            </a:r>
            <a:br>
              <a:rPr lang="en-US" sz="700" dirty="0" smtClean="0"/>
            </a:br>
            <a:r>
              <a:rPr lang="en-US" sz="700" dirty="0" smtClean="0"/>
              <a:t/>
            </a:r>
            <a:br>
              <a:rPr lang="en-US" sz="700" dirty="0" smtClean="0"/>
            </a:br>
            <a:r>
              <a:rPr lang="en-US" sz="700" dirty="0" smtClean="0"/>
              <a:t>Copyright </a:t>
            </a:r>
            <a:r>
              <a:rPr lang="en-US" sz="700" smtClean="0"/>
              <a:t>© 2015 </a:t>
            </a:r>
            <a:r>
              <a:rPr lang="en-US" sz="700" dirty="0" smtClean="0"/>
              <a:t>Deloitte Development LLC. All rights reserved.</a:t>
            </a:r>
            <a:br>
              <a:rPr lang="en-US" sz="700" dirty="0" smtClean="0"/>
            </a:br>
            <a:r>
              <a:rPr lang="en-US" sz="700" dirty="0" smtClean="0"/>
              <a:t>36 USC 220506</a:t>
            </a:r>
            <a:br>
              <a:rPr lang="en-US" sz="700" dirty="0" smtClean="0"/>
            </a:br>
            <a:r>
              <a:rPr lang="en-US" sz="700" dirty="0" smtClean="0"/>
              <a:t>Member of Deloitte Touche Tohmatsu Limited</a:t>
            </a:r>
            <a:endParaRPr lang="en-US" sz="700"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gray">
          <a:xfrm>
            <a:off x="365760" y="4722242"/>
            <a:ext cx="3749040" cy="704445"/>
          </a:xfrm>
          <a:prstGeom prst="rect">
            <a:avLst/>
          </a:prstGeom>
        </p:spPr>
      </p:pic>
    </p:spTree>
    <p:extLst>
      <p:ext uri="{BB962C8B-B14F-4D97-AF65-F5344CB8AC3E}">
        <p14:creationId xmlns:p14="http://schemas.microsoft.com/office/powerpoint/2010/main" val="53527365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1200"/>
          </a:spcBef>
          <a:buSzPct val="25000"/>
          <a:buFont typeface="Arial" panose="020B0604020202020204" pitchFamily="34" charset="0"/>
          <a:buChar char="‏"/>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1_Deloitte US Brand</Template>
  <TotalTime>2501</TotalTime>
  <Words>456</Words>
  <Application>Microsoft Office PowerPoint</Application>
  <PresentationFormat>On-screen Show (4:3)</PresentationFormat>
  <Paragraphs>102</Paragraphs>
  <Slides>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Impact</vt:lpstr>
      <vt:lpstr>Wingdings</vt:lpstr>
      <vt:lpstr>Wingdings 2</vt:lpstr>
      <vt:lpstr>Deloitte Brand</vt:lpstr>
      <vt:lpstr>think-cell Slide</vt:lpstr>
      <vt:lpstr>Project Booth AAA</vt:lpstr>
      <vt:lpstr>Executive Summary </vt:lpstr>
      <vt:lpstr>Issue</vt:lpstr>
      <vt:lpstr>Solution</vt:lpstr>
      <vt:lpstr>Impact</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Seth, Ambika</dc:creator>
  <cp:lastModifiedBy>Gottipati, Maanasa Prasad</cp:lastModifiedBy>
  <cp:revision>455</cp:revision>
  <dcterms:created xsi:type="dcterms:W3CDTF">2015-10-12T07:08:54Z</dcterms:created>
  <dcterms:modified xsi:type="dcterms:W3CDTF">2015-10-16T03:58:37Z</dcterms:modified>
</cp:coreProperties>
</file>