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7" r:id="rId2"/>
    <p:sldId id="261" r:id="rId3"/>
    <p:sldId id="269" r:id="rId4"/>
    <p:sldId id="270" r:id="rId5"/>
    <p:sldId id="271" r:id="rId6"/>
    <p:sldId id="263" r:id="rId7"/>
    <p:sldId id="264" r:id="rId8"/>
    <p:sldId id="267" r:id="rId9"/>
    <p:sldId id="272" r:id="rId10"/>
    <p:sldId id="266" r:id="rId11"/>
    <p:sldId id="274" r:id="rId12"/>
    <p:sldId id="275" r:id="rId13"/>
  </p:sldIdLst>
  <p:sldSz cx="9144000" cy="6858000" type="screen4x3"/>
  <p:notesSz cx="7010400" cy="923607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
          <p15:clr>
            <a:srgbClr val="A4A3A4"/>
          </p15:clr>
        </p15:guide>
        <p15:guide id="2" orient="horz" pos="1021">
          <p15:clr>
            <a:srgbClr val="A4A3A4"/>
          </p15:clr>
        </p15:guide>
        <p15:guide id="3" orient="horz" pos="4005">
          <p15:clr>
            <a:srgbClr val="A4A3A4"/>
          </p15:clr>
        </p15:guide>
        <p15:guide id="4" orient="horz" pos="531">
          <p15:clr>
            <a:srgbClr val="A4A3A4"/>
          </p15:clr>
        </p15:guide>
        <p15:guide id="5" orient="horz" pos="1244">
          <p15:clr>
            <a:srgbClr val="A4A3A4"/>
          </p15:clr>
        </p15:guide>
        <p15:guide id="6" pos="2880">
          <p15:clr>
            <a:srgbClr val="A4A3A4"/>
          </p15:clr>
        </p15:guide>
        <p15:guide id="7" pos="230">
          <p15:clr>
            <a:srgbClr val="A4A3A4"/>
          </p15:clr>
        </p15:guide>
        <p15:guide id="8" pos="5530">
          <p15:clr>
            <a:srgbClr val="A4A3A4"/>
          </p15:clr>
        </p15:guide>
        <p15:guide id="9" pos="2824">
          <p15:clr>
            <a:srgbClr val="A4A3A4"/>
          </p15:clr>
        </p15:guide>
        <p15:guide id="10" pos="2936">
          <p15:clr>
            <a:srgbClr val="A4A3A4"/>
          </p15:clr>
        </p15:guide>
      </p15:sldGuideLst>
    </p:ext>
    <p:ext uri="{2D200454-40CA-4A62-9FC3-DE9A4176ACB9}">
      <p15:notesGuideLst xmlns:p15="http://schemas.microsoft.com/office/powerpoint/2012/main" xmlns="">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00000"/>
    <a:srgbClr val="3C8A2E"/>
    <a:srgbClr val="DCDCDC"/>
    <a:srgbClr val="B4B4B4"/>
    <a:srgbClr val="575757"/>
    <a:srgbClr val="F8F8F8"/>
    <a:srgbClr val="EAEAEA"/>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8413" autoAdjust="0"/>
  </p:normalViewPr>
  <p:slideViewPr>
    <p:cSldViewPr snapToGrid="0" showGuides="1">
      <p:cViewPr varScale="1">
        <p:scale>
          <a:sx n="89" d="100"/>
          <a:sy n="89" d="100"/>
        </p:scale>
        <p:origin x="-1286" y="-67"/>
      </p:cViewPr>
      <p:guideLst>
        <p:guide orient="horz" pos="244"/>
        <p:guide orient="horz" pos="1021"/>
        <p:guide orient="horz" pos="4005"/>
        <p:guide orient="horz" pos="531"/>
        <p:guide orient="horz" pos="1244"/>
        <p:guide pos="2880"/>
        <p:guide pos="230"/>
        <p:guide pos="5530"/>
        <p:guide pos="2824"/>
        <p:guide pos="2936"/>
      </p:guideLst>
    </p:cSldViewPr>
  </p:slideViewPr>
  <p:notesTextViewPr>
    <p:cViewPr>
      <p:scale>
        <a:sx n="100" d="100"/>
        <a:sy n="100" d="100"/>
      </p:scale>
      <p:origin x="0" y="0"/>
    </p:cViewPr>
  </p:notesTextViewPr>
  <p:sorterViewPr>
    <p:cViewPr>
      <p:scale>
        <a:sx n="66" d="100"/>
        <a:sy n="66" d="100"/>
      </p:scale>
      <p:origin x="0" y="1644"/>
    </p:cViewPr>
  </p:sorterViewPr>
  <p:notesViewPr>
    <p:cSldViewPr snapToGrid="0" showGuides="1">
      <p:cViewPr varScale="1">
        <p:scale>
          <a:sx n="71" d="100"/>
          <a:sy n="71" d="100"/>
        </p:scale>
        <p:origin x="-3372"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8049" cy="461303"/>
          </a:xfrm>
          <a:prstGeom prst="rect">
            <a:avLst/>
          </a:prstGeom>
        </p:spPr>
        <p:txBody>
          <a:bodyPr vert="horz" lIns="87316" tIns="43658" rIns="87316" bIns="43658"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0"/>
            <a:ext cx="3038049" cy="461303"/>
          </a:xfrm>
          <a:prstGeom prst="rect">
            <a:avLst/>
          </a:prstGeom>
        </p:spPr>
        <p:txBody>
          <a:bodyPr vert="horz" lIns="87316" tIns="43658" rIns="87316" bIns="43658" rtlCol="0"/>
          <a:lstStyle>
            <a:lvl1pPr algn="r">
              <a:defRPr sz="1100"/>
            </a:lvl1pPr>
          </a:lstStyle>
          <a:p>
            <a:fld id="{B4AD245C-091B-44E2-BFB0-BD94217887F7}" type="datetimeFigureOut">
              <a:rPr lang="en-US" smtClean="0">
                <a:latin typeface="Arial" panose="020B0604020202020204" pitchFamily="34" charset="0"/>
              </a:rPr>
              <a:t>8/2/2014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3" y="8773340"/>
            <a:ext cx="3038049" cy="461303"/>
          </a:xfrm>
          <a:prstGeom prst="rect">
            <a:avLst/>
          </a:prstGeom>
        </p:spPr>
        <p:txBody>
          <a:bodyPr vert="horz" lIns="87316" tIns="43658" rIns="87316" bIns="43658"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773340"/>
            <a:ext cx="3038049" cy="461303"/>
          </a:xfrm>
          <a:prstGeom prst="rect">
            <a:avLst/>
          </a:prstGeom>
        </p:spPr>
        <p:txBody>
          <a:bodyPr vert="horz" lIns="87316" tIns="43658" rIns="87316" bIns="43658"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lIns="94581" tIns="47290" rIns="94581" bIns="4729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4581" tIns="47290" rIns="94581" bIns="47290" rtlCol="0"/>
          <a:lstStyle>
            <a:lvl1pPr algn="r">
              <a:defRPr sz="1200">
                <a:latin typeface="Arial" panose="020B0604020202020204" pitchFamily="34" charset="0"/>
              </a:defRPr>
            </a:lvl1pPr>
          </a:lstStyle>
          <a:p>
            <a:fld id="{0BA5BBE4-AEA3-489A-A28E-0C2FAF2506E3}" type="datetimeFigureOut">
              <a:rPr lang="en-US" smtClean="0"/>
              <a:pPr/>
              <a:t>8/2/2014</a:t>
            </a:fld>
            <a:endParaRPr lang="en-US" dirty="0"/>
          </a:p>
        </p:txBody>
      </p:sp>
      <p:sp>
        <p:nvSpPr>
          <p:cNvPr id="4" name="Slide Image Placeholder 3"/>
          <p:cNvSpPr>
            <a:spLocks noGrp="1" noRot="1" noChangeAspect="1"/>
          </p:cNvSpPr>
          <p:nvPr>
            <p:ph type="sldImg" idx="2"/>
          </p:nvPr>
        </p:nvSpPr>
        <p:spPr>
          <a:xfrm>
            <a:off x="1196975" y="693738"/>
            <a:ext cx="4616450" cy="3462337"/>
          </a:xfrm>
          <a:prstGeom prst="rect">
            <a:avLst/>
          </a:prstGeom>
          <a:noFill/>
          <a:ln w="12700">
            <a:solidFill>
              <a:prstClr val="black"/>
            </a:solidFill>
          </a:ln>
        </p:spPr>
        <p:txBody>
          <a:bodyPr vert="horz" lIns="94581" tIns="47290" rIns="94581" bIns="47290" rtlCol="0" anchor="ctr"/>
          <a:lstStyle/>
          <a:p>
            <a:endParaRPr lang="en-GB"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4581" tIns="47290" rIns="94581" bIns="47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72669"/>
            <a:ext cx="3037840" cy="461804"/>
          </a:xfrm>
          <a:prstGeom prst="rect">
            <a:avLst/>
          </a:prstGeom>
        </p:spPr>
        <p:txBody>
          <a:bodyPr vert="horz" lIns="94581" tIns="47290" rIns="94581" bIns="4729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772669"/>
            <a:ext cx="3037840" cy="461804"/>
          </a:xfrm>
          <a:prstGeom prst="rect">
            <a:avLst/>
          </a:prstGeom>
        </p:spPr>
        <p:txBody>
          <a:bodyPr vert="horz" lIns="94581" tIns="47290" rIns="94581" bIns="47290"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25344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18975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86106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userDrawn="1">
            <p:custDataLst>
              <p:tags r:id="rId2"/>
            </p:custDataLst>
            <p:extLst>
              <p:ext uri="{D42A27DB-BD31-4B8C-83A1-F6EECF244321}">
                <p14:modId xmlns:p14="http://schemas.microsoft.com/office/powerpoint/2010/main" val="24512881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4" name="Picture 13" descr="Cover-image-3.jp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userDrawn="1"/>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DEL_PRI_RGB.gif"/>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503533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3" name="Text Placeholder 2"/>
          <p:cNvSpPr>
            <a:spLocks noGrp="1"/>
          </p:cNvSpPr>
          <p:nvPr>
            <p:ph type="body" sz="quarter" idx="14"/>
          </p:nvPr>
        </p:nvSpPr>
        <p:spPr>
          <a:xfrm>
            <a:off x="365760" y="1611313"/>
            <a:ext cx="8412480" cy="4734292"/>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3" name="Content Placeholder 2"/>
          <p:cNvSpPr>
            <a:spLocks noGrp="1"/>
          </p:cNvSpPr>
          <p:nvPr>
            <p:ph sz="quarter" idx="16"/>
          </p:nvPr>
        </p:nvSpPr>
        <p:spPr>
          <a:xfrm>
            <a:off x="36576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Content Placeholder 6"/>
          <p:cNvSpPr>
            <a:spLocks noGrp="1"/>
          </p:cNvSpPr>
          <p:nvPr>
            <p:ph sz="quarter" idx="17"/>
          </p:nvPr>
        </p:nvSpPr>
        <p:spPr>
          <a:xfrm>
            <a:off x="4663440" y="1611313"/>
            <a:ext cx="4114800" cy="4735487"/>
          </a:xfrm>
        </p:spPr>
        <p:txBody>
          <a:bodyPr/>
          <a:lstStyle>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365760" y="1611313"/>
            <a:ext cx="8412480" cy="4734292"/>
          </a:xfrm>
          <a:prstGeom prst="rect">
            <a:avLst/>
          </a:prstGeom>
        </p:spPr>
        <p:txBody>
          <a:bodyPr vert="horz" lIns="0" tIns="0" rIns="0" bIns="0" rtlCol="0">
            <a:no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6" name="TextBox 5"/>
          <p:cNvSpPr txBox="1"/>
          <p:nvPr/>
        </p:nvSpPr>
        <p:spPr bwMode="gray">
          <a:xfrm>
            <a:off x="365760" y="6481703"/>
            <a:ext cx="457200" cy="123111"/>
          </a:xfrm>
          <a:prstGeom prst="rect">
            <a:avLst/>
          </a:prstGeom>
          <a:noFill/>
        </p:spPr>
        <p:txBody>
          <a:bodyPr wrap="square" lIns="0" tIns="0" rIns="0" bIns="0" rtlCol="0" anchor="b">
            <a:spAutoFit/>
          </a:bodyPr>
          <a:lstStyle/>
          <a:p>
            <a:pPr algn="l"/>
            <a:fld id="{95CC1D26-A9BD-4BDE-BDD9-08EDBAE96860}" type="slidenum">
              <a:rPr lang="en-US" sz="800" smtClean="0">
                <a:solidFill>
                  <a:srgbClr val="8C8C8C"/>
                </a:solidFill>
              </a:rPr>
              <a:pPr algn="l"/>
              <a:t>‹#›</a:t>
            </a:fld>
            <a:endParaRPr lang="en-US" sz="800" dirty="0">
              <a:solidFill>
                <a:srgbClr val="8C8C8C"/>
              </a:solidFill>
            </a:endParaRPr>
          </a:p>
        </p:txBody>
      </p:sp>
      <p:sp>
        <p:nvSpPr>
          <p:cNvPr id="7" name="TextBox 6"/>
          <p:cNvSpPr txBox="1"/>
          <p:nvPr/>
        </p:nvSpPr>
        <p:spPr bwMode="gray">
          <a:xfrm>
            <a:off x="914400" y="6481703"/>
            <a:ext cx="2724150" cy="123111"/>
          </a:xfrm>
          <a:prstGeom prst="rect">
            <a:avLst/>
          </a:prstGeom>
          <a:noFill/>
        </p:spPr>
        <p:txBody>
          <a:bodyPr wrap="square" lIns="0" tIns="0" rIns="0" bIns="0" rtlCol="0" anchor="b">
            <a:spAutoFit/>
          </a:bodyPr>
          <a:lstStyle/>
          <a:p>
            <a:r>
              <a:rPr lang="en-US" sz="800" dirty="0" smtClean="0">
                <a:solidFill>
                  <a:srgbClr val="8C8C8C"/>
                </a:solidFill>
              </a:rPr>
              <a:t>Footer</a:t>
            </a:r>
            <a:endParaRPr lang="en-US" sz="800" dirty="0">
              <a:solidFill>
                <a:srgbClr val="8C8C8C"/>
              </a:solidFill>
            </a:endParaRPr>
          </a:p>
        </p:txBody>
      </p:sp>
      <p:sp>
        <p:nvSpPr>
          <p:cNvPr id="9" name="TextBox 8"/>
          <p:cNvSpPr txBox="1"/>
          <p:nvPr/>
        </p:nvSpPr>
        <p:spPr bwMode="gray">
          <a:xfrm>
            <a:off x="4434840" y="6481703"/>
            <a:ext cx="4343400" cy="123111"/>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dirty="0" smtClean="0">
                <a:solidFill>
                  <a:srgbClr val="8C8C8C"/>
                </a:solidFill>
              </a:rPr>
              <a:t>Copyright © 2014 Deloitte Development LLC.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78" r:id="rId4"/>
    <p:sldLayoutId id="2147483680" r:id="rId5"/>
    <p:sldLayoutId id="2147483681" r:id="rId6"/>
    <p:sldLayoutId id="2147483695" r:id="rId7"/>
    <p:sldLayoutId id="2147483679" r:id="rId8"/>
    <p:sldLayoutId id="2147483697" r:id="rId9"/>
    <p:sldLayoutId id="2147483682" r:id="rId10"/>
    <p:sldLayoutId id="2147483698" r:id="rId11"/>
    <p:sldLayoutId id="2147483696" r:id="rId12"/>
    <p:sldLayoutId id="2147483684" r:id="rId13"/>
    <p:sldLayoutId id="2147483691" r:id="rId14"/>
    <p:sldLayoutId id="2147483690" r:id="rId15"/>
    <p:sldLayoutId id="2147483683" r:id="rId16"/>
    <p:sldLayoutId id="2147483692" r:id="rId17"/>
    <p:sldLayoutId id="2147483685" r:id="rId18"/>
    <p:sldLayoutId id="2147483693" r:id="rId19"/>
    <p:sldLayoutId id="2147483694" r:id="rId20"/>
    <p:sldLayoutId id="2147483689" r:id="rId21"/>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dev2aaawas105.eqxdev.exigengroup.com:9082/aaa-admin/login.xhtml" TargetMode="External"/><Relationship Id="rId2" Type="http://schemas.openxmlformats.org/officeDocument/2006/relationships/hyperlink" Target="http://dev2aaawas105.eqxdev.exigengroup.com:9081/aaa-app/login.xhtml" TargetMode="External"/><Relationship Id="rId1" Type="http://schemas.openxmlformats.org/officeDocument/2006/relationships/slideLayout" Target="../slideLayouts/slideLayout4.xml"/><Relationship Id="rId4" Type="http://schemas.openxmlformats.org/officeDocument/2006/relationships/hyperlink" Target="http://dev2aaawas106.eqxdev.exigengroup.com:9082/time-sett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saa-insurance.aaa.com/svn/PAS_TEST/PAS02_AAA/src/aaa-testng-maven" TargetMode="External"/><Relationship Id="rId2" Type="http://schemas.openxmlformats.org/officeDocument/2006/relationships/hyperlink" Target="https://jira.exigeninsurance.com/secure/Dashboard.jspa"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dev2aaajnk101.eqxdev.exigengroup.com:8080/" TargetMode="External"/><Relationship Id="rId2" Type="http://schemas.openxmlformats.org/officeDocument/2006/relationships/hyperlink" Target="https://ekm1.stage.exigengroup.com/EKMWiki/index.php?title=Special:UserLogin&amp;returnto=Special:Search"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r47.deloitteonline.com/eRoom/DTTAME313/AAANCNUQAAssistanceProgram" TargetMode="External"/><Relationship Id="rId2" Type="http://schemas.openxmlformats.org/officeDocument/2006/relationships/hyperlink" Target="https://vcloud.pncie.com/vpn/index.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Welcome to CSAA</a:t>
            </a:r>
            <a:endParaRPr lang="en-US" dirty="0"/>
          </a:p>
        </p:txBody>
      </p:sp>
      <p:sp>
        <p:nvSpPr>
          <p:cNvPr id="6" name="Subtitle 5"/>
          <p:cNvSpPr>
            <a:spLocks noGrp="1"/>
          </p:cNvSpPr>
          <p:nvPr>
            <p:ph type="subTitle" idx="1"/>
          </p:nvPr>
        </p:nvSpPr>
        <p:spPr/>
        <p:txBody>
          <a:bodyPr/>
          <a:lstStyle/>
          <a:p>
            <a:r>
              <a:rPr lang="en-US" dirty="0" smtClean="0"/>
              <a:t>Onboarding Document</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4902110" y="21570"/>
            <a:ext cx="4044462" cy="2395815"/>
          </a:xfrm>
          <a:prstGeom prst="rect">
            <a:avLst/>
          </a:prstGeom>
        </p:spPr>
      </p:pic>
      <p:sp>
        <p:nvSpPr>
          <p:cNvPr id="14" name="TextBox 13"/>
          <p:cNvSpPr txBox="1"/>
          <p:nvPr/>
        </p:nvSpPr>
        <p:spPr bwMode="gray">
          <a:xfrm>
            <a:off x="365760" y="4199072"/>
            <a:ext cx="4628561" cy="1143008"/>
          </a:xfrm>
          <a:prstGeom prst="rect">
            <a:avLst/>
          </a:prstGeom>
          <a:noFill/>
        </p:spPr>
        <p:txBody>
          <a:bodyPr wrap="none" lIns="0" tIns="0" rIns="0" bIns="0" rtlCol="0">
            <a:noAutofit/>
          </a:bodyPr>
          <a:lstStyle/>
          <a:p>
            <a:endParaRPr lang="en-US" sz="1400" dirty="0">
              <a:solidFill>
                <a:schemeClr val="tx2"/>
              </a:solidFill>
            </a:endParaRPr>
          </a:p>
        </p:txBody>
      </p:sp>
    </p:spTree>
    <p:extLst>
      <p:ext uri="{BB962C8B-B14F-4D97-AF65-F5344CB8AC3E}">
        <p14:creationId xmlns:p14="http://schemas.microsoft.com/office/powerpoint/2010/main" val="342978233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None/>
            </a:pPr>
            <a:r>
              <a:rPr lang="en-US" dirty="0">
                <a:latin typeface="Garamond" panose="02020404030301010803" pitchFamily="18" charset="0"/>
              </a:rPr>
              <a:t>Before starting with coding, the following documents will help you understand various methodologies used in the project and terminologies </a:t>
            </a:r>
            <a:r>
              <a:rPr lang="en-US" dirty="0" smtClean="0">
                <a:latin typeface="Garamond" panose="02020404030301010803" pitchFamily="18" charset="0"/>
              </a:rPr>
              <a:t>used</a:t>
            </a:r>
          </a:p>
          <a:p>
            <a:pPr marL="488950" lvl="1" indent="-285750">
              <a:buFont typeface="Wingdings" panose="05000000000000000000" pitchFamily="2" charset="2"/>
              <a:buChar char="Ø"/>
            </a:pPr>
            <a:endParaRPr lang="en-US" sz="1600" dirty="0" smtClean="0">
              <a:latin typeface="Garamond" panose="02020404030301010803" pitchFamily="18" charset="0"/>
            </a:endParaRPr>
          </a:p>
          <a:p>
            <a:pPr marL="488950" lvl="1" indent="-285750">
              <a:buFont typeface="Wingdings" panose="05000000000000000000" pitchFamily="2" charset="2"/>
              <a:buChar char="Ø"/>
            </a:pPr>
            <a:r>
              <a:rPr lang="en-US" sz="1600" dirty="0" err="1" smtClean="0">
                <a:latin typeface="Garamond" panose="02020404030301010803" pitchFamily="18" charset="0"/>
              </a:rPr>
              <a:t>Auto_tests_User_Guide_v</a:t>
            </a:r>
            <a:r>
              <a:rPr lang="en-US" sz="1600" dirty="0" smtClean="0">
                <a:latin typeface="Garamond" panose="02020404030301010803" pitchFamily="18" charset="0"/>
              </a:rPr>
              <a:t> </a:t>
            </a:r>
            <a:r>
              <a:rPr lang="en-US" sz="1600" dirty="0">
                <a:latin typeface="Garamond" panose="02020404030301010803" pitchFamily="18" charset="0"/>
              </a:rPr>
              <a:t>1 </a:t>
            </a:r>
            <a:r>
              <a:rPr lang="en-US" sz="1600" dirty="0" smtClean="0">
                <a:latin typeface="Garamond" panose="02020404030301010803" pitchFamily="18" charset="0"/>
              </a:rPr>
              <a:t>4</a:t>
            </a:r>
          </a:p>
          <a:p>
            <a:pPr marL="488950" lvl="1" indent="-285750">
              <a:buFont typeface="Wingdings" panose="05000000000000000000" pitchFamily="2" charset="2"/>
              <a:buChar char="Ø"/>
            </a:pPr>
            <a:r>
              <a:rPr lang="en-US" sz="1600" dirty="0" err="1" smtClean="0">
                <a:latin typeface="Garamond" panose="02020404030301010803" pitchFamily="18" charset="0"/>
              </a:rPr>
              <a:t>CSAA_Jenkins_Result</a:t>
            </a:r>
            <a:endParaRPr lang="en-US" sz="1600" dirty="0" smtClean="0">
              <a:latin typeface="Garamond" panose="02020404030301010803" pitchFamily="18" charset="0"/>
            </a:endParaRPr>
          </a:p>
          <a:p>
            <a:pPr marL="488950" lvl="1" indent="-285750">
              <a:buFont typeface="Wingdings" panose="05000000000000000000" pitchFamily="2" charset="2"/>
              <a:buChar char="Ø"/>
            </a:pPr>
            <a:r>
              <a:rPr lang="en-US" sz="1600" dirty="0" err="1" smtClean="0">
                <a:latin typeface="Garamond" panose="02020404030301010803" pitchFamily="18" charset="0"/>
              </a:rPr>
              <a:t>CSAA_Tortoise_SVN</a:t>
            </a:r>
            <a:endParaRPr lang="en-US" sz="1600" dirty="0" smtClean="0">
              <a:latin typeface="Garamond" panose="02020404030301010803" pitchFamily="18" charset="0"/>
            </a:endParaRPr>
          </a:p>
          <a:p>
            <a:pPr marL="488950" lvl="1" indent="-285750">
              <a:buFont typeface="Wingdings" panose="05000000000000000000" pitchFamily="2" charset="2"/>
              <a:buChar char="Ø"/>
            </a:pPr>
            <a:r>
              <a:rPr lang="en-US" sz="1600" dirty="0" smtClean="0">
                <a:latin typeface="Garamond" panose="02020404030301010803" pitchFamily="18" charset="0"/>
              </a:rPr>
              <a:t>JIRA Tool</a:t>
            </a:r>
          </a:p>
          <a:p>
            <a:pPr marL="488950" lvl="1" indent="-285750">
              <a:buFont typeface="Wingdings" panose="05000000000000000000" pitchFamily="2" charset="2"/>
              <a:buChar char="Ø"/>
            </a:pPr>
            <a:r>
              <a:rPr lang="en-US" sz="1600" dirty="0" smtClean="0">
                <a:latin typeface="Garamond" panose="02020404030301010803" pitchFamily="18" charset="0"/>
              </a:rPr>
              <a:t>CSAA </a:t>
            </a:r>
            <a:r>
              <a:rPr lang="en-US" sz="1600" dirty="0">
                <a:latin typeface="Garamond" panose="02020404030301010803" pitchFamily="18" charset="0"/>
              </a:rPr>
              <a:t>Access Document</a:t>
            </a:r>
          </a:p>
        </p:txBody>
      </p:sp>
      <p:sp>
        <p:nvSpPr>
          <p:cNvPr id="3" name="Title 2"/>
          <p:cNvSpPr>
            <a:spLocks noGrp="1"/>
          </p:cNvSpPr>
          <p:nvPr>
            <p:ph type="title"/>
          </p:nvPr>
        </p:nvSpPr>
        <p:spPr>
          <a:xfrm>
            <a:off x="365760" y="295683"/>
            <a:ext cx="8412480" cy="439255"/>
          </a:xfrm>
        </p:spPr>
        <p:txBody>
          <a:bodyPr/>
          <a:lstStyle/>
          <a:p>
            <a:r>
              <a:rPr lang="en-US" dirty="0" smtClean="0"/>
              <a:t>Document check list</a:t>
            </a:r>
            <a:endParaRPr lang="en-US" dirty="0"/>
          </a:p>
        </p:txBody>
      </p:sp>
    </p:spTree>
    <p:extLst>
      <p:ext uri="{BB962C8B-B14F-4D97-AF65-F5344CB8AC3E}">
        <p14:creationId xmlns:p14="http://schemas.microsoft.com/office/powerpoint/2010/main" val="398619706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7"/>
          <p:cNvSpPr txBox="1">
            <a:spLocks/>
          </p:cNvSpPr>
          <p:nvPr/>
        </p:nvSpPr>
        <p:spPr bwMode="black">
          <a:xfrm>
            <a:off x="417513" y="937071"/>
            <a:ext cx="8348662" cy="56425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0" fontAlgn="base" hangingPunct="0">
              <a:lnSpc>
                <a:spcPct val="120000"/>
              </a:lnSpc>
              <a:spcBef>
                <a:spcPct val="5000"/>
              </a:spcBef>
              <a:spcAft>
                <a:spcPct val="20000"/>
              </a:spcAft>
              <a:buClr>
                <a:schemeClr val="bg2"/>
              </a:buClr>
              <a:buFontTx/>
              <a:buNone/>
              <a:defRPr sz="1800">
                <a:solidFill>
                  <a:schemeClr val="tx1"/>
                </a:solidFill>
                <a:latin typeface="+mn-lt"/>
                <a:ea typeface="+mn-ea"/>
                <a:cs typeface="+mn-cs"/>
              </a:defRPr>
            </a:lvl1pPr>
            <a:lvl2pPr marL="577850" indent="-231775" algn="l" rtl="0" eaLnBrk="0" fontAlgn="base" hangingPunct="0">
              <a:lnSpc>
                <a:spcPct val="120000"/>
              </a:lnSpc>
              <a:spcBef>
                <a:spcPct val="5000"/>
              </a:spcBef>
              <a:spcAft>
                <a:spcPct val="20000"/>
              </a:spcAft>
              <a:buClr>
                <a:schemeClr val="tx1"/>
              </a:buClr>
              <a:buFont typeface="Verdana" pitchFamily="34" charset="0"/>
              <a:buChar char="–"/>
              <a:defRPr sz="2400">
                <a:solidFill>
                  <a:schemeClr val="tx1"/>
                </a:solidFill>
                <a:latin typeface="+mn-lt"/>
              </a:defRPr>
            </a:lvl2pPr>
            <a:lvl3pPr marL="914400" indent="-222250" algn="l" rtl="0" eaLnBrk="0" fontAlgn="base" hangingPunct="0">
              <a:lnSpc>
                <a:spcPct val="120000"/>
              </a:lnSpc>
              <a:spcBef>
                <a:spcPct val="5000"/>
              </a:spcBef>
              <a:spcAft>
                <a:spcPct val="20000"/>
              </a:spcAft>
              <a:buClr>
                <a:schemeClr val="tx1"/>
              </a:buClr>
              <a:buChar char="•"/>
              <a:defRPr sz="2000">
                <a:solidFill>
                  <a:schemeClr val="tx1"/>
                </a:solidFill>
                <a:latin typeface="+mn-lt"/>
              </a:defRPr>
            </a:lvl3pPr>
            <a:lvl4pPr marL="1260475" indent="-231775" algn="l" rtl="0" eaLnBrk="0" fontAlgn="base" hangingPunct="0">
              <a:lnSpc>
                <a:spcPct val="120000"/>
              </a:lnSpc>
              <a:spcBef>
                <a:spcPct val="5000"/>
              </a:spcBef>
              <a:spcAft>
                <a:spcPct val="20000"/>
              </a:spcAft>
              <a:buClr>
                <a:schemeClr val="tx1"/>
              </a:buClr>
              <a:buFont typeface="Verdana" pitchFamily="34" charset="0"/>
              <a:buChar char="–"/>
              <a:defRPr>
                <a:solidFill>
                  <a:schemeClr val="tx1"/>
                </a:solidFill>
                <a:latin typeface="+mn-lt"/>
              </a:defRPr>
            </a:lvl4pPr>
            <a:lvl5pPr marL="1778000" indent="-282575" algn="l" rtl="0" eaLnBrk="0" fontAlgn="base" hangingPunct="0">
              <a:spcBef>
                <a:spcPct val="0"/>
              </a:spcBef>
              <a:spcAft>
                <a:spcPct val="20000"/>
              </a:spcAft>
              <a:buClr>
                <a:schemeClr val="tx1"/>
              </a:buClr>
              <a:buFont typeface="Verdana" pitchFamily="34" charset="0"/>
              <a:buChar char="–"/>
              <a:defRPr>
                <a:solidFill>
                  <a:schemeClr val="tx1"/>
                </a:solidFill>
                <a:latin typeface="Verdana" pitchFamily="34" charset="0"/>
              </a:defRPr>
            </a:lvl5pPr>
            <a:lvl6pPr marL="2235200" indent="-282575" algn="l" rtl="0" fontAlgn="base">
              <a:spcBef>
                <a:spcPct val="0"/>
              </a:spcBef>
              <a:spcAft>
                <a:spcPct val="20000"/>
              </a:spcAft>
              <a:buClr>
                <a:schemeClr val="tx1"/>
              </a:buClr>
              <a:buFont typeface="Verdana" pitchFamily="34" charset="0"/>
              <a:buChar char="–"/>
              <a:defRPr>
                <a:solidFill>
                  <a:schemeClr val="tx1"/>
                </a:solidFill>
                <a:latin typeface="Verdana" pitchFamily="34" charset="0"/>
              </a:defRPr>
            </a:lvl6pPr>
            <a:lvl7pPr marL="2692400" indent="-282575" algn="l" rtl="0" fontAlgn="base">
              <a:spcBef>
                <a:spcPct val="0"/>
              </a:spcBef>
              <a:spcAft>
                <a:spcPct val="20000"/>
              </a:spcAft>
              <a:buClr>
                <a:schemeClr val="tx1"/>
              </a:buClr>
              <a:buFont typeface="Verdana" pitchFamily="34" charset="0"/>
              <a:buChar char="–"/>
              <a:defRPr>
                <a:solidFill>
                  <a:schemeClr val="tx1"/>
                </a:solidFill>
                <a:latin typeface="Verdana" pitchFamily="34" charset="0"/>
              </a:defRPr>
            </a:lvl7pPr>
            <a:lvl8pPr marL="3149600" indent="-282575" algn="l" rtl="0" fontAlgn="base">
              <a:spcBef>
                <a:spcPct val="0"/>
              </a:spcBef>
              <a:spcAft>
                <a:spcPct val="20000"/>
              </a:spcAft>
              <a:buClr>
                <a:schemeClr val="tx1"/>
              </a:buClr>
              <a:buFont typeface="Verdana" pitchFamily="34" charset="0"/>
              <a:buChar char="–"/>
              <a:defRPr>
                <a:solidFill>
                  <a:schemeClr val="tx1"/>
                </a:solidFill>
                <a:latin typeface="Verdana" pitchFamily="34" charset="0"/>
              </a:defRPr>
            </a:lvl8pPr>
            <a:lvl9pPr marL="3606800" indent="-282575" algn="l" rtl="0" fontAlgn="base">
              <a:spcBef>
                <a:spcPct val="0"/>
              </a:spcBef>
              <a:spcAft>
                <a:spcPct val="20000"/>
              </a:spcAft>
              <a:buClr>
                <a:schemeClr val="tx1"/>
              </a:buClr>
              <a:buFont typeface="Verdana" pitchFamily="34" charset="0"/>
              <a:buChar char="–"/>
              <a:defRPr>
                <a:solidFill>
                  <a:schemeClr val="tx1"/>
                </a:solidFill>
                <a:latin typeface="Verdana" pitchFamily="34" charset="0"/>
              </a:defRPr>
            </a:lvl9pPr>
          </a:lstStyle>
          <a:p>
            <a:pPr algn="ctr" eaLnBrk="1" hangingPunct="1"/>
            <a:r>
              <a:rPr lang="en-US" sz="2800" b="1" dirty="0" smtClean="0">
                <a:latin typeface="Times New Roman" pitchFamily="18" charset="0"/>
                <a:cs typeface="Times New Roman" pitchFamily="18" charset="0"/>
              </a:rPr>
              <a:t>Q&amp;A</a:t>
            </a:r>
            <a:endParaRPr lang="en-US" sz="2800" b="1" dirty="0">
              <a:latin typeface="Times New Roman" pitchFamily="18" charset="0"/>
              <a:cs typeface="Times New Roman" pitchFamily="18" charset="0"/>
            </a:endParaRPr>
          </a:p>
        </p:txBody>
      </p:sp>
      <p:pic>
        <p:nvPicPr>
          <p:cNvPr id="5" name="Picture 4" descr="C:\Users\smirajkar\Documents\CAT\RBT_KX\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82" y="1855861"/>
            <a:ext cx="42291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622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2852" y="3012823"/>
            <a:ext cx="8412480" cy="798601"/>
          </a:xfrm>
        </p:spPr>
        <p:txBody>
          <a:bodyPr/>
          <a:lstStyle/>
          <a:p>
            <a:pPr algn="ctr"/>
            <a:r>
              <a:rPr lang="en-US" sz="4000" dirty="0" smtClean="0"/>
              <a:t>Thank You</a:t>
            </a:r>
            <a:endParaRPr lang="en-US" sz="4000" dirty="0"/>
          </a:p>
        </p:txBody>
      </p:sp>
    </p:spTree>
    <p:extLst>
      <p:ext uri="{BB962C8B-B14F-4D97-AF65-F5344CB8AC3E}">
        <p14:creationId xmlns:p14="http://schemas.microsoft.com/office/powerpoint/2010/main" val="309614228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5760" y="295683"/>
            <a:ext cx="8412480" cy="1244192"/>
          </a:xfrm>
        </p:spPr>
        <p:txBody>
          <a:bodyPr/>
          <a:lstStyle/>
          <a:p>
            <a:r>
              <a:rPr lang="en-US" dirty="0" smtClean="0"/>
              <a:t>Short brief about the project</a:t>
            </a:r>
            <a:endParaRPr lang="en-US" dirty="0"/>
          </a:p>
        </p:txBody>
      </p:sp>
      <p:sp>
        <p:nvSpPr>
          <p:cNvPr id="10" name="Text Placeholder 3"/>
          <p:cNvSpPr>
            <a:spLocks noGrp="1"/>
          </p:cNvSpPr>
          <p:nvPr>
            <p:ph type="body" sz="quarter" idx="10"/>
          </p:nvPr>
        </p:nvSpPr>
        <p:spPr>
          <a:xfrm>
            <a:off x="365760" y="1091045"/>
            <a:ext cx="8412480" cy="4511092"/>
          </a:xfrm>
        </p:spPr>
        <p:txBody>
          <a:bodyPr/>
          <a:lstStyle/>
          <a:p>
            <a:pPr>
              <a:buNone/>
            </a:pPr>
            <a:endParaRPr lang="en-US" dirty="0" smtClean="0">
              <a:latin typeface="Garamond" panose="02020404030301010803" pitchFamily="18" charset="0"/>
            </a:endParaRPr>
          </a:p>
          <a:p>
            <a:pPr>
              <a:buNone/>
            </a:pPr>
            <a:r>
              <a:rPr lang="en-US" dirty="0" smtClean="0">
                <a:latin typeface="Garamond" panose="02020404030301010803" pitchFamily="18" charset="0"/>
              </a:rPr>
              <a:t>The </a:t>
            </a:r>
            <a:r>
              <a:rPr lang="en-US" dirty="0">
                <a:latin typeface="Garamond" panose="02020404030301010803" pitchFamily="18" charset="0"/>
              </a:rPr>
              <a:t>client </a:t>
            </a:r>
            <a:r>
              <a:rPr lang="en-US" dirty="0" smtClean="0">
                <a:latin typeface="Garamond" panose="02020404030301010803" pitchFamily="18" charset="0"/>
              </a:rPr>
              <a:t>CSAA / AAA is </a:t>
            </a:r>
            <a:r>
              <a:rPr lang="en-US" dirty="0">
                <a:latin typeface="Garamond" panose="02020404030301010803" pitchFamily="18" charset="0"/>
              </a:rPr>
              <a:t>a not-for-profit member service organization in the United States that provides services to its members (over 50 millions) including roadside assistance, insurance products for automobiles, property and life</a:t>
            </a:r>
          </a:p>
          <a:p>
            <a:pPr>
              <a:buNone/>
            </a:pPr>
            <a:endParaRPr lang="en-US" dirty="0">
              <a:latin typeface="Garamond" panose="02020404030301010803" pitchFamily="18" charset="0"/>
            </a:endParaRPr>
          </a:p>
          <a:p>
            <a:pPr>
              <a:buNone/>
            </a:pPr>
            <a:r>
              <a:rPr lang="en-US" b="1" dirty="0">
                <a:latin typeface="Garamond" panose="02020404030301010803" pitchFamily="18" charset="0"/>
              </a:rPr>
              <a:t>Project Description:</a:t>
            </a:r>
            <a:endParaRPr lang="en-US" dirty="0">
              <a:latin typeface="Garamond" panose="02020404030301010803" pitchFamily="18" charset="0"/>
            </a:endParaRPr>
          </a:p>
          <a:p>
            <a:pPr>
              <a:buNone/>
            </a:pPr>
            <a:r>
              <a:rPr lang="en-US" dirty="0">
                <a:latin typeface="Garamond" panose="02020404030301010803" pitchFamily="18" charset="0"/>
              </a:rPr>
              <a:t>The project commenced with creating design documents for b</a:t>
            </a:r>
            <a:r>
              <a:rPr lang="en-US" dirty="0" smtClean="0">
                <a:latin typeface="Garamond" panose="02020404030301010803" pitchFamily="18" charset="0"/>
              </a:rPr>
              <a:t>usiness </a:t>
            </a:r>
            <a:r>
              <a:rPr lang="en-US" dirty="0">
                <a:latin typeface="Garamond" panose="02020404030301010803" pitchFamily="18" charset="0"/>
              </a:rPr>
              <a:t>requirements and providing support for Quality </a:t>
            </a:r>
            <a:r>
              <a:rPr lang="en-US" dirty="0" smtClean="0">
                <a:latin typeface="Garamond" panose="02020404030301010803" pitchFamily="18" charset="0"/>
              </a:rPr>
              <a:t>Assurance. </a:t>
            </a:r>
            <a:r>
              <a:rPr lang="en-US" dirty="0">
                <a:latin typeface="Garamond" panose="02020404030301010803" pitchFamily="18" charset="0"/>
              </a:rPr>
              <a:t>Presently, it involves assessment of the existing </a:t>
            </a:r>
            <a:r>
              <a:rPr lang="en-US" dirty="0" smtClean="0">
                <a:latin typeface="Garamond" panose="02020404030301010803" pitchFamily="18" charset="0"/>
              </a:rPr>
              <a:t>test ware </a:t>
            </a:r>
            <a:r>
              <a:rPr lang="en-US" dirty="0">
                <a:latin typeface="Garamond" panose="02020404030301010803" pitchFamily="18" charset="0"/>
              </a:rPr>
              <a:t>that the client is leveraging for ongoing regression testing of their insurance product. It includes assessment of existing artifacts, identification of major gaps and developing test artifacts to fulfil the gaps and developing a robust regression test suite for the </a:t>
            </a:r>
            <a:r>
              <a:rPr lang="en-US" dirty="0" smtClean="0">
                <a:latin typeface="Garamond" panose="02020404030301010803" pitchFamily="18" charset="0"/>
              </a:rPr>
              <a:t>client.</a:t>
            </a:r>
          </a:p>
          <a:p>
            <a:pPr>
              <a:buNone/>
            </a:pPr>
            <a:r>
              <a:rPr lang="en-US" dirty="0" smtClean="0">
                <a:latin typeface="Garamond" panose="02020404030301010803" pitchFamily="18" charset="0"/>
              </a:rPr>
              <a:t>PAS Application, which was developed by Exigen</a:t>
            </a:r>
            <a:r>
              <a:rPr lang="en-US" dirty="0">
                <a:latin typeface="Garamond" panose="02020404030301010803" pitchFamily="18" charset="0"/>
              </a:rPr>
              <a:t>,</a:t>
            </a:r>
            <a:r>
              <a:rPr lang="en-US" dirty="0" smtClean="0">
                <a:latin typeface="Garamond" panose="02020404030301010803" pitchFamily="18" charset="0"/>
              </a:rPr>
              <a:t> is the online portal that helps client’s agents to create and maintain user accounts and insurance policies. We create various scenario’s possible and test them using Java scripts on nine different environments provided by client.</a:t>
            </a:r>
            <a:endParaRPr lang="en-US" dirty="0">
              <a:latin typeface="Garamond" panose="02020404030301010803" pitchFamily="18" charset="0"/>
            </a:endParaRPr>
          </a:p>
          <a:p>
            <a:pPr lvl="0">
              <a:buNone/>
            </a:pPr>
            <a:endParaRPr lang="en-US" dirty="0">
              <a:latin typeface="Garamond" panose="02020404030301010803" pitchFamily="18" charset="0"/>
            </a:endParaRPr>
          </a:p>
        </p:txBody>
      </p:sp>
    </p:spTree>
    <p:extLst>
      <p:ext uri="{BB962C8B-B14F-4D97-AF65-F5344CB8AC3E}">
        <p14:creationId xmlns:p14="http://schemas.microsoft.com/office/powerpoint/2010/main" val="1886603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924791"/>
            <a:ext cx="8412480" cy="5431205"/>
          </a:xfrm>
        </p:spPr>
        <p:txBody>
          <a:bodyPr/>
          <a:lstStyle/>
          <a:p>
            <a:endParaRPr lang="en-US" dirty="0" smtClean="0">
              <a:latin typeface="Garamond" panose="02020404030301010803" pitchFamily="18" charset="0"/>
            </a:endParaRPr>
          </a:p>
          <a:p>
            <a:pPr>
              <a:buNone/>
            </a:pPr>
            <a:r>
              <a:rPr lang="en-US" dirty="0" smtClean="0">
                <a:latin typeface="Garamond" panose="02020404030301010803" pitchFamily="18" charset="0"/>
              </a:rPr>
              <a:t>All the development is on an instance of VM on your laptop. This instance can be created by using the following method:</a:t>
            </a:r>
          </a:p>
          <a:p>
            <a:pPr marL="488950" lvl="1" indent="-285750">
              <a:buFont typeface="Wingdings" panose="05000000000000000000" pitchFamily="2" charset="2"/>
              <a:buChar char="Ø"/>
            </a:pPr>
            <a:r>
              <a:rPr lang="en-US" sz="1600" dirty="0" smtClean="0">
                <a:latin typeface="Garamond" panose="02020404030301010803" pitchFamily="18" charset="0"/>
              </a:rPr>
              <a:t>Copy VMWare from the shared location or ask from Someone in the team.</a:t>
            </a:r>
          </a:p>
          <a:p>
            <a:pPr marL="488950" lvl="1" indent="-285750">
              <a:buFont typeface="Wingdings" panose="05000000000000000000" pitchFamily="2" charset="2"/>
              <a:buChar char="Ø"/>
            </a:pPr>
            <a:r>
              <a:rPr lang="en-US" sz="1600" dirty="0" smtClean="0">
                <a:latin typeface="Garamond" panose="02020404030301010803" pitchFamily="18" charset="0"/>
              </a:rPr>
              <a:t>Install VMware Player.</a:t>
            </a:r>
          </a:p>
          <a:p>
            <a:pPr marL="488950" lvl="1" indent="-285750">
              <a:buFont typeface="Wingdings" panose="05000000000000000000" pitchFamily="2" charset="2"/>
              <a:buChar char="Ø"/>
            </a:pPr>
            <a:r>
              <a:rPr lang="en-US" sz="1600" dirty="0" smtClean="0">
                <a:latin typeface="Garamond" panose="02020404030301010803" pitchFamily="18" charset="0"/>
              </a:rPr>
              <a:t>Open the instance eqxaaadev01 </a:t>
            </a:r>
          </a:p>
          <a:p>
            <a:pPr marL="488950" lvl="1" indent="-285750">
              <a:buFont typeface="Wingdings" panose="05000000000000000000" pitchFamily="2" charset="2"/>
              <a:buChar char="Ø"/>
            </a:pPr>
            <a:r>
              <a:rPr lang="en-US" sz="1600" dirty="0" smtClean="0">
                <a:latin typeface="Garamond" panose="02020404030301010803" pitchFamily="18" charset="0"/>
              </a:rPr>
              <a:t>Login into “eis” user with password: “AAA/tests”</a:t>
            </a:r>
          </a:p>
          <a:p>
            <a:pPr marL="488950" lvl="1" indent="-285750">
              <a:buFont typeface="Wingdings" panose="05000000000000000000" pitchFamily="2" charset="2"/>
              <a:buChar char="Ø"/>
            </a:pPr>
            <a:r>
              <a:rPr lang="en-US" sz="1600" dirty="0" smtClean="0">
                <a:latin typeface="Garamond" panose="02020404030301010803" pitchFamily="18" charset="0"/>
              </a:rPr>
              <a:t>Check if internet is working on Vmware</a:t>
            </a:r>
          </a:p>
          <a:p>
            <a:pPr marL="488950" lvl="1" indent="-285750">
              <a:buFont typeface="Wingdings" panose="05000000000000000000" pitchFamily="2" charset="2"/>
              <a:buChar char="Ø"/>
            </a:pPr>
            <a:r>
              <a:rPr lang="en-US" sz="1600" dirty="0" smtClean="0">
                <a:latin typeface="Garamond" panose="02020404030301010803" pitchFamily="18" charset="0"/>
              </a:rPr>
              <a:t>In case of HP Laptop there may be an issue in the internet connectivity. Kindly follow the following steps:</a:t>
            </a:r>
          </a:p>
          <a:p>
            <a:pPr marL="774700" lvl="2" indent="-342900">
              <a:buFont typeface="+mj-lt"/>
              <a:buAutoNum type="arabicPeriod"/>
            </a:pPr>
            <a:r>
              <a:rPr lang="en-US" sz="1400" dirty="0" smtClean="0">
                <a:latin typeface="Garamond" panose="02020404030301010803" pitchFamily="18" charset="0"/>
              </a:rPr>
              <a:t>Restart </a:t>
            </a:r>
            <a:r>
              <a:rPr lang="en-US" sz="1400" dirty="0">
                <a:latin typeface="Garamond" panose="02020404030301010803" pitchFamily="18" charset="0"/>
              </a:rPr>
              <a:t>your system and Press F10 to enter BIOS setup during system boot.</a:t>
            </a:r>
          </a:p>
          <a:p>
            <a:pPr marL="774700" lvl="2" indent="-342900">
              <a:buFont typeface="+mj-lt"/>
              <a:buAutoNum type="arabicPeriod"/>
            </a:pPr>
            <a:r>
              <a:rPr lang="en-US" sz="1400" dirty="0">
                <a:latin typeface="Garamond" panose="02020404030301010803" pitchFamily="18" charset="0"/>
              </a:rPr>
              <a:t>In BIOS setup , Click “System Configuration” tab </a:t>
            </a:r>
            <a:r>
              <a:rPr lang="en-US" sz="1400" dirty="0" smtClean="0">
                <a:latin typeface="Garamond" panose="02020404030301010803" pitchFamily="18" charset="0"/>
              </a:rPr>
              <a:t>above</a:t>
            </a:r>
            <a:endParaRPr lang="en-US" sz="1400" dirty="0">
              <a:latin typeface="Garamond" panose="02020404030301010803" pitchFamily="18" charset="0"/>
            </a:endParaRPr>
          </a:p>
          <a:p>
            <a:pPr marL="774700" lvl="2" indent="-342900">
              <a:buFont typeface="+mj-lt"/>
              <a:buAutoNum type="arabicPeriod"/>
            </a:pPr>
            <a:r>
              <a:rPr lang="en-US" sz="1400" dirty="0">
                <a:latin typeface="Garamond" panose="02020404030301010803" pitchFamily="18" charset="0"/>
              </a:rPr>
              <a:t>Then select “Device Configurations</a:t>
            </a:r>
            <a:r>
              <a:rPr lang="en-US" sz="1400" dirty="0" smtClean="0">
                <a:latin typeface="Garamond" panose="02020404030301010803" pitchFamily="18" charset="0"/>
              </a:rPr>
              <a:t>” and </a:t>
            </a:r>
            <a:r>
              <a:rPr lang="en-US" sz="1400" dirty="0">
                <a:latin typeface="Garamond" panose="02020404030301010803" pitchFamily="18" charset="0"/>
              </a:rPr>
              <a:t>Select  “Virtualization Technology {VTx)” checkbox to enable </a:t>
            </a:r>
            <a:r>
              <a:rPr lang="en-US" sz="1400" dirty="0" smtClean="0">
                <a:latin typeface="Garamond" panose="02020404030301010803" pitchFamily="18" charset="0"/>
              </a:rPr>
              <a:t>VTx.</a:t>
            </a:r>
            <a:endParaRPr lang="en-US" sz="1600" dirty="0">
              <a:latin typeface="Garamond" panose="02020404030301010803" pitchFamily="18" charset="0"/>
            </a:endParaRPr>
          </a:p>
          <a:p>
            <a:pPr marL="774700" lvl="2" indent="-342900">
              <a:buFont typeface="+mj-lt"/>
              <a:buAutoNum type="arabicPeriod"/>
            </a:pPr>
            <a:r>
              <a:rPr lang="en-US" sz="1400" dirty="0" smtClean="0">
                <a:latin typeface="Garamond" panose="02020404030301010803" pitchFamily="18" charset="0"/>
              </a:rPr>
              <a:t>Save </a:t>
            </a:r>
            <a:r>
              <a:rPr lang="en-US" sz="1400" dirty="0">
                <a:latin typeface="Garamond" panose="02020404030301010803" pitchFamily="18" charset="0"/>
              </a:rPr>
              <a:t>Changes and let your system </a:t>
            </a:r>
            <a:r>
              <a:rPr lang="en-US" sz="1400" dirty="0" smtClean="0">
                <a:latin typeface="Garamond" panose="02020404030301010803" pitchFamily="18" charset="0"/>
              </a:rPr>
              <a:t>restart</a:t>
            </a:r>
            <a:endParaRPr lang="en-US" sz="1400" dirty="0">
              <a:latin typeface="Garamond" panose="02020404030301010803" pitchFamily="18" charset="0"/>
            </a:endParaRPr>
          </a:p>
          <a:p>
            <a:pPr marL="488950" lvl="1" indent="-285750">
              <a:buFont typeface="Wingdings" panose="05000000000000000000" pitchFamily="2" charset="2"/>
              <a:buChar char="Ø"/>
            </a:pPr>
            <a:r>
              <a:rPr lang="en-US" sz="1600" dirty="0" smtClean="0">
                <a:latin typeface="Garamond" panose="02020404030301010803" pitchFamily="18" charset="0"/>
              </a:rPr>
              <a:t>Update the code in the folder location Local Disc (c:) &gt; AAA_Tests</a:t>
            </a:r>
          </a:p>
          <a:p>
            <a:pPr marL="488950" lvl="1" indent="-285750">
              <a:buFont typeface="Wingdings" panose="05000000000000000000" pitchFamily="2" charset="2"/>
              <a:buChar char="Ø"/>
            </a:pPr>
            <a:r>
              <a:rPr lang="en-US" sz="1600" dirty="0" smtClean="0">
                <a:latin typeface="Garamond" panose="02020404030301010803" pitchFamily="18" charset="0"/>
              </a:rPr>
              <a:t>Eclipse is already installed in the VM. Resolve compilation issues and Start coding when needed </a:t>
            </a:r>
            <a:r>
              <a:rPr lang="en-US" sz="1600" dirty="0" smtClean="0">
                <a:latin typeface="Garamond" panose="02020404030301010803" pitchFamily="18" charset="0"/>
                <a:sym typeface="Wingdings" panose="05000000000000000000" pitchFamily="2" charset="2"/>
              </a:rPr>
              <a:t></a:t>
            </a:r>
            <a:endParaRPr lang="en-US" sz="1600" dirty="0">
              <a:latin typeface="Garamond" panose="02020404030301010803" pitchFamily="18" charset="0"/>
            </a:endParaRPr>
          </a:p>
          <a:p>
            <a:endParaRPr lang="en-US" dirty="0" smtClean="0">
              <a:latin typeface="Garamond" panose="02020404030301010803" pitchFamily="18" charset="0"/>
            </a:endParaRPr>
          </a:p>
          <a:p>
            <a:endParaRPr lang="en-US" dirty="0">
              <a:latin typeface="Garamond" panose="02020404030301010803" pitchFamily="18" charset="0"/>
            </a:endParaRPr>
          </a:p>
        </p:txBody>
      </p:sp>
      <p:sp>
        <p:nvSpPr>
          <p:cNvPr id="3" name="Title 2"/>
          <p:cNvSpPr>
            <a:spLocks noGrp="1"/>
          </p:cNvSpPr>
          <p:nvPr>
            <p:ph type="title"/>
          </p:nvPr>
        </p:nvSpPr>
        <p:spPr>
          <a:xfrm>
            <a:off x="365760" y="295683"/>
            <a:ext cx="8412480" cy="504417"/>
          </a:xfrm>
        </p:spPr>
        <p:txBody>
          <a:bodyPr/>
          <a:lstStyle/>
          <a:p>
            <a:r>
              <a:rPr lang="en-US" dirty="0" smtClean="0"/>
              <a:t>Setting Up Machine</a:t>
            </a:r>
            <a:endParaRPr lang="en-US" dirty="0"/>
          </a:p>
        </p:txBody>
      </p:sp>
    </p:spTree>
    <p:extLst>
      <p:ext uri="{BB962C8B-B14F-4D97-AF65-F5344CB8AC3E}">
        <p14:creationId xmlns:p14="http://schemas.microsoft.com/office/powerpoint/2010/main" val="1517769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246909"/>
            <a:ext cx="8412480" cy="5098696"/>
          </a:xfrm>
        </p:spPr>
        <p:txBody>
          <a:bodyPr/>
          <a:lstStyle/>
          <a:p>
            <a:pPr marL="285750" indent="-285750">
              <a:buSzPct val="100000"/>
              <a:buFont typeface="Wingdings" panose="05000000000000000000" pitchFamily="2" charset="2"/>
              <a:buChar char="Ø"/>
            </a:pPr>
            <a:r>
              <a:rPr lang="en-US" dirty="0" smtClean="0">
                <a:latin typeface="Garamond" panose="02020404030301010803" pitchFamily="18" charset="0"/>
              </a:rPr>
              <a:t>Currently the team is divided in two locations Mumbai and Hyderabad.</a:t>
            </a:r>
          </a:p>
          <a:p>
            <a:pPr marL="285750" indent="-285750">
              <a:buSzPct val="100000"/>
              <a:buFont typeface="Wingdings" panose="05000000000000000000" pitchFamily="2" charset="2"/>
              <a:buChar char="Ø"/>
            </a:pPr>
            <a:r>
              <a:rPr lang="en-US" dirty="0" smtClean="0">
                <a:latin typeface="Garamond" panose="02020404030301010803" pitchFamily="18" charset="0"/>
              </a:rPr>
              <a:t>Kindly create a Skype Id in case you do not have one. We use skype to communicate with all the members at a time. There are two groups on skype:</a:t>
            </a:r>
          </a:p>
          <a:p>
            <a:pPr marL="546100" lvl="1" indent="-342900">
              <a:buFont typeface="+mj-lt"/>
              <a:buAutoNum type="arabicPeriod"/>
            </a:pPr>
            <a:r>
              <a:rPr lang="en-US" sz="1600" dirty="0" smtClean="0">
                <a:latin typeface="Garamond" panose="02020404030301010803" pitchFamily="18" charset="0"/>
              </a:rPr>
              <a:t>First group consists of all the Deloitte AAA team members.</a:t>
            </a:r>
          </a:p>
          <a:p>
            <a:pPr marL="774700" lvl="2" indent="-342900">
              <a:buFont typeface="+mj-lt"/>
              <a:buAutoNum type="alphaLcPeriod"/>
            </a:pPr>
            <a:r>
              <a:rPr lang="en-US" sz="1600" dirty="0" smtClean="0">
                <a:latin typeface="Garamond" panose="02020404030301010803" pitchFamily="18" charset="0"/>
              </a:rPr>
              <a:t>This group is used to communicate between the team in Hyderabad and Mumbai.</a:t>
            </a:r>
          </a:p>
          <a:p>
            <a:pPr marL="774700" lvl="2" indent="-342900">
              <a:buFont typeface="+mj-lt"/>
              <a:buAutoNum type="alphaLcPeriod"/>
            </a:pPr>
            <a:r>
              <a:rPr lang="en-US" sz="1600" dirty="0" smtClean="0">
                <a:latin typeface="Garamond" panose="02020404030301010803" pitchFamily="18" charset="0"/>
              </a:rPr>
              <a:t>For e.g.: Before using any server we prefer posting about it in the team group conversation in order to avoid any time shift conflicts. (All functional tests can be run in parallel on the same server)</a:t>
            </a:r>
          </a:p>
          <a:p>
            <a:pPr marL="546100" lvl="1" indent="-342900">
              <a:buFont typeface="+mj-lt"/>
              <a:buAutoNum type="arabicPeriod"/>
            </a:pPr>
            <a:r>
              <a:rPr lang="en-US" sz="1600" dirty="0" smtClean="0">
                <a:latin typeface="Garamond" panose="02020404030301010803" pitchFamily="18" charset="0"/>
              </a:rPr>
              <a:t>Second Group consists of all Deloitte team members and Exigen members. This conversation group is used to address any issues related to repository, script failures etc. when needed.</a:t>
            </a:r>
          </a:p>
          <a:p>
            <a:pPr marL="285750" indent="-285750">
              <a:buSzPct val="100000"/>
              <a:buFont typeface="Wingdings" panose="05000000000000000000" pitchFamily="2" charset="2"/>
              <a:buChar char="Ø"/>
            </a:pPr>
            <a:r>
              <a:rPr lang="en-US" dirty="0" smtClean="0">
                <a:latin typeface="Garamond" panose="02020404030301010803" pitchFamily="18" charset="0"/>
              </a:rPr>
              <a:t>The RC code needed to fill DTE is :</a:t>
            </a:r>
          </a:p>
          <a:p>
            <a:pPr>
              <a:buSzPct val="100000"/>
              <a:buNone/>
            </a:pPr>
            <a:r>
              <a:rPr lang="fr-FR" dirty="0" smtClean="0">
                <a:latin typeface="Garamond" panose="02020404030301010803" pitchFamily="18" charset="0"/>
              </a:rPr>
              <a:t>	CAL11396-02-01-3000 </a:t>
            </a:r>
            <a:r>
              <a:rPr lang="fr-FR" dirty="0">
                <a:latin typeface="Garamond" panose="02020404030301010803" pitchFamily="18" charset="0"/>
              </a:rPr>
              <a:t>CSAAIG IE - PAS QA</a:t>
            </a:r>
            <a:endParaRPr lang="en-US" dirty="0" smtClean="0">
              <a:latin typeface="Garamond" panose="02020404030301010803" pitchFamily="18" charset="0"/>
            </a:endParaRPr>
          </a:p>
          <a:p>
            <a:endParaRPr lang="en-US" dirty="0" smtClean="0">
              <a:latin typeface="Garamond" panose="02020404030301010803" pitchFamily="18" charset="0"/>
            </a:endParaRPr>
          </a:p>
          <a:p>
            <a:endParaRPr lang="en-US" dirty="0">
              <a:latin typeface="Garamond" panose="02020404030301010803" pitchFamily="18" charset="0"/>
            </a:endParaRPr>
          </a:p>
        </p:txBody>
      </p:sp>
      <p:sp>
        <p:nvSpPr>
          <p:cNvPr id="3" name="Title 2"/>
          <p:cNvSpPr>
            <a:spLocks noGrp="1"/>
          </p:cNvSpPr>
          <p:nvPr>
            <p:ph type="title"/>
          </p:nvPr>
        </p:nvSpPr>
        <p:spPr>
          <a:xfrm>
            <a:off x="365760" y="295683"/>
            <a:ext cx="8412480" cy="816144"/>
          </a:xfrm>
        </p:spPr>
        <p:txBody>
          <a:bodyPr/>
          <a:lstStyle/>
          <a:p>
            <a:r>
              <a:rPr lang="en-US" dirty="0" smtClean="0"/>
              <a:t>Few Details:</a:t>
            </a:r>
            <a:endParaRPr lang="en-US" dirty="0"/>
          </a:p>
        </p:txBody>
      </p:sp>
    </p:spTree>
    <p:extLst>
      <p:ext uri="{BB962C8B-B14F-4D97-AF65-F5344CB8AC3E}">
        <p14:creationId xmlns:p14="http://schemas.microsoft.com/office/powerpoint/2010/main" val="394289363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831273"/>
            <a:ext cx="8412480" cy="5514332"/>
          </a:xfrm>
        </p:spPr>
        <p:txBody>
          <a:bodyPr/>
          <a:lstStyle/>
          <a:p>
            <a:pPr marL="342900" indent="-342900">
              <a:buSzPct val="100000"/>
              <a:buFont typeface="+mj-lt"/>
              <a:buAutoNum type="arabicPeriod"/>
            </a:pPr>
            <a:endParaRPr lang="en-US" dirty="0" smtClean="0">
              <a:latin typeface="Garamond" panose="02020404030301010803" pitchFamily="18" charset="0"/>
            </a:endParaRPr>
          </a:p>
          <a:p>
            <a:pPr>
              <a:buSzPct val="100000"/>
              <a:buNone/>
            </a:pPr>
            <a:r>
              <a:rPr lang="en-US" dirty="0" smtClean="0">
                <a:latin typeface="Garamond" panose="02020404030301010803" pitchFamily="18" charset="0"/>
              </a:rPr>
              <a:t>There are three main types of PAS URL</a:t>
            </a:r>
          </a:p>
          <a:p>
            <a:pPr marL="342900" indent="-342900">
              <a:buSzPct val="100000"/>
              <a:buFont typeface="+mj-lt"/>
              <a:buAutoNum type="arabicPeriod"/>
            </a:pPr>
            <a:r>
              <a:rPr lang="en-US" dirty="0" smtClean="0">
                <a:latin typeface="Garamond" panose="02020404030301010803" pitchFamily="18" charset="0"/>
              </a:rPr>
              <a:t>PAS Application: The </a:t>
            </a:r>
            <a:r>
              <a:rPr lang="en-US" dirty="0">
                <a:latin typeface="Garamond" panose="02020404030301010803" pitchFamily="18" charset="0"/>
              </a:rPr>
              <a:t>PAS application is used by various levels of agents and authority to create, edit and do multiple </a:t>
            </a:r>
            <a:r>
              <a:rPr lang="en-US" dirty="0" smtClean="0">
                <a:latin typeface="Garamond" panose="02020404030301010803" pitchFamily="18" charset="0"/>
              </a:rPr>
              <a:t>transactions </a:t>
            </a:r>
            <a:r>
              <a:rPr lang="en-US" dirty="0">
                <a:latin typeface="Garamond" panose="02020404030301010803" pitchFamily="18" charset="0"/>
              </a:rPr>
              <a:t>related customer policies</a:t>
            </a:r>
            <a:r>
              <a:rPr lang="en-US" dirty="0" smtClean="0">
                <a:latin typeface="Garamond" panose="02020404030301010803" pitchFamily="18" charset="0"/>
              </a:rPr>
              <a:t>. Any policy that is needed for a test case is created by logging in this application and using data from the data sets provided   							            URL </a:t>
            </a:r>
            <a:r>
              <a:rPr lang="en-US" dirty="0">
                <a:latin typeface="Garamond" panose="02020404030301010803" pitchFamily="18" charset="0"/>
              </a:rPr>
              <a:t>: </a:t>
            </a:r>
            <a:r>
              <a:rPr lang="en-US" dirty="0">
                <a:latin typeface="Garamond" panose="02020404030301010803" pitchFamily="18" charset="0"/>
                <a:hlinkClick r:id="rId2"/>
              </a:rPr>
              <a:t>http://</a:t>
            </a:r>
            <a:r>
              <a:rPr lang="en-US" dirty="0" smtClean="0">
                <a:latin typeface="Garamond" panose="02020404030301010803" pitchFamily="18" charset="0"/>
                <a:hlinkClick r:id="rId2"/>
              </a:rPr>
              <a:t>dev2aaawas104.eqxdev.exigengroup.com:9081/aaa-app/login.xhtml </a:t>
            </a:r>
            <a:endParaRPr lang="en-US" dirty="0">
              <a:latin typeface="Garamond" panose="02020404030301010803" pitchFamily="18" charset="0"/>
              <a:hlinkClick r:id="rId2"/>
            </a:endParaRPr>
          </a:p>
          <a:p>
            <a:pPr marL="342900" indent="-342900">
              <a:buSzPct val="100000"/>
              <a:buFont typeface="+mj-lt"/>
              <a:buAutoNum type="arabicPeriod"/>
            </a:pPr>
            <a:r>
              <a:rPr lang="en-US" dirty="0" smtClean="0">
                <a:latin typeface="Garamond" panose="02020404030301010803" pitchFamily="18" charset="0"/>
              </a:rPr>
              <a:t>PAS Admin : The PAS admin is used for running Various batch jobs needed to run a script or scenario       							            URL </a:t>
            </a:r>
            <a:r>
              <a:rPr lang="en-US" dirty="0">
                <a:latin typeface="Garamond" panose="02020404030301010803" pitchFamily="18" charset="0"/>
              </a:rPr>
              <a:t>: </a:t>
            </a:r>
            <a:r>
              <a:rPr lang="en-US" dirty="0">
                <a:latin typeface="Garamond" panose="02020404030301010803" pitchFamily="18" charset="0"/>
                <a:hlinkClick r:id="rId3"/>
              </a:rPr>
              <a:t>http://</a:t>
            </a:r>
            <a:r>
              <a:rPr lang="en-US" dirty="0" smtClean="0">
                <a:latin typeface="Garamond" panose="02020404030301010803" pitchFamily="18" charset="0"/>
                <a:hlinkClick r:id="rId3"/>
              </a:rPr>
              <a:t>dev2aaawas104.eqxdev.exigengroup.com:9082/aaa-admin/login.xhtml </a:t>
            </a:r>
            <a:endParaRPr lang="en-US" dirty="0">
              <a:latin typeface="Garamond" panose="02020404030301010803" pitchFamily="18" charset="0"/>
            </a:endParaRPr>
          </a:p>
          <a:p>
            <a:pPr marL="342900" indent="-342900">
              <a:buSzPct val="100000"/>
              <a:buFont typeface="+mj-lt"/>
              <a:buAutoNum type="arabicPeriod"/>
            </a:pPr>
            <a:r>
              <a:rPr lang="en-US" dirty="0" smtClean="0">
                <a:latin typeface="Garamond" panose="02020404030301010803" pitchFamily="18" charset="0"/>
              </a:rPr>
              <a:t>PAS Time Setter: This URL is used to check and set the date and time for individual servers as required by the test case. For Calendar and time point scenario’s we need to change server time at various steps.					            URL </a:t>
            </a:r>
            <a:r>
              <a:rPr lang="en-US" dirty="0">
                <a:latin typeface="Garamond" panose="02020404030301010803" pitchFamily="18" charset="0"/>
              </a:rPr>
              <a:t>: </a:t>
            </a:r>
            <a:r>
              <a:rPr lang="en-US" dirty="0" smtClean="0">
                <a:latin typeface="Garamond" panose="02020404030301010803" pitchFamily="18" charset="0"/>
                <a:hlinkClick r:id="rId4"/>
              </a:rPr>
              <a:t>http</a:t>
            </a:r>
            <a:r>
              <a:rPr lang="en-US" dirty="0">
                <a:latin typeface="Garamond" panose="02020404030301010803" pitchFamily="18" charset="0"/>
                <a:hlinkClick r:id="rId4"/>
              </a:rPr>
              <a:t>://</a:t>
            </a:r>
            <a:r>
              <a:rPr lang="en-US" dirty="0" smtClean="0">
                <a:latin typeface="Garamond" panose="02020404030301010803" pitchFamily="18" charset="0"/>
                <a:hlinkClick r:id="rId4"/>
              </a:rPr>
              <a:t>dev2aaawas104.eqxdev.exigengroup.com:9082/time-setter</a:t>
            </a:r>
            <a:r>
              <a:rPr lang="en-US" dirty="0">
                <a:latin typeface="Garamond" panose="02020404030301010803" pitchFamily="18" charset="0"/>
                <a:hlinkClick r:id="rId4"/>
              </a:rPr>
              <a:t>/</a:t>
            </a:r>
            <a:endParaRPr lang="en-US" dirty="0">
              <a:latin typeface="Garamond" panose="02020404030301010803" pitchFamily="18" charset="0"/>
            </a:endParaRPr>
          </a:p>
          <a:p>
            <a:pPr>
              <a:buSzPct val="100000"/>
              <a:buNone/>
            </a:pPr>
            <a:r>
              <a:rPr lang="en-US" dirty="0" smtClean="0">
                <a:latin typeface="Garamond" panose="02020404030301010803" pitchFamily="18" charset="0"/>
              </a:rPr>
              <a:t>All the three URLs for any environment can be found in the respective configuration properties files (e.g.. For Env 1: config_DEVWAS01.properties)</a:t>
            </a:r>
            <a:endParaRPr lang="en-US" dirty="0">
              <a:latin typeface="Garamond" panose="02020404030301010803" pitchFamily="18" charset="0"/>
            </a:endParaRPr>
          </a:p>
          <a:p>
            <a:pPr marL="342900" indent="-342900">
              <a:buSzPct val="100000"/>
              <a:buFont typeface="+mj-lt"/>
              <a:buAutoNum type="arabicPeriod"/>
            </a:pPr>
            <a:endParaRPr lang="en-US" dirty="0" smtClean="0">
              <a:latin typeface="Garamond" panose="02020404030301010803" pitchFamily="18" charset="0"/>
            </a:endParaRPr>
          </a:p>
          <a:p>
            <a:pPr marL="342900" indent="-342900">
              <a:buSzPct val="100000"/>
              <a:buFont typeface="+mj-lt"/>
              <a:buAutoNum type="arabicPeriod"/>
            </a:pPr>
            <a:endParaRPr lang="en-US" dirty="0" smtClean="0">
              <a:latin typeface="Garamond" panose="02020404030301010803" pitchFamily="18" charset="0"/>
            </a:endParaRPr>
          </a:p>
          <a:p>
            <a:pPr marL="342900" indent="-342900">
              <a:buSzPct val="100000"/>
              <a:buFont typeface="+mj-lt"/>
              <a:buAutoNum type="arabicPeriod"/>
            </a:pPr>
            <a:endParaRPr lang="en-US" dirty="0">
              <a:latin typeface="Garamond" panose="02020404030301010803" pitchFamily="18" charset="0"/>
            </a:endParaRPr>
          </a:p>
          <a:p>
            <a:pPr marL="342900" indent="-342900">
              <a:buSzPct val="100000"/>
              <a:buFont typeface="+mj-lt"/>
              <a:buAutoNum type="arabicPeriod"/>
            </a:pPr>
            <a:endParaRPr lang="en-US" dirty="0">
              <a:latin typeface="Garamond" panose="02020404030301010803" pitchFamily="18" charset="0"/>
            </a:endParaRPr>
          </a:p>
        </p:txBody>
      </p:sp>
      <p:sp>
        <p:nvSpPr>
          <p:cNvPr id="3" name="Title 2"/>
          <p:cNvSpPr>
            <a:spLocks noGrp="1"/>
          </p:cNvSpPr>
          <p:nvPr>
            <p:ph type="title"/>
          </p:nvPr>
        </p:nvSpPr>
        <p:spPr>
          <a:xfrm>
            <a:off x="365760" y="295683"/>
            <a:ext cx="8412480" cy="535590"/>
          </a:xfrm>
        </p:spPr>
        <p:txBody>
          <a:bodyPr/>
          <a:lstStyle/>
          <a:p>
            <a:r>
              <a:rPr lang="en-US" dirty="0" smtClean="0"/>
              <a:t>PAS URLs</a:t>
            </a:r>
            <a:endParaRPr lang="en-US" dirty="0"/>
          </a:p>
        </p:txBody>
      </p:sp>
    </p:spTree>
    <p:extLst>
      <p:ext uri="{BB962C8B-B14F-4D97-AF65-F5344CB8AC3E}">
        <p14:creationId xmlns:p14="http://schemas.microsoft.com/office/powerpoint/2010/main" val="116609334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None/>
            </a:pPr>
            <a:r>
              <a:rPr lang="en-US" b="1" dirty="0" smtClean="0">
                <a:latin typeface="Garamond" panose="02020404030301010803" pitchFamily="18" charset="0"/>
              </a:rPr>
              <a:t>1. </a:t>
            </a:r>
            <a:r>
              <a:rPr lang="en-US" b="1" u="sng" dirty="0" smtClean="0">
                <a:latin typeface="Garamond" panose="02020404030301010803" pitchFamily="18" charset="0"/>
              </a:rPr>
              <a:t>JIRA : Login needs to be requested </a:t>
            </a:r>
          </a:p>
          <a:p>
            <a:pPr>
              <a:buNone/>
            </a:pPr>
            <a:r>
              <a:rPr lang="en-US" dirty="0">
                <a:latin typeface="Garamond" panose="02020404030301010803" pitchFamily="18" charset="0"/>
              </a:rPr>
              <a:t>JIRA is used to keep track of the test scripts that are checked in into the repository. A unique JIRA id is assigned to every test case or scenario. Before committing any code, the Id needs to be mentioned in the comments</a:t>
            </a:r>
            <a:r>
              <a:rPr lang="en-US" dirty="0" smtClean="0">
                <a:latin typeface="Garamond" panose="02020404030301010803" pitchFamily="18" charset="0"/>
              </a:rPr>
              <a:t>.</a:t>
            </a:r>
          </a:p>
          <a:p>
            <a:pPr>
              <a:buNone/>
            </a:pPr>
            <a:r>
              <a:rPr lang="en-US" dirty="0" smtClean="0">
                <a:latin typeface="Garamond" panose="02020404030301010803" pitchFamily="18" charset="0"/>
              </a:rPr>
              <a:t>URL : </a:t>
            </a:r>
            <a:r>
              <a:rPr lang="en-US" dirty="0" smtClean="0">
                <a:latin typeface="Garamond" panose="02020404030301010803" pitchFamily="18" charset="0"/>
                <a:hlinkClick r:id="rId2"/>
              </a:rPr>
              <a:t>https</a:t>
            </a:r>
            <a:r>
              <a:rPr lang="en-US" dirty="0">
                <a:latin typeface="Garamond" panose="02020404030301010803" pitchFamily="18" charset="0"/>
                <a:hlinkClick r:id="rId2"/>
              </a:rPr>
              <a:t>://</a:t>
            </a:r>
            <a:r>
              <a:rPr lang="en-US" dirty="0" smtClean="0">
                <a:latin typeface="Garamond" panose="02020404030301010803" pitchFamily="18" charset="0"/>
                <a:hlinkClick r:id="rId2"/>
              </a:rPr>
              <a:t>jira.exigeninsurance.com/secure/Dashboard.jspa</a:t>
            </a:r>
            <a:endParaRPr lang="en-US" dirty="0">
              <a:latin typeface="Garamond" panose="02020404030301010803" pitchFamily="18" charset="0"/>
            </a:endParaRPr>
          </a:p>
          <a:p>
            <a:pPr>
              <a:buNone/>
            </a:pPr>
            <a:endParaRPr lang="en-US" dirty="0">
              <a:latin typeface="Garamond" panose="02020404030301010803" pitchFamily="18" charset="0"/>
            </a:endParaRPr>
          </a:p>
          <a:p>
            <a:pPr>
              <a:buNone/>
            </a:pPr>
            <a:r>
              <a:rPr lang="en-US" b="1" dirty="0" smtClean="0">
                <a:latin typeface="Garamond" panose="02020404030301010803" pitchFamily="18" charset="0"/>
              </a:rPr>
              <a:t>2. </a:t>
            </a:r>
            <a:r>
              <a:rPr lang="en-US" b="1" u="sng" dirty="0" smtClean="0">
                <a:latin typeface="Garamond" panose="02020404030301010803" pitchFamily="18" charset="0"/>
              </a:rPr>
              <a:t>SVN Repository : Login needs to be requested</a:t>
            </a:r>
          </a:p>
          <a:p>
            <a:pPr>
              <a:buNone/>
            </a:pPr>
            <a:r>
              <a:rPr lang="en-US" dirty="0" smtClean="0">
                <a:latin typeface="Garamond" panose="02020404030301010803" pitchFamily="18" charset="0"/>
              </a:rPr>
              <a:t>The code copy is maintained in the repository. Tortoise SVN is already installed in the VM. The current version of code can be checked out from the below mentioned location:</a:t>
            </a:r>
          </a:p>
          <a:p>
            <a:pPr>
              <a:buNone/>
            </a:pPr>
            <a:r>
              <a:rPr lang="en-US" dirty="0" smtClean="0">
                <a:latin typeface="Garamond" panose="02020404030301010803" pitchFamily="18" charset="0"/>
              </a:rPr>
              <a:t>URL: </a:t>
            </a:r>
            <a:r>
              <a:rPr lang="en-US" dirty="0" smtClean="0">
                <a:latin typeface="Garamond" panose="02020404030301010803" pitchFamily="18" charset="0"/>
                <a:hlinkClick r:id="rId3"/>
              </a:rPr>
              <a:t>https</a:t>
            </a:r>
            <a:r>
              <a:rPr lang="en-US" dirty="0">
                <a:latin typeface="Garamond" panose="02020404030301010803" pitchFamily="18" charset="0"/>
                <a:hlinkClick r:id="rId3"/>
              </a:rPr>
              <a:t>://</a:t>
            </a:r>
            <a:r>
              <a:rPr lang="en-US" dirty="0" smtClean="0">
                <a:latin typeface="Garamond" panose="02020404030301010803" pitchFamily="18" charset="0"/>
                <a:hlinkClick r:id="rId3"/>
              </a:rPr>
              <a:t>csaa-insurance.aaa.com/svn/PAS_TEST/PAS02_AAA/src/aaa-testng-maven</a:t>
            </a:r>
            <a:endParaRPr lang="en-US" dirty="0" smtClean="0">
              <a:latin typeface="Garamond" panose="02020404030301010803" pitchFamily="18" charset="0"/>
            </a:endParaRPr>
          </a:p>
          <a:p>
            <a:pPr>
              <a:buNone/>
            </a:pPr>
            <a:endParaRPr lang="en-US" dirty="0">
              <a:latin typeface="Garamond" panose="02020404030301010803" pitchFamily="18" charset="0"/>
            </a:endParaRPr>
          </a:p>
        </p:txBody>
      </p:sp>
      <p:sp>
        <p:nvSpPr>
          <p:cNvPr id="3" name="Title 2"/>
          <p:cNvSpPr>
            <a:spLocks noGrp="1"/>
          </p:cNvSpPr>
          <p:nvPr>
            <p:ph type="title"/>
          </p:nvPr>
        </p:nvSpPr>
        <p:spPr/>
        <p:txBody>
          <a:bodyPr/>
          <a:lstStyle/>
          <a:p>
            <a:r>
              <a:rPr lang="en-US" dirty="0" smtClean="0"/>
              <a:t>Important Tools/ URLs/Logins</a:t>
            </a:r>
            <a:endParaRPr lang="en-US" dirty="0"/>
          </a:p>
        </p:txBody>
      </p:sp>
    </p:spTree>
    <p:extLst>
      <p:ext uri="{BB962C8B-B14F-4D97-AF65-F5344CB8AC3E}">
        <p14:creationId xmlns:p14="http://schemas.microsoft.com/office/powerpoint/2010/main" val="24691599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None/>
            </a:pPr>
            <a:r>
              <a:rPr lang="en-US" b="1" dirty="0" smtClean="0">
                <a:latin typeface="Garamond" panose="02020404030301010803" pitchFamily="18" charset="0"/>
              </a:rPr>
              <a:t>3. </a:t>
            </a:r>
            <a:r>
              <a:rPr lang="en-US" b="1" u="sng" dirty="0" smtClean="0">
                <a:latin typeface="Garamond" panose="02020404030301010803" pitchFamily="18" charset="0"/>
              </a:rPr>
              <a:t>EKM Wiki: </a:t>
            </a:r>
            <a:r>
              <a:rPr lang="en-US" b="1" u="sng" dirty="0">
                <a:latin typeface="Garamond" panose="02020404030301010803" pitchFamily="18" charset="0"/>
              </a:rPr>
              <a:t>Login needs to be </a:t>
            </a:r>
            <a:r>
              <a:rPr lang="en-US" b="1" u="sng" dirty="0" smtClean="0">
                <a:latin typeface="Garamond" panose="02020404030301010803" pitchFamily="18" charset="0"/>
              </a:rPr>
              <a:t>requested / Can </a:t>
            </a:r>
            <a:r>
              <a:rPr lang="en-US" b="1" u="sng" dirty="0">
                <a:latin typeface="Garamond" panose="02020404030301010803" pitchFamily="18" charset="0"/>
              </a:rPr>
              <a:t>we viewed using anyone’s </a:t>
            </a:r>
            <a:r>
              <a:rPr lang="en-US" b="1" u="sng" dirty="0" smtClean="0">
                <a:latin typeface="Garamond" panose="02020404030301010803" pitchFamily="18" charset="0"/>
              </a:rPr>
              <a:t>Login</a:t>
            </a:r>
          </a:p>
          <a:p>
            <a:pPr>
              <a:buNone/>
            </a:pPr>
            <a:r>
              <a:rPr lang="en-US" dirty="0" smtClean="0">
                <a:latin typeface="Garamond" panose="02020404030301010803" pitchFamily="18" charset="0"/>
              </a:rPr>
              <a:t>This is Exigen’s repository for all the documents related to PAS, test scenarios and Functionality. </a:t>
            </a:r>
          </a:p>
          <a:p>
            <a:pPr>
              <a:buNone/>
            </a:pPr>
            <a:r>
              <a:rPr lang="en-US" dirty="0" smtClean="0">
                <a:latin typeface="Garamond" panose="02020404030301010803" pitchFamily="18" charset="0"/>
              </a:rPr>
              <a:t>URL: 	</a:t>
            </a:r>
            <a:r>
              <a:rPr lang="en-US" dirty="0" smtClean="0">
                <a:latin typeface="Garamond" panose="02020404030301010803" pitchFamily="18" charset="0"/>
                <a:hlinkClick r:id="rId2"/>
              </a:rPr>
              <a:t>https</a:t>
            </a:r>
            <a:r>
              <a:rPr lang="en-US" dirty="0">
                <a:latin typeface="Garamond" panose="02020404030301010803" pitchFamily="18" charset="0"/>
                <a:hlinkClick r:id="rId2"/>
              </a:rPr>
              <a:t>://</a:t>
            </a:r>
            <a:r>
              <a:rPr lang="en-US" dirty="0" smtClean="0">
                <a:latin typeface="Garamond" panose="02020404030301010803" pitchFamily="18" charset="0"/>
                <a:hlinkClick r:id="rId2"/>
              </a:rPr>
              <a:t>ekm1.stage.exigengroup.com/EKMWiki/index.php?title=Special:UserLogin&amp;returnto=Special:Search</a:t>
            </a:r>
            <a:endParaRPr lang="en-US" dirty="0" smtClean="0">
              <a:latin typeface="Garamond" panose="02020404030301010803" pitchFamily="18" charset="0"/>
            </a:endParaRPr>
          </a:p>
          <a:p>
            <a:pPr>
              <a:buNone/>
            </a:pPr>
            <a:r>
              <a:rPr lang="en-US" b="1" dirty="0" smtClean="0">
                <a:latin typeface="Garamond" panose="02020404030301010803" pitchFamily="18" charset="0"/>
              </a:rPr>
              <a:t>4. </a:t>
            </a:r>
            <a:r>
              <a:rPr lang="en-US" b="1" u="sng" dirty="0" smtClean="0">
                <a:latin typeface="Garamond" panose="02020404030301010803" pitchFamily="18" charset="0"/>
              </a:rPr>
              <a:t>Jenkins: </a:t>
            </a:r>
            <a:r>
              <a:rPr lang="en-US" b="1" u="sng" dirty="0">
                <a:latin typeface="Garamond" panose="02020404030301010803" pitchFamily="18" charset="0"/>
              </a:rPr>
              <a:t>No login is </a:t>
            </a:r>
            <a:r>
              <a:rPr lang="en-US" b="1" u="sng" dirty="0" smtClean="0">
                <a:latin typeface="Garamond" panose="02020404030301010803" pitchFamily="18" charset="0"/>
              </a:rPr>
              <a:t>required</a:t>
            </a:r>
          </a:p>
          <a:p>
            <a:pPr>
              <a:buNone/>
            </a:pPr>
            <a:r>
              <a:rPr lang="en-US" dirty="0" smtClean="0">
                <a:latin typeface="Garamond" panose="02020404030301010803" pitchFamily="18" charset="0"/>
              </a:rPr>
              <a:t>Jenkins Provides with the build status of all the scripts that have been committed in the repository. This provides the report of every test suite and the reasons for failure if any. </a:t>
            </a:r>
          </a:p>
          <a:p>
            <a:pPr>
              <a:buNone/>
            </a:pPr>
            <a:r>
              <a:rPr lang="en-US" dirty="0" smtClean="0">
                <a:latin typeface="Garamond" panose="02020404030301010803" pitchFamily="18" charset="0"/>
              </a:rPr>
              <a:t>URL </a:t>
            </a:r>
            <a:r>
              <a:rPr lang="en-US" dirty="0">
                <a:latin typeface="Garamond" panose="02020404030301010803" pitchFamily="18" charset="0"/>
              </a:rPr>
              <a:t>: </a:t>
            </a:r>
            <a:r>
              <a:rPr lang="en-US" dirty="0">
                <a:latin typeface="Garamond" panose="02020404030301010803" pitchFamily="18" charset="0"/>
                <a:hlinkClick r:id="rId3"/>
              </a:rPr>
              <a:t>http://dev2aaajnk101.eqxdev.exigengroup.com:8080</a:t>
            </a:r>
            <a:r>
              <a:rPr lang="en-US" dirty="0" smtClean="0">
                <a:latin typeface="Garamond" panose="02020404030301010803" pitchFamily="18" charset="0"/>
                <a:hlinkClick r:id="rId3"/>
              </a:rPr>
              <a:t>/</a:t>
            </a:r>
            <a:endParaRPr lang="en-US" dirty="0" smtClean="0">
              <a:latin typeface="Garamond" panose="02020404030301010803" pitchFamily="18" charset="0"/>
            </a:endParaRPr>
          </a:p>
          <a:p>
            <a:pPr>
              <a:buNone/>
            </a:pPr>
            <a:endParaRPr lang="en-US" dirty="0">
              <a:latin typeface="Garamond" panose="02020404030301010803" pitchFamily="18" charset="0"/>
            </a:endParaRPr>
          </a:p>
          <a:p>
            <a:endParaRPr lang="en-US" dirty="0">
              <a:latin typeface="Garamond" panose="02020404030301010803" pitchFamily="18" charset="0"/>
            </a:endParaRPr>
          </a:p>
        </p:txBody>
      </p:sp>
      <p:sp>
        <p:nvSpPr>
          <p:cNvPr id="3" name="Title 2"/>
          <p:cNvSpPr>
            <a:spLocks noGrp="1"/>
          </p:cNvSpPr>
          <p:nvPr>
            <p:ph type="title"/>
          </p:nvPr>
        </p:nvSpPr>
        <p:spPr/>
        <p:txBody>
          <a:bodyPr/>
          <a:lstStyle/>
          <a:p>
            <a:r>
              <a:rPr lang="en-US" dirty="0"/>
              <a:t>Important Tools/ URLs/Logins</a:t>
            </a:r>
          </a:p>
        </p:txBody>
      </p:sp>
    </p:spTree>
    <p:extLst>
      <p:ext uri="{BB962C8B-B14F-4D97-AF65-F5344CB8AC3E}">
        <p14:creationId xmlns:p14="http://schemas.microsoft.com/office/powerpoint/2010/main" val="292096468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buNone/>
            </a:pPr>
            <a:r>
              <a:rPr lang="en-US" b="1" dirty="0" smtClean="0">
                <a:latin typeface="Garamond" panose="02020404030301010803" pitchFamily="18" charset="0"/>
              </a:rPr>
              <a:t>5. </a:t>
            </a:r>
            <a:r>
              <a:rPr lang="en-US" b="1" u="sng" dirty="0" smtClean="0">
                <a:latin typeface="Garamond" panose="02020404030301010803" pitchFamily="18" charset="0"/>
              </a:rPr>
              <a:t>Citrix: </a:t>
            </a:r>
            <a:r>
              <a:rPr lang="en-US" b="1" u="sng" dirty="0">
                <a:latin typeface="Garamond" panose="02020404030301010803" pitchFamily="18" charset="0"/>
              </a:rPr>
              <a:t>Login needs to be requested </a:t>
            </a:r>
            <a:endParaRPr lang="en-US" b="1" u="sng" dirty="0" smtClean="0">
              <a:latin typeface="Garamond" panose="02020404030301010803" pitchFamily="18" charset="0"/>
            </a:endParaRPr>
          </a:p>
          <a:p>
            <a:pPr>
              <a:buNone/>
            </a:pPr>
            <a:r>
              <a:rPr lang="en-US" dirty="0" smtClean="0">
                <a:latin typeface="Garamond" panose="02020404030301010803" pitchFamily="18" charset="0"/>
              </a:rPr>
              <a:t>Citrix consists to mainly two important platforms. The first is HP QC, which is used to log any defects in PAS. The second is RTC (IBM Rational Team Concert). This is used to create a common place where developers and testers can interact about any concerns and track the business documents.</a:t>
            </a:r>
            <a:endParaRPr lang="en-US" dirty="0">
              <a:latin typeface="Garamond" panose="02020404030301010803" pitchFamily="18" charset="0"/>
            </a:endParaRPr>
          </a:p>
          <a:p>
            <a:pPr>
              <a:buNone/>
            </a:pPr>
            <a:r>
              <a:rPr lang="en-US" dirty="0">
                <a:latin typeface="Garamond" panose="02020404030301010803" pitchFamily="18" charset="0"/>
              </a:rPr>
              <a:t>URL :  </a:t>
            </a:r>
            <a:r>
              <a:rPr lang="en-US" dirty="0">
                <a:latin typeface="Garamond" panose="02020404030301010803" pitchFamily="18" charset="0"/>
                <a:hlinkClick r:id="rId2"/>
              </a:rPr>
              <a:t>https://vcloud.pncie.com/vpn/index.html</a:t>
            </a:r>
            <a:endParaRPr lang="en-US" dirty="0">
              <a:latin typeface="Garamond" panose="02020404030301010803" pitchFamily="18" charset="0"/>
            </a:endParaRPr>
          </a:p>
          <a:p>
            <a:pPr>
              <a:buNone/>
            </a:pPr>
            <a:endParaRPr lang="en-US" dirty="0">
              <a:latin typeface="Garamond" panose="02020404030301010803" pitchFamily="18" charset="0"/>
            </a:endParaRPr>
          </a:p>
          <a:p>
            <a:pPr>
              <a:buNone/>
            </a:pPr>
            <a:r>
              <a:rPr lang="en-US" b="1" dirty="0" smtClean="0">
                <a:latin typeface="Garamond" panose="02020404030301010803" pitchFamily="18" charset="0"/>
              </a:rPr>
              <a:t>6. </a:t>
            </a:r>
            <a:r>
              <a:rPr lang="en-US" b="1" u="sng" dirty="0" smtClean="0">
                <a:latin typeface="Garamond" panose="02020404030301010803" pitchFamily="18" charset="0"/>
              </a:rPr>
              <a:t>ERoom :</a:t>
            </a:r>
          </a:p>
          <a:p>
            <a:pPr>
              <a:buNone/>
            </a:pPr>
            <a:r>
              <a:rPr lang="en-US" dirty="0" smtClean="0">
                <a:latin typeface="Garamond" panose="02020404030301010803" pitchFamily="18" charset="0"/>
              </a:rPr>
              <a:t>We keep all the common data or documents in the ERoom.</a:t>
            </a:r>
            <a:endParaRPr lang="en-US" dirty="0">
              <a:latin typeface="Garamond" panose="02020404030301010803" pitchFamily="18" charset="0"/>
            </a:endParaRPr>
          </a:p>
          <a:p>
            <a:pPr>
              <a:buNone/>
            </a:pPr>
            <a:r>
              <a:rPr lang="en-US" dirty="0" smtClean="0">
                <a:latin typeface="Garamond" panose="02020404030301010803" pitchFamily="18" charset="0"/>
              </a:rPr>
              <a:t>URL:</a:t>
            </a:r>
            <a:r>
              <a:rPr lang="en-US" dirty="0" smtClean="0">
                <a:latin typeface="Garamond" panose="02020404030301010803" pitchFamily="18" charset="0"/>
                <a:hlinkClick r:id="rId3"/>
              </a:rPr>
              <a:t>https</a:t>
            </a:r>
            <a:r>
              <a:rPr lang="en-US" dirty="0">
                <a:latin typeface="Garamond" panose="02020404030301010803" pitchFamily="18" charset="0"/>
                <a:hlinkClick r:id="rId3"/>
              </a:rPr>
              <a:t>://er47.deloitteonline.com/eRoom/DTTAME313/AAANCNUQAAssistanceProgram</a:t>
            </a:r>
            <a:endParaRPr lang="en-US" dirty="0">
              <a:latin typeface="Garamond" panose="02020404030301010803" pitchFamily="18" charset="0"/>
            </a:endParaRPr>
          </a:p>
        </p:txBody>
      </p:sp>
      <p:sp>
        <p:nvSpPr>
          <p:cNvPr id="3" name="Title 2"/>
          <p:cNvSpPr>
            <a:spLocks noGrp="1"/>
          </p:cNvSpPr>
          <p:nvPr>
            <p:ph type="title"/>
          </p:nvPr>
        </p:nvSpPr>
        <p:spPr/>
        <p:txBody>
          <a:bodyPr/>
          <a:lstStyle/>
          <a:p>
            <a:r>
              <a:rPr lang="en-US" dirty="0"/>
              <a:t>Important Tools/ URLs/Logins</a:t>
            </a:r>
          </a:p>
        </p:txBody>
      </p:sp>
    </p:spTree>
    <p:extLst>
      <p:ext uri="{BB962C8B-B14F-4D97-AF65-F5344CB8AC3E}">
        <p14:creationId xmlns:p14="http://schemas.microsoft.com/office/powerpoint/2010/main" val="104810629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u="sng" dirty="0">
                <a:latin typeface="Garamond" panose="02020404030301010803" pitchFamily="18" charset="0"/>
              </a:rPr>
              <a:t>Work Allocation:</a:t>
            </a:r>
            <a:r>
              <a:rPr lang="en-US" dirty="0">
                <a:latin typeface="Garamond" panose="02020404030301010803" pitchFamily="18" charset="0"/>
              </a:rPr>
              <a:t> Every team member will be notified the work by the manager via email or </a:t>
            </a:r>
            <a:r>
              <a:rPr lang="en-US" dirty="0" smtClean="0">
                <a:latin typeface="Garamond" panose="02020404030301010803" pitchFamily="18" charset="0"/>
              </a:rPr>
              <a:t>during </a:t>
            </a:r>
            <a:r>
              <a:rPr lang="en-US" dirty="0">
                <a:latin typeface="Garamond" panose="02020404030301010803" pitchFamily="18" charset="0"/>
              </a:rPr>
              <a:t>the team meetings. The assigned task </a:t>
            </a:r>
            <a:r>
              <a:rPr lang="en-US" dirty="0" smtClean="0">
                <a:latin typeface="Garamond" panose="02020404030301010803" pitchFamily="18" charset="0"/>
              </a:rPr>
              <a:t>deadline will also be intimated to the team member.</a:t>
            </a:r>
          </a:p>
          <a:p>
            <a:endParaRPr lang="en-US" dirty="0">
              <a:latin typeface="Garamond" panose="02020404030301010803" pitchFamily="18" charset="0"/>
            </a:endParaRPr>
          </a:p>
          <a:p>
            <a:r>
              <a:rPr lang="en-US" b="1" u="sng" dirty="0">
                <a:latin typeface="Garamond" panose="02020404030301010803" pitchFamily="18" charset="0"/>
              </a:rPr>
              <a:t>Reporting</a:t>
            </a:r>
            <a:r>
              <a:rPr lang="en-US" b="1" u="sng" dirty="0" smtClean="0">
                <a:latin typeface="Garamond" panose="02020404030301010803" pitchFamily="18" charset="0"/>
              </a:rPr>
              <a:t>:</a:t>
            </a:r>
            <a:r>
              <a:rPr lang="en-US" b="1" dirty="0" smtClean="0">
                <a:latin typeface="Garamond" panose="02020404030301010803" pitchFamily="18" charset="0"/>
              </a:rPr>
              <a:t> </a:t>
            </a:r>
            <a:r>
              <a:rPr lang="en-US" dirty="0">
                <a:latin typeface="Garamond" panose="02020404030301010803" pitchFamily="18" charset="0"/>
              </a:rPr>
              <a:t>On completion of the task by the team </a:t>
            </a:r>
            <a:r>
              <a:rPr lang="en-US" dirty="0" smtClean="0">
                <a:latin typeface="Garamond" panose="02020404030301010803" pitchFamily="18" charset="0"/>
              </a:rPr>
              <a:t>members the status should be reported to the task owner marking the managers is cc.</a:t>
            </a:r>
          </a:p>
          <a:p>
            <a:endParaRPr lang="en-US" dirty="0">
              <a:latin typeface="Garamond" panose="02020404030301010803" pitchFamily="18" charset="0"/>
            </a:endParaRPr>
          </a:p>
          <a:p>
            <a:r>
              <a:rPr lang="en-US" b="1" u="sng" dirty="0">
                <a:latin typeface="Garamond" panose="02020404030301010803" pitchFamily="18" charset="0"/>
              </a:rPr>
              <a:t>PTO updates:</a:t>
            </a:r>
            <a:r>
              <a:rPr lang="en-US" dirty="0">
                <a:latin typeface="Garamond" panose="02020404030301010803" pitchFamily="18" charset="0"/>
              </a:rPr>
              <a:t> PTO are updated in eRoom after the approval email from the Manager</a:t>
            </a:r>
            <a:r>
              <a:rPr lang="en-US" dirty="0" smtClean="0">
                <a:latin typeface="Garamond" panose="02020404030301010803" pitchFamily="18" charset="0"/>
              </a:rPr>
              <a:t>.</a:t>
            </a:r>
          </a:p>
          <a:p>
            <a:endParaRPr lang="en-US" dirty="0">
              <a:latin typeface="Garamond" panose="02020404030301010803" pitchFamily="18" charset="0"/>
            </a:endParaRPr>
          </a:p>
          <a:p>
            <a:r>
              <a:rPr lang="en-US" b="1" u="sng" dirty="0">
                <a:latin typeface="Garamond" panose="02020404030301010803" pitchFamily="18" charset="0"/>
              </a:rPr>
              <a:t>WFH policies</a:t>
            </a:r>
            <a:r>
              <a:rPr lang="en-US" b="1" u="sng" dirty="0" smtClean="0">
                <a:latin typeface="Garamond" panose="02020404030301010803" pitchFamily="18" charset="0"/>
              </a:rPr>
              <a:t>:</a:t>
            </a:r>
            <a:r>
              <a:rPr lang="en-US" b="1" dirty="0" smtClean="0">
                <a:latin typeface="Garamond" panose="02020404030301010803" pitchFamily="18" charset="0"/>
              </a:rPr>
              <a:t> </a:t>
            </a:r>
            <a:r>
              <a:rPr lang="en-US" dirty="0">
                <a:latin typeface="Garamond" panose="02020404030301010803" pitchFamily="18" charset="0"/>
              </a:rPr>
              <a:t>WFH should be prior approved by the </a:t>
            </a:r>
            <a:r>
              <a:rPr lang="en-US" dirty="0" smtClean="0">
                <a:latin typeface="Garamond" panose="02020404030301010803" pitchFamily="18" charset="0"/>
              </a:rPr>
              <a:t>Manager before availing.</a:t>
            </a:r>
          </a:p>
          <a:p>
            <a:r>
              <a:rPr lang="en-US" dirty="0" smtClean="0">
                <a:latin typeface="Garamond" panose="02020404030301010803" pitchFamily="18" charset="0"/>
              </a:rPr>
              <a:t> </a:t>
            </a:r>
            <a:endParaRPr lang="en-US" dirty="0">
              <a:latin typeface="Garamond" panose="02020404030301010803" pitchFamily="18" charset="0"/>
            </a:endParaRPr>
          </a:p>
        </p:txBody>
      </p:sp>
      <p:sp>
        <p:nvSpPr>
          <p:cNvPr id="3" name="Title 2"/>
          <p:cNvSpPr>
            <a:spLocks noGrp="1"/>
          </p:cNvSpPr>
          <p:nvPr>
            <p:ph type="title"/>
          </p:nvPr>
        </p:nvSpPr>
        <p:spPr/>
        <p:txBody>
          <a:bodyPr/>
          <a:lstStyle/>
          <a:p>
            <a:r>
              <a:rPr lang="en-US" dirty="0" smtClean="0"/>
              <a:t>Process Followed in Team</a:t>
            </a:r>
            <a:endParaRPr lang="en-US" dirty="0"/>
          </a:p>
        </p:txBody>
      </p:sp>
    </p:spTree>
    <p:extLst>
      <p:ext uri="{BB962C8B-B14F-4D97-AF65-F5344CB8AC3E}">
        <p14:creationId xmlns:p14="http://schemas.microsoft.com/office/powerpoint/2010/main" val="399232335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Deloitte_US_Onscreen</Template>
  <TotalTime>5478</TotalTime>
  <Words>886</Words>
  <Application>Microsoft Office PowerPoint</Application>
  <PresentationFormat>On-screen Show (4:3)</PresentationFormat>
  <Paragraphs>86</Paragraphs>
  <Slides>12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Deloitte_US_Onscreen</vt:lpstr>
      <vt:lpstr>think-cell Slide</vt:lpstr>
      <vt:lpstr>Welcome to CSAA</vt:lpstr>
      <vt:lpstr>Short brief about the project</vt:lpstr>
      <vt:lpstr>Setting Up Machine</vt:lpstr>
      <vt:lpstr>Few Details:</vt:lpstr>
      <vt:lpstr>PAS URLs</vt:lpstr>
      <vt:lpstr>Important Tools/ URLs/Logins</vt:lpstr>
      <vt:lpstr>Important Tools/ URLs/Logins</vt:lpstr>
      <vt:lpstr>Important Tools/ URLs/Logins</vt:lpstr>
      <vt:lpstr>Process Followed in Team</vt:lpstr>
      <vt:lpstr>Document check list</vt:lpstr>
      <vt:lpstr>PowerPoint Presentation</vt:lpstr>
      <vt:lpstr>PowerPoint Presentation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PowerPoint template — Top tips for use</dc:title>
  <dc:creator>Bajpai, Anugya</dc:creator>
  <cp:lastModifiedBy>Rajwar, Suman Bhagwanchand</cp:lastModifiedBy>
  <cp:revision>38</cp:revision>
  <cp:lastPrinted>2014-04-15T22:40:20Z</cp:lastPrinted>
  <dcterms:created xsi:type="dcterms:W3CDTF">2014-07-25T08:05:24Z</dcterms:created>
  <dcterms:modified xsi:type="dcterms:W3CDTF">2014-08-02T15:25:16Z</dcterms:modified>
</cp:coreProperties>
</file>