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5" r:id="rId1"/>
  </p:sldMasterIdLst>
  <p:notesMasterIdLst>
    <p:notesMasterId r:id="rId3"/>
  </p:notesMasterIdLst>
  <p:handoutMasterIdLst>
    <p:handoutMasterId r:id="rId4"/>
  </p:handoutMasterIdLst>
  <p:sldIdLst>
    <p:sldId id="344" r:id="rId2"/>
  </p:sldIdLst>
  <p:sldSz cx="9144000" cy="6858000" type="letter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Rg st="1" end="100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BCB800"/>
    <a:srgbClr val="FF9900"/>
    <a:srgbClr val="0040C0"/>
    <a:srgbClr val="8099CC"/>
    <a:srgbClr val="FFFFFF"/>
    <a:srgbClr val="009999"/>
    <a:srgbClr val="80CCCC"/>
    <a:srgbClr val="80A3CC"/>
    <a:srgbClr val="4066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782" autoAdjust="0"/>
    <p:restoredTop sz="97986" autoAdjust="0"/>
  </p:normalViewPr>
  <p:slideViewPr>
    <p:cSldViewPr snapToGrid="0">
      <p:cViewPr varScale="1">
        <p:scale>
          <a:sx n="85" d="100"/>
          <a:sy n="85" d="100"/>
        </p:scale>
        <p:origin x="211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46050"/>
            <a:ext cx="40322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defTabSz="938213" eaLnBrk="0" hangingPunct="0">
              <a:lnSpc>
                <a:spcPct val="100000"/>
              </a:lnSpc>
              <a:spcBef>
                <a:spcPct val="50000"/>
              </a:spcBef>
              <a:buSzTx/>
              <a:buFontTx/>
              <a:buNone/>
              <a:defRPr sz="18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1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4150" y="146050"/>
            <a:ext cx="40322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938213" eaLnBrk="0" hangingPunct="0">
              <a:lnSpc>
                <a:spcPct val="100000"/>
              </a:lnSpc>
              <a:spcBef>
                <a:spcPct val="50000"/>
              </a:spcBef>
              <a:buSzTx/>
              <a:buFontTx/>
              <a:buNone/>
              <a:defRPr sz="18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1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89713"/>
            <a:ext cx="40322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defTabSz="938213" eaLnBrk="0" hangingPunct="0">
              <a:lnSpc>
                <a:spcPct val="100000"/>
              </a:lnSpc>
              <a:spcBef>
                <a:spcPct val="50000"/>
              </a:spcBef>
              <a:buSzTx/>
              <a:buFontTx/>
              <a:buNone/>
              <a:defRPr sz="18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1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4150" y="6589713"/>
            <a:ext cx="40322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938213" eaLnBrk="0" hangingPunct="0">
              <a:lnSpc>
                <a:spcPct val="100000"/>
              </a:lnSpc>
              <a:spcBef>
                <a:spcPct val="50000"/>
              </a:spcBef>
              <a:buSzTx/>
              <a:buFontTx/>
              <a:buNone/>
              <a:defRPr sz="1800">
                <a:cs typeface="+mn-cs"/>
              </a:defRPr>
            </a:lvl1pPr>
          </a:lstStyle>
          <a:p>
            <a:pPr>
              <a:defRPr/>
            </a:pPr>
            <a:fld id="{D8528DA0-8554-4FFA-898F-2F4FEB17B1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47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322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71" tIns="46337" rIns="92671" bIns="46337" numCol="1" anchor="t" anchorCtr="0" compatLnSpc="1">
            <a:prstTxWarp prst="textNoShape">
              <a:avLst/>
            </a:prstTxWarp>
          </a:bodyPr>
          <a:lstStyle>
            <a:lvl1pPr defTabSz="909638" eaLnBrk="0" hangingPunct="0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8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4150" y="0"/>
            <a:ext cx="40322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71" tIns="46337" rIns="92671" bIns="46337" numCol="1" anchor="t" anchorCtr="0" compatLnSpc="1">
            <a:prstTxWarp prst="textNoShape">
              <a:avLst/>
            </a:prstTxWarp>
          </a:bodyPr>
          <a:lstStyle>
            <a:lvl1pPr algn="r" defTabSz="909638" eaLnBrk="0" hangingPunct="0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8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1950" y="533400"/>
            <a:ext cx="3505200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58888" y="3335338"/>
            <a:ext cx="6778625" cy="314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71" tIns="46337" rIns="92671" bIns="463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67500"/>
            <a:ext cx="40322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71" tIns="46337" rIns="92671" bIns="46337" numCol="1" anchor="b" anchorCtr="0" compatLnSpc="1">
            <a:prstTxWarp prst="textNoShape">
              <a:avLst/>
            </a:prstTxWarp>
          </a:bodyPr>
          <a:lstStyle>
            <a:lvl1pPr defTabSz="909638" eaLnBrk="0" hangingPunct="0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8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4150" y="6667500"/>
            <a:ext cx="40322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71" tIns="46337" rIns="92671" bIns="46337" numCol="1" anchor="b" anchorCtr="0" compatLnSpc="1">
            <a:prstTxWarp prst="textNoShape">
              <a:avLst/>
            </a:prstTxWarp>
          </a:bodyPr>
          <a:lstStyle>
            <a:lvl1pPr algn="r" defTabSz="909638" eaLnBrk="0" hangingPunct="0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800">
                <a:cs typeface="+mn-cs"/>
              </a:defRPr>
            </a:lvl1pPr>
          </a:lstStyle>
          <a:p>
            <a:pPr>
              <a:defRPr/>
            </a:pPr>
            <a:fld id="{AE2B25B4-5AD1-4DA9-A50B-016A9E3CBA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56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gray">
          <a:xfrm>
            <a:off x="585788" y="774700"/>
            <a:ext cx="7972425" cy="479583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 lIns="90000" tIns="90000" rIns="90000" bIns="90000" anchor="ctr"/>
          <a:lstStyle/>
          <a:p>
            <a:pPr marL="119063" indent="-119063" eaLnBrk="0" hangingPunct="0">
              <a:spcBef>
                <a:spcPct val="50000"/>
              </a:spcBef>
            </a:pPr>
            <a:endParaRPr lang="en-GB" b="1"/>
          </a:p>
        </p:txBody>
      </p:sp>
      <p:pic>
        <p:nvPicPr>
          <p:cNvPr id="5" name="Picture 5" descr="LLP logo with big space copy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" t="1778" b="59770"/>
          <a:stretch>
            <a:fillRect/>
          </a:stretch>
        </p:blipFill>
        <p:spPr bwMode="gray">
          <a:xfrm>
            <a:off x="895350" y="6026150"/>
            <a:ext cx="14446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9"/>
          <p:cNvSpPr txBox="1">
            <a:spLocks noChangeArrowheads="1"/>
          </p:cNvSpPr>
          <p:nvPr/>
        </p:nvSpPr>
        <p:spPr bwMode="gray">
          <a:xfrm>
            <a:off x="892175" y="4756150"/>
            <a:ext cx="1585913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GB" sz="1200"/>
              <a:t>Deloitte Consulting LLP</a:t>
            </a:r>
          </a:p>
        </p:txBody>
      </p:sp>
      <p:sp>
        <p:nvSpPr>
          <p:cNvPr id="370073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892175" y="2581275"/>
            <a:ext cx="6581775" cy="549275"/>
          </a:xfrm>
        </p:spPr>
        <p:txBody>
          <a:bodyPr/>
          <a:lstStyle>
            <a:lvl1pPr>
              <a:lnSpc>
                <a:spcPts val="2200"/>
              </a:lnSpc>
              <a:spcBef>
                <a:spcPct val="10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70074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92175" y="3402013"/>
            <a:ext cx="6583363" cy="439737"/>
          </a:xfrm>
          <a:ln/>
        </p:spPr>
        <p:txBody>
          <a:bodyPr/>
          <a:lstStyle>
            <a:lvl1pPr>
              <a:lnSpc>
                <a:spcPts val="1600"/>
              </a:lnSpc>
              <a:spcBef>
                <a:spcPct val="15000"/>
              </a:spcBef>
              <a:buClrTx/>
              <a:buNone/>
              <a:defRPr sz="1400" b="1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466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es - 3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3255264" y="1399032"/>
            <a:ext cx="2606040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399032"/>
            <a:ext cx="2606040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126480" y="1399032"/>
            <a:ext cx="2606040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11902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es -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399032"/>
            <a:ext cx="4014216" cy="20574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736592" y="1399032"/>
            <a:ext cx="4014216" cy="20574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93192" y="4041648"/>
            <a:ext cx="4005072" cy="20574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736592" y="4041648"/>
            <a:ext cx="4005072" cy="20574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24993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es - 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399032"/>
            <a:ext cx="2606040" cy="2249424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3255264" y="1399032"/>
            <a:ext cx="2606040" cy="2249424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126480" y="1399032"/>
            <a:ext cx="2606040" cy="2249424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393192" y="4041839"/>
            <a:ext cx="2606040" cy="2249424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3255264" y="4041839"/>
            <a:ext cx="2606040" cy="2249424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6126480" y="4041839"/>
            <a:ext cx="2606040" cy="2249424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95940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85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066544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2066544" y="250545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21"/>
          </p:nvPr>
        </p:nvSpPr>
        <p:spPr>
          <a:xfrm>
            <a:off x="2066544" y="3858768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22"/>
          </p:nvPr>
        </p:nvSpPr>
        <p:spPr>
          <a:xfrm>
            <a:off x="2066544" y="520293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3"/>
          </p:nvPr>
        </p:nvSpPr>
        <p:spPr>
          <a:xfrm>
            <a:off x="5577840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24"/>
          </p:nvPr>
        </p:nvSpPr>
        <p:spPr>
          <a:xfrm>
            <a:off x="5577840" y="250545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25"/>
          </p:nvPr>
        </p:nvSpPr>
        <p:spPr>
          <a:xfrm>
            <a:off x="5577840" y="3858768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14"/>
          <p:cNvSpPr>
            <a:spLocks noGrp="1"/>
          </p:cNvSpPr>
          <p:nvPr>
            <p:ph type="body" sz="quarter" idx="26"/>
          </p:nvPr>
        </p:nvSpPr>
        <p:spPr>
          <a:xfrm>
            <a:off x="5577840" y="520293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120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 points - 5 points 2 columns/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795528" y="1289304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965192" y="1289304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795528" y="2368296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965192" y="2368296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795528" y="3456432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795528" y="4535424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8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795528" y="5614416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1" name="Text Placeholder 15"/>
          <p:cNvSpPr>
            <a:spLocks noGrp="1"/>
          </p:cNvSpPr>
          <p:nvPr>
            <p:ph type="body" sz="quarter" idx="27"/>
          </p:nvPr>
        </p:nvSpPr>
        <p:spPr>
          <a:xfrm>
            <a:off x="4965192" y="3456432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4" name="Text Placeholder 15"/>
          <p:cNvSpPr>
            <a:spLocks noGrp="1"/>
          </p:cNvSpPr>
          <p:nvPr>
            <p:ph type="body" sz="quarter" idx="29"/>
          </p:nvPr>
        </p:nvSpPr>
        <p:spPr>
          <a:xfrm>
            <a:off x="4965192" y="4535424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7" name="Text Placeholder 15"/>
          <p:cNvSpPr>
            <a:spLocks noGrp="1"/>
          </p:cNvSpPr>
          <p:nvPr>
            <p:ph type="body" sz="quarter" idx="31"/>
          </p:nvPr>
        </p:nvSpPr>
        <p:spPr>
          <a:xfrm>
            <a:off x="4965192" y="5614416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62084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 points - 5 points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795528" y="1289304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5138928" y="1289304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795528" y="2368296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5138928" y="2368296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795528" y="3456432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00227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utlined i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2496312" y="1243584"/>
            <a:ext cx="2048256" cy="2103120"/>
          </a:xfrm>
          <a:solidFill>
            <a:srgbClr val="FFFFFF"/>
          </a:solidFill>
          <a:ln w="12700">
            <a:solidFill>
              <a:schemeClr val="accent1"/>
            </a:solidFill>
          </a:ln>
        </p:spPr>
        <p:txBody>
          <a:bodyPr lIns="73152" tIns="182880" rIns="73152" bIns="73152"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243584"/>
            <a:ext cx="2048256" cy="2103120"/>
          </a:xfrm>
          <a:solidFill>
            <a:srgbClr val="FFFFFF"/>
          </a:solidFill>
          <a:ln w="12700">
            <a:solidFill>
              <a:schemeClr val="accent1"/>
            </a:solidFill>
          </a:ln>
        </p:spPr>
        <p:txBody>
          <a:bodyPr lIns="73152" tIns="182880" rIns="73152" bIns="73152"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599432" y="1243584"/>
            <a:ext cx="2048256" cy="2103120"/>
          </a:xfrm>
          <a:solidFill>
            <a:srgbClr val="FFFFFF"/>
          </a:solidFill>
          <a:ln w="12700">
            <a:solidFill>
              <a:schemeClr val="accent1"/>
            </a:solidFill>
          </a:ln>
        </p:spPr>
        <p:txBody>
          <a:bodyPr lIns="73152" tIns="182880" rIns="73152" bIns="73152"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6702552" y="1243584"/>
            <a:ext cx="2048256" cy="2103120"/>
          </a:xfrm>
          <a:solidFill>
            <a:srgbClr val="FFFFFF"/>
          </a:solidFill>
          <a:ln w="12700">
            <a:solidFill>
              <a:schemeClr val="accent1"/>
            </a:solidFill>
          </a:ln>
        </p:spPr>
        <p:txBody>
          <a:bodyPr lIns="73152" tIns="182880" rIns="73152" bIns="73152"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3203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 with text boxes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828800"/>
            <a:ext cx="2039112" cy="159105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2432304" y="1828800"/>
            <a:ext cx="2039112" cy="159105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462272" y="1828800"/>
            <a:ext cx="2039112" cy="159105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393192" y="4709160"/>
            <a:ext cx="4005072" cy="159105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736592" y="4709160"/>
            <a:ext cx="4005072" cy="159105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6501384" y="1828800"/>
            <a:ext cx="2039112" cy="159105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50857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736592" y="1399032"/>
            <a:ext cx="4005072" cy="225856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736592" y="4041648"/>
            <a:ext cx="4005072" cy="225856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89539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ief Prefator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gray">
          <a:xfrm>
            <a:off x="1741488" y="2365375"/>
            <a:ext cx="5634037" cy="248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3152" rIns="0" bIns="73152"/>
          <a:lstStyle>
            <a:lvl1pPr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6000"/>
              </a:lnSpc>
              <a:spcBef>
                <a:spcPct val="80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endParaRPr lang="en-US" b="1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46504" y="2368296"/>
            <a:ext cx="5632704" cy="2487168"/>
          </a:xfrm>
        </p:spPr>
        <p:txBody>
          <a:bodyPr tIns="73152" bIns="73152"/>
          <a:lstStyle>
            <a:lvl1pPr eaLnBrk="1" hangingPunct="1">
              <a:spcBef>
                <a:spcPct val="8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lvl1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3540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s - 3/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393192" y="4270248"/>
            <a:ext cx="2633472" cy="202996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59836" y="4270248"/>
            <a:ext cx="2633472" cy="202996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6126480" y="4270248"/>
            <a:ext cx="2633472" cy="202996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74167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s - 2/slid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393192" y="4864608"/>
            <a:ext cx="4005072" cy="108813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4736592" y="4864608"/>
            <a:ext cx="4005072" cy="108813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27719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393192" y="1709928"/>
            <a:ext cx="3035808" cy="4434840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61546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chelangelo (to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393192" y="2898648"/>
            <a:ext cx="4014216" cy="339242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736592" y="2898648"/>
            <a:ext cx="4014216" cy="339242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0059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chelangelo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736592" y="1152144"/>
            <a:ext cx="4014216" cy="513892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47014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393192" y="2697480"/>
            <a:ext cx="4005072" cy="334670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736592" y="2697480"/>
            <a:ext cx="4005072" cy="334670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444752" y="1399032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1" i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5788152" y="1399032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1" i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90377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s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393192" y="2697480"/>
            <a:ext cx="4005072" cy="102412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736592" y="2697480"/>
            <a:ext cx="4005072" cy="102412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444752" y="1399032"/>
            <a:ext cx="2944368" cy="432426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 i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5788152" y="1399032"/>
            <a:ext cx="2944368" cy="432426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 i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9"/>
          </p:nvPr>
        </p:nvSpPr>
        <p:spPr>
          <a:xfrm>
            <a:off x="393192" y="5202936"/>
            <a:ext cx="4005072" cy="1024128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30"/>
          </p:nvPr>
        </p:nvSpPr>
        <p:spPr>
          <a:xfrm>
            <a:off x="4736592" y="5202936"/>
            <a:ext cx="4005072" cy="1024128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33"/>
          </p:nvPr>
        </p:nvSpPr>
        <p:spPr>
          <a:xfrm>
            <a:off x="1444752" y="3904488"/>
            <a:ext cx="2944368" cy="432426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 i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34"/>
          </p:nvPr>
        </p:nvSpPr>
        <p:spPr>
          <a:xfrm>
            <a:off x="5788152" y="3904488"/>
            <a:ext cx="2944368" cy="432426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 i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870545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s -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344168" y="1097280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5669280" y="1097280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33"/>
          </p:nvPr>
        </p:nvSpPr>
        <p:spPr>
          <a:xfrm>
            <a:off x="1344168" y="2414016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34"/>
          </p:nvPr>
        </p:nvSpPr>
        <p:spPr>
          <a:xfrm>
            <a:off x="5678424" y="2414016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6" name="Text Placeholder 15"/>
          <p:cNvSpPr>
            <a:spLocks noGrp="1"/>
          </p:cNvSpPr>
          <p:nvPr>
            <p:ph type="body" sz="quarter" idx="37"/>
          </p:nvPr>
        </p:nvSpPr>
        <p:spPr>
          <a:xfrm>
            <a:off x="1344168" y="3739896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7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5788152" y="3739896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0" name="Text Placeholder 15"/>
          <p:cNvSpPr>
            <a:spLocks noGrp="1"/>
          </p:cNvSpPr>
          <p:nvPr>
            <p:ph type="body" sz="quarter" idx="41"/>
          </p:nvPr>
        </p:nvSpPr>
        <p:spPr>
          <a:xfrm>
            <a:off x="1344168" y="5056632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1" name="Text Placeholder 15"/>
          <p:cNvSpPr>
            <a:spLocks noGrp="1"/>
          </p:cNvSpPr>
          <p:nvPr>
            <p:ph type="body" sz="quarter" idx="42"/>
          </p:nvPr>
        </p:nvSpPr>
        <p:spPr>
          <a:xfrm>
            <a:off x="5678424" y="5056632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7330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-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399032"/>
            <a:ext cx="4014216" cy="220370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736592" y="1399032"/>
            <a:ext cx="4014216" cy="220370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93192" y="4041648"/>
            <a:ext cx="4014216" cy="220370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736592" y="4041648"/>
            <a:ext cx="4014216" cy="220370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12897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275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er Introductor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gray">
          <a:xfrm>
            <a:off x="392113" y="1154113"/>
            <a:ext cx="4014787" cy="513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106000"/>
              </a:lnSpc>
              <a:spcBef>
                <a:spcPct val="80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endParaRPr lang="en-US" sz="100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4014216" cy="51389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736592" y="1152144"/>
            <a:ext cx="4014216" cy="51389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2367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7"/>
          <p:cNvSpPr txBox="1">
            <a:spLocks/>
          </p:cNvSpPr>
          <p:nvPr/>
        </p:nvSpPr>
        <p:spPr bwMode="auto">
          <a:xfrm>
            <a:off x="792163" y="1177925"/>
            <a:ext cx="4005262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169863" indent="-168275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1" eaLnBrk="1" hangingPunct="1"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  <a:buFont typeface="Wingdings 2" pitchFamily="18" charset="2"/>
              <a:buChar char="¡"/>
            </a:pPr>
            <a:r>
              <a:rPr lang="en-US">
                <a:solidFill>
                  <a:srgbClr val="000000"/>
                </a:solidFill>
              </a:rPr>
              <a:t>Bullet</a:t>
            </a:r>
          </a:p>
        </p:txBody>
      </p:sp>
    </p:spTree>
    <p:extLst>
      <p:ext uri="{BB962C8B-B14F-4D97-AF65-F5344CB8AC3E}">
        <p14:creationId xmlns:p14="http://schemas.microsoft.com/office/powerpoint/2010/main" val="2600745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066544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2066544" y="250545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21"/>
          </p:nvPr>
        </p:nvSpPr>
        <p:spPr>
          <a:xfrm>
            <a:off x="2066544" y="3858768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22"/>
          </p:nvPr>
        </p:nvSpPr>
        <p:spPr>
          <a:xfrm>
            <a:off x="2066544" y="520293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3"/>
          </p:nvPr>
        </p:nvSpPr>
        <p:spPr>
          <a:xfrm>
            <a:off x="5577840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24"/>
          </p:nvPr>
        </p:nvSpPr>
        <p:spPr>
          <a:xfrm>
            <a:off x="5577840" y="250545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25"/>
          </p:nvPr>
        </p:nvSpPr>
        <p:spPr>
          <a:xfrm>
            <a:off x="5577840" y="3858768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14"/>
          <p:cNvSpPr>
            <a:spLocks noGrp="1"/>
          </p:cNvSpPr>
          <p:nvPr>
            <p:ph type="body" sz="quarter" idx="26"/>
          </p:nvPr>
        </p:nvSpPr>
        <p:spPr>
          <a:xfrm>
            <a:off x="5577840" y="520293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0169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jor Points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066544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2066544" y="250545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21"/>
          </p:nvPr>
        </p:nvSpPr>
        <p:spPr>
          <a:xfrm>
            <a:off x="2066544" y="3858768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3"/>
          </p:nvPr>
        </p:nvSpPr>
        <p:spPr>
          <a:xfrm>
            <a:off x="5577840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24"/>
          </p:nvPr>
        </p:nvSpPr>
        <p:spPr>
          <a:xfrm>
            <a:off x="5577840" y="250545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25"/>
          </p:nvPr>
        </p:nvSpPr>
        <p:spPr>
          <a:xfrm>
            <a:off x="5577840" y="3858768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3272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jor Points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066544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2066544" y="250545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3"/>
          </p:nvPr>
        </p:nvSpPr>
        <p:spPr>
          <a:xfrm>
            <a:off x="5577840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24"/>
          </p:nvPr>
        </p:nvSpPr>
        <p:spPr>
          <a:xfrm>
            <a:off x="5577840" y="250545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2147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jor Poi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066544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3"/>
          </p:nvPr>
        </p:nvSpPr>
        <p:spPr>
          <a:xfrm>
            <a:off x="5577840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3282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ajor Points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045278" y="1144470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2045278" y="2479494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4326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ajor Points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045278" y="1144470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2045278" y="2479494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21"/>
          </p:nvPr>
        </p:nvSpPr>
        <p:spPr>
          <a:xfrm>
            <a:off x="2045278" y="3814518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7753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jor Points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045278" y="1144470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2045278" y="2479494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21"/>
          </p:nvPr>
        </p:nvSpPr>
        <p:spPr>
          <a:xfrm>
            <a:off x="2045278" y="3814518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22"/>
          </p:nvPr>
        </p:nvSpPr>
        <p:spPr>
          <a:xfrm>
            <a:off x="2048822" y="5158686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761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5"/>
          <p:cNvSpPr>
            <a:spLocks noChangeShapeType="1"/>
          </p:cNvSpPr>
          <p:nvPr/>
        </p:nvSpPr>
        <p:spPr bwMode="gray">
          <a:xfrm>
            <a:off x="392113" y="8064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92" y="514350"/>
            <a:ext cx="8345487" cy="2587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4014216" cy="5138928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  <a:lvl2pPr>
              <a:defRPr/>
            </a:lvl2pPr>
            <a:lvl3pPr>
              <a:buNone/>
              <a:defRPr/>
            </a:lvl3pPr>
            <a:lvl4pPr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55786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rt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2667000"/>
            <a:ext cx="9143999" cy="1280160"/>
            <a:chOff x="0" y="2667000"/>
            <a:chExt cx="9143999" cy="1280160"/>
          </a:xfrm>
        </p:grpSpPr>
        <p:sp>
          <p:nvSpPr>
            <p:cNvPr id="10" name="Rectangle 30"/>
            <p:cNvSpPr>
              <a:spLocks noChangeArrowheads="1"/>
            </p:cNvSpPr>
            <p:nvPr/>
          </p:nvSpPr>
          <p:spPr bwMode="auto">
            <a:xfrm>
              <a:off x="0" y="2667000"/>
              <a:ext cx="8915400" cy="1280160"/>
            </a:xfrm>
            <a:prstGeom prst="rect">
              <a:avLst/>
            </a:prstGeom>
            <a:solidFill>
              <a:srgbClr val="0033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" name="Rectangle 29"/>
            <p:cNvSpPr>
              <a:spLocks noChangeArrowheads="1"/>
            </p:cNvSpPr>
            <p:nvPr/>
          </p:nvSpPr>
          <p:spPr bwMode="auto">
            <a:xfrm>
              <a:off x="8915400" y="2667000"/>
              <a:ext cx="228599" cy="1280160"/>
            </a:xfrm>
            <a:prstGeom prst="rect">
              <a:avLst/>
            </a:prstGeom>
            <a:solidFill>
              <a:srgbClr val="2D9F0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3" name="Text Box 2"/>
          <p:cNvSpPr txBox="1">
            <a:spLocks noChangeArrowheads="1"/>
          </p:cNvSpPr>
          <p:nvPr/>
        </p:nvSpPr>
        <p:spPr bwMode="gray">
          <a:xfrm>
            <a:off x="1741488" y="2365375"/>
            <a:ext cx="5634037" cy="248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3152" rIns="0" bIns="73152"/>
          <a:lstStyle>
            <a:lvl1pPr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6000"/>
              </a:lnSpc>
              <a:spcBef>
                <a:spcPct val="80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endParaRPr lang="en-US" b="1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889504" y="3081528"/>
            <a:ext cx="3346704" cy="256032"/>
          </a:xfrm>
          <a:solidFill>
            <a:schemeClr val="bg1"/>
          </a:solidFill>
        </p:spPr>
        <p:txBody>
          <a:bodyPr lIns="73152" rIns="73152" anchor="ctr" anchorCtr="1"/>
          <a:lstStyle>
            <a:lvl1pPr>
              <a:buNone/>
              <a:defRPr sz="16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72"/>
          <a:stretch/>
        </p:blipFill>
        <p:spPr>
          <a:xfrm flipH="1">
            <a:off x="8155172" y="2688266"/>
            <a:ext cx="766310" cy="123444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274992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gray">
          <a:xfrm>
            <a:off x="392113" y="1154113"/>
            <a:ext cx="4014787" cy="513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106000"/>
              </a:lnSpc>
              <a:spcBef>
                <a:spcPct val="80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endParaRPr lang="en-US" sz="100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4014216" cy="5138928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  <a:lvl2pPr>
              <a:defRPr/>
            </a:lvl2pPr>
            <a:lvl3pPr>
              <a:buNone/>
              <a:defRPr/>
            </a:lvl3pPr>
            <a:lvl4pPr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736592" y="1152144"/>
            <a:ext cx="4014216" cy="513892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93192" y="256032"/>
            <a:ext cx="8348472" cy="521208"/>
          </a:xfrm>
          <a:solidFill>
            <a:srgbClr val="FFFFFF"/>
          </a:solidFill>
        </p:spPr>
        <p:txBody>
          <a:bodyPr anchor="b"/>
          <a:lstStyle>
            <a:lvl1pPr>
              <a:buNone/>
              <a:defRPr sz="16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3485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with K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gray">
          <a:xfrm>
            <a:off x="392113" y="1154113"/>
            <a:ext cx="4014787" cy="513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106000"/>
              </a:lnSpc>
              <a:spcBef>
                <a:spcPct val="80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endParaRPr lang="en-US" sz="100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4014216" cy="513892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736592" y="1152144"/>
            <a:ext cx="4014216" cy="513892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93192" y="256032"/>
            <a:ext cx="8348472" cy="521208"/>
          </a:xfrm>
          <a:solidFill>
            <a:srgbClr val="FFFFFF"/>
          </a:solidFill>
        </p:spPr>
        <p:txBody>
          <a:bodyPr anchor="b"/>
          <a:lstStyle>
            <a:lvl1pPr>
              <a:buNone/>
              <a:defRPr sz="16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9414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gray">
          <a:xfrm>
            <a:off x="392113" y="1154113"/>
            <a:ext cx="4014787" cy="513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106000"/>
              </a:lnSpc>
              <a:spcBef>
                <a:spcPct val="80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endParaRPr lang="en-US" sz="100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8352346" cy="513892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93192" y="256032"/>
            <a:ext cx="8348472" cy="521208"/>
          </a:xfrm>
          <a:solidFill>
            <a:srgbClr val="FFFFFF"/>
          </a:solidFill>
        </p:spPr>
        <p:txBody>
          <a:bodyPr anchor="b"/>
          <a:lstStyle>
            <a:lvl1pPr>
              <a:buNone/>
              <a:defRPr sz="16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4577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es with paragraph, dash,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736592" y="1399032"/>
            <a:ext cx="4014216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399032"/>
            <a:ext cx="4014216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38951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01638" y="514350"/>
            <a:ext cx="834548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96875" y="1154113"/>
            <a:ext cx="4014788" cy="513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28" name="Text Box 5"/>
          <p:cNvSpPr txBox="1">
            <a:spLocks noChangeArrowheads="1"/>
          </p:cNvSpPr>
          <p:nvPr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 anchorCtr="1">
            <a:spAutoFit/>
          </a:bodyPr>
          <a:lstStyle>
            <a:lvl1pPr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106000"/>
              </a:lnSpc>
              <a:buClr>
                <a:schemeClr val="tx1"/>
              </a:buClr>
              <a:buSzPct val="65000"/>
              <a:buFont typeface="Wingdings" pitchFamily="2" charset="2"/>
              <a:buNone/>
            </a:pPr>
            <a:r>
              <a:rPr lang="en-US" sz="900">
                <a:solidFill>
                  <a:srgbClr val="000000"/>
                </a:solidFill>
              </a:rPr>
              <a:t>- </a:t>
            </a:r>
            <a:fld id="{A56A248C-D7CC-43A3-B34B-8A9DD9EF2306}" type="slidenum">
              <a:rPr lang="en-US" sz="900">
                <a:solidFill>
                  <a:srgbClr val="000000"/>
                </a:solidFill>
              </a:rPr>
              <a:pPr algn="ctr">
                <a:lnSpc>
                  <a:spcPct val="106000"/>
                </a:lnSpc>
                <a:buClr>
                  <a:schemeClr val="tx1"/>
                </a:buClr>
                <a:buSzPct val="65000"/>
                <a:buFont typeface="Wingdings" pitchFamily="2" charset="2"/>
                <a:buNone/>
              </a:pPr>
              <a:t>‹#›</a:t>
            </a:fld>
            <a:r>
              <a:rPr lang="en-US" sz="900">
                <a:solidFill>
                  <a:srgbClr val="000000"/>
                </a:solidFill>
              </a:rPr>
              <a:t> -</a:t>
            </a:r>
          </a:p>
        </p:txBody>
      </p:sp>
      <p:pic>
        <p:nvPicPr>
          <p:cNvPr id="1029" name="Picture 6" descr="DEL_COL"/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95288" y="6645275"/>
            <a:ext cx="690562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Line 35"/>
          <p:cNvSpPr>
            <a:spLocks noChangeShapeType="1"/>
          </p:cNvSpPr>
          <p:nvPr/>
        </p:nvSpPr>
        <p:spPr bwMode="gray">
          <a:xfrm>
            <a:off x="392113" y="8064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51" r:id="rId1"/>
    <p:sldLayoutId id="2147484852" r:id="rId2"/>
    <p:sldLayoutId id="2147484853" r:id="rId3"/>
    <p:sldLayoutId id="2147484854" r:id="rId4"/>
    <p:sldLayoutId id="2147484855" r:id="rId5"/>
    <p:sldLayoutId id="2147484856" r:id="rId6"/>
    <p:sldLayoutId id="2147484857" r:id="rId7"/>
    <p:sldLayoutId id="2147484858" r:id="rId8"/>
    <p:sldLayoutId id="2147484823" r:id="rId9"/>
    <p:sldLayoutId id="2147484824" r:id="rId10"/>
    <p:sldLayoutId id="2147484825" r:id="rId11"/>
    <p:sldLayoutId id="2147484826" r:id="rId12"/>
    <p:sldLayoutId id="2147484827" r:id="rId13"/>
    <p:sldLayoutId id="2147484828" r:id="rId14"/>
    <p:sldLayoutId id="2147484829" r:id="rId15"/>
    <p:sldLayoutId id="2147484830" r:id="rId16"/>
    <p:sldLayoutId id="2147484831" r:id="rId17"/>
    <p:sldLayoutId id="2147484832" r:id="rId18"/>
    <p:sldLayoutId id="2147484833" r:id="rId19"/>
    <p:sldLayoutId id="2147484834" r:id="rId20"/>
    <p:sldLayoutId id="2147484835" r:id="rId21"/>
    <p:sldLayoutId id="2147484836" r:id="rId22"/>
    <p:sldLayoutId id="2147484837" r:id="rId23"/>
    <p:sldLayoutId id="2147484838" r:id="rId24"/>
    <p:sldLayoutId id="2147484839" r:id="rId25"/>
    <p:sldLayoutId id="2147484840" r:id="rId26"/>
    <p:sldLayoutId id="2147484841" r:id="rId27"/>
    <p:sldLayoutId id="2147484842" r:id="rId28"/>
    <p:sldLayoutId id="2147484843" r:id="rId29"/>
    <p:sldLayoutId id="2147484859" r:id="rId30"/>
    <p:sldLayoutId id="2147484844" r:id="rId31"/>
    <p:sldLayoutId id="2147484845" r:id="rId32"/>
    <p:sldLayoutId id="2147484846" r:id="rId33"/>
    <p:sldLayoutId id="2147484847" r:id="rId34"/>
    <p:sldLayoutId id="2147484848" r:id="rId35"/>
    <p:sldLayoutId id="2147484849" r:id="rId36"/>
    <p:sldLayoutId id="2147484850" r:id="rId37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106000"/>
        </a:lnSpc>
        <a:spcBef>
          <a:spcPct val="80000"/>
        </a:spcBef>
        <a:spcAft>
          <a:spcPct val="0"/>
        </a:spcAft>
        <a:buClr>
          <a:schemeClr val="tx1"/>
        </a:buClr>
        <a:buSzPct val="80000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169863" indent="-168275" algn="l" rtl="0" eaLnBrk="1" fontAlgn="base" hangingPunct="1">
        <a:lnSpc>
          <a:spcPct val="106000"/>
        </a:lnSpc>
        <a:spcBef>
          <a:spcPct val="8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100">
          <a:solidFill>
            <a:schemeClr val="tx1"/>
          </a:solidFill>
          <a:latin typeface="+mn-lt"/>
        </a:defRPr>
      </a:lvl2pPr>
      <a:lvl3pPr marL="344488" indent="-173038" algn="l" rtl="0" eaLnBrk="1" fontAlgn="base" hangingPunct="1">
        <a:lnSpc>
          <a:spcPct val="106000"/>
        </a:lnSpc>
        <a:spcBef>
          <a:spcPct val="40000"/>
        </a:spcBef>
        <a:spcAft>
          <a:spcPct val="0"/>
        </a:spcAft>
        <a:buClr>
          <a:schemeClr val="tx1"/>
        </a:buClr>
        <a:buFont typeface="Arial" charset="0"/>
        <a:buChar char="–"/>
        <a:defRPr sz="1000">
          <a:solidFill>
            <a:schemeClr val="tx1"/>
          </a:solidFill>
          <a:latin typeface="+mn-lt"/>
        </a:defRPr>
      </a:lvl3pPr>
      <a:lvl4pPr marL="517525" indent="-171450" algn="l" rtl="0" eaLnBrk="1" fontAlgn="base" hangingPunct="1">
        <a:lnSpc>
          <a:spcPct val="106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</a:defRPr>
      </a:lvl4pPr>
      <a:lvl5pPr marL="14462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5pPr>
      <a:lvl6pPr marL="19034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6pPr>
      <a:lvl7pPr marL="23606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7pPr>
      <a:lvl8pPr marL="28178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8pPr>
      <a:lvl9pPr marL="32750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15.wmf"/><Relationship Id="rId18" Type="http://schemas.openxmlformats.org/officeDocument/2006/relationships/image" Target="../media/image20.png"/><Relationship Id="rId3" Type="http://schemas.openxmlformats.org/officeDocument/2006/relationships/image" Target="../media/image5.jpeg"/><Relationship Id="rId7" Type="http://schemas.openxmlformats.org/officeDocument/2006/relationships/image" Target="../media/image9.jpg"/><Relationship Id="rId12" Type="http://schemas.openxmlformats.org/officeDocument/2006/relationships/image" Target="../media/image14.gif"/><Relationship Id="rId17" Type="http://schemas.openxmlformats.org/officeDocument/2006/relationships/image" Target="../media/image19.wmf"/><Relationship Id="rId2" Type="http://schemas.openxmlformats.org/officeDocument/2006/relationships/image" Target="../media/image4.gif"/><Relationship Id="rId16" Type="http://schemas.openxmlformats.org/officeDocument/2006/relationships/image" Target="../media/image18.gif"/><Relationship Id="rId20" Type="http://schemas.openxmlformats.org/officeDocument/2006/relationships/image" Target="../media/image22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11" Type="http://schemas.openxmlformats.org/officeDocument/2006/relationships/image" Target="../media/image13.gif"/><Relationship Id="rId5" Type="http://schemas.openxmlformats.org/officeDocument/2006/relationships/image" Target="../media/image7.png"/><Relationship Id="rId15" Type="http://schemas.openxmlformats.org/officeDocument/2006/relationships/image" Target="../media/image17.gif"/><Relationship Id="rId10" Type="http://schemas.openxmlformats.org/officeDocument/2006/relationships/image" Target="../media/image12.gif"/><Relationship Id="rId19" Type="http://schemas.openxmlformats.org/officeDocument/2006/relationships/image" Target="../media/image21.jpg"/><Relationship Id="rId4" Type="http://schemas.openxmlformats.org/officeDocument/2006/relationships/image" Target="../media/image6.JPG"/><Relationship Id="rId9" Type="http://schemas.openxmlformats.org/officeDocument/2006/relationships/image" Target="../media/image11.wmf"/><Relationship Id="rId14" Type="http://schemas.openxmlformats.org/officeDocument/2006/relationships/image" Target="../media/image1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Picture 5" descr="http://cliparts.co/cliparts/qiB/Xxy/qiBXxya5T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9" y="5284524"/>
            <a:ext cx="1310914" cy="88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7" name="Group 66"/>
          <p:cNvGrpSpPr/>
          <p:nvPr/>
        </p:nvGrpSpPr>
        <p:grpSpPr>
          <a:xfrm>
            <a:off x="1370245" y="827103"/>
            <a:ext cx="7695798" cy="1068458"/>
            <a:chOff x="1370245" y="827103"/>
            <a:chExt cx="7695798" cy="1068458"/>
          </a:xfrm>
        </p:grpSpPr>
        <p:sp>
          <p:nvSpPr>
            <p:cNvPr id="64" name="Rectangle 63"/>
            <p:cNvSpPr/>
            <p:nvPr/>
          </p:nvSpPr>
          <p:spPr bwMode="gray">
            <a:xfrm>
              <a:off x="1370245" y="827103"/>
              <a:ext cx="7695798" cy="1068458"/>
            </a:xfrm>
            <a:prstGeom prst="rect">
              <a:avLst/>
            </a:prstGeom>
            <a:solidFill>
              <a:schemeClr val="bg1"/>
            </a:solidFill>
            <a:ln w="28575" cap="rnd" algn="ctr">
              <a:solidFill>
                <a:schemeClr val="accent2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lIns="182880" rtlCol="0" anchor="ctr" anchorCtr="1"/>
            <a:lstStyle/>
            <a:p>
              <a:pPr algn="ctr" eaLnBrk="0" hangingPunct="0">
                <a:lnSpc>
                  <a:spcPct val="106000"/>
                </a:lnSpc>
              </a:pPr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 bwMode="gray">
            <a:xfrm>
              <a:off x="1426845" y="858043"/>
              <a:ext cx="7584861" cy="264490"/>
            </a:xfrm>
            <a:prstGeom prst="rect">
              <a:avLst/>
            </a:prstGeom>
            <a:solidFill>
              <a:srgbClr val="92D050"/>
            </a:solidFill>
            <a:ln w="12700" cap="rnd" algn="ctr">
              <a:noFill/>
              <a:miter lim="800000"/>
              <a:headEnd/>
              <a:tailEnd/>
            </a:ln>
          </p:spPr>
          <p:txBody>
            <a:bodyPr lIns="182880" rtlCol="0" anchor="ctr" anchorCtr="1"/>
            <a:lstStyle/>
            <a:p>
              <a:pPr algn="ctr" eaLnBrk="0" hangingPunct="0">
                <a:lnSpc>
                  <a:spcPct val="106000"/>
                </a:lnSpc>
              </a:pPr>
              <a:r>
                <a:rPr lang="en-US" b="1" dirty="0" smtClean="0">
                  <a:solidFill>
                    <a:schemeClr val="bg1"/>
                  </a:solidFill>
                </a:rPr>
                <a:t>Deloitte Regression Testing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48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27000" y="255588"/>
            <a:ext cx="8742363" cy="522287"/>
          </a:xfrm>
        </p:spPr>
        <p:txBody>
          <a:bodyPr anchor="ctr"/>
          <a:lstStyle/>
          <a:p>
            <a:pPr marL="0" indent="0" algn="ctr"/>
            <a:r>
              <a:rPr lang="en-US" sz="2000" dirty="0" smtClean="0">
                <a:latin typeface="+mj-lt"/>
              </a:rPr>
              <a:t>CSAA Policy Administration System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179186" y="21918"/>
            <a:ext cx="1163643" cy="41857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1588" algn="l" rtl="0" fontAlgn="base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sz="2000" b="1" kern="1200" dirty="0" smtClean="0">
                <a:solidFill>
                  <a:srgbClr val="FF0000"/>
                </a:solidFill>
                <a:latin typeface="Arial"/>
                <a:ea typeface="+mn-ea"/>
                <a:cs typeface="Arial" charset="0"/>
              </a:rPr>
              <a:t>FINAL</a:t>
            </a:r>
            <a:endParaRPr lang="en-US" sz="2000" b="1" kern="1200" dirty="0">
              <a:solidFill>
                <a:srgbClr val="FF0000"/>
              </a:solidFill>
              <a:latin typeface="Arial"/>
              <a:ea typeface="+mn-ea"/>
              <a:cs typeface="Arial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86" y="4157900"/>
            <a:ext cx="756087" cy="89434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86" y="2257010"/>
            <a:ext cx="1203000" cy="626875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114537" y="3047053"/>
            <a:ext cx="1164104" cy="743373"/>
            <a:chOff x="346442" y="2057880"/>
            <a:chExt cx="1447925" cy="1031286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479" y="2057880"/>
              <a:ext cx="1021888" cy="7659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442" y="2669488"/>
              <a:ext cx="1046240" cy="419678"/>
            </a:xfrm>
            <a:prstGeom prst="rect">
              <a:avLst/>
            </a:prstGeom>
          </p:spPr>
        </p:pic>
      </p:grpSp>
      <p:grpSp>
        <p:nvGrpSpPr>
          <p:cNvPr id="66" name="Group 65"/>
          <p:cNvGrpSpPr/>
          <p:nvPr/>
        </p:nvGrpSpPr>
        <p:grpSpPr>
          <a:xfrm>
            <a:off x="1373884" y="1940110"/>
            <a:ext cx="7747674" cy="4892192"/>
            <a:chOff x="1373884" y="1940110"/>
            <a:chExt cx="7747674" cy="48921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1558" y="2880801"/>
              <a:ext cx="942602" cy="706042"/>
            </a:xfrm>
            <a:prstGeom prst="rect">
              <a:avLst/>
            </a:prstGeom>
          </p:spPr>
        </p:pic>
        <p:grpSp>
          <p:nvGrpSpPr>
            <p:cNvPr id="101" name="Group 6"/>
            <p:cNvGrpSpPr>
              <a:grpSpLocks/>
            </p:cNvGrpSpPr>
            <p:nvPr/>
          </p:nvGrpSpPr>
          <p:grpSpPr bwMode="auto">
            <a:xfrm>
              <a:off x="4952417" y="3049324"/>
              <a:ext cx="1563688" cy="725487"/>
              <a:chOff x="2240" y="620"/>
              <a:chExt cx="985" cy="457"/>
            </a:xfrm>
          </p:grpSpPr>
          <p:pic>
            <p:nvPicPr>
              <p:cNvPr id="102" name="Picture 7" descr="j0212957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0" y="816"/>
                <a:ext cx="41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" name="Picture 8" descr="j0195384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2" y="620"/>
                <a:ext cx="372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4" name="Text Box 9"/>
              <p:cNvSpPr txBox="1">
                <a:spLocks noChangeArrowheads="1"/>
              </p:cNvSpPr>
              <p:nvPr/>
            </p:nvSpPr>
            <p:spPr bwMode="auto">
              <a:xfrm>
                <a:off x="2590" y="968"/>
                <a:ext cx="635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1200" i="1" dirty="0">
                    <a:solidFill>
                      <a:srgbClr val="C00000"/>
                    </a:solidFill>
                    <a:latin typeface="Calibri" panose="020F0502020204030204" pitchFamily="34" charset="0"/>
                  </a:rPr>
                  <a:t>Customers</a:t>
                </a:r>
              </a:p>
            </p:txBody>
          </p:sp>
        </p:grpSp>
        <p:grpSp>
          <p:nvGrpSpPr>
            <p:cNvPr id="105" name="Group 10"/>
            <p:cNvGrpSpPr>
              <a:grpSpLocks/>
            </p:cNvGrpSpPr>
            <p:nvPr/>
          </p:nvGrpSpPr>
          <p:grpSpPr bwMode="auto">
            <a:xfrm>
              <a:off x="6073192" y="3784336"/>
              <a:ext cx="838200" cy="661988"/>
              <a:chOff x="3648" y="1563"/>
              <a:chExt cx="528" cy="417"/>
            </a:xfrm>
          </p:grpSpPr>
          <p:sp>
            <p:nvSpPr>
              <p:cNvPr id="106" name="Line 11"/>
              <p:cNvSpPr>
                <a:spLocks noChangeShapeType="1"/>
              </p:cNvSpPr>
              <p:nvPr/>
            </p:nvSpPr>
            <p:spPr bwMode="auto">
              <a:xfrm>
                <a:off x="3663" y="1563"/>
                <a:ext cx="0" cy="417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7" name="Text Box 12"/>
              <p:cNvSpPr txBox="1">
                <a:spLocks noChangeArrowheads="1"/>
              </p:cNvSpPr>
              <p:nvPr/>
            </p:nvSpPr>
            <p:spPr bwMode="auto">
              <a:xfrm>
                <a:off x="3648" y="1728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69000"/>
                  </a:lnSpc>
                  <a:spcBef>
                    <a:spcPct val="5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Calibri" panose="020F0502020204030204" pitchFamily="34" charset="0"/>
                  </a:rPr>
                  <a:t>Request for Quotation</a:t>
                </a:r>
                <a:r>
                  <a:rPr kumimoji="0" lang="en-US" sz="1400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Calibri" panose="020F0502020204030204" pitchFamily="34" charset="0"/>
                  </a:rPr>
                  <a:t> </a:t>
                </a:r>
              </a:p>
            </p:txBody>
          </p:sp>
        </p:grpSp>
        <p:grpSp>
          <p:nvGrpSpPr>
            <p:cNvPr id="108" name="Group 13"/>
            <p:cNvGrpSpPr>
              <a:grpSpLocks/>
            </p:cNvGrpSpPr>
            <p:nvPr/>
          </p:nvGrpSpPr>
          <p:grpSpPr bwMode="auto">
            <a:xfrm>
              <a:off x="5920807" y="5444138"/>
              <a:ext cx="1385890" cy="559488"/>
              <a:chOff x="3552" y="2538"/>
              <a:chExt cx="873" cy="630"/>
            </a:xfrm>
          </p:grpSpPr>
          <p:sp>
            <p:nvSpPr>
              <p:cNvPr id="109" name="Line 14"/>
              <p:cNvSpPr>
                <a:spLocks noChangeShapeType="1"/>
              </p:cNvSpPr>
              <p:nvPr/>
            </p:nvSpPr>
            <p:spPr bwMode="auto">
              <a:xfrm>
                <a:off x="3552" y="2538"/>
                <a:ext cx="0" cy="63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0" name="Text Box 15"/>
              <p:cNvSpPr txBox="1">
                <a:spLocks noChangeArrowheads="1"/>
              </p:cNvSpPr>
              <p:nvPr/>
            </p:nvSpPr>
            <p:spPr bwMode="auto">
              <a:xfrm>
                <a:off x="3591" y="2658"/>
                <a:ext cx="834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69000"/>
                  </a:lnSpc>
                  <a:spcBef>
                    <a:spcPct val="5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Calibri" panose="020F0502020204030204" pitchFamily="34" charset="0"/>
                  </a:rPr>
                  <a:t>Customer/ Coverage Information</a:t>
                </a:r>
              </a:p>
            </p:txBody>
          </p:sp>
        </p:grpSp>
        <p:grpSp>
          <p:nvGrpSpPr>
            <p:cNvPr id="111" name="Group 16"/>
            <p:cNvGrpSpPr>
              <a:grpSpLocks/>
            </p:cNvGrpSpPr>
            <p:nvPr/>
          </p:nvGrpSpPr>
          <p:grpSpPr bwMode="auto">
            <a:xfrm>
              <a:off x="5277860" y="6160789"/>
              <a:ext cx="823913" cy="671513"/>
              <a:chOff x="2640" y="2145"/>
              <a:chExt cx="519" cy="423"/>
            </a:xfrm>
          </p:grpSpPr>
          <p:pic>
            <p:nvPicPr>
              <p:cNvPr id="112" name="Picture 17" descr="j0300520"/>
              <p:cNvPicPr>
                <a:picLocks noChangeAspect="1" noChangeArrowheads="1" noCrop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81" y="2145"/>
                <a:ext cx="471" cy="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3" name="Text Box 18"/>
              <p:cNvSpPr txBox="1">
                <a:spLocks noChangeArrowheads="1"/>
              </p:cNvSpPr>
              <p:nvPr/>
            </p:nvSpPr>
            <p:spPr bwMode="auto">
              <a:xfrm>
                <a:off x="2640" y="2424"/>
                <a:ext cx="519" cy="144"/>
              </a:xfrm>
              <a:prstGeom prst="rect">
                <a:avLst/>
              </a:prstGeom>
              <a:solidFill>
                <a:srgbClr val="CCFFCC">
                  <a:alpha val="7097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lnSpc>
                    <a:spcPct val="69000"/>
                  </a:lnSpc>
                  <a:spcBef>
                    <a:spcPct val="51000"/>
                  </a:spcBef>
                </a:pPr>
                <a:r>
                  <a:rPr lang="en-US" b="1" dirty="0">
                    <a:latin typeface="Verdana" pitchFamily="34" charset="0"/>
                  </a:rPr>
                  <a:t>RATING </a:t>
                </a:r>
              </a:p>
            </p:txBody>
          </p:sp>
        </p:grpSp>
        <p:grpSp>
          <p:nvGrpSpPr>
            <p:cNvPr id="114" name="Group 19"/>
            <p:cNvGrpSpPr>
              <a:grpSpLocks/>
            </p:cNvGrpSpPr>
            <p:nvPr/>
          </p:nvGrpSpPr>
          <p:grpSpPr bwMode="auto">
            <a:xfrm>
              <a:off x="6292267" y="3125918"/>
              <a:ext cx="1828800" cy="153988"/>
              <a:chOff x="3084" y="680"/>
              <a:chExt cx="1152" cy="97"/>
            </a:xfrm>
          </p:grpSpPr>
          <p:sp>
            <p:nvSpPr>
              <p:cNvPr id="115" name="Line 20"/>
              <p:cNvSpPr>
                <a:spLocks noChangeShapeType="1"/>
              </p:cNvSpPr>
              <p:nvPr/>
            </p:nvSpPr>
            <p:spPr bwMode="auto">
              <a:xfrm>
                <a:off x="3084" y="777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6" name="Text Box 21"/>
              <p:cNvSpPr txBox="1">
                <a:spLocks noChangeArrowheads="1"/>
              </p:cNvSpPr>
              <p:nvPr/>
            </p:nvSpPr>
            <p:spPr bwMode="auto">
              <a:xfrm>
                <a:off x="3357" y="680"/>
                <a:ext cx="48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69000"/>
                  </a:lnSpc>
                  <a:spcBef>
                    <a:spcPct val="5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Calibri" panose="020F0502020204030204" pitchFamily="34" charset="0"/>
                  </a:rPr>
                  <a:t>Payments </a:t>
                </a:r>
              </a:p>
            </p:txBody>
          </p:sp>
        </p:grpSp>
        <p:grpSp>
          <p:nvGrpSpPr>
            <p:cNvPr id="117" name="Group 22"/>
            <p:cNvGrpSpPr>
              <a:grpSpLocks/>
            </p:cNvGrpSpPr>
            <p:nvPr/>
          </p:nvGrpSpPr>
          <p:grpSpPr bwMode="auto">
            <a:xfrm>
              <a:off x="6425617" y="3360474"/>
              <a:ext cx="1828800" cy="152400"/>
              <a:chOff x="3168" y="816"/>
              <a:chExt cx="1152" cy="96"/>
            </a:xfrm>
          </p:grpSpPr>
          <p:sp>
            <p:nvSpPr>
              <p:cNvPr id="118" name="Line 23"/>
              <p:cNvSpPr>
                <a:spLocks noChangeShapeType="1"/>
              </p:cNvSpPr>
              <p:nvPr/>
            </p:nvSpPr>
            <p:spPr bwMode="auto">
              <a:xfrm rot="10800000">
                <a:off x="3168" y="816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9" name="Text Box 24"/>
              <p:cNvSpPr txBox="1">
                <a:spLocks noChangeArrowheads="1"/>
              </p:cNvSpPr>
              <p:nvPr/>
            </p:nvSpPr>
            <p:spPr bwMode="auto">
              <a:xfrm>
                <a:off x="3453" y="816"/>
                <a:ext cx="48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69000"/>
                  </a:lnSpc>
                  <a:spcBef>
                    <a:spcPct val="5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Calibri" panose="020F0502020204030204" pitchFamily="34" charset="0"/>
                  </a:rPr>
                  <a:t>Re-funds</a:t>
                </a:r>
              </a:p>
            </p:txBody>
          </p:sp>
        </p:grpSp>
        <p:grpSp>
          <p:nvGrpSpPr>
            <p:cNvPr id="120" name="Group 25"/>
            <p:cNvGrpSpPr>
              <a:grpSpLocks/>
            </p:cNvGrpSpPr>
            <p:nvPr/>
          </p:nvGrpSpPr>
          <p:grpSpPr bwMode="auto">
            <a:xfrm>
              <a:off x="8159163" y="3155298"/>
              <a:ext cx="752475" cy="815975"/>
              <a:chOff x="4260" y="721"/>
              <a:chExt cx="474" cy="514"/>
            </a:xfrm>
          </p:grpSpPr>
          <p:pic>
            <p:nvPicPr>
              <p:cNvPr id="121" name="Picture 26" descr="j0283011[1]"/>
              <p:cNvPicPr>
                <a:picLocks noChangeAspect="1" noChangeArrowheads="1" noCrop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81" y="721"/>
                <a:ext cx="428" cy="4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2" name="Text Box 27"/>
              <p:cNvSpPr txBox="1">
                <a:spLocks noChangeArrowheads="1"/>
              </p:cNvSpPr>
              <p:nvPr/>
            </p:nvSpPr>
            <p:spPr bwMode="auto">
              <a:xfrm>
                <a:off x="4260" y="1139"/>
                <a:ext cx="474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lnSpc>
                    <a:spcPct val="69000"/>
                  </a:lnSpc>
                  <a:spcBef>
                    <a:spcPct val="51000"/>
                  </a:spcBef>
                </a:pPr>
                <a:r>
                  <a:rPr lang="en-US" sz="1200" i="1">
                    <a:solidFill>
                      <a:srgbClr val="C00000"/>
                    </a:solidFill>
                    <a:latin typeface="Calibri" panose="020F0502020204030204" pitchFamily="34" charset="0"/>
                  </a:rPr>
                  <a:t>Billing </a:t>
                </a:r>
              </a:p>
            </p:txBody>
          </p:sp>
        </p:grpSp>
        <p:grpSp>
          <p:nvGrpSpPr>
            <p:cNvPr id="123" name="Group 28"/>
            <p:cNvGrpSpPr>
              <a:grpSpLocks/>
            </p:cNvGrpSpPr>
            <p:nvPr/>
          </p:nvGrpSpPr>
          <p:grpSpPr bwMode="auto">
            <a:xfrm>
              <a:off x="8082967" y="4001436"/>
              <a:ext cx="990600" cy="984250"/>
              <a:chOff x="4914" y="2142"/>
              <a:chExt cx="624" cy="620"/>
            </a:xfrm>
          </p:grpSpPr>
          <p:sp>
            <p:nvSpPr>
              <p:cNvPr id="124" name="Line 29"/>
              <p:cNvSpPr>
                <a:spLocks noChangeShapeType="1"/>
              </p:cNvSpPr>
              <p:nvPr/>
            </p:nvSpPr>
            <p:spPr bwMode="auto">
              <a:xfrm>
                <a:off x="5406" y="2142"/>
                <a:ext cx="0" cy="23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5" name="Line 30"/>
              <p:cNvSpPr>
                <a:spLocks noChangeShapeType="1"/>
              </p:cNvSpPr>
              <p:nvPr/>
            </p:nvSpPr>
            <p:spPr bwMode="auto">
              <a:xfrm flipV="1">
                <a:off x="5070" y="2142"/>
                <a:ext cx="0" cy="23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26" name="Group 31"/>
              <p:cNvGrpSpPr>
                <a:grpSpLocks/>
              </p:cNvGrpSpPr>
              <p:nvPr/>
            </p:nvGrpSpPr>
            <p:grpSpPr bwMode="auto">
              <a:xfrm>
                <a:off x="4914" y="2307"/>
                <a:ext cx="624" cy="455"/>
                <a:chOff x="4212" y="1326"/>
                <a:chExt cx="624" cy="455"/>
              </a:xfrm>
            </p:grpSpPr>
            <p:pic>
              <p:nvPicPr>
                <p:cNvPr id="127" name="Picture 32" descr="j0284114[1]"/>
                <p:cNvPicPr>
                  <a:picLocks noChangeAspect="1" noChangeArrowheads="1" noCrop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272" y="1326"/>
                  <a:ext cx="437" cy="3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28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4212" y="1667"/>
                  <a:ext cx="624" cy="1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69000"/>
                    </a:lnSpc>
                    <a:spcBef>
                      <a:spcPct val="51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i="1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</a:rPr>
                    <a:t>Accounts/ GL </a:t>
                  </a:r>
                </a:p>
              </p:txBody>
            </p:sp>
          </p:grpSp>
        </p:grpSp>
        <p:grpSp>
          <p:nvGrpSpPr>
            <p:cNvPr id="129" name="Group 34"/>
            <p:cNvGrpSpPr>
              <a:grpSpLocks/>
            </p:cNvGrpSpPr>
            <p:nvPr/>
          </p:nvGrpSpPr>
          <p:grpSpPr bwMode="auto">
            <a:xfrm>
              <a:off x="6106530" y="3628860"/>
              <a:ext cx="2071687" cy="2830379"/>
              <a:chOff x="2967" y="963"/>
              <a:chExt cx="1305" cy="2012"/>
            </a:xfrm>
          </p:grpSpPr>
          <p:grpSp>
            <p:nvGrpSpPr>
              <p:cNvPr id="130" name="Group 35"/>
              <p:cNvGrpSpPr>
                <a:grpSpLocks/>
              </p:cNvGrpSpPr>
              <p:nvPr/>
            </p:nvGrpSpPr>
            <p:grpSpPr bwMode="auto">
              <a:xfrm>
                <a:off x="2994" y="963"/>
                <a:ext cx="1278" cy="1799"/>
                <a:chOff x="2994" y="963"/>
                <a:chExt cx="1278" cy="1799"/>
              </a:xfrm>
            </p:grpSpPr>
            <p:sp>
              <p:nvSpPr>
                <p:cNvPr id="132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3723" y="963"/>
                  <a:ext cx="549" cy="3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3" name="Line 37"/>
                <p:cNvSpPr>
                  <a:spLocks noChangeShapeType="1"/>
                </p:cNvSpPr>
                <p:nvPr/>
              </p:nvSpPr>
              <p:spPr bwMode="auto">
                <a:xfrm>
                  <a:off x="3712" y="986"/>
                  <a:ext cx="0" cy="1776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4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2994" y="2740"/>
                  <a:ext cx="684" cy="14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131" name="Text Box 39"/>
              <p:cNvSpPr txBox="1">
                <a:spLocks noChangeArrowheads="1"/>
              </p:cNvSpPr>
              <p:nvPr/>
            </p:nvSpPr>
            <p:spPr bwMode="auto">
              <a:xfrm>
                <a:off x="2967" y="2771"/>
                <a:ext cx="834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70000"/>
                  </a:lnSpc>
                  <a:spcBef>
                    <a:spcPct val="5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Calibri" panose="020F0502020204030204" pitchFamily="34" charset="0"/>
                  </a:rPr>
                  <a:t>Premium Information</a:t>
                </a:r>
              </a:p>
            </p:txBody>
          </p:sp>
        </p:grpSp>
        <p:grpSp>
          <p:nvGrpSpPr>
            <p:cNvPr id="135" name="Group 40"/>
            <p:cNvGrpSpPr>
              <a:grpSpLocks/>
            </p:cNvGrpSpPr>
            <p:nvPr/>
          </p:nvGrpSpPr>
          <p:grpSpPr bwMode="auto">
            <a:xfrm>
              <a:off x="5020680" y="4462197"/>
              <a:ext cx="1509712" cy="879475"/>
              <a:chOff x="2985" y="1990"/>
              <a:chExt cx="951" cy="554"/>
            </a:xfrm>
          </p:grpSpPr>
          <p:sp>
            <p:nvSpPr>
              <p:cNvPr id="136" name="Text Box 41"/>
              <p:cNvSpPr txBox="1">
                <a:spLocks noChangeArrowheads="1"/>
              </p:cNvSpPr>
              <p:nvPr/>
            </p:nvSpPr>
            <p:spPr bwMode="auto">
              <a:xfrm>
                <a:off x="2985" y="2334"/>
                <a:ext cx="951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  <a:spcBef>
                    <a:spcPct val="51000"/>
                  </a:spcBef>
                </a:pPr>
                <a:r>
                  <a:rPr lang="en-US" sz="1200" i="1" dirty="0">
                    <a:solidFill>
                      <a:srgbClr val="C00000"/>
                    </a:solidFill>
                    <a:latin typeface="Calibri" panose="020F0502020204030204" pitchFamily="34" charset="0"/>
                  </a:rPr>
                  <a:t>Producers (Agents/ Brokers/ </a:t>
                </a:r>
                <a:r>
                  <a:rPr lang="en-US" sz="1200" i="1" dirty="0" smtClean="0">
                    <a:solidFill>
                      <a:srgbClr val="C00000"/>
                    </a:solidFill>
                    <a:latin typeface="Calibri" panose="020F0502020204030204" pitchFamily="34" charset="0"/>
                  </a:rPr>
                  <a:t>Marketing)</a:t>
                </a:r>
                <a:endParaRPr lang="en-US" sz="1200" i="1" dirty="0">
                  <a:solidFill>
                    <a:srgbClr val="C00000"/>
                  </a:solidFill>
                  <a:latin typeface="Calibri" panose="020F0502020204030204" pitchFamily="34" charset="0"/>
                </a:endParaRPr>
              </a:p>
            </p:txBody>
          </p:sp>
          <p:pic>
            <p:nvPicPr>
              <p:cNvPr id="137" name="Picture 42" descr="j0233525[1]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68" y="1990"/>
                <a:ext cx="452" cy="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38" name="Group 43"/>
            <p:cNvGrpSpPr>
              <a:grpSpLocks/>
            </p:cNvGrpSpPr>
            <p:nvPr/>
          </p:nvGrpSpPr>
          <p:grpSpPr bwMode="auto">
            <a:xfrm>
              <a:off x="4715880" y="5427363"/>
              <a:ext cx="762000" cy="547687"/>
              <a:chOff x="2793" y="2574"/>
              <a:chExt cx="480" cy="576"/>
            </a:xfrm>
          </p:grpSpPr>
          <p:sp>
            <p:nvSpPr>
              <p:cNvPr id="139" name="Line 44"/>
              <p:cNvSpPr>
                <a:spLocks noChangeShapeType="1"/>
              </p:cNvSpPr>
              <p:nvPr/>
            </p:nvSpPr>
            <p:spPr bwMode="auto">
              <a:xfrm rot="10800000">
                <a:off x="3273" y="2574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0" name="Text Box 45"/>
              <p:cNvSpPr txBox="1">
                <a:spLocks noChangeArrowheads="1"/>
              </p:cNvSpPr>
              <p:nvPr/>
            </p:nvSpPr>
            <p:spPr bwMode="auto">
              <a:xfrm>
                <a:off x="2793" y="2784"/>
                <a:ext cx="471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69000"/>
                  </a:lnSpc>
                  <a:spcBef>
                    <a:spcPct val="5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Calibri" panose="020F0502020204030204" pitchFamily="34" charset="0"/>
                  </a:rPr>
                  <a:t>Premium Information</a:t>
                </a:r>
              </a:p>
            </p:txBody>
          </p:sp>
        </p:grpSp>
        <p:grpSp>
          <p:nvGrpSpPr>
            <p:cNvPr id="144" name="Group 49"/>
            <p:cNvGrpSpPr>
              <a:grpSpLocks/>
            </p:cNvGrpSpPr>
            <p:nvPr/>
          </p:nvGrpSpPr>
          <p:grpSpPr bwMode="auto">
            <a:xfrm>
              <a:off x="2584873" y="4446324"/>
              <a:ext cx="1066800" cy="736600"/>
              <a:chOff x="1273" y="1980"/>
              <a:chExt cx="672" cy="464"/>
            </a:xfrm>
          </p:grpSpPr>
          <p:pic>
            <p:nvPicPr>
              <p:cNvPr id="145" name="Picture 50" descr="j0284136[1]"/>
              <p:cNvPicPr>
                <a:picLocks noChangeAspect="1" noChangeArrowheads="1" noCrop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3" y="1980"/>
                <a:ext cx="514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6" name="Text Box 51"/>
              <p:cNvSpPr txBox="1">
                <a:spLocks noChangeArrowheads="1"/>
              </p:cNvSpPr>
              <p:nvPr/>
            </p:nvSpPr>
            <p:spPr bwMode="auto">
              <a:xfrm>
                <a:off x="1273" y="2348"/>
                <a:ext cx="67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  <a:spcBef>
                    <a:spcPct val="51000"/>
                  </a:spcBef>
                </a:pPr>
                <a:r>
                  <a:rPr lang="en-US" sz="900" i="1" dirty="0">
                    <a:solidFill>
                      <a:srgbClr val="C00000"/>
                    </a:solidFill>
                    <a:latin typeface="Calibri" panose="020F0502020204030204" pitchFamily="34" charset="0"/>
                  </a:rPr>
                  <a:t>Underwriter</a:t>
                </a:r>
              </a:p>
            </p:txBody>
          </p:sp>
        </p:grpSp>
        <p:grpSp>
          <p:nvGrpSpPr>
            <p:cNvPr id="147" name="Group 52"/>
            <p:cNvGrpSpPr>
              <a:grpSpLocks/>
            </p:cNvGrpSpPr>
            <p:nvPr/>
          </p:nvGrpSpPr>
          <p:grpSpPr bwMode="auto">
            <a:xfrm>
              <a:off x="3587167" y="4789224"/>
              <a:ext cx="1571625" cy="276225"/>
              <a:chOff x="2082" y="2196"/>
              <a:chExt cx="990" cy="174"/>
            </a:xfrm>
          </p:grpSpPr>
          <p:sp>
            <p:nvSpPr>
              <p:cNvPr id="148" name="Line 53"/>
              <p:cNvSpPr>
                <a:spLocks noChangeShapeType="1"/>
              </p:cNvSpPr>
              <p:nvPr/>
            </p:nvSpPr>
            <p:spPr bwMode="auto">
              <a:xfrm flipH="1">
                <a:off x="2112" y="2304"/>
                <a:ext cx="960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9" name="Text Box 54"/>
              <p:cNvSpPr txBox="1">
                <a:spLocks noChangeArrowheads="1"/>
              </p:cNvSpPr>
              <p:nvPr/>
            </p:nvSpPr>
            <p:spPr bwMode="auto">
              <a:xfrm>
                <a:off x="2082" y="2196"/>
                <a:ext cx="978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69000"/>
                  </a:lnSpc>
                  <a:spcBef>
                    <a:spcPct val="5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Calibri" panose="020F0502020204030204" pitchFamily="34" charset="0"/>
                  </a:rPr>
                  <a:t>Customer/ Coverage Information</a:t>
                </a:r>
              </a:p>
            </p:txBody>
          </p:sp>
        </p:grpSp>
        <p:grpSp>
          <p:nvGrpSpPr>
            <p:cNvPr id="150" name="Group 55"/>
            <p:cNvGrpSpPr>
              <a:grpSpLocks/>
            </p:cNvGrpSpPr>
            <p:nvPr/>
          </p:nvGrpSpPr>
          <p:grpSpPr bwMode="auto">
            <a:xfrm>
              <a:off x="3539542" y="4592374"/>
              <a:ext cx="1619250" cy="200025"/>
              <a:chOff x="2052" y="2072"/>
              <a:chExt cx="1020" cy="126"/>
            </a:xfrm>
          </p:grpSpPr>
          <p:sp>
            <p:nvSpPr>
              <p:cNvPr id="151" name="Line 56"/>
              <p:cNvSpPr>
                <a:spLocks noChangeShapeType="1"/>
              </p:cNvSpPr>
              <p:nvPr/>
            </p:nvSpPr>
            <p:spPr bwMode="auto">
              <a:xfrm>
                <a:off x="2106" y="2198"/>
                <a:ext cx="956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</a:endParaRPr>
              </a:p>
            </p:txBody>
          </p:sp>
          <p:sp>
            <p:nvSpPr>
              <p:cNvPr id="152" name="Text Box 57"/>
              <p:cNvSpPr txBox="1">
                <a:spLocks noChangeArrowheads="1"/>
              </p:cNvSpPr>
              <p:nvPr/>
            </p:nvSpPr>
            <p:spPr bwMode="auto">
              <a:xfrm>
                <a:off x="2052" y="2072"/>
                <a:ext cx="102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69000"/>
                  </a:lnSpc>
                  <a:spcBef>
                    <a:spcPct val="5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Calibri" panose="020F0502020204030204" pitchFamily="34" charset="0"/>
                  </a:rPr>
                  <a:t>Underwriting Guidelines</a:t>
                </a:r>
              </a:p>
            </p:txBody>
          </p:sp>
        </p:grpSp>
        <p:grpSp>
          <p:nvGrpSpPr>
            <p:cNvPr id="154" name="Group 59"/>
            <p:cNvGrpSpPr>
              <a:grpSpLocks/>
            </p:cNvGrpSpPr>
            <p:nvPr/>
          </p:nvGrpSpPr>
          <p:grpSpPr bwMode="auto">
            <a:xfrm>
              <a:off x="4580942" y="3741474"/>
              <a:ext cx="882650" cy="457200"/>
              <a:chOff x="2708" y="1536"/>
              <a:chExt cx="556" cy="288"/>
            </a:xfrm>
          </p:grpSpPr>
          <p:sp>
            <p:nvSpPr>
              <p:cNvPr id="155" name="Text Box 60"/>
              <p:cNvSpPr txBox="1">
                <a:spLocks noChangeArrowheads="1"/>
              </p:cNvSpPr>
              <p:nvPr/>
            </p:nvSpPr>
            <p:spPr bwMode="auto">
              <a:xfrm>
                <a:off x="2708" y="1566"/>
                <a:ext cx="52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/>
              <a:lstStyle>
                <a:defPPr>
                  <a:defRPr lang="en-US"/>
                </a:defPPr>
                <a:lvl1pPr marL="0" marR="0" lvl="0" indent="0" algn="ctr" defTabSz="914400" eaLnBrk="1" fontAlgn="auto" latinLnBrk="0" hangingPunct="1">
                  <a:lnSpc>
                    <a:spcPct val="69000"/>
                  </a:lnSpc>
                  <a:spcBef>
                    <a:spcPct val="5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200" b="0" i="0" u="none" strike="noStrike" kern="0" cap="none" spc="0" normalizeH="0" baseline="0">
                    <a:ln>
                      <a:noFill/>
                    </a:ln>
                    <a:effectLst/>
                    <a:uLnTx/>
                    <a:uFillTx/>
                    <a:latin typeface="Times New Roman" pitchFamily="18" charset="0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r>
                  <a:rPr lang="en-US" dirty="0">
                    <a:latin typeface="Calibri" panose="020F0502020204030204" pitchFamily="34" charset="0"/>
                  </a:rPr>
                  <a:t>Quote</a:t>
                </a:r>
                <a:r>
                  <a:rPr lang="en-US" dirty="0" smtClean="0">
                    <a:latin typeface="Calibri" panose="020F0502020204030204" pitchFamily="34" charset="0"/>
                  </a:rPr>
                  <a:t>/ Application</a:t>
                </a:r>
                <a:endParaRPr 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56" name="Line 61"/>
              <p:cNvSpPr>
                <a:spLocks noChangeShapeType="1"/>
              </p:cNvSpPr>
              <p:nvPr/>
            </p:nvSpPr>
            <p:spPr bwMode="auto">
              <a:xfrm flipV="1">
                <a:off x="3264" y="1536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57" name="Group 62"/>
            <p:cNvGrpSpPr>
              <a:grpSpLocks/>
            </p:cNvGrpSpPr>
            <p:nvPr/>
          </p:nvGrpSpPr>
          <p:grpSpPr bwMode="auto">
            <a:xfrm>
              <a:off x="1919516" y="4732074"/>
              <a:ext cx="1023938" cy="371475"/>
              <a:chOff x="768" y="2160"/>
              <a:chExt cx="645" cy="234"/>
            </a:xfrm>
          </p:grpSpPr>
          <p:sp>
            <p:nvSpPr>
              <p:cNvPr id="158" name="Line 63"/>
              <p:cNvSpPr>
                <a:spLocks noChangeShapeType="1"/>
              </p:cNvSpPr>
              <p:nvPr/>
            </p:nvSpPr>
            <p:spPr bwMode="auto">
              <a:xfrm>
                <a:off x="912" y="2160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9" name="Text Box 64"/>
              <p:cNvSpPr txBox="1">
                <a:spLocks noChangeArrowheads="1"/>
              </p:cNvSpPr>
              <p:nvPr/>
            </p:nvSpPr>
            <p:spPr bwMode="auto">
              <a:xfrm>
                <a:off x="768" y="2177"/>
                <a:ext cx="645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69000"/>
                  </a:lnSpc>
                  <a:spcBef>
                    <a:spcPct val="5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Calibri" panose="020F0502020204030204" pitchFamily="34" charset="0"/>
                  </a:rPr>
                  <a:t>Business Guidelines </a:t>
                </a:r>
              </a:p>
            </p:txBody>
          </p:sp>
        </p:grpSp>
        <p:grpSp>
          <p:nvGrpSpPr>
            <p:cNvPr id="163" name="Group 68"/>
            <p:cNvGrpSpPr>
              <a:grpSpLocks/>
            </p:cNvGrpSpPr>
            <p:nvPr/>
          </p:nvGrpSpPr>
          <p:grpSpPr bwMode="auto">
            <a:xfrm>
              <a:off x="3482392" y="5174986"/>
              <a:ext cx="1543050" cy="152400"/>
              <a:chOff x="2016" y="2439"/>
              <a:chExt cx="972" cy="96"/>
            </a:xfrm>
          </p:grpSpPr>
          <p:sp>
            <p:nvSpPr>
              <p:cNvPr id="164" name="Text Box 69"/>
              <p:cNvSpPr txBox="1">
                <a:spLocks noChangeArrowheads="1"/>
              </p:cNvSpPr>
              <p:nvPr/>
            </p:nvSpPr>
            <p:spPr bwMode="auto">
              <a:xfrm>
                <a:off x="2016" y="2439"/>
                <a:ext cx="96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69000"/>
                  </a:lnSpc>
                  <a:spcBef>
                    <a:spcPct val="5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Calibri" panose="020F0502020204030204" pitchFamily="34" charset="0"/>
                  </a:rPr>
                  <a:t>Premium Information</a:t>
                </a:r>
              </a:p>
            </p:txBody>
          </p:sp>
          <p:sp>
            <p:nvSpPr>
              <p:cNvPr id="165" name="Line 70"/>
              <p:cNvSpPr>
                <a:spLocks noChangeShapeType="1"/>
              </p:cNvSpPr>
              <p:nvPr/>
            </p:nvSpPr>
            <p:spPr bwMode="auto">
              <a:xfrm>
                <a:off x="2076" y="2448"/>
                <a:ext cx="912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66" name="Group 71"/>
            <p:cNvGrpSpPr>
              <a:grpSpLocks/>
            </p:cNvGrpSpPr>
            <p:nvPr/>
          </p:nvGrpSpPr>
          <p:grpSpPr bwMode="auto">
            <a:xfrm>
              <a:off x="2974393" y="5174951"/>
              <a:ext cx="2114551" cy="1285875"/>
              <a:chOff x="1696" y="2646"/>
              <a:chExt cx="1332" cy="810"/>
            </a:xfrm>
          </p:grpSpPr>
          <p:sp>
            <p:nvSpPr>
              <p:cNvPr id="167" name="Text Box 72"/>
              <p:cNvSpPr txBox="1">
                <a:spLocks noChangeArrowheads="1"/>
              </p:cNvSpPr>
              <p:nvPr/>
            </p:nvSpPr>
            <p:spPr bwMode="auto">
              <a:xfrm>
                <a:off x="1803" y="3312"/>
                <a:ext cx="645" cy="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69000"/>
                  </a:lnSpc>
                  <a:spcBef>
                    <a:spcPct val="5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Calibri" panose="020F0502020204030204" pitchFamily="34" charset="0"/>
                  </a:rPr>
                  <a:t>Rating Rules</a:t>
                </a:r>
              </a:p>
            </p:txBody>
          </p:sp>
          <p:sp>
            <p:nvSpPr>
              <p:cNvPr id="168" name="Line 73"/>
              <p:cNvSpPr>
                <a:spLocks noChangeShapeType="1"/>
              </p:cNvSpPr>
              <p:nvPr/>
            </p:nvSpPr>
            <p:spPr bwMode="auto">
              <a:xfrm>
                <a:off x="1703" y="3449"/>
                <a:ext cx="1325" cy="7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9" name="Line 74"/>
              <p:cNvSpPr>
                <a:spLocks noChangeShapeType="1"/>
              </p:cNvSpPr>
              <p:nvPr/>
            </p:nvSpPr>
            <p:spPr bwMode="auto">
              <a:xfrm>
                <a:off x="1696" y="2646"/>
                <a:ext cx="0" cy="81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1796068" y="2744103"/>
              <a:ext cx="1508543" cy="1242918"/>
              <a:chOff x="1458090" y="2307117"/>
              <a:chExt cx="1508543" cy="1242918"/>
            </a:xfrm>
          </p:grpSpPr>
          <p:grpSp>
            <p:nvGrpSpPr>
              <p:cNvPr id="141" name="Group 46"/>
              <p:cNvGrpSpPr>
                <a:grpSpLocks/>
              </p:cNvGrpSpPr>
              <p:nvPr/>
            </p:nvGrpSpPr>
            <p:grpSpPr bwMode="auto">
              <a:xfrm>
                <a:off x="2174612" y="2605389"/>
                <a:ext cx="792021" cy="630238"/>
                <a:chOff x="-326" y="751"/>
                <a:chExt cx="556" cy="397"/>
              </a:xfrm>
            </p:grpSpPr>
            <p:pic>
              <p:nvPicPr>
                <p:cNvPr id="142" name="Picture 47" descr="j0234687"/>
                <p:cNvPicPr>
                  <a:picLocks noChangeAspect="1" noChangeArrowheads="1" noCrop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326" y="843"/>
                  <a:ext cx="517" cy="3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3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-314" y="751"/>
                  <a:ext cx="544" cy="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lnSpc>
                      <a:spcPct val="70000"/>
                    </a:lnSpc>
                    <a:spcBef>
                      <a:spcPct val="51000"/>
                    </a:spcBef>
                  </a:pPr>
                  <a:r>
                    <a:rPr lang="en-US" sz="1200" i="1" dirty="0">
                      <a:solidFill>
                        <a:srgbClr val="C00000"/>
                      </a:solidFill>
                      <a:latin typeface="Calibri" panose="020F0502020204030204" pitchFamily="34" charset="0"/>
                    </a:rPr>
                    <a:t>Actuary</a:t>
                  </a:r>
                </a:p>
              </p:txBody>
            </p:sp>
          </p:grpSp>
          <p:sp>
            <p:nvSpPr>
              <p:cNvPr id="153" name="Text Box 58"/>
              <p:cNvSpPr txBox="1">
                <a:spLocks noChangeArrowheads="1"/>
              </p:cNvSpPr>
              <p:nvPr/>
            </p:nvSpPr>
            <p:spPr bwMode="auto">
              <a:xfrm>
                <a:off x="2118307" y="2307117"/>
                <a:ext cx="838200" cy="3190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lnSpc>
                    <a:spcPct val="69000"/>
                  </a:lnSpc>
                  <a:spcBef>
                    <a:spcPct val="51000"/>
                  </a:spcBef>
                </a:pPr>
                <a:r>
                  <a:rPr lang="en-US" sz="1200" dirty="0">
                    <a:latin typeface="Calibri" panose="020F0502020204030204" pitchFamily="34" charset="0"/>
                  </a:rPr>
                  <a:t>Market Information</a:t>
                </a:r>
              </a:p>
            </p:txBody>
          </p:sp>
          <p:sp>
            <p:nvSpPr>
              <p:cNvPr id="161" name="Text Box 66"/>
              <p:cNvSpPr txBox="1">
                <a:spLocks noChangeArrowheads="1"/>
              </p:cNvSpPr>
              <p:nvPr/>
            </p:nvSpPr>
            <p:spPr bwMode="auto">
              <a:xfrm>
                <a:off x="1458090" y="2714362"/>
                <a:ext cx="730250" cy="228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69000"/>
                  </a:lnSpc>
                  <a:spcBef>
                    <a:spcPct val="5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Calibri" panose="020F0502020204030204" pitchFamily="34" charset="0"/>
                  </a:rPr>
                  <a:t>Actuarial Guidelines</a:t>
                </a:r>
              </a:p>
            </p:txBody>
          </p:sp>
          <p:sp>
            <p:nvSpPr>
              <p:cNvPr id="180" name="Text Box 86"/>
              <p:cNvSpPr txBox="1">
                <a:spLocks noChangeArrowheads="1"/>
              </p:cNvSpPr>
              <p:nvPr/>
            </p:nvSpPr>
            <p:spPr bwMode="auto">
              <a:xfrm>
                <a:off x="1780855" y="3230948"/>
                <a:ext cx="838200" cy="3190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lnSpc>
                    <a:spcPct val="69000"/>
                  </a:lnSpc>
                  <a:spcBef>
                    <a:spcPct val="51000"/>
                  </a:spcBef>
                </a:pPr>
                <a:r>
                  <a:rPr lang="en-US" sz="1200" dirty="0">
                    <a:latin typeface="Calibri" panose="020F0502020204030204" pitchFamily="34" charset="0"/>
                  </a:rPr>
                  <a:t>Internal Experience</a:t>
                </a:r>
              </a:p>
            </p:txBody>
          </p:sp>
        </p:grpSp>
        <p:grpSp>
          <p:nvGrpSpPr>
            <p:cNvPr id="181" name="Group 87"/>
            <p:cNvGrpSpPr>
              <a:grpSpLocks/>
            </p:cNvGrpSpPr>
            <p:nvPr/>
          </p:nvGrpSpPr>
          <p:grpSpPr bwMode="auto">
            <a:xfrm>
              <a:off x="4825423" y="2617525"/>
              <a:ext cx="1103314" cy="623887"/>
              <a:chOff x="2862" y="1362"/>
              <a:chExt cx="695" cy="393"/>
            </a:xfrm>
          </p:grpSpPr>
          <p:sp>
            <p:nvSpPr>
              <p:cNvPr id="183" name="Text Box 89"/>
              <p:cNvSpPr txBox="1">
                <a:spLocks noChangeArrowheads="1"/>
              </p:cNvSpPr>
              <p:nvPr/>
            </p:nvSpPr>
            <p:spPr bwMode="auto">
              <a:xfrm>
                <a:off x="2862" y="1362"/>
                <a:ext cx="695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69000"/>
                  </a:lnSpc>
                  <a:spcBef>
                    <a:spcPct val="5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Calibri" panose="020F0502020204030204" pitchFamily="34" charset="0"/>
                  </a:rPr>
                  <a:t>Policy Issuance</a:t>
                </a:r>
              </a:p>
            </p:txBody>
          </p:sp>
          <p:sp>
            <p:nvSpPr>
              <p:cNvPr id="182" name="Form"/>
              <p:cNvSpPr>
                <a:spLocks noEditPoints="1" noChangeArrowheads="1"/>
              </p:cNvSpPr>
              <p:nvPr/>
            </p:nvSpPr>
            <p:spPr bwMode="auto">
              <a:xfrm>
                <a:off x="3024" y="1476"/>
                <a:ext cx="240" cy="279"/>
              </a:xfrm>
              <a:custGeom>
                <a:avLst/>
                <a:gdLst>
                  <a:gd name="T0" fmla="*/ 0 w 21600"/>
                  <a:gd name="T1" fmla="*/ 0 h 21600"/>
                  <a:gd name="T2" fmla="*/ 141 w 21600"/>
                  <a:gd name="T3" fmla="*/ 0 h 21600"/>
                  <a:gd name="T4" fmla="*/ 282 w 21600"/>
                  <a:gd name="T5" fmla="*/ 0 h 21600"/>
                  <a:gd name="T6" fmla="*/ 282 w 21600"/>
                  <a:gd name="T7" fmla="*/ 182 h 21600"/>
                  <a:gd name="T8" fmla="*/ 282 w 21600"/>
                  <a:gd name="T9" fmla="*/ 363 h 21600"/>
                  <a:gd name="T10" fmla="*/ 141 w 21600"/>
                  <a:gd name="T11" fmla="*/ 363 h 21600"/>
                  <a:gd name="T12" fmla="*/ 0 w 21600"/>
                  <a:gd name="T13" fmla="*/ 182 h 2160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4749 w 21600"/>
                  <a:gd name="T22" fmla="*/ 1309 h 21600"/>
                  <a:gd name="T23" fmla="*/ 19379 w 21600"/>
                  <a:gd name="T24" fmla="*/ 16304 h 2160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1600" h="21600" extrusionOk="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 extrusionOk="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  <a:path w="21600" h="21600" extrusionOk="0">
                    <a:moveTo>
                      <a:pt x="12840" y="18507"/>
                    </a:moveTo>
                    <a:lnTo>
                      <a:pt x="16051" y="18507"/>
                    </a:lnTo>
                    <a:lnTo>
                      <a:pt x="16051" y="19260"/>
                    </a:lnTo>
                    <a:lnTo>
                      <a:pt x="12840" y="19260"/>
                    </a:lnTo>
                    <a:lnTo>
                      <a:pt x="12840" y="18507"/>
                    </a:lnTo>
                    <a:close/>
                  </a:path>
                  <a:path w="21600" h="21600" extrusionOk="0">
                    <a:moveTo>
                      <a:pt x="16731" y="18507"/>
                    </a:moveTo>
                    <a:lnTo>
                      <a:pt x="19941" y="18507"/>
                    </a:lnTo>
                    <a:lnTo>
                      <a:pt x="19941" y="19260"/>
                    </a:lnTo>
                    <a:lnTo>
                      <a:pt x="16731" y="19260"/>
                    </a:lnTo>
                    <a:lnTo>
                      <a:pt x="16731" y="18507"/>
                    </a:lnTo>
                    <a:close/>
                  </a:path>
                  <a:path w="21600" h="21600" extrusionOk="0">
                    <a:moveTo>
                      <a:pt x="1913" y="1194"/>
                    </a:moveTo>
                    <a:lnTo>
                      <a:pt x="3699" y="1194"/>
                    </a:lnTo>
                    <a:lnTo>
                      <a:pt x="2678" y="1832"/>
                    </a:lnTo>
                    <a:lnTo>
                      <a:pt x="2296" y="1538"/>
                    </a:lnTo>
                    <a:lnTo>
                      <a:pt x="2125" y="1636"/>
                    </a:lnTo>
                    <a:lnTo>
                      <a:pt x="2700" y="2078"/>
                    </a:lnTo>
                    <a:lnTo>
                      <a:pt x="3699" y="1440"/>
                    </a:lnTo>
                    <a:lnTo>
                      <a:pt x="3699" y="2176"/>
                    </a:lnTo>
                    <a:lnTo>
                      <a:pt x="1913" y="2176"/>
                    </a:lnTo>
                    <a:lnTo>
                      <a:pt x="1913" y="1194"/>
                    </a:lnTo>
                    <a:close/>
                  </a:path>
                  <a:path w="21600" h="21600" extrusionOk="0">
                    <a:moveTo>
                      <a:pt x="1913" y="2765"/>
                    </a:moveTo>
                    <a:lnTo>
                      <a:pt x="3699" y="2765"/>
                    </a:lnTo>
                    <a:lnTo>
                      <a:pt x="2678" y="3403"/>
                    </a:lnTo>
                    <a:lnTo>
                      <a:pt x="2296" y="3109"/>
                    </a:lnTo>
                    <a:lnTo>
                      <a:pt x="2125" y="3207"/>
                    </a:lnTo>
                    <a:lnTo>
                      <a:pt x="2700" y="3649"/>
                    </a:lnTo>
                    <a:lnTo>
                      <a:pt x="3699" y="3010"/>
                    </a:lnTo>
                    <a:lnTo>
                      <a:pt x="3699" y="3747"/>
                    </a:lnTo>
                    <a:lnTo>
                      <a:pt x="1913" y="3747"/>
                    </a:lnTo>
                    <a:lnTo>
                      <a:pt x="1913" y="2765"/>
                    </a:lnTo>
                    <a:close/>
                  </a:path>
                  <a:path w="21600" h="21600" extrusionOk="0">
                    <a:moveTo>
                      <a:pt x="1913" y="4336"/>
                    </a:moveTo>
                    <a:lnTo>
                      <a:pt x="3699" y="4336"/>
                    </a:lnTo>
                    <a:lnTo>
                      <a:pt x="2678" y="4974"/>
                    </a:lnTo>
                    <a:lnTo>
                      <a:pt x="2296" y="4680"/>
                    </a:lnTo>
                    <a:lnTo>
                      <a:pt x="2125" y="4778"/>
                    </a:lnTo>
                    <a:lnTo>
                      <a:pt x="2700" y="5220"/>
                    </a:lnTo>
                    <a:lnTo>
                      <a:pt x="3699" y="4581"/>
                    </a:lnTo>
                    <a:lnTo>
                      <a:pt x="3699" y="5318"/>
                    </a:lnTo>
                    <a:lnTo>
                      <a:pt x="1913" y="5318"/>
                    </a:lnTo>
                    <a:lnTo>
                      <a:pt x="1913" y="4336"/>
                    </a:lnTo>
                    <a:close/>
                  </a:path>
                  <a:path w="21600" h="21600" extrusionOk="0">
                    <a:moveTo>
                      <a:pt x="1913" y="5907"/>
                    </a:moveTo>
                    <a:lnTo>
                      <a:pt x="3699" y="5907"/>
                    </a:lnTo>
                    <a:lnTo>
                      <a:pt x="2678" y="6545"/>
                    </a:lnTo>
                    <a:lnTo>
                      <a:pt x="2296" y="6250"/>
                    </a:lnTo>
                    <a:lnTo>
                      <a:pt x="2125" y="6349"/>
                    </a:lnTo>
                    <a:lnTo>
                      <a:pt x="2700" y="6790"/>
                    </a:lnTo>
                    <a:lnTo>
                      <a:pt x="3699" y="6152"/>
                    </a:lnTo>
                    <a:lnTo>
                      <a:pt x="3699" y="6889"/>
                    </a:lnTo>
                    <a:lnTo>
                      <a:pt x="1913" y="6889"/>
                    </a:lnTo>
                    <a:lnTo>
                      <a:pt x="1913" y="5907"/>
                    </a:lnTo>
                    <a:close/>
                  </a:path>
                  <a:path w="21600" h="21600" extrusionOk="0">
                    <a:moveTo>
                      <a:pt x="1913" y="7478"/>
                    </a:moveTo>
                    <a:lnTo>
                      <a:pt x="3699" y="7478"/>
                    </a:lnTo>
                    <a:lnTo>
                      <a:pt x="2678" y="8116"/>
                    </a:lnTo>
                    <a:lnTo>
                      <a:pt x="2296" y="7821"/>
                    </a:lnTo>
                    <a:lnTo>
                      <a:pt x="2125" y="7919"/>
                    </a:lnTo>
                    <a:lnTo>
                      <a:pt x="2700" y="8361"/>
                    </a:lnTo>
                    <a:lnTo>
                      <a:pt x="3699" y="7723"/>
                    </a:lnTo>
                    <a:lnTo>
                      <a:pt x="3699" y="8460"/>
                    </a:lnTo>
                    <a:lnTo>
                      <a:pt x="1913" y="8460"/>
                    </a:lnTo>
                    <a:lnTo>
                      <a:pt x="1913" y="7478"/>
                    </a:lnTo>
                    <a:close/>
                  </a:path>
                  <a:path w="21600" h="21600" extrusionOk="0">
                    <a:moveTo>
                      <a:pt x="1913" y="9049"/>
                    </a:moveTo>
                    <a:lnTo>
                      <a:pt x="3699" y="9049"/>
                    </a:lnTo>
                    <a:lnTo>
                      <a:pt x="2678" y="9687"/>
                    </a:lnTo>
                    <a:lnTo>
                      <a:pt x="2296" y="9392"/>
                    </a:lnTo>
                    <a:lnTo>
                      <a:pt x="2125" y="9490"/>
                    </a:lnTo>
                    <a:lnTo>
                      <a:pt x="2700" y="9932"/>
                    </a:lnTo>
                    <a:lnTo>
                      <a:pt x="3699" y="9294"/>
                    </a:lnTo>
                    <a:lnTo>
                      <a:pt x="3699" y="10030"/>
                    </a:lnTo>
                    <a:lnTo>
                      <a:pt x="1913" y="10030"/>
                    </a:lnTo>
                    <a:lnTo>
                      <a:pt x="1913" y="9049"/>
                    </a:lnTo>
                    <a:close/>
                  </a:path>
                  <a:path w="21600" h="21600" extrusionOk="0">
                    <a:moveTo>
                      <a:pt x="1913" y="10620"/>
                    </a:moveTo>
                    <a:lnTo>
                      <a:pt x="3699" y="10620"/>
                    </a:lnTo>
                    <a:lnTo>
                      <a:pt x="2678" y="11258"/>
                    </a:lnTo>
                    <a:lnTo>
                      <a:pt x="2296" y="10963"/>
                    </a:lnTo>
                    <a:lnTo>
                      <a:pt x="2125" y="11061"/>
                    </a:lnTo>
                    <a:lnTo>
                      <a:pt x="2700" y="11503"/>
                    </a:lnTo>
                    <a:lnTo>
                      <a:pt x="3699" y="10865"/>
                    </a:lnTo>
                    <a:lnTo>
                      <a:pt x="3699" y="11601"/>
                    </a:lnTo>
                    <a:lnTo>
                      <a:pt x="1913" y="11601"/>
                    </a:lnTo>
                    <a:lnTo>
                      <a:pt x="1913" y="10620"/>
                    </a:lnTo>
                    <a:close/>
                  </a:path>
                  <a:path w="21600" h="21600" extrusionOk="0">
                    <a:moveTo>
                      <a:pt x="1913" y="12190"/>
                    </a:moveTo>
                    <a:lnTo>
                      <a:pt x="3699" y="12190"/>
                    </a:lnTo>
                    <a:lnTo>
                      <a:pt x="2678" y="12829"/>
                    </a:lnTo>
                    <a:lnTo>
                      <a:pt x="2296" y="12534"/>
                    </a:lnTo>
                    <a:lnTo>
                      <a:pt x="2125" y="12632"/>
                    </a:lnTo>
                    <a:lnTo>
                      <a:pt x="2700" y="13074"/>
                    </a:lnTo>
                    <a:lnTo>
                      <a:pt x="3699" y="12436"/>
                    </a:lnTo>
                    <a:lnTo>
                      <a:pt x="3699" y="13172"/>
                    </a:lnTo>
                    <a:lnTo>
                      <a:pt x="1913" y="13172"/>
                    </a:lnTo>
                    <a:lnTo>
                      <a:pt x="1913" y="12190"/>
                    </a:lnTo>
                    <a:close/>
                  </a:path>
                  <a:path w="21600" h="21600" extrusionOk="0">
                    <a:moveTo>
                      <a:pt x="1913" y="13761"/>
                    </a:moveTo>
                    <a:lnTo>
                      <a:pt x="3699" y="13761"/>
                    </a:lnTo>
                    <a:lnTo>
                      <a:pt x="2678" y="14400"/>
                    </a:lnTo>
                    <a:lnTo>
                      <a:pt x="2296" y="14105"/>
                    </a:lnTo>
                    <a:lnTo>
                      <a:pt x="2125" y="14203"/>
                    </a:lnTo>
                    <a:lnTo>
                      <a:pt x="2700" y="14645"/>
                    </a:lnTo>
                    <a:lnTo>
                      <a:pt x="3699" y="14007"/>
                    </a:lnTo>
                    <a:lnTo>
                      <a:pt x="3699" y="14743"/>
                    </a:lnTo>
                    <a:lnTo>
                      <a:pt x="1913" y="14743"/>
                    </a:lnTo>
                    <a:lnTo>
                      <a:pt x="1913" y="13761"/>
                    </a:lnTo>
                    <a:close/>
                  </a:path>
                  <a:path w="21600" h="21600" extrusionOk="0">
                    <a:moveTo>
                      <a:pt x="1913" y="15332"/>
                    </a:moveTo>
                    <a:lnTo>
                      <a:pt x="3699" y="15332"/>
                    </a:lnTo>
                    <a:lnTo>
                      <a:pt x="2678" y="15970"/>
                    </a:lnTo>
                    <a:lnTo>
                      <a:pt x="2296" y="15676"/>
                    </a:lnTo>
                    <a:lnTo>
                      <a:pt x="2125" y="15774"/>
                    </a:lnTo>
                    <a:lnTo>
                      <a:pt x="2700" y="16216"/>
                    </a:lnTo>
                    <a:lnTo>
                      <a:pt x="3699" y="15578"/>
                    </a:lnTo>
                    <a:lnTo>
                      <a:pt x="3699" y="16314"/>
                    </a:lnTo>
                    <a:lnTo>
                      <a:pt x="1913" y="16314"/>
                    </a:lnTo>
                    <a:lnTo>
                      <a:pt x="1913" y="15332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84" name="Group 90"/>
            <p:cNvGrpSpPr>
              <a:grpSpLocks/>
            </p:cNvGrpSpPr>
            <p:nvPr/>
          </p:nvGrpSpPr>
          <p:grpSpPr bwMode="auto">
            <a:xfrm>
              <a:off x="1426845" y="4128825"/>
              <a:ext cx="1187450" cy="906462"/>
              <a:chOff x="153" y="2017"/>
              <a:chExt cx="748" cy="571"/>
            </a:xfrm>
          </p:grpSpPr>
          <p:sp>
            <p:nvSpPr>
              <p:cNvPr id="185" name="Text Box 91"/>
              <p:cNvSpPr txBox="1">
                <a:spLocks noChangeArrowheads="1"/>
              </p:cNvSpPr>
              <p:nvPr/>
            </p:nvSpPr>
            <p:spPr bwMode="auto">
              <a:xfrm>
                <a:off x="161" y="2017"/>
                <a:ext cx="7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  <a:spcBef>
                    <a:spcPct val="51000"/>
                  </a:spcBef>
                </a:pPr>
                <a:r>
                  <a:rPr lang="en-US" sz="1200" i="1" dirty="0">
                    <a:solidFill>
                      <a:srgbClr val="C00000"/>
                    </a:solidFill>
                    <a:latin typeface="Calibri" panose="020F0502020204030204" pitchFamily="34" charset="0"/>
                  </a:rPr>
                  <a:t>Top Management </a:t>
                </a:r>
              </a:p>
            </p:txBody>
          </p:sp>
          <p:pic>
            <p:nvPicPr>
              <p:cNvPr id="186" name="Picture 92" descr="j0174011[1]"/>
              <p:cNvPicPr>
                <a:picLocks noChangeAspect="1" noChangeArrowheads="1" noCrop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3" y="2176"/>
                <a:ext cx="425" cy="4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7073683" y="1940110"/>
              <a:ext cx="2047875" cy="1229398"/>
              <a:chOff x="5391151" y="961337"/>
              <a:chExt cx="2743200" cy="1587500"/>
            </a:xfrm>
          </p:grpSpPr>
          <p:grpSp>
            <p:nvGrpSpPr>
              <p:cNvPr id="98" name="Group 3"/>
              <p:cNvGrpSpPr>
                <a:grpSpLocks/>
              </p:cNvGrpSpPr>
              <p:nvPr/>
            </p:nvGrpSpPr>
            <p:grpSpPr bwMode="auto">
              <a:xfrm>
                <a:off x="5391151" y="961337"/>
                <a:ext cx="2743200" cy="1587500"/>
                <a:chOff x="3456" y="554"/>
                <a:chExt cx="1728" cy="1000"/>
              </a:xfrm>
            </p:grpSpPr>
            <p:pic>
              <p:nvPicPr>
                <p:cNvPr id="99" name="Picture 4" descr="bd19622_[1]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56" y="554"/>
                  <a:ext cx="1728" cy="1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00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4155" y="637"/>
                  <a:ext cx="864" cy="2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r" eaLnBrk="1" hangingPunct="1">
                    <a:lnSpc>
                      <a:spcPct val="80000"/>
                    </a:lnSpc>
                    <a:spcBef>
                      <a:spcPct val="50000"/>
                    </a:spcBef>
                  </a:pPr>
                  <a:r>
                    <a:rPr lang="en-US" sz="1000" b="1" i="1" dirty="0">
                      <a:latin typeface="Calibri" panose="020F0502020204030204" pitchFamily="34" charset="0"/>
                      <a:cs typeface="Times New Roman" panose="02020603050405020304" pitchFamily="18" charset="0"/>
                    </a:rPr>
                    <a:t>In-force Policy Operations </a:t>
                  </a:r>
                </a:p>
              </p:txBody>
            </p:sp>
          </p:grpSp>
          <p:sp>
            <p:nvSpPr>
              <p:cNvPr id="170" name="Text Box 76"/>
              <p:cNvSpPr txBox="1">
                <a:spLocks noChangeArrowheads="1"/>
              </p:cNvSpPr>
              <p:nvPr/>
            </p:nvSpPr>
            <p:spPr bwMode="auto">
              <a:xfrm>
                <a:off x="5486400" y="1390044"/>
                <a:ext cx="1371601" cy="198713"/>
              </a:xfrm>
              <a:prstGeom prst="rect">
                <a:avLst/>
              </a:prstGeom>
              <a:solidFill>
                <a:schemeClr val="bg1">
                  <a:lumMod val="95000"/>
                  <a:alpha val="7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000">
                    <a:latin typeface="Calibri" panose="020F0502020204030204" pitchFamily="34" charset="0"/>
                    <a:cs typeface="Times New Roman" panose="02020603050405020304" pitchFamily="18" charset="0"/>
                  </a:rPr>
                  <a:t>Endorsement</a:t>
                </a:r>
              </a:p>
            </p:txBody>
          </p:sp>
          <p:sp>
            <p:nvSpPr>
              <p:cNvPr id="172" name="Text Box 78"/>
              <p:cNvSpPr txBox="1">
                <a:spLocks noChangeArrowheads="1"/>
              </p:cNvSpPr>
              <p:nvPr/>
            </p:nvSpPr>
            <p:spPr bwMode="auto">
              <a:xfrm>
                <a:off x="5481638" y="1612578"/>
                <a:ext cx="1376361" cy="198713"/>
              </a:xfrm>
              <a:prstGeom prst="rect">
                <a:avLst/>
              </a:prstGeom>
              <a:solidFill>
                <a:schemeClr val="bg1">
                  <a:lumMod val="95000"/>
                  <a:alpha val="7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000">
                    <a:latin typeface="Calibri" panose="020F0502020204030204" pitchFamily="34" charset="0"/>
                    <a:cs typeface="Times New Roman" panose="02020603050405020304" pitchFamily="18" charset="0"/>
                  </a:rPr>
                  <a:t>Cancellation</a:t>
                </a:r>
              </a:p>
            </p:txBody>
          </p:sp>
          <p:sp>
            <p:nvSpPr>
              <p:cNvPr id="173" name="Text Box 79"/>
              <p:cNvSpPr txBox="1">
                <a:spLocks noChangeArrowheads="1"/>
              </p:cNvSpPr>
              <p:nvPr/>
            </p:nvSpPr>
            <p:spPr bwMode="auto">
              <a:xfrm>
                <a:off x="5481638" y="1821477"/>
                <a:ext cx="1376361" cy="198713"/>
              </a:xfrm>
              <a:prstGeom prst="rect">
                <a:avLst/>
              </a:prstGeom>
              <a:solidFill>
                <a:schemeClr val="bg1">
                  <a:lumMod val="95000"/>
                  <a:alpha val="7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000">
                    <a:latin typeface="Calibri" panose="020F0502020204030204" pitchFamily="34" charset="0"/>
                    <a:cs typeface="Times New Roman" panose="02020603050405020304" pitchFamily="18" charset="0"/>
                  </a:rPr>
                  <a:t>Re-instatement</a:t>
                </a:r>
              </a:p>
            </p:txBody>
          </p:sp>
          <p:sp>
            <p:nvSpPr>
              <p:cNvPr id="174" name="Text Box 80"/>
              <p:cNvSpPr txBox="1">
                <a:spLocks noChangeArrowheads="1"/>
              </p:cNvSpPr>
              <p:nvPr/>
            </p:nvSpPr>
            <p:spPr bwMode="auto">
              <a:xfrm>
                <a:off x="5481638" y="2045599"/>
                <a:ext cx="1376361" cy="198713"/>
              </a:xfrm>
              <a:prstGeom prst="rect">
                <a:avLst/>
              </a:prstGeom>
              <a:solidFill>
                <a:schemeClr val="bg1">
                  <a:lumMod val="95000"/>
                  <a:alpha val="7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000">
                    <a:latin typeface="Calibri" panose="020F0502020204030204" pitchFamily="34" charset="0"/>
                    <a:cs typeface="Times New Roman" panose="02020603050405020304" pitchFamily="18" charset="0"/>
                  </a:rPr>
                  <a:t>Renewals</a:t>
                </a:r>
              </a:p>
            </p:txBody>
          </p:sp>
          <p:sp>
            <p:nvSpPr>
              <p:cNvPr id="94" name="Text Box 80"/>
              <p:cNvSpPr txBox="1">
                <a:spLocks noChangeArrowheads="1"/>
              </p:cNvSpPr>
              <p:nvPr/>
            </p:nvSpPr>
            <p:spPr bwMode="auto">
              <a:xfrm>
                <a:off x="5484424" y="2265753"/>
                <a:ext cx="1376361" cy="198713"/>
              </a:xfrm>
              <a:prstGeom prst="rect">
                <a:avLst/>
              </a:prstGeom>
              <a:solidFill>
                <a:schemeClr val="bg1">
                  <a:lumMod val="95000"/>
                  <a:alpha val="7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0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Rewrite</a:t>
                </a:r>
                <a:endParaRPr lang="en-US" sz="10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610281" y="5444138"/>
              <a:ext cx="1463040" cy="1371600"/>
              <a:chOff x="678445" y="5047563"/>
              <a:chExt cx="1914524" cy="1371600"/>
            </a:xfrm>
          </p:grpSpPr>
          <p:sp>
            <p:nvSpPr>
              <p:cNvPr id="97" name="Text Box 2"/>
              <p:cNvSpPr txBox="1">
                <a:spLocks noChangeArrowheads="1"/>
              </p:cNvSpPr>
              <p:nvPr/>
            </p:nvSpPr>
            <p:spPr bwMode="auto">
              <a:xfrm>
                <a:off x="683207" y="5047563"/>
                <a:ext cx="1905000" cy="1371600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1000" b="1" dirty="0">
                    <a:latin typeface="Calibri" panose="020F0502020204030204" pitchFamily="34" charset="0"/>
                  </a:rPr>
                  <a:t>External Interfaces</a:t>
                </a:r>
              </a:p>
            </p:txBody>
          </p:sp>
          <p:sp>
            <p:nvSpPr>
              <p:cNvPr id="175" name="Text Box 81"/>
              <p:cNvSpPr txBox="1">
                <a:spLocks noChangeArrowheads="1"/>
              </p:cNvSpPr>
              <p:nvPr/>
            </p:nvSpPr>
            <p:spPr bwMode="auto">
              <a:xfrm>
                <a:off x="678445" y="5260288"/>
                <a:ext cx="1905000" cy="153888"/>
              </a:xfrm>
              <a:prstGeom prst="rect">
                <a:avLst/>
              </a:prstGeom>
              <a:solidFill>
                <a:schemeClr val="accent2">
                  <a:lumMod val="75000"/>
                  <a:alpha val="85097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000" dirty="0" smtClean="0">
                    <a:latin typeface="Calibri" panose="020F0502020204030204" pitchFamily="34" charset="0"/>
                  </a:rPr>
                  <a:t>Customer Master</a:t>
                </a:r>
                <a:endParaRPr lang="en-US" sz="10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76" name="Text Box 82"/>
              <p:cNvSpPr txBox="1">
                <a:spLocks noChangeArrowheads="1"/>
              </p:cNvSpPr>
              <p:nvPr/>
            </p:nvSpPr>
            <p:spPr bwMode="auto">
              <a:xfrm>
                <a:off x="678445" y="5458725"/>
                <a:ext cx="1905000" cy="15388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85097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000" dirty="0" smtClean="0">
                    <a:latin typeface="Calibri" panose="020F0502020204030204" pitchFamily="34" charset="0"/>
                  </a:rPr>
                  <a:t>ISO</a:t>
                </a:r>
                <a:endParaRPr lang="en-US" sz="10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77" name="Text Box 83"/>
              <p:cNvSpPr txBox="1">
                <a:spLocks noChangeArrowheads="1"/>
              </p:cNvSpPr>
              <p:nvPr/>
            </p:nvSpPr>
            <p:spPr bwMode="auto">
              <a:xfrm>
                <a:off x="678445" y="5656739"/>
                <a:ext cx="1905000" cy="153888"/>
              </a:xfrm>
              <a:prstGeom prst="rect">
                <a:avLst/>
              </a:prstGeom>
              <a:solidFill>
                <a:schemeClr val="accent2">
                  <a:lumMod val="75000"/>
                  <a:alpha val="85097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000" dirty="0" smtClean="0">
                    <a:latin typeface="Calibri" panose="020F0502020204030204" pitchFamily="34" charset="0"/>
                  </a:rPr>
                  <a:t>Membership</a:t>
                </a:r>
                <a:endParaRPr lang="en-US" sz="10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78" name="Text Box 84"/>
              <p:cNvSpPr txBox="1">
                <a:spLocks noChangeArrowheads="1"/>
              </p:cNvSpPr>
              <p:nvPr/>
            </p:nvSpPr>
            <p:spPr bwMode="auto">
              <a:xfrm>
                <a:off x="678445" y="5853589"/>
                <a:ext cx="1905000" cy="15388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85097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000" dirty="0" smtClean="0">
                    <a:latin typeface="Calibri" panose="020F0502020204030204" pitchFamily="34" charset="0"/>
                  </a:rPr>
                  <a:t>Payment Central</a:t>
                </a:r>
                <a:endParaRPr lang="en-US" sz="10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79" name="Text Box 85"/>
              <p:cNvSpPr txBox="1">
                <a:spLocks noChangeArrowheads="1"/>
              </p:cNvSpPr>
              <p:nvPr/>
            </p:nvSpPr>
            <p:spPr bwMode="auto">
              <a:xfrm>
                <a:off x="683207" y="6053614"/>
                <a:ext cx="1905000" cy="153888"/>
              </a:xfrm>
              <a:prstGeom prst="rect">
                <a:avLst/>
              </a:prstGeom>
              <a:solidFill>
                <a:schemeClr val="accent2">
                  <a:lumMod val="75000"/>
                  <a:alpha val="85097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000" dirty="0" smtClean="0">
                    <a:latin typeface="Calibri" panose="020F0502020204030204" pitchFamily="34" charset="0"/>
                  </a:rPr>
                  <a:t>Lexis Nexis</a:t>
                </a:r>
                <a:endParaRPr lang="en-US" sz="10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95" name="Text Box 82"/>
              <p:cNvSpPr txBox="1">
                <a:spLocks noChangeArrowheads="1"/>
              </p:cNvSpPr>
              <p:nvPr/>
            </p:nvSpPr>
            <p:spPr bwMode="auto">
              <a:xfrm>
                <a:off x="687969" y="6250464"/>
                <a:ext cx="1905000" cy="15388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85097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000" dirty="0" err="1" smtClean="0">
                    <a:latin typeface="Calibri" panose="020F0502020204030204" pitchFamily="34" charset="0"/>
                  </a:rPr>
                  <a:t>Riskmeter</a:t>
                </a:r>
                <a:r>
                  <a:rPr lang="en-US" sz="1000" dirty="0" smtClean="0">
                    <a:latin typeface="Calibri" panose="020F0502020204030204" pitchFamily="34" charset="0"/>
                  </a:rPr>
                  <a:t> </a:t>
                </a:r>
                <a:r>
                  <a:rPr lang="en-US" sz="1000" dirty="0" err="1" smtClean="0">
                    <a:latin typeface="Calibri" panose="020F0502020204030204" pitchFamily="34" charset="0"/>
                  </a:rPr>
                  <a:t>etc</a:t>
                </a:r>
                <a:endParaRPr lang="en-US" sz="1000" dirty="0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162" name="Line 11"/>
            <p:cNvSpPr>
              <a:spLocks noChangeShapeType="1"/>
            </p:cNvSpPr>
            <p:nvPr/>
          </p:nvSpPr>
          <p:spPr bwMode="auto">
            <a:xfrm>
              <a:off x="2936266" y="3630862"/>
              <a:ext cx="0" cy="66198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Rectangle 25"/>
            <p:cNvSpPr/>
            <p:nvPr/>
          </p:nvSpPr>
          <p:spPr bwMode="gray">
            <a:xfrm>
              <a:off x="1373884" y="1944551"/>
              <a:ext cx="7692159" cy="4872722"/>
            </a:xfrm>
            <a:prstGeom prst="rect">
              <a:avLst/>
            </a:prstGeom>
            <a:noFill/>
            <a:ln w="28575" cap="rnd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lIns="182880" rtlCol="0" anchor="ctr" anchorCtr="1"/>
            <a:lstStyle/>
            <a:p>
              <a:pPr algn="ctr" eaLnBrk="0" hangingPunct="0">
                <a:lnSpc>
                  <a:spcPct val="106000"/>
                </a:lnSpc>
              </a:pPr>
              <a:endParaRPr lang="en-US" b="1">
                <a:solidFill>
                  <a:schemeClr val="bg1"/>
                </a:solidFill>
              </a:endParaRPr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460" y="2098971"/>
            <a:ext cx="857250" cy="37123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324965" y="1165827"/>
            <a:ext cx="7808151" cy="712859"/>
            <a:chOff x="1324965" y="1165827"/>
            <a:chExt cx="7808151" cy="712859"/>
          </a:xfrm>
        </p:grpSpPr>
        <p:grpSp>
          <p:nvGrpSpPr>
            <p:cNvPr id="190" name="Group 189"/>
            <p:cNvGrpSpPr/>
            <p:nvPr/>
          </p:nvGrpSpPr>
          <p:grpSpPr>
            <a:xfrm>
              <a:off x="1324965" y="1169825"/>
              <a:ext cx="888629" cy="668876"/>
              <a:chOff x="2317439" y="262298"/>
              <a:chExt cx="1075605" cy="822081"/>
            </a:xfrm>
          </p:grpSpPr>
          <p:sp>
            <p:nvSpPr>
              <p:cNvPr id="218" name="Oval 217"/>
              <p:cNvSpPr/>
              <p:nvPr/>
            </p:nvSpPr>
            <p:spPr>
              <a:xfrm>
                <a:off x="2448062" y="262298"/>
                <a:ext cx="872666" cy="822081"/>
              </a:xfrm>
              <a:prstGeom prst="ellipse">
                <a:avLst/>
              </a:prstGeom>
              <a:solidFill>
                <a:srgbClr val="4472C4">
                  <a:lumMod val="75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0" cap="none" spc="0" normalizeH="0" baseline="0" noProof="0" dirty="0" smtClean="0">
                    <a:ln w="0"/>
                    <a:solidFill>
                      <a:prstClr val="white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2317439" y="539750"/>
                <a:ext cx="1075605" cy="241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cs typeface="+mn-cs"/>
                  </a:rPr>
                  <a:t>  MANUAL</a:t>
                </a:r>
              </a:p>
            </p:txBody>
          </p:sp>
        </p:grpSp>
        <p:grpSp>
          <p:nvGrpSpPr>
            <p:cNvPr id="191" name="Group 190"/>
            <p:cNvGrpSpPr/>
            <p:nvPr/>
          </p:nvGrpSpPr>
          <p:grpSpPr>
            <a:xfrm>
              <a:off x="2145118" y="1165827"/>
              <a:ext cx="881947" cy="668876"/>
              <a:chOff x="1427514" y="262295"/>
              <a:chExt cx="1067517" cy="822081"/>
            </a:xfrm>
          </p:grpSpPr>
          <p:sp>
            <p:nvSpPr>
              <p:cNvPr id="216" name="Oval 215"/>
              <p:cNvSpPr/>
              <p:nvPr/>
            </p:nvSpPr>
            <p:spPr>
              <a:xfrm>
                <a:off x="1485781" y="262295"/>
                <a:ext cx="872666" cy="822081"/>
              </a:xfrm>
              <a:prstGeom prst="ellipse">
                <a:avLst/>
              </a:prstGeom>
              <a:solidFill>
                <a:srgbClr val="4472C4">
                  <a:lumMod val="75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800" kern="0" dirty="0">
                  <a:ln w="0"/>
                  <a:solidFill>
                    <a:prstClr val="white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/>
                  <a:cs typeface="+mn-cs"/>
                </a:endParaRPr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1427514" y="552395"/>
                <a:ext cx="1067517" cy="241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cs typeface="+mn-cs"/>
                  </a:rPr>
                  <a:t>AUTOMATION</a:t>
                </a:r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>
              <a:off x="3674456" y="1165831"/>
              <a:ext cx="888629" cy="668876"/>
              <a:chOff x="3824185" y="1745867"/>
              <a:chExt cx="1075605" cy="822081"/>
            </a:xfrm>
          </p:grpSpPr>
          <p:sp>
            <p:nvSpPr>
              <p:cNvPr id="214" name="Oval 213"/>
              <p:cNvSpPr/>
              <p:nvPr/>
            </p:nvSpPr>
            <p:spPr>
              <a:xfrm>
                <a:off x="3870182" y="1745867"/>
                <a:ext cx="872666" cy="822081"/>
              </a:xfrm>
              <a:prstGeom prst="ellipse">
                <a:avLst/>
              </a:prstGeom>
              <a:solidFill>
                <a:srgbClr val="4472C4">
                  <a:lumMod val="75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800" kern="0" dirty="0">
                  <a:ln w="0"/>
                  <a:solidFill>
                    <a:prstClr val="white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/>
                  <a:cs typeface="+mn-cs"/>
                </a:endParaRPr>
              </a:p>
            </p:txBody>
          </p:sp>
          <p:sp>
            <p:nvSpPr>
              <p:cNvPr id="215" name="TextBox 214"/>
              <p:cNvSpPr txBox="1"/>
              <p:nvPr/>
            </p:nvSpPr>
            <p:spPr>
              <a:xfrm>
                <a:off x="3824185" y="2023318"/>
                <a:ext cx="1075605" cy="241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b="1" dirty="0" smtClean="0">
                    <a:solidFill>
                      <a:prstClr val="white"/>
                    </a:solidFill>
                    <a:latin typeface="Calibri" panose="020F0502020204030204"/>
                    <a:cs typeface="+mn-cs"/>
                  </a:rPr>
                  <a:t>INTEGRATION</a:t>
                </a:r>
                <a:endParaRPr lang="en-US" sz="800" b="1" dirty="0">
                  <a:solidFill>
                    <a:prstClr val="white"/>
                  </a:solidFill>
                  <a:latin typeface="Calibri" panose="020F0502020204030204"/>
                  <a:cs typeface="+mn-cs"/>
                </a:endParaRPr>
              </a:p>
            </p:txBody>
          </p:sp>
        </p:grpSp>
        <p:grpSp>
          <p:nvGrpSpPr>
            <p:cNvPr id="193" name="Group 192"/>
            <p:cNvGrpSpPr/>
            <p:nvPr/>
          </p:nvGrpSpPr>
          <p:grpSpPr>
            <a:xfrm>
              <a:off x="2843959" y="1176085"/>
              <a:ext cx="963187" cy="702601"/>
              <a:chOff x="144994" y="262296"/>
              <a:chExt cx="1165850" cy="863531"/>
            </a:xfrm>
          </p:grpSpPr>
          <p:sp>
            <p:nvSpPr>
              <p:cNvPr id="212" name="Oval 211"/>
              <p:cNvSpPr/>
              <p:nvPr/>
            </p:nvSpPr>
            <p:spPr>
              <a:xfrm>
                <a:off x="286778" y="262296"/>
                <a:ext cx="872666" cy="822081"/>
              </a:xfrm>
              <a:prstGeom prst="ellipse">
                <a:avLst/>
              </a:prstGeom>
              <a:solidFill>
                <a:srgbClr val="4472C4">
                  <a:lumMod val="75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0" cap="none" spc="0" normalizeH="0" baseline="0" noProof="0" dirty="0" smtClean="0">
                  <a:ln w="0"/>
                  <a:solidFill>
                    <a:prstClr val="white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3" name="TextBox 212"/>
              <p:cNvSpPr txBox="1"/>
              <p:nvPr/>
            </p:nvSpPr>
            <p:spPr>
              <a:xfrm>
                <a:off x="144994" y="407110"/>
                <a:ext cx="1165850" cy="718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cs typeface="+mn-cs"/>
                  </a:rPr>
                  <a:t>HIGH</a:t>
                </a:r>
                <a:r>
                  <a:rPr kumimoji="0" lang="en-US" sz="800" b="1" i="0" u="none" strike="noStrike" kern="0" cap="none" spc="0" normalizeH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cs typeface="+mn-cs"/>
                  </a:rPr>
                  <a:t> VOLUME PACKET 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1" i="0" u="none" strike="noStrike" kern="0" cap="none" spc="0" normalizeH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cs typeface="+mn-cs"/>
                  </a:rPr>
                  <a:t>PRINTING TESTING</a:t>
                </a:r>
                <a:endParaRPr kumimoji="0" 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</p:grpSp>
        <p:grpSp>
          <p:nvGrpSpPr>
            <p:cNvPr id="194" name="Group 193"/>
            <p:cNvGrpSpPr/>
            <p:nvPr/>
          </p:nvGrpSpPr>
          <p:grpSpPr>
            <a:xfrm>
              <a:off x="4393236" y="1165831"/>
              <a:ext cx="888629" cy="668876"/>
              <a:chOff x="4873581" y="1745868"/>
              <a:chExt cx="1075605" cy="822081"/>
            </a:xfrm>
          </p:grpSpPr>
          <p:sp>
            <p:nvSpPr>
              <p:cNvPr id="210" name="Oval 209"/>
              <p:cNvSpPr/>
              <p:nvPr/>
            </p:nvSpPr>
            <p:spPr>
              <a:xfrm>
                <a:off x="4988065" y="1745868"/>
                <a:ext cx="872666" cy="822081"/>
              </a:xfrm>
              <a:prstGeom prst="ellipse">
                <a:avLst/>
              </a:prstGeom>
              <a:solidFill>
                <a:srgbClr val="4472C4">
                  <a:lumMod val="75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0" cap="none" spc="0" normalizeH="0" baseline="0" noProof="0" dirty="0" smtClean="0">
                    <a:ln w="0"/>
                    <a:solidFill>
                      <a:prstClr val="white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								</a:t>
                </a: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4873581" y="1907960"/>
                <a:ext cx="1075605" cy="516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b="1" dirty="0" smtClean="0">
                    <a:solidFill>
                      <a:prstClr val="white"/>
                    </a:solidFill>
                    <a:latin typeface="Calibri" panose="020F0502020204030204"/>
                    <a:cs typeface="+mn-cs"/>
                  </a:rPr>
                  <a:t>BACKWARD</a:t>
                </a: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b="1" dirty="0" smtClean="0">
                    <a:solidFill>
                      <a:prstClr val="white"/>
                    </a:solidFill>
                    <a:latin typeface="Calibri" panose="020F0502020204030204"/>
                    <a:cs typeface="+mn-cs"/>
                  </a:rPr>
                  <a:t>COMPATIBILITY </a:t>
                </a: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b="1" dirty="0" smtClean="0">
                    <a:solidFill>
                      <a:prstClr val="white"/>
                    </a:solidFill>
                    <a:latin typeface="Calibri" panose="020F0502020204030204"/>
                    <a:cs typeface="+mn-cs"/>
                  </a:rPr>
                  <a:t>TESTING</a:t>
                </a:r>
                <a:endParaRPr lang="en-US" sz="800" b="1" dirty="0">
                  <a:solidFill>
                    <a:prstClr val="white"/>
                  </a:solidFill>
                  <a:latin typeface="Calibri" panose="020F0502020204030204"/>
                  <a:cs typeface="+mn-cs"/>
                </a:endParaRPr>
              </a:p>
            </p:txBody>
          </p:sp>
        </p:grpSp>
        <p:grpSp>
          <p:nvGrpSpPr>
            <p:cNvPr id="195" name="Group 194"/>
            <p:cNvGrpSpPr/>
            <p:nvPr/>
          </p:nvGrpSpPr>
          <p:grpSpPr>
            <a:xfrm>
              <a:off x="5214272" y="1165832"/>
              <a:ext cx="888629" cy="668876"/>
              <a:chOff x="6128526" y="1745869"/>
              <a:chExt cx="1075605" cy="822081"/>
            </a:xfrm>
          </p:grpSpPr>
          <p:sp>
            <p:nvSpPr>
              <p:cNvPr id="208" name="Oval 207"/>
              <p:cNvSpPr/>
              <p:nvPr/>
            </p:nvSpPr>
            <p:spPr>
              <a:xfrm>
                <a:off x="6173503" y="1745869"/>
                <a:ext cx="872666" cy="822081"/>
              </a:xfrm>
              <a:prstGeom prst="ellipse">
                <a:avLst/>
              </a:prstGeom>
              <a:solidFill>
                <a:srgbClr val="4472C4">
                  <a:lumMod val="75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kern="0" dirty="0">
                    <a:ln w="0"/>
                    <a:solidFill>
                      <a:prstClr val="white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alibri" panose="020F0502020204030204"/>
                    <a:cs typeface="+mn-cs"/>
                  </a:rPr>
                  <a:t>	</a:t>
                </a: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6128526" y="2031012"/>
                <a:ext cx="1075605" cy="241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b="1" dirty="0" smtClean="0">
                    <a:solidFill>
                      <a:prstClr val="white"/>
                    </a:solidFill>
                    <a:latin typeface="Calibri" panose="020F0502020204030204"/>
                    <a:cs typeface="+mn-cs"/>
                  </a:rPr>
                  <a:t>CONVERSIONS</a:t>
                </a:r>
                <a:endParaRPr lang="en-US" sz="800" b="1" dirty="0">
                  <a:solidFill>
                    <a:prstClr val="white"/>
                  </a:solidFill>
                  <a:latin typeface="Calibri" panose="020F0502020204030204"/>
                  <a:cs typeface="+mn-cs"/>
                </a:endParaRPr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5991585" y="1165833"/>
              <a:ext cx="772723" cy="668877"/>
              <a:chOff x="7372649" y="1745870"/>
              <a:chExt cx="935310" cy="822081"/>
            </a:xfrm>
          </p:grpSpPr>
          <p:sp>
            <p:nvSpPr>
              <p:cNvPr id="206" name="Oval 205"/>
              <p:cNvSpPr/>
              <p:nvPr/>
            </p:nvSpPr>
            <p:spPr>
              <a:xfrm>
                <a:off x="7393838" y="1745870"/>
                <a:ext cx="872666" cy="822081"/>
              </a:xfrm>
              <a:prstGeom prst="ellipse">
                <a:avLst/>
              </a:prstGeom>
              <a:solidFill>
                <a:srgbClr val="4472C4">
                  <a:lumMod val="75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0" cap="none" spc="0" normalizeH="0" baseline="0" noProof="0" dirty="0" smtClean="0">
                  <a:ln w="0"/>
                  <a:solidFill>
                    <a:prstClr val="white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7" name="TextBox 206"/>
              <p:cNvSpPr txBox="1"/>
              <p:nvPr/>
            </p:nvSpPr>
            <p:spPr>
              <a:xfrm>
                <a:off x="7372649" y="1926873"/>
                <a:ext cx="935310" cy="567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b="1" dirty="0" smtClean="0">
                    <a:solidFill>
                      <a:prstClr val="white"/>
                    </a:solidFill>
                    <a:latin typeface="Calibri" panose="020F0502020204030204"/>
                    <a:cs typeface="+mn-cs"/>
                  </a:rPr>
                  <a:t>CONTROLLED FINANCIAL TESTING</a:t>
                </a:r>
                <a:endParaRPr lang="en-US" sz="800" b="1" dirty="0">
                  <a:solidFill>
                    <a:prstClr val="white"/>
                  </a:solidFill>
                  <a:latin typeface="Calibri" panose="020F0502020204030204"/>
                  <a:cs typeface="+mn-cs"/>
                </a:endParaRPr>
              </a:p>
            </p:txBody>
          </p:sp>
        </p:grpSp>
        <p:grpSp>
          <p:nvGrpSpPr>
            <p:cNvPr id="197" name="Group 196"/>
            <p:cNvGrpSpPr/>
            <p:nvPr/>
          </p:nvGrpSpPr>
          <p:grpSpPr>
            <a:xfrm>
              <a:off x="6694453" y="1165833"/>
              <a:ext cx="888629" cy="668876"/>
              <a:chOff x="8511721" y="1745871"/>
              <a:chExt cx="1075605" cy="822081"/>
            </a:xfrm>
          </p:grpSpPr>
          <p:sp>
            <p:nvSpPr>
              <p:cNvPr id="204" name="Oval 203"/>
              <p:cNvSpPr/>
              <p:nvPr/>
            </p:nvSpPr>
            <p:spPr>
              <a:xfrm>
                <a:off x="8599461" y="1745871"/>
                <a:ext cx="872666" cy="822081"/>
              </a:xfrm>
              <a:prstGeom prst="ellipse">
                <a:avLst/>
              </a:prstGeom>
              <a:solidFill>
                <a:srgbClr val="4472C4">
                  <a:lumMod val="75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800" kern="0" dirty="0">
                  <a:ln w="0"/>
                  <a:solidFill>
                    <a:prstClr val="white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/>
                  <a:cs typeface="+mn-cs"/>
                </a:endParaRPr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8511721" y="1984846"/>
                <a:ext cx="1075605" cy="379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b="1" dirty="0" smtClean="0">
                    <a:solidFill>
                      <a:prstClr val="white"/>
                    </a:solidFill>
                    <a:latin typeface="Calibri" panose="020F0502020204030204"/>
                    <a:cs typeface="+mn-cs"/>
                  </a:rPr>
                  <a:t>EXPLORATORY TESTING</a:t>
                </a:r>
                <a:endParaRPr lang="en-US" sz="800" b="1" dirty="0">
                  <a:solidFill>
                    <a:prstClr val="white"/>
                  </a:solidFill>
                  <a:latin typeface="Calibri" panose="020F0502020204030204"/>
                  <a:cs typeface="+mn-cs"/>
                </a:endParaRPr>
              </a:p>
            </p:txBody>
          </p:sp>
        </p:grpSp>
        <p:grpSp>
          <p:nvGrpSpPr>
            <p:cNvPr id="198" name="Group 197"/>
            <p:cNvGrpSpPr/>
            <p:nvPr/>
          </p:nvGrpSpPr>
          <p:grpSpPr>
            <a:xfrm>
              <a:off x="7464803" y="1165833"/>
              <a:ext cx="888629" cy="668876"/>
              <a:chOff x="9706971" y="1745871"/>
              <a:chExt cx="1075605" cy="822081"/>
            </a:xfrm>
          </p:grpSpPr>
          <p:sp>
            <p:nvSpPr>
              <p:cNvPr id="202" name="Oval 201"/>
              <p:cNvSpPr/>
              <p:nvPr/>
            </p:nvSpPr>
            <p:spPr>
              <a:xfrm>
                <a:off x="9799611" y="1745871"/>
                <a:ext cx="872666" cy="822081"/>
              </a:xfrm>
              <a:prstGeom prst="ellipse">
                <a:avLst/>
              </a:prstGeom>
              <a:solidFill>
                <a:srgbClr val="4472C4">
                  <a:lumMod val="75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0" cap="none" spc="0" normalizeH="0" baseline="0" noProof="0" dirty="0" smtClean="0">
                  <a:ln w="0"/>
                  <a:solidFill>
                    <a:prstClr val="white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9706971" y="1977151"/>
                <a:ext cx="1075605" cy="379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b="1" dirty="0" smtClean="0">
                    <a:solidFill>
                      <a:prstClr val="white"/>
                    </a:solidFill>
                    <a:latin typeface="Calibri" panose="020F0502020204030204"/>
                    <a:cs typeface="+mn-cs"/>
                  </a:rPr>
                  <a:t>BROWSER COMPATIBILITY</a:t>
                </a:r>
                <a:endParaRPr lang="en-US" sz="800" b="1" dirty="0">
                  <a:solidFill>
                    <a:prstClr val="white"/>
                  </a:solidFill>
                  <a:latin typeface="Calibri" panose="020F0502020204030204"/>
                  <a:cs typeface="+mn-cs"/>
                </a:endParaRPr>
              </a:p>
            </p:txBody>
          </p:sp>
        </p:grpSp>
        <p:grpSp>
          <p:nvGrpSpPr>
            <p:cNvPr id="199" name="Group 198"/>
            <p:cNvGrpSpPr/>
            <p:nvPr/>
          </p:nvGrpSpPr>
          <p:grpSpPr>
            <a:xfrm>
              <a:off x="8244487" y="1176085"/>
              <a:ext cx="888629" cy="668876"/>
              <a:chOff x="10915280" y="1758471"/>
              <a:chExt cx="1075605" cy="822081"/>
            </a:xfrm>
          </p:grpSpPr>
          <p:sp>
            <p:nvSpPr>
              <p:cNvPr id="200" name="Oval 199"/>
              <p:cNvSpPr/>
              <p:nvPr/>
            </p:nvSpPr>
            <p:spPr>
              <a:xfrm>
                <a:off x="10999761" y="1758471"/>
                <a:ext cx="872666" cy="822081"/>
              </a:xfrm>
              <a:prstGeom prst="ellipse">
                <a:avLst/>
              </a:prstGeom>
              <a:solidFill>
                <a:srgbClr val="4472C4">
                  <a:lumMod val="75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800" kern="0" dirty="0">
                  <a:ln w="0"/>
                  <a:solidFill>
                    <a:prstClr val="white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/>
                  <a:cs typeface="+mn-cs"/>
                </a:endParaRPr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10915280" y="1921002"/>
                <a:ext cx="1075605" cy="516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b="1" dirty="0" smtClean="0">
                    <a:solidFill>
                      <a:prstClr val="white"/>
                    </a:solidFill>
                    <a:latin typeface="Calibri" panose="020F0502020204030204"/>
                    <a:cs typeface="+mn-cs"/>
                  </a:rPr>
                  <a:t>AUTOMATED DOCUMENT TESTING</a:t>
                </a:r>
                <a:endParaRPr lang="en-US" sz="800" b="1" dirty="0">
                  <a:solidFill>
                    <a:prstClr val="white"/>
                  </a:solidFill>
                  <a:latin typeface="Calibri" panose="020F0502020204030204"/>
                  <a:cs typeface="+mn-cs"/>
                </a:endParaRPr>
              </a:p>
            </p:txBody>
          </p:sp>
        </p:grpSp>
      </p:grpSp>
      <p:grpSp>
        <p:nvGrpSpPr>
          <p:cNvPr id="73" name="Group 72"/>
          <p:cNvGrpSpPr/>
          <p:nvPr/>
        </p:nvGrpSpPr>
        <p:grpSpPr>
          <a:xfrm>
            <a:off x="0" y="816186"/>
            <a:ext cx="1365856" cy="1112024"/>
            <a:chOff x="-182986" y="816186"/>
            <a:chExt cx="1365856" cy="1112024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49" t="10137" r="14083" b="17645"/>
            <a:stretch/>
          </p:blipFill>
          <p:spPr>
            <a:xfrm>
              <a:off x="175655" y="1023955"/>
              <a:ext cx="1007215" cy="904255"/>
            </a:xfrm>
            <a:prstGeom prst="rect">
              <a:avLst/>
            </a:prstGeom>
          </p:spPr>
        </p:pic>
        <p:pic>
          <p:nvPicPr>
            <p:cNvPr id="222" name="Picture 221"/>
            <p:cNvPicPr>
              <a:picLocks noChangeAspect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41" t="27308" r="8659" b="22613"/>
            <a:stretch/>
          </p:blipFill>
          <p:spPr>
            <a:xfrm>
              <a:off x="-182986" y="816186"/>
              <a:ext cx="678961" cy="4244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3196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0"/>
    </mc:Choice>
    <mc:Fallback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000"/>
                            </p:stCondLst>
                            <p:childTnLst>
                              <p:par>
                                <p:cTn id="30" presetID="47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0"/>
                            </p:stCondLst>
                            <p:childTnLst>
                              <p:par>
                                <p:cTn id="36" presetID="55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000"/>
                            </p:stCondLst>
                            <p:childTnLst>
                              <p:par>
                                <p:cTn id="42" presetID="26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S Consulting Report Template_R1.5V_0612">
  <a:themeElements>
    <a:clrScheme name="">
      <a:dk1>
        <a:srgbClr val="000000"/>
      </a:dk1>
      <a:lt1>
        <a:srgbClr val="FFFFFF"/>
      </a:lt1>
      <a:dk2>
        <a:srgbClr val="4066B2"/>
      </a:dk2>
      <a:lt2>
        <a:srgbClr val="009999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US Consulting Report Template_R1.5_0325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tx2"/>
        </a:solidFill>
        <a:ln w="12700" cap="rnd" algn="ctr">
          <a:noFill/>
          <a:miter lim="800000"/>
          <a:headEnd/>
          <a:tailEnd/>
        </a:ln>
      </a:spPr>
      <a:bodyPr lIns="182880" anchor="ctr" anchorCtr="1"/>
      <a:lstStyle>
        <a:defPPr algn="ctr" eaLnBrk="0" hangingPunct="0">
          <a:lnSpc>
            <a:spcPct val="106000"/>
          </a:lnSpc>
          <a:defRPr b="1">
            <a:solidFill>
              <a:schemeClr val="bg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3152" tIns="73152" rIns="73152" bIns="73152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6000"/>
          </a:lnSpc>
          <a:spcBef>
            <a:spcPct val="50000"/>
          </a:spcBef>
          <a:spcAft>
            <a:spcPct val="0"/>
          </a:spcAft>
          <a:buClrTx/>
          <a:buSzPct val="100000"/>
          <a:buFont typeface="Wingdings 2" pitchFamily="18" charset="2"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/>
      <a:bodyPr/>
      <a:lstStyle>
        <a:defPPr marL="169863" indent="-168275" algn="l" rtl="0" fontAlgn="base">
          <a:lnSpc>
            <a:spcPct val="106000"/>
          </a:lnSpc>
          <a:spcBef>
            <a:spcPct val="80000"/>
          </a:spcBef>
          <a:spcAft>
            <a:spcPct val="0"/>
          </a:spcAft>
          <a:buClr>
            <a:srgbClr val="000000"/>
          </a:buClr>
          <a:buFont typeface="Wingdings 2" pitchFamily="18" charset="2"/>
          <a:buChar char="¡"/>
          <a:defRPr sz="1100" kern="1200" dirty="0">
            <a:solidFill>
              <a:srgbClr val="000000"/>
            </a:solidFill>
            <a:latin typeface="Arial"/>
            <a:ea typeface="+mn-ea"/>
            <a:cs typeface="Arial" charset="0"/>
          </a:defRPr>
        </a:defPPr>
      </a:lstStyle>
    </a:txDef>
  </a:objectDefaults>
  <a:extraClrSchemeLst>
    <a:extraClrScheme>
      <a:clrScheme name="US Consulting Report Template_R1.5_0325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 Consulting Report Template_R1.5_03250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8">
        <a:dk1>
          <a:srgbClr val="000000"/>
        </a:dk1>
        <a:lt1>
          <a:srgbClr val="FFFFFF"/>
        </a:lt1>
        <a:dk2>
          <a:srgbClr val="B2CADB"/>
        </a:dk2>
        <a:lt2>
          <a:srgbClr val="1D3A6A"/>
        </a:lt2>
        <a:accent1>
          <a:srgbClr val="DED3B6"/>
        </a:accent1>
        <a:accent2>
          <a:srgbClr val="EAB58E"/>
        </a:accent2>
        <a:accent3>
          <a:srgbClr val="FFFFFF"/>
        </a:accent3>
        <a:accent4>
          <a:srgbClr val="000000"/>
        </a:accent4>
        <a:accent5>
          <a:srgbClr val="ECE6D7"/>
        </a:accent5>
        <a:accent6>
          <a:srgbClr val="D4A480"/>
        </a:accent6>
        <a:hlink>
          <a:srgbClr val="F5DDCB"/>
        </a:hlink>
        <a:folHlink>
          <a:srgbClr val="FEF2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9">
        <a:dk1>
          <a:srgbClr val="000000"/>
        </a:dk1>
        <a:lt1>
          <a:srgbClr val="FFFFFF"/>
        </a:lt1>
        <a:dk2>
          <a:srgbClr val="FEF2D2"/>
        </a:dk2>
        <a:lt2>
          <a:srgbClr val="1D3A6A"/>
        </a:lt2>
        <a:accent1>
          <a:srgbClr val="B2CADB"/>
        </a:accent1>
        <a:accent2>
          <a:srgbClr val="DED3B6"/>
        </a:accent2>
        <a:accent3>
          <a:srgbClr val="FFFFFF"/>
        </a:accent3>
        <a:accent4>
          <a:srgbClr val="000000"/>
        </a:accent4>
        <a:accent5>
          <a:srgbClr val="D5E1EA"/>
        </a:accent5>
        <a:accent6>
          <a:srgbClr val="C9BFA5"/>
        </a:accent6>
        <a:hlink>
          <a:srgbClr val="EAB58E"/>
        </a:hlink>
        <a:folHlink>
          <a:srgbClr val="F5DD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0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9DA5BE"/>
        </a:accent1>
        <a:accent2>
          <a:srgbClr val="85C2FE"/>
        </a:accent2>
        <a:accent3>
          <a:srgbClr val="FFFFFF"/>
        </a:accent3>
        <a:accent4>
          <a:srgbClr val="000000"/>
        </a:accent4>
        <a:accent5>
          <a:srgbClr val="CCCFDB"/>
        </a:accent5>
        <a:accent6>
          <a:srgbClr val="78B0E6"/>
        </a:accent6>
        <a:hlink>
          <a:srgbClr val="ADD6FF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1">
        <a:dk1>
          <a:srgbClr val="AFAFAF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959595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2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3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4">
        <a:dk1>
          <a:srgbClr val="000000"/>
        </a:dk1>
        <a:lt1>
          <a:srgbClr val="FFFFFF"/>
        </a:lt1>
        <a:dk2>
          <a:srgbClr val="CCD6EB"/>
        </a:dk2>
        <a:lt2>
          <a:srgbClr val="000066"/>
        </a:lt2>
        <a:accent1>
          <a:srgbClr val="40B3B3"/>
        </a:accent1>
        <a:accent2>
          <a:srgbClr val="B2C1E0"/>
        </a:accent2>
        <a:accent3>
          <a:srgbClr val="FFFFFF"/>
        </a:accent3>
        <a:accent4>
          <a:srgbClr val="000000"/>
        </a:accent4>
        <a:accent5>
          <a:srgbClr val="AFD6D6"/>
        </a:accent5>
        <a:accent6>
          <a:srgbClr val="A1AFCB"/>
        </a:accent6>
        <a:hlink>
          <a:srgbClr val="66C2C2"/>
        </a:hlink>
        <a:folHlink>
          <a:srgbClr val="8CA3D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5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CC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B9B9"/>
        </a:accent6>
        <a:hlink>
          <a:srgbClr val="8099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6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99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8AB9"/>
        </a:accent6>
        <a:hlink>
          <a:srgbClr val="80CCCC"/>
        </a:hlink>
        <a:folHlink>
          <a:srgbClr val="4066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 Consulting Report Template_R1.5V_0612</Template>
  <TotalTime>8486</TotalTime>
  <Words>106</Words>
  <Application>Microsoft Office PowerPoint</Application>
  <PresentationFormat>Letter Paper (8.5x11 in)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Times New Roman</vt:lpstr>
      <vt:lpstr>Verdana</vt:lpstr>
      <vt:lpstr>Wingdings</vt:lpstr>
      <vt:lpstr>Wingdings 2</vt:lpstr>
      <vt:lpstr>US Consulting Report Template_R1.5V_0612</vt:lpstr>
      <vt:lpstr>PowerPoint Presentation</vt:lpstr>
    </vt:vector>
  </TitlesOfParts>
  <Company>Deloitte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Worker's Compensation Overview</dc:title>
  <dc:creator>Kaur, Gurpreet (US - Hyderabad)</dc:creator>
  <cp:lastModifiedBy>Dixit, Varun</cp:lastModifiedBy>
  <cp:revision>294</cp:revision>
  <cp:lastPrinted>2000-05-15T09:48:35Z</cp:lastPrinted>
  <dcterms:created xsi:type="dcterms:W3CDTF">2013-06-28T01:52:28Z</dcterms:created>
  <dcterms:modified xsi:type="dcterms:W3CDTF">2016-02-08T17:09:53Z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_ID">
    <vt:lpwstr>repTempV1</vt:lpwstr>
  </property>
</Properties>
</file>