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708" r:id="rId2"/>
  </p:sldMasterIdLst>
  <p:notesMasterIdLst>
    <p:notesMasterId r:id="rId7"/>
  </p:notesMasterIdLst>
  <p:sldIdLst>
    <p:sldId id="302" r:id="rId3"/>
    <p:sldId id="301" r:id="rId4"/>
    <p:sldId id="303" r:id="rId5"/>
    <p:sldId id="304" r:id="rId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DD91EA-8921-4D0F-AE55-741D83D1D506}" type="datetimeFigureOut">
              <a:rPr lang="en-US"/>
              <a:pPr>
                <a:defRPr/>
              </a:pPr>
              <a:t>11/6/2014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4EA94FE-0296-44DC-9D17-5B59364AF7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60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Assumption is that visual design testing would require support</a:t>
            </a:r>
            <a:r>
              <a:rPr lang="en-US" baseline="0" dirty="0" smtClean="0"/>
              <a:t> from visual design team.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EA94FE-0296-44DC-9D17-5B59364AF70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10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hyperlink" Target="http://vi.sualize.us/view/eco_oficina/5a1d6b87eac3c9184299de5aaa280e27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google.com/imgres?imgurl=http://2.bp.blogspot.com/-gO4WofBpORs/TiVxawxjmxI/AAAAAAAABaA/dOsRlymy7Lc/s1600/property_owners.jpg&amp;imgrefurl=http://www.1propertyinfo.com/&amp;usg=__A7mM6050YZ03HB6zG9M8tl6h_wk=&amp;h=960&amp;w=1005&amp;sz=730&amp;hl=en&amp;start=11&amp;zoom=1&amp;tbnid=8p8upfB7INoNmM:&amp;tbnh=142&amp;tbnw=149&amp;ei=K_9cTsC9J8fciALQzcmzBQ&amp;prev=/search?q=property&amp;hl=en&amp;sa=N&amp;gbv=2&amp;tbm=isch&amp;itbs=1" TargetMode="External"/><Relationship Id="rId5" Type="http://schemas.openxmlformats.org/officeDocument/2006/relationships/image" Target="../media/image3.jpeg"/><Relationship Id="rId4" Type="http://schemas.openxmlformats.org/officeDocument/2006/relationships/hyperlink" Target="http://vi.sualize.us/view/eco_oficina/945db9f0dc0a10ad651f9ef4a08d52d2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382588" y="2586038"/>
            <a:ext cx="717073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Property Program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57200" y="990600"/>
            <a:ext cx="4267200" cy="1066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5" descr="InfoWash, DeLisle, Mississippi, a small city which was very distroyed by Hurricane Katrina">
            <a:hlinkClick r:id="rId2" tooltip="InfoWash, DeLisle, Mississippi, a small city which was very distroyed by Hurricane Katrina (full size)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0925" y="990600"/>
            <a:ext cx="1219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Romania / Dr4gosh">
            <a:hlinkClick r:id="rId4" tooltip="Romania / Dr4gosh (full size)"/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990600"/>
            <a:ext cx="12461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http://t3.gstatic.com/images?q=tbn:ANd9GcR1h_2R49g6Jb9qe8Etm7TQffp2ANiCNI2f0M8jDd0hc7GDyQGKBTkm69WJAw">
            <a:hlinkClick r:id="rId6"/>
          </p:cNvPr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56488" y="976313"/>
            <a:ext cx="1114425" cy="106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r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255264" y="1219200"/>
            <a:ext cx="2606040" cy="5071872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219200"/>
            <a:ext cx="2606040" cy="5071872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126480" y="1219200"/>
            <a:ext cx="2606040" cy="5071872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219200"/>
            <a:ext cx="4014216" cy="223723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736592" y="1219200"/>
            <a:ext cx="4014216" cy="223723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81000" y="3810000"/>
            <a:ext cx="4005072" cy="21336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724400" y="3810000"/>
            <a:ext cx="4005072" cy="21336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31976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3255264" y="1331976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126480" y="1331976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3810000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3255264" y="3810000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6126480" y="3810000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6397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lnSpc>
                <a:spcPct val="106000"/>
              </a:lnSpc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endParaRPr lang="en-US" sz="100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835234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 userDrawn="1"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73152" rIns="0" bIns="73152"/>
          <a:lstStyle/>
          <a:p>
            <a:pPr fontAlgn="auto">
              <a:lnSpc>
                <a:spcPct val="106000"/>
              </a:lnSpc>
              <a:spcBef>
                <a:spcPct val="800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endParaRPr lang="en-US" b="1" dirty="0">
              <a:latin typeface="+mn-lt"/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2478088" y="2136775"/>
            <a:ext cx="4167187" cy="228600"/>
          </a:xfrm>
          <a:prstGeom prst="rect">
            <a:avLst/>
          </a:prstGeom>
          <a:solidFill>
            <a:schemeClr val="bg1"/>
          </a:solidFill>
          <a:ln w="12700" cap="rnd" algn="ctr">
            <a:noFill/>
            <a:miter lim="800000"/>
            <a:headEnd/>
            <a:tailEnd/>
          </a:ln>
        </p:spPr>
        <p:txBody>
          <a:bodyPr wrap="none" lIns="72000" tIns="0" rIns="72000" bIns="0" anchor="b" anchorCtr="1"/>
          <a:lstStyle/>
          <a:p>
            <a:pPr algn="ctr" eaLnBrk="0" fontAlgn="auto" hangingPunct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>
              <a:latin typeface="+mn-lt"/>
              <a:cs typeface="+mn-cs"/>
            </a:endParaRPr>
          </a:p>
        </p:txBody>
      </p:sp>
      <p:sp>
        <p:nvSpPr>
          <p:cNvPr id="6" name="Text Box 48"/>
          <p:cNvSpPr txBox="1">
            <a:spLocks noChangeArrowheads="1"/>
          </p:cNvSpPr>
          <p:nvPr userDrawn="1"/>
        </p:nvSpPr>
        <p:spPr bwMode="gray">
          <a:xfrm>
            <a:off x="8131175" y="6237288"/>
            <a:ext cx="955675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300" b="1" dirty="0">
                <a:solidFill>
                  <a:schemeClr val="tx2"/>
                </a:solidFill>
                <a:ea typeface="ＭＳ Ｐゴシック" pitchFamily="34" charset="-128"/>
                <a:cs typeface="+mn-cs"/>
              </a:rPr>
              <a:t>Property</a:t>
            </a:r>
          </a:p>
        </p:txBody>
      </p:sp>
      <p:pic>
        <p:nvPicPr>
          <p:cNvPr id="7" name="Picture 13" descr="501px-AAA_logo.svg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096000"/>
            <a:ext cx="917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14"/>
          <p:cNvCxnSpPr>
            <a:cxnSpLocks noChangeShapeType="1"/>
          </p:cNvCxnSpPr>
          <p:nvPr userDrawn="1"/>
        </p:nvCxnSpPr>
        <p:spPr bwMode="auto">
          <a:xfrm rot="5400000">
            <a:off x="7851775" y="6381750"/>
            <a:ext cx="5207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Straight Connector 8"/>
          <p:cNvCxnSpPr/>
          <p:nvPr userDrawn="1"/>
        </p:nvCxnSpPr>
        <p:spPr>
          <a:xfrm>
            <a:off x="228600" y="3200400"/>
            <a:ext cx="25908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324600" y="3200400"/>
            <a:ext cx="25908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679192" y="3081528"/>
            <a:ext cx="3645408" cy="256032"/>
          </a:xfrm>
          <a:solidFill>
            <a:schemeClr val="bg1"/>
          </a:solidFill>
        </p:spPr>
        <p:txBody>
          <a:bodyPr lIns="73152" rIns="73152" anchor="ctr" anchorCtr="1"/>
          <a:lstStyle>
            <a:lvl1pPr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DE5E36-3262-472A-A3AE-09715ACE0B9D}" type="datetimeFigureOut">
              <a:rPr lang="en-US"/>
              <a:pPr>
                <a:defRPr/>
              </a:pPr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609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6985A8C-BC25-4E7F-A48C-B1B0BB35F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6397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 sz="11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le and Double Content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5238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040188" cy="4221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5238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5000"/>
            <a:ext cx="4041775" cy="4221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Box 48"/>
          <p:cNvSpPr txBox="1">
            <a:spLocks noChangeArrowheads="1"/>
          </p:cNvSpPr>
          <p:nvPr userDrawn="1"/>
        </p:nvSpPr>
        <p:spPr bwMode="gray">
          <a:xfrm>
            <a:off x="8131175" y="6237288"/>
            <a:ext cx="955675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300" b="1" dirty="0">
                <a:solidFill>
                  <a:schemeClr val="tx2"/>
                </a:solidFill>
                <a:ea typeface="ＭＳ Ｐゴシック" pitchFamily="34" charset="-128"/>
                <a:cs typeface="+mn-cs"/>
              </a:rPr>
              <a:t>Property</a:t>
            </a:r>
          </a:p>
        </p:txBody>
      </p:sp>
      <p:pic>
        <p:nvPicPr>
          <p:cNvPr id="1029" name="Picture 13" descr="501px-AAA_logo.svg.png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62800" y="6096000"/>
            <a:ext cx="917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30" name="Straight Connector 14"/>
          <p:cNvCxnSpPr>
            <a:cxnSpLocks noChangeShapeType="1"/>
          </p:cNvCxnSpPr>
          <p:nvPr userDrawn="1"/>
        </p:nvCxnSpPr>
        <p:spPr bwMode="auto">
          <a:xfrm rot="5400000">
            <a:off x="7851775" y="6381750"/>
            <a:ext cx="5207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31" r:id="rId2"/>
    <p:sldLayoutId id="2147483832" r:id="rId3"/>
    <p:sldLayoutId id="2147483841" r:id="rId4"/>
    <p:sldLayoutId id="2147483842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19075"/>
            <a:ext cx="8229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Box 48"/>
          <p:cNvSpPr txBox="1">
            <a:spLocks noChangeArrowheads="1"/>
          </p:cNvSpPr>
          <p:nvPr userDrawn="1"/>
        </p:nvSpPr>
        <p:spPr bwMode="gray">
          <a:xfrm>
            <a:off x="7978775" y="6237288"/>
            <a:ext cx="955675" cy="29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300" b="1" dirty="0">
                <a:solidFill>
                  <a:schemeClr val="tx2"/>
                </a:solidFill>
                <a:ea typeface="ＭＳ Ｐゴシック" pitchFamily="34" charset="-128"/>
                <a:cs typeface="+mn-cs"/>
              </a:rPr>
              <a:t>Property</a:t>
            </a:r>
          </a:p>
        </p:txBody>
      </p:sp>
      <p:pic>
        <p:nvPicPr>
          <p:cNvPr id="2053" name="Picture 13" descr="501px-AAA_logo.svg.png"/>
          <p:cNvPicPr>
            <a:picLocks noChangeAspect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10400" y="6146800"/>
            <a:ext cx="8382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54" name="Straight Connector 14"/>
          <p:cNvCxnSpPr>
            <a:cxnSpLocks noChangeShapeType="1"/>
          </p:cNvCxnSpPr>
          <p:nvPr userDrawn="1"/>
        </p:nvCxnSpPr>
        <p:spPr bwMode="auto">
          <a:xfrm rot="5400000">
            <a:off x="7718425" y="6381750"/>
            <a:ext cx="5207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" name="Straight Connector 6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3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639763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Property Policy Administration Testing Scope Map</a:t>
            </a:r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457200" y="914400"/>
          <a:ext cx="8229600" cy="547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name="Visio" r:id="rId3" imgW="9133380" imgH="7379005" progId="Visio.Drawing.11">
                  <p:embed/>
                </p:oleObj>
              </mc:Choice>
              <mc:Fallback>
                <p:oleObj name="Visio" r:id="rId3" imgW="9133380" imgH="7379005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14400"/>
                        <a:ext cx="8229600" cy="547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3657600" y="1676400"/>
            <a:ext cx="1600200" cy="48006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 </a:t>
            </a:r>
          </a:p>
          <a:p>
            <a:pPr algn="ctr"/>
            <a:r>
              <a:rPr lang="en-US" dirty="0" smtClean="0"/>
              <a:t>Zone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1676400"/>
            <a:ext cx="838200" cy="4724400"/>
          </a:xfrm>
          <a:prstGeom prst="rect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Testing Zone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81600" y="1676400"/>
            <a:ext cx="762000" cy="4724400"/>
          </a:xfrm>
          <a:prstGeom prst="rect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Testing Zone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52600" y="1371600"/>
            <a:ext cx="5638800" cy="152400"/>
          </a:xfrm>
          <a:prstGeom prst="rect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 Zone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467600" y="2743200"/>
            <a:ext cx="381000" cy="3352800"/>
          </a:xfrm>
          <a:prstGeom prst="rect">
            <a:avLst/>
          </a:prstGeom>
          <a:solidFill>
            <a:schemeClr val="accent6">
              <a:lumMod val="75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Testing Zone 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19200" y="1752600"/>
            <a:ext cx="1066800" cy="2133600"/>
          </a:xfrm>
          <a:prstGeom prst="rect">
            <a:avLst/>
          </a:prstGeom>
          <a:solidFill>
            <a:schemeClr val="accent6">
              <a:lumMod val="75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Testing Zone 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0" y="1676400"/>
            <a:ext cx="533400" cy="1981200"/>
          </a:xfrm>
          <a:prstGeom prst="rect">
            <a:avLst/>
          </a:prstGeom>
          <a:solidFill>
            <a:schemeClr val="tx1">
              <a:lumMod val="50000"/>
              <a:lumOff val="5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Out of scope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76400" y="3886200"/>
            <a:ext cx="1143000" cy="2514600"/>
          </a:xfrm>
          <a:prstGeom prst="rect">
            <a:avLst/>
          </a:prstGeom>
          <a:solidFill>
            <a:schemeClr val="tx1">
              <a:lumMod val="50000"/>
              <a:lumOff val="5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Out of scope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43600" y="1981200"/>
            <a:ext cx="1524000" cy="4191000"/>
          </a:xfrm>
          <a:prstGeom prst="rect">
            <a:avLst/>
          </a:prstGeom>
          <a:solidFill>
            <a:schemeClr val="tx1">
              <a:lumMod val="50000"/>
              <a:lumOff val="5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Out of scope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48600" y="2590800"/>
            <a:ext cx="838200" cy="3505200"/>
          </a:xfrm>
          <a:prstGeom prst="rect">
            <a:avLst/>
          </a:prstGeom>
          <a:solidFill>
            <a:schemeClr val="tx1">
              <a:lumMod val="50000"/>
              <a:lumOff val="5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Out of scope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09600" y="914400"/>
            <a:ext cx="7086600" cy="457200"/>
          </a:xfrm>
          <a:prstGeom prst="rect">
            <a:avLst/>
          </a:prstGeom>
          <a:solidFill>
            <a:schemeClr val="tx1">
              <a:lumMod val="50000"/>
              <a:lumOff val="50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 of Scope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552450" y="828675"/>
            <a:ext cx="7720013" cy="5370513"/>
          </a:xfrm>
        </p:spPr>
        <p:txBody>
          <a:bodyPr/>
          <a:lstStyle/>
          <a:p>
            <a:pPr marL="228600" lvl="1" indent="-228600">
              <a:spcBef>
                <a:spcPts val="600"/>
              </a:spcBef>
              <a:buFont typeface="Wingdings" pitchFamily="2" charset="2"/>
              <a:buNone/>
              <a:defRPr/>
            </a:pPr>
            <a:endParaRPr lang="en-US" sz="2000" dirty="0" smtClean="0"/>
          </a:p>
          <a:p>
            <a:pPr marL="228600" lvl="1" indent="-228600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n-US" sz="2000" dirty="0" smtClean="0"/>
              <a:t>For systems and interfaces  in Zone 1 scope the property testing team will conduct the following types of testing: </a:t>
            </a:r>
          </a:p>
          <a:p>
            <a:pPr marL="628650" lvl="2">
              <a:spcBef>
                <a:spcPts val="600"/>
              </a:spcBef>
              <a:buFont typeface="Courier New" pitchFamily="49" charset="0"/>
              <a:buChar char="o"/>
              <a:defRPr/>
            </a:pPr>
            <a:r>
              <a:rPr lang="en-US" sz="1800" dirty="0" smtClean="0"/>
              <a:t>System test</a:t>
            </a:r>
          </a:p>
          <a:p>
            <a:pPr marL="628650" lvl="2">
              <a:spcBef>
                <a:spcPts val="600"/>
              </a:spcBef>
              <a:buFont typeface="Courier New" pitchFamily="49" charset="0"/>
              <a:buChar char="o"/>
              <a:defRPr/>
            </a:pPr>
            <a:r>
              <a:rPr lang="en-US" sz="1800" dirty="0" smtClean="0"/>
              <a:t>System integration testing</a:t>
            </a:r>
          </a:p>
          <a:p>
            <a:pPr marL="628650" lvl="2">
              <a:spcBef>
                <a:spcPts val="600"/>
              </a:spcBef>
              <a:buFont typeface="Courier New" pitchFamily="49" charset="0"/>
              <a:buChar char="o"/>
              <a:defRPr/>
            </a:pPr>
            <a:r>
              <a:rPr lang="en-US" sz="1800" dirty="0" smtClean="0"/>
              <a:t>End to End i.e. business process  and transaction based testing </a:t>
            </a:r>
          </a:p>
          <a:p>
            <a:pPr marL="628650" lvl="2">
              <a:spcBef>
                <a:spcPts val="600"/>
              </a:spcBef>
              <a:buFont typeface="Courier New" pitchFamily="49" charset="0"/>
              <a:buChar char="o"/>
              <a:defRPr/>
            </a:pPr>
            <a:r>
              <a:rPr lang="en-US" sz="1800" dirty="0" smtClean="0"/>
              <a:t>User Acceptance testing</a:t>
            </a:r>
          </a:p>
          <a:p>
            <a:pPr marL="628650" lvl="2">
              <a:spcBef>
                <a:spcPts val="600"/>
              </a:spcBef>
              <a:buFont typeface="Courier New" pitchFamily="49" charset="0"/>
              <a:buChar char="o"/>
              <a:defRPr/>
            </a:pPr>
            <a:r>
              <a:rPr lang="en-US" sz="1800" dirty="0" smtClean="0"/>
              <a:t>Regression testing</a:t>
            </a:r>
          </a:p>
          <a:p>
            <a:pPr marL="628650" lvl="2">
              <a:spcBef>
                <a:spcPts val="600"/>
              </a:spcBef>
              <a:buFont typeface="Courier New" pitchFamily="49" charset="0"/>
              <a:buChar char="o"/>
              <a:defRPr/>
            </a:pPr>
            <a:r>
              <a:rPr lang="en-US" sz="1800" dirty="0" smtClean="0"/>
              <a:t>Performance testing</a:t>
            </a:r>
          </a:p>
          <a:p>
            <a:pPr marL="628650" lvl="2">
              <a:spcBef>
                <a:spcPts val="600"/>
              </a:spcBef>
              <a:buFont typeface="Courier New" pitchFamily="49" charset="0"/>
              <a:buChar char="o"/>
              <a:defRPr/>
            </a:pPr>
            <a:r>
              <a:rPr lang="en-US" sz="1800" dirty="0" smtClean="0"/>
              <a:t>Visual design testing (e.g. layout, proper colors, copy/content)</a:t>
            </a:r>
          </a:p>
          <a:p>
            <a:pPr marL="628650" lvl="2">
              <a:spcBef>
                <a:spcPts val="600"/>
              </a:spcBef>
              <a:buFont typeface="Courier New" pitchFamily="49" charset="0"/>
              <a:buChar char="o"/>
              <a:defRPr/>
            </a:pPr>
            <a:r>
              <a:rPr lang="en-US" sz="1800" dirty="0" smtClean="0"/>
              <a:t>Security testing ( code scans)</a:t>
            </a:r>
          </a:p>
          <a:p>
            <a:pPr marL="403225" lvl="2">
              <a:spcBef>
                <a:spcPts val="600"/>
              </a:spcBef>
              <a:buFont typeface="Courier New" pitchFamily="49" charset="0"/>
              <a:buNone/>
              <a:defRPr/>
            </a:pPr>
            <a:endParaRPr lang="en-US" sz="1600" dirty="0" smtClean="0"/>
          </a:p>
          <a:p>
            <a:pPr marL="628650" lvl="2">
              <a:spcBef>
                <a:spcPts val="600"/>
              </a:spcBef>
              <a:buFont typeface="Wingdings" pitchFamily="2" charset="2"/>
              <a:buChar char="§"/>
              <a:defRPr/>
            </a:pPr>
            <a:endParaRPr lang="en-US" sz="1800" dirty="0" smtClean="0"/>
          </a:p>
        </p:txBody>
      </p:sp>
      <p:sp>
        <p:nvSpPr>
          <p:cNvPr id="16387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93700" y="255588"/>
            <a:ext cx="8348663" cy="522287"/>
          </a:xfrm>
          <a:solidFill>
            <a:srgbClr val="FFFFFF"/>
          </a:solidFill>
        </p:spPr>
        <p:txBody>
          <a:bodyPr anchor="b"/>
          <a:lstStyle/>
          <a:p>
            <a:pPr marL="0" indent="0"/>
            <a:r>
              <a:rPr lang="en-US" sz="2400" b="1" dirty="0" smtClean="0">
                <a:latin typeface="Arial" charset="0"/>
                <a:cs typeface="Arial" charset="0"/>
              </a:rPr>
              <a:t>Property Test  Zone Testing Scope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552450" y="828675"/>
            <a:ext cx="7720013" cy="5370513"/>
          </a:xfrm>
        </p:spPr>
        <p:txBody>
          <a:bodyPr/>
          <a:lstStyle/>
          <a:p>
            <a:pPr marL="228600" lvl="1" indent="-228600">
              <a:spcBef>
                <a:spcPts val="600"/>
              </a:spcBef>
              <a:buFont typeface="Wingdings" pitchFamily="2" charset="2"/>
              <a:buNone/>
              <a:defRPr/>
            </a:pPr>
            <a:endParaRPr lang="en-US" sz="2000" dirty="0" smtClean="0"/>
          </a:p>
          <a:p>
            <a:pPr marL="228600" lvl="1" indent="-228600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n-US" sz="2000" dirty="0" smtClean="0"/>
              <a:t>For systems and interfaces in Zone 2 scope the property team will conduct the following types of testing</a:t>
            </a:r>
          </a:p>
          <a:p>
            <a:pPr marL="628650" lvl="2">
              <a:spcBef>
                <a:spcPts val="600"/>
              </a:spcBef>
              <a:buFont typeface="Courier New" pitchFamily="49" charset="0"/>
              <a:buChar char="o"/>
              <a:defRPr/>
            </a:pPr>
            <a:r>
              <a:rPr lang="en-US" sz="1800" dirty="0" smtClean="0"/>
              <a:t>System integration testing</a:t>
            </a:r>
          </a:p>
          <a:p>
            <a:pPr marL="628650" lvl="2">
              <a:spcBef>
                <a:spcPts val="600"/>
              </a:spcBef>
              <a:buFont typeface="Courier New" pitchFamily="49" charset="0"/>
              <a:buChar char="o"/>
              <a:defRPr/>
            </a:pPr>
            <a:r>
              <a:rPr lang="en-US" sz="1800" dirty="0" smtClean="0"/>
              <a:t>End to End i.e. business process  and transaction based testing </a:t>
            </a:r>
          </a:p>
          <a:p>
            <a:pPr marL="628650" lvl="2">
              <a:spcBef>
                <a:spcPts val="600"/>
              </a:spcBef>
              <a:buFont typeface="Courier New" pitchFamily="49" charset="0"/>
              <a:buChar char="o"/>
              <a:defRPr/>
            </a:pPr>
            <a:r>
              <a:rPr lang="en-US" sz="1800" dirty="0" smtClean="0"/>
              <a:t>User Acceptance testing</a:t>
            </a:r>
          </a:p>
          <a:p>
            <a:pPr marL="628650" lvl="2">
              <a:spcBef>
                <a:spcPts val="600"/>
              </a:spcBef>
              <a:buFont typeface="Courier New" pitchFamily="49" charset="0"/>
              <a:buChar char="o"/>
              <a:defRPr/>
            </a:pPr>
            <a:r>
              <a:rPr lang="en-US" sz="1800" dirty="0" smtClean="0"/>
              <a:t>Regression testing</a:t>
            </a:r>
          </a:p>
          <a:p>
            <a:pPr marL="628650" lvl="2">
              <a:spcBef>
                <a:spcPts val="600"/>
              </a:spcBef>
              <a:buFont typeface="Courier New" pitchFamily="49" charset="0"/>
              <a:buChar char="o"/>
              <a:defRPr/>
            </a:pPr>
            <a:r>
              <a:rPr lang="en-US" sz="1800" dirty="0" smtClean="0"/>
              <a:t>Performance testing</a:t>
            </a:r>
          </a:p>
          <a:p>
            <a:pPr marL="628650" lvl="2">
              <a:spcBef>
                <a:spcPts val="600"/>
              </a:spcBef>
              <a:buFont typeface="Courier New" pitchFamily="49" charset="0"/>
              <a:buChar char="o"/>
              <a:defRPr/>
            </a:pPr>
            <a:endParaRPr lang="en-US" sz="1800" dirty="0" smtClean="0"/>
          </a:p>
          <a:p>
            <a:pPr marL="228600" lvl="1" indent="-228600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n-US" sz="2000" dirty="0" smtClean="0"/>
              <a:t>For systems and interfaces in Zone 3 scope the property team will conduct the following types of testing</a:t>
            </a:r>
          </a:p>
          <a:p>
            <a:pPr marL="628650" lvl="2">
              <a:spcBef>
                <a:spcPts val="600"/>
              </a:spcBef>
              <a:buFont typeface="Courier New" pitchFamily="49" charset="0"/>
              <a:buChar char="o"/>
              <a:defRPr/>
            </a:pPr>
            <a:r>
              <a:rPr lang="en-US" sz="1800" dirty="0" smtClean="0"/>
              <a:t>End to End i.e. business process  and transaction based testing </a:t>
            </a:r>
          </a:p>
          <a:p>
            <a:pPr marL="628650" lvl="2">
              <a:spcBef>
                <a:spcPts val="600"/>
              </a:spcBef>
              <a:buFont typeface="Courier New" pitchFamily="49" charset="0"/>
              <a:buChar char="o"/>
              <a:defRPr/>
            </a:pPr>
            <a:r>
              <a:rPr lang="en-US" sz="1800" dirty="0" smtClean="0"/>
              <a:t>Performance testing</a:t>
            </a:r>
            <a:endParaRPr lang="en-US" sz="1600" dirty="0" smtClean="0"/>
          </a:p>
        </p:txBody>
      </p:sp>
      <p:sp>
        <p:nvSpPr>
          <p:cNvPr id="16387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93700" y="255588"/>
            <a:ext cx="8348663" cy="522287"/>
          </a:xfrm>
          <a:solidFill>
            <a:srgbClr val="FFFFFF"/>
          </a:solidFill>
        </p:spPr>
        <p:txBody>
          <a:bodyPr anchor="b"/>
          <a:lstStyle/>
          <a:p>
            <a:pPr marL="0" indent="0"/>
            <a:r>
              <a:rPr lang="en-US" sz="2400" b="1" dirty="0" smtClean="0">
                <a:latin typeface="Arial" charset="0"/>
                <a:cs typeface="Arial" charset="0"/>
              </a:rPr>
              <a:t>Property Test Testing Scope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552450" y="828675"/>
            <a:ext cx="7720013" cy="5370513"/>
          </a:xfrm>
        </p:spPr>
        <p:txBody>
          <a:bodyPr/>
          <a:lstStyle/>
          <a:p>
            <a:pPr marL="228600" lvl="1" indent="-228600">
              <a:spcBef>
                <a:spcPts val="600"/>
              </a:spcBef>
              <a:buFont typeface="Wingdings" pitchFamily="2" charset="2"/>
              <a:buNone/>
              <a:defRPr/>
            </a:pPr>
            <a:endParaRPr lang="en-US" sz="2000" dirty="0" smtClean="0"/>
          </a:p>
          <a:p>
            <a:pPr marL="228600" lvl="1" indent="-228600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n-US" sz="2000" dirty="0" smtClean="0"/>
              <a:t>For systems and interfaces out of scope, no testing will be performed</a:t>
            </a:r>
          </a:p>
          <a:p>
            <a:pPr marL="628650" lvl="2">
              <a:spcBef>
                <a:spcPts val="600"/>
              </a:spcBef>
              <a:buFont typeface="Courier New" pitchFamily="49" charset="0"/>
              <a:buChar char="o"/>
              <a:defRPr/>
            </a:pPr>
            <a:r>
              <a:rPr lang="en-US" sz="1800" dirty="0" smtClean="0"/>
              <a:t>Exception: minimal testing required to support interfaces in scope will be performed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93700" y="255588"/>
            <a:ext cx="8348663" cy="522287"/>
          </a:xfrm>
          <a:solidFill>
            <a:srgbClr val="FFFFFF"/>
          </a:solidFill>
        </p:spPr>
        <p:txBody>
          <a:bodyPr anchor="b"/>
          <a:lstStyle/>
          <a:p>
            <a:pPr marL="0" indent="0"/>
            <a:r>
              <a:rPr lang="en-US" sz="2400" b="1" dirty="0" smtClean="0">
                <a:latin typeface="Arial" charset="0"/>
                <a:cs typeface="Arial" charset="0"/>
              </a:rPr>
              <a:t>Property Test Testing Scope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perty Powerpoint Template V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Property Powerpoint Template V3</Template>
  <TotalTime>1680</TotalTime>
  <Words>225</Words>
  <Application>Microsoft Office PowerPoint</Application>
  <PresentationFormat>On-screen Show (4:3)</PresentationFormat>
  <Paragraphs>42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ＭＳ Ｐゴシック</vt:lpstr>
      <vt:lpstr>Arial</vt:lpstr>
      <vt:lpstr>Calibri</vt:lpstr>
      <vt:lpstr>Courier New</vt:lpstr>
      <vt:lpstr>Wingdings</vt:lpstr>
      <vt:lpstr>Property Powerpoint Template V3</vt:lpstr>
      <vt:lpstr>Custom Design</vt:lpstr>
      <vt:lpstr>Visio</vt:lpstr>
      <vt:lpstr>Property Policy Administration Testing Scope Map</vt:lpstr>
      <vt:lpstr>PowerPoint Presentation</vt:lpstr>
      <vt:lpstr>PowerPoint Presentation</vt:lpstr>
      <vt:lpstr>PowerPoint Presentation</vt:lpstr>
    </vt:vector>
  </TitlesOfParts>
  <Company>AAA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gg4ytam</dc:creator>
  <cp:lastModifiedBy>Deodhar, Bhushan</cp:lastModifiedBy>
  <cp:revision>31</cp:revision>
  <dcterms:created xsi:type="dcterms:W3CDTF">2011-08-31T22:09:54Z</dcterms:created>
  <dcterms:modified xsi:type="dcterms:W3CDTF">2014-11-06T07:52:26Z</dcterms:modified>
</cp:coreProperties>
</file>