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4"/>
  </p:sldMasterIdLst>
  <p:notesMasterIdLst>
    <p:notesMasterId r:id="rId14"/>
  </p:notesMasterIdLst>
  <p:handoutMasterIdLst>
    <p:handoutMasterId r:id="rId15"/>
  </p:handoutMasterIdLst>
  <p:sldIdLst>
    <p:sldId id="588" r:id="rId5"/>
    <p:sldId id="828" r:id="rId6"/>
    <p:sldId id="841" r:id="rId7"/>
    <p:sldId id="826" r:id="rId8"/>
    <p:sldId id="834" r:id="rId9"/>
    <p:sldId id="835" r:id="rId10"/>
    <p:sldId id="843" r:id="rId11"/>
    <p:sldId id="836" r:id="rId12"/>
    <p:sldId id="842" r:id="rId1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19">
          <p15:clr>
            <a:srgbClr val="A4A3A4"/>
          </p15:clr>
        </p15:guide>
        <p15:guide id="3" orient="horz" pos="1007">
          <p15:clr>
            <a:srgbClr val="A4A3A4"/>
          </p15:clr>
        </p15:guide>
        <p15:guide id="4" orient="horz" pos="3610">
          <p15:clr>
            <a:srgbClr val="A4A3A4"/>
          </p15:clr>
        </p15:guide>
        <p15:guide id="5" pos="1722">
          <p15:clr>
            <a:srgbClr val="A4A3A4"/>
          </p15:clr>
        </p15:guide>
        <p15:guide id="6" pos="5410">
          <p15:clr>
            <a:srgbClr val="A4A3A4"/>
          </p15:clr>
        </p15:guide>
        <p15:guide id="7" pos="3313">
          <p15:clr>
            <a:srgbClr val="A4A3A4"/>
          </p15:clr>
        </p15:guide>
        <p15:guide id="8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9047"/>
    <a:srgbClr val="1E4C84"/>
    <a:srgbClr val="445C78"/>
    <a:srgbClr val="2E587E"/>
    <a:srgbClr val="244462"/>
    <a:srgbClr val="1A3A46"/>
    <a:srgbClr val="FFFF93"/>
    <a:srgbClr val="FFFFD9"/>
    <a:srgbClr val="B7E2A6"/>
    <a:srgbClr val="E6F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9592" autoAdjust="0"/>
  </p:normalViewPr>
  <p:slideViewPr>
    <p:cSldViewPr snapToGrid="0" snapToObjects="1">
      <p:cViewPr varScale="1">
        <p:scale>
          <a:sx n="86" d="100"/>
          <a:sy n="86" d="100"/>
        </p:scale>
        <p:origin x="1171" y="58"/>
      </p:cViewPr>
      <p:guideLst>
        <p:guide orient="horz" pos="4319"/>
        <p:guide orient="horz" pos="719"/>
        <p:guide orient="horz" pos="1007"/>
        <p:guide orient="horz" pos="3610"/>
        <p:guide pos="1722"/>
        <p:guide pos="5410"/>
        <p:guide pos="3313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>
        <p:scale>
          <a:sx n="75" d="100"/>
          <a:sy n="75" d="100"/>
        </p:scale>
        <p:origin x="2827" y="-269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4820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2"/>
            <a:ext cx="3037840" cy="464820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r">
              <a:defRPr sz="1200"/>
            </a:lvl1pPr>
          </a:lstStyle>
          <a:p>
            <a:fld id="{CAA3DC6E-1AEB-4319-AC32-95FAF5A634C5}" type="datetimeFigureOut">
              <a:rPr lang="en-US" smtClean="0">
                <a:latin typeface="Arial" pitchFamily="34" charset="0"/>
              </a:rPr>
              <a:pPr/>
              <a:t>6/28/2016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r">
              <a:defRPr sz="1200"/>
            </a:lvl1pPr>
          </a:lstStyle>
          <a:p>
            <a:fld id="{BA07D18C-585B-4F30-880F-236AC0AF70DD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278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4820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4820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63FFEE2-3D94-4668-A036-8B3C1E3100CB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2" tIns="46581" rIns="93162" bIns="4658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62" tIns="46581" rIns="93162" bIns="4658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5CC5365-9B72-4325-903B-5A6692F7DC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8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9513" y="695325"/>
            <a:ext cx="4652962" cy="3489325"/>
          </a:xfrm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589" indent="-174589" defTabSz="986744">
              <a:lnSpc>
                <a:spcPct val="85000"/>
              </a:lnSpc>
              <a:defRPr/>
            </a:pPr>
            <a:endParaRPr lang="en-US" sz="500" dirty="0">
              <a:latin typeface="+mn-lt"/>
              <a:cs typeface="Arial" pitchFamily="34" charset="0"/>
            </a:endParaRP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 defTabSz="931553">
              <a:defRPr/>
            </a:pPr>
            <a:fld id="{32B8D69B-7863-44E1-9487-3AD82C622F8C}" type="datetime1">
              <a:rPr lang="en-US" smtClean="0">
                <a:solidFill>
                  <a:srgbClr val="000000"/>
                </a:solidFill>
              </a:rPr>
              <a:pPr defTabSz="931553">
                <a:defRPr/>
              </a:pPr>
              <a:t>6/28/2016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553">
              <a:defRPr/>
            </a:pPr>
            <a:r>
              <a:rPr lang="en-US" dirty="0" smtClean="0">
                <a:solidFill>
                  <a:srgbClr val="000000"/>
                </a:solidFill>
              </a:rPr>
              <a:t>CONFIDENTIAL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1553">
              <a:defRPr/>
            </a:pPr>
            <a:fld id="{FFDD7E0B-2CF6-4178-B684-B32E20FB9A91}" type="slidenum">
              <a:rPr lang="en-US" smtClean="0">
                <a:solidFill>
                  <a:srgbClr val="000000"/>
                </a:solidFill>
              </a:rPr>
              <a:pPr defTabSz="931553">
                <a:defRPr/>
              </a:pPr>
              <a:t>2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2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Notes Placeholder 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93879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 bIns="0" rtlCol="0">
            <a:spAutoFit/>
          </a:bodyPr>
          <a:lstStyle>
            <a:defPPr>
              <a:defRPr lang="en-US"/>
            </a:defPPr>
            <a:lvl1pPr marL="1588" algn="ctr">
              <a:lnSpc>
                <a:spcPct val="106000"/>
              </a:lnSpc>
              <a:spcBef>
                <a:spcPts val="50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 NOTE:  After Final Feature Complete Build in the Second Sprint…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" b="1" dirty="0">
              <a:solidFill>
                <a:srgbClr val="FF0000"/>
              </a:solidFill>
            </a:endParaRPr>
          </a:p>
          <a:p>
            <a:pPr marL="1588" lvl="2" algn="ctr">
              <a:buClr>
                <a:srgbClr val="000000"/>
              </a:buClr>
            </a:pPr>
            <a:r>
              <a:rPr lang="en-US" sz="1000" dirty="0">
                <a:latin typeface="Arial"/>
              </a:rPr>
              <a:t>Scott Hunt will need to approve any Change Requests</a:t>
            </a:r>
          </a:p>
          <a:p>
            <a:pPr marL="1588" lvl="2" algn="ctr">
              <a:buClr>
                <a:srgbClr val="000000"/>
              </a:buClr>
            </a:pPr>
            <a:endParaRPr lang="en-US" sz="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871" t="18262" r="641" b="22706"/>
          <a:stretch/>
        </p:blipFill>
        <p:spPr>
          <a:xfrm>
            <a:off x="1901029" y="5864124"/>
            <a:ext cx="3208342" cy="11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94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Notes Placeholder 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93879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 bIns="0" rtlCol="0">
            <a:spAutoFit/>
          </a:bodyPr>
          <a:lstStyle>
            <a:defPPr>
              <a:defRPr lang="en-US"/>
            </a:defPPr>
            <a:lvl1pPr marL="1588" algn="ctr">
              <a:lnSpc>
                <a:spcPct val="106000"/>
              </a:lnSpc>
              <a:spcBef>
                <a:spcPts val="50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 NOTE:  After Final Feature Complete Build in the Second Sprint…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" b="1" dirty="0">
              <a:solidFill>
                <a:srgbClr val="FF0000"/>
              </a:solidFill>
            </a:endParaRPr>
          </a:p>
          <a:p>
            <a:pPr marL="1588" lvl="2" algn="ctr">
              <a:buClr>
                <a:srgbClr val="000000"/>
              </a:buClr>
            </a:pPr>
            <a:r>
              <a:rPr lang="en-US" sz="1000" dirty="0">
                <a:latin typeface="Arial"/>
              </a:rPr>
              <a:t>Scott Hunt will need to approve any Change Requests</a:t>
            </a:r>
          </a:p>
          <a:p>
            <a:pPr marL="1588" lvl="2" algn="ctr">
              <a:buClr>
                <a:srgbClr val="000000"/>
              </a:buClr>
            </a:pPr>
            <a:endParaRPr lang="en-US" sz="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871" t="18262" r="641" b="22706"/>
          <a:stretch/>
        </p:blipFill>
        <p:spPr>
          <a:xfrm>
            <a:off x="1901029" y="5864124"/>
            <a:ext cx="3208342" cy="11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3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Notes Placeholder 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93879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 bIns="0" rtlCol="0">
            <a:spAutoFit/>
          </a:bodyPr>
          <a:lstStyle>
            <a:defPPr>
              <a:defRPr lang="en-US"/>
            </a:defPPr>
            <a:lvl1pPr marL="1588" algn="ctr">
              <a:lnSpc>
                <a:spcPct val="106000"/>
              </a:lnSpc>
              <a:spcBef>
                <a:spcPts val="50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 NOTE:  After Final Feature Complete Build in the Second Sprint…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" b="1" dirty="0">
              <a:solidFill>
                <a:srgbClr val="FF0000"/>
              </a:solidFill>
            </a:endParaRPr>
          </a:p>
          <a:p>
            <a:pPr marL="1588" lvl="2" algn="ctr">
              <a:buClr>
                <a:srgbClr val="000000"/>
              </a:buClr>
            </a:pPr>
            <a:r>
              <a:rPr lang="en-US" sz="1000" dirty="0">
                <a:latin typeface="Arial"/>
              </a:rPr>
              <a:t>Scott Hunt will need to approve any Change Requests</a:t>
            </a:r>
          </a:p>
          <a:p>
            <a:pPr marL="1588" lvl="2" algn="ctr">
              <a:buClr>
                <a:srgbClr val="000000"/>
              </a:buClr>
            </a:pPr>
            <a:endParaRPr lang="en-US" sz="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871" t="18262" r="641" b="22706"/>
          <a:stretch/>
        </p:blipFill>
        <p:spPr>
          <a:xfrm>
            <a:off x="1901029" y="5864124"/>
            <a:ext cx="3208342" cy="11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3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Notes Placeholder 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93879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 bIns="0" rtlCol="0">
            <a:spAutoFit/>
          </a:bodyPr>
          <a:lstStyle>
            <a:defPPr>
              <a:defRPr lang="en-US"/>
            </a:defPPr>
            <a:lvl1pPr marL="1588" algn="ctr">
              <a:lnSpc>
                <a:spcPct val="106000"/>
              </a:lnSpc>
              <a:spcBef>
                <a:spcPts val="50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 NOTE:  After Final Feature Complete Build in the Second Sprint…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" b="1" dirty="0">
              <a:solidFill>
                <a:srgbClr val="FF0000"/>
              </a:solidFill>
            </a:endParaRPr>
          </a:p>
          <a:p>
            <a:pPr marL="1588" lvl="2" algn="ctr">
              <a:buClr>
                <a:srgbClr val="000000"/>
              </a:buClr>
            </a:pPr>
            <a:r>
              <a:rPr lang="en-US" sz="1000" dirty="0">
                <a:latin typeface="Arial"/>
              </a:rPr>
              <a:t>Scott Hunt will need to approve any Change Requests</a:t>
            </a:r>
          </a:p>
          <a:p>
            <a:pPr marL="1588" lvl="2" algn="ctr">
              <a:buClr>
                <a:srgbClr val="000000"/>
              </a:buClr>
            </a:pPr>
            <a:endParaRPr lang="en-US" sz="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871" t="18262" r="641" b="22706"/>
          <a:stretch/>
        </p:blipFill>
        <p:spPr>
          <a:xfrm>
            <a:off x="1901029" y="5864124"/>
            <a:ext cx="3208342" cy="11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8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9513" y="695325"/>
            <a:ext cx="4652962" cy="3489325"/>
          </a:xfrm>
          <a:ln/>
        </p:spPr>
      </p:sp>
      <p:sp>
        <p:nvSpPr>
          <p:cNvPr id="26628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 defTabSz="931553">
              <a:defRPr/>
            </a:pPr>
            <a:fld id="{32B8D69B-7863-44E1-9487-3AD82C622F8C}" type="datetime1">
              <a:rPr lang="en-US" smtClean="0">
                <a:solidFill>
                  <a:srgbClr val="000000"/>
                </a:solidFill>
              </a:rPr>
              <a:pPr defTabSz="931553">
                <a:defRPr/>
              </a:pPr>
              <a:t>6/28/2016</a:t>
            </a:fld>
            <a:endParaRPr lang="en-US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04408" y="7723275"/>
          <a:ext cx="6050771" cy="915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565"/>
                <a:gridCol w="1781369"/>
                <a:gridCol w="1317233"/>
                <a:gridCol w="1634283"/>
                <a:gridCol w="690321"/>
              </a:tblGrid>
              <a:tr h="1831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Holiday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Date &amp; 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b"/>
                </a:tc>
              </a:tr>
              <a:tr h="1831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Gandhi Jayanti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2-Oct-15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Friday, October 02, 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Friday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</a:tr>
              <a:tr h="1831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Ayudha Puja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21-Oct-15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Wednesday, October 21, 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Wednesday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</a:tr>
              <a:tr h="1831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Diwali / Kali Puja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10-Nov-15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Tuesday, November 10, 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Tuesday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</a:tr>
              <a:tr h="1831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Christmas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25-Dec-15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Friday, December 25, 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Friday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29" marR="68829" marT="0" marB="0" anchor="ctr"/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22911" y="4641422"/>
            <a:ext cx="3228009" cy="209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ctr" anchorCtr="0" compatLnSpc="1">
            <a:prstTxWarp prst="textNoShape">
              <a:avLst/>
            </a:prstTxWarp>
            <a:spAutoFit/>
          </a:bodyPr>
          <a:lstStyle/>
          <a:p>
            <a:pPr defTabSz="91650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From:</a:t>
            </a:r>
            <a: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M, Vijay Krishna </a:t>
            </a:r>
            <a:b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Sent:</a:t>
            </a:r>
            <a: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Monday, January 12, 2015 4:02 PM</a:t>
            </a:r>
            <a:b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To:</a:t>
            </a:r>
            <a: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Barron, Jennifer</a:t>
            </a:r>
            <a:b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Cc:</a:t>
            </a:r>
            <a: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Jaganath, Rangachari</a:t>
            </a:r>
            <a:b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Subject:</a:t>
            </a:r>
            <a:r>
              <a:rPr lang="en-US" altLang="en-US" sz="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RE: Offshore Holidays in January for QA Team?</a:t>
            </a:r>
            <a:endParaRPr lang="en-US" altLang="en-US" sz="100" dirty="0">
              <a:latin typeface="Arial" panose="020B0604020202020204" pitchFamily="34" charset="0"/>
            </a:endParaRPr>
          </a:p>
          <a:p>
            <a:pPr defTabSz="91650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2F549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Jen,</a:t>
            </a:r>
            <a:endParaRPr lang="en-US" altLang="en-US" sz="100" dirty="0">
              <a:latin typeface="Arial" panose="020B0604020202020204" pitchFamily="34" charset="0"/>
            </a:endParaRPr>
          </a:p>
          <a:p>
            <a:pPr defTabSz="91650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2F549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plan is not applicable for QA team. We didn’t go with this plan due to amount of test cases that will be delivered on Group 4 (1/14) that has to be completed by end of sprint. </a:t>
            </a:r>
            <a:endParaRPr lang="en-US" altLang="en-US" sz="100" dirty="0">
              <a:latin typeface="Arial" panose="020B0604020202020204" pitchFamily="34" charset="0"/>
            </a:endParaRPr>
          </a:p>
          <a:p>
            <a:pPr defTabSz="91650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2F549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2 regular offshore holidays one on 1/15 (this Thursday) and another on 1/26 where the team will not be available. We have included these 2 holidays in our sprint 9 and sprint 10 capacity plan already.</a:t>
            </a:r>
            <a:endParaRPr lang="en-US" altLang="en-US" sz="100" dirty="0">
              <a:latin typeface="Arial" panose="020B0604020202020204" pitchFamily="34" charset="0"/>
            </a:endParaRPr>
          </a:p>
          <a:p>
            <a:pPr defTabSz="91650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2F549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Thanks </a:t>
            </a:r>
            <a:endParaRPr lang="en-US" altLang="en-US" sz="100" dirty="0">
              <a:latin typeface="Arial" panose="020B0604020202020204" pitchFamily="34" charset="0"/>
            </a:endParaRPr>
          </a:p>
          <a:p>
            <a:pPr defTabSz="91650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2F549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Vijay Krishna</a:t>
            </a:r>
            <a:endParaRPr lang="en-US" altLang="en-US" sz="100" dirty="0">
              <a:latin typeface="Arial" panose="020B0604020202020204" pitchFamily="34" charset="0"/>
            </a:endParaRPr>
          </a:p>
          <a:p>
            <a:pPr defTabSz="91650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00" dirty="0">
                <a:solidFill>
                  <a:srgbClr val="2F549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Office: 602-547-6049</a:t>
            </a:r>
            <a:endParaRPr lang="en-US" altLang="en-US" sz="100" dirty="0">
              <a:latin typeface="Arial" panose="020B0604020202020204" pitchFamily="34" charset="0"/>
            </a:endParaRPr>
          </a:p>
          <a:p>
            <a:pPr defTabSz="91650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00" dirty="0">
                <a:solidFill>
                  <a:srgbClr val="2F549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Cell: 443-823-6418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  <p:pic>
        <p:nvPicPr>
          <p:cNvPr id="12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67" y="6523720"/>
            <a:ext cx="3203667" cy="113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550920" y="4641422"/>
          <a:ext cx="3085965" cy="5231790"/>
        </p:xfrm>
        <a:graphic>
          <a:graphicData uri="http://schemas.openxmlformats.org/drawingml/2006/table">
            <a:tbl>
              <a:tblPr/>
              <a:tblGrid>
                <a:gridCol w="155065"/>
                <a:gridCol w="135682"/>
                <a:gridCol w="213215"/>
                <a:gridCol w="274595"/>
                <a:gridCol w="836708"/>
                <a:gridCol w="239867"/>
                <a:gridCol w="1230833"/>
              </a:tblGrid>
              <a:tr h="4847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</a:t>
                      </a:r>
                    </a:p>
                  </a:txBody>
                  <a:tcPr marL="2424" marR="2424" marT="24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</a:t>
                      </a:r>
                    </a:p>
                  </a:txBody>
                  <a:tcPr marL="2424" marR="2424" marT="24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</a:t>
                      </a:r>
                    </a:p>
                  </a:txBody>
                  <a:tcPr marL="2424" marR="2424" marT="24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424" marR="2424" marT="24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Holiday Name</a:t>
                      </a:r>
                    </a:p>
                  </a:txBody>
                  <a:tcPr marL="2424" marR="2424" marT="24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day</a:t>
                      </a:r>
                    </a:p>
                  </a:txBody>
                  <a:tcPr marL="2424" marR="2424" marT="24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Comments</a:t>
                      </a:r>
                    </a:p>
                  </a:txBody>
                  <a:tcPr marL="2424" marR="2424" marT="24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Belarus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Year's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Belarus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1/7/2016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Orthodox Christmas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Thursday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Belarus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3/8/2016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Women's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Belarus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Labour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Belarus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5/9/2016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Victory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Belarus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5/10/2016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Radonitsa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Belarus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7/3/2016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Independence Day of the Republic of Belarus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Belarus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11/7/2016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October Revolution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Belarus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12/25/2016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Catholic Christmas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Year's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1/2/2016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Year's Day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Saturday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1/3/2016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Year's Day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2/7/2016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Spring Festival Eve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2/8/2016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Chinese Lunar New Year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2/9/2016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Spring Festival Golden Week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2/10/2016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Spring Festival Golden Week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Wednesday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2/11/2016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Spring Festival Golden Week holiday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Thursday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2/12/2016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Spring Festival Golden Week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2/13/2016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Spring Festival Golden Week holiday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Saturday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4/3/2016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Qing Ming Jie Holiday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4/4/2016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Qing Ming Jie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4/5/2016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Qing Ming Jie Holiday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Labour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5/2/2016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Labour Day Holiday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5/3/2016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Labour Day Holiday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6/9/2016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Dragon Boat Festival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Thursday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6/10/2016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Dragon Boat Festival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6/11/2016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Dragon Boat Festival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Saturday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9/15/2016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Mid-Autumn Festival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Thursday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9/16/2016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Mid-Autumn Festival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9/17/2016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Mid-Autumn Festival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Saturday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10/1/2016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National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Saturday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10/2/2016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National Day Golden Week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10/3/2016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National Day Golden Week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10/4/2016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National Day Golden Week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10/5/2016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National Day Golden Week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Wednesday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10/6/2016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National Day Golden Week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Thursday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10/7/2016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National Day Golden Week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Latvia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Year's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Latvia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3/25/2016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Good Friday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Latvia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3/27/2016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Easter Sunday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Latvia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3/28/2016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Easter Monday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Latvia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Labour Day/May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Latvia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5/4/2016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Independence Restoration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Wednesday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Latvia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6/23/2016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Midsummer Eve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Thursday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Latvia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6/24/2016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Midsummer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Latvia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11/18/2016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Republic of Latvia Proclamation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Latvia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12/24/2016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Christmas Eve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Saturday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Latvia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12/25/2016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Christmas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Latvia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12/26/2016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Second Day of Christmas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Latvia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12/31/2016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Year's Eve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Saturday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Lithuania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Year's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Lithuania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2/16/2016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Independence Day/National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Lithuania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Independence Restoration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Lithuania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3/27/2016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Easter Sunday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Lithuania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3/28/2016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Easter Monday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Lithuania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Labour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Lithuania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6/24/2016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 John's Day/Day of Dew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Lithuania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7/6/2016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King Mindaugas’ Coronation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Wednesday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Lithuania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8/15/2016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Feast of the Assumption of Mary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Lithuania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 Saints'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Lithuania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12/24/2016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Christmas Eve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Saturday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Lithuania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12/25/2016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Christmas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Lithuania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12/26/2016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Second Day of Christmas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Year's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1/4/2016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Year Holiday Week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1/5/2016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Year Holiday Week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1/6/2016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Year Holiday Week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Wednesday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1/7/2016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Orthodox Christmas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Thursday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1/8/2016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Year Holiday Week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2/22/2016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Defender of the Fatherland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Instead of February, 20, Saturday, which will be a working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2/23/2016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Defender of the Fatherland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3/7/2016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Year Holiday Substitution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3/8/2016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International Women's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Spring and Labor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5/2/2016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Spring and Labor Day observed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5/3/2016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Year Holiday Substitution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5/9/2016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Victory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6/12/2016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6/13/2016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 Day observed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Russia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11/4/2016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Unity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Ukraine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Year's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Ukraine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1/7/2016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Christmas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Thursday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Ukraine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1/8/2016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Christmas Day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Ukraine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1/9/2016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Christmas Day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Saturday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Ukraine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3/8/2016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International Women's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Ukraine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Orthodox Easter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Ukraine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5/2/2016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Orthodox Easter Day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Ukraine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5/2/2016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Labor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Ukraine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5/3/2016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Labor Day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Ukraine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5/9/2016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Victory Day / Memorial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Ukraine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6/19/2016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Orthodox Pentecost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Ukraine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6/20/2016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Orthodox Pentecost holiday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Ukraine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6/28/2016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Constitution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Ukraine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7/28/2016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Baptism of Kyivan Rus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Thursday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Ukraine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8/24/2016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Independence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Wednesday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1/1/2016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Year's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2/15/2016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Presidents'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5/30/2016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Memorial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7/4/2016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Independence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9/5/2016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Labor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10/10/2016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Columbus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 except AK, AR, CA, DE, FL, HI, MI, MN, ND, NV, OR, SD, TX, VT, WA, WI, WY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11/24/2016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Thanksgiving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Thursday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11/25/2016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Thanksgiving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12/25/2016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Christmas Day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"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12/26/2016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Christmas Day observed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Monday</a:t>
                      </a:r>
                    </a:p>
                  </a:txBody>
                  <a:tcPr marL="2424" marR="2424" marT="2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424" marR="2424" marT="2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22911" y="8527745"/>
            <a:ext cx="35052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400" dirty="0">
                <a:solidFill>
                  <a:srgbClr val="1B5596"/>
                </a:solidFill>
              </a:rPr>
              <a:t>------------------------------------------------------------------------------------</a:t>
            </a:r>
          </a:p>
          <a:p>
            <a:pPr algn="just"/>
            <a:r>
              <a:rPr lang="en-US" b="1" dirty="0">
                <a:solidFill>
                  <a:srgbClr val="1B5596"/>
                </a:solidFill>
              </a:rPr>
              <a:t>Other potential maintenance events: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Regular quarterly Security patching (April will be the next event)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Regular quarterly Oracle patching (automated method of updating database)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12c Oracle upgrade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1B5596"/>
                </a:solidFill>
              </a:rPr>
              <a:t>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616230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637540" y="4803141"/>
            <a:ext cx="5608320" cy="201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 smtClean="0"/>
              <a:t>can </a:t>
            </a:r>
            <a:r>
              <a:rPr lang="en-US" sz="500" dirty="0"/>
              <a:t>we replace your spreadsheet on the last page with a link to the RTC query?</a:t>
            </a:r>
          </a:p>
          <a:p>
            <a:endParaRPr lang="en-US" sz="500" dirty="0" smtClean="0"/>
          </a:p>
          <a:p>
            <a:r>
              <a:rPr lang="en-US" sz="500" dirty="0" smtClean="0"/>
              <a:t>We </a:t>
            </a:r>
            <a:r>
              <a:rPr lang="en-US" sz="500" dirty="0"/>
              <a:t>could.  Will everyone be able to follow the link?</a:t>
            </a:r>
          </a:p>
          <a:p>
            <a:r>
              <a:rPr lang="en-US" sz="500" dirty="0"/>
              <a:t>We have an array of audience members</a:t>
            </a:r>
          </a:p>
          <a:p>
            <a:endParaRPr lang="en-US" sz="500" dirty="0" smtClean="0"/>
          </a:p>
          <a:p>
            <a:r>
              <a:rPr lang="en-US" sz="500" dirty="0" smtClean="0"/>
              <a:t>Terri's </a:t>
            </a:r>
            <a:r>
              <a:rPr lang="en-US" sz="500" dirty="0"/>
              <a:t>team hangs on to that spreadsheet and then always seems surprised when we say there were change requests</a:t>
            </a:r>
          </a:p>
          <a:p>
            <a:r>
              <a:rPr lang="en-US" sz="500" dirty="0" smtClean="0"/>
              <a:t>and </a:t>
            </a:r>
            <a:r>
              <a:rPr lang="en-US" sz="500" dirty="0"/>
              <a:t>I tell her to go to RTC</a:t>
            </a:r>
          </a:p>
          <a:p>
            <a:r>
              <a:rPr lang="en-US" sz="500" dirty="0" smtClean="0"/>
              <a:t>and </a:t>
            </a:r>
            <a:r>
              <a:rPr lang="en-US" sz="500" dirty="0"/>
              <a:t>I get a blank stare</a:t>
            </a:r>
          </a:p>
          <a:p>
            <a:endParaRPr lang="en-US" sz="500" dirty="0" smtClean="0"/>
          </a:p>
          <a:p>
            <a:r>
              <a:rPr lang="en-US" sz="500" dirty="0" smtClean="0"/>
              <a:t>[</a:t>
            </a:r>
            <a:r>
              <a:rPr lang="en-US" sz="500" dirty="0"/>
              <a:t>‎2/‎16/‎2016 1:17 PM] Defield, Andrew: </a:t>
            </a:r>
          </a:p>
          <a:p>
            <a:r>
              <a:rPr lang="en-US" sz="500" dirty="0"/>
              <a:t>Terri and Co. have access to RTC as I have a tab just for them.  Good </a:t>
            </a:r>
            <a:r>
              <a:rPr lang="en-US" sz="500" dirty="0" smtClean="0"/>
              <a:t>idea!</a:t>
            </a:r>
            <a:endParaRPr lang="en-US" sz="500" dirty="0"/>
          </a:p>
          <a:p>
            <a:r>
              <a:rPr lang="en-US" sz="500" dirty="0" smtClean="0"/>
              <a:t>The </a:t>
            </a:r>
            <a:r>
              <a:rPr lang="en-US" sz="500" dirty="0"/>
              <a:t>goal is to get everyone on the same page and the dashboards would be a great start </a:t>
            </a:r>
          </a:p>
          <a:p>
            <a:endParaRPr lang="en-US" sz="500" dirty="0" smtClean="0"/>
          </a:p>
          <a:p>
            <a:r>
              <a:rPr lang="en-US" sz="500" dirty="0"/>
              <a:t>we COULD include the RTC link AS WELL</a:t>
            </a:r>
          </a:p>
          <a:p>
            <a:r>
              <a:rPr lang="en-US" sz="500" dirty="0"/>
              <a:t>(at least in a transitionary </a:t>
            </a:r>
            <a:r>
              <a:rPr lang="en-US" sz="500" dirty="0" smtClean="0"/>
              <a:t>way) and </a:t>
            </a:r>
            <a:r>
              <a:rPr lang="en-US" sz="500" dirty="0"/>
              <a:t>emphasize the continued checking up on the scope for CRs by using the RTC link.</a:t>
            </a:r>
          </a:p>
          <a:p>
            <a:r>
              <a:rPr lang="en-US" sz="500" dirty="0" smtClean="0"/>
              <a:t>If </a:t>
            </a:r>
            <a:r>
              <a:rPr lang="en-US" sz="500" dirty="0"/>
              <a:t>we find we don't need the spreadsheet, after finding that they are in the habit of following the RTC link, we could drop it.</a:t>
            </a:r>
          </a:p>
          <a:p>
            <a:endParaRPr lang="en-US" sz="500" dirty="0" smtClean="0"/>
          </a:p>
          <a:p>
            <a:r>
              <a:rPr lang="en-US" sz="500" dirty="0" smtClean="0"/>
              <a:t>I'd </a:t>
            </a:r>
            <a:r>
              <a:rPr lang="en-US" sz="500" dirty="0"/>
              <a:t>prefer to go cold turkey with the link then they will have to learn to use RTC but I'm willing to compromise</a:t>
            </a:r>
          </a:p>
          <a:p>
            <a:endParaRPr lang="en-US" sz="500" dirty="0" smtClean="0"/>
          </a:p>
          <a:p>
            <a:r>
              <a:rPr lang="en-US" sz="500" dirty="0" smtClean="0"/>
              <a:t>Thank </a:t>
            </a:r>
            <a:r>
              <a:rPr lang="en-US" sz="500" dirty="0"/>
              <a:t>you.  I see your point.  I think we'll have to stair-step it.  But I'll make a big deal out of the RTC link for Sprint 18.  </a:t>
            </a:r>
          </a:p>
          <a:p>
            <a:r>
              <a:rPr lang="en-US" sz="500" dirty="0"/>
              <a:t>After that, if no one has objections, I can offer to email the spreadsheet if they can't make the link work, but will disclaim that it will be out of date with respect to CRs.</a:t>
            </a:r>
          </a:p>
          <a:p>
            <a:endParaRPr lang="en-US" sz="500" dirty="0" smtClean="0"/>
          </a:p>
          <a:p>
            <a:r>
              <a:rPr lang="en-US" sz="500" dirty="0" smtClean="0"/>
              <a:t>Sound </a:t>
            </a:r>
            <a:r>
              <a:rPr lang="en-US" sz="500" dirty="0"/>
              <a:t>good.  Thank you!</a:t>
            </a:r>
          </a:p>
          <a:p>
            <a:pPr algn="ctr"/>
            <a:r>
              <a:rPr lang="en-US" sz="500" dirty="0" smtClean="0">
                <a:solidFill>
                  <a:srgbClr val="1B559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045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48"/>
            <a:ext cx="9144000" cy="6859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259388" y="5781996"/>
            <a:ext cx="3198812" cy="1076004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5257800" y="1051560"/>
            <a:ext cx="3200400" cy="4059936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257800" y="0"/>
            <a:ext cx="3200400" cy="84359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541264"/>
            <a:ext cx="3787775" cy="295275"/>
          </a:xfrm>
        </p:spPr>
        <p:txBody>
          <a:bodyPr lIns="91440" tIns="45720" rIns="91440" bIns="45720">
            <a:noAutofit/>
          </a:bodyPr>
          <a:lstStyle>
            <a:lvl1pPr marL="0" indent="0">
              <a:spcBef>
                <a:spcPts val="300"/>
              </a:spcBef>
              <a:buFont typeface="Arial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30791"/>
            <a:ext cx="4417600" cy="978729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696"/>
            <a:ext cx="4417600" cy="834083"/>
          </a:xfrm>
        </p:spPr>
        <p:txBody>
          <a:bodyPr lIns="91440" tIns="45720" rIns="91440" bIns="45720" anchor="t">
            <a:noAutofit/>
          </a:bodyPr>
          <a:lstStyle>
            <a:lvl1pPr marL="0" indent="0" algn="l">
              <a:lnSpc>
                <a:spcPct val="105000"/>
              </a:lnSpc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312664"/>
            <a:ext cx="3787775" cy="267194"/>
          </a:xfrm>
        </p:spPr>
        <p:txBody>
          <a:bodyPr lIns="91440" tIns="45720" rIns="91440" bIns="45720">
            <a:noAutofit/>
          </a:bodyPr>
          <a:lstStyle>
            <a:lvl1pPr>
              <a:spcBef>
                <a:spcPts val="300"/>
              </a:spcBef>
              <a:buNone/>
              <a:tabLst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Department Name</a:t>
            </a:r>
          </a:p>
        </p:txBody>
      </p:sp>
      <p:pic>
        <p:nvPicPr>
          <p:cNvPr id="2050" name="Picture 2" descr="C:\Users\FREELA~1\AppData\Local\Temp\VMwareDnD\623fb718\Orbit_4C-PPT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" y="182880"/>
            <a:ext cx="87782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905256"/>
            <a:ext cx="9144000" cy="8985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685800" y="6444344"/>
            <a:ext cx="3624943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2016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65991708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145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591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6" y="1399040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>
                <a:latin typeface="+mj-lt"/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6" y="1399040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>
                <a:latin typeface="+mj-lt"/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205" y="4041663"/>
            <a:ext cx="4005073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>
                <a:latin typeface="+mj-lt"/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602" y="4041663"/>
            <a:ext cx="4005073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>
                <a:latin typeface="+mj-lt"/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3921" y="142703"/>
            <a:ext cx="7432536" cy="24918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9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488778"/>
            <a:ext cx="7639367" cy="1500187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8648"/>
            <a:ext cx="7644384" cy="594360"/>
          </a:xfrm>
        </p:spPr>
        <p:txBody>
          <a:bodyPr anchor="b" anchorCtr="0">
            <a:normAutofit/>
          </a:bodyPr>
          <a:lstStyle>
            <a:lvl1pPr algn="l"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61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buSzPct val="110000"/>
              <a:defRPr sz="1400"/>
            </a:lvl3pPr>
            <a:lvl4pPr>
              <a:buSzPct val="110000"/>
              <a:defRPr sz="1400"/>
            </a:lvl4pPr>
            <a:lvl5pPr>
              <a:buSzPct val="110000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065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Tx/>
              <a:buNone/>
              <a:defRPr sz="1600"/>
            </a:lvl1pPr>
            <a:lvl2pPr marL="227012" indent="0">
              <a:buFontTx/>
              <a:buNone/>
              <a:defRPr sz="1800"/>
            </a:lvl2pPr>
            <a:lvl3pPr marL="454025" indent="0">
              <a:buFontTx/>
              <a:buNone/>
              <a:defRPr sz="1800"/>
            </a:lvl3pPr>
            <a:lvl4pPr marL="682625" indent="0">
              <a:buFontTx/>
              <a:buNone/>
              <a:defRPr sz="1800"/>
            </a:lvl4pPr>
            <a:lvl5pPr marL="91757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67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Secondar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6002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0913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74904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625" y="1143000"/>
            <a:ext cx="374904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61841" y="1143000"/>
            <a:ext cx="0" cy="500221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81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--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0" y="4414005"/>
            <a:ext cx="3736849" cy="1731207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0600" y="4414006"/>
            <a:ext cx="3737293" cy="173120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5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685800" y="1598612"/>
            <a:ext cx="3737292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Chart Placeholder 12"/>
          <p:cNvSpPr>
            <a:spLocks noGrp="1"/>
          </p:cNvSpPr>
          <p:nvPr>
            <p:ph type="chart" sz="quarter" idx="11"/>
          </p:nvPr>
        </p:nvSpPr>
        <p:spPr>
          <a:xfrm>
            <a:off x="4800600" y="1598612"/>
            <a:ext cx="3737293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997129"/>
            <a:ext cx="3736975" cy="282575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00600" y="3997129"/>
            <a:ext cx="3717925" cy="261937"/>
          </a:xfrm>
        </p:spPr>
        <p:txBody>
          <a:bodyPr>
            <a:noAutofit/>
          </a:bodyPr>
          <a:lstStyle>
            <a:lvl1pPr algn="l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7219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685800" y="1598613"/>
            <a:ext cx="7720011" cy="454659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135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002562"/>
            <a:ext cx="9144000" cy="585543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565424"/>
            <a:ext cx="8229600" cy="301752"/>
          </a:xfrm>
        </p:spPr>
        <p:txBody>
          <a:bodyPr anchor="ctr" anchorCtr="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369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48"/>
            <a:ext cx="8229600" cy="889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43000"/>
            <a:ext cx="8260080" cy="518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3505200" y="6539125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D83D84-46EA-4AC6-AB27-7F034B713A0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6544944"/>
            <a:ext cx="3624943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2015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655662"/>
            <a:ext cx="9144000" cy="91440"/>
            <a:chOff x="0" y="1280160"/>
            <a:chExt cx="9144000" cy="9144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280160"/>
              <a:ext cx="2286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304288" y="1280160"/>
              <a:ext cx="173736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59827" y="1280160"/>
              <a:ext cx="36576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736648" y="1280160"/>
              <a:ext cx="1407352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1026" name="Picture 2" descr="C:\Users\FREELA~1\AppData\Local\Temp\VMwareDnD\7b1fd4e4\Orbit_4C-PPT2.jpg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721" y="6458042"/>
            <a:ext cx="41148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8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64" r:id="rId4"/>
    <p:sldLayoutId id="2147483758" r:id="rId5"/>
    <p:sldLayoutId id="2147483760" r:id="rId6"/>
    <p:sldLayoutId id="2147483761" r:id="rId7"/>
    <p:sldLayoutId id="2147483759" r:id="rId8"/>
    <p:sldLayoutId id="2147483754" r:id="rId9"/>
    <p:sldLayoutId id="2147483762" r:id="rId10"/>
    <p:sldLayoutId id="214748377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ts val="600"/>
        </a:spcBef>
        <a:buNone/>
        <a:defRPr sz="24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4025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2625" indent="-22860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7575" indent="-234950" algn="l" defTabSz="4572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4588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accent3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aaagateway/sites/PASFactory/Documents/PAS%20Timeline/PAS%20Timeline.xlsx?Web=1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tc-web1.ent.rt.csaa.com/ccm/resource/itemName/com.ibm.team.workitem.WorkItem/636663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rtc-web1.ent.rt.csaa.com/ccm/resource/itemName/com.ibm.team.workitem.WorkItem/63665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rtc-web1.ent.rt.csaa.com/ccm/resource/itemName/com.ibm.team.workitem.WorkItem/636651" TargetMode="External"/><Relationship Id="rId11" Type="http://schemas.openxmlformats.org/officeDocument/2006/relationships/hyperlink" Target="https://rtc-web1.ent.rt.csaa.com/ccm/resource/itemName/com.ibm.team.workitem.WorkItem/638583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rtc-web1.ent.rt.csaa.com/ccm/resource/itemName/com.ibm.team.workitem.WorkItem/636668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rtc-web1.ent.rt.csaa.com/ccm/resource/itemName/com.ibm.team.workitem.WorkItem/63666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aagateway/sites/EnvironmentManagement/infra/SitePages/Home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oleObject" Target="../embeddings/oleObject1.bin"/><Relationship Id="rId4" Type="http://schemas.openxmlformats.org/officeDocument/2006/relationships/hyperlink" Target="https://rtc-web1.ent.rt.csaa.com/ccm/web/projects/PAS#action=com.ibm.team.dashboard.viewDashboard&amp;tab=_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480834"/>
            <a:ext cx="3191537" cy="1076003"/>
          </a:xfrm>
        </p:spPr>
      </p:pic>
      <p:pic>
        <p:nvPicPr>
          <p:cNvPr id="22" name="Picture Placeholder 21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>
          <a:xfrm>
            <a:off x="5257800" y="1051561"/>
            <a:ext cx="3200399" cy="2221948"/>
          </a:xfrm>
        </p:spPr>
      </p:pic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 Software Factory</a:t>
            </a:r>
            <a:endParaRPr lang="en-US" dirty="0"/>
          </a:p>
        </p:txBody>
      </p:sp>
      <p:sp>
        <p:nvSpPr>
          <p:cNvPr id="38" name="Subtitle 37"/>
          <p:cNvSpPr>
            <a:spLocks noGrp="1"/>
          </p:cNvSpPr>
          <p:nvPr>
            <p:ph type="subTitle" idx="1"/>
          </p:nvPr>
        </p:nvSpPr>
        <p:spPr>
          <a:xfrm>
            <a:off x="685800" y="2499424"/>
            <a:ext cx="4417600" cy="834083"/>
          </a:xfrm>
        </p:spPr>
        <p:txBody>
          <a:bodyPr/>
          <a:lstStyle/>
          <a:p>
            <a:r>
              <a:rPr lang="en-US" dirty="0" smtClean="0"/>
              <a:t>PAS10: Sprint 19 Kick-Off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Oversight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85800" y="5541264"/>
            <a:ext cx="2329543" cy="295275"/>
          </a:xfrm>
        </p:spPr>
        <p:txBody>
          <a:bodyPr/>
          <a:lstStyle/>
          <a:p>
            <a:r>
              <a:rPr lang="en-US" dirty="0" smtClean="0"/>
              <a:t>June 27, 2016</a:t>
            </a:r>
            <a:endParaRPr lang="en-US" dirty="0"/>
          </a:p>
        </p:txBody>
      </p:sp>
      <p:pic>
        <p:nvPicPr>
          <p:cNvPr id="17" name="Picture Placeholder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173"/>
            <a:ext cx="3200400" cy="84124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Placeholder 5" descr="A19518x11D_PPT.jp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353043"/>
            <a:ext cx="3200399" cy="204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81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645827"/>
              </p:ext>
            </p:extLst>
          </p:nvPr>
        </p:nvGraphicFramePr>
        <p:xfrm>
          <a:off x="751523" y="1461952"/>
          <a:ext cx="7741823" cy="3028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7001"/>
                <a:gridCol w="634822"/>
              </a:tblGrid>
              <a:tr h="43270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</a:rPr>
                        <a:t>1.0  RTC Scope Detail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 marL="91703" marR="91703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</a:rPr>
                        <a:t>  3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 marL="91703" marR="91703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</a:rPr>
                        <a:t>2.0  Scope Control</a:t>
                      </a: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</a:rPr>
                        <a:t>  4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</a:rPr>
                        <a:t>3.0</a:t>
                      </a:r>
                      <a:r>
                        <a:rPr lang="en-US" baseline="0" dirty="0" smtClean="0">
                          <a:latin typeface="Arial" pitchFamily="34" charset="0"/>
                        </a:rPr>
                        <a:t>  Sprint Parameters</a:t>
                      </a:r>
                      <a:endParaRPr lang="en-US" dirty="0" smtClean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</a:rPr>
                        <a:t>  5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</a:rPr>
                        <a:t>4.0  </a:t>
                      </a:r>
                      <a:r>
                        <a:rPr lang="en-US" baseline="0" dirty="0" smtClean="0">
                          <a:latin typeface="Arial" pitchFamily="34" charset="0"/>
                        </a:rPr>
                        <a:t>Key </a:t>
                      </a:r>
                      <a:r>
                        <a:rPr lang="en-US" dirty="0" smtClean="0">
                          <a:latin typeface="Arial" pitchFamily="34" charset="0"/>
                        </a:rPr>
                        <a:t>Checkpoints for the Sprint</a:t>
                      </a:r>
                      <a:endParaRPr lang="en-US" baseline="0" dirty="0" smtClean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</a:rPr>
                        <a:t>  6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</a:rPr>
                        <a:t>5.0</a:t>
                      </a:r>
                      <a:r>
                        <a:rPr lang="en-US" baseline="0" dirty="0" smtClean="0">
                          <a:latin typeface="Arial" pitchFamily="34" charset="0"/>
                        </a:rPr>
                        <a:t>  </a:t>
                      </a:r>
                      <a:r>
                        <a:rPr lang="en-US" dirty="0" smtClean="0">
                          <a:latin typeface="Arial" pitchFamily="34" charset="0"/>
                        </a:rPr>
                        <a:t>Integrations Scope</a:t>
                      </a:r>
                      <a:endParaRPr lang="en-US" baseline="0" dirty="0" smtClean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</a:rPr>
                        <a:t>  7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</a:rPr>
                        <a:t>6.0</a:t>
                      </a:r>
                      <a:r>
                        <a:rPr lang="en-US" baseline="0" dirty="0" smtClean="0">
                          <a:latin typeface="Arial" pitchFamily="34" charset="0"/>
                        </a:rPr>
                        <a:t>  </a:t>
                      </a:r>
                      <a:r>
                        <a:rPr lang="en-US" dirty="0" smtClean="0">
                          <a:latin typeface="Arial" pitchFamily="34" charset="0"/>
                        </a:rPr>
                        <a:t>Impacts to the Schedule</a:t>
                      </a:r>
                      <a:endParaRPr lang="en-US" baseline="0" dirty="0" smtClean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</a:rPr>
                        <a:t>  8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Arial" pitchFamily="34" charset="0"/>
                        </a:rPr>
                        <a:t>        Appendix: Detailed Scope List</a:t>
                      </a:r>
                      <a:endParaRPr lang="en-US" sz="1800" dirty="0" smtClean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</a:rPr>
                        <a:t>  9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 marL="91703" marR="91703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239474" y="0"/>
            <a:ext cx="7773988" cy="886968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1021080" y="1025012"/>
            <a:ext cx="7098016" cy="22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  <a:cs typeface="MS PGothic" pitchFamily="34" charset="-128"/>
              </a:rPr>
              <a:t>PAS10 / Sprint 19</a:t>
            </a:r>
            <a:endParaRPr lang="en-US" sz="1400" kern="0" dirty="0" smtClean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39474" y="0"/>
            <a:ext cx="7773988" cy="8869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ts val="60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003087"/>
                </a:solidFill>
              </a:rPr>
              <a:t>1.0   RTC Scope Detail</a:t>
            </a:r>
            <a:endParaRPr lang="en-US" dirty="0">
              <a:solidFill>
                <a:srgbClr val="003087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95330"/>
              </p:ext>
            </p:extLst>
          </p:nvPr>
        </p:nvGraphicFramePr>
        <p:xfrm>
          <a:off x="1034256" y="2005657"/>
          <a:ext cx="7086600" cy="1684020"/>
        </p:xfrm>
        <a:graphic>
          <a:graphicData uri="http://schemas.openxmlformats.org/drawingml/2006/table">
            <a:tbl>
              <a:tblPr/>
              <a:tblGrid>
                <a:gridCol w="4394200"/>
                <a:gridCol w="787400"/>
                <a:gridCol w="1003300"/>
                <a:gridCol w="901700"/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Executive Priorities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Item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Scope Items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Story Points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 HDES Conversion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WI0162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 Book roll in New Business and Capping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WI0340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CA Prop Conversion SIS-DP3 and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FoxPro-PUP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WI0208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UW Simplification - Phase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WI0342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UBI Enhancements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WI0333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Left-over Auto or Property CRs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WI0344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Includes 6 Integration User Stories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5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084" t="25111" r="1582" b="34741"/>
          <a:stretch/>
        </p:blipFill>
        <p:spPr>
          <a:xfrm>
            <a:off x="292309" y="962225"/>
            <a:ext cx="8667218" cy="2074926"/>
          </a:xfrm>
          <a:prstGeom prst="rect">
            <a:avLst/>
          </a:prstGeom>
        </p:spPr>
      </p:pic>
      <p:sp>
        <p:nvSpPr>
          <p:cNvPr id="26" name="Title 3"/>
          <p:cNvSpPr>
            <a:spLocks noGrp="1"/>
          </p:cNvSpPr>
          <p:nvPr>
            <p:ph type="title"/>
          </p:nvPr>
        </p:nvSpPr>
        <p:spPr>
          <a:xfrm>
            <a:off x="239474" y="0"/>
            <a:ext cx="7773988" cy="886968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.0   Scope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93357" t="3546" r="419" b="42355"/>
          <a:stretch/>
        </p:blipFill>
        <p:spPr>
          <a:xfrm>
            <a:off x="279390" y="3037150"/>
            <a:ext cx="8633159" cy="323157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2438579" y="3800790"/>
            <a:ext cx="2155173" cy="7250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 bwMode="gray">
          <a:xfrm>
            <a:off x="500253" y="3993308"/>
            <a:ext cx="8099870" cy="1743150"/>
          </a:xfrm>
          <a:prstGeom prst="wedgeRoundRectCallout">
            <a:avLst>
              <a:gd name="adj1" fmla="val 35454"/>
              <a:gd name="adj2" fmla="val -45705"/>
              <a:gd name="adj3" fmla="val 16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573338" lvl="8"/>
            <a:endParaRPr lang="en-US" sz="1100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marL="2573338" lvl="8"/>
            <a:endParaRPr lang="en-US" sz="100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marL="2573338" lvl="8"/>
            <a:endParaRPr lang="en-US" sz="100" dirty="0" smtClean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marL="2573338" lvl="8"/>
            <a:endParaRPr lang="en-US" sz="100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marL="2573338" lvl="8"/>
            <a:endParaRPr lang="en-US" sz="100" dirty="0" smtClean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marL="2573338" lvl="8"/>
            <a:endParaRPr lang="en-US" sz="100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marL="2573338" lvl="8"/>
            <a:endParaRPr lang="en-US" sz="100" dirty="0" smtClean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marL="2573338" lvl="8"/>
            <a:endParaRPr lang="en-US" sz="100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marL="2573338" lvl="8"/>
            <a:endParaRPr lang="en-US" sz="100" dirty="0" smtClean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marL="2573338" lvl="8"/>
            <a:endParaRPr lang="en-US" sz="100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marL="2573338" lvl="8"/>
            <a:endParaRPr lang="en-US" sz="100" dirty="0" smtClean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algn="ctr"/>
            <a:endParaRPr lang="en-US" sz="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900" dirty="0">
                <a:solidFill>
                  <a:srgbClr val="B99047"/>
                </a:solidFill>
              </a:rPr>
              <a:t>All CRs will be reviewed for their criticality. Change Requests are required for anything that requires more than a simple addition or subtraction of user stories, such as: </a:t>
            </a:r>
          </a:p>
          <a:p>
            <a:pPr marL="460375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B99047"/>
                </a:solidFill>
              </a:rPr>
              <a:t>Adding a new work item</a:t>
            </a:r>
          </a:p>
          <a:p>
            <a:pPr marL="460375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B99047"/>
                </a:solidFill>
              </a:rPr>
              <a:t>Deleting an existing work item</a:t>
            </a:r>
          </a:p>
          <a:p>
            <a:pPr marL="460375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B99047"/>
                </a:solidFill>
              </a:rPr>
              <a:t>Changing the priority order of an existing work item</a:t>
            </a:r>
          </a:p>
          <a:p>
            <a:endParaRPr lang="en-US" sz="9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900" dirty="0">
                <a:solidFill>
                  <a:srgbClr val="B99047"/>
                </a:solidFill>
              </a:rPr>
              <a:t>Friday, 8/12/16, is the Requirements Freeze date. It is the last business deadline to execute an approved change request without disrupting the overall timeline. </a:t>
            </a:r>
            <a:r>
              <a:rPr lang="en-US" sz="900" dirty="0" smtClean="0">
                <a:solidFill>
                  <a:srgbClr val="B99047"/>
                </a:solidFill>
              </a:rPr>
              <a:t>Please note, however, that this “Vital Late-Breaking” capacity has already been consumed by the OK </a:t>
            </a:r>
            <a:r>
              <a:rPr lang="en-US" sz="900" dirty="0">
                <a:solidFill>
                  <a:srgbClr val="B99047"/>
                </a:solidFill>
              </a:rPr>
              <a:t>Property Product Changes </a:t>
            </a:r>
            <a:r>
              <a:rPr lang="en-US" sz="900" dirty="0" smtClean="0">
                <a:solidFill>
                  <a:srgbClr val="B99047"/>
                </a:solidFill>
              </a:rPr>
              <a:t>Change </a:t>
            </a:r>
            <a:r>
              <a:rPr lang="en-US" sz="900" dirty="0">
                <a:solidFill>
                  <a:srgbClr val="B99047"/>
                </a:solidFill>
              </a:rPr>
              <a:t>Request work (WI0344 CR06).</a:t>
            </a:r>
          </a:p>
          <a:p>
            <a:r>
              <a:rPr lang="en-US" sz="900" dirty="0" smtClean="0">
                <a:solidFill>
                  <a:srgbClr val="B99047"/>
                </a:solidFill>
              </a:rPr>
              <a:t> </a:t>
            </a:r>
          </a:p>
          <a:p>
            <a:pPr marL="460375" indent="-171450">
              <a:buFont typeface="Arial" panose="020B0604020202020204" pitchFamily="34" charset="0"/>
              <a:buChar char="•"/>
            </a:pPr>
            <a:endParaRPr lang="en-US" sz="900" dirty="0" smtClean="0">
              <a:solidFill>
                <a:srgbClr val="B99047"/>
              </a:solidFill>
            </a:endParaRPr>
          </a:p>
          <a:p>
            <a:pPr algn="ctr"/>
            <a:endParaRPr lang="en-US" sz="300" b="1" dirty="0">
              <a:solidFill>
                <a:srgbClr val="B99047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7853" y="3809075"/>
            <a:ext cx="166755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We Are Here</a:t>
            </a:r>
          </a:p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Kick-Off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6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/27/16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210305" y="1963500"/>
            <a:ext cx="3252521" cy="1041450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4918764" y="1945744"/>
            <a:ext cx="4053524" cy="1073649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292181" y="859495"/>
            <a:ext cx="3170110" cy="1101123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3462290" y="1978524"/>
            <a:ext cx="1456409" cy="66702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35983" y="841739"/>
            <a:ext cx="4006325" cy="1101123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468825" y="1736352"/>
            <a:ext cx="0" cy="203883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908947" y="3083591"/>
            <a:ext cx="0" cy="262774"/>
          </a:xfrm>
          <a:prstGeom prst="straightConnector1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17419" y="3083591"/>
            <a:ext cx="0" cy="474691"/>
          </a:xfrm>
          <a:prstGeom prst="straightConnector1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238186" y="3068833"/>
            <a:ext cx="0" cy="410808"/>
          </a:xfrm>
          <a:prstGeom prst="straightConnector1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99435" y="3543524"/>
            <a:ext cx="1667554" cy="21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Stories Written 5/20/16</a:t>
            </a:r>
            <a:endParaRPr lang="en-US" sz="800" dirty="0">
              <a:solidFill>
                <a:schemeClr val="tx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06452" y="3558282"/>
            <a:ext cx="2021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Final Scope Developed 7/25/16</a:t>
            </a:r>
            <a:endParaRPr lang="en-US" sz="800" dirty="0">
              <a:solidFill>
                <a:schemeClr val="tx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7175" y="3346365"/>
            <a:ext cx="2655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Functional Execution Complete 8/5/16</a:t>
            </a:r>
            <a:endParaRPr lang="en-US" sz="800" dirty="0">
              <a:solidFill>
                <a:schemeClr val="tx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084" t="25111" r="1582" b="34741"/>
          <a:stretch/>
        </p:blipFill>
        <p:spPr>
          <a:xfrm>
            <a:off x="292309" y="962225"/>
            <a:ext cx="8667218" cy="2074926"/>
          </a:xfrm>
          <a:prstGeom prst="rect">
            <a:avLst/>
          </a:prstGeom>
        </p:spPr>
      </p:pic>
      <p:sp>
        <p:nvSpPr>
          <p:cNvPr id="26" name="Title 3"/>
          <p:cNvSpPr>
            <a:spLocks noGrp="1"/>
          </p:cNvSpPr>
          <p:nvPr>
            <p:ph type="title"/>
          </p:nvPr>
        </p:nvSpPr>
        <p:spPr>
          <a:xfrm>
            <a:off x="239474" y="0"/>
            <a:ext cx="7773988" cy="886968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.0   Sprint 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93357" t="3546" r="419" b="42355"/>
          <a:stretch/>
        </p:blipFill>
        <p:spPr>
          <a:xfrm>
            <a:off x="279390" y="3037151"/>
            <a:ext cx="8633159" cy="323157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 bwMode="gray">
          <a:xfrm>
            <a:off x="210305" y="1963500"/>
            <a:ext cx="3252521" cy="1045081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4918764" y="1963500"/>
            <a:ext cx="4053524" cy="1045081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292181" y="859495"/>
            <a:ext cx="3170110" cy="1101123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3462290" y="1978524"/>
            <a:ext cx="1456409" cy="66702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35983" y="859495"/>
            <a:ext cx="4006325" cy="1101123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459947" y="1736352"/>
            <a:ext cx="0" cy="230785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908947" y="3083591"/>
            <a:ext cx="0" cy="262774"/>
          </a:xfrm>
          <a:prstGeom prst="straightConnector1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17419" y="3083591"/>
            <a:ext cx="0" cy="474691"/>
          </a:xfrm>
          <a:prstGeom prst="straightConnector1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38186" y="3068833"/>
            <a:ext cx="0" cy="410808"/>
          </a:xfrm>
          <a:prstGeom prst="straightConnector1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99435" y="3543524"/>
            <a:ext cx="1667554" cy="21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Stories Written 5/20/16</a:t>
            </a:r>
            <a:endParaRPr lang="en-US" sz="800" dirty="0">
              <a:solidFill>
                <a:schemeClr val="tx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06452" y="3558282"/>
            <a:ext cx="2021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Final Scope Developed 7/25/16</a:t>
            </a:r>
            <a:endParaRPr lang="en-US" sz="800" dirty="0">
              <a:solidFill>
                <a:schemeClr val="tx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87175" y="3346365"/>
            <a:ext cx="2655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Functional Execution Complete 8/5/16</a:t>
            </a:r>
            <a:endParaRPr lang="en-US" sz="800" dirty="0">
              <a:solidFill>
                <a:schemeClr val="tx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917368" y="1728950"/>
            <a:ext cx="0" cy="301361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198309" y="4017499"/>
            <a:ext cx="2155173" cy="7250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 bwMode="gray">
          <a:xfrm>
            <a:off x="805129" y="4318794"/>
            <a:ext cx="6916103" cy="1399730"/>
          </a:xfrm>
          <a:prstGeom prst="wedgeRoundRectCallout">
            <a:avLst>
              <a:gd name="adj1" fmla="val 35454"/>
              <a:gd name="adj2" fmla="val -45705"/>
              <a:gd name="adj3" fmla="val 16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7663" indent="-173038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Timeframe</a:t>
            </a:r>
          </a:p>
          <a:p>
            <a:pPr marL="457200" indent="-171450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6-week cadence: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from today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, Monday </a:t>
            </a:r>
            <a:r>
              <a:rPr lang="en-US" sz="900" b="1" dirty="0" smtClean="0">
                <a:solidFill>
                  <a:schemeClr val="tx1">
                    <a:lumMod val="50000"/>
                  </a:schemeClr>
                </a:solidFill>
              </a:rPr>
              <a:t>6/27/16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to Friday,</a:t>
            </a:r>
            <a:r>
              <a:rPr lang="en-US" sz="900" b="1" dirty="0">
                <a:solidFill>
                  <a:schemeClr val="tx1">
                    <a:lumMod val="50000"/>
                  </a:schemeClr>
                </a:solidFill>
              </a:rPr>
              <a:t> 8</a:t>
            </a:r>
            <a:r>
              <a:rPr lang="en-US" sz="900" b="1" dirty="0" smtClean="0">
                <a:solidFill>
                  <a:schemeClr val="tx1">
                    <a:lumMod val="50000"/>
                  </a:schemeClr>
                </a:solidFill>
              </a:rPr>
              <a:t>/5/16</a:t>
            </a:r>
          </a:p>
          <a:p>
            <a:pPr marL="457200" indent="-171450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endParaRPr lang="en-US" sz="500" b="1" dirty="0">
              <a:solidFill>
                <a:schemeClr val="tx1">
                  <a:lumMod val="50000"/>
                </a:schemeClr>
              </a:solidFill>
            </a:endParaRPr>
          </a:p>
          <a:p>
            <a:pPr marL="347663" indent="-173038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Next Week: Sprint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20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IT Team Review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IT Team Review for the next sprint will also take place during the Sprint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19 timeframe</a:t>
            </a: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ITTR remains the customary 5 weeks, and begins one week into Sprint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19 (i.e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7/5/16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Some test packages (e.g. MVR Redesign)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were planned to run one week into the IT Team Review </a:t>
            </a: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for this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release</a:t>
            </a:r>
          </a:p>
          <a:p>
            <a:pPr marL="285750" lvl="1"/>
            <a:endParaRPr lang="en-US" sz="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60672" y="4044208"/>
            <a:ext cx="166755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Dev Timeframe</a:t>
            </a:r>
          </a:p>
          <a:p>
            <a:pPr algn="ctr"/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6</a:t>
            </a:r>
            <a:r>
              <a:rPr lang="en-US" sz="105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 Weeks</a:t>
            </a:r>
            <a:endParaRPr lang="en-US" sz="105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084" t="25111" r="1582" b="34741"/>
          <a:stretch/>
        </p:blipFill>
        <p:spPr>
          <a:xfrm>
            <a:off x="292309" y="962225"/>
            <a:ext cx="8667218" cy="2074926"/>
          </a:xfrm>
          <a:prstGeom prst="rect">
            <a:avLst/>
          </a:prstGeom>
        </p:spPr>
      </p:pic>
      <p:sp>
        <p:nvSpPr>
          <p:cNvPr id="26" name="Title 3"/>
          <p:cNvSpPr>
            <a:spLocks noGrp="1"/>
          </p:cNvSpPr>
          <p:nvPr>
            <p:ph type="title"/>
          </p:nvPr>
        </p:nvSpPr>
        <p:spPr>
          <a:xfrm>
            <a:off x="239474" y="0"/>
            <a:ext cx="7773988" cy="886968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.0   Key Checkpoints for the Sprint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93357" t="3546" r="419" b="42355"/>
          <a:stretch/>
        </p:blipFill>
        <p:spPr>
          <a:xfrm>
            <a:off x="279390" y="3015029"/>
            <a:ext cx="8680137" cy="323157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 bwMode="gray">
          <a:xfrm>
            <a:off x="210305" y="1963500"/>
            <a:ext cx="3252521" cy="1045081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4918764" y="1963500"/>
            <a:ext cx="4053524" cy="1045081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292181" y="859495"/>
            <a:ext cx="3170110" cy="1101123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3462290" y="1978524"/>
            <a:ext cx="1456409" cy="66702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35983" y="859495"/>
            <a:ext cx="4006325" cy="1101123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27618" y="1736352"/>
            <a:ext cx="0" cy="203883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917368" y="1737828"/>
            <a:ext cx="0" cy="203883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100516" y="3331058"/>
            <a:ext cx="1110921" cy="7250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19507" y="3389055"/>
            <a:ext cx="166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Two Dates</a:t>
            </a:r>
            <a:endParaRPr lang="en-US" sz="12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Rounded Rectangular Callout 35"/>
          <p:cNvSpPr/>
          <p:nvPr/>
        </p:nvSpPr>
        <p:spPr bwMode="gray">
          <a:xfrm>
            <a:off x="500253" y="3632353"/>
            <a:ext cx="8099870" cy="1082523"/>
          </a:xfrm>
          <a:prstGeom prst="wedgeRoundRectCallout">
            <a:avLst>
              <a:gd name="adj1" fmla="val 35454"/>
              <a:gd name="adj2" fmla="val -45705"/>
              <a:gd name="adj3" fmla="val 16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7663" indent="-173038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Final Scope Developed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457200" indent="-171450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New feature development should be 100% complete for scope defined in this kick-off deck by</a:t>
            </a:r>
            <a:r>
              <a:rPr lang="en-US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800" dirty="0">
                <a:solidFill>
                  <a:schemeClr val="tx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Monday morning, </a:t>
            </a:r>
            <a:r>
              <a:rPr lang="en-US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7/25/16 </a:t>
            </a:r>
            <a:r>
              <a:rPr lang="en-US" sz="800" dirty="0">
                <a:solidFill>
                  <a:schemeClr val="tx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(7:00 a.m. AZ Time)</a:t>
            </a:r>
          </a:p>
          <a:p>
            <a:pPr marL="285750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r>
              <a:rPr lang="en-US" sz="3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100" b="1" dirty="0">
              <a:solidFill>
                <a:schemeClr val="tx1">
                  <a:lumMod val="50000"/>
                </a:schemeClr>
              </a:solidFill>
            </a:endParaRPr>
          </a:p>
          <a:p>
            <a:pPr marL="347663" indent="-173038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</a:pP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Functional Execution Complete</a:t>
            </a:r>
          </a:p>
          <a:p>
            <a:pPr lvl="1" indent="-171450">
              <a:lnSpc>
                <a:spcPct val="90000"/>
              </a:lnSpc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>
                    <a:lumMod val="50000"/>
                  </a:schemeClr>
                </a:solidFill>
              </a:rPr>
              <a:t>Functional test execution should be 100% complete for scope defined in this kick-off deck by </a:t>
            </a:r>
            <a:r>
              <a:rPr lang="en-US" sz="800" dirty="0">
                <a:solidFill>
                  <a:schemeClr val="tx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Friday evening, 8</a:t>
            </a:r>
            <a:r>
              <a:rPr lang="en-US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/5/16</a:t>
            </a:r>
            <a:r>
              <a:rPr lang="en-US" sz="800" dirty="0">
                <a:solidFill>
                  <a:schemeClr val="tx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, (5:00 p.m. AZ Time)</a:t>
            </a:r>
          </a:p>
          <a:p>
            <a:pPr algn="ctr"/>
            <a:endParaRPr lang="en-US" sz="300" b="1" dirty="0">
              <a:solidFill>
                <a:srgbClr val="B99047"/>
              </a:solidFill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 bwMode="gray">
          <a:xfrm>
            <a:off x="702160" y="5080438"/>
            <a:ext cx="7696056" cy="831959"/>
          </a:xfrm>
          <a:prstGeom prst="rect">
            <a:avLst/>
          </a:prstGeom>
          <a:solidFill>
            <a:srgbClr val="FFFF93">
              <a:alpha val="30000"/>
            </a:srgbClr>
          </a:solidFill>
          <a:ln w="9525">
            <a:noFill/>
            <a:miter lim="800000"/>
            <a:headEnd/>
            <a:tailEnd/>
          </a:ln>
          <a:effectLst>
            <a:glow>
              <a:schemeClr val="accent1"/>
            </a:glow>
            <a:softEdge rad="76200"/>
          </a:effec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sx="1000" sy="1000" algn="tl">
                  <a:srgbClr val="000000"/>
                </a:outerShdw>
              </a:effectLst>
              <a:uLnTx/>
              <a:uFillTx/>
              <a:latin typeface="+mj-lt"/>
              <a:ea typeface="MS PGothic" pitchFamily="34" charset="-128"/>
              <a:cs typeface="MS PGothic" pitchFamily="34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sx="1000" sy="1000" algn="tl">
                    <a:srgbClr val="000000"/>
                  </a:outerShdw>
                </a:effectLst>
                <a:uLnTx/>
                <a:uFillTx/>
                <a:latin typeface="+mj-lt"/>
                <a:ea typeface="MS PGothic" pitchFamily="34" charset="-128"/>
                <a:cs typeface="MS PGothic" pitchFamily="34" charset="-128"/>
              </a:rPr>
              <a:t>The</a:t>
            </a:r>
            <a:r>
              <a:rPr kumimoji="0" lang="en-US" sz="1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sx="1000" sy="1000" algn="tl">
                    <a:srgbClr val="000000"/>
                  </a:outerShdw>
                </a:effectLst>
                <a:uLnTx/>
                <a:uFillTx/>
                <a:latin typeface="+mj-lt"/>
                <a:ea typeface="MS PGothic" pitchFamily="34" charset="-128"/>
                <a:cs typeface="MS PGothic" pitchFamily="34" charset="-128"/>
              </a:rPr>
              <a:t> latest version of the PAS Timeline can be found on SharePoint:</a:t>
            </a:r>
          </a:p>
          <a:p>
            <a:pPr algn="ctr"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u="sng" dirty="0">
                <a:hlinkClick r:id="rId5"/>
              </a:rPr>
              <a:t>PAS Timeline </a:t>
            </a:r>
            <a:endParaRPr lang="en-US" sz="1400" dirty="0"/>
          </a:p>
          <a:p>
            <a:pPr lvl="0" algn="ctr" eaLnBrk="0" hangingPunct="0">
              <a:lnSpc>
                <a:spcPct val="106000"/>
              </a:lnSpc>
              <a:defRPr/>
            </a:pPr>
            <a:endParaRPr lang="en-US" sz="800" dirty="0" smtClean="0"/>
          </a:p>
          <a:p>
            <a:pPr lvl="0" algn="ctr" eaLnBrk="0" hangingPunct="0">
              <a:lnSpc>
                <a:spcPct val="106000"/>
              </a:lnSpc>
              <a:defRPr/>
            </a:pPr>
            <a:endParaRPr lang="en-US" sz="300" kern="0" dirty="0">
              <a:solidFill>
                <a:schemeClr val="accent6"/>
              </a:solidFill>
              <a:effectLst>
                <a:outerShdw sx="1000" sy="1000" algn="tl">
                  <a:srgbClr val="000000"/>
                </a:outerShdw>
              </a:effectLst>
              <a:latin typeface="+mj-lt"/>
              <a:ea typeface="MS PGothic" pitchFamily="34" charset="-128"/>
              <a:cs typeface="MS PGothic" pitchFamily="34" charset="-128"/>
            </a:endParaRPr>
          </a:p>
          <a:p>
            <a:pPr lvl="0" algn="ctr" eaLnBrk="0" hangingPunct="0">
              <a:lnSpc>
                <a:spcPct val="106000"/>
              </a:lnSpc>
              <a:defRPr/>
            </a:pPr>
            <a:endParaRPr lang="en-US" sz="300" kern="0" dirty="0" smtClean="0">
              <a:effectLst>
                <a:outerShdw sx="1000" sy="1000" algn="tl">
                  <a:srgbClr val="000000"/>
                </a:outerShdw>
              </a:effectLst>
              <a:latin typeface="+mj-lt"/>
              <a:ea typeface="MS PGothic" pitchFamily="34" charset="-128"/>
              <a:cs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9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084" t="25111" r="1582" b="34741"/>
          <a:stretch/>
        </p:blipFill>
        <p:spPr>
          <a:xfrm>
            <a:off x="292309" y="962225"/>
            <a:ext cx="8667218" cy="2074926"/>
          </a:xfrm>
          <a:prstGeom prst="rect">
            <a:avLst/>
          </a:prstGeom>
        </p:spPr>
      </p:pic>
      <p:sp>
        <p:nvSpPr>
          <p:cNvPr id="26" name="Title 3"/>
          <p:cNvSpPr>
            <a:spLocks noGrp="1"/>
          </p:cNvSpPr>
          <p:nvPr>
            <p:ph type="title"/>
          </p:nvPr>
        </p:nvSpPr>
        <p:spPr>
          <a:xfrm>
            <a:off x="239474" y="0"/>
            <a:ext cx="7773988" cy="886968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.0   Integrations Scope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gray">
          <a:xfrm>
            <a:off x="292181" y="859495"/>
            <a:ext cx="3170110" cy="1101123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5208" t="53555" r="33810" b="21419"/>
          <a:stretch/>
        </p:blipFill>
        <p:spPr>
          <a:xfrm>
            <a:off x="294640" y="2304126"/>
            <a:ext cx="8676640" cy="181076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gray">
          <a:xfrm>
            <a:off x="4935983" y="859495"/>
            <a:ext cx="4006325" cy="1101123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220465" y="1963500"/>
            <a:ext cx="3252521" cy="1678236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4918764" y="1963500"/>
            <a:ext cx="4053524" cy="1678236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3462290" y="2362490"/>
            <a:ext cx="1456409" cy="202713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93357" t="3546" r="419" b="42355"/>
          <a:stretch/>
        </p:blipFill>
        <p:spPr>
          <a:xfrm>
            <a:off x="279390" y="3746723"/>
            <a:ext cx="8692898" cy="2613437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V="1">
            <a:off x="3442098" y="2630432"/>
            <a:ext cx="0" cy="160284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917368" y="2631908"/>
            <a:ext cx="0" cy="160136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070680" y="3921868"/>
            <a:ext cx="2155173" cy="7250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ular Callout 38"/>
          <p:cNvSpPr/>
          <p:nvPr/>
        </p:nvSpPr>
        <p:spPr bwMode="gray">
          <a:xfrm>
            <a:off x="1098755" y="4125321"/>
            <a:ext cx="6688393" cy="1990999"/>
          </a:xfrm>
          <a:prstGeom prst="wedgeRoundRectCallout">
            <a:avLst>
              <a:gd name="adj1" fmla="val 35454"/>
              <a:gd name="adj2" fmla="val -45705"/>
              <a:gd name="adj3" fmla="val 16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indent="-171450">
              <a:buFont typeface="Arial" panose="020B0604020202020204" pitchFamily="34" charset="0"/>
              <a:buChar char="•"/>
            </a:pPr>
            <a:endParaRPr lang="en-US" sz="100" dirty="0" smtClean="0">
              <a:solidFill>
                <a:srgbClr val="B99047"/>
              </a:solidFill>
            </a:endParaRPr>
          </a:p>
          <a:p>
            <a:pPr marL="285750" lvl="1"/>
            <a:r>
              <a:rPr lang="en-US" sz="800" dirty="0">
                <a:solidFill>
                  <a:srgbClr val="B99047"/>
                </a:solidFill>
                <a:latin typeface="Arial Black" panose="020B0A04020102020204" pitchFamily="34" charset="0"/>
              </a:rPr>
              <a:t>Scope for Sprint </a:t>
            </a:r>
            <a:r>
              <a:rPr lang="en-US" sz="800" dirty="0" smtClean="0">
                <a:solidFill>
                  <a:srgbClr val="B99047"/>
                </a:solidFill>
                <a:latin typeface="Arial Black" panose="020B0A04020102020204" pitchFamily="34" charset="0"/>
              </a:rPr>
              <a:t>19</a:t>
            </a:r>
            <a:endParaRPr lang="en-US" sz="800" dirty="0">
              <a:solidFill>
                <a:srgbClr val="B99047"/>
              </a:solidFill>
            </a:endParaRPr>
          </a:p>
          <a:p>
            <a:pPr marL="285750" lvl="1"/>
            <a:endParaRPr lang="en-US" sz="200" dirty="0" smtClean="0">
              <a:solidFill>
                <a:srgbClr val="B99047"/>
              </a:solidFill>
            </a:endParaRPr>
          </a:p>
          <a:p>
            <a:pPr marL="285750" lvl="1"/>
            <a:endParaRPr lang="en-US" sz="200" dirty="0">
              <a:solidFill>
                <a:srgbClr val="B99047"/>
              </a:solidFill>
            </a:endParaRPr>
          </a:p>
          <a:p>
            <a:pPr marL="574675" lvl="2" indent="-117475"/>
            <a:r>
              <a:rPr lang="en-US" sz="800" b="1" u="sng" dirty="0" smtClean="0">
                <a:solidFill>
                  <a:srgbClr val="B99047"/>
                </a:solidFill>
              </a:rPr>
              <a:t>Sprint </a:t>
            </a:r>
            <a:r>
              <a:rPr lang="en-US" sz="800" b="1" u="sng" dirty="0">
                <a:solidFill>
                  <a:srgbClr val="B99047"/>
                </a:solidFill>
              </a:rPr>
              <a:t>19 </a:t>
            </a:r>
            <a:r>
              <a:rPr lang="en-US" sz="800" b="1" u="sng" dirty="0" smtClean="0">
                <a:solidFill>
                  <a:srgbClr val="B99047"/>
                </a:solidFill>
              </a:rPr>
              <a:t>Stories</a:t>
            </a:r>
          </a:p>
          <a:p>
            <a:pPr marL="574675" lvl="2" indent="-117475">
              <a:buFont typeface="Arial" panose="020B0604020202020204" pitchFamily="34" charset="0"/>
              <a:buChar char="•"/>
            </a:pPr>
            <a:r>
              <a:rPr lang="en-US" sz="800" u="sng" dirty="0" smtClean="0">
                <a:solidFill>
                  <a:srgbClr val="B99047"/>
                </a:solidFill>
                <a:hlinkClick r:id="rId6"/>
              </a:rPr>
              <a:t>H-INT-BTFDCNV-CA </a:t>
            </a:r>
            <a:r>
              <a:rPr lang="en-US" sz="800" u="sng" dirty="0">
                <a:solidFill>
                  <a:srgbClr val="B99047"/>
                </a:solidFill>
                <a:hlinkClick r:id="rId6"/>
              </a:rPr>
              <a:t>27071: Debit balance transfer feed from SIS (636651)</a:t>
            </a:r>
            <a:endParaRPr lang="en-US" sz="800" dirty="0">
              <a:solidFill>
                <a:srgbClr val="B99047"/>
              </a:solidFill>
            </a:endParaRPr>
          </a:p>
          <a:p>
            <a:pPr marL="574675" lvl="2" indent="-117475">
              <a:buFont typeface="Arial" panose="020B0604020202020204" pitchFamily="34" charset="0"/>
              <a:buChar char="•"/>
            </a:pPr>
            <a:r>
              <a:rPr lang="en-US" sz="800" u="sng" dirty="0">
                <a:solidFill>
                  <a:srgbClr val="B99047"/>
                </a:solidFill>
                <a:hlinkClick r:id="rId7"/>
              </a:rPr>
              <a:t>H-INT-POLFDCNV-CA 27073: Send policy status feed to SIS (636652)</a:t>
            </a:r>
            <a:endParaRPr lang="en-US" sz="800" dirty="0">
              <a:solidFill>
                <a:srgbClr val="B99047"/>
              </a:solidFill>
            </a:endParaRPr>
          </a:p>
          <a:p>
            <a:pPr marL="574675" lvl="2" indent="-117475">
              <a:buFont typeface="Arial" panose="020B0604020202020204" pitchFamily="34" charset="0"/>
              <a:buChar char="•"/>
            </a:pPr>
            <a:r>
              <a:rPr lang="en-US" sz="800" u="sng" dirty="0">
                <a:solidFill>
                  <a:srgbClr val="B99047"/>
                </a:solidFill>
                <a:hlinkClick r:id="rId8"/>
              </a:rPr>
              <a:t>H-INT-CRSRFRCNV-CA 27133: Send policy cross reference feed (636663)</a:t>
            </a:r>
            <a:endParaRPr lang="en-US" sz="800" dirty="0">
              <a:solidFill>
                <a:srgbClr val="B99047"/>
              </a:solidFill>
            </a:endParaRPr>
          </a:p>
          <a:p>
            <a:pPr marL="574675" lvl="2" indent="-117475">
              <a:buFont typeface="Arial" panose="020B0604020202020204" pitchFamily="34" charset="0"/>
              <a:buChar char="•"/>
            </a:pPr>
            <a:r>
              <a:rPr lang="en-US" sz="800" u="sng" dirty="0">
                <a:solidFill>
                  <a:srgbClr val="B99047"/>
                </a:solidFill>
                <a:hlinkClick r:id="rId9"/>
              </a:rPr>
              <a:t>E-INT-XFDBCTCNV-CA 27170: CEA - Send policy cross reference feed to BCT (636669)</a:t>
            </a:r>
            <a:endParaRPr lang="en-US" sz="800" dirty="0">
              <a:solidFill>
                <a:srgbClr val="B99047"/>
              </a:solidFill>
            </a:endParaRPr>
          </a:p>
          <a:p>
            <a:pPr marL="574675" lvl="2" indent="-117475">
              <a:buFont typeface="Arial" panose="020B0604020202020204" pitchFamily="34" charset="0"/>
              <a:buChar char="•"/>
            </a:pPr>
            <a:r>
              <a:rPr lang="en-US" sz="800" u="sng" dirty="0">
                <a:solidFill>
                  <a:srgbClr val="B99047"/>
                </a:solidFill>
                <a:hlinkClick r:id="rId10"/>
              </a:rPr>
              <a:t>E-INT-FDBCTCNV-CA 27163: CEA - Feed to BCT (636668)</a:t>
            </a:r>
            <a:endParaRPr lang="en-US" sz="800" dirty="0">
              <a:solidFill>
                <a:srgbClr val="B99047"/>
              </a:solidFill>
            </a:endParaRPr>
          </a:p>
          <a:p>
            <a:pPr marL="574675" lvl="2" indent="-117475">
              <a:buFont typeface="Arial" panose="020B0604020202020204" pitchFamily="34" charset="0"/>
              <a:buChar char="•"/>
            </a:pPr>
            <a:r>
              <a:rPr lang="en-US" sz="800" u="sng" dirty="0">
                <a:solidFill>
                  <a:srgbClr val="B99047"/>
                </a:solidFill>
                <a:hlinkClick r:id="rId11"/>
              </a:rPr>
              <a:t>P-INT-CRSRFRCNV-CA 27165: Send policy cross reference feed (638583)</a:t>
            </a:r>
            <a:endParaRPr lang="en-US" sz="800" dirty="0">
              <a:solidFill>
                <a:srgbClr val="B99047"/>
              </a:solidFill>
            </a:endParaRPr>
          </a:p>
          <a:p>
            <a:pPr marL="574675" lvl="2" indent="-117475"/>
            <a:r>
              <a:rPr lang="en-US" sz="800" dirty="0">
                <a:solidFill>
                  <a:srgbClr val="B99047"/>
                </a:solidFill>
              </a:rPr>
              <a:t> </a:t>
            </a:r>
            <a:endParaRPr lang="en-US" sz="800" dirty="0" smtClean="0">
              <a:solidFill>
                <a:srgbClr val="B99047"/>
              </a:solidFill>
            </a:endParaRPr>
          </a:p>
          <a:p>
            <a:pPr marL="287338" lvl="2"/>
            <a:r>
              <a:rPr lang="en-US" sz="800" dirty="0">
                <a:solidFill>
                  <a:srgbClr val="B99047"/>
                </a:solidFill>
                <a:latin typeface="Arial Black" panose="020B0A04020102020204" pitchFamily="34" charset="0"/>
              </a:rPr>
              <a:t>Sprint 20 Preparations of PAS Integrations Stories for CA Conversions</a:t>
            </a:r>
          </a:p>
          <a:p>
            <a:pPr marL="574675" lvl="2" indent="-117475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B99047"/>
                </a:solidFill>
              </a:rPr>
              <a:t>CA DP3-SIS</a:t>
            </a:r>
          </a:p>
          <a:p>
            <a:pPr marL="574675" lvl="2" indent="-117475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B99047"/>
                </a:solidFill>
              </a:rPr>
              <a:t>CA PUP-Fox Pro</a:t>
            </a:r>
          </a:p>
          <a:p>
            <a:pPr marL="574675" lvl="2" indent="-117475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B99047"/>
                </a:solidFill>
              </a:rPr>
              <a:t>CA HDES </a:t>
            </a:r>
            <a:r>
              <a:rPr lang="en-US" sz="800" dirty="0" smtClean="0">
                <a:solidFill>
                  <a:srgbClr val="B99047"/>
                </a:solidFill>
              </a:rPr>
              <a:t>Conversion </a:t>
            </a:r>
            <a:endParaRPr lang="en-US" sz="800" dirty="0">
              <a:solidFill>
                <a:srgbClr val="B99047"/>
              </a:solidFill>
            </a:endParaRPr>
          </a:p>
          <a:p>
            <a:pPr marL="287338" lvl="1"/>
            <a:endParaRPr lang="en-US" sz="800" dirty="0">
              <a:solidFill>
                <a:srgbClr val="B99047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16501" y="3950185"/>
            <a:ext cx="166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Integrations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3465076" y="882298"/>
            <a:ext cx="1470907" cy="1254534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gray">
          <a:xfrm>
            <a:off x="748426" y="770888"/>
            <a:ext cx="6090523" cy="29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FFC000"/>
                </a:solidFill>
                <a:latin typeface="+mj-lt"/>
                <a:ea typeface="MS PGothic" pitchFamily="34" charset="-128"/>
                <a:cs typeface="MS PGothic" pitchFamily="34" charset="-128"/>
              </a:rPr>
              <a:t>5</a:t>
            </a:r>
            <a:r>
              <a:rPr lang="en-US" b="1" kern="0" dirty="0" smtClean="0">
                <a:solidFill>
                  <a:srgbClr val="FFC000"/>
                </a:solidFill>
                <a:latin typeface="+mj-lt"/>
                <a:ea typeface="MS PGothic" pitchFamily="34" charset="-128"/>
                <a:cs typeface="MS PGothic" pitchFamily="34" charset="-128"/>
              </a:rPr>
              <a:t>.1 </a:t>
            </a:r>
            <a:r>
              <a:rPr lang="en-US" sz="1800" b="1" kern="0" dirty="0" smtClean="0">
                <a:solidFill>
                  <a:srgbClr val="FFC000"/>
                </a:solidFill>
                <a:latin typeface="+mj-lt"/>
                <a:ea typeface="MS PGothic" pitchFamily="34" charset="-128"/>
                <a:cs typeface="MS PGothic" pitchFamily="34" charset="-128"/>
              </a:rPr>
              <a:t>Holidays </a:t>
            </a:r>
            <a:r>
              <a:rPr lang="en-US" b="1" kern="0" dirty="0" smtClean="0">
                <a:solidFill>
                  <a:srgbClr val="FFC000"/>
                </a:solidFill>
                <a:latin typeface="+mj-lt"/>
                <a:ea typeface="MS PGothic" pitchFamily="34" charset="-128"/>
                <a:cs typeface="MS PGothic" pitchFamily="34" charset="-128"/>
              </a:rPr>
              <a:t>to</a:t>
            </a:r>
            <a:r>
              <a:rPr lang="en-US" sz="1800" b="1" kern="0" dirty="0" smtClean="0">
                <a:solidFill>
                  <a:srgbClr val="FFC000"/>
                </a:solidFill>
                <a:latin typeface="+mj-lt"/>
                <a:ea typeface="MS PGothic" pitchFamily="34" charset="-128"/>
                <a:cs typeface="MS PGothic" pitchFamily="34" charset="-128"/>
              </a:rPr>
              <a:t> Note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uLnTx/>
              <a:uFillTx/>
              <a:latin typeface="+mj-lt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239474" y="0"/>
            <a:ext cx="7773988" cy="88696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.0   Impacts to the Schedule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975361" y="1257881"/>
          <a:ext cx="6973810" cy="1330895"/>
        </p:xfrm>
        <a:graphic>
          <a:graphicData uri="http://schemas.openxmlformats.org/drawingml/2006/table">
            <a:tbl>
              <a:tblPr firstRow="1" firstCol="1" bandRow="1"/>
              <a:tblGrid>
                <a:gridCol w="969585"/>
                <a:gridCol w="3386399"/>
                <a:gridCol w="904736"/>
                <a:gridCol w="856545"/>
                <a:gridCol w="856545"/>
              </a:tblGrid>
              <a:tr h="693175"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1886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1886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95326" y="1086305"/>
            <a:ext cx="7042126" cy="13747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342900" lvl="1" indent="-174625">
              <a:spcBef>
                <a:spcPts val="200"/>
              </a:spcBef>
              <a:buClr>
                <a:srgbClr val="4066B2"/>
              </a:buClr>
            </a:pPr>
            <a:endParaRPr lang="en-US" sz="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lvl="1" indent="-174625">
              <a:spcBef>
                <a:spcPts val="200"/>
              </a:spcBef>
              <a:buClr>
                <a:srgbClr val="4066B2"/>
              </a:buClr>
            </a:pP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During 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Sprint 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19:  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From 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June 27</a:t>
            </a:r>
            <a:r>
              <a:rPr lang="en-US" sz="1000" b="1" baseline="30000" dirty="0" smtClean="0">
                <a:solidFill>
                  <a:schemeClr val="tx1">
                    <a:lumMod val="50000"/>
                  </a:schemeClr>
                </a:solidFill>
              </a:rPr>
              <a:t>th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through 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August 5</a:t>
            </a:r>
            <a:r>
              <a:rPr lang="en-US" sz="1000" b="1" baseline="30000" dirty="0" smtClean="0">
                <a:solidFill>
                  <a:schemeClr val="tx1">
                    <a:lumMod val="50000"/>
                  </a:schemeClr>
                </a:solidFill>
              </a:rPr>
              <a:t>th</a:t>
            </a:r>
            <a:r>
              <a:rPr lang="en-US" sz="1000" b="1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en-US" sz="1000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lvl="1" indent="-174625">
              <a:spcBef>
                <a:spcPts val="200"/>
              </a:spcBef>
              <a:buClr>
                <a:srgbClr val="4066B2"/>
              </a:buClr>
            </a:pPr>
            <a:endParaRPr lang="en-US" sz="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6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/ 29 /16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: Dnepropetrovsk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Holiday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7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/ 03 /16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: Minsk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Holiday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7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/ 04 /16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: National Holiday for the US: Independence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Day *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7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/ 06 /16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: Vilnius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Holiday</a:t>
            </a:r>
          </a:p>
          <a:p>
            <a:pPr marL="341313" lvl="1" indent="-173038">
              <a:spcBef>
                <a:spcPts val="200"/>
              </a:spcBef>
              <a:buClr>
                <a:srgbClr val="4066B2"/>
              </a:buClr>
              <a:buFont typeface="Arial" panose="020B0604020202020204" pitchFamily="34" charset="0"/>
              <a:buChar char="•"/>
            </a:pPr>
            <a:endParaRPr lang="en-US" sz="200" dirty="0">
              <a:solidFill>
                <a:schemeClr val="tx1">
                  <a:lumMod val="50000"/>
                </a:schemeClr>
              </a:solidFill>
            </a:endParaRPr>
          </a:p>
          <a:p>
            <a:pPr marL="168275" lvl="1">
              <a:spcBef>
                <a:spcPts val="200"/>
              </a:spcBef>
              <a:buClr>
                <a:srgbClr val="4066B2"/>
              </a:buClr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									*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Most likely to affect onshore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resources</a:t>
            </a:r>
            <a:endParaRPr lang="en-US" sz="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693997" y="2664883"/>
            <a:ext cx="7319465" cy="29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FFC000"/>
                </a:solidFill>
                <a:latin typeface="+mj-lt"/>
                <a:cs typeface="MS PGothic" pitchFamily="34" charset="-128"/>
              </a:rPr>
              <a:t>5</a:t>
            </a:r>
            <a:r>
              <a:rPr lang="en-US" b="1" kern="0" dirty="0" smtClean="0">
                <a:solidFill>
                  <a:srgbClr val="FFC000"/>
                </a:solidFill>
                <a:latin typeface="+mj-lt"/>
                <a:cs typeface="MS PGothic" pitchFamily="34" charset="-128"/>
              </a:rPr>
              <a:t>.2</a:t>
            </a:r>
            <a:r>
              <a:rPr lang="en-US" sz="1800" b="1" kern="0" dirty="0" smtClean="0">
                <a:solidFill>
                  <a:srgbClr val="FFC000"/>
                </a:solidFill>
                <a:latin typeface="+mj-lt"/>
                <a:ea typeface="MS PGothic" pitchFamily="34" charset="-128"/>
                <a:cs typeface="MS PGothic" pitchFamily="34" charset="-128"/>
              </a:rPr>
              <a:t>  Environments Maintenance Dates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3359" y="4381720"/>
            <a:ext cx="7114093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400" dirty="0" smtClean="0">
              <a:solidFill>
                <a:srgbClr val="1B5596"/>
              </a:solidFill>
              <a:latin typeface="+mn-lt"/>
            </a:endParaRPr>
          </a:p>
          <a:p>
            <a:pPr algn="just"/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Above </a:t>
            </a:r>
            <a:r>
              <a:rPr lang="en-US" sz="1100" dirty="0">
                <a:solidFill>
                  <a:srgbClr val="1B5596"/>
                </a:solidFill>
                <a:latin typeface="+mn-lt"/>
              </a:rPr>
              <a:t>are the Environments </a:t>
            </a:r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patching </a:t>
            </a:r>
            <a:r>
              <a:rPr lang="en-US" sz="1100" dirty="0">
                <a:solidFill>
                  <a:srgbClr val="1B5596"/>
                </a:solidFill>
                <a:latin typeface="+mn-lt"/>
              </a:rPr>
              <a:t>activities tentatively scheduled during </a:t>
            </a:r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the Sprint. These </a:t>
            </a:r>
            <a:r>
              <a:rPr lang="en-US" sz="1100" dirty="0">
                <a:solidFill>
                  <a:srgbClr val="1B5596"/>
                </a:solidFill>
                <a:latin typeface="+mn-lt"/>
              </a:rPr>
              <a:t>dates may change if any emergency patches </a:t>
            </a:r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are </a:t>
            </a:r>
            <a:r>
              <a:rPr lang="en-US" sz="1100" dirty="0">
                <a:solidFill>
                  <a:srgbClr val="1B5596"/>
                </a:solidFill>
                <a:latin typeface="+mn-lt"/>
              </a:rPr>
              <a:t>required</a:t>
            </a:r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. The </a:t>
            </a:r>
            <a:r>
              <a:rPr lang="en-US" sz="1100" dirty="0">
                <a:solidFill>
                  <a:srgbClr val="1B5596"/>
                </a:solidFill>
                <a:latin typeface="+mn-lt"/>
              </a:rPr>
              <a:t>implementers </a:t>
            </a:r>
            <a:r>
              <a:rPr lang="en-US" sz="1100" dirty="0" smtClean="0">
                <a:solidFill>
                  <a:srgbClr val="1B5596"/>
                </a:solidFill>
              </a:rPr>
              <a:t>of</a:t>
            </a:r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1B5596"/>
                </a:solidFill>
                <a:latin typeface="+mn-lt"/>
              </a:rPr>
              <a:t>these changes don't have offshore </a:t>
            </a:r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teams </a:t>
            </a:r>
            <a:r>
              <a:rPr lang="en-US" sz="1100" dirty="0">
                <a:solidFill>
                  <a:srgbClr val="1B5596"/>
                </a:solidFill>
                <a:latin typeface="+mn-lt"/>
              </a:rPr>
              <a:t>and work only during onsite </a:t>
            </a:r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hours, so there </a:t>
            </a:r>
            <a:r>
              <a:rPr lang="en-US" sz="1100" dirty="0">
                <a:solidFill>
                  <a:srgbClr val="1B5596"/>
                </a:solidFill>
                <a:latin typeface="+mn-lt"/>
              </a:rPr>
              <a:t>should be </a:t>
            </a:r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little-to-no downtime offshore.  However, there is always a risk that there will be </a:t>
            </a:r>
            <a:r>
              <a:rPr lang="en-US" sz="1100" i="1" dirty="0" smtClean="0">
                <a:solidFill>
                  <a:srgbClr val="1B5596"/>
                </a:solidFill>
                <a:latin typeface="+mn-lt"/>
              </a:rPr>
              <a:t>some</a:t>
            </a:r>
            <a:r>
              <a:rPr lang="en-US" sz="1100" dirty="0" smtClean="0">
                <a:solidFill>
                  <a:srgbClr val="1B5596"/>
                </a:solidFill>
                <a:latin typeface="+mn-lt"/>
              </a:rPr>
              <a:t> impact to our onshore teams. For more information on Non-Production Infrastructure Maintenance, go to the schedule located here: </a:t>
            </a:r>
          </a:p>
          <a:p>
            <a:pPr algn="just"/>
            <a:endParaRPr lang="en-US" sz="300" dirty="0" smtClean="0">
              <a:solidFill>
                <a:srgbClr val="1B5596"/>
              </a:solidFill>
              <a:latin typeface="+mn-lt"/>
            </a:endParaRPr>
          </a:p>
          <a:p>
            <a:pPr algn="ctr"/>
            <a:r>
              <a:rPr lang="en-US" sz="1400" u="sng" dirty="0" smtClean="0">
                <a:solidFill>
                  <a:schemeClr val="accent1"/>
                </a:solidFill>
                <a:latin typeface="+mn-lt"/>
                <a:hlinkClick r:id="rId3"/>
              </a:rPr>
              <a:t>Environments Management Calendar</a:t>
            </a:r>
            <a:endParaRPr lang="en-US" sz="1400" u="sng" dirty="0" smtClean="0">
              <a:solidFill>
                <a:schemeClr val="accent1"/>
              </a:solidFill>
              <a:latin typeface="+mn-lt"/>
            </a:endParaRPr>
          </a:p>
          <a:p>
            <a:pPr algn="ctr"/>
            <a:r>
              <a:rPr lang="en-US" sz="900" dirty="0" smtClean="0">
                <a:solidFill>
                  <a:schemeClr val="accent1"/>
                </a:solidFill>
                <a:hlinkClick r:id="rId3"/>
              </a:rPr>
              <a:t>http</a:t>
            </a:r>
            <a:r>
              <a:rPr lang="en-US" sz="900" dirty="0">
                <a:solidFill>
                  <a:schemeClr val="accent1"/>
                </a:solidFill>
                <a:hlinkClick r:id="rId3"/>
              </a:rPr>
              <a:t>://</a:t>
            </a:r>
            <a:r>
              <a:rPr lang="en-US" sz="900" dirty="0" smtClean="0">
                <a:solidFill>
                  <a:schemeClr val="accent1"/>
                </a:solidFill>
                <a:hlinkClick r:id="rId3"/>
              </a:rPr>
              <a:t>aaagateway/sites/EnvironmentManagement/infra/SitePages/Home.aspx</a:t>
            </a:r>
            <a:endParaRPr lang="en-US" sz="900" dirty="0">
              <a:solidFill>
                <a:schemeClr val="accent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75360" y="3117129"/>
          <a:ext cx="7038102" cy="1255557"/>
        </p:xfrm>
        <a:graphic>
          <a:graphicData uri="http://schemas.openxmlformats.org/drawingml/2006/table">
            <a:tbl>
              <a:tblPr firstRow="1" firstCol="1" bandRow="1"/>
              <a:tblGrid>
                <a:gridCol w="978523"/>
                <a:gridCol w="3417618"/>
                <a:gridCol w="913077"/>
                <a:gridCol w="864442"/>
                <a:gridCol w="864442"/>
              </a:tblGrid>
              <a:tr h="379257"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74458"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74458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744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744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744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80857"/>
              </p:ext>
            </p:extLst>
          </p:nvPr>
        </p:nvGraphicFramePr>
        <p:xfrm>
          <a:off x="1095326" y="3016004"/>
          <a:ext cx="7042125" cy="1250919"/>
        </p:xfrm>
        <a:graphic>
          <a:graphicData uri="http://schemas.openxmlformats.org/drawingml/2006/table">
            <a:tbl>
              <a:tblPr firstRow="1" firstCol="1" bandRow="1"/>
              <a:tblGrid>
                <a:gridCol w="1045998"/>
                <a:gridCol w="3381831"/>
                <a:gridCol w="903516"/>
                <a:gridCol w="855390"/>
                <a:gridCol w="855390"/>
              </a:tblGrid>
              <a:tr h="525597"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Start/End</a:t>
                      </a:r>
                      <a:r>
                        <a:rPr lang="en-US" sz="1200" b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341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41774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Sprint 19</a:t>
                      </a: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Patching Maintenance Window </a:t>
                      </a:r>
                      <a:endParaRPr lang="en-US" sz="9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7/1/16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1p / 5p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 hours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Patching Maintenance Window </a:t>
                      </a:r>
                      <a:endParaRPr lang="en-US" sz="9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7/15/16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1p / 5p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 hours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774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Patching Maintenance Window </a:t>
                      </a:r>
                      <a:endParaRPr lang="en-US" sz="9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7/29/16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1p / 5p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 hours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9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3228535" y="3030458"/>
            <a:ext cx="2525151" cy="1871004"/>
          </a:xfrm>
          <a:prstGeom prst="roundRect">
            <a:avLst>
              <a:gd name="adj" fmla="val 9048"/>
            </a:avLst>
          </a:prstGeom>
          <a:noFill/>
          <a:ln w="57150" cap="rnd" algn="ctr">
            <a:solidFill>
              <a:srgbClr val="FFC000"/>
            </a:solidFill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Scope 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8286" y="1560974"/>
            <a:ext cx="72724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1B5596"/>
                </a:solidFill>
              </a:rPr>
              <a:t>Please refer to this RTC Dashboard:</a:t>
            </a:r>
          </a:p>
          <a:p>
            <a:pPr algn="ctr"/>
            <a:r>
              <a:rPr lang="en-US" dirty="0" smtClean="0">
                <a:solidFill>
                  <a:srgbClr val="1B5596"/>
                </a:solidFill>
                <a:hlinkClick r:id="rId4"/>
              </a:rPr>
              <a:t>PAS10 S19 Scope</a:t>
            </a:r>
            <a:r>
              <a:rPr lang="en-US" dirty="0" smtClean="0">
                <a:solidFill>
                  <a:srgbClr val="1B5596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rgbClr val="1B5596"/>
                </a:solidFill>
              </a:rPr>
              <a:t>for updates with regard to Change Requests.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854903" y="5021569"/>
            <a:ext cx="7272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1B5596"/>
                </a:solidFill>
              </a:rPr>
              <a:t>If you have problems opening up the embedded spreadsheet,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55317" y="3870960"/>
            <a:ext cx="1752489" cy="7957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689297" y="3373753"/>
          <a:ext cx="1630392" cy="141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Worksheet" showAsIcon="1" r:id="rId6" imgW="914400" imgH="792360" progId="Excel.Sheet.12">
                  <p:embed/>
                </p:oleObj>
              </mc:Choice>
              <mc:Fallback>
                <p:oleObj name="Worksheet" showAsIcon="1" r:id="rId6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9297" y="3373753"/>
                        <a:ext cx="1630392" cy="1412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56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A_Template_rev121812">
  <a:themeElements>
    <a:clrScheme name="AAA_2012_Custom_Colors">
      <a:dk1>
        <a:srgbClr val="54585A"/>
      </a:dk1>
      <a:lt1>
        <a:sysClr val="window" lastClr="FFFFFF"/>
      </a:lt1>
      <a:dk2>
        <a:srgbClr val="003087"/>
      </a:dk2>
      <a:lt2>
        <a:srgbClr val="FFFFFF"/>
      </a:lt2>
      <a:accent1>
        <a:srgbClr val="71B2C9"/>
      </a:accent1>
      <a:accent2>
        <a:srgbClr val="54585A"/>
      </a:accent2>
      <a:accent3>
        <a:srgbClr val="D0D3D4"/>
      </a:accent3>
      <a:accent4>
        <a:srgbClr val="003087"/>
      </a:accent4>
      <a:accent5>
        <a:srgbClr val="FFC72C"/>
      </a:accent5>
      <a:accent6>
        <a:srgbClr val="DA291C"/>
      </a:accent6>
      <a:hlink>
        <a:srgbClr val="009CDD"/>
      </a:hlink>
      <a:folHlink>
        <a:srgbClr val="71B2C9"/>
      </a:folHlink>
    </a:clrScheme>
    <a:fontScheme name="AA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14D9BA8-6AFC-428C-9C06-4CD2EDFBC2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00BF9F-797E-41F1-8935-C77580015A7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14A93A-7F66-4727-B269-A012022C49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AAA_Template_rev121812</Template>
  <TotalTime>45385</TotalTime>
  <Words>1886</Words>
  <Application>Microsoft Office PowerPoint</Application>
  <PresentationFormat>On-screen Show (4:3)</PresentationFormat>
  <Paragraphs>997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MS PGothic</vt:lpstr>
      <vt:lpstr>Arial</vt:lpstr>
      <vt:lpstr>Arial Black</vt:lpstr>
      <vt:lpstr>Calibri</vt:lpstr>
      <vt:lpstr>Segoe UI</vt:lpstr>
      <vt:lpstr>Times New Roman</vt:lpstr>
      <vt:lpstr>Wingdings</vt:lpstr>
      <vt:lpstr>AAA_Template_rev121812</vt:lpstr>
      <vt:lpstr>Worksheet</vt:lpstr>
      <vt:lpstr>PAS Software Factory</vt:lpstr>
      <vt:lpstr>Contents</vt:lpstr>
      <vt:lpstr>PowerPoint Presentation</vt:lpstr>
      <vt:lpstr>2.0   Scope Control</vt:lpstr>
      <vt:lpstr>3.0   Sprint Parameters</vt:lpstr>
      <vt:lpstr>4.0   Key Checkpoints for the Sprint</vt:lpstr>
      <vt:lpstr>5.0   Integrations Scope</vt:lpstr>
      <vt:lpstr>6.0   Impacts to the Schedule</vt:lpstr>
      <vt:lpstr>Appendix: Scope List</vt:lpstr>
    </vt:vector>
  </TitlesOfParts>
  <Company>AAA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is 32 pt Arial,  Title Case.</dc:title>
  <dc:creator>guqwals</dc:creator>
  <cp:lastModifiedBy>Kaur, Gurpreet</cp:lastModifiedBy>
  <cp:revision>798</cp:revision>
  <cp:lastPrinted>2016-02-16T20:46:54Z</cp:lastPrinted>
  <dcterms:created xsi:type="dcterms:W3CDTF">2012-12-24T16:52:47Z</dcterms:created>
  <dcterms:modified xsi:type="dcterms:W3CDTF">2016-06-28T06:33:15Z</dcterms:modified>
</cp:coreProperties>
</file>