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3"/>
  </p:notesMasterIdLst>
  <p:sldIdLst>
    <p:sldId id="517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odhar, Bhushan" initials="BMD" lastIdx="14" clrIdx="0">
    <p:extLst>
      <p:ext uri="{19B8F6BF-5375-455C-9EA6-DF929625EA0E}">
        <p15:presenceInfo xmlns:p15="http://schemas.microsoft.com/office/powerpoint/2012/main" userId="Deodhar, Bhus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6"/>
    <a:srgbClr val="33CC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>
        <p:scale>
          <a:sx n="83" d="100"/>
          <a:sy n="83" d="100"/>
        </p:scale>
        <p:origin x="768" y="-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kurapati\Documents\Project-1_CSAA\Regression%20Design\SVN%20-%20Design\PAS9\PAS9%20Internal%20burndown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12297575835641E-2"/>
          <c:y val="8.3045421721517187E-2"/>
          <c:w val="0.90666572751852348"/>
          <c:h val="0.65654298760858243"/>
        </c:manualLayout>
      </c:layout>
      <c:lineChart>
        <c:grouping val="standard"/>
        <c:varyColors val="0"/>
        <c:ser>
          <c:idx val="0"/>
          <c:order val="0"/>
          <c:tx>
            <c:strRef>
              <c:f>'Release Burndown  + CR'!$A$2</c:f>
              <c:strCache>
                <c:ptCount val="1"/>
                <c:pt idx="0">
                  <c:v>Published Release Burndown (Analysis)</c:v>
                </c:pt>
              </c:strCache>
            </c:strRef>
          </c:tx>
          <c:spPr>
            <a:ln w="22225" cap="rnd">
              <a:solidFill>
                <a:srgbClr val="00EA6A"/>
              </a:solidFill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272227048942961E-2"/>
                  <c:y val="-3.1080031080031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3.49650349650349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4480162177815861E-3"/>
                  <c:y val="-4.6620046620046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3440486533449178E-3"/>
                  <c:y val="-3.8850038850038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4480162177817454E-3"/>
                  <c:y val="-5.0505050505050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4.2735042735042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2.8386050283860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1.62206001622059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8.8585168311820714E-3"/>
                  <c:y val="-1.16822429906542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2.1317918082325499E-2"/>
                  <c:y val="-5.86458123370416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3.6809815950920248E-2"/>
                  <c:y val="-4.12881915772089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CR'!$B$2:$N$2</c:f>
              <c:numCache>
                <c:formatCode>0</c:formatCode>
                <c:ptCount val="13"/>
                <c:pt idx="0">
                  <c:v>195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'Release Burndown  + CR'!$A$3</c:f>
              <c:strCache>
                <c:ptCount val="1"/>
                <c:pt idx="0">
                  <c:v>Internal Planned Analysis</c:v>
                </c:pt>
              </c:strCache>
            </c:strRef>
          </c:tx>
          <c:spPr>
            <a:ln w="22225" cap="rnd">
              <a:solidFill>
                <a:srgbClr val="69A12B"/>
              </a:solidFill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720243266724601E-2"/>
                  <c:y val="3.8850038850038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3168259484506227E-2"/>
                  <c:y val="5.82750582750582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032145960034752E-2"/>
                  <c:y val="5.82750582750582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5.7920648711266625E-3"/>
                  <c:y val="6.9930069930069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3.8850038850038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4632534608756305E-3"/>
                  <c:y val="2.14667509626990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8.3286529743222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5.7520851308599371E-3"/>
                  <c:y val="4.0551500405515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8098427880564112E-2"/>
                  <c:y val="6.0753460730703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3633265167006499E-3"/>
                  <c:y val="-9.08340214698597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CR'!$B$3:$N$3</c:f>
              <c:numCache>
                <c:formatCode>0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'Release Burndown  + CR'!$A$4</c:f>
              <c:strCache>
                <c:ptCount val="1"/>
                <c:pt idx="0">
                  <c:v>Actual Analysis</c:v>
                </c:pt>
              </c:strCache>
            </c:strRef>
          </c:tx>
          <c:spPr>
            <a:ln w="22225" cap="rnd">
              <a:solidFill>
                <a:srgbClr val="B8E08C"/>
              </a:solidFill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7784535186794104E-2"/>
                  <c:y val="-3.56121242182377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5674816963668943E-2"/>
                  <c:y val="1.16550116550116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2269938650306749E-2"/>
                  <c:y val="-1.23864574731626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3.4965034965035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0899795501023496E-3"/>
                  <c:y val="1.23864574731626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3.4083162917518749E-2"/>
                  <c:y val="-0.107349298100743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5.4533597410753101E-3"/>
                  <c:y val="3.3030553261766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1976823449216084E-2"/>
                      <c:h val="6.5999336788103796E-2"/>
                    </c:manualLayout>
                  </c15:layout>
                </c:ext>
              </c:extLst>
            </c:dLbl>
            <c:dLbl>
              <c:idx val="11"/>
              <c:layout>
                <c:manualLayout>
                  <c:x val="1.9086571233810499E-2"/>
                  <c:y val="-3.3030553261767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CR'!$B$4:$N$4</c:f>
              <c:numCache>
                <c:formatCode>0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'Release Burndown  + CR'!$A$5</c:f>
              <c:strCache>
                <c:ptCount val="1"/>
                <c:pt idx="0">
                  <c:v>Published Release Burndown (Design)</c:v>
                </c:pt>
              </c:strCache>
            </c:strRef>
          </c:tx>
          <c:spPr>
            <a:ln w="22225" cap="rnd">
              <a:solidFill>
                <a:srgbClr val="00B0F0"/>
              </a:solidFill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1.94931773879128E-3"/>
                  <c:y val="7.770007770007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4.3626448534423996E-2"/>
                  <c:y val="-1.76889016040624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2.8001975213221047E-2"/>
                  <c:y val="0.133019824834034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9.9976122958684611E-17"/>
                  <c:y val="-0.127993393889347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4.0899795501022499E-3"/>
                  <c:y val="-6.19322873658134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CR'!$B$5:$N$5</c:f>
              <c:numCache>
                <c:formatCode>General</c:formatCode>
                <c:ptCount val="13"/>
              </c:numCache>
            </c:numRef>
          </c:val>
          <c:smooth val="0"/>
        </c:ser>
        <c:ser>
          <c:idx val="4"/>
          <c:order val="4"/>
          <c:tx>
            <c:strRef>
              <c:f>'Release Burndown  + CR'!$A$6</c:f>
              <c:strCache>
                <c:ptCount val="1"/>
                <c:pt idx="0">
                  <c:v>Internal Planned Design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3.6496350364963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4.1860465116279069E-2"/>
                  <c:y val="4.96838301716350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2817630924968838E-2"/>
                  <c:y val="3.92718973712101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5.0178413281161842E-2"/>
                  <c:y val="-7.4456588880147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4617808309268858E-2"/>
                      <c:h val="4.5673584026295767E-2"/>
                    </c:manualLayout>
                  </c15:layout>
                </c:ext>
              </c:extLst>
            </c:dLbl>
            <c:dLbl>
              <c:idx val="11"/>
              <c:layout>
                <c:manualLayout>
                  <c:x val="9.5432856169052494E-3"/>
                  <c:y val="8.67052023121387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CR'!$B$6:$N$6</c:f>
              <c:numCache>
                <c:formatCode>General</c:formatCode>
                <c:ptCount val="13"/>
              </c:numCache>
            </c:numRef>
          </c:val>
          <c:smooth val="0"/>
        </c:ser>
        <c:ser>
          <c:idx val="5"/>
          <c:order val="5"/>
          <c:tx>
            <c:strRef>
              <c:f>'Release Burndown  + CR'!$A$7</c:f>
              <c:strCache>
                <c:ptCount val="1"/>
                <c:pt idx="0">
                  <c:v>Actual Design</c:v>
                </c:pt>
              </c:strCache>
            </c:strRef>
          </c:tx>
          <c:spPr>
            <a:ln w="22225" cap="rnd">
              <a:solidFill>
                <a:srgbClr val="7CAFDE"/>
              </a:solidFill>
            </a:ln>
            <a:effectLst/>
          </c:spPr>
          <c:marker>
            <c:symbol val="none"/>
          </c:marker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CR'!$B$7:$N$7</c:f>
              <c:numCache>
                <c:formatCode>General</c:formatCode>
                <c:ptCount val="1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5595320"/>
        <c:axId val="345595712"/>
        <c:extLst/>
      </c:lineChart>
      <c:catAx>
        <c:axId val="345595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345595712"/>
        <c:crosses val="autoZero"/>
        <c:auto val="1"/>
        <c:lblAlgn val="ctr"/>
        <c:lblOffset val="100"/>
        <c:noMultiLvlLbl val="0"/>
      </c:catAx>
      <c:valAx>
        <c:axId val="34559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34559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5025925827694133E-2"/>
          <c:y val="0.87446910360388064"/>
          <c:w val="0.83378579601858083"/>
          <c:h val="0.125530896396119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1205-B0A6-4045-A654-71AA227A9750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B17A3-2102-4F74-987C-AE95B7B23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tags" Target="../tags/tag2.xml"/><Relationship Id="rId7" Type="http://schemas.openxmlformats.org/officeDocument/2006/relationships/image" Target="../media/image3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Relationship Id="rId9" Type="http://schemas.openxmlformats.org/officeDocument/2006/relationships/oleObject" Target="../embeddings/oleObject2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  <p:pic>
        <p:nvPicPr>
          <p:cNvPr id="5" name="Picture 4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112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442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5427964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8821269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6882188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49868754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8351570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86556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4051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  <p:pic>
        <p:nvPicPr>
          <p:cNvPr id="5" name="Picture 4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2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1535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  <p:pic>
        <p:nvPicPr>
          <p:cNvPr id="4" name="Picture 3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36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4213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over-image-3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EL_PRI_RGB.gif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12881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over-image-3.jp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DEL_PRI_RGB.gif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1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4824205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6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69049"/>
            <a:ext cx="8412480" cy="41521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1682" y="2359397"/>
            <a:ext cx="4206240" cy="222383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5760" y="4970598"/>
            <a:ext cx="4206240" cy="120825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364" y="4814334"/>
            <a:ext cx="4206240" cy="136452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5125" y="1144588"/>
            <a:ext cx="4206875" cy="79061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125" y="2156111"/>
            <a:ext cx="4206875" cy="262110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365125" y="932155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364808" y="1945110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64807" y="4777216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Key Issues and Risks</a:t>
            </a: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4571365" y="932155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Health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571364" y="1145342"/>
            <a:ext cx="4206240" cy="100562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71364" y="2160872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Delivery Schedule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4570729" y="4602091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Variance Explanation</a:t>
            </a:r>
          </a:p>
        </p:txBody>
      </p:sp>
    </p:spTree>
    <p:extLst>
      <p:ext uri="{BB962C8B-B14F-4D97-AF65-F5344CB8AC3E}">
        <p14:creationId xmlns:p14="http://schemas.microsoft.com/office/powerpoint/2010/main" val="816041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8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044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55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4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609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1</a:t>
            </a:r>
          </a:p>
          <a:p>
            <a:pPr lvl="2"/>
            <a:r>
              <a:rPr lang="en-US" dirty="0" smtClean="0"/>
              <a:t>Bullet level 2</a:t>
            </a:r>
          </a:p>
          <a:p>
            <a:pPr lvl="3"/>
            <a:r>
              <a:rPr lang="en-US" dirty="0" smtClean="0"/>
              <a:t>Bullet level 3</a:t>
            </a:r>
          </a:p>
          <a:p>
            <a:pPr lvl="4"/>
            <a:r>
              <a:rPr lang="en-US" dirty="0" smtClean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95CC1D26-A9BD-4BDE-BDD9-08EDBAE96860}" type="slidenum">
              <a:rPr lang="en-US" sz="800" smtClean="0">
                <a:solidFill>
                  <a:srgbClr val="8C8C8C"/>
                </a:solidFill>
              </a:rPr>
              <a:pPr algn="l"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434840" y="6481703"/>
            <a:ext cx="43434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8C8C8C"/>
                </a:solidFill>
              </a:rPr>
              <a:t>Copyright © 2016</a:t>
            </a:r>
            <a:r>
              <a:rPr lang="en-US" sz="800" baseline="0" dirty="0" smtClean="0">
                <a:solidFill>
                  <a:srgbClr val="8C8C8C"/>
                </a:solidFill>
              </a:rPr>
              <a:t> </a:t>
            </a:r>
            <a:r>
              <a:rPr lang="en-US" sz="800" dirty="0" smtClean="0">
                <a:solidFill>
                  <a:srgbClr val="8C8C8C"/>
                </a:solidFill>
              </a:rPr>
              <a:t>Deloitte Development LLC.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3682" y="6480699"/>
            <a:ext cx="8447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None/>
            </a:pP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February 10, 2016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9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678" r:id="rId22"/>
    <p:sldLayoutId id="2147483680" r:id="rId23"/>
    <p:sldLayoutId id="2147483681" r:id="rId24"/>
    <p:sldLayoutId id="2147483695" r:id="rId25"/>
    <p:sldLayoutId id="2147483679" r:id="rId26"/>
    <p:sldLayoutId id="2147483697" r:id="rId27"/>
    <p:sldLayoutId id="2147483682" r:id="rId28"/>
    <p:sldLayoutId id="2147483698" r:id="rId29"/>
    <p:sldLayoutId id="2147483696" r:id="rId30"/>
    <p:sldLayoutId id="2147483684" r:id="rId31"/>
    <p:sldLayoutId id="2147483691" r:id="rId32"/>
    <p:sldLayoutId id="2147483690" r:id="rId33"/>
    <p:sldLayoutId id="2147483683" r:id="rId34"/>
    <p:sldLayoutId id="2147483692" r:id="rId35"/>
    <p:sldLayoutId id="2147483685" r:id="rId36"/>
    <p:sldLayoutId id="2147483693" r:id="rId37"/>
    <p:sldLayoutId id="2147483694" r:id="rId38"/>
    <p:sldLayoutId id="2147483689" r:id="rId39"/>
    <p:sldLayoutId id="2147483699" r:id="rId4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25000"/>
        <a:buFont typeface="Arial" panose="020B0604020202020204" pitchFamily="34" charset="0"/>
        <a:buChar char="‏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39" y="169351"/>
            <a:ext cx="6283384" cy="529940"/>
          </a:xfrm>
        </p:spPr>
        <p:txBody>
          <a:bodyPr/>
          <a:lstStyle/>
          <a:p>
            <a:r>
              <a:rPr lang="en-US" sz="2400" dirty="0" smtClean="0"/>
              <a:t>PAS10 </a:t>
            </a:r>
            <a:r>
              <a:rPr lang="en-US" sz="2400" dirty="0"/>
              <a:t>Regression Test Scenario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5491" y="699291"/>
            <a:ext cx="452577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table below gives the breakdown of PAS10 original scope analysis and design complete status for the AC’s included in regression scope by work item category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51925"/>
              </p:ext>
            </p:extLst>
          </p:nvPr>
        </p:nvGraphicFramePr>
        <p:xfrm>
          <a:off x="4295490" y="1121369"/>
          <a:ext cx="4525779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5647"/>
                <a:gridCol w="493059"/>
                <a:gridCol w="555812"/>
                <a:gridCol w="636494"/>
                <a:gridCol w="464767"/>
              </a:tblGrid>
              <a:tr h="239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 Item Category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</a:t>
                      </a:r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Scope Items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US Analyzed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AC's in Regression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  <a:b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HDES Conversion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Prop Conversion SIS-DP3 and Foxpro-PUP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Book roll in New Business and Capping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UW Simplification - Phase 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Left-over Auto or Property CRs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 Enhancements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1" u="none" strike="noStrike" dirty="0">
                          <a:effectLst/>
                          <a:latin typeface="Calibri" panose="020F0502020204030204" pitchFamily="34" charset="0"/>
                        </a:rPr>
                        <a:t>Grand Total </a:t>
                      </a:r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2865" y="3579326"/>
            <a:ext cx="84456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100" dirty="0" smtClean="0">
                <a:latin typeface="Calibri" panose="020F0502020204030204" pitchFamily="34" charset="0"/>
              </a:rPr>
              <a:t>-----------PAS10 </a:t>
            </a:r>
            <a:r>
              <a:rPr lang="en-US" sz="1100" smtClean="0">
                <a:latin typeface="Calibri" panose="020F0502020204030204" pitchFamily="34" charset="0"/>
              </a:rPr>
              <a:t>Overall burndown--------- </a:t>
            </a:r>
            <a:r>
              <a:rPr lang="en-US" sz="1100" dirty="0" smtClean="0">
                <a:latin typeface="Calibri" panose="020F0502020204030204" pitchFamily="34" charset="0"/>
              </a:rPr>
              <a:t>provide the chart description here -----------------------</a:t>
            </a:r>
            <a:endParaRPr lang="en-US" sz="1100" dirty="0">
              <a:latin typeface="Calibri" panose="020F0502020204030204" pitchFamily="34" charset="0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325641"/>
              </p:ext>
            </p:extLst>
          </p:nvPr>
        </p:nvGraphicFramePr>
        <p:xfrm>
          <a:off x="375637" y="3852911"/>
          <a:ext cx="8445632" cy="262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2867" y="714202"/>
            <a:ext cx="3819843" cy="4707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table below provides a breakdown from the original number of items in scope as per sprint 20 kick off deck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3890"/>
              </p:ext>
            </p:extLst>
          </p:nvPr>
        </p:nvGraphicFramePr>
        <p:xfrm>
          <a:off x="352868" y="1118739"/>
          <a:ext cx="3819843" cy="662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8627"/>
                <a:gridCol w="861216"/>
              </a:tblGrid>
              <a:tr h="145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Release Allocation 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 Scope Items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32253">
                <a:tc>
                  <a:txBody>
                    <a:bodyPr/>
                    <a:lstStyle/>
                    <a:p>
                      <a:pPr lvl="0" algn="l" rtl="0" fontAlgn="b"/>
                      <a:r>
                        <a:rPr lang="en-US" sz="1050" b="0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Total Initial Scope as per PAS10 kick-off deck</a:t>
                      </a:r>
                      <a:endParaRPr lang="en-US" sz="1050" b="0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ctr" rtl="0" fontAlgn="b"/>
                      <a:r>
                        <a:rPr lang="en-US" sz="1050" b="1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195</a:t>
                      </a:r>
                      <a:endParaRPr lang="en-US" sz="1050" b="1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2253"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/>
                      <a:r>
                        <a:rPr lang="en-US" sz="1050" b="0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Work Items Removed/Cancelled from initial scope</a:t>
                      </a:r>
                      <a:endParaRPr lang="en-US" sz="1050" b="0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ctr" defTabSz="914400" rtl="0" eaLnBrk="1" fontAlgn="b" latinLnBrk="0" hangingPunct="1">
                        <a:buFontTx/>
                        <a:buChar char="-"/>
                      </a:pPr>
                      <a:r>
                        <a:rPr lang="en-US" sz="1050" b="0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lang="en-US" sz="1050" b="0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253"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/>
                      <a:r>
                        <a:rPr lang="en-US" sz="105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Base Scope for PAS10</a:t>
                      </a:r>
                      <a:endParaRPr lang="en-US" sz="1050" b="1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ctr" rtl="0" fontAlgn="b"/>
                      <a:r>
                        <a:rPr lang="en-US" sz="1050" b="1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195</a:t>
                      </a:r>
                      <a:endParaRPr lang="en-US" sz="1050" b="1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52865" y="2201043"/>
            <a:ext cx="3819845" cy="1271729"/>
            <a:chOff x="7935399" y="5625933"/>
            <a:chExt cx="4188488" cy="801432"/>
          </a:xfrm>
        </p:grpSpPr>
        <p:sp>
          <p:nvSpPr>
            <p:cNvPr id="18" name="Rectangle 17"/>
            <p:cNvSpPr/>
            <p:nvPr/>
          </p:nvSpPr>
          <p:spPr bwMode="gray">
            <a:xfrm>
              <a:off x="7935399" y="5625933"/>
              <a:ext cx="4188488" cy="1234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Issues and Risks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35401" y="5725017"/>
              <a:ext cx="4188486" cy="7023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45720" tIns="45720" rIns="45720" bIns="45720" rtlCol="0">
              <a:noAutofit/>
            </a:bodyPr>
            <a:lstStyle/>
            <a:p>
              <a:pPr marL="171450" lvl="0" indent="-114300" fontAlgn="base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rgbClr val="FF0000"/>
                </a:solidFill>
                <a:latin typeface="Calibri" panose="020F050202020403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95490" y="2601398"/>
            <a:ext cx="4525779" cy="871375"/>
            <a:chOff x="4589752" y="5990916"/>
            <a:chExt cx="4188488" cy="2127376"/>
          </a:xfrm>
        </p:grpSpPr>
        <p:sp>
          <p:nvSpPr>
            <p:cNvPr id="21" name="Rectangle 20"/>
            <p:cNvSpPr/>
            <p:nvPr/>
          </p:nvSpPr>
          <p:spPr bwMode="gray">
            <a:xfrm>
              <a:off x="4589752" y="5990916"/>
              <a:ext cx="4188488" cy="356703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Variance Explanation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91052" y="6279734"/>
              <a:ext cx="4187188" cy="1838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45720" tIns="45720" rIns="45720" bIns="45720" rtlCol="0">
              <a:noAutofit/>
            </a:bodyPr>
            <a:lstStyle/>
            <a:p>
              <a:pPr marL="171450" indent="-11430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000" dirty="0">
                <a:latin typeface="Calibri" panose="020F0502020204030204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547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1200"/>
          </a:spcBef>
          <a:buSzPct val="25000"/>
          <a:buFont typeface="Arial" panose="020B0604020202020204" pitchFamily="34" charset="0"/>
          <a:buChar char="‏"/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1_Deloitte US Brand</Template>
  <TotalTime>12794</TotalTime>
  <Words>187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Wingdings 2</vt:lpstr>
      <vt:lpstr>Deloitte Brand</vt:lpstr>
      <vt:lpstr>think-cell Slide</vt:lpstr>
      <vt:lpstr>PAS10 Regression Test Scenario Design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Brady, Jerry</dc:creator>
  <cp:lastModifiedBy>Chavan, Siddhi</cp:lastModifiedBy>
  <cp:revision>816</cp:revision>
  <dcterms:created xsi:type="dcterms:W3CDTF">2015-08-26T19:45:17Z</dcterms:created>
  <dcterms:modified xsi:type="dcterms:W3CDTF">2016-07-18T18:15:04Z</dcterms:modified>
</cp:coreProperties>
</file>