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4"/>
  </p:notesMasterIdLst>
  <p:sldIdLst>
    <p:sldId id="508" r:id="rId2"/>
    <p:sldId id="509" r:id="rId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odhar, Bhushan" initials="BMD" lastIdx="14" clrIdx="0">
    <p:extLst>
      <p:ext uri="{19B8F6BF-5375-455C-9EA6-DF929625EA0E}">
        <p15:presenceInfo xmlns:p15="http://schemas.microsoft.com/office/powerpoint/2012/main" userId="Deodhar, Bhushan" providerId="None"/>
      </p:ext>
    </p:extLst>
  </p:cmAuthor>
  <p:cmAuthor id="2" name="Stewart, Scott E" initials="SES" lastIdx="9" clrIdx="1">
    <p:extLst>
      <p:ext uri="{19B8F6BF-5375-455C-9EA6-DF929625EA0E}">
        <p15:presenceInfo xmlns:p15="http://schemas.microsoft.com/office/powerpoint/2012/main" userId="Stewart, Scott E" providerId="None"/>
      </p:ext>
    </p:extLst>
  </p:cmAuthor>
  <p:cmAuthor id="3" name="Konchada, Anusha" initials="AK" lastIdx="6" clrIdx="2">
    <p:extLst>
      <p:ext uri="{19B8F6BF-5375-455C-9EA6-DF929625EA0E}">
        <p15:presenceInfo xmlns:p15="http://schemas.microsoft.com/office/powerpoint/2012/main" userId="Konchada, Anus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76"/>
    <a:srgbClr val="33CCFF"/>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67" d="100"/>
          <a:sy n="67" d="100"/>
        </p:scale>
        <p:origin x="1132"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1-08T09:04:23.068" idx="1">
    <p:pos x="2858" y="2758"/>
    <p:text>Can we update with 12/2</p:text>
    <p:extLst mod="1">
      <p:ext uri="{C676402C-5697-4E1C-873F-D02D1690AC5C}">
        <p15:threadingInfo xmlns:p15="http://schemas.microsoft.com/office/powerpoint/2012/main" timeZoneBias="480"/>
      </p:ext>
    </p:extLst>
  </p:cm>
  <p:cm authorId="3" dt="2016-11-08T10:07:36.937" idx="1">
    <p:pos x="2858" y="2854"/>
    <p:text>Done, changed it to 12/2</p:text>
    <p:extLst>
      <p:ext uri="{C676402C-5697-4E1C-873F-D02D1690AC5C}">
        <p15:threadingInfo xmlns:p15="http://schemas.microsoft.com/office/powerpoint/2012/main" timeZoneBias="480">
          <p15:parentCm authorId="2" idx="1"/>
        </p15:threadingInfo>
      </p:ext>
    </p:extLst>
  </p:cm>
  <p:cm authorId="2" dt="2016-11-08T09:05:01.471" idx="2">
    <p:pos x="5160" y="2845"/>
    <p:text>lets monitor this and work with the consolidation team if we need to split his time between shadowing for TDT and colsolidation</p:text>
    <p:extLst mod="1">
      <p:ext uri="{C676402C-5697-4E1C-873F-D02D1690AC5C}">
        <p15:threadingInfo xmlns:p15="http://schemas.microsoft.com/office/powerpoint/2012/main" timeZoneBias="480"/>
      </p:ext>
    </p:extLst>
  </p:cm>
  <p:cm authorId="3" dt="2016-11-08T10:09:11.619" idx="2">
    <p:pos x="5160" y="2941"/>
    <p:text>updated the mitigation section with the above mentioned.</p:text>
    <p:extLst>
      <p:ext uri="{C676402C-5697-4E1C-873F-D02D1690AC5C}">
        <p15:threadingInfo xmlns:p15="http://schemas.microsoft.com/office/powerpoint/2012/main" timeZoneBias="480">
          <p15:parentCm authorId="2" idx="2"/>
        </p15:threadingInfo>
      </p:ext>
    </p:extLst>
  </p:cm>
  <p:cm authorId="2" dt="2016-11-08T09:06:31.955" idx="3">
    <p:pos x="482" y="751"/>
    <p:text>you have extra spaces down this column, ask me and I'll show you how to format the text box</p:text>
    <p:extLst mod="1">
      <p:ext uri="{C676402C-5697-4E1C-873F-D02D1690AC5C}">
        <p15:threadingInfo xmlns:p15="http://schemas.microsoft.com/office/powerpoint/2012/main" timeZoneBias="480"/>
      </p:ext>
    </p:extLst>
  </p:cm>
  <p:cm authorId="3" dt="2016-11-08T11:37:41.761" idx="6">
    <p:pos x="482" y="847"/>
    <p:text>formatting changes- done</p:text>
    <p:extLst>
      <p:ext uri="{C676402C-5697-4E1C-873F-D02D1690AC5C}">
        <p15:threadingInfo xmlns:p15="http://schemas.microsoft.com/office/powerpoint/2012/main" timeZoneBias="480">
          <p15:parentCm authorId="2" idx="3"/>
        </p15:threadingInfo>
      </p:ext>
    </p:extLst>
  </p:cm>
  <p:cm authorId="2" dt="2016-11-08T09:07:20.464" idx="4">
    <p:pos x="2506" y="760"/>
    <p:text>can we fill these in for what we know?</p:text>
    <p:extLst mod="1">
      <p:ext uri="{C676402C-5697-4E1C-873F-D02D1690AC5C}">
        <p15:threadingInfo xmlns:p15="http://schemas.microsoft.com/office/powerpoint/2012/main" timeZoneBias="480"/>
      </p:ext>
    </p:extLst>
  </p:cm>
  <p:cm authorId="3" dt="2016-11-08T10:14:38.368" idx="4">
    <p:pos x="2506" y="856"/>
    <p:text>For now, i updated the dev/ US complexities as L,M,H</p:text>
    <p:extLst>
      <p:ext uri="{C676402C-5697-4E1C-873F-D02D1690AC5C}">
        <p15:threadingInfo xmlns:p15="http://schemas.microsoft.com/office/powerpoint/2012/main" timeZoneBias="480">
          <p15:parentCm authorId="2" idx="4"/>
        </p15:threadingInfo>
      </p:ext>
    </p:extLst>
  </p:cm>
  <p:cm authorId="2" dt="2016-11-08T09:07:36.749" idx="5">
    <p:pos x="3742" y="754"/>
    <p:text>Can we fill these in for what we know.  I.e. APIP = BRD Complete,</p:text>
    <p:extLst mod="1">
      <p:ext uri="{C676402C-5697-4E1C-873F-D02D1690AC5C}">
        <p15:threadingInfo xmlns:p15="http://schemas.microsoft.com/office/powerpoint/2012/main" timeZoneBias="480"/>
      </p:ext>
    </p:extLst>
  </p:cm>
  <p:cm authorId="3" dt="2016-11-08T10:15:40.347" idx="5">
    <p:pos x="3742" y="850"/>
    <p:text>I've updated the status as BRD signed off for APIP/UMBI</p:text>
    <p:extLst>
      <p:ext uri="{C676402C-5697-4E1C-873F-D02D1690AC5C}">
        <p15:threadingInfo xmlns:p15="http://schemas.microsoft.com/office/powerpoint/2012/main" timeZoneBias="480">
          <p15:parentCm authorId="2" idx="5"/>
        </p15:threadingInfo>
      </p:ext>
    </p:extLst>
  </p:cm>
  <p:cm authorId="2" dt="2016-11-08T09:08:16.232" idx="6">
    <p:pos x="2764" y="3334"/>
    <p:text>we should split this into 2.  1 risk is that US update complexity and development SP are not always aligned.  The mitigation is to determine US complexity while BRDs are in draft and raise awareness if work exceeds capacity</p:text>
    <p:extLst mod="1">
      <p:ext uri="{C676402C-5697-4E1C-873F-D02D1690AC5C}">
        <p15:threadingInfo xmlns:p15="http://schemas.microsoft.com/office/powerpoint/2012/main" timeZoneBias="480"/>
      </p:ext>
    </p:extLst>
  </p:cm>
  <p:cm authorId="2" dt="2016-11-08T09:12:53.516" idx="7">
    <p:pos x="2764" y="3430"/>
    <p:text>The 2nd risk is that we aren't really getting invited to meetings until the sign-off meeting.  Mitigation is to continue to request invitations and escalate if required</p:text>
    <p:extLst mod="1">
      <p:ext uri="{C676402C-5697-4E1C-873F-D02D1690AC5C}">
        <p15:threadingInfo xmlns:p15="http://schemas.microsoft.com/office/powerpoint/2012/main" timeZoneBias="480">
          <p15:parentCm authorId="2" idx="6"/>
        </p15:threadingInfo>
      </p:ext>
    </p:extLst>
  </p:cm>
  <p:cm authorId="2" dt="2016-11-08T09:43:59.665" idx="8">
    <p:pos x="2999" y="762"/>
    <p:text>We will need to add a key for the L - M - H</p:text>
    <p:extLst mod="1">
      <p:ext uri="{C676402C-5697-4E1C-873F-D02D1690AC5C}">
        <p15:threadingInfo xmlns:p15="http://schemas.microsoft.com/office/powerpoint/2012/main" timeZoneBias="480"/>
      </p:ext>
    </p:extLst>
  </p:cm>
  <p:cm authorId="2" dt="2016-11-08T09:44:16.552" idx="9">
    <p:pos x="5082" y="766"/>
    <p:text>can you make the work items and sprint due date columns smaller so we can make the coments a little bigger</p:text>
    <p:extLst>
      <p:ext uri="{C676402C-5697-4E1C-873F-D02D1690AC5C}">
        <p15:threadingInfo xmlns:p15="http://schemas.microsoft.com/office/powerpoint/2012/main" timeZoneBias="480"/>
      </p:ext>
    </p:extLst>
  </p:cm>
  <p:cm authorId="3" dt="2016-11-08T10:09:56.743" idx="3">
    <p:pos x="5082" y="862"/>
    <p:text>I've resized the column sizes. Do they look any better now?</p:text>
    <p:extLst>
      <p:ext uri="{C676402C-5697-4E1C-873F-D02D1690AC5C}">
        <p15:threadingInfo xmlns:p15="http://schemas.microsoft.com/office/powerpoint/2012/main" timeZoneBias="480">
          <p15:parentCm authorId="2" idx="9"/>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3550"/>
          </a:xfrm>
          <a:prstGeom prst="rect">
            <a:avLst/>
          </a:prstGeom>
        </p:spPr>
        <p:txBody>
          <a:bodyPr vert="horz" lIns="91440" tIns="45720" rIns="91440" bIns="45720" rtlCol="0"/>
          <a:lstStyle>
            <a:lvl1pPr algn="r">
              <a:defRPr sz="1200"/>
            </a:lvl1pPr>
          </a:lstStyle>
          <a:p>
            <a:fld id="{D2A21205-B0A6-4045-A654-71AA227A9750}" type="datetimeFigureOut">
              <a:rPr lang="en-US" smtClean="0"/>
              <a:t>11/8/2016</a:t>
            </a:fld>
            <a:endParaRPr lang="en-US" dirty="0"/>
          </a:p>
        </p:txBody>
      </p:sp>
      <p:sp>
        <p:nvSpPr>
          <p:cNvPr id="4" name="Slide Image Placeholder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45000"/>
            <a:ext cx="5607050" cy="3636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772525"/>
            <a:ext cx="3038475" cy="463550"/>
          </a:xfrm>
          <a:prstGeom prst="rect">
            <a:avLst/>
          </a:prstGeom>
        </p:spPr>
        <p:txBody>
          <a:bodyPr vert="horz" lIns="91440" tIns="45720" rIns="91440" bIns="45720" rtlCol="0" anchor="b"/>
          <a:lstStyle>
            <a:lvl1pPr algn="r">
              <a:defRPr sz="1200"/>
            </a:lvl1pPr>
          </a:lstStyle>
          <a:p>
            <a:fld id="{251B17A3-2102-4F74-987C-AE95B7B23BE5}" type="slidenum">
              <a:rPr lang="en-US" smtClean="0"/>
              <a:t>‹#›</a:t>
            </a:fld>
            <a:endParaRPr lang="en-US" dirty="0"/>
          </a:p>
        </p:txBody>
      </p:sp>
    </p:spTree>
    <p:extLst>
      <p:ext uri="{BB962C8B-B14F-4D97-AF65-F5344CB8AC3E}">
        <p14:creationId xmlns:p14="http://schemas.microsoft.com/office/powerpoint/2010/main" val="9538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tags" Target="../tags/tag2.xml"/><Relationship Id="rId7" Type="http://schemas.openxmlformats.org/officeDocument/2006/relationships/image" Target="../media/image3.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Master" Target="../slideMasters/slideMaster1.xml"/><Relationship Id="rId9"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p:nvPicPr>
        <p:blipFill>
          <a:blip r:embed="rId2" cstate="print"/>
          <a:stretch>
            <a:fillRect/>
          </a:stretch>
        </p:blipFill>
        <p:spPr>
          <a:xfrm>
            <a:off x="325984" y="399576"/>
            <a:ext cx="1720800" cy="322531"/>
          </a:xfrm>
          <a:prstGeom prst="rect">
            <a:avLst/>
          </a:prstGeom>
        </p:spPr>
      </p:pic>
      <p:pic>
        <p:nvPicPr>
          <p:cNvPr id="5" name="Picture 4"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3297198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4611242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2944289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15427964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882126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68821888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34986875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8351570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1678655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38334051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p:nvPicPr>
        <p:blipFill>
          <a:blip r:embed="rId2" cstate="print"/>
          <a:stretch>
            <a:fillRect/>
          </a:stretch>
        </p:blipFill>
        <p:spPr>
          <a:xfrm>
            <a:off x="325984" y="399576"/>
            <a:ext cx="1720800" cy="322531"/>
          </a:xfrm>
          <a:prstGeom prst="rect">
            <a:avLst/>
          </a:prstGeom>
        </p:spPr>
      </p:pic>
      <p:pic>
        <p:nvPicPr>
          <p:cNvPr id="5" name="Picture 4"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150197276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6601535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pic>
        <p:nvPicPr>
          <p:cNvPr id="4" name="Picture 3"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15340736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03533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86106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0842135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DEL_PRI_RGB.gif"/>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aphicFrame>
        <p:nvGraphicFramePr>
          <p:cNvPr id="8" name="Object 7" hidden="1"/>
          <p:cNvGraphicFramePr>
            <a:graphicFrameLocks noChangeAspect="1"/>
          </p:cNvGraphicFramePr>
          <p:nvPr userDrawn="1">
            <p:custDataLst>
              <p:tags r:id="rId3"/>
            </p:custDataLst>
            <p:extLst>
              <p:ext uri="{D42A27DB-BD31-4B8C-83A1-F6EECF244321}">
                <p14:modId xmlns:p14="http://schemas.microsoft.com/office/powerpoint/2010/main" val="24512881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3" name="think-cell Slide" r:id="rId9" imgW="270" imgH="270" progId="TCLayout.ActiveDocument.1">
                  <p:embed/>
                </p:oleObj>
              </mc:Choice>
              <mc:Fallback>
                <p:oleObj name="think-cell Slide" r:id="rId9"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descr="Cover-image-3.jp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DEL_PRI_RGB.gif"/>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Tree>
    <p:extLst>
      <p:ext uri="{BB962C8B-B14F-4D97-AF65-F5344CB8AC3E}">
        <p14:creationId xmlns:p14="http://schemas.microsoft.com/office/powerpoint/2010/main" val="312568147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898697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269049"/>
            <a:ext cx="8412480" cy="415210"/>
          </a:xfrm>
        </p:spPr>
        <p:txBody>
          <a:bodyPr/>
          <a:lstStyle>
            <a:lvl1pPr>
              <a:defRPr sz="2000"/>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4571682" y="2359397"/>
            <a:ext cx="4206240" cy="2223834"/>
          </a:xfrm>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2"/>
          </p:nvPr>
        </p:nvSpPr>
        <p:spPr>
          <a:xfrm>
            <a:off x="365760" y="4970598"/>
            <a:ext cx="4206240" cy="1208259"/>
          </a:xfrm>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4571364" y="4814334"/>
            <a:ext cx="4206240" cy="1364523"/>
          </a:xfrm>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4"/>
          </p:nvPr>
        </p:nvSpPr>
        <p:spPr>
          <a:xfrm>
            <a:off x="365125" y="1144588"/>
            <a:ext cx="4206875" cy="790619"/>
          </a:xfrm>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5"/>
          </p:nvPr>
        </p:nvSpPr>
        <p:spPr>
          <a:xfrm>
            <a:off x="365125" y="2156111"/>
            <a:ext cx="4206875" cy="2621106"/>
          </a:xfrm>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Rectangle 14"/>
          <p:cNvSpPr/>
          <p:nvPr userDrawn="1"/>
        </p:nvSpPr>
        <p:spPr bwMode="gray">
          <a:xfrm>
            <a:off x="365125" y="932155"/>
            <a:ext cx="4206875" cy="19338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Goal</a:t>
            </a:r>
          </a:p>
        </p:txBody>
      </p:sp>
      <p:sp>
        <p:nvSpPr>
          <p:cNvPr id="16" name="Rectangle 15"/>
          <p:cNvSpPr/>
          <p:nvPr userDrawn="1"/>
        </p:nvSpPr>
        <p:spPr bwMode="gray">
          <a:xfrm>
            <a:off x="364808" y="1945110"/>
            <a:ext cx="4206875" cy="19338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Status</a:t>
            </a:r>
          </a:p>
        </p:txBody>
      </p:sp>
      <p:sp>
        <p:nvSpPr>
          <p:cNvPr id="17" name="Rectangle 16"/>
          <p:cNvSpPr/>
          <p:nvPr userDrawn="1"/>
        </p:nvSpPr>
        <p:spPr bwMode="gray">
          <a:xfrm>
            <a:off x="364807" y="4777216"/>
            <a:ext cx="4206875" cy="19338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Key Issues and Risks</a:t>
            </a:r>
          </a:p>
        </p:txBody>
      </p:sp>
      <p:sp>
        <p:nvSpPr>
          <p:cNvPr id="18" name="Rectangle 17"/>
          <p:cNvSpPr/>
          <p:nvPr userDrawn="1"/>
        </p:nvSpPr>
        <p:spPr bwMode="gray">
          <a:xfrm>
            <a:off x="4571365" y="932155"/>
            <a:ext cx="4206875" cy="19338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Health</a:t>
            </a:r>
          </a:p>
        </p:txBody>
      </p:sp>
      <p:sp>
        <p:nvSpPr>
          <p:cNvPr id="19" name="Content Placeholder 5"/>
          <p:cNvSpPr>
            <a:spLocks noGrp="1"/>
          </p:cNvSpPr>
          <p:nvPr>
            <p:ph sz="quarter" idx="16"/>
          </p:nvPr>
        </p:nvSpPr>
        <p:spPr>
          <a:xfrm>
            <a:off x="4571364" y="1145342"/>
            <a:ext cx="4206240" cy="1005627"/>
          </a:xfrm>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p:nvPr userDrawn="1"/>
        </p:nvSpPr>
        <p:spPr bwMode="gray">
          <a:xfrm>
            <a:off x="4571364" y="2160872"/>
            <a:ext cx="4206875" cy="19338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Delivery Schedule</a:t>
            </a:r>
          </a:p>
        </p:txBody>
      </p:sp>
      <p:sp>
        <p:nvSpPr>
          <p:cNvPr id="21" name="Rectangle 20"/>
          <p:cNvSpPr/>
          <p:nvPr userDrawn="1"/>
        </p:nvSpPr>
        <p:spPr bwMode="gray">
          <a:xfrm>
            <a:off x="4570729" y="4602091"/>
            <a:ext cx="4206875" cy="193383"/>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Variance Explanation</a:t>
            </a:r>
          </a:p>
        </p:txBody>
      </p:sp>
    </p:spTree>
    <p:extLst>
      <p:ext uri="{BB962C8B-B14F-4D97-AF65-F5344CB8AC3E}">
        <p14:creationId xmlns:p14="http://schemas.microsoft.com/office/powerpoint/2010/main" val="81604126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16186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5504412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4828559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924865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9860924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solidFill>
                  <a:srgbClr val="8C8C8C"/>
                </a:solidFill>
              </a:rPr>
              <a:t>Copyright © 2016</a:t>
            </a:r>
            <a:r>
              <a:rPr lang="en-US" sz="800" baseline="0" dirty="0" smtClean="0">
                <a:solidFill>
                  <a:srgbClr val="8C8C8C"/>
                </a:solidFill>
              </a:rPr>
              <a:t> </a:t>
            </a:r>
            <a:r>
              <a:rPr lang="en-US" sz="800" dirty="0" smtClean="0">
                <a:solidFill>
                  <a:srgbClr val="8C8C8C"/>
                </a:solidFill>
              </a:rPr>
              <a:t>Deloitte Development LLC. All rights reserved.</a:t>
            </a:r>
          </a:p>
        </p:txBody>
      </p:sp>
      <p:sp>
        <p:nvSpPr>
          <p:cNvPr id="8" name="TextBox 7"/>
          <p:cNvSpPr txBox="1"/>
          <p:nvPr userDrawn="1"/>
        </p:nvSpPr>
        <p:spPr>
          <a:xfrm>
            <a:off x="603682" y="6480699"/>
            <a:ext cx="849592" cy="123111"/>
          </a:xfrm>
          <a:prstGeom prst="rect">
            <a:avLst/>
          </a:prstGeom>
          <a:noFill/>
        </p:spPr>
        <p:txBody>
          <a:bodyPr wrap="none" lIns="0" tIns="0" rIns="0" bIns="0" rtlCol="0">
            <a:spAutoFit/>
          </a:bodyPr>
          <a:lstStyle/>
          <a:p>
            <a:pPr>
              <a:spcBef>
                <a:spcPts val="1200"/>
              </a:spcBef>
              <a:buSzPct val="25000"/>
              <a:buFont typeface="Arial" panose="020B0604020202020204" pitchFamily="34" charset="0"/>
              <a:buNone/>
            </a:pPr>
            <a:r>
              <a:rPr lang="en-US" sz="800" baseline="0" dirty="0" smtClean="0">
                <a:solidFill>
                  <a:schemeClr val="bg1">
                    <a:lumMod val="50000"/>
                  </a:schemeClr>
                </a:solidFill>
              </a:rPr>
              <a:t>November 8, 2017</a:t>
            </a:r>
            <a:endParaRPr lang="en-US" sz="800" dirty="0">
              <a:solidFill>
                <a:schemeClr val="bg1">
                  <a:lumMod val="50000"/>
                </a:schemeClr>
              </a:solidFill>
            </a:endParaRPr>
          </a:p>
        </p:txBody>
      </p:sp>
    </p:spTree>
    <p:extLst>
      <p:ext uri="{BB962C8B-B14F-4D97-AF65-F5344CB8AC3E}">
        <p14:creationId xmlns:p14="http://schemas.microsoft.com/office/powerpoint/2010/main" val="366269154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678" r:id="rId22"/>
    <p:sldLayoutId id="2147483680" r:id="rId23"/>
    <p:sldLayoutId id="2147483681" r:id="rId24"/>
    <p:sldLayoutId id="2147483695" r:id="rId25"/>
    <p:sldLayoutId id="2147483679" r:id="rId26"/>
    <p:sldLayoutId id="2147483697" r:id="rId27"/>
    <p:sldLayoutId id="2147483682" r:id="rId28"/>
    <p:sldLayoutId id="2147483698" r:id="rId29"/>
    <p:sldLayoutId id="2147483696" r:id="rId30"/>
    <p:sldLayoutId id="2147483684" r:id="rId31"/>
    <p:sldLayoutId id="2147483691" r:id="rId32"/>
    <p:sldLayoutId id="2147483690" r:id="rId33"/>
    <p:sldLayoutId id="2147483683" r:id="rId34"/>
    <p:sldLayoutId id="2147483692" r:id="rId35"/>
    <p:sldLayoutId id="2147483685" r:id="rId36"/>
    <p:sldLayoutId id="2147483693" r:id="rId37"/>
    <p:sldLayoutId id="2147483694" r:id="rId38"/>
    <p:sldLayoutId id="2147483689" r:id="rId39"/>
    <p:sldLayoutId id="2147483699" r:id="rId40"/>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1" y="173736"/>
            <a:ext cx="8375903" cy="292608"/>
          </a:xfrm>
        </p:spPr>
        <p:txBody>
          <a:bodyPr/>
          <a:lstStyle/>
          <a:p>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PAScore 11.1 </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User Requirements Gap Analysis </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Status – November 8, 2016</a:t>
            </a:r>
            <a:endPar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726955239"/>
              </p:ext>
            </p:extLst>
          </p:nvPr>
        </p:nvGraphicFramePr>
        <p:xfrm>
          <a:off x="372752" y="836805"/>
          <a:ext cx="8249518" cy="3487544"/>
        </p:xfrm>
        <a:graphic>
          <a:graphicData uri="http://schemas.openxmlformats.org/drawingml/2006/table">
            <a:tbl>
              <a:tblPr firstRow="1" bandRow="1">
                <a:tableStyleId>{5940675A-B579-460E-94D1-54222C63F5DA}</a:tableStyleId>
              </a:tblPr>
              <a:tblGrid>
                <a:gridCol w="2306440"/>
                <a:gridCol w="905256"/>
                <a:gridCol w="722376"/>
                <a:gridCol w="704088"/>
                <a:gridCol w="1097280"/>
                <a:gridCol w="2514078"/>
              </a:tblGrid>
              <a:tr h="409860">
                <a:tc>
                  <a:txBody>
                    <a:bodyPr/>
                    <a:lstStyle/>
                    <a:p>
                      <a:pPr algn="ct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Work items</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nchor="ctr">
                    <a:solidFill>
                      <a:srgbClr val="002776"/>
                    </a:solidFill>
                  </a:tcPr>
                </a:tc>
                <a:tc>
                  <a:txBody>
                    <a:bodyPr/>
                    <a:lstStyle/>
                    <a:p>
                      <a:pPr algn="ct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Sprint - Due Date</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nchor="ctr">
                    <a:solidFill>
                      <a:srgbClr val="002776"/>
                    </a:solidFill>
                  </a:tcPr>
                </a:tc>
                <a:tc>
                  <a:txBody>
                    <a:bodyPr/>
                    <a:lstStyle/>
                    <a:p>
                      <a:pPr algn="ct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Dev Complexity</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nchor="ctr">
                    <a:solidFill>
                      <a:srgbClr val="002776"/>
                    </a:solidFill>
                  </a:tcPr>
                </a:tc>
                <a:tc>
                  <a:txBody>
                    <a:bodyPr/>
                    <a:lstStyle/>
                    <a:p>
                      <a:pPr algn="ct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US Complexity</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nchor="ctr">
                    <a:solidFill>
                      <a:srgbClr val="002776"/>
                    </a:solidFill>
                  </a:tcPr>
                </a:tc>
                <a:tc>
                  <a:txBody>
                    <a:bodyPr/>
                    <a:lstStyle/>
                    <a:p>
                      <a:pPr algn="ct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Status</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nchor="ctr">
                    <a:solidFill>
                      <a:srgbClr val="002776"/>
                    </a:solidFill>
                  </a:tcPr>
                </a:tc>
                <a:tc>
                  <a:txBody>
                    <a:bodyPr/>
                    <a:lstStyle/>
                    <a:p>
                      <a:pPr algn="ct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Comments</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nchor="ctr">
                    <a:solidFill>
                      <a:srgbClr val="002776"/>
                    </a:solidFill>
                  </a:tcP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PUP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Underlying Primary Policy Rules Relaxation (CR ER05)</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SP2) – 11/28</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Amendatory Endorsement - Long-term Solution Business requirements</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marL="0" indent="0"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SP1) – 11/14</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a:t>
                      </a: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a:t>
                      </a: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171396">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SSA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APIP and UMBI Coverages Change</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SP1) – 11/14</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t>
                      </a:r>
                      <a:endParaRPr lang="en-US" sz="8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t>
                      </a: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BRD Signed off</a:t>
                      </a: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KY - Display City and County names on Declarations Pages in Premium Tax fields</a:t>
                      </a: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SP1) – 11/14</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t>
                      </a: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r>
                        <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t>
                      </a: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171396">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Pay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Plan Restrictions by Aspiring Tier</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SP1) – 11/14</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PAS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should prevent a user from changing the name of an insured</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SP1) – 11/28</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The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data treats NCAP, LOAN, OEM, and TNC coverage as separate </a:t>
                      </a:r>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coverages</a:t>
                      </a:r>
                      <a:endParaRPr lang="en-US" sz="800" b="0" i="0" u="none" strike="noStrike"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SP2) – 11/28</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The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data does not split BI </a:t>
                      </a:r>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premium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from Fixed Expense Premium (FEP)</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SP2) – 11/28</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WI0344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BSS - F0128 - Coverage Limits Busting (SS; non HO6 piece)</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SP2) – 11/28</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171396">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Maryland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AA71MDA and AA71MDB</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SP3) – 12/12</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r h="320437">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Add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new field "Customer's Tier" in our PAS batch file for the </a:t>
                      </a:r>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commissions hub</a:t>
                      </a:r>
                      <a:endParaRPr lang="en-US" sz="800" b="0" i="0" u="none" strike="noStrike"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l" fontAlgn="b"/>
                      <a:r>
                        <a:rPr lang="en-US" sz="800" u="none" strike="noStrike" dirty="0" smtClean="0">
                          <a:effectLst/>
                          <a:latin typeface="Verdana" panose="020B0604030504040204" pitchFamily="34" charset="0"/>
                          <a:ea typeface="Verdana" panose="020B0604030504040204" pitchFamily="34" charset="0"/>
                          <a:cs typeface="Verdana" panose="020B0604030504040204" pitchFamily="34" charset="0"/>
                        </a:rPr>
                        <a:t> (</a:t>
                      </a:r>
                      <a:r>
                        <a:rPr lang="en-US" sz="800" u="none" strike="noStrike" dirty="0">
                          <a:effectLst/>
                          <a:latin typeface="Verdana" panose="020B0604030504040204" pitchFamily="34" charset="0"/>
                          <a:ea typeface="Verdana" panose="020B0604030504040204" pitchFamily="34" charset="0"/>
                          <a:cs typeface="Verdana" panose="020B0604030504040204" pitchFamily="34" charset="0"/>
                        </a:rPr>
                        <a:t>SP3) – 12/12</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c>
                  <a:txBody>
                    <a:bodyPr/>
                    <a:lstStyle/>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tc>
              </a:tr>
            </a:tbl>
          </a:graphicData>
        </a:graphic>
      </p:graphicFrame>
      <p:sp>
        <p:nvSpPr>
          <p:cNvPr id="16" name="Rectangle 15"/>
          <p:cNvSpPr/>
          <p:nvPr/>
        </p:nvSpPr>
        <p:spPr bwMode="gray">
          <a:xfrm>
            <a:off x="364684" y="608567"/>
            <a:ext cx="8249518" cy="167735"/>
          </a:xfrm>
          <a:prstGeom prst="rect">
            <a:avLst/>
          </a:prstGeom>
          <a:solidFill>
            <a:schemeClr val="accent1"/>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rPr>
              <a:t>Schedule</a:t>
            </a:r>
          </a:p>
        </p:txBody>
      </p:sp>
      <p:graphicFrame>
        <p:nvGraphicFramePr>
          <p:cNvPr id="13" name="Table 12"/>
          <p:cNvGraphicFramePr>
            <a:graphicFrameLocks noGrp="1"/>
          </p:cNvGraphicFramePr>
          <p:nvPr>
            <p:extLst>
              <p:ext uri="{D42A27DB-BD31-4B8C-83A1-F6EECF244321}">
                <p14:modId xmlns:p14="http://schemas.microsoft.com/office/powerpoint/2010/main" val="3554599924"/>
              </p:ext>
            </p:extLst>
          </p:nvPr>
        </p:nvGraphicFramePr>
        <p:xfrm>
          <a:off x="390524" y="4534429"/>
          <a:ext cx="8242547" cy="1377272"/>
        </p:xfrm>
        <a:graphic>
          <a:graphicData uri="http://schemas.openxmlformats.org/drawingml/2006/table">
            <a:tbl>
              <a:tblPr firstRow="1" bandRow="1">
                <a:tableStyleId>{2D5ABB26-0587-4C30-8999-92F81FD0307C}</a:tableStyleId>
              </a:tblPr>
              <a:tblGrid>
                <a:gridCol w="3914424"/>
                <a:gridCol w="703566"/>
                <a:gridCol w="3624557"/>
              </a:tblGrid>
              <a:tr h="358512">
                <a:tc>
                  <a:txBody>
                    <a:bodyPr/>
                    <a:lstStyle/>
                    <a:p>
                      <a:pPr algn="ctr"/>
                      <a:r>
                        <a:rPr lang="en-US" sz="8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Risks / Issues</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lnL w="12700" cap="flat" cmpd="sng" algn="ctr">
                      <a:solidFill>
                        <a:schemeClr val="accent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pPr algn="ctr"/>
                      <a:r>
                        <a:rPr lang="en-US" sz="8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Date Raised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pPr algn="ctr"/>
                      <a:r>
                        <a:rPr lang="en-US" sz="8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Mitigation</a:t>
                      </a:r>
                      <a:endParaRPr lang="en-US" sz="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r>
              <a:tr h="283271">
                <a:tc>
                  <a:txBody>
                    <a:bodyPr/>
                    <a:lstStyle/>
                    <a:p>
                      <a:pPr marL="0" algn="l" defTabSz="914400" rtl="0" eaLnBrk="1" fontAlgn="b" latinLnBrk="0" hangingPunct="1"/>
                      <a:r>
                        <a:rPr lang="en-US" sz="800" b="1"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Risk – </a:t>
                      </a:r>
                      <a:r>
                        <a:rPr lang="en-US" sz="80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CSAA FTE is currently working on PAS13 User story consolidation activity until 12/2</a:t>
                      </a:r>
                      <a:endParaRPr lang="en-US" sz="8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accent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fontAlgn="b"/>
                      <a:r>
                        <a:rPr lang="en-US" sz="800" b="0" i="0" u="none" strike="noStrike"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11/7</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a:r>
                        <a:rPr lang="en-US" sz="80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Monitor this and work with the consolidation team if we need to split his time between shadowing for TDT and consolidation</a:t>
                      </a:r>
                      <a:endParaRPr lang="en-US" sz="8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15025">
                <a:tc>
                  <a:txBody>
                    <a:bodyPr/>
                    <a:lstStyle/>
                    <a:p>
                      <a:pPr marL="0" algn="l" defTabSz="914400" rtl="0" eaLnBrk="1" fontAlgn="b" latinLnBrk="0" hangingPunct="1"/>
                      <a:r>
                        <a:rPr lang="en-US" sz="800" b="1"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Risk – </a:t>
                      </a:r>
                      <a:r>
                        <a:rPr lang="en-US" sz="800" b="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a:t>
                      </a:r>
                      <a:r>
                        <a:rPr lang="en-US" sz="800" b="0" u="none" strike="noStrike" kern="1200" baseline="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User story update complexity </a:t>
                      </a:r>
                      <a:r>
                        <a:rPr lang="en-US" sz="80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and Development effort</a:t>
                      </a:r>
                      <a:r>
                        <a:rPr lang="en-US" sz="800" u="none" strike="noStrike" kern="1200" baseline="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complexity are not always aligned</a:t>
                      </a:r>
                      <a:endParaRPr lang="en-US" sz="8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accent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fontAlgn="b"/>
                      <a:endParaRPr lang="en-US" sz="8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To determine US complexity while BRDs are in draft and raise awareness if work exceeds capacity</a:t>
                      </a:r>
                    </a:p>
                    <a:p>
                      <a:pPr algn="l"/>
                      <a:endParaRPr lang="en-US" sz="8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2046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b="1"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Risk – </a:t>
                      </a:r>
                      <a:r>
                        <a:rPr lang="en-US" sz="800" b="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Our</a:t>
                      </a:r>
                      <a:r>
                        <a:rPr lang="en-US" sz="800" b="0" u="none" strike="noStrike" kern="1200" baseline="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team isn't</a:t>
                      </a:r>
                      <a:r>
                        <a:rPr lang="en-US" sz="800" b="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really getting invited to meetings until the sign-off meetings</a:t>
                      </a:r>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accent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fontAlgn="b"/>
                      <a:endParaRPr lang="en-US" sz="8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u="none" strike="noStrike"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To continue to request invitations and escalate if required</a:t>
                      </a:r>
                      <a:endParaRPr lang="en-US" sz="800" b="0" i="0" u="none" strike="noStrike"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44" marR="9144"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784644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95683"/>
            <a:ext cx="8412480" cy="512391"/>
          </a:xfrm>
        </p:spPr>
        <p:txBody>
          <a:bodyPr/>
          <a:lstStyle/>
          <a:p>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Appendix</a:t>
            </a: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961636571"/>
              </p:ext>
            </p:extLst>
          </p:nvPr>
        </p:nvGraphicFramePr>
        <p:xfrm>
          <a:off x="365761" y="808074"/>
          <a:ext cx="1065051" cy="988828"/>
        </p:xfrm>
        <a:graphic>
          <a:graphicData uri="http://schemas.openxmlformats.org/drawingml/2006/table">
            <a:tbl>
              <a:tblPr firstRow="1" bandRow="1">
                <a:tableStyleId>{5C22544A-7EE6-4342-B048-85BDC9FD1C3A}</a:tableStyleId>
              </a:tblPr>
              <a:tblGrid>
                <a:gridCol w="430530"/>
                <a:gridCol w="634521"/>
              </a:tblGrid>
              <a:tr h="247207">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Key</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Value</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r>
              <a:tr h="247207">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L</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Low</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r>
              <a:tr h="247207">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M</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Medium</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r>
              <a:tr h="247207">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H</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High</a:t>
                      </a:r>
                      <a:endParaRPr lang="en-US" sz="8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64413481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1_Deloitte US Brand</Template>
  <TotalTime>11958</TotalTime>
  <Words>325</Words>
  <Application>Microsoft Office PowerPoint</Application>
  <PresentationFormat>On-screen Show (4:3)</PresentationFormat>
  <Paragraphs>56</Paragraphs>
  <Slides>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Calibri</vt:lpstr>
      <vt:lpstr>Verdana</vt:lpstr>
      <vt:lpstr>Wingdings 2</vt:lpstr>
      <vt:lpstr>Deloitte Brand</vt:lpstr>
      <vt:lpstr>think-cell Slide</vt:lpstr>
      <vt:lpstr>PAScore 11.1 User Requirements Gap Analysis Status – November 8, 2016</vt:lpstr>
      <vt:lpstr>Appendix</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Brady, Jerry</dc:creator>
  <cp:lastModifiedBy>Konchada, Anusha</cp:lastModifiedBy>
  <cp:revision>718</cp:revision>
  <dcterms:created xsi:type="dcterms:W3CDTF">2015-08-26T19:45:17Z</dcterms:created>
  <dcterms:modified xsi:type="dcterms:W3CDTF">2016-11-08T22:15:40Z</dcterms:modified>
</cp:coreProperties>
</file>