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4"/>
  </p:notesMasterIdLst>
  <p:sldIdLst>
    <p:sldId id="3060" r:id="rId3"/>
    <p:sldId id="11848" r:id="rId4"/>
    <p:sldId id="510" r:id="rId5"/>
    <p:sldId id="3050" r:id="rId6"/>
    <p:sldId id="3057" r:id="rId7"/>
    <p:sldId id="3058" r:id="rId8"/>
    <p:sldId id="3053" r:id="rId9"/>
    <p:sldId id="464" r:id="rId10"/>
    <p:sldId id="875" r:id="rId11"/>
    <p:sldId id="3043" r:id="rId12"/>
    <p:sldId id="8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dikuppa, Sateeshu" initials="KS" lastIdx="6" clrIdx="0">
    <p:extLst>
      <p:ext uri="{19B8F6BF-5375-455C-9EA6-DF929625EA0E}">
        <p15:presenceInfo xmlns:p15="http://schemas.microsoft.com/office/powerpoint/2012/main" userId="S::skandikuppa@deloitte.com::fdc032ad-1ecb-4274-a311-171de13d5bbe" providerId="AD"/>
      </p:ext>
    </p:extLst>
  </p:cmAuthor>
  <p:cmAuthor id="2" name="Mandavilli, Vijay" initials="MV" lastIdx="4" clrIdx="1">
    <p:extLst>
      <p:ext uri="{19B8F6BF-5375-455C-9EA6-DF929625EA0E}">
        <p15:presenceInfo xmlns:p15="http://schemas.microsoft.com/office/powerpoint/2012/main" userId="S::vimandavilli@deloitte.com::cebbce21-0f60-4afe-a59b-3e471d2357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D7D31"/>
    <a:srgbClr val="333F50"/>
    <a:srgbClr val="E4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32" autoAdjust="0"/>
  </p:normalViewPr>
  <p:slideViewPr>
    <p:cSldViewPr snapToGrid="0">
      <p:cViewPr varScale="1">
        <p:scale>
          <a:sx n="58" d="100"/>
          <a:sy n="58" d="100"/>
        </p:scale>
        <p:origin x="98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2576C-4273-4FEE-94F4-3718F5056808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9BB3-E8FB-4BC1-909A-61DB9366EB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9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FE7F0-27D6-47D8-B6B0-93495F4E01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4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Sprint</a:t>
            </a:r>
          </a:p>
          <a:p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Implemented and Executed within one life span of a sprint</a:t>
            </a:r>
          </a:p>
          <a:p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200" u="sng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Release Window</a:t>
            </a:r>
          </a:p>
          <a:p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Implemented and executed within phases of regression and UAT until code freeze</a:t>
            </a:r>
            <a:endParaRPr lang="en-US" sz="1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/>
              <a:t>Tag line</a:t>
            </a:r>
          </a:p>
          <a:p>
            <a:endParaRPr lang="en-US" dirty="0"/>
          </a:p>
          <a:p>
            <a:r>
              <a:rPr lang="en-US" dirty="0"/>
              <a:t>Integration Testing</a:t>
            </a:r>
          </a:p>
          <a:p>
            <a:r>
              <a:rPr lang="en-US" sz="1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Sprint / Release Window  - </a:t>
            </a: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Only needed when integration cannot be done in functional testing environment </a:t>
            </a:r>
            <a:r>
              <a:rPr lang="en-US" sz="12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(TENV6 vs TENV7/TENVB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F44C3-9561-4C63-AA88-9244EF9D60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53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5BC8-C6FF-4BDE-93A7-98E045462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D9195-1375-48B1-949B-716F4CB97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F9790-3532-4AEF-9556-8E14BEC0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7DDF-E071-4CBE-8202-0F15CE64E97D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16FEC-CD84-447C-AEA8-57922C4D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34890-176E-4D88-A93B-E2FDC3E3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76E-6C1A-44A7-B9DE-6F1EA059D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7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1E4C-31E6-47BB-A7D3-FD4D00F6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906D9-E738-4315-8856-5179341EB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3B34E-4C1A-45FD-9D93-DBBCD9B3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7DDF-E071-4CBE-8202-0F15CE64E97D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E1C6-C2B5-4F4C-A1F2-DFFA2EC9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FCB0-BF76-49D9-B826-593DE9E4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76E-6C1A-44A7-B9DE-6F1EA059D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197D5-F752-4CA8-B83B-C525938A2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16DCD-C925-45CF-AB10-3A3813CC8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2A2E4-8213-4228-9174-8250F6E3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7DDF-E071-4CBE-8202-0F15CE64E97D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6F5E3-B25C-411F-BA9D-769161C9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9B570-C775-4120-8C98-5C3B9F92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76E-6C1A-44A7-B9DE-6F1EA059D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53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75200" y="5530390"/>
            <a:ext cx="5592012" cy="32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27373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75325" y="5530390"/>
            <a:ext cx="5594349" cy="32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754836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9558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727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3069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347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2171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8755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B435-F26A-42A3-8860-9F6DF34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9D050-ACAE-412C-B796-5D66BF1DA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2F81-740C-47BE-9CE4-81D048EF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7DDF-E071-4CBE-8202-0F15CE64E97D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71AC-90F8-4C12-9536-9CAFF30E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8091B-14ED-4E45-A1F9-3FAC2AF7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76E-6C1A-44A7-B9DE-6F1EA059D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90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276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04447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86551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023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991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25067" y="6477000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9900" y="6477000"/>
            <a:ext cx="5355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451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034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64717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166431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18896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3A5A-E2CA-478A-8CB8-82738B41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E3B6-6C51-47DC-B5C9-ABC65D6F3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415E-21F2-45A5-9EF4-85DD7BE5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7DDF-E071-4CBE-8202-0F15CE64E97D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F584E-193B-4962-ABA8-B7927B12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C6709-A746-4E82-98C2-7CD03924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76E-6C1A-44A7-B9DE-6F1EA059D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50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4223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263922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36656"/>
            <a:ext cx="11252200" cy="39461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84868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428746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794490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665080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858185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7237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0" y="5982790"/>
            <a:ext cx="1125220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73330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989683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8486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489A-9736-4C17-920D-61B71188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8429-2C8A-47DE-9B69-A5DACA7F9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4488B-BDB2-4B22-8667-00D6BC918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F1556-E16B-41A4-B3A9-1AAE1995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7DDF-E071-4CBE-8202-0F15CE64E97D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6779-C80C-4438-8614-46DA068F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6BF58-3BA1-41B0-9F7B-FC2E1A7F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76E-6C1A-44A7-B9DE-6F1EA059D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353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97092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97757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9900" y="1700213"/>
            <a:ext cx="3627438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69900" y="3832225"/>
            <a:ext cx="3627438" cy="21814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34215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9111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640236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05822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6962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741106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86493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333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333"/>
              </a:spcAft>
              <a:buNone/>
              <a:defRPr>
                <a:solidFill>
                  <a:schemeClr val="bg1"/>
                </a:solidFill>
              </a:defRPr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475188" indent="-235194">
              <a:spcAft>
                <a:spcPts val="1333"/>
              </a:spcAft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6335184" y="6477001"/>
            <a:ext cx="4896560" cy="266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67" noProof="0" dirty="0">
                <a:solidFill>
                  <a:schemeClr val="bg1"/>
                </a:solidFill>
              </a:rPr>
              <a:t>Presentation title</a:t>
            </a:r>
            <a:br>
              <a:rPr lang="en-US" sz="867" noProof="0" dirty="0">
                <a:solidFill>
                  <a:schemeClr val="bg1"/>
                </a:solidFill>
              </a:rPr>
            </a:br>
            <a:r>
              <a:rPr lang="en-US" sz="867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653" y="6477000"/>
            <a:ext cx="5355167" cy="266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867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867" noProof="0" dirty="0">
                <a:solidFill>
                  <a:schemeClr val="bg1"/>
                </a:solidFill>
              </a:rPr>
            </a:br>
            <a:r>
              <a:rPr lang="en-US" sz="867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82378" y="6477001"/>
            <a:ext cx="307975" cy="133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67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867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54216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0260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5A96-ACD3-4103-BD48-D1CCA5CE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44A03-7F86-4D15-BB7F-1556387DD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FA5C8-4900-4A6E-913E-AD684D49D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880A9-807A-4A68-8CFF-0B06AF834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9F4BE-98E8-4108-99D5-4D965D638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77E78-6BF6-4031-8A8C-E4C2AE26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7DDF-E071-4CBE-8202-0F15CE64E97D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4B4DE-7BB4-456C-B4E5-02020F0D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BAE27-130E-4DCD-A651-618CCDB6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76E-6C1A-44A7-B9DE-6F1EA059D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174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13475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303771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5325" y="4102100"/>
            <a:ext cx="8555263" cy="2197101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80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02597" y="4102100"/>
            <a:ext cx="2319503" cy="1725448"/>
          </a:xfrm>
        </p:spPr>
        <p:txBody>
          <a:bodyPr anchor="ctr" anchorCtr="0"/>
          <a:lstStyle>
            <a:lvl1pPr algn="ctr">
              <a:defRPr sz="1200"/>
            </a:lvl1pPr>
          </a:lstStyle>
          <a:p>
            <a:r>
              <a:rPr lang="en-US" sz="1200" noProof="0" dirty="0"/>
              <a:t>Insert sponsorship mark here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402598" y="5935479"/>
            <a:ext cx="2319501" cy="363723"/>
          </a:xfrm>
        </p:spPr>
        <p:txBody>
          <a:bodyPr anchor="b" anchorCtr="0"/>
          <a:lstStyle>
            <a:lvl1pPr>
              <a:lnSpc>
                <a:spcPct val="100000"/>
              </a:lnSpc>
              <a:defRPr sz="1267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9103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DB95-9326-4456-B913-B45BC7E6A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C9093-3E41-4F6E-9C6F-5AA1A1B05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6A535-38B7-4A36-837C-046BC8D8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5095-6C52-4370-8ADF-087FA32D9490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197D-77BE-4B7E-A25C-3AD8AAC4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918E3-C811-4CBE-912B-58441D6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FAF3-5999-41BD-BE5B-7026F1301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364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06712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534937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423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7103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243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085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D29E-1A64-4DA7-8864-83B2CE6D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A89DA-1DC4-4DB6-BF46-7CFA0B22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7DDF-E071-4CBE-8202-0F15CE64E97D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922BA-15D3-4D79-BF72-3717F1F6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737DC-3D07-472E-8E96-54E03DC6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76E-6C1A-44A7-B9DE-6F1EA059D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689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525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64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820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6952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9589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71294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9818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39657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454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49057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2A415-36C0-4726-9576-74B7FC56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7DDF-E071-4CBE-8202-0F15CE64E97D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C9172-9F73-448D-8E05-944B4F57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CA35E-BCF6-4725-8ACF-6D8E183F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76E-6C1A-44A7-B9DE-6F1EA059D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546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8660523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470420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4557334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754721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588765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150175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025049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933814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781152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9671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80F1-AD25-4A72-8C82-164E1FA5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24F28-C199-4255-B8C2-E13A6258A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E0B38-6876-40D6-9256-46542CB1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FA30B-9425-4011-AA01-77FC99D9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7DDF-E071-4CBE-8202-0F15CE64E97D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ECD8F-379A-487F-BA29-2AF0FE5D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7A348-74F9-425C-BFEE-2C28C8C7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76E-6C1A-44A7-B9DE-6F1EA059D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8215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2459336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589836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9214428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5658210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238758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155564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1198102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9638657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8989580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583958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694D-1B55-46C3-AF7E-97BF0476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A9CC7-408F-4C49-A678-5E0DF27E0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B5706-1EDD-46D1-BAFB-3C551FEB9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28148-66E5-411C-B986-34DED511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7DDF-E071-4CBE-8202-0F15CE64E97D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66E87-CA52-4632-8825-A6A747C2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245F0-ACB2-4DFF-B70C-085E9C97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76E-6C1A-44A7-B9DE-6F1EA059D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6264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113256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7621194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164333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917754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B435-F26A-42A3-8860-9F6DF34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9D050-ACAE-412C-B796-5D66BF1DA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2F81-740C-47BE-9CE4-81D048EF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7DDF-E071-4CBE-8202-0F15CE64E97D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71AC-90F8-4C12-9536-9CAFF30E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8091B-14ED-4E45-A1F9-3FAC2AF7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76E-6C1A-44A7-B9DE-6F1EA059D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5507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3600" spc="-75" dirty="0">
                <a:latin typeface="+mj-lt"/>
              </a:defRPr>
            </a:lvl1pPr>
          </a:lstStyle>
          <a:p>
            <a:pPr lvl="0" defTabSz="685783">
              <a:lnSpc>
                <a:spcPct val="85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353312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594" lvl="0" indent="-228594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1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594" lvl="0" indent="-228594"/>
            <a:r>
              <a:rPr lang="en-US" dirty="0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383559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76" Type="http://schemas.openxmlformats.org/officeDocument/2006/relationships/slideLayout" Target="../slideLayouts/slideLayout87.xml"/><Relationship Id="rId84" Type="http://schemas.openxmlformats.org/officeDocument/2006/relationships/slideLayout" Target="../slideLayouts/slideLayout95.xml"/><Relationship Id="rId89" Type="http://schemas.openxmlformats.org/officeDocument/2006/relationships/image" Target="../media/image1.emf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slideLayout" Target="../slideLayouts/slideLayout77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87" Type="http://schemas.openxmlformats.org/officeDocument/2006/relationships/tags" Target="../tags/tag1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7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80" Type="http://schemas.openxmlformats.org/officeDocument/2006/relationships/slideLayout" Target="../slideLayouts/slideLayout91.xml"/><Relationship Id="rId85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67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83" Type="http://schemas.openxmlformats.org/officeDocument/2006/relationships/slideLayout" Target="../slideLayouts/slideLayout94.xml"/><Relationship Id="rId88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3053E-412D-47BC-A7B3-2479B8AC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E85C2-60E1-4C97-B8A9-02AA36CE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EAC92-D656-40DA-A1F4-BFC723246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7DDF-E071-4CBE-8202-0F15CE64E97D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2544-9833-4FFB-AF3F-F00F9890B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66282-F1C0-4DB9-8CF3-466795364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E76E-6C1A-44A7-B9DE-6F1EA059DF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3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87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think-cell Slide" r:id="rId88" imgW="270" imgH="270" progId="TCLayout.ActiveDocument.1">
                  <p:embed/>
                </p:oleObj>
              </mc:Choice>
              <mc:Fallback>
                <p:oleObj name="think-cell Slide" r:id="rId88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89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8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  <p:sldLayoutId id="2147483699" r:id="rId35"/>
    <p:sldLayoutId id="2147483700" r:id="rId36"/>
    <p:sldLayoutId id="2147483701" r:id="rId37"/>
    <p:sldLayoutId id="2147483702" r:id="rId38"/>
    <p:sldLayoutId id="2147483703" r:id="rId39"/>
    <p:sldLayoutId id="2147483704" r:id="rId40"/>
    <p:sldLayoutId id="2147483705" r:id="rId41"/>
    <p:sldLayoutId id="2147483706" r:id="rId42"/>
    <p:sldLayoutId id="2147483707" r:id="rId43"/>
    <p:sldLayoutId id="2147483708" r:id="rId44"/>
    <p:sldLayoutId id="2147483709" r:id="rId45"/>
    <p:sldLayoutId id="2147483710" r:id="rId46"/>
    <p:sldLayoutId id="2147483711" r:id="rId47"/>
    <p:sldLayoutId id="2147483712" r:id="rId48"/>
    <p:sldLayoutId id="2147483713" r:id="rId49"/>
    <p:sldLayoutId id="2147483714" r:id="rId50"/>
    <p:sldLayoutId id="2147483715" r:id="rId51"/>
    <p:sldLayoutId id="2147483716" r:id="rId52"/>
    <p:sldLayoutId id="2147483717" r:id="rId53"/>
    <p:sldLayoutId id="2147483718" r:id="rId54"/>
    <p:sldLayoutId id="2147483719" r:id="rId55"/>
    <p:sldLayoutId id="2147483720" r:id="rId56"/>
    <p:sldLayoutId id="2147483721" r:id="rId57"/>
    <p:sldLayoutId id="2147483722" r:id="rId58"/>
    <p:sldLayoutId id="2147483723" r:id="rId59"/>
    <p:sldLayoutId id="2147483724" r:id="rId60"/>
    <p:sldLayoutId id="2147483725" r:id="rId61"/>
    <p:sldLayoutId id="2147483726" r:id="rId62"/>
    <p:sldLayoutId id="2147483727" r:id="rId63"/>
    <p:sldLayoutId id="2147483728" r:id="rId64"/>
    <p:sldLayoutId id="2147483729" r:id="rId65"/>
    <p:sldLayoutId id="2147483730" r:id="rId66"/>
    <p:sldLayoutId id="2147483731" r:id="rId67"/>
    <p:sldLayoutId id="2147483732" r:id="rId68"/>
    <p:sldLayoutId id="2147483733" r:id="rId69"/>
    <p:sldLayoutId id="2147483734" r:id="rId70"/>
    <p:sldLayoutId id="2147483735" r:id="rId71"/>
    <p:sldLayoutId id="2147483736" r:id="rId72"/>
    <p:sldLayoutId id="2147483737" r:id="rId73"/>
    <p:sldLayoutId id="2147483738" r:id="rId74"/>
    <p:sldLayoutId id="2147483739" r:id="rId75"/>
    <p:sldLayoutId id="2147483740" r:id="rId76"/>
    <p:sldLayoutId id="2147483741" r:id="rId77"/>
    <p:sldLayoutId id="2147483742" r:id="rId78"/>
    <p:sldLayoutId id="2147483743" r:id="rId79"/>
    <p:sldLayoutId id="2147483744" r:id="rId80"/>
    <p:sldLayoutId id="2147483745" r:id="rId81"/>
    <p:sldLayoutId id="2147483746" r:id="rId82"/>
    <p:sldLayoutId id="2147483747" r:id="rId83"/>
    <p:sldLayoutId id="2147483748" r:id="rId84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4">
            <a:extLst>
              <a:ext uri="{FF2B5EF4-FFF2-40B4-BE49-F238E27FC236}">
                <a16:creationId xmlns:a16="http://schemas.microsoft.com/office/drawing/2014/main" id="{5EAFD6CC-9B06-4826-8F5F-E48A59DB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194"/>
            <a:ext cx="11252200" cy="488215"/>
          </a:xfrm>
          <a:solidFill>
            <a:schemeClr val="bg1"/>
          </a:solidFill>
          <a:effectLst/>
        </p:spPr>
        <p:txBody>
          <a:bodyPr>
            <a:noAutofit/>
          </a:bodyPr>
          <a:lstStyle/>
          <a:p>
            <a:r>
              <a:rPr lang="en-US" sz="28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Table of Contents</a:t>
            </a:r>
            <a:endParaRPr lang="en-US" sz="2800" b="1" noProof="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ED96D1-6709-401B-B672-2A758684034E}"/>
              </a:ext>
            </a:extLst>
          </p:cNvPr>
          <p:cNvCxnSpPr/>
          <p:nvPr/>
        </p:nvCxnSpPr>
        <p:spPr>
          <a:xfrm>
            <a:off x="474064" y="615409"/>
            <a:ext cx="11470640" cy="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Travel_Fill_25">
            <a:extLst>
              <a:ext uri="{FF2B5EF4-FFF2-40B4-BE49-F238E27FC236}">
                <a16:creationId xmlns:a16="http://schemas.microsoft.com/office/drawing/2014/main" id="{9A3792E9-7C66-4F6A-9449-0050A14FD9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0" y="0"/>
            <a:ext cx="0" cy="0"/>
          </a:xfrm>
          <a:custGeom>
            <a:avLst/>
            <a:gdLst>
              <a:gd name="T0" fmla="*/ 247 w 512"/>
              <a:gd name="T1" fmla="*/ 278 h 512"/>
              <a:gd name="T2" fmla="*/ 323 w 512"/>
              <a:gd name="T3" fmla="*/ 219 h 512"/>
              <a:gd name="T4" fmla="*/ 264 w 512"/>
              <a:gd name="T5" fmla="*/ 295 h 512"/>
              <a:gd name="T6" fmla="*/ 256 w 512"/>
              <a:gd name="T7" fmla="*/ 298 h 512"/>
              <a:gd name="T8" fmla="*/ 256 w 512"/>
              <a:gd name="T9" fmla="*/ 298 h 512"/>
              <a:gd name="T10" fmla="*/ 247 w 512"/>
              <a:gd name="T11" fmla="*/ 295 h 512"/>
              <a:gd name="T12" fmla="*/ 243 w 512"/>
              <a:gd name="T13" fmla="*/ 286 h 512"/>
              <a:gd name="T14" fmla="*/ 247 w 512"/>
              <a:gd name="T15" fmla="*/ 278 h 512"/>
              <a:gd name="T16" fmla="*/ 512 w 512"/>
              <a:gd name="T17" fmla="*/ 256 h 512"/>
              <a:gd name="T18" fmla="*/ 256 w 512"/>
              <a:gd name="T19" fmla="*/ 512 h 512"/>
              <a:gd name="T20" fmla="*/ 0 w 512"/>
              <a:gd name="T21" fmla="*/ 256 h 512"/>
              <a:gd name="T22" fmla="*/ 256 w 512"/>
              <a:gd name="T23" fmla="*/ 0 h 512"/>
              <a:gd name="T24" fmla="*/ 512 w 512"/>
              <a:gd name="T25" fmla="*/ 256 h 512"/>
              <a:gd name="T26" fmla="*/ 416 w 512"/>
              <a:gd name="T27" fmla="*/ 288 h 512"/>
              <a:gd name="T28" fmla="*/ 378 w 512"/>
              <a:gd name="T29" fmla="*/ 184 h 512"/>
              <a:gd name="T30" fmla="*/ 392 w 512"/>
              <a:gd name="T31" fmla="*/ 166 h 512"/>
              <a:gd name="T32" fmla="*/ 391 w 512"/>
              <a:gd name="T33" fmla="*/ 152 h 512"/>
              <a:gd name="T34" fmla="*/ 377 w 512"/>
              <a:gd name="T35" fmla="*/ 151 h 512"/>
              <a:gd name="T36" fmla="*/ 359 w 512"/>
              <a:gd name="T37" fmla="*/ 165 h 512"/>
              <a:gd name="T38" fmla="*/ 256 w 512"/>
              <a:gd name="T39" fmla="*/ 128 h 512"/>
              <a:gd name="T40" fmla="*/ 96 w 512"/>
              <a:gd name="T41" fmla="*/ 288 h 512"/>
              <a:gd name="T42" fmla="*/ 106 w 512"/>
              <a:gd name="T43" fmla="*/ 298 h 512"/>
              <a:gd name="T44" fmla="*/ 117 w 512"/>
              <a:gd name="T45" fmla="*/ 288 h 512"/>
              <a:gd name="T46" fmla="*/ 256 w 512"/>
              <a:gd name="T47" fmla="*/ 149 h 512"/>
              <a:gd name="T48" fmla="*/ 341 w 512"/>
              <a:gd name="T49" fmla="*/ 179 h 512"/>
              <a:gd name="T50" fmla="*/ 233 w 512"/>
              <a:gd name="T51" fmla="*/ 261 h 512"/>
              <a:gd name="T52" fmla="*/ 232 w 512"/>
              <a:gd name="T53" fmla="*/ 262 h 512"/>
              <a:gd name="T54" fmla="*/ 222 w 512"/>
              <a:gd name="T55" fmla="*/ 286 h 512"/>
              <a:gd name="T56" fmla="*/ 232 w 512"/>
              <a:gd name="T57" fmla="*/ 310 h 512"/>
              <a:gd name="T58" fmla="*/ 256 w 512"/>
              <a:gd name="T59" fmla="*/ 320 h 512"/>
              <a:gd name="T60" fmla="*/ 256 w 512"/>
              <a:gd name="T61" fmla="*/ 320 h 512"/>
              <a:gd name="T62" fmla="*/ 279 w 512"/>
              <a:gd name="T63" fmla="*/ 310 h 512"/>
              <a:gd name="T64" fmla="*/ 280 w 512"/>
              <a:gd name="T65" fmla="*/ 309 h 512"/>
              <a:gd name="T66" fmla="*/ 364 w 512"/>
              <a:gd name="T67" fmla="*/ 202 h 512"/>
              <a:gd name="T68" fmla="*/ 394 w 512"/>
              <a:gd name="T69" fmla="*/ 288 h 512"/>
              <a:gd name="T70" fmla="*/ 405 w 512"/>
              <a:gd name="T71" fmla="*/ 298 h 512"/>
              <a:gd name="T72" fmla="*/ 416 w 512"/>
              <a:gd name="T73" fmla="*/ 28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12" h="512">
                <a:moveTo>
                  <a:pt x="247" y="278"/>
                </a:moveTo>
                <a:cubicBezTo>
                  <a:pt x="323" y="219"/>
                  <a:pt x="323" y="219"/>
                  <a:pt x="323" y="219"/>
                </a:cubicBezTo>
                <a:cubicBezTo>
                  <a:pt x="264" y="295"/>
                  <a:pt x="264" y="295"/>
                  <a:pt x="264" y="295"/>
                </a:cubicBezTo>
                <a:cubicBezTo>
                  <a:pt x="262" y="297"/>
                  <a:pt x="259" y="298"/>
                  <a:pt x="256" y="298"/>
                </a:cubicBezTo>
                <a:cubicBezTo>
                  <a:pt x="256" y="298"/>
                  <a:pt x="256" y="298"/>
                  <a:pt x="256" y="298"/>
                </a:cubicBezTo>
                <a:cubicBezTo>
                  <a:pt x="252" y="298"/>
                  <a:pt x="249" y="297"/>
                  <a:pt x="247" y="295"/>
                </a:cubicBezTo>
                <a:cubicBezTo>
                  <a:pt x="245" y="292"/>
                  <a:pt x="243" y="289"/>
                  <a:pt x="243" y="286"/>
                </a:cubicBezTo>
                <a:cubicBezTo>
                  <a:pt x="243" y="283"/>
                  <a:pt x="245" y="280"/>
                  <a:pt x="247" y="278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6" y="288"/>
                </a:moveTo>
                <a:cubicBezTo>
                  <a:pt x="416" y="248"/>
                  <a:pt x="401" y="212"/>
                  <a:pt x="378" y="184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95" y="162"/>
                  <a:pt x="395" y="156"/>
                  <a:pt x="391" y="152"/>
                </a:cubicBezTo>
                <a:cubicBezTo>
                  <a:pt x="387" y="148"/>
                  <a:pt x="381" y="148"/>
                  <a:pt x="377" y="151"/>
                </a:cubicBezTo>
                <a:cubicBezTo>
                  <a:pt x="359" y="165"/>
                  <a:pt x="359" y="165"/>
                  <a:pt x="359" y="165"/>
                </a:cubicBezTo>
                <a:cubicBezTo>
                  <a:pt x="331" y="142"/>
                  <a:pt x="295" y="128"/>
                  <a:pt x="256" y="128"/>
                </a:cubicBezTo>
                <a:cubicBezTo>
                  <a:pt x="167" y="128"/>
                  <a:pt x="96" y="199"/>
                  <a:pt x="96" y="288"/>
                </a:cubicBezTo>
                <a:cubicBezTo>
                  <a:pt x="96" y="294"/>
                  <a:pt x="100" y="298"/>
                  <a:pt x="106" y="298"/>
                </a:cubicBezTo>
                <a:cubicBezTo>
                  <a:pt x="112" y="298"/>
                  <a:pt x="117" y="294"/>
                  <a:pt x="117" y="288"/>
                </a:cubicBezTo>
                <a:cubicBezTo>
                  <a:pt x="117" y="211"/>
                  <a:pt x="179" y="149"/>
                  <a:pt x="256" y="149"/>
                </a:cubicBezTo>
                <a:cubicBezTo>
                  <a:pt x="288" y="149"/>
                  <a:pt x="318" y="160"/>
                  <a:pt x="341" y="179"/>
                </a:cubicBezTo>
                <a:cubicBezTo>
                  <a:pt x="233" y="261"/>
                  <a:pt x="233" y="261"/>
                  <a:pt x="233" y="261"/>
                </a:cubicBezTo>
                <a:cubicBezTo>
                  <a:pt x="233" y="262"/>
                  <a:pt x="232" y="262"/>
                  <a:pt x="232" y="262"/>
                </a:cubicBezTo>
                <a:cubicBezTo>
                  <a:pt x="226" y="269"/>
                  <a:pt x="222" y="277"/>
                  <a:pt x="222" y="286"/>
                </a:cubicBezTo>
                <a:cubicBezTo>
                  <a:pt x="222" y="295"/>
                  <a:pt x="226" y="303"/>
                  <a:pt x="232" y="310"/>
                </a:cubicBezTo>
                <a:cubicBezTo>
                  <a:pt x="238" y="316"/>
                  <a:pt x="247" y="320"/>
                  <a:pt x="256" y="320"/>
                </a:cubicBezTo>
                <a:cubicBezTo>
                  <a:pt x="256" y="320"/>
                  <a:pt x="256" y="320"/>
                  <a:pt x="256" y="320"/>
                </a:cubicBezTo>
                <a:cubicBezTo>
                  <a:pt x="265" y="320"/>
                  <a:pt x="273" y="316"/>
                  <a:pt x="279" y="310"/>
                </a:cubicBezTo>
                <a:cubicBezTo>
                  <a:pt x="280" y="310"/>
                  <a:pt x="280" y="309"/>
                  <a:pt x="280" y="309"/>
                </a:cubicBezTo>
                <a:cubicBezTo>
                  <a:pt x="364" y="202"/>
                  <a:pt x="364" y="202"/>
                  <a:pt x="364" y="202"/>
                </a:cubicBezTo>
                <a:cubicBezTo>
                  <a:pt x="383" y="225"/>
                  <a:pt x="394" y="255"/>
                  <a:pt x="394" y="288"/>
                </a:cubicBezTo>
                <a:cubicBezTo>
                  <a:pt x="394" y="294"/>
                  <a:pt x="399" y="298"/>
                  <a:pt x="405" y="298"/>
                </a:cubicBezTo>
                <a:cubicBezTo>
                  <a:pt x="411" y="298"/>
                  <a:pt x="416" y="294"/>
                  <a:pt x="416" y="28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18E3783B-DCFC-4DFC-85FC-508EBB0F86DA}"/>
              </a:ext>
            </a:extLst>
          </p:cNvPr>
          <p:cNvSpPr txBox="1">
            <a:spLocks/>
          </p:cNvSpPr>
          <p:nvPr/>
        </p:nvSpPr>
        <p:spPr>
          <a:xfrm>
            <a:off x="220180" y="875561"/>
            <a:ext cx="9348787" cy="4633910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5663" indent="-51117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Test Automation @ HMHS</a:t>
            </a:r>
          </a:p>
          <a:p>
            <a:pPr marL="855663" indent="-51117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Test Automation opportunities @ HMHS</a:t>
            </a:r>
          </a:p>
          <a:p>
            <a:pPr marL="855663" indent="-51117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Test Automation Maturity @ HMHS</a:t>
            </a:r>
          </a:p>
          <a:p>
            <a:pPr marL="855663" indent="-51117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Automation POC Strategy, Scope &amp; Status</a:t>
            </a:r>
          </a:p>
          <a:p>
            <a:pPr marL="855663" indent="-51117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Path towards upgrading Test Automation Maturity</a:t>
            </a:r>
          </a:p>
        </p:txBody>
      </p:sp>
    </p:spTree>
    <p:extLst>
      <p:ext uri="{BB962C8B-B14F-4D97-AF65-F5344CB8AC3E}">
        <p14:creationId xmlns:p14="http://schemas.microsoft.com/office/powerpoint/2010/main" val="70225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4">
            <a:extLst>
              <a:ext uri="{FF2B5EF4-FFF2-40B4-BE49-F238E27FC236}">
                <a16:creationId xmlns:a16="http://schemas.microsoft.com/office/drawing/2014/main" id="{5EAFD6CC-9B06-4826-8F5F-E48A59DB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4" y="59433"/>
            <a:ext cx="11252200" cy="488215"/>
          </a:xfrm>
          <a:solidFill>
            <a:schemeClr val="bg1"/>
          </a:solidFill>
          <a:effectLst/>
        </p:spPr>
        <p:txBody>
          <a:bodyPr>
            <a:noAutofit/>
          </a:bodyPr>
          <a:lstStyle/>
          <a:p>
            <a:r>
              <a:rPr lang="en-US" sz="28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PQE Framework Evaluation</a:t>
            </a:r>
            <a:endParaRPr lang="en-US" sz="2800" b="1" noProof="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ED96D1-6709-401B-B672-2A758684034E}"/>
              </a:ext>
            </a:extLst>
          </p:cNvPr>
          <p:cNvCxnSpPr/>
          <p:nvPr/>
        </p:nvCxnSpPr>
        <p:spPr>
          <a:xfrm>
            <a:off x="474064" y="615409"/>
            <a:ext cx="11470640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Travel_Fill_25">
            <a:extLst>
              <a:ext uri="{FF2B5EF4-FFF2-40B4-BE49-F238E27FC236}">
                <a16:creationId xmlns:a16="http://schemas.microsoft.com/office/drawing/2014/main" id="{9A3792E9-7C66-4F6A-9449-0050A14FD9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0" y="0"/>
            <a:ext cx="0" cy="0"/>
          </a:xfrm>
          <a:custGeom>
            <a:avLst/>
            <a:gdLst>
              <a:gd name="T0" fmla="*/ 247 w 512"/>
              <a:gd name="T1" fmla="*/ 278 h 512"/>
              <a:gd name="T2" fmla="*/ 323 w 512"/>
              <a:gd name="T3" fmla="*/ 219 h 512"/>
              <a:gd name="T4" fmla="*/ 264 w 512"/>
              <a:gd name="T5" fmla="*/ 295 h 512"/>
              <a:gd name="T6" fmla="*/ 256 w 512"/>
              <a:gd name="T7" fmla="*/ 298 h 512"/>
              <a:gd name="T8" fmla="*/ 256 w 512"/>
              <a:gd name="T9" fmla="*/ 298 h 512"/>
              <a:gd name="T10" fmla="*/ 247 w 512"/>
              <a:gd name="T11" fmla="*/ 295 h 512"/>
              <a:gd name="T12" fmla="*/ 243 w 512"/>
              <a:gd name="T13" fmla="*/ 286 h 512"/>
              <a:gd name="T14" fmla="*/ 247 w 512"/>
              <a:gd name="T15" fmla="*/ 278 h 512"/>
              <a:gd name="T16" fmla="*/ 512 w 512"/>
              <a:gd name="T17" fmla="*/ 256 h 512"/>
              <a:gd name="T18" fmla="*/ 256 w 512"/>
              <a:gd name="T19" fmla="*/ 512 h 512"/>
              <a:gd name="T20" fmla="*/ 0 w 512"/>
              <a:gd name="T21" fmla="*/ 256 h 512"/>
              <a:gd name="T22" fmla="*/ 256 w 512"/>
              <a:gd name="T23" fmla="*/ 0 h 512"/>
              <a:gd name="T24" fmla="*/ 512 w 512"/>
              <a:gd name="T25" fmla="*/ 256 h 512"/>
              <a:gd name="T26" fmla="*/ 416 w 512"/>
              <a:gd name="T27" fmla="*/ 288 h 512"/>
              <a:gd name="T28" fmla="*/ 378 w 512"/>
              <a:gd name="T29" fmla="*/ 184 h 512"/>
              <a:gd name="T30" fmla="*/ 392 w 512"/>
              <a:gd name="T31" fmla="*/ 166 h 512"/>
              <a:gd name="T32" fmla="*/ 391 w 512"/>
              <a:gd name="T33" fmla="*/ 152 h 512"/>
              <a:gd name="T34" fmla="*/ 377 w 512"/>
              <a:gd name="T35" fmla="*/ 151 h 512"/>
              <a:gd name="T36" fmla="*/ 359 w 512"/>
              <a:gd name="T37" fmla="*/ 165 h 512"/>
              <a:gd name="T38" fmla="*/ 256 w 512"/>
              <a:gd name="T39" fmla="*/ 128 h 512"/>
              <a:gd name="T40" fmla="*/ 96 w 512"/>
              <a:gd name="T41" fmla="*/ 288 h 512"/>
              <a:gd name="T42" fmla="*/ 106 w 512"/>
              <a:gd name="T43" fmla="*/ 298 h 512"/>
              <a:gd name="T44" fmla="*/ 117 w 512"/>
              <a:gd name="T45" fmla="*/ 288 h 512"/>
              <a:gd name="T46" fmla="*/ 256 w 512"/>
              <a:gd name="T47" fmla="*/ 149 h 512"/>
              <a:gd name="T48" fmla="*/ 341 w 512"/>
              <a:gd name="T49" fmla="*/ 179 h 512"/>
              <a:gd name="T50" fmla="*/ 233 w 512"/>
              <a:gd name="T51" fmla="*/ 261 h 512"/>
              <a:gd name="T52" fmla="*/ 232 w 512"/>
              <a:gd name="T53" fmla="*/ 262 h 512"/>
              <a:gd name="T54" fmla="*/ 222 w 512"/>
              <a:gd name="T55" fmla="*/ 286 h 512"/>
              <a:gd name="T56" fmla="*/ 232 w 512"/>
              <a:gd name="T57" fmla="*/ 310 h 512"/>
              <a:gd name="T58" fmla="*/ 256 w 512"/>
              <a:gd name="T59" fmla="*/ 320 h 512"/>
              <a:gd name="T60" fmla="*/ 256 w 512"/>
              <a:gd name="T61" fmla="*/ 320 h 512"/>
              <a:gd name="T62" fmla="*/ 279 w 512"/>
              <a:gd name="T63" fmla="*/ 310 h 512"/>
              <a:gd name="T64" fmla="*/ 280 w 512"/>
              <a:gd name="T65" fmla="*/ 309 h 512"/>
              <a:gd name="T66" fmla="*/ 364 w 512"/>
              <a:gd name="T67" fmla="*/ 202 h 512"/>
              <a:gd name="T68" fmla="*/ 394 w 512"/>
              <a:gd name="T69" fmla="*/ 288 h 512"/>
              <a:gd name="T70" fmla="*/ 405 w 512"/>
              <a:gd name="T71" fmla="*/ 298 h 512"/>
              <a:gd name="T72" fmla="*/ 416 w 512"/>
              <a:gd name="T73" fmla="*/ 28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12" h="512">
                <a:moveTo>
                  <a:pt x="247" y="278"/>
                </a:moveTo>
                <a:cubicBezTo>
                  <a:pt x="323" y="219"/>
                  <a:pt x="323" y="219"/>
                  <a:pt x="323" y="219"/>
                </a:cubicBezTo>
                <a:cubicBezTo>
                  <a:pt x="264" y="295"/>
                  <a:pt x="264" y="295"/>
                  <a:pt x="264" y="295"/>
                </a:cubicBezTo>
                <a:cubicBezTo>
                  <a:pt x="262" y="297"/>
                  <a:pt x="259" y="298"/>
                  <a:pt x="256" y="298"/>
                </a:cubicBezTo>
                <a:cubicBezTo>
                  <a:pt x="256" y="298"/>
                  <a:pt x="256" y="298"/>
                  <a:pt x="256" y="298"/>
                </a:cubicBezTo>
                <a:cubicBezTo>
                  <a:pt x="252" y="298"/>
                  <a:pt x="249" y="297"/>
                  <a:pt x="247" y="295"/>
                </a:cubicBezTo>
                <a:cubicBezTo>
                  <a:pt x="245" y="292"/>
                  <a:pt x="243" y="289"/>
                  <a:pt x="243" y="286"/>
                </a:cubicBezTo>
                <a:cubicBezTo>
                  <a:pt x="243" y="283"/>
                  <a:pt x="245" y="280"/>
                  <a:pt x="247" y="278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6" y="288"/>
                </a:moveTo>
                <a:cubicBezTo>
                  <a:pt x="416" y="248"/>
                  <a:pt x="401" y="212"/>
                  <a:pt x="378" y="184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95" y="162"/>
                  <a:pt x="395" y="156"/>
                  <a:pt x="391" y="152"/>
                </a:cubicBezTo>
                <a:cubicBezTo>
                  <a:pt x="387" y="148"/>
                  <a:pt x="381" y="148"/>
                  <a:pt x="377" y="151"/>
                </a:cubicBezTo>
                <a:cubicBezTo>
                  <a:pt x="359" y="165"/>
                  <a:pt x="359" y="165"/>
                  <a:pt x="359" y="165"/>
                </a:cubicBezTo>
                <a:cubicBezTo>
                  <a:pt x="331" y="142"/>
                  <a:pt x="295" y="128"/>
                  <a:pt x="256" y="128"/>
                </a:cubicBezTo>
                <a:cubicBezTo>
                  <a:pt x="167" y="128"/>
                  <a:pt x="96" y="199"/>
                  <a:pt x="96" y="288"/>
                </a:cubicBezTo>
                <a:cubicBezTo>
                  <a:pt x="96" y="294"/>
                  <a:pt x="100" y="298"/>
                  <a:pt x="106" y="298"/>
                </a:cubicBezTo>
                <a:cubicBezTo>
                  <a:pt x="112" y="298"/>
                  <a:pt x="117" y="294"/>
                  <a:pt x="117" y="288"/>
                </a:cubicBezTo>
                <a:cubicBezTo>
                  <a:pt x="117" y="211"/>
                  <a:pt x="179" y="149"/>
                  <a:pt x="256" y="149"/>
                </a:cubicBezTo>
                <a:cubicBezTo>
                  <a:pt x="288" y="149"/>
                  <a:pt x="318" y="160"/>
                  <a:pt x="341" y="179"/>
                </a:cubicBezTo>
                <a:cubicBezTo>
                  <a:pt x="233" y="261"/>
                  <a:pt x="233" y="261"/>
                  <a:pt x="233" y="261"/>
                </a:cubicBezTo>
                <a:cubicBezTo>
                  <a:pt x="233" y="262"/>
                  <a:pt x="232" y="262"/>
                  <a:pt x="232" y="262"/>
                </a:cubicBezTo>
                <a:cubicBezTo>
                  <a:pt x="226" y="269"/>
                  <a:pt x="222" y="277"/>
                  <a:pt x="222" y="286"/>
                </a:cubicBezTo>
                <a:cubicBezTo>
                  <a:pt x="222" y="295"/>
                  <a:pt x="226" y="303"/>
                  <a:pt x="232" y="310"/>
                </a:cubicBezTo>
                <a:cubicBezTo>
                  <a:pt x="238" y="316"/>
                  <a:pt x="247" y="320"/>
                  <a:pt x="256" y="320"/>
                </a:cubicBezTo>
                <a:cubicBezTo>
                  <a:pt x="256" y="320"/>
                  <a:pt x="256" y="320"/>
                  <a:pt x="256" y="320"/>
                </a:cubicBezTo>
                <a:cubicBezTo>
                  <a:pt x="265" y="320"/>
                  <a:pt x="273" y="316"/>
                  <a:pt x="279" y="310"/>
                </a:cubicBezTo>
                <a:cubicBezTo>
                  <a:pt x="280" y="310"/>
                  <a:pt x="280" y="309"/>
                  <a:pt x="280" y="309"/>
                </a:cubicBezTo>
                <a:cubicBezTo>
                  <a:pt x="364" y="202"/>
                  <a:pt x="364" y="202"/>
                  <a:pt x="364" y="202"/>
                </a:cubicBezTo>
                <a:cubicBezTo>
                  <a:pt x="383" y="225"/>
                  <a:pt x="394" y="255"/>
                  <a:pt x="394" y="288"/>
                </a:cubicBezTo>
                <a:cubicBezTo>
                  <a:pt x="394" y="294"/>
                  <a:pt x="399" y="298"/>
                  <a:pt x="405" y="298"/>
                </a:cubicBezTo>
                <a:cubicBezTo>
                  <a:pt x="411" y="298"/>
                  <a:pt x="416" y="294"/>
                  <a:pt x="416" y="28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E188450-F31D-4B0C-B00B-56DC39EB236E}"/>
              </a:ext>
            </a:extLst>
          </p:cNvPr>
          <p:cNvSpPr/>
          <p:nvPr/>
        </p:nvSpPr>
        <p:spPr>
          <a:xfrm>
            <a:off x="4823942" y="4056291"/>
            <a:ext cx="969484" cy="106066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Microsoft YaHei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A15D35-8F86-436D-9B09-7035EFC41AD3}"/>
              </a:ext>
            </a:extLst>
          </p:cNvPr>
          <p:cNvSpPr/>
          <p:nvPr/>
        </p:nvSpPr>
        <p:spPr>
          <a:xfrm>
            <a:off x="5242664" y="1720133"/>
            <a:ext cx="136479" cy="306819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Microsoft YaHei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A53820-FBE0-48DC-AA37-6821D40A976A}"/>
              </a:ext>
            </a:extLst>
          </p:cNvPr>
          <p:cNvSpPr/>
          <p:nvPr/>
        </p:nvSpPr>
        <p:spPr>
          <a:xfrm rot="732225">
            <a:off x="3317822" y="1699083"/>
            <a:ext cx="3981723" cy="8001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Microsoft YaHei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B59423-05C4-4BE7-AE15-27AA6E342979}"/>
              </a:ext>
            </a:extLst>
          </p:cNvPr>
          <p:cNvCxnSpPr/>
          <p:nvPr/>
        </p:nvCxnSpPr>
        <p:spPr>
          <a:xfrm flipH="1">
            <a:off x="6582380" y="2180481"/>
            <a:ext cx="648237" cy="194157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8E320D-4D47-4FA7-8572-5C59415E9241}"/>
              </a:ext>
            </a:extLst>
          </p:cNvPr>
          <p:cNvCxnSpPr/>
          <p:nvPr/>
        </p:nvCxnSpPr>
        <p:spPr>
          <a:xfrm>
            <a:off x="7230617" y="2180481"/>
            <a:ext cx="588703" cy="195609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DBE9A7-2F60-4737-B7D1-E1E19AAA7DB1}"/>
              </a:ext>
            </a:extLst>
          </p:cNvPr>
          <p:cNvCxnSpPr/>
          <p:nvPr/>
        </p:nvCxnSpPr>
        <p:spPr>
          <a:xfrm flipH="1">
            <a:off x="2739484" y="1279141"/>
            <a:ext cx="648237" cy="194157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8C1E2E-2460-493F-A0E0-1877F6AC72E6}"/>
              </a:ext>
            </a:extLst>
          </p:cNvPr>
          <p:cNvCxnSpPr/>
          <p:nvPr/>
        </p:nvCxnSpPr>
        <p:spPr>
          <a:xfrm>
            <a:off x="3387721" y="1279141"/>
            <a:ext cx="588703" cy="195609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E3EF871-5479-415E-82CD-4272BF566171}"/>
              </a:ext>
            </a:extLst>
          </p:cNvPr>
          <p:cNvSpPr/>
          <p:nvPr/>
        </p:nvSpPr>
        <p:spPr>
          <a:xfrm rot="10800000">
            <a:off x="2405818" y="3201919"/>
            <a:ext cx="1824717" cy="39624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Microsoft YaHei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ED3CF71C-5824-4907-9C14-DA616CD4A4A0}"/>
              </a:ext>
            </a:extLst>
          </p:cNvPr>
          <p:cNvSpPr/>
          <p:nvPr/>
        </p:nvSpPr>
        <p:spPr>
          <a:xfrm rot="10800000">
            <a:off x="6314003" y="4101736"/>
            <a:ext cx="1824717" cy="39624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Microsoft YaHei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925E5-0649-4474-BF24-6681CF814703}"/>
              </a:ext>
            </a:extLst>
          </p:cNvPr>
          <p:cNvSpPr/>
          <p:nvPr/>
        </p:nvSpPr>
        <p:spPr>
          <a:xfrm>
            <a:off x="977901" y="3554394"/>
            <a:ext cx="29985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Implement enhancements to PQE framework</a:t>
            </a:r>
          </a:p>
          <a:p>
            <a:pPr marL="2857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Local override code on PQE Automation JARs</a:t>
            </a:r>
          </a:p>
          <a:p>
            <a:pPr marL="2857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icrosoft YaHei"/>
              <a:cs typeface="Calibri" panose="020F050202020403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69B677-E0CA-45D4-8739-4C68057931C0}"/>
              </a:ext>
            </a:extLst>
          </p:cNvPr>
          <p:cNvCxnSpPr>
            <a:cxnSpLocks/>
          </p:cNvCxnSpPr>
          <p:nvPr/>
        </p:nvCxnSpPr>
        <p:spPr>
          <a:xfrm>
            <a:off x="833120" y="3485639"/>
            <a:ext cx="245672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581900-4BD5-4D16-96F1-FAC18BA4C5AB}"/>
              </a:ext>
            </a:extLst>
          </p:cNvPr>
          <p:cNvCxnSpPr>
            <a:cxnSpLocks/>
          </p:cNvCxnSpPr>
          <p:nvPr/>
        </p:nvCxnSpPr>
        <p:spPr>
          <a:xfrm flipH="1">
            <a:off x="7306037" y="4360644"/>
            <a:ext cx="33250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6D084C-B671-4770-B6BF-658EF088A067}"/>
              </a:ext>
            </a:extLst>
          </p:cNvPr>
          <p:cNvGrpSpPr/>
          <p:nvPr/>
        </p:nvGrpSpPr>
        <p:grpSpPr>
          <a:xfrm>
            <a:off x="7064551" y="3411607"/>
            <a:ext cx="419838" cy="506121"/>
            <a:chOff x="268871" y="211361"/>
            <a:chExt cx="600861" cy="589772"/>
          </a:xfrm>
        </p:grpSpPr>
        <p:sp>
          <p:nvSpPr>
            <p:cNvPr id="33" name="Freeform 663">
              <a:extLst>
                <a:ext uri="{FF2B5EF4-FFF2-40B4-BE49-F238E27FC236}">
                  <a16:creationId xmlns:a16="http://schemas.microsoft.com/office/drawing/2014/main" id="{8BC40C38-A5D6-471A-AC7B-24E169F89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226" y="211361"/>
              <a:ext cx="510506" cy="510506"/>
            </a:xfrm>
            <a:custGeom>
              <a:avLst/>
              <a:gdLst>
                <a:gd name="T0" fmla="*/ 178 w 181"/>
                <a:gd name="T1" fmla="*/ 34 h 181"/>
                <a:gd name="T2" fmla="*/ 149 w 181"/>
                <a:gd name="T3" fmla="*/ 4 h 181"/>
                <a:gd name="T4" fmla="*/ 134 w 181"/>
                <a:gd name="T5" fmla="*/ 4 h 181"/>
                <a:gd name="T6" fmla="*/ 24 w 181"/>
                <a:gd name="T7" fmla="*/ 115 h 181"/>
                <a:gd name="T8" fmla="*/ 22 w 181"/>
                <a:gd name="T9" fmla="*/ 118 h 181"/>
                <a:gd name="T10" fmla="*/ 2 w 181"/>
                <a:gd name="T11" fmla="*/ 168 h 181"/>
                <a:gd name="T12" fmla="*/ 4 w 181"/>
                <a:gd name="T13" fmla="*/ 179 h 181"/>
                <a:gd name="T14" fmla="*/ 11 w 181"/>
                <a:gd name="T15" fmla="*/ 181 h 181"/>
                <a:gd name="T16" fmla="*/ 11 w 181"/>
                <a:gd name="T17" fmla="*/ 181 h 181"/>
                <a:gd name="T18" fmla="*/ 15 w 181"/>
                <a:gd name="T19" fmla="*/ 181 h 181"/>
                <a:gd name="T20" fmla="*/ 65 w 181"/>
                <a:gd name="T21" fmla="*/ 161 h 181"/>
                <a:gd name="T22" fmla="*/ 68 w 181"/>
                <a:gd name="T23" fmla="*/ 158 h 181"/>
                <a:gd name="T24" fmla="*/ 178 w 181"/>
                <a:gd name="T25" fmla="*/ 49 h 181"/>
                <a:gd name="T26" fmla="*/ 178 w 181"/>
                <a:gd name="T27" fmla="*/ 48 h 181"/>
                <a:gd name="T28" fmla="*/ 181 w 181"/>
                <a:gd name="T29" fmla="*/ 41 h 181"/>
                <a:gd name="T30" fmla="*/ 178 w 181"/>
                <a:gd name="T31" fmla="*/ 34 h 181"/>
                <a:gd name="T32" fmla="*/ 28 w 181"/>
                <a:gd name="T33" fmla="*/ 125 h 181"/>
                <a:gd name="T34" fmla="*/ 58 w 181"/>
                <a:gd name="T35" fmla="*/ 154 h 181"/>
                <a:gd name="T36" fmla="*/ 23 w 181"/>
                <a:gd name="T37" fmla="*/ 168 h 181"/>
                <a:gd name="T38" fmla="*/ 14 w 181"/>
                <a:gd name="T39" fmla="*/ 159 h 181"/>
                <a:gd name="T40" fmla="*/ 28 w 181"/>
                <a:gd name="T41" fmla="*/ 125 h 181"/>
                <a:gd name="T42" fmla="*/ 172 w 181"/>
                <a:gd name="T43" fmla="*/ 42 h 181"/>
                <a:gd name="T44" fmla="*/ 65 w 181"/>
                <a:gd name="T45" fmla="*/ 149 h 181"/>
                <a:gd name="T46" fmla="*/ 57 w 181"/>
                <a:gd name="T47" fmla="*/ 142 h 181"/>
                <a:gd name="T48" fmla="*/ 58 w 181"/>
                <a:gd name="T49" fmla="*/ 142 h 181"/>
                <a:gd name="T50" fmla="*/ 153 w 181"/>
                <a:gd name="T51" fmla="*/ 46 h 181"/>
                <a:gd name="T52" fmla="*/ 153 w 181"/>
                <a:gd name="T53" fmla="*/ 40 h 181"/>
                <a:gd name="T54" fmla="*/ 147 w 181"/>
                <a:gd name="T55" fmla="*/ 40 h 181"/>
                <a:gd name="T56" fmla="*/ 52 w 181"/>
                <a:gd name="T57" fmla="*/ 136 h 181"/>
                <a:gd name="T58" fmla="*/ 51 w 181"/>
                <a:gd name="T59" fmla="*/ 136 h 181"/>
                <a:gd name="T60" fmla="*/ 33 w 181"/>
                <a:gd name="T61" fmla="*/ 118 h 181"/>
                <a:gd name="T62" fmla="*/ 141 w 181"/>
                <a:gd name="T63" fmla="*/ 10 h 181"/>
                <a:gd name="T64" fmla="*/ 142 w 181"/>
                <a:gd name="T65" fmla="*/ 10 h 181"/>
                <a:gd name="T66" fmla="*/ 143 w 181"/>
                <a:gd name="T67" fmla="*/ 10 h 181"/>
                <a:gd name="T68" fmla="*/ 172 w 181"/>
                <a:gd name="T69" fmla="*/ 40 h 181"/>
                <a:gd name="T70" fmla="*/ 173 w 181"/>
                <a:gd name="T71" fmla="*/ 41 h 181"/>
                <a:gd name="T72" fmla="*/ 172 w 181"/>
                <a:gd name="T73" fmla="*/ 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1" h="181">
                  <a:moveTo>
                    <a:pt x="178" y="34"/>
                  </a:moveTo>
                  <a:cubicBezTo>
                    <a:pt x="149" y="4"/>
                    <a:pt x="149" y="4"/>
                    <a:pt x="149" y="4"/>
                  </a:cubicBezTo>
                  <a:cubicBezTo>
                    <a:pt x="145" y="0"/>
                    <a:pt x="138" y="0"/>
                    <a:pt x="134" y="4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3" y="115"/>
                    <a:pt x="22" y="117"/>
                    <a:pt x="22" y="118"/>
                  </a:cubicBezTo>
                  <a:cubicBezTo>
                    <a:pt x="2" y="168"/>
                    <a:pt x="2" y="168"/>
                    <a:pt x="2" y="168"/>
                  </a:cubicBezTo>
                  <a:cubicBezTo>
                    <a:pt x="0" y="171"/>
                    <a:pt x="1" y="176"/>
                    <a:pt x="4" y="179"/>
                  </a:cubicBezTo>
                  <a:cubicBezTo>
                    <a:pt x="6" y="180"/>
                    <a:pt x="9" y="181"/>
                    <a:pt x="11" y="181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3" y="181"/>
                    <a:pt x="14" y="181"/>
                    <a:pt x="15" y="181"/>
                  </a:cubicBezTo>
                  <a:cubicBezTo>
                    <a:pt x="65" y="161"/>
                    <a:pt x="65" y="161"/>
                    <a:pt x="65" y="161"/>
                  </a:cubicBezTo>
                  <a:cubicBezTo>
                    <a:pt x="66" y="160"/>
                    <a:pt x="67" y="159"/>
                    <a:pt x="68" y="158"/>
                  </a:cubicBezTo>
                  <a:cubicBezTo>
                    <a:pt x="178" y="49"/>
                    <a:pt x="178" y="49"/>
                    <a:pt x="178" y="49"/>
                  </a:cubicBezTo>
                  <a:cubicBezTo>
                    <a:pt x="178" y="48"/>
                    <a:pt x="178" y="48"/>
                    <a:pt x="178" y="48"/>
                  </a:cubicBezTo>
                  <a:cubicBezTo>
                    <a:pt x="180" y="46"/>
                    <a:pt x="181" y="44"/>
                    <a:pt x="181" y="41"/>
                  </a:cubicBezTo>
                  <a:cubicBezTo>
                    <a:pt x="181" y="38"/>
                    <a:pt x="180" y="36"/>
                    <a:pt x="178" y="34"/>
                  </a:cubicBezTo>
                  <a:close/>
                  <a:moveTo>
                    <a:pt x="28" y="125"/>
                  </a:moveTo>
                  <a:cubicBezTo>
                    <a:pt x="58" y="154"/>
                    <a:pt x="58" y="154"/>
                    <a:pt x="58" y="154"/>
                  </a:cubicBezTo>
                  <a:cubicBezTo>
                    <a:pt x="23" y="168"/>
                    <a:pt x="23" y="168"/>
                    <a:pt x="23" y="168"/>
                  </a:cubicBezTo>
                  <a:cubicBezTo>
                    <a:pt x="14" y="159"/>
                    <a:pt x="14" y="159"/>
                    <a:pt x="14" y="159"/>
                  </a:cubicBezTo>
                  <a:lnTo>
                    <a:pt x="28" y="125"/>
                  </a:lnTo>
                  <a:close/>
                  <a:moveTo>
                    <a:pt x="172" y="42"/>
                  </a:moveTo>
                  <a:cubicBezTo>
                    <a:pt x="65" y="149"/>
                    <a:pt x="65" y="149"/>
                    <a:pt x="65" y="149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8" y="142"/>
                    <a:pt x="58" y="142"/>
                    <a:pt x="58" y="142"/>
                  </a:cubicBezTo>
                  <a:cubicBezTo>
                    <a:pt x="153" y="46"/>
                    <a:pt x="153" y="46"/>
                    <a:pt x="153" y="46"/>
                  </a:cubicBezTo>
                  <a:cubicBezTo>
                    <a:pt x="155" y="44"/>
                    <a:pt x="155" y="42"/>
                    <a:pt x="153" y="40"/>
                  </a:cubicBezTo>
                  <a:cubicBezTo>
                    <a:pt x="151" y="38"/>
                    <a:pt x="149" y="38"/>
                    <a:pt x="147" y="40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52" y="136"/>
                    <a:pt x="52" y="136"/>
                    <a:pt x="51" y="136"/>
                  </a:cubicBezTo>
                  <a:cubicBezTo>
                    <a:pt x="33" y="118"/>
                    <a:pt x="33" y="118"/>
                    <a:pt x="33" y="118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1" y="10"/>
                    <a:pt x="141" y="10"/>
                    <a:pt x="142" y="10"/>
                  </a:cubicBezTo>
                  <a:cubicBezTo>
                    <a:pt x="142" y="10"/>
                    <a:pt x="142" y="10"/>
                    <a:pt x="143" y="10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73" y="40"/>
                    <a:pt x="173" y="41"/>
                    <a:pt x="173" y="41"/>
                  </a:cubicBezTo>
                  <a:cubicBezTo>
                    <a:pt x="173" y="41"/>
                    <a:pt x="173" y="42"/>
                    <a:pt x="172" y="42"/>
                  </a:cubicBezTo>
                  <a:close/>
                </a:path>
              </a:pathLst>
            </a:custGeom>
            <a:solidFill>
              <a:srgbClr val="231F20"/>
            </a:solidFill>
            <a:ln>
              <a:solidFill>
                <a:srgbClr val="00B050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34" name="Freeform 664">
              <a:extLst>
                <a:ext uri="{FF2B5EF4-FFF2-40B4-BE49-F238E27FC236}">
                  <a16:creationId xmlns:a16="http://schemas.microsoft.com/office/drawing/2014/main" id="{E5AEA54E-25EB-4832-A802-BC1E020E4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71" y="284877"/>
              <a:ext cx="521595" cy="516256"/>
            </a:xfrm>
            <a:custGeom>
              <a:avLst/>
              <a:gdLst>
                <a:gd name="T0" fmla="*/ 181 w 185"/>
                <a:gd name="T1" fmla="*/ 69 h 183"/>
                <a:gd name="T2" fmla="*/ 176 w 185"/>
                <a:gd name="T3" fmla="*/ 73 h 183"/>
                <a:gd name="T4" fmla="*/ 176 w 185"/>
                <a:gd name="T5" fmla="*/ 172 h 183"/>
                <a:gd name="T6" fmla="*/ 175 w 185"/>
                <a:gd name="T7" fmla="*/ 174 h 183"/>
                <a:gd name="T8" fmla="*/ 11 w 185"/>
                <a:gd name="T9" fmla="*/ 174 h 183"/>
                <a:gd name="T10" fmla="*/ 9 w 185"/>
                <a:gd name="T11" fmla="*/ 172 h 183"/>
                <a:gd name="T12" fmla="*/ 9 w 185"/>
                <a:gd name="T13" fmla="*/ 11 h 183"/>
                <a:gd name="T14" fmla="*/ 11 w 185"/>
                <a:gd name="T15" fmla="*/ 9 h 183"/>
                <a:gd name="T16" fmla="*/ 119 w 185"/>
                <a:gd name="T17" fmla="*/ 9 h 183"/>
                <a:gd name="T18" fmla="*/ 123 w 185"/>
                <a:gd name="T19" fmla="*/ 5 h 183"/>
                <a:gd name="T20" fmla="*/ 119 w 185"/>
                <a:gd name="T21" fmla="*/ 0 h 183"/>
                <a:gd name="T22" fmla="*/ 11 w 185"/>
                <a:gd name="T23" fmla="*/ 0 h 183"/>
                <a:gd name="T24" fmla="*/ 0 w 185"/>
                <a:gd name="T25" fmla="*/ 11 h 183"/>
                <a:gd name="T26" fmla="*/ 0 w 185"/>
                <a:gd name="T27" fmla="*/ 172 h 183"/>
                <a:gd name="T28" fmla="*/ 11 w 185"/>
                <a:gd name="T29" fmla="*/ 183 h 183"/>
                <a:gd name="T30" fmla="*/ 175 w 185"/>
                <a:gd name="T31" fmla="*/ 183 h 183"/>
                <a:gd name="T32" fmla="*/ 185 w 185"/>
                <a:gd name="T33" fmla="*/ 172 h 183"/>
                <a:gd name="T34" fmla="*/ 185 w 185"/>
                <a:gd name="T35" fmla="*/ 73 h 183"/>
                <a:gd name="T36" fmla="*/ 181 w 185"/>
                <a:gd name="T37" fmla="*/ 6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" h="183">
                  <a:moveTo>
                    <a:pt x="181" y="69"/>
                  </a:moveTo>
                  <a:cubicBezTo>
                    <a:pt x="178" y="69"/>
                    <a:pt x="176" y="71"/>
                    <a:pt x="176" y="73"/>
                  </a:cubicBezTo>
                  <a:cubicBezTo>
                    <a:pt x="176" y="172"/>
                    <a:pt x="176" y="172"/>
                    <a:pt x="176" y="172"/>
                  </a:cubicBezTo>
                  <a:cubicBezTo>
                    <a:pt x="176" y="173"/>
                    <a:pt x="176" y="174"/>
                    <a:pt x="175" y="174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0" y="174"/>
                    <a:pt x="9" y="173"/>
                    <a:pt x="9" y="17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10" y="9"/>
                    <a:pt x="11" y="9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21" y="9"/>
                    <a:pt x="123" y="7"/>
                    <a:pt x="123" y="5"/>
                  </a:cubicBezTo>
                  <a:cubicBezTo>
                    <a:pt x="123" y="2"/>
                    <a:pt x="121" y="0"/>
                    <a:pt x="11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8"/>
                    <a:pt x="5" y="183"/>
                    <a:pt x="11" y="183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80" y="183"/>
                    <a:pt x="185" y="178"/>
                    <a:pt x="185" y="172"/>
                  </a:cubicBezTo>
                  <a:cubicBezTo>
                    <a:pt x="185" y="73"/>
                    <a:pt x="185" y="73"/>
                    <a:pt x="185" y="73"/>
                  </a:cubicBezTo>
                  <a:cubicBezTo>
                    <a:pt x="185" y="71"/>
                    <a:pt x="183" y="69"/>
                    <a:pt x="181" y="69"/>
                  </a:cubicBezTo>
                  <a:close/>
                </a:path>
              </a:pathLst>
            </a:custGeom>
            <a:solidFill>
              <a:srgbClr val="231F20"/>
            </a:solidFill>
            <a:ln>
              <a:solidFill>
                <a:srgbClr val="00B050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823C19-2F84-44CB-976A-6E3144DC8B67}"/>
              </a:ext>
            </a:extLst>
          </p:cNvPr>
          <p:cNvGrpSpPr/>
          <p:nvPr/>
        </p:nvGrpSpPr>
        <p:grpSpPr>
          <a:xfrm>
            <a:off x="3127902" y="2509651"/>
            <a:ext cx="403412" cy="404813"/>
            <a:chOff x="7543800" y="4521201"/>
            <a:chExt cx="457200" cy="458788"/>
          </a:xfrm>
        </p:grpSpPr>
        <p:sp>
          <p:nvSpPr>
            <p:cNvPr id="36" name="Freeform 314">
              <a:extLst>
                <a:ext uri="{FF2B5EF4-FFF2-40B4-BE49-F238E27FC236}">
                  <a16:creationId xmlns:a16="http://schemas.microsoft.com/office/drawing/2014/main" id="{D316FFC1-B7C1-43D0-ACA2-0D361BFE31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3800" y="4521201"/>
              <a:ext cx="457200" cy="458788"/>
            </a:xfrm>
            <a:custGeom>
              <a:avLst/>
              <a:gdLst>
                <a:gd name="T0" fmla="*/ 213 w 217"/>
                <a:gd name="T1" fmla="*/ 26 h 218"/>
                <a:gd name="T2" fmla="*/ 193 w 217"/>
                <a:gd name="T3" fmla="*/ 26 h 218"/>
                <a:gd name="T4" fmla="*/ 143 w 217"/>
                <a:gd name="T5" fmla="*/ 26 h 218"/>
                <a:gd name="T6" fmla="*/ 134 w 217"/>
                <a:gd name="T7" fmla="*/ 3 h 218"/>
                <a:gd name="T8" fmla="*/ 130 w 217"/>
                <a:gd name="T9" fmla="*/ 0 h 218"/>
                <a:gd name="T10" fmla="*/ 87 w 217"/>
                <a:gd name="T11" fmla="*/ 0 h 218"/>
                <a:gd name="T12" fmla="*/ 83 w 217"/>
                <a:gd name="T13" fmla="*/ 3 h 218"/>
                <a:gd name="T14" fmla="*/ 74 w 217"/>
                <a:gd name="T15" fmla="*/ 26 h 218"/>
                <a:gd name="T16" fmla="*/ 24 w 217"/>
                <a:gd name="T17" fmla="*/ 26 h 218"/>
                <a:gd name="T18" fmla="*/ 4 w 217"/>
                <a:gd name="T19" fmla="*/ 26 h 218"/>
                <a:gd name="T20" fmla="*/ 0 w 217"/>
                <a:gd name="T21" fmla="*/ 31 h 218"/>
                <a:gd name="T22" fmla="*/ 4 w 217"/>
                <a:gd name="T23" fmla="*/ 36 h 218"/>
                <a:gd name="T24" fmla="*/ 20 w 217"/>
                <a:gd name="T25" fmla="*/ 36 h 218"/>
                <a:gd name="T26" fmla="*/ 33 w 217"/>
                <a:gd name="T27" fmla="*/ 213 h 218"/>
                <a:gd name="T28" fmla="*/ 37 w 217"/>
                <a:gd name="T29" fmla="*/ 218 h 218"/>
                <a:gd name="T30" fmla="*/ 180 w 217"/>
                <a:gd name="T31" fmla="*/ 218 h 218"/>
                <a:gd name="T32" fmla="*/ 184 w 217"/>
                <a:gd name="T33" fmla="*/ 213 h 218"/>
                <a:gd name="T34" fmla="*/ 197 w 217"/>
                <a:gd name="T35" fmla="*/ 36 h 218"/>
                <a:gd name="T36" fmla="*/ 213 w 217"/>
                <a:gd name="T37" fmla="*/ 36 h 218"/>
                <a:gd name="T38" fmla="*/ 217 w 217"/>
                <a:gd name="T39" fmla="*/ 31 h 218"/>
                <a:gd name="T40" fmla="*/ 213 w 217"/>
                <a:gd name="T41" fmla="*/ 26 h 218"/>
                <a:gd name="T42" fmla="*/ 90 w 217"/>
                <a:gd name="T43" fmla="*/ 9 h 218"/>
                <a:gd name="T44" fmla="*/ 127 w 217"/>
                <a:gd name="T45" fmla="*/ 9 h 218"/>
                <a:gd name="T46" fmla="*/ 133 w 217"/>
                <a:gd name="T47" fmla="*/ 25 h 218"/>
                <a:gd name="T48" fmla="*/ 84 w 217"/>
                <a:gd name="T49" fmla="*/ 25 h 218"/>
                <a:gd name="T50" fmla="*/ 90 w 217"/>
                <a:gd name="T51" fmla="*/ 9 h 218"/>
                <a:gd name="T52" fmla="*/ 175 w 217"/>
                <a:gd name="T53" fmla="*/ 208 h 218"/>
                <a:gd name="T54" fmla="*/ 42 w 217"/>
                <a:gd name="T55" fmla="*/ 208 h 218"/>
                <a:gd name="T56" fmla="*/ 29 w 217"/>
                <a:gd name="T57" fmla="*/ 36 h 218"/>
                <a:gd name="T58" fmla="*/ 188 w 217"/>
                <a:gd name="T59" fmla="*/ 36 h 218"/>
                <a:gd name="T60" fmla="*/ 175 w 217"/>
                <a:gd name="T61" fmla="*/ 20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7" h="218">
                  <a:moveTo>
                    <a:pt x="213" y="26"/>
                  </a:moveTo>
                  <a:cubicBezTo>
                    <a:pt x="193" y="26"/>
                    <a:pt x="193" y="26"/>
                    <a:pt x="19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34" y="3"/>
                    <a:pt x="134" y="3"/>
                    <a:pt x="134" y="3"/>
                  </a:cubicBezTo>
                  <a:cubicBezTo>
                    <a:pt x="134" y="1"/>
                    <a:pt x="132" y="0"/>
                    <a:pt x="130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5" y="0"/>
                    <a:pt x="83" y="1"/>
                    <a:pt x="83" y="3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0" y="29"/>
                    <a:pt x="0" y="31"/>
                  </a:cubicBezTo>
                  <a:cubicBezTo>
                    <a:pt x="0" y="34"/>
                    <a:pt x="2" y="36"/>
                    <a:pt x="4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33" y="213"/>
                    <a:pt x="33" y="213"/>
                    <a:pt x="33" y="213"/>
                  </a:cubicBezTo>
                  <a:cubicBezTo>
                    <a:pt x="33" y="216"/>
                    <a:pt x="35" y="218"/>
                    <a:pt x="37" y="218"/>
                  </a:cubicBezTo>
                  <a:cubicBezTo>
                    <a:pt x="180" y="218"/>
                    <a:pt x="180" y="218"/>
                    <a:pt x="180" y="218"/>
                  </a:cubicBezTo>
                  <a:cubicBezTo>
                    <a:pt x="182" y="218"/>
                    <a:pt x="184" y="216"/>
                    <a:pt x="184" y="213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213" y="36"/>
                    <a:pt x="213" y="36"/>
                    <a:pt x="213" y="36"/>
                  </a:cubicBezTo>
                  <a:cubicBezTo>
                    <a:pt x="215" y="36"/>
                    <a:pt x="217" y="34"/>
                    <a:pt x="217" y="31"/>
                  </a:cubicBezTo>
                  <a:cubicBezTo>
                    <a:pt x="217" y="29"/>
                    <a:pt x="215" y="26"/>
                    <a:pt x="213" y="26"/>
                  </a:cubicBezTo>
                  <a:close/>
                  <a:moveTo>
                    <a:pt x="90" y="9"/>
                  </a:moveTo>
                  <a:cubicBezTo>
                    <a:pt x="127" y="9"/>
                    <a:pt x="127" y="9"/>
                    <a:pt x="127" y="9"/>
                  </a:cubicBezTo>
                  <a:cubicBezTo>
                    <a:pt x="133" y="25"/>
                    <a:pt x="133" y="25"/>
                    <a:pt x="133" y="25"/>
                  </a:cubicBezTo>
                  <a:cubicBezTo>
                    <a:pt x="84" y="25"/>
                    <a:pt x="84" y="25"/>
                    <a:pt x="84" y="25"/>
                  </a:cubicBezTo>
                  <a:lnTo>
                    <a:pt x="90" y="9"/>
                  </a:lnTo>
                  <a:close/>
                  <a:moveTo>
                    <a:pt x="175" y="208"/>
                  </a:moveTo>
                  <a:cubicBezTo>
                    <a:pt x="42" y="208"/>
                    <a:pt x="42" y="208"/>
                    <a:pt x="42" y="208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88" y="36"/>
                    <a:pt x="188" y="36"/>
                    <a:pt x="188" y="36"/>
                  </a:cubicBezTo>
                  <a:lnTo>
                    <a:pt x="175" y="208"/>
                  </a:lnTo>
                  <a:close/>
                </a:path>
              </a:pathLst>
            </a:custGeom>
            <a:solidFill>
              <a:srgbClr val="231F20"/>
            </a:solidFill>
            <a:ln>
              <a:solidFill>
                <a:srgbClr val="00B050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37" name="Freeform 315">
              <a:extLst>
                <a:ext uri="{FF2B5EF4-FFF2-40B4-BE49-F238E27FC236}">
                  <a16:creationId xmlns:a16="http://schemas.microsoft.com/office/drawing/2014/main" id="{7BA13283-45E1-46C4-A079-BB42E891E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600" y="4721226"/>
              <a:ext cx="158750" cy="185738"/>
            </a:xfrm>
            <a:custGeom>
              <a:avLst/>
              <a:gdLst>
                <a:gd name="T0" fmla="*/ 17 w 76"/>
                <a:gd name="T1" fmla="*/ 62 h 88"/>
                <a:gd name="T2" fmla="*/ 27 w 76"/>
                <a:gd name="T3" fmla="*/ 58 h 88"/>
                <a:gd name="T4" fmla="*/ 29 w 76"/>
                <a:gd name="T5" fmla="*/ 52 h 88"/>
                <a:gd name="T6" fmla="*/ 23 w 76"/>
                <a:gd name="T7" fmla="*/ 49 h 88"/>
                <a:gd name="T8" fmla="*/ 3 w 76"/>
                <a:gd name="T9" fmla="*/ 58 h 88"/>
                <a:gd name="T10" fmla="*/ 2 w 76"/>
                <a:gd name="T11" fmla="*/ 59 h 88"/>
                <a:gd name="T12" fmla="*/ 2 w 76"/>
                <a:gd name="T13" fmla="*/ 59 h 88"/>
                <a:gd name="T14" fmla="*/ 1 w 76"/>
                <a:gd name="T15" fmla="*/ 60 h 88"/>
                <a:gd name="T16" fmla="*/ 1 w 76"/>
                <a:gd name="T17" fmla="*/ 60 h 88"/>
                <a:gd name="T18" fmla="*/ 0 w 76"/>
                <a:gd name="T19" fmla="*/ 61 h 88"/>
                <a:gd name="T20" fmla="*/ 0 w 76"/>
                <a:gd name="T21" fmla="*/ 62 h 88"/>
                <a:gd name="T22" fmla="*/ 0 w 76"/>
                <a:gd name="T23" fmla="*/ 62 h 88"/>
                <a:gd name="T24" fmla="*/ 0 w 76"/>
                <a:gd name="T25" fmla="*/ 63 h 88"/>
                <a:gd name="T26" fmla="*/ 0 w 76"/>
                <a:gd name="T27" fmla="*/ 64 h 88"/>
                <a:gd name="T28" fmla="*/ 0 w 76"/>
                <a:gd name="T29" fmla="*/ 64 h 88"/>
                <a:gd name="T30" fmla="*/ 9 w 76"/>
                <a:gd name="T31" fmla="*/ 85 h 88"/>
                <a:gd name="T32" fmla="*/ 14 w 76"/>
                <a:gd name="T33" fmla="*/ 88 h 88"/>
                <a:gd name="T34" fmla="*/ 15 w 76"/>
                <a:gd name="T35" fmla="*/ 87 h 88"/>
                <a:gd name="T36" fmla="*/ 18 w 76"/>
                <a:gd name="T37" fmla="*/ 81 h 88"/>
                <a:gd name="T38" fmla="*/ 13 w 76"/>
                <a:gd name="T39" fmla="*/ 71 h 88"/>
                <a:gd name="T40" fmla="*/ 25 w 76"/>
                <a:gd name="T41" fmla="*/ 72 h 88"/>
                <a:gd name="T42" fmla="*/ 58 w 76"/>
                <a:gd name="T43" fmla="*/ 59 h 88"/>
                <a:gd name="T44" fmla="*/ 66 w 76"/>
                <a:gd name="T45" fmla="*/ 3 h 88"/>
                <a:gd name="T46" fmla="*/ 60 w 76"/>
                <a:gd name="T47" fmla="*/ 1 h 88"/>
                <a:gd name="T48" fmla="*/ 58 w 76"/>
                <a:gd name="T49" fmla="*/ 8 h 88"/>
                <a:gd name="T50" fmla="*/ 51 w 76"/>
                <a:gd name="T51" fmla="*/ 52 h 88"/>
                <a:gd name="T52" fmla="*/ 17 w 76"/>
                <a:gd name="T53" fmla="*/ 6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88">
                  <a:moveTo>
                    <a:pt x="17" y="62"/>
                  </a:moveTo>
                  <a:cubicBezTo>
                    <a:pt x="27" y="58"/>
                    <a:pt x="27" y="58"/>
                    <a:pt x="27" y="58"/>
                  </a:cubicBezTo>
                  <a:cubicBezTo>
                    <a:pt x="29" y="57"/>
                    <a:pt x="30" y="54"/>
                    <a:pt x="29" y="52"/>
                  </a:cubicBezTo>
                  <a:cubicBezTo>
                    <a:pt x="28" y="49"/>
                    <a:pt x="25" y="48"/>
                    <a:pt x="23" y="4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2" y="59"/>
                    <a:pt x="2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" y="59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1"/>
                    <a:pt x="0" y="61"/>
                  </a:cubicBezTo>
                  <a:cubicBezTo>
                    <a:pt x="0" y="61"/>
                    <a:pt x="0" y="61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10" y="87"/>
                    <a:pt x="12" y="88"/>
                    <a:pt x="14" y="88"/>
                  </a:cubicBezTo>
                  <a:cubicBezTo>
                    <a:pt x="14" y="88"/>
                    <a:pt x="15" y="87"/>
                    <a:pt x="15" y="87"/>
                  </a:cubicBezTo>
                  <a:cubicBezTo>
                    <a:pt x="18" y="86"/>
                    <a:pt x="19" y="83"/>
                    <a:pt x="18" y="8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7" y="72"/>
                    <a:pt x="21" y="72"/>
                    <a:pt x="25" y="72"/>
                  </a:cubicBezTo>
                  <a:cubicBezTo>
                    <a:pt x="37" y="72"/>
                    <a:pt x="49" y="68"/>
                    <a:pt x="58" y="59"/>
                  </a:cubicBezTo>
                  <a:cubicBezTo>
                    <a:pt x="73" y="44"/>
                    <a:pt x="76" y="21"/>
                    <a:pt x="66" y="3"/>
                  </a:cubicBezTo>
                  <a:cubicBezTo>
                    <a:pt x="65" y="1"/>
                    <a:pt x="62" y="0"/>
                    <a:pt x="60" y="1"/>
                  </a:cubicBezTo>
                  <a:cubicBezTo>
                    <a:pt x="57" y="3"/>
                    <a:pt x="57" y="5"/>
                    <a:pt x="58" y="8"/>
                  </a:cubicBezTo>
                  <a:cubicBezTo>
                    <a:pt x="66" y="22"/>
                    <a:pt x="63" y="41"/>
                    <a:pt x="51" y="52"/>
                  </a:cubicBezTo>
                  <a:cubicBezTo>
                    <a:pt x="42" y="61"/>
                    <a:pt x="29" y="65"/>
                    <a:pt x="17" y="62"/>
                  </a:cubicBezTo>
                  <a:close/>
                </a:path>
              </a:pathLst>
            </a:custGeom>
            <a:solidFill>
              <a:srgbClr val="231F20"/>
            </a:solidFill>
            <a:ln>
              <a:solidFill>
                <a:srgbClr val="00B050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38" name="Freeform 316">
              <a:extLst>
                <a:ext uri="{FF2B5EF4-FFF2-40B4-BE49-F238E27FC236}">
                  <a16:creationId xmlns:a16="http://schemas.microsoft.com/office/drawing/2014/main" id="{AD2F3EB3-60B0-4C40-9714-1D8641163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6038" y="4643438"/>
              <a:ext cx="160338" cy="184150"/>
            </a:xfrm>
            <a:custGeom>
              <a:avLst/>
              <a:gdLst>
                <a:gd name="T0" fmla="*/ 14 w 76"/>
                <a:gd name="T1" fmla="*/ 88 h 88"/>
                <a:gd name="T2" fmla="*/ 16 w 76"/>
                <a:gd name="T3" fmla="*/ 87 h 88"/>
                <a:gd name="T4" fmla="*/ 18 w 76"/>
                <a:gd name="T5" fmla="*/ 81 h 88"/>
                <a:gd name="T6" fmla="*/ 24 w 76"/>
                <a:gd name="T7" fmla="*/ 36 h 88"/>
                <a:gd name="T8" fmla="*/ 59 w 76"/>
                <a:gd name="T9" fmla="*/ 26 h 88"/>
                <a:gd name="T10" fmla="*/ 49 w 76"/>
                <a:gd name="T11" fmla="*/ 30 h 88"/>
                <a:gd name="T12" fmla="*/ 47 w 76"/>
                <a:gd name="T13" fmla="*/ 36 h 88"/>
                <a:gd name="T14" fmla="*/ 51 w 76"/>
                <a:gd name="T15" fmla="*/ 39 h 88"/>
                <a:gd name="T16" fmla="*/ 53 w 76"/>
                <a:gd name="T17" fmla="*/ 39 h 88"/>
                <a:gd name="T18" fmla="*/ 72 w 76"/>
                <a:gd name="T19" fmla="*/ 30 h 88"/>
                <a:gd name="T20" fmla="*/ 73 w 76"/>
                <a:gd name="T21" fmla="*/ 30 h 88"/>
                <a:gd name="T22" fmla="*/ 73 w 76"/>
                <a:gd name="T23" fmla="*/ 30 h 88"/>
                <a:gd name="T24" fmla="*/ 73 w 76"/>
                <a:gd name="T25" fmla="*/ 30 h 88"/>
                <a:gd name="T26" fmla="*/ 74 w 76"/>
                <a:gd name="T27" fmla="*/ 29 h 88"/>
                <a:gd name="T28" fmla="*/ 75 w 76"/>
                <a:gd name="T29" fmla="*/ 28 h 88"/>
                <a:gd name="T30" fmla="*/ 75 w 76"/>
                <a:gd name="T31" fmla="*/ 28 h 88"/>
                <a:gd name="T32" fmla="*/ 75 w 76"/>
                <a:gd name="T33" fmla="*/ 28 h 88"/>
                <a:gd name="T34" fmla="*/ 76 w 76"/>
                <a:gd name="T35" fmla="*/ 27 h 88"/>
                <a:gd name="T36" fmla="*/ 75 w 76"/>
                <a:gd name="T37" fmla="*/ 24 h 88"/>
                <a:gd name="T38" fmla="*/ 67 w 76"/>
                <a:gd name="T39" fmla="*/ 3 h 88"/>
                <a:gd name="T40" fmla="*/ 60 w 76"/>
                <a:gd name="T41" fmla="*/ 1 h 88"/>
                <a:gd name="T42" fmla="*/ 58 w 76"/>
                <a:gd name="T43" fmla="*/ 7 h 88"/>
                <a:gd name="T44" fmla="*/ 63 w 76"/>
                <a:gd name="T45" fmla="*/ 17 h 88"/>
                <a:gd name="T46" fmla="*/ 18 w 76"/>
                <a:gd name="T47" fmla="*/ 30 h 88"/>
                <a:gd name="T48" fmla="*/ 10 w 76"/>
                <a:gd name="T49" fmla="*/ 85 h 88"/>
                <a:gd name="T50" fmla="*/ 14 w 76"/>
                <a:gd name="T5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88">
                  <a:moveTo>
                    <a:pt x="14" y="88"/>
                  </a:moveTo>
                  <a:cubicBezTo>
                    <a:pt x="15" y="88"/>
                    <a:pt x="15" y="87"/>
                    <a:pt x="16" y="87"/>
                  </a:cubicBezTo>
                  <a:cubicBezTo>
                    <a:pt x="18" y="86"/>
                    <a:pt x="19" y="83"/>
                    <a:pt x="18" y="81"/>
                  </a:cubicBezTo>
                  <a:cubicBezTo>
                    <a:pt x="10" y="66"/>
                    <a:pt x="13" y="48"/>
                    <a:pt x="24" y="36"/>
                  </a:cubicBezTo>
                  <a:cubicBezTo>
                    <a:pt x="33" y="27"/>
                    <a:pt x="46" y="24"/>
                    <a:pt x="59" y="26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7" y="31"/>
                    <a:pt x="46" y="34"/>
                    <a:pt x="47" y="36"/>
                  </a:cubicBezTo>
                  <a:cubicBezTo>
                    <a:pt x="47" y="38"/>
                    <a:pt x="49" y="39"/>
                    <a:pt x="51" y="39"/>
                  </a:cubicBezTo>
                  <a:cubicBezTo>
                    <a:pt x="52" y="39"/>
                    <a:pt x="52" y="39"/>
                    <a:pt x="53" y="39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4" y="30"/>
                    <a:pt x="74" y="29"/>
                    <a:pt x="74" y="29"/>
                  </a:cubicBezTo>
                  <a:cubicBezTo>
                    <a:pt x="75" y="29"/>
                    <a:pt x="75" y="28"/>
                    <a:pt x="75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5" y="27"/>
                    <a:pt x="76" y="27"/>
                  </a:cubicBezTo>
                  <a:cubicBezTo>
                    <a:pt x="76" y="26"/>
                    <a:pt x="76" y="25"/>
                    <a:pt x="75" y="24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6" y="1"/>
                    <a:pt x="63" y="0"/>
                    <a:pt x="60" y="1"/>
                  </a:cubicBezTo>
                  <a:cubicBezTo>
                    <a:pt x="58" y="2"/>
                    <a:pt x="57" y="5"/>
                    <a:pt x="58" y="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47" y="13"/>
                    <a:pt x="30" y="18"/>
                    <a:pt x="18" y="30"/>
                  </a:cubicBezTo>
                  <a:cubicBezTo>
                    <a:pt x="3" y="44"/>
                    <a:pt x="0" y="67"/>
                    <a:pt x="10" y="85"/>
                  </a:cubicBezTo>
                  <a:cubicBezTo>
                    <a:pt x="11" y="87"/>
                    <a:pt x="12" y="88"/>
                    <a:pt x="14" y="88"/>
                  </a:cubicBezTo>
                  <a:close/>
                </a:path>
              </a:pathLst>
            </a:custGeom>
            <a:solidFill>
              <a:srgbClr val="231F20"/>
            </a:solidFill>
            <a:ln>
              <a:solidFill>
                <a:srgbClr val="00B050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5FF0AFA2-D470-48AF-B39B-63235450AFD5}"/>
              </a:ext>
            </a:extLst>
          </p:cNvPr>
          <p:cNvSpPr/>
          <p:nvPr/>
        </p:nvSpPr>
        <p:spPr>
          <a:xfrm>
            <a:off x="7922252" y="1846234"/>
            <a:ext cx="272908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Establish a new framework</a:t>
            </a:r>
          </a:p>
          <a:p>
            <a:pPr marL="2857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Onboard a new Test Automation framework</a:t>
            </a:r>
          </a:p>
          <a:p>
            <a:pPr marL="2857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Reuse </a:t>
            </a:r>
            <a:r>
              <a:rPr lang="en-US" sz="1600" i="1" dirty="0">
                <a:solidFill>
                  <a:prstClr val="black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PQE code portions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 if applicable</a:t>
            </a:r>
          </a:p>
          <a:p>
            <a:pPr marL="2857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Plan tasks and timelines matching current Phase II phase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icrosoft YaHei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C30C1-8776-4E0C-91BF-5E24390ABCE8}"/>
              </a:ext>
            </a:extLst>
          </p:cNvPr>
          <p:cNvSpPr txBox="1"/>
          <p:nvPr/>
        </p:nvSpPr>
        <p:spPr>
          <a:xfrm>
            <a:off x="549966" y="4708556"/>
            <a:ext cx="3199074" cy="2082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 Multiple levels of abstraction makes modification complex</a:t>
            </a:r>
          </a:p>
          <a:p>
            <a:pPr marL="742950" lvl="2"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Framework components are tightly coupled making modifications very difficult</a:t>
            </a:r>
          </a:p>
          <a:p>
            <a:pPr marL="742950" lvl="2"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Performance of the exiting framework is a concern – anticipated script run time is very long</a:t>
            </a:r>
          </a:p>
        </p:txBody>
      </p:sp>
    </p:spTree>
    <p:extLst>
      <p:ext uri="{BB962C8B-B14F-4D97-AF65-F5344CB8AC3E}">
        <p14:creationId xmlns:p14="http://schemas.microsoft.com/office/powerpoint/2010/main" val="234342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4">
            <a:extLst>
              <a:ext uri="{FF2B5EF4-FFF2-40B4-BE49-F238E27FC236}">
                <a16:creationId xmlns:a16="http://schemas.microsoft.com/office/drawing/2014/main" id="{5EAFD6CC-9B06-4826-8F5F-E48A59DB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4" y="59433"/>
            <a:ext cx="11252200" cy="488215"/>
          </a:xfrm>
          <a:solidFill>
            <a:schemeClr val="bg1"/>
          </a:solidFill>
          <a:effectLst/>
        </p:spPr>
        <p:txBody>
          <a:bodyPr>
            <a:noAutofit/>
          </a:bodyPr>
          <a:lstStyle/>
          <a:p>
            <a:r>
              <a:rPr lang="en-US" sz="28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Enhancement Required To PQE Framework</a:t>
            </a:r>
            <a:endParaRPr lang="en-US" sz="2800" b="1" noProof="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ED96D1-6709-401B-B672-2A758684034E}"/>
              </a:ext>
            </a:extLst>
          </p:cNvPr>
          <p:cNvCxnSpPr/>
          <p:nvPr/>
        </p:nvCxnSpPr>
        <p:spPr>
          <a:xfrm>
            <a:off x="474064" y="615409"/>
            <a:ext cx="11470640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Travel_Fill_25">
            <a:extLst>
              <a:ext uri="{FF2B5EF4-FFF2-40B4-BE49-F238E27FC236}">
                <a16:creationId xmlns:a16="http://schemas.microsoft.com/office/drawing/2014/main" id="{9A3792E9-7C66-4F6A-9449-0050A14FD9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0" y="0"/>
            <a:ext cx="0" cy="0"/>
          </a:xfrm>
          <a:custGeom>
            <a:avLst/>
            <a:gdLst>
              <a:gd name="T0" fmla="*/ 247 w 512"/>
              <a:gd name="T1" fmla="*/ 278 h 512"/>
              <a:gd name="T2" fmla="*/ 323 w 512"/>
              <a:gd name="T3" fmla="*/ 219 h 512"/>
              <a:gd name="T4" fmla="*/ 264 w 512"/>
              <a:gd name="T5" fmla="*/ 295 h 512"/>
              <a:gd name="T6" fmla="*/ 256 w 512"/>
              <a:gd name="T7" fmla="*/ 298 h 512"/>
              <a:gd name="T8" fmla="*/ 256 w 512"/>
              <a:gd name="T9" fmla="*/ 298 h 512"/>
              <a:gd name="T10" fmla="*/ 247 w 512"/>
              <a:gd name="T11" fmla="*/ 295 h 512"/>
              <a:gd name="T12" fmla="*/ 243 w 512"/>
              <a:gd name="T13" fmla="*/ 286 h 512"/>
              <a:gd name="T14" fmla="*/ 247 w 512"/>
              <a:gd name="T15" fmla="*/ 278 h 512"/>
              <a:gd name="T16" fmla="*/ 512 w 512"/>
              <a:gd name="T17" fmla="*/ 256 h 512"/>
              <a:gd name="T18" fmla="*/ 256 w 512"/>
              <a:gd name="T19" fmla="*/ 512 h 512"/>
              <a:gd name="T20" fmla="*/ 0 w 512"/>
              <a:gd name="T21" fmla="*/ 256 h 512"/>
              <a:gd name="T22" fmla="*/ 256 w 512"/>
              <a:gd name="T23" fmla="*/ 0 h 512"/>
              <a:gd name="T24" fmla="*/ 512 w 512"/>
              <a:gd name="T25" fmla="*/ 256 h 512"/>
              <a:gd name="T26" fmla="*/ 416 w 512"/>
              <a:gd name="T27" fmla="*/ 288 h 512"/>
              <a:gd name="T28" fmla="*/ 378 w 512"/>
              <a:gd name="T29" fmla="*/ 184 h 512"/>
              <a:gd name="T30" fmla="*/ 392 w 512"/>
              <a:gd name="T31" fmla="*/ 166 h 512"/>
              <a:gd name="T32" fmla="*/ 391 w 512"/>
              <a:gd name="T33" fmla="*/ 152 h 512"/>
              <a:gd name="T34" fmla="*/ 377 w 512"/>
              <a:gd name="T35" fmla="*/ 151 h 512"/>
              <a:gd name="T36" fmla="*/ 359 w 512"/>
              <a:gd name="T37" fmla="*/ 165 h 512"/>
              <a:gd name="T38" fmla="*/ 256 w 512"/>
              <a:gd name="T39" fmla="*/ 128 h 512"/>
              <a:gd name="T40" fmla="*/ 96 w 512"/>
              <a:gd name="T41" fmla="*/ 288 h 512"/>
              <a:gd name="T42" fmla="*/ 106 w 512"/>
              <a:gd name="T43" fmla="*/ 298 h 512"/>
              <a:gd name="T44" fmla="*/ 117 w 512"/>
              <a:gd name="T45" fmla="*/ 288 h 512"/>
              <a:gd name="T46" fmla="*/ 256 w 512"/>
              <a:gd name="T47" fmla="*/ 149 h 512"/>
              <a:gd name="T48" fmla="*/ 341 w 512"/>
              <a:gd name="T49" fmla="*/ 179 h 512"/>
              <a:gd name="T50" fmla="*/ 233 w 512"/>
              <a:gd name="T51" fmla="*/ 261 h 512"/>
              <a:gd name="T52" fmla="*/ 232 w 512"/>
              <a:gd name="T53" fmla="*/ 262 h 512"/>
              <a:gd name="T54" fmla="*/ 222 w 512"/>
              <a:gd name="T55" fmla="*/ 286 h 512"/>
              <a:gd name="T56" fmla="*/ 232 w 512"/>
              <a:gd name="T57" fmla="*/ 310 h 512"/>
              <a:gd name="T58" fmla="*/ 256 w 512"/>
              <a:gd name="T59" fmla="*/ 320 h 512"/>
              <a:gd name="T60" fmla="*/ 256 w 512"/>
              <a:gd name="T61" fmla="*/ 320 h 512"/>
              <a:gd name="T62" fmla="*/ 279 w 512"/>
              <a:gd name="T63" fmla="*/ 310 h 512"/>
              <a:gd name="T64" fmla="*/ 280 w 512"/>
              <a:gd name="T65" fmla="*/ 309 h 512"/>
              <a:gd name="T66" fmla="*/ 364 w 512"/>
              <a:gd name="T67" fmla="*/ 202 h 512"/>
              <a:gd name="T68" fmla="*/ 394 w 512"/>
              <a:gd name="T69" fmla="*/ 288 h 512"/>
              <a:gd name="T70" fmla="*/ 405 w 512"/>
              <a:gd name="T71" fmla="*/ 298 h 512"/>
              <a:gd name="T72" fmla="*/ 416 w 512"/>
              <a:gd name="T73" fmla="*/ 28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12" h="512">
                <a:moveTo>
                  <a:pt x="247" y="278"/>
                </a:moveTo>
                <a:cubicBezTo>
                  <a:pt x="323" y="219"/>
                  <a:pt x="323" y="219"/>
                  <a:pt x="323" y="219"/>
                </a:cubicBezTo>
                <a:cubicBezTo>
                  <a:pt x="264" y="295"/>
                  <a:pt x="264" y="295"/>
                  <a:pt x="264" y="295"/>
                </a:cubicBezTo>
                <a:cubicBezTo>
                  <a:pt x="262" y="297"/>
                  <a:pt x="259" y="298"/>
                  <a:pt x="256" y="298"/>
                </a:cubicBezTo>
                <a:cubicBezTo>
                  <a:pt x="256" y="298"/>
                  <a:pt x="256" y="298"/>
                  <a:pt x="256" y="298"/>
                </a:cubicBezTo>
                <a:cubicBezTo>
                  <a:pt x="252" y="298"/>
                  <a:pt x="249" y="297"/>
                  <a:pt x="247" y="295"/>
                </a:cubicBezTo>
                <a:cubicBezTo>
                  <a:pt x="245" y="292"/>
                  <a:pt x="243" y="289"/>
                  <a:pt x="243" y="286"/>
                </a:cubicBezTo>
                <a:cubicBezTo>
                  <a:pt x="243" y="283"/>
                  <a:pt x="245" y="280"/>
                  <a:pt x="247" y="278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6" y="288"/>
                </a:moveTo>
                <a:cubicBezTo>
                  <a:pt x="416" y="248"/>
                  <a:pt x="401" y="212"/>
                  <a:pt x="378" y="184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95" y="162"/>
                  <a:pt x="395" y="156"/>
                  <a:pt x="391" y="152"/>
                </a:cubicBezTo>
                <a:cubicBezTo>
                  <a:pt x="387" y="148"/>
                  <a:pt x="381" y="148"/>
                  <a:pt x="377" y="151"/>
                </a:cubicBezTo>
                <a:cubicBezTo>
                  <a:pt x="359" y="165"/>
                  <a:pt x="359" y="165"/>
                  <a:pt x="359" y="165"/>
                </a:cubicBezTo>
                <a:cubicBezTo>
                  <a:pt x="331" y="142"/>
                  <a:pt x="295" y="128"/>
                  <a:pt x="256" y="128"/>
                </a:cubicBezTo>
                <a:cubicBezTo>
                  <a:pt x="167" y="128"/>
                  <a:pt x="96" y="199"/>
                  <a:pt x="96" y="288"/>
                </a:cubicBezTo>
                <a:cubicBezTo>
                  <a:pt x="96" y="294"/>
                  <a:pt x="100" y="298"/>
                  <a:pt x="106" y="298"/>
                </a:cubicBezTo>
                <a:cubicBezTo>
                  <a:pt x="112" y="298"/>
                  <a:pt x="117" y="294"/>
                  <a:pt x="117" y="288"/>
                </a:cubicBezTo>
                <a:cubicBezTo>
                  <a:pt x="117" y="211"/>
                  <a:pt x="179" y="149"/>
                  <a:pt x="256" y="149"/>
                </a:cubicBezTo>
                <a:cubicBezTo>
                  <a:pt x="288" y="149"/>
                  <a:pt x="318" y="160"/>
                  <a:pt x="341" y="179"/>
                </a:cubicBezTo>
                <a:cubicBezTo>
                  <a:pt x="233" y="261"/>
                  <a:pt x="233" y="261"/>
                  <a:pt x="233" y="261"/>
                </a:cubicBezTo>
                <a:cubicBezTo>
                  <a:pt x="233" y="262"/>
                  <a:pt x="232" y="262"/>
                  <a:pt x="232" y="262"/>
                </a:cubicBezTo>
                <a:cubicBezTo>
                  <a:pt x="226" y="269"/>
                  <a:pt x="222" y="277"/>
                  <a:pt x="222" y="286"/>
                </a:cubicBezTo>
                <a:cubicBezTo>
                  <a:pt x="222" y="295"/>
                  <a:pt x="226" y="303"/>
                  <a:pt x="232" y="310"/>
                </a:cubicBezTo>
                <a:cubicBezTo>
                  <a:pt x="238" y="316"/>
                  <a:pt x="247" y="320"/>
                  <a:pt x="256" y="320"/>
                </a:cubicBezTo>
                <a:cubicBezTo>
                  <a:pt x="256" y="320"/>
                  <a:pt x="256" y="320"/>
                  <a:pt x="256" y="320"/>
                </a:cubicBezTo>
                <a:cubicBezTo>
                  <a:pt x="265" y="320"/>
                  <a:pt x="273" y="316"/>
                  <a:pt x="279" y="310"/>
                </a:cubicBezTo>
                <a:cubicBezTo>
                  <a:pt x="280" y="310"/>
                  <a:pt x="280" y="309"/>
                  <a:pt x="280" y="309"/>
                </a:cubicBezTo>
                <a:cubicBezTo>
                  <a:pt x="364" y="202"/>
                  <a:pt x="364" y="202"/>
                  <a:pt x="364" y="202"/>
                </a:cubicBezTo>
                <a:cubicBezTo>
                  <a:pt x="383" y="225"/>
                  <a:pt x="394" y="255"/>
                  <a:pt x="394" y="288"/>
                </a:cubicBezTo>
                <a:cubicBezTo>
                  <a:pt x="394" y="294"/>
                  <a:pt x="399" y="298"/>
                  <a:pt x="405" y="298"/>
                </a:cubicBezTo>
                <a:cubicBezTo>
                  <a:pt x="411" y="298"/>
                  <a:pt x="416" y="294"/>
                  <a:pt x="416" y="28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0D4293-BCA2-4BEB-A409-01E034FE2EC8}"/>
              </a:ext>
            </a:extLst>
          </p:cNvPr>
          <p:cNvSpPr/>
          <p:nvPr/>
        </p:nvSpPr>
        <p:spPr>
          <a:xfrm>
            <a:off x="1118592" y="1180729"/>
            <a:ext cx="2290439" cy="9587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Must have   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6876A8-296F-45A8-AA7D-6C1CECCC9E82}"/>
              </a:ext>
            </a:extLst>
          </p:cNvPr>
          <p:cNvSpPr/>
          <p:nvPr/>
        </p:nvSpPr>
        <p:spPr>
          <a:xfrm>
            <a:off x="4724405" y="1180730"/>
            <a:ext cx="2290439" cy="958763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Good to have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CDB0CD-B7C3-489B-AB6C-6975FC6D7585}"/>
              </a:ext>
            </a:extLst>
          </p:cNvPr>
          <p:cNvSpPr/>
          <p:nvPr/>
        </p:nvSpPr>
        <p:spPr>
          <a:xfrm>
            <a:off x="8330218" y="1145206"/>
            <a:ext cx="2466308" cy="9587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Code Clean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3C878-1338-478A-87EC-1D1CC7A27B6B}"/>
              </a:ext>
            </a:extLst>
          </p:cNvPr>
          <p:cNvSpPr txBox="1"/>
          <p:nvPr/>
        </p:nvSpPr>
        <p:spPr>
          <a:xfrm>
            <a:off x="603682" y="2348143"/>
            <a:ext cx="34356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Repetitive lines of code to be added into common functions – PQE framework has each test script with one method in it. We propose to create reusable common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Excel Reader code is available, but test data is hardcoded in the script. Requires effort to utilize or come up with new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Results reporting and folder structure – PQE framework overwrites result files after each run. We propose to enhance this to be able to archive every run’s result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775AD-68AB-4C08-888C-AC343AE71DA2}"/>
              </a:ext>
            </a:extLst>
          </p:cNvPr>
          <p:cNvSpPr txBox="1"/>
          <p:nvPr/>
        </p:nvSpPr>
        <p:spPr>
          <a:xfrm>
            <a:off x="4151795" y="2277121"/>
            <a:ext cx="34356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Test execution in PQE framework is via command prompt and requires InputPath, OutPath and URL to be passed as parameters everytime. We propose to control test execution via Excel Spreadsheet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On PQE framework, WebDriver is initiated &amp; closed with every Test Script. We propose to have once instance per driver.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BDD Cucumber Step Definitions for Business understanding.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DDF0F5-1365-40D8-9969-429ACD32A8B3}"/>
              </a:ext>
            </a:extLst>
          </p:cNvPr>
          <p:cNvSpPr txBox="1"/>
          <p:nvPr/>
        </p:nvSpPr>
        <p:spPr>
          <a:xfrm>
            <a:off x="7957351" y="2277121"/>
            <a:ext cx="3435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</a:rPr>
              <a:t>BeforeTest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 tags can be called once before execution begins as Common Function and not part of every script.</a:t>
            </a:r>
            <a:endParaRPr lang="en-US" sz="1600" dirty="0"/>
          </a:p>
          <a:p>
            <a:endParaRPr lang="en-US" sz="1600" dirty="0"/>
          </a:p>
        </p:txBody>
      </p:sp>
      <p:grpSp>
        <p:nvGrpSpPr>
          <p:cNvPr id="33" name="General_Border_96">
            <a:extLst>
              <a:ext uri="{FF2B5EF4-FFF2-40B4-BE49-F238E27FC236}">
                <a16:creationId xmlns:a16="http://schemas.microsoft.com/office/drawing/2014/main" id="{077605F8-EBDB-483C-9B07-16DB76E628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51751" y="1433879"/>
            <a:ext cx="452461" cy="452461"/>
            <a:chOff x="5850" y="1203"/>
            <a:chExt cx="340" cy="340"/>
          </a:xfrm>
          <a:solidFill>
            <a:srgbClr val="92D050"/>
          </a:solidFill>
        </p:grpSpPr>
        <p:sp>
          <p:nvSpPr>
            <p:cNvPr id="34" name="Freeform 319">
              <a:extLst>
                <a:ext uri="{FF2B5EF4-FFF2-40B4-BE49-F238E27FC236}">
                  <a16:creationId xmlns:a16="http://schemas.microsoft.com/office/drawing/2014/main" id="{F1564629-70DD-4754-9329-6A7AFACB6B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0" y="1203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solidFill>
                <a:srgbClr val="92D050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5" name="Freeform 320">
              <a:extLst>
                <a:ext uri="{FF2B5EF4-FFF2-40B4-BE49-F238E27FC236}">
                  <a16:creationId xmlns:a16="http://schemas.microsoft.com/office/drawing/2014/main" id="{03C425E9-DCAD-40FA-923B-936BF54928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8" y="1265"/>
              <a:ext cx="137" cy="207"/>
            </a:xfrm>
            <a:custGeom>
              <a:avLst/>
              <a:gdLst>
                <a:gd name="T0" fmla="*/ 199 w 207"/>
                <a:gd name="T1" fmla="*/ 40 h 311"/>
                <a:gd name="T2" fmla="*/ 99 w 207"/>
                <a:gd name="T3" fmla="*/ 2 h 311"/>
                <a:gd name="T4" fmla="*/ 85 w 207"/>
                <a:gd name="T5" fmla="*/ 8 h 311"/>
                <a:gd name="T6" fmla="*/ 78 w 207"/>
                <a:gd name="T7" fmla="*/ 28 h 311"/>
                <a:gd name="T8" fmla="*/ 78 w 207"/>
                <a:gd name="T9" fmla="*/ 37 h 311"/>
                <a:gd name="T10" fmla="*/ 82 w 207"/>
                <a:gd name="T11" fmla="*/ 46 h 311"/>
                <a:gd name="T12" fmla="*/ 52 w 207"/>
                <a:gd name="T13" fmla="*/ 125 h 311"/>
                <a:gd name="T14" fmla="*/ 26 w 207"/>
                <a:gd name="T15" fmla="*/ 124 h 311"/>
                <a:gd name="T16" fmla="*/ 16 w 207"/>
                <a:gd name="T17" fmla="*/ 130 h 311"/>
                <a:gd name="T18" fmla="*/ 1 w 207"/>
                <a:gd name="T19" fmla="*/ 170 h 311"/>
                <a:gd name="T20" fmla="*/ 1 w 207"/>
                <a:gd name="T21" fmla="*/ 178 h 311"/>
                <a:gd name="T22" fmla="*/ 7 w 207"/>
                <a:gd name="T23" fmla="*/ 184 h 311"/>
                <a:gd name="T24" fmla="*/ 67 w 207"/>
                <a:gd name="T25" fmla="*/ 207 h 311"/>
                <a:gd name="T26" fmla="*/ 32 w 207"/>
                <a:gd name="T27" fmla="*/ 297 h 311"/>
                <a:gd name="T28" fmla="*/ 38 w 207"/>
                <a:gd name="T29" fmla="*/ 310 h 311"/>
                <a:gd name="T30" fmla="*/ 42 w 207"/>
                <a:gd name="T31" fmla="*/ 311 h 311"/>
                <a:gd name="T32" fmla="*/ 52 w 207"/>
                <a:gd name="T33" fmla="*/ 304 h 311"/>
                <a:gd name="T34" fmla="*/ 86 w 207"/>
                <a:gd name="T35" fmla="*/ 214 h 311"/>
                <a:gd name="T36" fmla="*/ 146 w 207"/>
                <a:gd name="T37" fmla="*/ 237 h 311"/>
                <a:gd name="T38" fmla="*/ 150 w 207"/>
                <a:gd name="T39" fmla="*/ 238 h 311"/>
                <a:gd name="T40" fmla="*/ 160 w 207"/>
                <a:gd name="T41" fmla="*/ 231 h 311"/>
                <a:gd name="T42" fmla="*/ 175 w 207"/>
                <a:gd name="T43" fmla="*/ 191 h 311"/>
                <a:gd name="T44" fmla="*/ 172 w 207"/>
                <a:gd name="T45" fmla="*/ 179 h 311"/>
                <a:gd name="T46" fmla="*/ 152 w 207"/>
                <a:gd name="T47" fmla="*/ 163 h 311"/>
                <a:gd name="T48" fmla="*/ 182 w 207"/>
                <a:gd name="T49" fmla="*/ 84 h 311"/>
                <a:gd name="T50" fmla="*/ 192 w 207"/>
                <a:gd name="T51" fmla="*/ 80 h 311"/>
                <a:gd name="T52" fmla="*/ 197 w 207"/>
                <a:gd name="T53" fmla="*/ 74 h 311"/>
                <a:gd name="T54" fmla="*/ 205 w 207"/>
                <a:gd name="T55" fmla="*/ 54 h 311"/>
                <a:gd name="T56" fmla="*/ 199 w 207"/>
                <a:gd name="T57" fmla="*/ 40 h 311"/>
                <a:gd name="T58" fmla="*/ 179 w 207"/>
                <a:gd name="T59" fmla="*/ 62 h 311"/>
                <a:gd name="T60" fmla="*/ 169 w 207"/>
                <a:gd name="T61" fmla="*/ 67 h 311"/>
                <a:gd name="T62" fmla="*/ 164 w 207"/>
                <a:gd name="T63" fmla="*/ 73 h 311"/>
                <a:gd name="T64" fmla="*/ 129 w 207"/>
                <a:gd name="T65" fmla="*/ 162 h 311"/>
                <a:gd name="T66" fmla="*/ 132 w 207"/>
                <a:gd name="T67" fmla="*/ 174 h 311"/>
                <a:gd name="T68" fmla="*/ 153 w 207"/>
                <a:gd name="T69" fmla="*/ 191 h 311"/>
                <a:gd name="T70" fmla="*/ 144 w 207"/>
                <a:gd name="T71" fmla="*/ 214 h 311"/>
                <a:gd name="T72" fmla="*/ 24 w 207"/>
                <a:gd name="T73" fmla="*/ 168 h 311"/>
                <a:gd name="T74" fmla="*/ 33 w 207"/>
                <a:gd name="T75" fmla="*/ 145 h 311"/>
                <a:gd name="T76" fmla="*/ 59 w 207"/>
                <a:gd name="T77" fmla="*/ 146 h 311"/>
                <a:gd name="T78" fmla="*/ 70 w 207"/>
                <a:gd name="T79" fmla="*/ 139 h 311"/>
                <a:gd name="T80" fmla="*/ 104 w 207"/>
                <a:gd name="T81" fmla="*/ 50 h 311"/>
                <a:gd name="T82" fmla="*/ 104 w 207"/>
                <a:gd name="T83" fmla="*/ 42 h 311"/>
                <a:gd name="T84" fmla="*/ 99 w 207"/>
                <a:gd name="T85" fmla="*/ 32 h 311"/>
                <a:gd name="T86" fmla="*/ 102 w 207"/>
                <a:gd name="T87" fmla="*/ 26 h 311"/>
                <a:gd name="T88" fmla="*/ 181 w 207"/>
                <a:gd name="T89" fmla="*/ 57 h 311"/>
                <a:gd name="T90" fmla="*/ 179 w 207"/>
                <a:gd name="T91" fmla="*/ 6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7" h="311">
                  <a:moveTo>
                    <a:pt x="199" y="40"/>
                  </a:moveTo>
                  <a:cubicBezTo>
                    <a:pt x="99" y="2"/>
                    <a:pt x="99" y="2"/>
                    <a:pt x="99" y="2"/>
                  </a:cubicBezTo>
                  <a:cubicBezTo>
                    <a:pt x="94" y="0"/>
                    <a:pt x="88" y="3"/>
                    <a:pt x="85" y="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7" y="31"/>
                    <a:pt x="77" y="34"/>
                    <a:pt x="78" y="37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2" y="123"/>
                    <a:pt x="18" y="126"/>
                    <a:pt x="16" y="130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0" y="173"/>
                    <a:pt x="0" y="176"/>
                    <a:pt x="1" y="178"/>
                  </a:cubicBezTo>
                  <a:cubicBezTo>
                    <a:pt x="2" y="181"/>
                    <a:pt x="4" y="183"/>
                    <a:pt x="7" y="184"/>
                  </a:cubicBezTo>
                  <a:cubicBezTo>
                    <a:pt x="67" y="207"/>
                    <a:pt x="67" y="207"/>
                    <a:pt x="67" y="207"/>
                  </a:cubicBezTo>
                  <a:cubicBezTo>
                    <a:pt x="32" y="297"/>
                    <a:pt x="32" y="297"/>
                    <a:pt x="32" y="297"/>
                  </a:cubicBezTo>
                  <a:cubicBezTo>
                    <a:pt x="30" y="302"/>
                    <a:pt x="33" y="308"/>
                    <a:pt x="38" y="310"/>
                  </a:cubicBezTo>
                  <a:cubicBezTo>
                    <a:pt x="40" y="311"/>
                    <a:pt x="41" y="311"/>
                    <a:pt x="42" y="311"/>
                  </a:cubicBezTo>
                  <a:cubicBezTo>
                    <a:pt x="46" y="311"/>
                    <a:pt x="50" y="308"/>
                    <a:pt x="52" y="304"/>
                  </a:cubicBezTo>
                  <a:cubicBezTo>
                    <a:pt x="86" y="214"/>
                    <a:pt x="86" y="214"/>
                    <a:pt x="86" y="214"/>
                  </a:cubicBezTo>
                  <a:cubicBezTo>
                    <a:pt x="146" y="237"/>
                    <a:pt x="146" y="237"/>
                    <a:pt x="146" y="237"/>
                  </a:cubicBezTo>
                  <a:cubicBezTo>
                    <a:pt x="147" y="238"/>
                    <a:pt x="149" y="238"/>
                    <a:pt x="150" y="238"/>
                  </a:cubicBezTo>
                  <a:cubicBezTo>
                    <a:pt x="154" y="238"/>
                    <a:pt x="158" y="235"/>
                    <a:pt x="160" y="231"/>
                  </a:cubicBezTo>
                  <a:cubicBezTo>
                    <a:pt x="175" y="191"/>
                    <a:pt x="175" y="191"/>
                    <a:pt x="175" y="191"/>
                  </a:cubicBezTo>
                  <a:cubicBezTo>
                    <a:pt x="177" y="187"/>
                    <a:pt x="176" y="182"/>
                    <a:pt x="172" y="179"/>
                  </a:cubicBezTo>
                  <a:cubicBezTo>
                    <a:pt x="152" y="163"/>
                    <a:pt x="152" y="163"/>
                    <a:pt x="152" y="163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94" y="79"/>
                    <a:pt x="196" y="77"/>
                    <a:pt x="197" y="74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207" y="49"/>
                    <a:pt x="204" y="43"/>
                    <a:pt x="199" y="40"/>
                  </a:cubicBezTo>
                  <a:close/>
                  <a:moveTo>
                    <a:pt x="179" y="62"/>
                  </a:moveTo>
                  <a:cubicBezTo>
                    <a:pt x="169" y="67"/>
                    <a:pt x="169" y="67"/>
                    <a:pt x="169" y="67"/>
                  </a:cubicBezTo>
                  <a:cubicBezTo>
                    <a:pt x="167" y="68"/>
                    <a:pt x="165" y="70"/>
                    <a:pt x="164" y="73"/>
                  </a:cubicBezTo>
                  <a:cubicBezTo>
                    <a:pt x="129" y="162"/>
                    <a:pt x="129" y="162"/>
                    <a:pt x="129" y="162"/>
                  </a:cubicBezTo>
                  <a:cubicBezTo>
                    <a:pt x="128" y="167"/>
                    <a:pt x="129" y="172"/>
                    <a:pt x="132" y="174"/>
                  </a:cubicBezTo>
                  <a:cubicBezTo>
                    <a:pt x="153" y="191"/>
                    <a:pt x="153" y="191"/>
                    <a:pt x="153" y="191"/>
                  </a:cubicBezTo>
                  <a:cubicBezTo>
                    <a:pt x="144" y="214"/>
                    <a:pt x="144" y="214"/>
                    <a:pt x="144" y="214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33" y="145"/>
                    <a:pt x="33" y="145"/>
                    <a:pt x="33" y="145"/>
                  </a:cubicBezTo>
                  <a:cubicBezTo>
                    <a:pt x="59" y="146"/>
                    <a:pt x="59" y="146"/>
                    <a:pt x="59" y="146"/>
                  </a:cubicBezTo>
                  <a:cubicBezTo>
                    <a:pt x="64" y="147"/>
                    <a:pt x="68" y="144"/>
                    <a:pt x="70" y="139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5" y="47"/>
                    <a:pt x="105" y="44"/>
                    <a:pt x="104" y="4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81" y="57"/>
                    <a:pt x="181" y="57"/>
                    <a:pt x="181" y="57"/>
                  </a:cubicBezTo>
                  <a:lnTo>
                    <a:pt x="179" y="62"/>
                  </a:lnTo>
                  <a:close/>
                </a:path>
              </a:pathLst>
            </a:custGeom>
            <a:grpFill/>
            <a:ln>
              <a:solidFill>
                <a:srgbClr val="92D050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37" name="Education_Border_10">
            <a:extLst>
              <a:ext uri="{FF2B5EF4-FFF2-40B4-BE49-F238E27FC236}">
                <a16:creationId xmlns:a16="http://schemas.microsoft.com/office/drawing/2014/main" id="{13D13CFF-1A32-469D-AA9B-D00B9A5DDA9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75325" y="1433879"/>
            <a:ext cx="452462" cy="452462"/>
            <a:chOff x="5047" y="1955"/>
            <a:chExt cx="340" cy="340"/>
          </a:xfrm>
          <a:solidFill>
            <a:srgbClr val="92D050"/>
          </a:solidFill>
        </p:grpSpPr>
        <p:sp>
          <p:nvSpPr>
            <p:cNvPr id="38" name="Freeform 509">
              <a:extLst>
                <a:ext uri="{FF2B5EF4-FFF2-40B4-BE49-F238E27FC236}">
                  <a16:creationId xmlns:a16="http://schemas.microsoft.com/office/drawing/2014/main" id="{0172FC66-887D-47FC-9CB2-FE3C5BB7F3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7" y="195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solidFill>
                <a:srgbClr val="92D050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9" name="Freeform 510">
              <a:extLst>
                <a:ext uri="{FF2B5EF4-FFF2-40B4-BE49-F238E27FC236}">
                  <a16:creationId xmlns:a16="http://schemas.microsoft.com/office/drawing/2014/main" id="{3339E8D1-EB7E-43E2-BD7F-43C6146E3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7" y="2054"/>
              <a:ext cx="206" cy="156"/>
            </a:xfrm>
            <a:custGeom>
              <a:avLst/>
              <a:gdLst>
                <a:gd name="T0" fmla="*/ 283 w 310"/>
                <a:gd name="T1" fmla="*/ 45 h 235"/>
                <a:gd name="T2" fmla="*/ 239 w 310"/>
                <a:gd name="T3" fmla="*/ 57 h 235"/>
                <a:gd name="T4" fmla="*/ 235 w 310"/>
                <a:gd name="T5" fmla="*/ 61 h 235"/>
                <a:gd name="T6" fmla="*/ 235 w 310"/>
                <a:gd name="T7" fmla="*/ 11 h 235"/>
                <a:gd name="T8" fmla="*/ 224 w 310"/>
                <a:gd name="T9" fmla="*/ 0 h 235"/>
                <a:gd name="T10" fmla="*/ 140 w 310"/>
                <a:gd name="T11" fmla="*/ 0 h 235"/>
                <a:gd name="T12" fmla="*/ 131 w 310"/>
                <a:gd name="T13" fmla="*/ 7 h 235"/>
                <a:gd name="T14" fmla="*/ 153 w 310"/>
                <a:gd name="T15" fmla="*/ 41 h 235"/>
                <a:gd name="T16" fmla="*/ 159 w 310"/>
                <a:gd name="T17" fmla="*/ 62 h 235"/>
                <a:gd name="T18" fmla="*/ 134 w 310"/>
                <a:gd name="T19" fmla="*/ 75 h 235"/>
                <a:gd name="T20" fmla="*/ 102 w 310"/>
                <a:gd name="T21" fmla="*/ 75 h 235"/>
                <a:gd name="T22" fmla="*/ 76 w 310"/>
                <a:gd name="T23" fmla="*/ 62 h 235"/>
                <a:gd name="T24" fmla="*/ 83 w 310"/>
                <a:gd name="T25" fmla="*/ 41 h 235"/>
                <a:gd name="T26" fmla="*/ 105 w 310"/>
                <a:gd name="T27" fmla="*/ 7 h 235"/>
                <a:gd name="T28" fmla="*/ 95 w 310"/>
                <a:gd name="T29" fmla="*/ 0 h 235"/>
                <a:gd name="T30" fmla="*/ 11 w 310"/>
                <a:gd name="T31" fmla="*/ 0 h 235"/>
                <a:gd name="T32" fmla="*/ 0 w 310"/>
                <a:gd name="T33" fmla="*/ 11 h 235"/>
                <a:gd name="T34" fmla="*/ 0 w 310"/>
                <a:gd name="T35" fmla="*/ 224 h 235"/>
                <a:gd name="T36" fmla="*/ 11 w 310"/>
                <a:gd name="T37" fmla="*/ 235 h 235"/>
                <a:gd name="T38" fmla="*/ 224 w 310"/>
                <a:gd name="T39" fmla="*/ 235 h 235"/>
                <a:gd name="T40" fmla="*/ 235 w 310"/>
                <a:gd name="T41" fmla="*/ 224 h 235"/>
                <a:gd name="T42" fmla="*/ 235 w 310"/>
                <a:gd name="T43" fmla="*/ 152 h 235"/>
                <a:gd name="T44" fmla="*/ 239 w 310"/>
                <a:gd name="T45" fmla="*/ 156 h 235"/>
                <a:gd name="T46" fmla="*/ 283 w 310"/>
                <a:gd name="T47" fmla="*/ 168 h 235"/>
                <a:gd name="T48" fmla="*/ 310 w 310"/>
                <a:gd name="T49" fmla="*/ 123 h 235"/>
                <a:gd name="T50" fmla="*/ 310 w 310"/>
                <a:gd name="T51" fmla="*/ 91 h 235"/>
                <a:gd name="T52" fmla="*/ 283 w 310"/>
                <a:gd name="T53" fmla="*/ 45 h 235"/>
                <a:gd name="T54" fmla="*/ 288 w 310"/>
                <a:gd name="T55" fmla="*/ 123 h 235"/>
                <a:gd name="T56" fmla="*/ 276 w 310"/>
                <a:gd name="T57" fmla="*/ 148 h 235"/>
                <a:gd name="T58" fmla="*/ 255 w 310"/>
                <a:gd name="T59" fmla="*/ 142 h 235"/>
                <a:gd name="T60" fmla="*/ 220 w 310"/>
                <a:gd name="T61" fmla="*/ 119 h 235"/>
                <a:gd name="T62" fmla="*/ 214 w 310"/>
                <a:gd name="T63" fmla="*/ 129 h 235"/>
                <a:gd name="T64" fmla="*/ 214 w 310"/>
                <a:gd name="T65" fmla="*/ 213 h 235"/>
                <a:gd name="T66" fmla="*/ 22 w 310"/>
                <a:gd name="T67" fmla="*/ 213 h 235"/>
                <a:gd name="T68" fmla="*/ 22 w 310"/>
                <a:gd name="T69" fmla="*/ 21 h 235"/>
                <a:gd name="T70" fmla="*/ 73 w 310"/>
                <a:gd name="T71" fmla="*/ 21 h 235"/>
                <a:gd name="T72" fmla="*/ 68 w 310"/>
                <a:gd name="T73" fmla="*/ 25 h 235"/>
                <a:gd name="T74" fmla="*/ 56 w 310"/>
                <a:gd name="T75" fmla="*/ 70 h 235"/>
                <a:gd name="T76" fmla="*/ 102 w 310"/>
                <a:gd name="T77" fmla="*/ 96 h 235"/>
                <a:gd name="T78" fmla="*/ 134 w 310"/>
                <a:gd name="T79" fmla="*/ 96 h 235"/>
                <a:gd name="T80" fmla="*/ 179 w 310"/>
                <a:gd name="T81" fmla="*/ 70 h 235"/>
                <a:gd name="T82" fmla="*/ 167 w 310"/>
                <a:gd name="T83" fmla="*/ 25 h 235"/>
                <a:gd name="T84" fmla="*/ 163 w 310"/>
                <a:gd name="T85" fmla="*/ 21 h 235"/>
                <a:gd name="T86" fmla="*/ 214 w 310"/>
                <a:gd name="T87" fmla="*/ 21 h 235"/>
                <a:gd name="T88" fmla="*/ 214 w 310"/>
                <a:gd name="T89" fmla="*/ 84 h 235"/>
                <a:gd name="T90" fmla="*/ 220 w 310"/>
                <a:gd name="T91" fmla="*/ 94 h 235"/>
                <a:gd name="T92" fmla="*/ 255 w 310"/>
                <a:gd name="T93" fmla="*/ 72 h 235"/>
                <a:gd name="T94" fmla="*/ 276 w 310"/>
                <a:gd name="T95" fmla="*/ 65 h 235"/>
                <a:gd name="T96" fmla="*/ 288 w 310"/>
                <a:gd name="T97" fmla="*/ 91 h 235"/>
                <a:gd name="T98" fmla="*/ 288 w 310"/>
                <a:gd name="T99" fmla="*/ 12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0" h="235">
                  <a:moveTo>
                    <a:pt x="283" y="45"/>
                  </a:moveTo>
                  <a:cubicBezTo>
                    <a:pt x="268" y="39"/>
                    <a:pt x="251" y="44"/>
                    <a:pt x="239" y="57"/>
                  </a:cubicBezTo>
                  <a:cubicBezTo>
                    <a:pt x="237" y="59"/>
                    <a:pt x="236" y="60"/>
                    <a:pt x="235" y="61"/>
                  </a:cubicBezTo>
                  <a:cubicBezTo>
                    <a:pt x="235" y="11"/>
                    <a:pt x="235" y="11"/>
                    <a:pt x="235" y="11"/>
                  </a:cubicBezTo>
                  <a:cubicBezTo>
                    <a:pt x="235" y="5"/>
                    <a:pt x="230" y="0"/>
                    <a:pt x="22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36" y="0"/>
                    <a:pt x="132" y="3"/>
                    <a:pt x="131" y="7"/>
                  </a:cubicBezTo>
                  <a:cubicBezTo>
                    <a:pt x="128" y="14"/>
                    <a:pt x="130" y="21"/>
                    <a:pt x="153" y="41"/>
                  </a:cubicBezTo>
                  <a:cubicBezTo>
                    <a:pt x="159" y="47"/>
                    <a:pt x="162" y="55"/>
                    <a:pt x="159" y="62"/>
                  </a:cubicBezTo>
                  <a:cubicBezTo>
                    <a:pt x="156" y="70"/>
                    <a:pt x="147" y="75"/>
                    <a:pt x="134" y="75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88" y="75"/>
                    <a:pt x="79" y="70"/>
                    <a:pt x="76" y="62"/>
                  </a:cubicBezTo>
                  <a:cubicBezTo>
                    <a:pt x="73" y="55"/>
                    <a:pt x="76" y="47"/>
                    <a:pt x="83" y="41"/>
                  </a:cubicBezTo>
                  <a:cubicBezTo>
                    <a:pt x="105" y="21"/>
                    <a:pt x="108" y="14"/>
                    <a:pt x="105" y="7"/>
                  </a:cubicBezTo>
                  <a:cubicBezTo>
                    <a:pt x="103" y="3"/>
                    <a:pt x="99" y="0"/>
                    <a:pt x="9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0"/>
                    <a:pt x="5" y="235"/>
                    <a:pt x="11" y="235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30" y="235"/>
                    <a:pt x="235" y="230"/>
                    <a:pt x="235" y="224"/>
                  </a:cubicBezTo>
                  <a:cubicBezTo>
                    <a:pt x="235" y="152"/>
                    <a:pt x="235" y="152"/>
                    <a:pt x="235" y="152"/>
                  </a:cubicBezTo>
                  <a:cubicBezTo>
                    <a:pt x="236" y="153"/>
                    <a:pt x="237" y="154"/>
                    <a:pt x="239" y="156"/>
                  </a:cubicBezTo>
                  <a:cubicBezTo>
                    <a:pt x="251" y="169"/>
                    <a:pt x="268" y="174"/>
                    <a:pt x="283" y="168"/>
                  </a:cubicBezTo>
                  <a:cubicBezTo>
                    <a:pt x="300" y="162"/>
                    <a:pt x="310" y="145"/>
                    <a:pt x="310" y="123"/>
                  </a:cubicBezTo>
                  <a:cubicBezTo>
                    <a:pt x="310" y="91"/>
                    <a:pt x="310" y="91"/>
                    <a:pt x="310" y="91"/>
                  </a:cubicBezTo>
                  <a:cubicBezTo>
                    <a:pt x="310" y="68"/>
                    <a:pt x="300" y="51"/>
                    <a:pt x="283" y="45"/>
                  </a:cubicBezTo>
                  <a:close/>
                  <a:moveTo>
                    <a:pt x="288" y="123"/>
                  </a:moveTo>
                  <a:cubicBezTo>
                    <a:pt x="288" y="136"/>
                    <a:pt x="284" y="145"/>
                    <a:pt x="276" y="148"/>
                  </a:cubicBezTo>
                  <a:cubicBezTo>
                    <a:pt x="269" y="151"/>
                    <a:pt x="261" y="148"/>
                    <a:pt x="255" y="142"/>
                  </a:cubicBezTo>
                  <a:cubicBezTo>
                    <a:pt x="235" y="120"/>
                    <a:pt x="227" y="117"/>
                    <a:pt x="220" y="119"/>
                  </a:cubicBezTo>
                  <a:cubicBezTo>
                    <a:pt x="216" y="121"/>
                    <a:pt x="214" y="125"/>
                    <a:pt x="214" y="129"/>
                  </a:cubicBezTo>
                  <a:cubicBezTo>
                    <a:pt x="214" y="213"/>
                    <a:pt x="214" y="213"/>
                    <a:pt x="214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1" y="23"/>
                    <a:pt x="70" y="24"/>
                    <a:pt x="68" y="25"/>
                  </a:cubicBezTo>
                  <a:cubicBezTo>
                    <a:pt x="55" y="37"/>
                    <a:pt x="50" y="55"/>
                    <a:pt x="56" y="70"/>
                  </a:cubicBezTo>
                  <a:cubicBezTo>
                    <a:pt x="62" y="86"/>
                    <a:pt x="79" y="96"/>
                    <a:pt x="102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56" y="96"/>
                    <a:pt x="173" y="86"/>
                    <a:pt x="179" y="70"/>
                  </a:cubicBezTo>
                  <a:cubicBezTo>
                    <a:pt x="185" y="55"/>
                    <a:pt x="180" y="37"/>
                    <a:pt x="167" y="25"/>
                  </a:cubicBezTo>
                  <a:cubicBezTo>
                    <a:pt x="166" y="24"/>
                    <a:pt x="164" y="22"/>
                    <a:pt x="163" y="21"/>
                  </a:cubicBezTo>
                  <a:cubicBezTo>
                    <a:pt x="214" y="21"/>
                    <a:pt x="214" y="21"/>
                    <a:pt x="214" y="21"/>
                  </a:cubicBezTo>
                  <a:cubicBezTo>
                    <a:pt x="214" y="84"/>
                    <a:pt x="214" y="84"/>
                    <a:pt x="214" y="84"/>
                  </a:cubicBezTo>
                  <a:cubicBezTo>
                    <a:pt x="214" y="88"/>
                    <a:pt x="216" y="92"/>
                    <a:pt x="220" y="94"/>
                  </a:cubicBezTo>
                  <a:cubicBezTo>
                    <a:pt x="227" y="97"/>
                    <a:pt x="234" y="94"/>
                    <a:pt x="255" y="72"/>
                  </a:cubicBezTo>
                  <a:cubicBezTo>
                    <a:pt x="261" y="65"/>
                    <a:pt x="269" y="62"/>
                    <a:pt x="276" y="65"/>
                  </a:cubicBezTo>
                  <a:cubicBezTo>
                    <a:pt x="284" y="68"/>
                    <a:pt x="288" y="77"/>
                    <a:pt x="288" y="91"/>
                  </a:cubicBezTo>
                  <a:lnTo>
                    <a:pt x="288" y="123"/>
                  </a:lnTo>
                  <a:close/>
                </a:path>
              </a:pathLst>
            </a:custGeom>
            <a:grpFill/>
            <a:ln>
              <a:solidFill>
                <a:srgbClr val="92D050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46" name="Environment_Border_17">
            <a:extLst>
              <a:ext uri="{FF2B5EF4-FFF2-40B4-BE49-F238E27FC236}">
                <a16:creationId xmlns:a16="http://schemas.microsoft.com/office/drawing/2014/main" id="{34ED0776-064D-4A7B-B894-74AD4FFD66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94689" y="1460843"/>
            <a:ext cx="368300" cy="368300"/>
            <a:chOff x="2647" y="3988"/>
            <a:chExt cx="340" cy="340"/>
          </a:xfrm>
          <a:solidFill>
            <a:srgbClr val="92D050"/>
          </a:solidFill>
        </p:grpSpPr>
        <p:sp>
          <p:nvSpPr>
            <p:cNvPr id="47" name="Freeform 1004">
              <a:extLst>
                <a:ext uri="{FF2B5EF4-FFF2-40B4-BE49-F238E27FC236}">
                  <a16:creationId xmlns:a16="http://schemas.microsoft.com/office/drawing/2014/main" id="{42CE7894-CB33-45D7-9C8F-05C37AB97A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7" y="398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solidFill>
                <a:srgbClr val="92D050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8" name="Freeform 1005">
              <a:extLst>
                <a:ext uri="{FF2B5EF4-FFF2-40B4-BE49-F238E27FC236}">
                  <a16:creationId xmlns:a16="http://schemas.microsoft.com/office/drawing/2014/main" id="{A29F176C-C16D-42B4-86F6-74E1BFC25C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0" y="4078"/>
              <a:ext cx="213" cy="186"/>
            </a:xfrm>
            <a:custGeom>
              <a:avLst/>
              <a:gdLst>
                <a:gd name="T0" fmla="*/ 320 w 321"/>
                <a:gd name="T1" fmla="*/ 27 h 280"/>
                <a:gd name="T2" fmla="*/ 312 w 321"/>
                <a:gd name="T3" fmla="*/ 19 h 280"/>
                <a:gd name="T4" fmla="*/ 147 w 321"/>
                <a:gd name="T5" fmla="*/ 32 h 280"/>
                <a:gd name="T6" fmla="*/ 133 w 321"/>
                <a:gd name="T7" fmla="*/ 56 h 280"/>
                <a:gd name="T8" fmla="*/ 9 w 321"/>
                <a:gd name="T9" fmla="*/ 55 h 280"/>
                <a:gd name="T10" fmla="*/ 1 w 321"/>
                <a:gd name="T11" fmla="*/ 63 h 280"/>
                <a:gd name="T12" fmla="*/ 4 w 321"/>
                <a:gd name="T13" fmla="*/ 73 h 280"/>
                <a:gd name="T14" fmla="*/ 114 w 321"/>
                <a:gd name="T15" fmla="*/ 140 h 280"/>
                <a:gd name="T16" fmla="*/ 125 w 321"/>
                <a:gd name="T17" fmla="*/ 139 h 280"/>
                <a:gd name="T18" fmla="*/ 129 w 321"/>
                <a:gd name="T19" fmla="*/ 138 h 280"/>
                <a:gd name="T20" fmla="*/ 129 w 321"/>
                <a:gd name="T21" fmla="*/ 269 h 280"/>
                <a:gd name="T22" fmla="*/ 139 w 321"/>
                <a:gd name="T23" fmla="*/ 280 h 280"/>
                <a:gd name="T24" fmla="*/ 150 w 321"/>
                <a:gd name="T25" fmla="*/ 269 h 280"/>
                <a:gd name="T26" fmla="*/ 150 w 321"/>
                <a:gd name="T27" fmla="*/ 125 h 280"/>
                <a:gd name="T28" fmla="*/ 165 w 321"/>
                <a:gd name="T29" fmla="*/ 133 h 280"/>
                <a:gd name="T30" fmla="*/ 176 w 321"/>
                <a:gd name="T31" fmla="*/ 134 h 280"/>
                <a:gd name="T32" fmla="*/ 318 w 321"/>
                <a:gd name="T33" fmla="*/ 37 h 280"/>
                <a:gd name="T34" fmla="*/ 320 w 321"/>
                <a:gd name="T35" fmla="*/ 27 h 280"/>
                <a:gd name="T36" fmla="*/ 119 w 321"/>
                <a:gd name="T37" fmla="*/ 118 h 280"/>
                <a:gd name="T38" fmla="*/ 33 w 321"/>
                <a:gd name="T39" fmla="*/ 72 h 280"/>
                <a:gd name="T40" fmla="*/ 124 w 321"/>
                <a:gd name="T41" fmla="*/ 75 h 280"/>
                <a:gd name="T42" fmla="*/ 131 w 321"/>
                <a:gd name="T43" fmla="*/ 82 h 280"/>
                <a:gd name="T44" fmla="*/ 132 w 321"/>
                <a:gd name="T45" fmla="*/ 92 h 280"/>
                <a:gd name="T46" fmla="*/ 134 w 321"/>
                <a:gd name="T47" fmla="*/ 96 h 280"/>
                <a:gd name="T48" fmla="*/ 132 w 321"/>
                <a:gd name="T49" fmla="*/ 99 h 280"/>
                <a:gd name="T50" fmla="*/ 119 w 321"/>
                <a:gd name="T51" fmla="*/ 118 h 280"/>
                <a:gd name="T52" fmla="*/ 171 w 321"/>
                <a:gd name="T53" fmla="*/ 112 h 280"/>
                <a:gd name="T54" fmla="*/ 153 w 321"/>
                <a:gd name="T55" fmla="*/ 87 h 280"/>
                <a:gd name="T56" fmla="*/ 153 w 321"/>
                <a:gd name="T57" fmla="*/ 87 h 280"/>
                <a:gd name="T58" fmla="*/ 162 w 321"/>
                <a:gd name="T59" fmla="*/ 47 h 280"/>
                <a:gd name="T60" fmla="*/ 224 w 321"/>
                <a:gd name="T61" fmla="*/ 29 h 280"/>
                <a:gd name="T62" fmla="*/ 290 w 321"/>
                <a:gd name="T63" fmla="*/ 36 h 280"/>
                <a:gd name="T64" fmla="*/ 171 w 321"/>
                <a:gd name="T65" fmla="*/ 11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280">
                  <a:moveTo>
                    <a:pt x="320" y="27"/>
                  </a:moveTo>
                  <a:cubicBezTo>
                    <a:pt x="319" y="23"/>
                    <a:pt x="316" y="20"/>
                    <a:pt x="312" y="19"/>
                  </a:cubicBezTo>
                  <a:cubicBezTo>
                    <a:pt x="229" y="0"/>
                    <a:pt x="173" y="4"/>
                    <a:pt x="147" y="32"/>
                  </a:cubicBezTo>
                  <a:cubicBezTo>
                    <a:pt x="140" y="40"/>
                    <a:pt x="136" y="48"/>
                    <a:pt x="133" y="56"/>
                  </a:cubicBezTo>
                  <a:cubicBezTo>
                    <a:pt x="110" y="41"/>
                    <a:pt x="68" y="41"/>
                    <a:pt x="9" y="55"/>
                  </a:cubicBezTo>
                  <a:cubicBezTo>
                    <a:pt x="5" y="56"/>
                    <a:pt x="2" y="59"/>
                    <a:pt x="1" y="63"/>
                  </a:cubicBezTo>
                  <a:cubicBezTo>
                    <a:pt x="0" y="66"/>
                    <a:pt x="1" y="70"/>
                    <a:pt x="4" y="73"/>
                  </a:cubicBezTo>
                  <a:cubicBezTo>
                    <a:pt x="11" y="81"/>
                    <a:pt x="71" y="140"/>
                    <a:pt x="114" y="140"/>
                  </a:cubicBezTo>
                  <a:cubicBezTo>
                    <a:pt x="118" y="140"/>
                    <a:pt x="122" y="140"/>
                    <a:pt x="125" y="139"/>
                  </a:cubicBezTo>
                  <a:cubicBezTo>
                    <a:pt x="126" y="139"/>
                    <a:pt x="127" y="138"/>
                    <a:pt x="129" y="138"/>
                  </a:cubicBezTo>
                  <a:cubicBezTo>
                    <a:pt x="129" y="269"/>
                    <a:pt x="129" y="269"/>
                    <a:pt x="129" y="269"/>
                  </a:cubicBezTo>
                  <a:cubicBezTo>
                    <a:pt x="129" y="275"/>
                    <a:pt x="133" y="280"/>
                    <a:pt x="139" y="280"/>
                  </a:cubicBezTo>
                  <a:cubicBezTo>
                    <a:pt x="145" y="280"/>
                    <a:pt x="150" y="275"/>
                    <a:pt x="150" y="269"/>
                  </a:cubicBezTo>
                  <a:cubicBezTo>
                    <a:pt x="150" y="125"/>
                    <a:pt x="150" y="125"/>
                    <a:pt x="150" y="125"/>
                  </a:cubicBezTo>
                  <a:cubicBezTo>
                    <a:pt x="154" y="129"/>
                    <a:pt x="160" y="132"/>
                    <a:pt x="165" y="133"/>
                  </a:cubicBezTo>
                  <a:cubicBezTo>
                    <a:pt x="169" y="134"/>
                    <a:pt x="173" y="134"/>
                    <a:pt x="176" y="134"/>
                  </a:cubicBezTo>
                  <a:cubicBezTo>
                    <a:pt x="230" y="134"/>
                    <a:pt x="309" y="47"/>
                    <a:pt x="318" y="37"/>
                  </a:cubicBezTo>
                  <a:cubicBezTo>
                    <a:pt x="320" y="34"/>
                    <a:pt x="321" y="30"/>
                    <a:pt x="320" y="27"/>
                  </a:cubicBezTo>
                  <a:close/>
                  <a:moveTo>
                    <a:pt x="119" y="118"/>
                  </a:moveTo>
                  <a:cubicBezTo>
                    <a:pt x="100" y="124"/>
                    <a:pt x="61" y="97"/>
                    <a:pt x="33" y="72"/>
                  </a:cubicBezTo>
                  <a:cubicBezTo>
                    <a:pt x="92" y="60"/>
                    <a:pt x="116" y="68"/>
                    <a:pt x="124" y="75"/>
                  </a:cubicBezTo>
                  <a:cubicBezTo>
                    <a:pt x="127" y="77"/>
                    <a:pt x="129" y="80"/>
                    <a:pt x="131" y="82"/>
                  </a:cubicBezTo>
                  <a:cubicBezTo>
                    <a:pt x="131" y="87"/>
                    <a:pt x="132" y="91"/>
                    <a:pt x="132" y="92"/>
                  </a:cubicBezTo>
                  <a:cubicBezTo>
                    <a:pt x="133" y="94"/>
                    <a:pt x="133" y="95"/>
                    <a:pt x="134" y="96"/>
                  </a:cubicBezTo>
                  <a:cubicBezTo>
                    <a:pt x="133" y="97"/>
                    <a:pt x="133" y="98"/>
                    <a:pt x="132" y="99"/>
                  </a:cubicBezTo>
                  <a:cubicBezTo>
                    <a:pt x="129" y="116"/>
                    <a:pt x="122" y="118"/>
                    <a:pt x="119" y="118"/>
                  </a:cubicBezTo>
                  <a:close/>
                  <a:moveTo>
                    <a:pt x="171" y="112"/>
                  </a:moveTo>
                  <a:cubicBezTo>
                    <a:pt x="168" y="112"/>
                    <a:pt x="158" y="109"/>
                    <a:pt x="153" y="87"/>
                  </a:cubicBezTo>
                  <a:cubicBezTo>
                    <a:pt x="153" y="87"/>
                    <a:pt x="153" y="87"/>
                    <a:pt x="153" y="87"/>
                  </a:cubicBezTo>
                  <a:cubicBezTo>
                    <a:pt x="153" y="86"/>
                    <a:pt x="147" y="63"/>
                    <a:pt x="162" y="47"/>
                  </a:cubicBezTo>
                  <a:cubicBezTo>
                    <a:pt x="171" y="38"/>
                    <a:pt x="189" y="29"/>
                    <a:pt x="224" y="29"/>
                  </a:cubicBezTo>
                  <a:cubicBezTo>
                    <a:pt x="241" y="29"/>
                    <a:pt x="263" y="31"/>
                    <a:pt x="290" y="36"/>
                  </a:cubicBezTo>
                  <a:cubicBezTo>
                    <a:pt x="253" y="74"/>
                    <a:pt x="198" y="119"/>
                    <a:pt x="171" y="112"/>
                  </a:cubicBezTo>
                  <a:close/>
                </a:path>
              </a:pathLst>
            </a:custGeom>
            <a:grpFill/>
            <a:ln>
              <a:solidFill>
                <a:srgbClr val="92D050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806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78D67D5-1340-4C12-9665-499D06885C20}"/>
              </a:ext>
            </a:extLst>
          </p:cNvPr>
          <p:cNvSpPr/>
          <p:nvPr/>
        </p:nvSpPr>
        <p:spPr>
          <a:xfrm>
            <a:off x="2723536" y="741805"/>
            <a:ext cx="8959560" cy="930831"/>
          </a:xfrm>
          <a:prstGeom prst="roundRect">
            <a:avLst>
              <a:gd name="adj" fmla="val 346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340B61-7B3F-47F4-A5EC-EFE40A2AE331}"/>
              </a:ext>
            </a:extLst>
          </p:cNvPr>
          <p:cNvSpPr/>
          <p:nvPr/>
        </p:nvSpPr>
        <p:spPr>
          <a:xfrm>
            <a:off x="2841523" y="968380"/>
            <a:ext cx="8480021" cy="4656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Card to Care has no Test Automation capability</a:t>
            </a: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functional, regression test cycles require manual testing effort</a:t>
            </a: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increase test efficiency, reduce time and cost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070807B-5D33-43C8-B089-F72C90AF9DD1}"/>
              </a:ext>
            </a:extLst>
          </p:cNvPr>
          <p:cNvSpPr/>
          <p:nvPr/>
        </p:nvSpPr>
        <p:spPr>
          <a:xfrm>
            <a:off x="2723536" y="1861172"/>
            <a:ext cx="8959560" cy="1245322"/>
          </a:xfrm>
          <a:prstGeom prst="roundRect">
            <a:avLst>
              <a:gd name="adj" fmla="val 346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0CC67A-8780-4DD0-992E-D32DAE72ED6E}"/>
              </a:ext>
            </a:extLst>
          </p:cNvPr>
          <p:cNvSpPr/>
          <p:nvPr/>
        </p:nvSpPr>
        <p:spPr>
          <a:xfrm>
            <a:off x="2841523" y="2063843"/>
            <a:ext cx="8480021" cy="8723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Identified business critical planned partners (Highmark and IBC) for Test Automation POC through May</a:t>
            </a: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Reviewed maturity model for existing Automation framework</a:t>
            </a: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Created a new Scalable Test Automation framework in a short span of 2 weeks</a:t>
            </a: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script development is currently in progress for identified regression test cases</a:t>
            </a:r>
            <a:endParaRPr lang="en-US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EE59762-6C5D-4058-978A-A22FE37E085F}"/>
              </a:ext>
            </a:extLst>
          </p:cNvPr>
          <p:cNvSpPr/>
          <p:nvPr/>
        </p:nvSpPr>
        <p:spPr>
          <a:xfrm>
            <a:off x="2723535" y="3309165"/>
            <a:ext cx="8959560" cy="2412182"/>
          </a:xfrm>
          <a:prstGeom prst="roundRect">
            <a:avLst>
              <a:gd name="adj" fmla="val 346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D861595-B346-4C34-93AB-34E955D67BC3}"/>
              </a:ext>
            </a:extLst>
          </p:cNvPr>
          <p:cNvSpPr/>
          <p:nvPr/>
        </p:nvSpPr>
        <p:spPr>
          <a:xfrm>
            <a:off x="2841523" y="3999091"/>
            <a:ext cx="8480021" cy="143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Experience –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Deloitte brings strong experience and knowledge on Selenium, Test Automation toolsets, Test strategies and Utilization Management system</a:t>
            </a: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Partnership –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Partnered with HMHS developers on Selenium, toolsets’ trainings and socialized the framework developed</a:t>
            </a: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Customized solution  - 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Deloitte created a customized Test Automation framework for HMHS </a:t>
            </a:r>
          </a:p>
          <a:p>
            <a:pPr marL="895283" indent="-285744" defTabSz="914377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Maven independent as needed at HMHS.</a:t>
            </a:r>
          </a:p>
          <a:p>
            <a:pPr marL="895283" indent="-285744" defTabSz="914377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Hybrid &amp; Robust; Adaptive &amp; Efficient </a:t>
            </a:r>
          </a:p>
          <a:p>
            <a:pPr marL="895283" indent="-285744" defTabSz="914377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be expanded for other planned partners			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62E19-F6F0-4229-BFA2-1E4B1BEDBE03}"/>
              </a:ext>
            </a:extLst>
          </p:cNvPr>
          <p:cNvSpPr txBox="1"/>
          <p:nvPr/>
        </p:nvSpPr>
        <p:spPr>
          <a:xfrm>
            <a:off x="2918555" y="628569"/>
            <a:ext cx="1254571" cy="205121"/>
          </a:xfrm>
          <a:prstGeom prst="rect">
            <a:avLst/>
          </a:prstGeom>
          <a:solidFill>
            <a:srgbClr val="FFFFFF"/>
          </a:solidFill>
        </p:spPr>
        <p:txBody>
          <a:bodyPr wrap="square" lIns="91440" tIns="0" rIns="0" bIns="0" rtlCol="0">
            <a:spAutoFit/>
          </a:bodyPr>
          <a:lstStyle/>
          <a:p>
            <a:pPr defTabSz="914377" eaLnBrk="0" fontAlgn="base" hangingPunct="0"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1333" kern="0" cap="all" spc="30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PURPOSE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4E5D86-1249-496E-A969-39D11CC5EED5}"/>
              </a:ext>
            </a:extLst>
          </p:cNvPr>
          <p:cNvSpPr txBox="1"/>
          <p:nvPr/>
        </p:nvSpPr>
        <p:spPr>
          <a:xfrm>
            <a:off x="2918555" y="1759916"/>
            <a:ext cx="2290891" cy="205121"/>
          </a:xfrm>
          <a:prstGeom prst="rect">
            <a:avLst/>
          </a:prstGeom>
          <a:solidFill>
            <a:srgbClr val="FFFFFF"/>
          </a:solidFill>
        </p:spPr>
        <p:txBody>
          <a:bodyPr wrap="square" lIns="91440" tIns="0" rIns="0" bIns="0" rtlCol="0">
            <a:spAutoFit/>
          </a:bodyPr>
          <a:lstStyle>
            <a:defPPr>
              <a:defRPr lang="en-US"/>
            </a:defPPr>
            <a:lvl1pPr defTabSz="914377" eaLnBrk="0" fontAlgn="base" hangingPunct="0"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100000"/>
              <a:defRPr sz="1333" kern="0" cap="all" spc="300">
                <a:solidFill>
                  <a:srgbClr val="0070C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CURRENT STATUS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3F6892-F2C3-4EC3-8148-BB7F8890C9F8}"/>
              </a:ext>
            </a:extLst>
          </p:cNvPr>
          <p:cNvSpPr txBox="1"/>
          <p:nvPr/>
        </p:nvSpPr>
        <p:spPr>
          <a:xfrm>
            <a:off x="2918555" y="3229437"/>
            <a:ext cx="2575371" cy="205121"/>
          </a:xfrm>
          <a:prstGeom prst="rect">
            <a:avLst/>
          </a:prstGeom>
          <a:solidFill>
            <a:srgbClr val="FFFFFF"/>
          </a:solidFill>
        </p:spPr>
        <p:txBody>
          <a:bodyPr wrap="square" lIns="91440" tIns="0" rIns="0" bIns="0" rtlCol="0">
            <a:spAutoFit/>
          </a:bodyPr>
          <a:lstStyle>
            <a:defPPr>
              <a:defRPr lang="en-US"/>
            </a:defPPr>
            <a:lvl1pPr defTabSz="914377" eaLnBrk="0" fontAlgn="base" hangingPunct="0"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100000"/>
              <a:defRPr sz="1333" kern="0" cap="all" spc="300">
                <a:solidFill>
                  <a:srgbClr val="0070C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DELOITTE Assets</a:t>
            </a:r>
          </a:p>
        </p:txBody>
      </p:sp>
      <p:sp>
        <p:nvSpPr>
          <p:cNvPr id="21" name="Title 14">
            <a:extLst>
              <a:ext uri="{FF2B5EF4-FFF2-40B4-BE49-F238E27FC236}">
                <a16:creationId xmlns:a16="http://schemas.microsoft.com/office/drawing/2014/main" id="{A0C0C741-938D-4F3A-AEDF-439149BD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4" y="59433"/>
            <a:ext cx="11252200" cy="488215"/>
          </a:xfrm>
          <a:solidFill>
            <a:schemeClr val="bg1"/>
          </a:solidFill>
          <a:effectLst/>
        </p:spPr>
        <p:txBody>
          <a:bodyPr anchor="t">
            <a:noAutofit/>
          </a:bodyPr>
          <a:lstStyle/>
          <a:p>
            <a:r>
              <a:rPr lang="en-US" sz="28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Verdana" panose="020B0604030504040204" pitchFamily="34" charset="0"/>
              </a:rPr>
              <a:t>Test Automation @ HMHS</a:t>
            </a:r>
            <a:endParaRPr lang="en-US" sz="2800" b="1" noProof="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F4D96F-3A2F-44AA-A9D2-2DB49B21E523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2180965" y="1201184"/>
            <a:ext cx="542571" cy="603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5CE897-BB5D-40F3-8ACE-DAD12B392577}"/>
              </a:ext>
            </a:extLst>
          </p:cNvPr>
          <p:cNvGrpSpPr/>
          <p:nvPr/>
        </p:nvGrpSpPr>
        <p:grpSpPr>
          <a:xfrm>
            <a:off x="269088" y="2592969"/>
            <a:ext cx="1672061" cy="1672061"/>
            <a:chOff x="508904" y="2930084"/>
            <a:chExt cx="1672061" cy="16720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1673EE2-C0B2-4B35-AEC9-9B9F4F273799}"/>
                </a:ext>
              </a:extLst>
            </p:cNvPr>
            <p:cNvSpPr/>
            <p:nvPr/>
          </p:nvSpPr>
          <p:spPr bwMode="gray">
            <a:xfrm>
              <a:off x="508904" y="2930084"/>
              <a:ext cx="1672061" cy="167206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147A7A-70A0-4E21-B2FE-05F632F3FF28}"/>
                </a:ext>
              </a:extLst>
            </p:cNvPr>
            <p:cNvSpPr/>
            <p:nvPr/>
          </p:nvSpPr>
          <p:spPr bwMode="gray">
            <a:xfrm>
              <a:off x="703838" y="3125385"/>
              <a:ext cx="1281458" cy="128145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07C2B8B-17C3-422E-8797-A5EBC8FD92FC}"/>
                </a:ext>
              </a:extLst>
            </p:cNvPr>
            <p:cNvSpPr/>
            <p:nvPr/>
          </p:nvSpPr>
          <p:spPr bwMode="gray">
            <a:xfrm>
              <a:off x="785703" y="3207250"/>
              <a:ext cx="1117727" cy="11177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BC98F94-0080-4F07-887E-4C5F1F0FE511}"/>
                </a:ext>
              </a:extLst>
            </p:cNvPr>
            <p:cNvSpPr/>
            <p:nvPr/>
          </p:nvSpPr>
          <p:spPr bwMode="gray">
            <a:xfrm>
              <a:off x="938104" y="3359651"/>
              <a:ext cx="820464" cy="82046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General_Fill_38">
              <a:extLst>
                <a:ext uri="{FF2B5EF4-FFF2-40B4-BE49-F238E27FC236}">
                  <a16:creationId xmlns:a16="http://schemas.microsoft.com/office/drawing/2014/main" id="{3DC30B24-A51A-48B9-AE0B-7EE5EC1D0A3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27066" y="3448613"/>
              <a:ext cx="635000" cy="635000"/>
            </a:xfrm>
            <a:custGeom>
              <a:avLst/>
              <a:gdLst>
                <a:gd name="T0" fmla="*/ 0 w 512"/>
                <a:gd name="T1" fmla="*/ 256 h 512"/>
                <a:gd name="T2" fmla="*/ 512 w 512"/>
                <a:gd name="T3" fmla="*/ 256 h 512"/>
                <a:gd name="T4" fmla="*/ 416 w 512"/>
                <a:gd name="T5" fmla="*/ 330 h 512"/>
                <a:gd name="T6" fmla="*/ 394 w 512"/>
                <a:gd name="T7" fmla="*/ 341 h 512"/>
                <a:gd name="T8" fmla="*/ 384 w 512"/>
                <a:gd name="T9" fmla="*/ 320 h 512"/>
                <a:gd name="T10" fmla="*/ 371 w 512"/>
                <a:gd name="T11" fmla="*/ 334 h 512"/>
                <a:gd name="T12" fmla="*/ 338 w 512"/>
                <a:gd name="T13" fmla="*/ 359 h 512"/>
                <a:gd name="T14" fmla="*/ 318 w 512"/>
                <a:gd name="T15" fmla="*/ 376 h 512"/>
                <a:gd name="T16" fmla="*/ 277 w 512"/>
                <a:gd name="T17" fmla="*/ 370 h 512"/>
                <a:gd name="T18" fmla="*/ 250 w 512"/>
                <a:gd name="T19" fmla="*/ 384 h 512"/>
                <a:gd name="T20" fmla="*/ 217 w 512"/>
                <a:gd name="T21" fmla="*/ 381 h 512"/>
                <a:gd name="T22" fmla="*/ 172 w 512"/>
                <a:gd name="T23" fmla="*/ 368 h 512"/>
                <a:gd name="T24" fmla="*/ 128 w 512"/>
                <a:gd name="T25" fmla="*/ 320 h 512"/>
                <a:gd name="T26" fmla="*/ 117 w 512"/>
                <a:gd name="T27" fmla="*/ 341 h 512"/>
                <a:gd name="T28" fmla="*/ 96 w 512"/>
                <a:gd name="T29" fmla="*/ 330 h 512"/>
                <a:gd name="T30" fmla="*/ 106 w 512"/>
                <a:gd name="T31" fmla="*/ 170 h 512"/>
                <a:gd name="T32" fmla="*/ 106 w 512"/>
                <a:gd name="T33" fmla="*/ 149 h 512"/>
                <a:gd name="T34" fmla="*/ 128 w 512"/>
                <a:gd name="T35" fmla="*/ 160 h 512"/>
                <a:gd name="T36" fmla="*/ 224 w 512"/>
                <a:gd name="T37" fmla="*/ 181 h 512"/>
                <a:gd name="T38" fmla="*/ 261 w 512"/>
                <a:gd name="T39" fmla="*/ 161 h 512"/>
                <a:gd name="T40" fmla="*/ 343 w 512"/>
                <a:gd name="T41" fmla="*/ 181 h 512"/>
                <a:gd name="T42" fmla="*/ 384 w 512"/>
                <a:gd name="T43" fmla="*/ 160 h 512"/>
                <a:gd name="T44" fmla="*/ 405 w 512"/>
                <a:gd name="T45" fmla="*/ 149 h 512"/>
                <a:gd name="T46" fmla="*/ 405 w 512"/>
                <a:gd name="T47" fmla="*/ 170 h 512"/>
                <a:gd name="T48" fmla="*/ 416 w 512"/>
                <a:gd name="T49" fmla="*/ 330 h 512"/>
                <a:gd name="T50" fmla="*/ 350 w 512"/>
                <a:gd name="T51" fmla="*/ 328 h 512"/>
                <a:gd name="T52" fmla="*/ 335 w 512"/>
                <a:gd name="T53" fmla="*/ 337 h 512"/>
                <a:gd name="T54" fmla="*/ 328 w 512"/>
                <a:gd name="T55" fmla="*/ 332 h 512"/>
                <a:gd name="T56" fmla="*/ 294 w 512"/>
                <a:gd name="T57" fmla="*/ 274 h 512"/>
                <a:gd name="T58" fmla="*/ 275 w 512"/>
                <a:gd name="T59" fmla="*/ 284 h 512"/>
                <a:gd name="T60" fmla="*/ 310 w 512"/>
                <a:gd name="T61" fmla="*/ 343 h 512"/>
                <a:gd name="T62" fmla="*/ 290 w 512"/>
                <a:gd name="T63" fmla="*/ 353 h 512"/>
                <a:gd name="T64" fmla="*/ 243 w 512"/>
                <a:gd name="T65" fmla="*/ 296 h 512"/>
                <a:gd name="T66" fmla="*/ 260 w 512"/>
                <a:gd name="T67" fmla="*/ 345 h 512"/>
                <a:gd name="T68" fmla="*/ 256 w 512"/>
                <a:gd name="T69" fmla="*/ 361 h 512"/>
                <a:gd name="T70" fmla="*/ 239 w 512"/>
                <a:gd name="T71" fmla="*/ 357 h 512"/>
                <a:gd name="T72" fmla="*/ 228 w 512"/>
                <a:gd name="T73" fmla="*/ 337 h 512"/>
                <a:gd name="T74" fmla="*/ 220 w 512"/>
                <a:gd name="T75" fmla="*/ 325 h 512"/>
                <a:gd name="T76" fmla="*/ 202 w 512"/>
                <a:gd name="T77" fmla="*/ 337 h 512"/>
                <a:gd name="T78" fmla="*/ 207 w 512"/>
                <a:gd name="T79" fmla="*/ 363 h 512"/>
                <a:gd name="T80" fmla="*/ 158 w 512"/>
                <a:gd name="T81" fmla="*/ 304 h 512"/>
                <a:gd name="T82" fmla="*/ 128 w 512"/>
                <a:gd name="T83" fmla="*/ 298 h 512"/>
                <a:gd name="T84" fmla="*/ 184 w 512"/>
                <a:gd name="T85" fmla="*/ 202 h 512"/>
                <a:gd name="T86" fmla="*/ 160 w 512"/>
                <a:gd name="T87" fmla="*/ 234 h 512"/>
                <a:gd name="T88" fmla="*/ 193 w 512"/>
                <a:gd name="T89" fmla="*/ 266 h 512"/>
                <a:gd name="T90" fmla="*/ 349 w 512"/>
                <a:gd name="T91" fmla="*/ 319 h 512"/>
                <a:gd name="T92" fmla="*/ 384 w 512"/>
                <a:gd name="T93" fmla="*/ 202 h 512"/>
                <a:gd name="T94" fmla="*/ 362 w 512"/>
                <a:gd name="T95" fmla="*/ 298 h 512"/>
                <a:gd name="T96" fmla="*/ 322 w 512"/>
                <a:gd name="T97" fmla="*/ 230 h 512"/>
                <a:gd name="T98" fmla="*/ 190 w 512"/>
                <a:gd name="T99" fmla="*/ 245 h 512"/>
                <a:gd name="T100" fmla="*/ 181 w 512"/>
                <a:gd name="T101" fmla="*/ 234 h 512"/>
                <a:gd name="T102" fmla="*/ 268 w 512"/>
                <a:gd name="T103" fmla="*/ 182 h 512"/>
                <a:gd name="T104" fmla="*/ 341 w 512"/>
                <a:gd name="T105" fmla="*/ 20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16" y="330"/>
                  </a:moveTo>
                  <a:cubicBezTo>
                    <a:pt x="416" y="336"/>
                    <a:pt x="411" y="341"/>
                    <a:pt x="405" y="341"/>
                  </a:cubicBezTo>
                  <a:cubicBezTo>
                    <a:pt x="394" y="341"/>
                    <a:pt x="394" y="341"/>
                    <a:pt x="394" y="341"/>
                  </a:cubicBezTo>
                  <a:cubicBezTo>
                    <a:pt x="388" y="341"/>
                    <a:pt x="384" y="336"/>
                    <a:pt x="384" y="330"/>
                  </a:cubicBezTo>
                  <a:cubicBezTo>
                    <a:pt x="384" y="320"/>
                    <a:pt x="384" y="320"/>
                    <a:pt x="384" y="320"/>
                  </a:cubicBezTo>
                  <a:cubicBezTo>
                    <a:pt x="371" y="320"/>
                    <a:pt x="371" y="320"/>
                    <a:pt x="371" y="320"/>
                  </a:cubicBezTo>
                  <a:cubicBezTo>
                    <a:pt x="372" y="324"/>
                    <a:pt x="372" y="329"/>
                    <a:pt x="371" y="334"/>
                  </a:cubicBezTo>
                  <a:cubicBezTo>
                    <a:pt x="368" y="342"/>
                    <a:pt x="363" y="350"/>
                    <a:pt x="355" y="354"/>
                  </a:cubicBezTo>
                  <a:cubicBezTo>
                    <a:pt x="350" y="357"/>
                    <a:pt x="344" y="359"/>
                    <a:pt x="338" y="359"/>
                  </a:cubicBezTo>
                  <a:cubicBezTo>
                    <a:pt x="336" y="359"/>
                    <a:pt x="334" y="358"/>
                    <a:pt x="332" y="358"/>
                  </a:cubicBezTo>
                  <a:cubicBezTo>
                    <a:pt x="330" y="365"/>
                    <a:pt x="325" y="372"/>
                    <a:pt x="318" y="376"/>
                  </a:cubicBezTo>
                  <a:cubicBezTo>
                    <a:pt x="313" y="380"/>
                    <a:pt x="307" y="381"/>
                    <a:pt x="301" y="381"/>
                  </a:cubicBezTo>
                  <a:cubicBezTo>
                    <a:pt x="292" y="381"/>
                    <a:pt x="283" y="377"/>
                    <a:pt x="277" y="370"/>
                  </a:cubicBezTo>
                  <a:cubicBezTo>
                    <a:pt x="274" y="374"/>
                    <a:pt x="271" y="377"/>
                    <a:pt x="267" y="379"/>
                  </a:cubicBezTo>
                  <a:cubicBezTo>
                    <a:pt x="261" y="382"/>
                    <a:pt x="256" y="384"/>
                    <a:pt x="250" y="384"/>
                  </a:cubicBezTo>
                  <a:cubicBezTo>
                    <a:pt x="241" y="384"/>
                    <a:pt x="232" y="380"/>
                    <a:pt x="226" y="374"/>
                  </a:cubicBezTo>
                  <a:cubicBezTo>
                    <a:pt x="224" y="376"/>
                    <a:pt x="221" y="379"/>
                    <a:pt x="217" y="381"/>
                  </a:cubicBezTo>
                  <a:cubicBezTo>
                    <a:pt x="212" y="384"/>
                    <a:pt x="207" y="385"/>
                    <a:pt x="202" y="385"/>
                  </a:cubicBezTo>
                  <a:cubicBezTo>
                    <a:pt x="190" y="385"/>
                    <a:pt x="178" y="379"/>
                    <a:pt x="172" y="36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128" y="330"/>
                    <a:pt x="128" y="330"/>
                    <a:pt x="128" y="330"/>
                  </a:cubicBezTo>
                  <a:cubicBezTo>
                    <a:pt x="128" y="336"/>
                    <a:pt x="123" y="341"/>
                    <a:pt x="117" y="341"/>
                  </a:cubicBezTo>
                  <a:cubicBezTo>
                    <a:pt x="106" y="341"/>
                    <a:pt x="106" y="341"/>
                    <a:pt x="106" y="341"/>
                  </a:cubicBezTo>
                  <a:cubicBezTo>
                    <a:pt x="100" y="341"/>
                    <a:pt x="96" y="336"/>
                    <a:pt x="96" y="330"/>
                  </a:cubicBezTo>
                  <a:cubicBezTo>
                    <a:pt x="96" y="324"/>
                    <a:pt x="100" y="320"/>
                    <a:pt x="106" y="320"/>
                  </a:cubicBezTo>
                  <a:cubicBezTo>
                    <a:pt x="106" y="170"/>
                    <a:pt x="106" y="170"/>
                    <a:pt x="106" y="170"/>
                  </a:cubicBezTo>
                  <a:cubicBezTo>
                    <a:pt x="100" y="170"/>
                    <a:pt x="96" y="166"/>
                    <a:pt x="96" y="160"/>
                  </a:cubicBezTo>
                  <a:cubicBezTo>
                    <a:pt x="96" y="154"/>
                    <a:pt x="100" y="149"/>
                    <a:pt x="106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123" y="149"/>
                    <a:pt x="128" y="154"/>
                    <a:pt x="128" y="160"/>
                  </a:cubicBezTo>
                  <a:cubicBezTo>
                    <a:pt x="128" y="181"/>
                    <a:pt x="128" y="181"/>
                    <a:pt x="128" y="181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61" y="161"/>
                    <a:pt x="261" y="161"/>
                    <a:pt x="261" y="161"/>
                  </a:cubicBezTo>
                  <a:cubicBezTo>
                    <a:pt x="264" y="160"/>
                    <a:pt x="267" y="159"/>
                    <a:pt x="269" y="160"/>
                  </a:cubicBezTo>
                  <a:cubicBezTo>
                    <a:pt x="343" y="181"/>
                    <a:pt x="343" y="181"/>
                    <a:pt x="343" y="181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4" y="160"/>
                    <a:pt x="384" y="160"/>
                    <a:pt x="384" y="160"/>
                  </a:cubicBezTo>
                  <a:cubicBezTo>
                    <a:pt x="384" y="154"/>
                    <a:pt x="388" y="149"/>
                    <a:pt x="394" y="149"/>
                  </a:cubicBezTo>
                  <a:cubicBezTo>
                    <a:pt x="405" y="149"/>
                    <a:pt x="405" y="149"/>
                    <a:pt x="405" y="149"/>
                  </a:cubicBezTo>
                  <a:cubicBezTo>
                    <a:pt x="411" y="149"/>
                    <a:pt x="416" y="154"/>
                    <a:pt x="416" y="160"/>
                  </a:cubicBezTo>
                  <a:cubicBezTo>
                    <a:pt x="416" y="166"/>
                    <a:pt x="411" y="170"/>
                    <a:pt x="405" y="170"/>
                  </a:cubicBezTo>
                  <a:cubicBezTo>
                    <a:pt x="405" y="320"/>
                    <a:pt x="405" y="320"/>
                    <a:pt x="405" y="320"/>
                  </a:cubicBezTo>
                  <a:cubicBezTo>
                    <a:pt x="411" y="320"/>
                    <a:pt x="416" y="324"/>
                    <a:pt x="416" y="330"/>
                  </a:cubicBezTo>
                  <a:close/>
                  <a:moveTo>
                    <a:pt x="349" y="319"/>
                  </a:moveTo>
                  <a:cubicBezTo>
                    <a:pt x="350" y="322"/>
                    <a:pt x="351" y="325"/>
                    <a:pt x="350" y="328"/>
                  </a:cubicBezTo>
                  <a:cubicBezTo>
                    <a:pt x="349" y="332"/>
                    <a:pt x="347" y="334"/>
                    <a:pt x="344" y="336"/>
                  </a:cubicBezTo>
                  <a:cubicBezTo>
                    <a:pt x="342" y="337"/>
                    <a:pt x="338" y="338"/>
                    <a:pt x="335" y="337"/>
                  </a:cubicBezTo>
                  <a:cubicBezTo>
                    <a:pt x="332" y="336"/>
                    <a:pt x="330" y="334"/>
                    <a:pt x="328" y="332"/>
                  </a:cubicBezTo>
                  <a:cubicBezTo>
                    <a:pt x="328" y="332"/>
                    <a:pt x="328" y="332"/>
                    <a:pt x="328" y="332"/>
                  </a:cubicBezTo>
                  <a:cubicBezTo>
                    <a:pt x="328" y="332"/>
                    <a:pt x="328" y="332"/>
                    <a:pt x="328" y="331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291" y="268"/>
                    <a:pt x="284" y="267"/>
                    <a:pt x="279" y="270"/>
                  </a:cubicBezTo>
                  <a:cubicBezTo>
                    <a:pt x="274" y="273"/>
                    <a:pt x="272" y="279"/>
                    <a:pt x="275" y="284"/>
                  </a:cubicBezTo>
                  <a:cubicBezTo>
                    <a:pt x="310" y="343"/>
                    <a:pt x="310" y="343"/>
                    <a:pt x="310" y="343"/>
                  </a:cubicBezTo>
                  <a:cubicBezTo>
                    <a:pt x="310" y="343"/>
                    <a:pt x="310" y="343"/>
                    <a:pt x="310" y="343"/>
                  </a:cubicBezTo>
                  <a:cubicBezTo>
                    <a:pt x="313" y="348"/>
                    <a:pt x="313" y="355"/>
                    <a:pt x="307" y="358"/>
                  </a:cubicBezTo>
                  <a:cubicBezTo>
                    <a:pt x="301" y="361"/>
                    <a:pt x="294" y="359"/>
                    <a:pt x="290" y="353"/>
                  </a:cubicBezTo>
                  <a:cubicBezTo>
                    <a:pt x="258" y="300"/>
                    <a:pt x="258" y="300"/>
                    <a:pt x="258" y="300"/>
                  </a:cubicBezTo>
                  <a:cubicBezTo>
                    <a:pt x="255" y="295"/>
                    <a:pt x="249" y="293"/>
                    <a:pt x="243" y="296"/>
                  </a:cubicBezTo>
                  <a:cubicBezTo>
                    <a:pt x="238" y="299"/>
                    <a:pt x="237" y="306"/>
                    <a:pt x="240" y="311"/>
                  </a:cubicBezTo>
                  <a:cubicBezTo>
                    <a:pt x="260" y="345"/>
                    <a:pt x="260" y="345"/>
                    <a:pt x="260" y="345"/>
                  </a:cubicBezTo>
                  <a:cubicBezTo>
                    <a:pt x="262" y="347"/>
                    <a:pt x="262" y="350"/>
                    <a:pt x="261" y="353"/>
                  </a:cubicBezTo>
                  <a:cubicBezTo>
                    <a:pt x="261" y="356"/>
                    <a:pt x="259" y="359"/>
                    <a:pt x="256" y="361"/>
                  </a:cubicBezTo>
                  <a:cubicBezTo>
                    <a:pt x="250" y="364"/>
                    <a:pt x="243" y="362"/>
                    <a:pt x="239" y="357"/>
                  </a:cubicBezTo>
                  <a:cubicBezTo>
                    <a:pt x="239" y="357"/>
                    <a:pt x="239" y="357"/>
                    <a:pt x="239" y="357"/>
                  </a:cubicBezTo>
                  <a:cubicBezTo>
                    <a:pt x="228" y="337"/>
                    <a:pt x="228" y="337"/>
                    <a:pt x="228" y="337"/>
                  </a:cubicBezTo>
                  <a:cubicBezTo>
                    <a:pt x="228" y="337"/>
                    <a:pt x="228" y="337"/>
                    <a:pt x="228" y="337"/>
                  </a:cubicBezTo>
                  <a:cubicBezTo>
                    <a:pt x="228" y="337"/>
                    <a:pt x="228" y="337"/>
                    <a:pt x="228" y="337"/>
                  </a:cubicBezTo>
                  <a:cubicBezTo>
                    <a:pt x="220" y="325"/>
                    <a:pt x="220" y="325"/>
                    <a:pt x="220" y="325"/>
                  </a:cubicBezTo>
                  <a:cubicBezTo>
                    <a:pt x="217" y="320"/>
                    <a:pt x="210" y="319"/>
                    <a:pt x="206" y="322"/>
                  </a:cubicBezTo>
                  <a:cubicBezTo>
                    <a:pt x="201" y="325"/>
                    <a:pt x="199" y="332"/>
                    <a:pt x="202" y="337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11" y="350"/>
                    <a:pt x="214" y="358"/>
                    <a:pt x="207" y="363"/>
                  </a:cubicBezTo>
                  <a:cubicBezTo>
                    <a:pt x="201" y="366"/>
                    <a:pt x="193" y="362"/>
                    <a:pt x="190" y="357"/>
                  </a:cubicBezTo>
                  <a:cubicBezTo>
                    <a:pt x="158" y="304"/>
                    <a:pt x="158" y="304"/>
                    <a:pt x="158" y="304"/>
                  </a:cubicBezTo>
                  <a:cubicBezTo>
                    <a:pt x="156" y="300"/>
                    <a:pt x="153" y="298"/>
                    <a:pt x="149" y="298"/>
                  </a:cubicBezTo>
                  <a:cubicBezTo>
                    <a:pt x="128" y="298"/>
                    <a:pt x="128" y="298"/>
                    <a:pt x="128" y="298"/>
                  </a:cubicBezTo>
                  <a:cubicBezTo>
                    <a:pt x="128" y="202"/>
                    <a:pt x="128" y="202"/>
                    <a:pt x="128" y="202"/>
                  </a:cubicBezTo>
                  <a:cubicBezTo>
                    <a:pt x="184" y="202"/>
                    <a:pt x="184" y="202"/>
                    <a:pt x="184" y="202"/>
                  </a:cubicBezTo>
                  <a:cubicBezTo>
                    <a:pt x="176" y="207"/>
                    <a:pt x="176" y="207"/>
                    <a:pt x="176" y="207"/>
                  </a:cubicBezTo>
                  <a:cubicBezTo>
                    <a:pt x="166" y="213"/>
                    <a:pt x="160" y="223"/>
                    <a:pt x="160" y="234"/>
                  </a:cubicBezTo>
                  <a:cubicBezTo>
                    <a:pt x="160" y="244"/>
                    <a:pt x="164" y="254"/>
                    <a:pt x="170" y="260"/>
                  </a:cubicBezTo>
                  <a:cubicBezTo>
                    <a:pt x="177" y="265"/>
                    <a:pt x="185" y="267"/>
                    <a:pt x="193" y="266"/>
                  </a:cubicBezTo>
                  <a:cubicBezTo>
                    <a:pt x="307" y="247"/>
                    <a:pt x="307" y="247"/>
                    <a:pt x="307" y="247"/>
                  </a:cubicBezTo>
                  <a:lnTo>
                    <a:pt x="349" y="319"/>
                  </a:lnTo>
                  <a:close/>
                  <a:moveTo>
                    <a:pt x="341" y="202"/>
                  </a:moveTo>
                  <a:cubicBezTo>
                    <a:pt x="384" y="202"/>
                    <a:pt x="384" y="202"/>
                    <a:pt x="384" y="202"/>
                  </a:cubicBezTo>
                  <a:cubicBezTo>
                    <a:pt x="384" y="298"/>
                    <a:pt x="384" y="298"/>
                    <a:pt x="384" y="298"/>
                  </a:cubicBezTo>
                  <a:cubicBezTo>
                    <a:pt x="362" y="298"/>
                    <a:pt x="362" y="298"/>
                    <a:pt x="362" y="298"/>
                  </a:cubicBezTo>
                  <a:cubicBezTo>
                    <a:pt x="362" y="298"/>
                    <a:pt x="362" y="299"/>
                    <a:pt x="361" y="299"/>
                  </a:cubicBezTo>
                  <a:cubicBezTo>
                    <a:pt x="322" y="230"/>
                    <a:pt x="322" y="230"/>
                    <a:pt x="322" y="230"/>
                  </a:cubicBezTo>
                  <a:cubicBezTo>
                    <a:pt x="320" y="226"/>
                    <a:pt x="316" y="224"/>
                    <a:pt x="311" y="225"/>
                  </a:cubicBezTo>
                  <a:cubicBezTo>
                    <a:pt x="190" y="245"/>
                    <a:pt x="190" y="245"/>
                    <a:pt x="190" y="245"/>
                  </a:cubicBezTo>
                  <a:cubicBezTo>
                    <a:pt x="187" y="246"/>
                    <a:pt x="185" y="245"/>
                    <a:pt x="184" y="244"/>
                  </a:cubicBezTo>
                  <a:cubicBezTo>
                    <a:pt x="182" y="242"/>
                    <a:pt x="181" y="238"/>
                    <a:pt x="181" y="234"/>
                  </a:cubicBezTo>
                  <a:cubicBezTo>
                    <a:pt x="181" y="229"/>
                    <a:pt x="184" y="227"/>
                    <a:pt x="186" y="226"/>
                  </a:cubicBezTo>
                  <a:cubicBezTo>
                    <a:pt x="268" y="182"/>
                    <a:pt x="268" y="182"/>
                    <a:pt x="268" y="182"/>
                  </a:cubicBezTo>
                  <a:cubicBezTo>
                    <a:pt x="338" y="202"/>
                    <a:pt x="338" y="202"/>
                    <a:pt x="338" y="202"/>
                  </a:cubicBezTo>
                  <a:cubicBezTo>
                    <a:pt x="339" y="202"/>
                    <a:pt x="340" y="202"/>
                    <a:pt x="341" y="2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1712E1-91FC-4191-AE0C-EA5047DDFEF2}"/>
              </a:ext>
            </a:extLst>
          </p:cNvPr>
          <p:cNvCxnSpPr>
            <a:cxnSpLocks/>
          </p:cNvCxnSpPr>
          <p:nvPr/>
        </p:nvCxnSpPr>
        <p:spPr>
          <a:xfrm flipH="1" flipV="1">
            <a:off x="2180964" y="2508446"/>
            <a:ext cx="542571" cy="603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51C780-B6CC-4F20-AA01-DF64ABE9BC07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2163535" y="4515256"/>
            <a:ext cx="56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6C86101-DAD3-41A1-8539-06E737039308}"/>
              </a:ext>
            </a:extLst>
          </p:cNvPr>
          <p:cNvCxnSpPr>
            <a:cxnSpLocks/>
          </p:cNvCxnSpPr>
          <p:nvPr/>
        </p:nvCxnSpPr>
        <p:spPr>
          <a:xfrm flipH="1" flipV="1">
            <a:off x="2180964" y="6264476"/>
            <a:ext cx="542571" cy="603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6E33A5-E45B-4EA4-9331-BA9359E56DE0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105119" y="1201184"/>
            <a:ext cx="1075846" cy="1391785"/>
          </a:xfrm>
          <a:prstGeom prst="straightConnector1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392612-3C61-4B3E-8BFD-4FA60499F7E8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1696281" y="2514483"/>
            <a:ext cx="484684" cy="323354"/>
          </a:xfrm>
          <a:prstGeom prst="straightConnector1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CADB3D-A63C-4882-957F-D7BB793BC001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1696281" y="4020162"/>
            <a:ext cx="467256" cy="495096"/>
          </a:xfrm>
          <a:prstGeom prst="straightConnector1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6146B7-5DE5-4039-9F64-6B111D8165F8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1105119" y="4265030"/>
            <a:ext cx="1075844" cy="1999446"/>
          </a:xfrm>
          <a:prstGeom prst="straightConnector1">
            <a:avLst/>
          </a:prstGeom>
          <a:ln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A106E4E-F3B1-4B5E-B9DD-F762A8244B45}"/>
              </a:ext>
            </a:extLst>
          </p:cNvPr>
          <p:cNvSpPr/>
          <p:nvPr/>
        </p:nvSpPr>
        <p:spPr>
          <a:xfrm>
            <a:off x="2723535" y="5922691"/>
            <a:ext cx="8959560" cy="812696"/>
          </a:xfrm>
          <a:prstGeom prst="roundRect">
            <a:avLst>
              <a:gd name="adj" fmla="val 346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36DA92-73D6-48DB-AEFC-104AFD02D351}"/>
              </a:ext>
            </a:extLst>
          </p:cNvPr>
          <p:cNvSpPr/>
          <p:nvPr/>
        </p:nvSpPr>
        <p:spPr>
          <a:xfrm>
            <a:off x="2841522" y="6107650"/>
            <a:ext cx="8480021" cy="5387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Finish 12 automation scripts for identified regression suite for selected partner plans</a:t>
            </a: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 HMHS resources on automation &amp; conduct knowledge transfer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0D7025-E81F-4DF7-8531-D6955E90A1BC}"/>
              </a:ext>
            </a:extLst>
          </p:cNvPr>
          <p:cNvSpPr txBox="1"/>
          <p:nvPr/>
        </p:nvSpPr>
        <p:spPr>
          <a:xfrm>
            <a:off x="2918554" y="5849560"/>
            <a:ext cx="2809052" cy="205121"/>
          </a:xfrm>
          <a:prstGeom prst="rect">
            <a:avLst/>
          </a:prstGeom>
          <a:solidFill>
            <a:srgbClr val="FFFFFF"/>
          </a:solidFill>
        </p:spPr>
        <p:txBody>
          <a:bodyPr wrap="square" lIns="91440" tIns="0" rIns="0" bIns="0" rtlCol="0">
            <a:spAutoFit/>
          </a:bodyPr>
          <a:lstStyle>
            <a:defPPr>
              <a:defRPr lang="en-US"/>
            </a:defPPr>
            <a:lvl1pPr defTabSz="914377" eaLnBrk="0" fontAlgn="base" hangingPunct="0"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100000"/>
              <a:defRPr sz="1333" kern="0" cap="all" spc="300">
                <a:solidFill>
                  <a:srgbClr val="0070C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UPCOMING ACTIVITIES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BD4D7-3C99-4A00-827A-DA5822734BBD}"/>
              </a:ext>
            </a:extLst>
          </p:cNvPr>
          <p:cNvCxnSpPr/>
          <p:nvPr/>
        </p:nvCxnSpPr>
        <p:spPr>
          <a:xfrm>
            <a:off x="443934" y="547648"/>
            <a:ext cx="11470640" cy="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28D685F-10C1-4910-B56E-A63A9F1D3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919904"/>
              </p:ext>
            </p:extLst>
          </p:nvPr>
        </p:nvGraphicFramePr>
        <p:xfrm>
          <a:off x="474064" y="683171"/>
          <a:ext cx="11341101" cy="5568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505">
                  <a:extLst>
                    <a:ext uri="{9D8B030D-6E8A-4147-A177-3AD203B41FA5}">
                      <a16:colId xmlns:a16="http://schemas.microsoft.com/office/drawing/2014/main" val="3316694377"/>
                    </a:ext>
                  </a:extLst>
                </a:gridCol>
                <a:gridCol w="1760778">
                  <a:extLst>
                    <a:ext uri="{9D8B030D-6E8A-4147-A177-3AD203B41FA5}">
                      <a16:colId xmlns:a16="http://schemas.microsoft.com/office/drawing/2014/main" val="3791901693"/>
                    </a:ext>
                  </a:extLst>
                </a:gridCol>
                <a:gridCol w="1903445">
                  <a:extLst>
                    <a:ext uri="{9D8B030D-6E8A-4147-A177-3AD203B41FA5}">
                      <a16:colId xmlns:a16="http://schemas.microsoft.com/office/drawing/2014/main" val="1096066269"/>
                    </a:ext>
                  </a:extLst>
                </a:gridCol>
                <a:gridCol w="2071396">
                  <a:extLst>
                    <a:ext uri="{9D8B030D-6E8A-4147-A177-3AD203B41FA5}">
                      <a16:colId xmlns:a16="http://schemas.microsoft.com/office/drawing/2014/main" val="4266739523"/>
                    </a:ext>
                  </a:extLst>
                </a:gridCol>
                <a:gridCol w="3314977">
                  <a:extLst>
                    <a:ext uri="{9D8B030D-6E8A-4147-A177-3AD203B41FA5}">
                      <a16:colId xmlns:a16="http://schemas.microsoft.com/office/drawing/2014/main" val="377337935"/>
                    </a:ext>
                  </a:extLst>
                </a:gridCol>
              </a:tblGrid>
              <a:tr h="792696">
                <a:tc>
                  <a:txBody>
                    <a:bodyPr/>
                    <a:lstStyle/>
                    <a:p>
                      <a:endParaRPr lang="en-US" sz="9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1225" marR="81225" marT="40612" marB="40612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Unit Testing</a:t>
                      </a:r>
                    </a:p>
                    <a:p>
                      <a:pPr algn="ctr"/>
                      <a:endParaRPr lang="en-US" sz="9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pPr algn="ctr"/>
                      <a:r>
                        <a:rPr lang="en-US" sz="1000" b="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Testing individual rules, decision tables, newly added features etc..</a:t>
                      </a:r>
                    </a:p>
                  </a:txBody>
                  <a:tcPr marL="81225" marR="81225" marT="40612" marB="40612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Functional Testing</a:t>
                      </a:r>
                    </a:p>
                    <a:p>
                      <a:pPr algn="ctr"/>
                      <a:endParaRPr lang="en-US" sz="9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pPr algn="ctr"/>
                      <a:r>
                        <a:rPr lang="en-US" sz="1000" b="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Validation of the new changes for the stories developed in the sprint, It includes feature level &amp; flow level test cases</a:t>
                      </a:r>
                    </a:p>
                  </a:txBody>
                  <a:tcPr marL="81225" marR="81225" marT="40612" marB="40612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Integration Testing</a:t>
                      </a:r>
                    </a:p>
                    <a:p>
                      <a:pPr algn="ctr"/>
                      <a:endParaRPr lang="en-US" sz="9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pPr algn="ctr"/>
                      <a:r>
                        <a:rPr lang="en-US" sz="1000" b="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Multiple stories tested separately in different sprints by different teams are deployed into the UAT environment and tested along with external interfaces</a:t>
                      </a:r>
                    </a:p>
                  </a:txBody>
                  <a:tcPr marL="81225" marR="81225" marT="40612" marB="40612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Regression Testing</a:t>
                      </a:r>
                    </a:p>
                    <a:p>
                      <a:pPr algn="ctr"/>
                      <a:endParaRPr lang="en-US" sz="9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pPr algn="ctr"/>
                      <a:r>
                        <a:rPr lang="en-US" sz="1000" b="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the existing process flow with the new changes to verify if it is working fine. The existing test bed is executed &amp; any new functional flow is added to the test bed</a:t>
                      </a:r>
                    </a:p>
                  </a:txBody>
                  <a:tcPr marL="81225" marR="81225" marT="40612" marB="40612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67310"/>
                  </a:ext>
                </a:extLst>
              </a:tr>
              <a:tr h="461176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Execution Scope</a:t>
                      </a:r>
                    </a:p>
                  </a:txBody>
                  <a:tcPr marL="81225" marR="81225" marT="40612" marB="406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 Sprint</a:t>
                      </a:r>
                    </a:p>
                  </a:txBody>
                  <a:tcPr marL="81225" marR="81225" marT="40612" marB="406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 Sprint</a:t>
                      </a:r>
                    </a:p>
                  </a:txBody>
                  <a:tcPr marL="81225" marR="81225" marT="40612" marB="406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 Sprint / Release Window </a:t>
                      </a:r>
                    </a:p>
                  </a:txBody>
                  <a:tcPr marL="81225" marR="81225" marT="40612" marB="406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Release Window</a:t>
                      </a:r>
                    </a:p>
                  </a:txBody>
                  <a:tcPr marL="81225" marR="81225" marT="40612" marB="406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96722"/>
                  </a:ext>
                </a:extLst>
              </a:tr>
              <a:tr h="30916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HMHS Applications &amp; Automation Opportunities</a:t>
                      </a:r>
                    </a:p>
                  </a:txBody>
                  <a:tcPr marL="81225" marR="81225" marT="40612" marB="40612" anchor="ctr">
                    <a:solidFill>
                      <a:srgbClr val="333F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81225" marR="81225" marT="40612" marB="4061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849479"/>
                  </a:ext>
                </a:extLst>
              </a:tr>
              <a:tr h="898108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Opportunity 1</a:t>
                      </a:r>
                    </a:p>
                    <a:p>
                      <a:pPr marL="0" algn="l" defTabSz="1219170" rtl="0" eaLnBrk="1" latinLnBrk="0" hangingPunct="1"/>
                      <a:endParaRPr lang="en-US" sz="1050" b="0" kern="1200" dirty="0">
                        <a:solidFill>
                          <a:schemeClr val="dk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pPr marL="0" algn="l" defTabSz="1219170" rtl="0" eaLnBrk="1" latinLnBrk="0" hangingPunct="1"/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Automation Required for existing UM features (6.3)</a:t>
                      </a:r>
                    </a:p>
                  </a:txBody>
                  <a:tcPr marL="81225" marR="81225" marT="40612" marB="406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</a:p>
                    <a:p>
                      <a:endParaRPr lang="en-US" sz="10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Existing features have already passed unit testing</a:t>
                      </a:r>
                    </a:p>
                    <a:p>
                      <a:endParaRPr lang="en-US" sz="10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1225" marR="81225" marT="40612" marB="406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</a:p>
                    <a:p>
                      <a:endParaRPr lang="en-US" sz="10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r>
                        <a:rPr lang="en-US" sz="105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Existing features have already passed functional testing</a:t>
                      </a:r>
                      <a:endParaRPr lang="en-US" sz="10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1225" marR="81225" marT="40612" marB="4061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pPr algn="ctr"/>
                      <a:r>
                        <a:rPr lang="en-US" sz="1000" b="1" dirty="0"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Yes</a:t>
                      </a:r>
                      <a:endParaRPr lang="en-US" sz="10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1225" marR="81225" marT="40612" marB="40612"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Yes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Create a test automation framework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12 test cases identified from HMK and IBC regression suites to be automated using new framework</a:t>
                      </a:r>
                      <a:endParaRPr lang="en-US" sz="10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82880" marR="182880" marT="40612" marB="40612" anchor="ctr"/>
                </a:tc>
                <a:extLst>
                  <a:ext uri="{0D108BD9-81ED-4DB2-BD59-A6C34878D82A}">
                    <a16:rowId xmlns:a16="http://schemas.microsoft.com/office/drawing/2014/main" val="1282189555"/>
                  </a:ext>
                </a:extLst>
              </a:tr>
              <a:tr h="646125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Opportunity 2</a:t>
                      </a:r>
                    </a:p>
                    <a:p>
                      <a:endParaRPr lang="en-US" sz="1050" b="1" dirty="0">
                        <a:latin typeface="Open Sans Extrabold" panose="020B0906030804020204" pitchFamily="34" charset="0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  <a:p>
                      <a:pPr marL="0" algn="l" defTabSz="1219170" rtl="0" eaLnBrk="1" latinLnBrk="0" hangingPunct="1"/>
                      <a:r>
                        <a:rPr lang="en-US" sz="1050" b="0" kern="1200" dirty="0">
                          <a:solidFill>
                            <a:schemeClr val="dk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Automation Required for new UM features (6.3)</a:t>
                      </a:r>
                    </a:p>
                  </a:txBody>
                  <a:tcPr marL="81225" marR="81225" marT="40612" marB="40612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Unit test automation is not supported in Pega 6.3</a:t>
                      </a:r>
                    </a:p>
                  </a:txBody>
                  <a:tcPr marL="81225" marR="81225" marT="40612" marB="406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Yes</a:t>
                      </a:r>
                      <a:endParaRPr lang="en-US" sz="1000" b="1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endParaRPr lang="en-US" sz="1000" b="1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Identify functional tests that needs to be automated</a:t>
                      </a:r>
                      <a:endParaRPr lang="en-US" sz="10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1225" marR="81225" marT="40612" marB="406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Yes</a:t>
                      </a:r>
                      <a:endParaRPr lang="en-US" sz="1000" b="1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endParaRPr lang="en-US" sz="10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r>
                        <a:rPr lang="en-US" sz="10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If there are any new integration points identified</a:t>
                      </a:r>
                    </a:p>
                  </a:txBody>
                  <a:tcPr marL="81225" marR="81225" marT="40612" marB="406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Yes</a:t>
                      </a:r>
                      <a:endParaRPr lang="en-US" sz="1000" b="1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endParaRPr lang="en-US" sz="10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For the new identified regression cases to automate and impacted existing test cases</a:t>
                      </a:r>
                      <a:endParaRPr lang="en-US" sz="10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1225" marR="81225" marT="40612" marB="40612" anchor="ctr"/>
                </a:tc>
                <a:extLst>
                  <a:ext uri="{0D108BD9-81ED-4DB2-BD59-A6C34878D82A}">
                    <a16:rowId xmlns:a16="http://schemas.microsoft.com/office/drawing/2014/main" val="1523454806"/>
                  </a:ext>
                </a:extLst>
              </a:tr>
              <a:tr h="768329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Opportunity 3</a:t>
                      </a:r>
                    </a:p>
                    <a:p>
                      <a:endParaRPr lang="en-US" sz="1050" b="1" dirty="0">
                        <a:latin typeface="Open Sans Extrabold" panose="020B0906030804020204" pitchFamily="34" charset="0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  <a:p>
                      <a:r>
                        <a:rPr lang="en-US" sz="1050" b="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Automation Required for Modernization of Clinical platform</a:t>
                      </a:r>
                    </a:p>
                    <a:p>
                      <a:r>
                        <a:rPr lang="en-US" sz="1050" b="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(8.3)</a:t>
                      </a:r>
                    </a:p>
                  </a:txBody>
                  <a:tcPr marL="81225" marR="81225" marT="40612" marB="406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Yes</a:t>
                      </a:r>
                      <a:endParaRPr lang="en-US" sz="1000" b="1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endParaRPr lang="en-US" sz="10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r>
                        <a:rPr lang="en-US" sz="10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Unit Testing is estimated as part of development efforts and created as part of sprint life cycle</a:t>
                      </a:r>
                    </a:p>
                  </a:txBody>
                  <a:tcPr marL="81225" marR="81225" marT="40612" marB="406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Yes</a:t>
                      </a:r>
                      <a:endParaRPr lang="en-US" sz="1000" b="1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endParaRPr lang="en-US" sz="10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Automation effort estimation shall be included in story grooming or sprint planning</a:t>
                      </a:r>
                      <a:endParaRPr lang="en-US" sz="10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1225" marR="81225" marT="40612" marB="406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Yes</a:t>
                      </a:r>
                      <a:endParaRPr lang="en-US" sz="1000" b="1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endParaRPr lang="en-US" sz="10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r>
                        <a:rPr lang="en-US" sz="10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If there are any new integration points identified</a:t>
                      </a:r>
                    </a:p>
                  </a:txBody>
                  <a:tcPr marL="81225" marR="81225" marT="40612" marB="406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Yes</a:t>
                      </a:r>
                      <a:endParaRPr lang="en-US" sz="1000" b="1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endParaRPr lang="en-US" sz="10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For the new identified regression cases to automate and impacted existing test cases</a:t>
                      </a:r>
                      <a:endParaRPr lang="en-US" sz="1000" dirty="0"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1225" marR="81225" marT="40612" marB="40612" anchor="ctr"/>
                </a:tc>
                <a:extLst>
                  <a:ext uri="{0D108BD9-81ED-4DB2-BD59-A6C34878D82A}">
                    <a16:rowId xmlns:a16="http://schemas.microsoft.com/office/drawing/2014/main" val="2538125849"/>
                  </a:ext>
                </a:extLst>
              </a:tr>
              <a:tr h="284602">
                <a:tc gridSpan="5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Technology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Open Sans Extrabold" panose="020B0906030804020204" pitchFamily="34" charset="0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81225" marR="81225" marT="40612" marB="40612" anchor="ctr">
                    <a:solidFill>
                      <a:srgbClr val="333F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81225" marR="81225" marT="40612" marB="4061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266745"/>
                  </a:ext>
                </a:extLst>
              </a:tr>
              <a:tr h="46384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Tools &amp; Frameworks</a:t>
                      </a:r>
                      <a:endParaRPr lang="en-US" sz="1000" b="1" dirty="0">
                        <a:latin typeface="Open Sans Extrabold" panose="020B0906030804020204" pitchFamily="34" charset="0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81225" marR="81225" marT="40612" marB="406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Pega OOTB RPA capabilities to unit testing for code elements and also for flows within a session</a:t>
                      </a:r>
                    </a:p>
                  </a:txBody>
                  <a:tcPr marL="81225" marR="81225" marT="40612" marB="406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Selenium and related toolsets</a:t>
                      </a:r>
                    </a:p>
                  </a:txBody>
                  <a:tcPr marL="81225" marR="81225" marT="40612" marB="406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Selenium and related toolsets</a:t>
                      </a:r>
                    </a:p>
                  </a:txBody>
                  <a:tcPr marL="81225" marR="81225" marT="40612" marB="406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Selenium and related toolsets</a:t>
                      </a:r>
                    </a:p>
                  </a:txBody>
                  <a:tcPr marL="81225" marR="81225" marT="40612" marB="406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63719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98EFA10-2FEA-451C-889F-194E7DE496CF}"/>
              </a:ext>
            </a:extLst>
          </p:cNvPr>
          <p:cNvSpPr/>
          <p:nvPr/>
        </p:nvSpPr>
        <p:spPr>
          <a:xfrm>
            <a:off x="8809703" y="69259"/>
            <a:ext cx="345629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Verdana"/>
                <a:ea typeface="+mn-ea"/>
                <a:cs typeface="+mn-cs"/>
              </a:rPr>
              <a:t>DRAFT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66F0AF-9340-4F3A-9FF6-6DD5C5DCB236}"/>
              </a:ext>
            </a:extLst>
          </p:cNvPr>
          <p:cNvCxnSpPr/>
          <p:nvPr/>
        </p:nvCxnSpPr>
        <p:spPr>
          <a:xfrm>
            <a:off x="474064" y="615409"/>
            <a:ext cx="11470640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itle 14">
            <a:extLst>
              <a:ext uri="{FF2B5EF4-FFF2-40B4-BE49-F238E27FC236}">
                <a16:creationId xmlns:a16="http://schemas.microsoft.com/office/drawing/2014/main" id="{37E4C4DD-0D84-4E41-904A-02DC1BAA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4" y="59433"/>
            <a:ext cx="11252200" cy="488215"/>
          </a:xfrm>
          <a:solidFill>
            <a:schemeClr val="bg1"/>
          </a:solidFill>
          <a:effectLst/>
        </p:spPr>
        <p:txBody>
          <a:bodyPr>
            <a:noAutofit/>
          </a:bodyPr>
          <a:lstStyle/>
          <a:p>
            <a:r>
              <a:rPr lang="en-US" sz="28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Verdana" panose="020B0604030504040204" pitchFamily="34" charset="0"/>
              </a:rPr>
              <a:t>Test Automation Opportunities @ HMHS</a:t>
            </a:r>
            <a:br>
              <a:rPr lang="en-US" sz="2800" dirty="0"/>
            </a:br>
            <a:endParaRPr lang="en-US" sz="2800" b="1" noProof="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F3371-7F11-491D-BE14-AAE308A23F21}"/>
              </a:ext>
            </a:extLst>
          </p:cNvPr>
          <p:cNvSpPr/>
          <p:nvPr/>
        </p:nvSpPr>
        <p:spPr bwMode="gray">
          <a:xfrm>
            <a:off x="8556171" y="2876660"/>
            <a:ext cx="3212755" cy="678303"/>
          </a:xfrm>
          <a:prstGeom prst="rect">
            <a:avLst/>
          </a:prstGeom>
          <a:noFill/>
          <a:ln w="28575" algn="ctr">
            <a:solidFill>
              <a:srgbClr val="00B050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38131C-6E36-42A2-9A60-FA01802C67FF}"/>
              </a:ext>
            </a:extLst>
          </p:cNvPr>
          <p:cNvSpPr/>
          <p:nvPr/>
        </p:nvSpPr>
        <p:spPr bwMode="gray">
          <a:xfrm>
            <a:off x="9544200" y="2613831"/>
            <a:ext cx="2270965" cy="25461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AUTOMATION POC SCOPE</a:t>
            </a:r>
          </a:p>
        </p:txBody>
      </p:sp>
    </p:spTree>
    <p:extLst>
      <p:ext uri="{BB962C8B-B14F-4D97-AF65-F5344CB8AC3E}">
        <p14:creationId xmlns:p14="http://schemas.microsoft.com/office/powerpoint/2010/main" val="22174751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4">
            <a:extLst>
              <a:ext uri="{FF2B5EF4-FFF2-40B4-BE49-F238E27FC236}">
                <a16:creationId xmlns:a16="http://schemas.microsoft.com/office/drawing/2014/main" id="{5EAFD6CC-9B06-4826-8F5F-E48A59DB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4" y="59433"/>
            <a:ext cx="11252200" cy="488215"/>
          </a:xfrm>
          <a:solidFill>
            <a:schemeClr val="bg1"/>
          </a:solidFill>
          <a:effectLst/>
        </p:spPr>
        <p:txBody>
          <a:bodyPr>
            <a:noAutofit/>
          </a:bodyPr>
          <a:lstStyle/>
          <a:p>
            <a:r>
              <a:rPr lang="en-US" sz="28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Test Automation</a:t>
            </a:r>
            <a:r>
              <a:rPr lang="en-US" sz="28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Maturity @ HMHS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ED96D1-6709-401B-B672-2A758684034E}"/>
              </a:ext>
            </a:extLst>
          </p:cNvPr>
          <p:cNvCxnSpPr/>
          <p:nvPr/>
        </p:nvCxnSpPr>
        <p:spPr>
          <a:xfrm>
            <a:off x="474064" y="615409"/>
            <a:ext cx="11470640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AAE4F0E-E1EF-45A3-971C-3AC36401EAFC}"/>
              </a:ext>
            </a:extLst>
          </p:cNvPr>
          <p:cNvSpPr/>
          <p:nvPr/>
        </p:nvSpPr>
        <p:spPr>
          <a:xfrm>
            <a:off x="4120540" y="5814161"/>
            <a:ext cx="2341949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Ad-Hoc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Minimal Automation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Individual Teams Driven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Research &amp; establishment level</a:t>
            </a:r>
            <a:endParaRPr lang="en-US" sz="1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22E903D-826A-41EB-8E30-3CED21FE882D}"/>
              </a:ext>
            </a:extLst>
          </p:cNvPr>
          <p:cNvGrpSpPr/>
          <p:nvPr/>
        </p:nvGrpSpPr>
        <p:grpSpPr>
          <a:xfrm>
            <a:off x="7800311" y="3885429"/>
            <a:ext cx="706551" cy="365760"/>
            <a:chOff x="4953973" y="3370420"/>
            <a:chExt cx="706551" cy="365760"/>
          </a:xfrm>
        </p:grpSpPr>
        <p:sp>
          <p:nvSpPr>
            <p:cNvPr id="47" name="Right Arrow 1">
              <a:extLst>
                <a:ext uri="{FF2B5EF4-FFF2-40B4-BE49-F238E27FC236}">
                  <a16:creationId xmlns:a16="http://schemas.microsoft.com/office/drawing/2014/main" id="{0810BA36-3B3B-4B30-B112-6841320E99AF}"/>
                </a:ext>
              </a:extLst>
            </p:cNvPr>
            <p:cNvSpPr/>
            <p:nvPr/>
          </p:nvSpPr>
          <p:spPr>
            <a:xfrm>
              <a:off x="4953973" y="3370420"/>
              <a:ext cx="706551" cy="365760"/>
            </a:xfrm>
            <a:custGeom>
              <a:avLst/>
              <a:gdLst>
                <a:gd name="connsiteX0" fmla="*/ 0 w 3994150"/>
                <a:gd name="connsiteY0" fmla="*/ 546497 h 2185987"/>
                <a:gd name="connsiteX1" fmla="*/ 2901157 w 3994150"/>
                <a:gd name="connsiteY1" fmla="*/ 5464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8777 w 3994150"/>
                <a:gd name="connsiteY1" fmla="*/ 2797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32551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32551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075610 h 2185987"/>
                <a:gd name="connsiteX7" fmla="*/ 7620 w 3994150"/>
                <a:gd name="connsiteY7" fmla="*/ 256937 h 2185987"/>
                <a:gd name="connsiteX0" fmla="*/ 0 w 4268470"/>
                <a:gd name="connsiteY0" fmla="*/ 249317 h 2185987"/>
                <a:gd name="connsiteX1" fmla="*/ 3175477 w 4268470"/>
                <a:gd name="connsiteY1" fmla="*/ 272177 h 2185987"/>
                <a:gd name="connsiteX2" fmla="*/ 3175477 w 4268470"/>
                <a:gd name="connsiteY2" fmla="*/ 0 h 2185987"/>
                <a:gd name="connsiteX3" fmla="*/ 4268470 w 4268470"/>
                <a:gd name="connsiteY3" fmla="*/ 1092994 h 2185987"/>
                <a:gd name="connsiteX4" fmla="*/ 3175477 w 4268470"/>
                <a:gd name="connsiteY4" fmla="*/ 2185987 h 2185987"/>
                <a:gd name="connsiteX5" fmla="*/ 3183097 w 4268470"/>
                <a:gd name="connsiteY5" fmla="*/ 1067990 h 2185987"/>
                <a:gd name="connsiteX6" fmla="*/ 274320 w 4268470"/>
                <a:gd name="connsiteY6" fmla="*/ 1075610 h 2185987"/>
                <a:gd name="connsiteX7" fmla="*/ 0 w 4268470"/>
                <a:gd name="connsiteY7" fmla="*/ 24931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228600 w 4222750"/>
                <a:gd name="connsiteY6" fmla="*/ 1075610 h 2185987"/>
                <a:gd name="connsiteX7" fmla="*/ 0 w 4222750"/>
                <a:gd name="connsiteY7" fmla="*/ 27217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1219200 w 4222750"/>
                <a:gd name="connsiteY6" fmla="*/ 1067990 h 2185987"/>
                <a:gd name="connsiteX7" fmla="*/ 0 w 4222750"/>
                <a:gd name="connsiteY7" fmla="*/ 272177 h 218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22750" h="2185987">
                  <a:moveTo>
                    <a:pt x="0" y="272177"/>
                  </a:moveTo>
                  <a:lnTo>
                    <a:pt x="3129757" y="272177"/>
                  </a:lnTo>
                  <a:lnTo>
                    <a:pt x="3129757" y="0"/>
                  </a:lnTo>
                  <a:lnTo>
                    <a:pt x="4222750" y="1092994"/>
                  </a:lnTo>
                  <a:lnTo>
                    <a:pt x="3129757" y="2185987"/>
                  </a:lnTo>
                  <a:lnTo>
                    <a:pt x="3137377" y="1067990"/>
                  </a:lnTo>
                  <a:lnTo>
                    <a:pt x="1219200" y="1067990"/>
                  </a:lnTo>
                  <a:lnTo>
                    <a:pt x="0" y="27217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8" name="Right Arrow 1">
              <a:extLst>
                <a:ext uri="{FF2B5EF4-FFF2-40B4-BE49-F238E27FC236}">
                  <a16:creationId xmlns:a16="http://schemas.microsoft.com/office/drawing/2014/main" id="{AB6CF929-83AC-43E9-9AB5-E7533CB21874}"/>
                </a:ext>
              </a:extLst>
            </p:cNvPr>
            <p:cNvSpPr/>
            <p:nvPr/>
          </p:nvSpPr>
          <p:spPr>
            <a:xfrm rot="10800000" flipH="1" flipV="1">
              <a:off x="5478145" y="3549116"/>
              <a:ext cx="181104" cy="187064"/>
            </a:xfrm>
            <a:custGeom>
              <a:avLst/>
              <a:gdLst>
                <a:gd name="connsiteX0" fmla="*/ 0 w 3994150"/>
                <a:gd name="connsiteY0" fmla="*/ 546497 h 2185987"/>
                <a:gd name="connsiteX1" fmla="*/ 2901157 w 3994150"/>
                <a:gd name="connsiteY1" fmla="*/ 5464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8777 w 3994150"/>
                <a:gd name="connsiteY1" fmla="*/ 2797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32551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32551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075610 h 2185987"/>
                <a:gd name="connsiteX7" fmla="*/ 7620 w 3994150"/>
                <a:gd name="connsiteY7" fmla="*/ 256937 h 2185987"/>
                <a:gd name="connsiteX0" fmla="*/ 0 w 4268470"/>
                <a:gd name="connsiteY0" fmla="*/ 249317 h 2185987"/>
                <a:gd name="connsiteX1" fmla="*/ 3175477 w 4268470"/>
                <a:gd name="connsiteY1" fmla="*/ 272177 h 2185987"/>
                <a:gd name="connsiteX2" fmla="*/ 3175477 w 4268470"/>
                <a:gd name="connsiteY2" fmla="*/ 0 h 2185987"/>
                <a:gd name="connsiteX3" fmla="*/ 4268470 w 4268470"/>
                <a:gd name="connsiteY3" fmla="*/ 1092994 h 2185987"/>
                <a:gd name="connsiteX4" fmla="*/ 3175477 w 4268470"/>
                <a:gd name="connsiteY4" fmla="*/ 2185987 h 2185987"/>
                <a:gd name="connsiteX5" fmla="*/ 3183097 w 4268470"/>
                <a:gd name="connsiteY5" fmla="*/ 1067990 h 2185987"/>
                <a:gd name="connsiteX6" fmla="*/ 274320 w 4268470"/>
                <a:gd name="connsiteY6" fmla="*/ 1075610 h 2185987"/>
                <a:gd name="connsiteX7" fmla="*/ 0 w 4268470"/>
                <a:gd name="connsiteY7" fmla="*/ 24931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228600 w 4222750"/>
                <a:gd name="connsiteY6" fmla="*/ 1075610 h 2185987"/>
                <a:gd name="connsiteX7" fmla="*/ 0 w 4222750"/>
                <a:gd name="connsiteY7" fmla="*/ 27217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1219200 w 4222750"/>
                <a:gd name="connsiteY6" fmla="*/ 1067990 h 2185987"/>
                <a:gd name="connsiteX7" fmla="*/ 0 w 4222750"/>
                <a:gd name="connsiteY7" fmla="*/ 272177 h 2185987"/>
                <a:gd name="connsiteX0" fmla="*/ 0 w 3003550"/>
                <a:gd name="connsiteY0" fmla="*/ 1067990 h 2185987"/>
                <a:gd name="connsiteX1" fmla="*/ 1910557 w 3003550"/>
                <a:gd name="connsiteY1" fmla="*/ 272177 h 2185987"/>
                <a:gd name="connsiteX2" fmla="*/ 1910557 w 3003550"/>
                <a:gd name="connsiteY2" fmla="*/ 0 h 2185987"/>
                <a:gd name="connsiteX3" fmla="*/ 3003550 w 3003550"/>
                <a:gd name="connsiteY3" fmla="*/ 1092994 h 2185987"/>
                <a:gd name="connsiteX4" fmla="*/ 1910557 w 3003550"/>
                <a:gd name="connsiteY4" fmla="*/ 2185987 h 2185987"/>
                <a:gd name="connsiteX5" fmla="*/ 1918177 w 3003550"/>
                <a:gd name="connsiteY5" fmla="*/ 1067990 h 2185987"/>
                <a:gd name="connsiteX6" fmla="*/ 0 w 3003550"/>
                <a:gd name="connsiteY6" fmla="*/ 1067990 h 2185987"/>
                <a:gd name="connsiteX0" fmla="*/ 7620 w 1092993"/>
                <a:gd name="connsiteY0" fmla="*/ 1067990 h 2185987"/>
                <a:gd name="connsiteX1" fmla="*/ 0 w 1092993"/>
                <a:gd name="connsiteY1" fmla="*/ 272177 h 2185987"/>
                <a:gd name="connsiteX2" fmla="*/ 0 w 1092993"/>
                <a:gd name="connsiteY2" fmla="*/ 0 h 2185987"/>
                <a:gd name="connsiteX3" fmla="*/ 1092993 w 1092993"/>
                <a:gd name="connsiteY3" fmla="*/ 1092994 h 2185987"/>
                <a:gd name="connsiteX4" fmla="*/ 0 w 1092993"/>
                <a:gd name="connsiteY4" fmla="*/ 2185987 h 2185987"/>
                <a:gd name="connsiteX5" fmla="*/ 7620 w 1092993"/>
                <a:gd name="connsiteY5" fmla="*/ 1067990 h 2185987"/>
                <a:gd name="connsiteX0" fmla="*/ 7620 w 1092993"/>
                <a:gd name="connsiteY0" fmla="*/ 1067990 h 2185987"/>
                <a:gd name="connsiteX1" fmla="*/ 0 w 1092993"/>
                <a:gd name="connsiteY1" fmla="*/ 0 h 2185987"/>
                <a:gd name="connsiteX2" fmla="*/ 1092993 w 1092993"/>
                <a:gd name="connsiteY2" fmla="*/ 1092994 h 2185987"/>
                <a:gd name="connsiteX3" fmla="*/ 0 w 1092993"/>
                <a:gd name="connsiteY3" fmla="*/ 2185987 h 2185987"/>
                <a:gd name="connsiteX4" fmla="*/ 7620 w 1092993"/>
                <a:gd name="connsiteY4" fmla="*/ 1067990 h 2185987"/>
                <a:gd name="connsiteX0" fmla="*/ 7620 w 1092993"/>
                <a:gd name="connsiteY0" fmla="*/ 0 h 1117997"/>
                <a:gd name="connsiteX1" fmla="*/ 1092993 w 1092993"/>
                <a:gd name="connsiteY1" fmla="*/ 25004 h 1117997"/>
                <a:gd name="connsiteX2" fmla="*/ 0 w 1092993"/>
                <a:gd name="connsiteY2" fmla="*/ 1117997 h 1117997"/>
                <a:gd name="connsiteX3" fmla="*/ 7620 w 1092993"/>
                <a:gd name="connsiteY3" fmla="*/ 0 h 111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2993" h="1117997">
                  <a:moveTo>
                    <a:pt x="7620" y="0"/>
                  </a:moveTo>
                  <a:lnTo>
                    <a:pt x="1092993" y="25004"/>
                  </a:lnTo>
                  <a:lnTo>
                    <a:pt x="0" y="111799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BCA7491-F470-43EA-B015-7B9FD5A03735}"/>
              </a:ext>
            </a:extLst>
          </p:cNvPr>
          <p:cNvSpPr txBox="1"/>
          <p:nvPr/>
        </p:nvSpPr>
        <p:spPr>
          <a:xfrm>
            <a:off x="2736429" y="3725333"/>
            <a:ext cx="691028" cy="74981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08C767-C2EF-44EB-AD1A-2D5728E23FE6}"/>
              </a:ext>
            </a:extLst>
          </p:cNvPr>
          <p:cNvSpPr txBox="1"/>
          <p:nvPr/>
        </p:nvSpPr>
        <p:spPr>
          <a:xfrm>
            <a:off x="4176028" y="3075168"/>
            <a:ext cx="691028" cy="74981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29E824-0381-4B7F-921A-F815A60004C4}"/>
              </a:ext>
            </a:extLst>
          </p:cNvPr>
          <p:cNvSpPr txBox="1"/>
          <p:nvPr/>
        </p:nvSpPr>
        <p:spPr>
          <a:xfrm>
            <a:off x="5728631" y="2409770"/>
            <a:ext cx="691028" cy="74981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FD3D7F-9477-49F3-B2AE-BF891E2C0125}"/>
              </a:ext>
            </a:extLst>
          </p:cNvPr>
          <p:cNvSpPr txBox="1"/>
          <p:nvPr/>
        </p:nvSpPr>
        <p:spPr>
          <a:xfrm>
            <a:off x="7223935" y="1802040"/>
            <a:ext cx="691028" cy="74981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L4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429908E-5FEE-445F-BE29-2051FB7589EA}"/>
              </a:ext>
            </a:extLst>
          </p:cNvPr>
          <p:cNvGrpSpPr/>
          <p:nvPr/>
        </p:nvGrpSpPr>
        <p:grpSpPr>
          <a:xfrm>
            <a:off x="6366949" y="4440348"/>
            <a:ext cx="706551" cy="365760"/>
            <a:chOff x="4953973" y="3370420"/>
            <a:chExt cx="706551" cy="365760"/>
          </a:xfrm>
        </p:grpSpPr>
        <p:sp>
          <p:nvSpPr>
            <p:cNvPr id="54" name="Right Arrow 1">
              <a:extLst>
                <a:ext uri="{FF2B5EF4-FFF2-40B4-BE49-F238E27FC236}">
                  <a16:creationId xmlns:a16="http://schemas.microsoft.com/office/drawing/2014/main" id="{AD22580E-82CB-4A40-BCF7-7E4F95FD6358}"/>
                </a:ext>
              </a:extLst>
            </p:cNvPr>
            <p:cNvSpPr/>
            <p:nvPr/>
          </p:nvSpPr>
          <p:spPr>
            <a:xfrm>
              <a:off x="4953973" y="3370420"/>
              <a:ext cx="706551" cy="365760"/>
            </a:xfrm>
            <a:custGeom>
              <a:avLst/>
              <a:gdLst>
                <a:gd name="connsiteX0" fmla="*/ 0 w 3994150"/>
                <a:gd name="connsiteY0" fmla="*/ 546497 h 2185987"/>
                <a:gd name="connsiteX1" fmla="*/ 2901157 w 3994150"/>
                <a:gd name="connsiteY1" fmla="*/ 5464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8777 w 3994150"/>
                <a:gd name="connsiteY1" fmla="*/ 2797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32551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32551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075610 h 2185987"/>
                <a:gd name="connsiteX7" fmla="*/ 7620 w 3994150"/>
                <a:gd name="connsiteY7" fmla="*/ 256937 h 2185987"/>
                <a:gd name="connsiteX0" fmla="*/ 0 w 4268470"/>
                <a:gd name="connsiteY0" fmla="*/ 249317 h 2185987"/>
                <a:gd name="connsiteX1" fmla="*/ 3175477 w 4268470"/>
                <a:gd name="connsiteY1" fmla="*/ 272177 h 2185987"/>
                <a:gd name="connsiteX2" fmla="*/ 3175477 w 4268470"/>
                <a:gd name="connsiteY2" fmla="*/ 0 h 2185987"/>
                <a:gd name="connsiteX3" fmla="*/ 4268470 w 4268470"/>
                <a:gd name="connsiteY3" fmla="*/ 1092994 h 2185987"/>
                <a:gd name="connsiteX4" fmla="*/ 3175477 w 4268470"/>
                <a:gd name="connsiteY4" fmla="*/ 2185987 h 2185987"/>
                <a:gd name="connsiteX5" fmla="*/ 3183097 w 4268470"/>
                <a:gd name="connsiteY5" fmla="*/ 1067990 h 2185987"/>
                <a:gd name="connsiteX6" fmla="*/ 274320 w 4268470"/>
                <a:gd name="connsiteY6" fmla="*/ 1075610 h 2185987"/>
                <a:gd name="connsiteX7" fmla="*/ 0 w 4268470"/>
                <a:gd name="connsiteY7" fmla="*/ 24931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228600 w 4222750"/>
                <a:gd name="connsiteY6" fmla="*/ 1075610 h 2185987"/>
                <a:gd name="connsiteX7" fmla="*/ 0 w 4222750"/>
                <a:gd name="connsiteY7" fmla="*/ 27217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1219200 w 4222750"/>
                <a:gd name="connsiteY6" fmla="*/ 1067990 h 2185987"/>
                <a:gd name="connsiteX7" fmla="*/ 0 w 4222750"/>
                <a:gd name="connsiteY7" fmla="*/ 272177 h 218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22750" h="2185987">
                  <a:moveTo>
                    <a:pt x="0" y="272177"/>
                  </a:moveTo>
                  <a:lnTo>
                    <a:pt x="3129757" y="272177"/>
                  </a:lnTo>
                  <a:lnTo>
                    <a:pt x="3129757" y="0"/>
                  </a:lnTo>
                  <a:lnTo>
                    <a:pt x="4222750" y="1092994"/>
                  </a:lnTo>
                  <a:lnTo>
                    <a:pt x="3129757" y="2185987"/>
                  </a:lnTo>
                  <a:lnTo>
                    <a:pt x="3137377" y="1067990"/>
                  </a:lnTo>
                  <a:lnTo>
                    <a:pt x="1219200" y="1067990"/>
                  </a:lnTo>
                  <a:lnTo>
                    <a:pt x="0" y="27217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5" name="Right Arrow 1">
              <a:extLst>
                <a:ext uri="{FF2B5EF4-FFF2-40B4-BE49-F238E27FC236}">
                  <a16:creationId xmlns:a16="http://schemas.microsoft.com/office/drawing/2014/main" id="{1F6076CF-78DD-45C6-A3E1-F6D6C721D9A4}"/>
                </a:ext>
              </a:extLst>
            </p:cNvPr>
            <p:cNvSpPr/>
            <p:nvPr/>
          </p:nvSpPr>
          <p:spPr>
            <a:xfrm rot="10800000" flipH="1" flipV="1">
              <a:off x="5478145" y="3549116"/>
              <a:ext cx="181104" cy="187064"/>
            </a:xfrm>
            <a:custGeom>
              <a:avLst/>
              <a:gdLst>
                <a:gd name="connsiteX0" fmla="*/ 0 w 3994150"/>
                <a:gd name="connsiteY0" fmla="*/ 546497 h 2185987"/>
                <a:gd name="connsiteX1" fmla="*/ 2901157 w 3994150"/>
                <a:gd name="connsiteY1" fmla="*/ 5464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8777 w 3994150"/>
                <a:gd name="connsiteY1" fmla="*/ 2797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32551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32551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075610 h 2185987"/>
                <a:gd name="connsiteX7" fmla="*/ 7620 w 3994150"/>
                <a:gd name="connsiteY7" fmla="*/ 256937 h 2185987"/>
                <a:gd name="connsiteX0" fmla="*/ 0 w 4268470"/>
                <a:gd name="connsiteY0" fmla="*/ 249317 h 2185987"/>
                <a:gd name="connsiteX1" fmla="*/ 3175477 w 4268470"/>
                <a:gd name="connsiteY1" fmla="*/ 272177 h 2185987"/>
                <a:gd name="connsiteX2" fmla="*/ 3175477 w 4268470"/>
                <a:gd name="connsiteY2" fmla="*/ 0 h 2185987"/>
                <a:gd name="connsiteX3" fmla="*/ 4268470 w 4268470"/>
                <a:gd name="connsiteY3" fmla="*/ 1092994 h 2185987"/>
                <a:gd name="connsiteX4" fmla="*/ 3175477 w 4268470"/>
                <a:gd name="connsiteY4" fmla="*/ 2185987 h 2185987"/>
                <a:gd name="connsiteX5" fmla="*/ 3183097 w 4268470"/>
                <a:gd name="connsiteY5" fmla="*/ 1067990 h 2185987"/>
                <a:gd name="connsiteX6" fmla="*/ 274320 w 4268470"/>
                <a:gd name="connsiteY6" fmla="*/ 1075610 h 2185987"/>
                <a:gd name="connsiteX7" fmla="*/ 0 w 4268470"/>
                <a:gd name="connsiteY7" fmla="*/ 24931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228600 w 4222750"/>
                <a:gd name="connsiteY6" fmla="*/ 1075610 h 2185987"/>
                <a:gd name="connsiteX7" fmla="*/ 0 w 4222750"/>
                <a:gd name="connsiteY7" fmla="*/ 27217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1219200 w 4222750"/>
                <a:gd name="connsiteY6" fmla="*/ 1067990 h 2185987"/>
                <a:gd name="connsiteX7" fmla="*/ 0 w 4222750"/>
                <a:gd name="connsiteY7" fmla="*/ 272177 h 2185987"/>
                <a:gd name="connsiteX0" fmla="*/ 0 w 3003550"/>
                <a:gd name="connsiteY0" fmla="*/ 1067990 h 2185987"/>
                <a:gd name="connsiteX1" fmla="*/ 1910557 w 3003550"/>
                <a:gd name="connsiteY1" fmla="*/ 272177 h 2185987"/>
                <a:gd name="connsiteX2" fmla="*/ 1910557 w 3003550"/>
                <a:gd name="connsiteY2" fmla="*/ 0 h 2185987"/>
                <a:gd name="connsiteX3" fmla="*/ 3003550 w 3003550"/>
                <a:gd name="connsiteY3" fmla="*/ 1092994 h 2185987"/>
                <a:gd name="connsiteX4" fmla="*/ 1910557 w 3003550"/>
                <a:gd name="connsiteY4" fmla="*/ 2185987 h 2185987"/>
                <a:gd name="connsiteX5" fmla="*/ 1918177 w 3003550"/>
                <a:gd name="connsiteY5" fmla="*/ 1067990 h 2185987"/>
                <a:gd name="connsiteX6" fmla="*/ 0 w 3003550"/>
                <a:gd name="connsiteY6" fmla="*/ 1067990 h 2185987"/>
                <a:gd name="connsiteX0" fmla="*/ 7620 w 1092993"/>
                <a:gd name="connsiteY0" fmla="*/ 1067990 h 2185987"/>
                <a:gd name="connsiteX1" fmla="*/ 0 w 1092993"/>
                <a:gd name="connsiteY1" fmla="*/ 272177 h 2185987"/>
                <a:gd name="connsiteX2" fmla="*/ 0 w 1092993"/>
                <a:gd name="connsiteY2" fmla="*/ 0 h 2185987"/>
                <a:gd name="connsiteX3" fmla="*/ 1092993 w 1092993"/>
                <a:gd name="connsiteY3" fmla="*/ 1092994 h 2185987"/>
                <a:gd name="connsiteX4" fmla="*/ 0 w 1092993"/>
                <a:gd name="connsiteY4" fmla="*/ 2185987 h 2185987"/>
                <a:gd name="connsiteX5" fmla="*/ 7620 w 1092993"/>
                <a:gd name="connsiteY5" fmla="*/ 1067990 h 2185987"/>
                <a:gd name="connsiteX0" fmla="*/ 7620 w 1092993"/>
                <a:gd name="connsiteY0" fmla="*/ 1067990 h 2185987"/>
                <a:gd name="connsiteX1" fmla="*/ 0 w 1092993"/>
                <a:gd name="connsiteY1" fmla="*/ 0 h 2185987"/>
                <a:gd name="connsiteX2" fmla="*/ 1092993 w 1092993"/>
                <a:gd name="connsiteY2" fmla="*/ 1092994 h 2185987"/>
                <a:gd name="connsiteX3" fmla="*/ 0 w 1092993"/>
                <a:gd name="connsiteY3" fmla="*/ 2185987 h 2185987"/>
                <a:gd name="connsiteX4" fmla="*/ 7620 w 1092993"/>
                <a:gd name="connsiteY4" fmla="*/ 1067990 h 2185987"/>
                <a:gd name="connsiteX0" fmla="*/ 7620 w 1092993"/>
                <a:gd name="connsiteY0" fmla="*/ 0 h 1117997"/>
                <a:gd name="connsiteX1" fmla="*/ 1092993 w 1092993"/>
                <a:gd name="connsiteY1" fmla="*/ 25004 h 1117997"/>
                <a:gd name="connsiteX2" fmla="*/ 0 w 1092993"/>
                <a:gd name="connsiteY2" fmla="*/ 1117997 h 1117997"/>
                <a:gd name="connsiteX3" fmla="*/ 7620 w 1092993"/>
                <a:gd name="connsiteY3" fmla="*/ 0 h 111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2993" h="1117997">
                  <a:moveTo>
                    <a:pt x="7620" y="0"/>
                  </a:moveTo>
                  <a:lnTo>
                    <a:pt x="1092993" y="25004"/>
                  </a:lnTo>
                  <a:lnTo>
                    <a:pt x="0" y="111799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CCC12B-6FFF-40EF-8386-340DF3352826}"/>
              </a:ext>
            </a:extLst>
          </p:cNvPr>
          <p:cNvGrpSpPr/>
          <p:nvPr/>
        </p:nvGrpSpPr>
        <p:grpSpPr>
          <a:xfrm>
            <a:off x="4799385" y="5098054"/>
            <a:ext cx="706551" cy="365760"/>
            <a:chOff x="4953973" y="3370420"/>
            <a:chExt cx="706551" cy="365760"/>
          </a:xfrm>
        </p:grpSpPr>
        <p:sp>
          <p:nvSpPr>
            <p:cNvPr id="57" name="Right Arrow 1">
              <a:extLst>
                <a:ext uri="{FF2B5EF4-FFF2-40B4-BE49-F238E27FC236}">
                  <a16:creationId xmlns:a16="http://schemas.microsoft.com/office/drawing/2014/main" id="{201D17D7-FE48-4BC7-AF57-20166DA2EB4F}"/>
                </a:ext>
              </a:extLst>
            </p:cNvPr>
            <p:cNvSpPr/>
            <p:nvPr/>
          </p:nvSpPr>
          <p:spPr>
            <a:xfrm>
              <a:off x="4953973" y="3370420"/>
              <a:ext cx="706551" cy="365760"/>
            </a:xfrm>
            <a:custGeom>
              <a:avLst/>
              <a:gdLst>
                <a:gd name="connsiteX0" fmla="*/ 0 w 3994150"/>
                <a:gd name="connsiteY0" fmla="*/ 546497 h 2185987"/>
                <a:gd name="connsiteX1" fmla="*/ 2901157 w 3994150"/>
                <a:gd name="connsiteY1" fmla="*/ 5464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8777 w 3994150"/>
                <a:gd name="connsiteY1" fmla="*/ 2797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32551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32551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075610 h 2185987"/>
                <a:gd name="connsiteX7" fmla="*/ 7620 w 3994150"/>
                <a:gd name="connsiteY7" fmla="*/ 256937 h 2185987"/>
                <a:gd name="connsiteX0" fmla="*/ 0 w 4268470"/>
                <a:gd name="connsiteY0" fmla="*/ 249317 h 2185987"/>
                <a:gd name="connsiteX1" fmla="*/ 3175477 w 4268470"/>
                <a:gd name="connsiteY1" fmla="*/ 272177 h 2185987"/>
                <a:gd name="connsiteX2" fmla="*/ 3175477 w 4268470"/>
                <a:gd name="connsiteY2" fmla="*/ 0 h 2185987"/>
                <a:gd name="connsiteX3" fmla="*/ 4268470 w 4268470"/>
                <a:gd name="connsiteY3" fmla="*/ 1092994 h 2185987"/>
                <a:gd name="connsiteX4" fmla="*/ 3175477 w 4268470"/>
                <a:gd name="connsiteY4" fmla="*/ 2185987 h 2185987"/>
                <a:gd name="connsiteX5" fmla="*/ 3183097 w 4268470"/>
                <a:gd name="connsiteY5" fmla="*/ 1067990 h 2185987"/>
                <a:gd name="connsiteX6" fmla="*/ 274320 w 4268470"/>
                <a:gd name="connsiteY6" fmla="*/ 1075610 h 2185987"/>
                <a:gd name="connsiteX7" fmla="*/ 0 w 4268470"/>
                <a:gd name="connsiteY7" fmla="*/ 24931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228600 w 4222750"/>
                <a:gd name="connsiteY6" fmla="*/ 1075610 h 2185987"/>
                <a:gd name="connsiteX7" fmla="*/ 0 w 4222750"/>
                <a:gd name="connsiteY7" fmla="*/ 27217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1219200 w 4222750"/>
                <a:gd name="connsiteY6" fmla="*/ 1067990 h 2185987"/>
                <a:gd name="connsiteX7" fmla="*/ 0 w 4222750"/>
                <a:gd name="connsiteY7" fmla="*/ 272177 h 218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22750" h="2185987">
                  <a:moveTo>
                    <a:pt x="0" y="272177"/>
                  </a:moveTo>
                  <a:lnTo>
                    <a:pt x="3129757" y="272177"/>
                  </a:lnTo>
                  <a:lnTo>
                    <a:pt x="3129757" y="0"/>
                  </a:lnTo>
                  <a:lnTo>
                    <a:pt x="4222750" y="1092994"/>
                  </a:lnTo>
                  <a:lnTo>
                    <a:pt x="3129757" y="2185987"/>
                  </a:lnTo>
                  <a:lnTo>
                    <a:pt x="3137377" y="1067990"/>
                  </a:lnTo>
                  <a:lnTo>
                    <a:pt x="1219200" y="1067990"/>
                  </a:lnTo>
                  <a:lnTo>
                    <a:pt x="0" y="27217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8" name="Right Arrow 1">
              <a:extLst>
                <a:ext uri="{FF2B5EF4-FFF2-40B4-BE49-F238E27FC236}">
                  <a16:creationId xmlns:a16="http://schemas.microsoft.com/office/drawing/2014/main" id="{543E6401-8609-4F0D-B3EF-04759E0D76C1}"/>
                </a:ext>
              </a:extLst>
            </p:cNvPr>
            <p:cNvSpPr/>
            <p:nvPr/>
          </p:nvSpPr>
          <p:spPr>
            <a:xfrm rot="10800000" flipH="1" flipV="1">
              <a:off x="5478145" y="3549116"/>
              <a:ext cx="181104" cy="187064"/>
            </a:xfrm>
            <a:custGeom>
              <a:avLst/>
              <a:gdLst>
                <a:gd name="connsiteX0" fmla="*/ 0 w 3994150"/>
                <a:gd name="connsiteY0" fmla="*/ 546497 h 2185987"/>
                <a:gd name="connsiteX1" fmla="*/ 2901157 w 3994150"/>
                <a:gd name="connsiteY1" fmla="*/ 5464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8777 w 3994150"/>
                <a:gd name="connsiteY1" fmla="*/ 2797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32551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32551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075610 h 2185987"/>
                <a:gd name="connsiteX7" fmla="*/ 7620 w 3994150"/>
                <a:gd name="connsiteY7" fmla="*/ 256937 h 2185987"/>
                <a:gd name="connsiteX0" fmla="*/ 0 w 4268470"/>
                <a:gd name="connsiteY0" fmla="*/ 249317 h 2185987"/>
                <a:gd name="connsiteX1" fmla="*/ 3175477 w 4268470"/>
                <a:gd name="connsiteY1" fmla="*/ 272177 h 2185987"/>
                <a:gd name="connsiteX2" fmla="*/ 3175477 w 4268470"/>
                <a:gd name="connsiteY2" fmla="*/ 0 h 2185987"/>
                <a:gd name="connsiteX3" fmla="*/ 4268470 w 4268470"/>
                <a:gd name="connsiteY3" fmla="*/ 1092994 h 2185987"/>
                <a:gd name="connsiteX4" fmla="*/ 3175477 w 4268470"/>
                <a:gd name="connsiteY4" fmla="*/ 2185987 h 2185987"/>
                <a:gd name="connsiteX5" fmla="*/ 3183097 w 4268470"/>
                <a:gd name="connsiteY5" fmla="*/ 1067990 h 2185987"/>
                <a:gd name="connsiteX6" fmla="*/ 274320 w 4268470"/>
                <a:gd name="connsiteY6" fmla="*/ 1075610 h 2185987"/>
                <a:gd name="connsiteX7" fmla="*/ 0 w 4268470"/>
                <a:gd name="connsiteY7" fmla="*/ 24931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228600 w 4222750"/>
                <a:gd name="connsiteY6" fmla="*/ 1075610 h 2185987"/>
                <a:gd name="connsiteX7" fmla="*/ 0 w 4222750"/>
                <a:gd name="connsiteY7" fmla="*/ 27217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1219200 w 4222750"/>
                <a:gd name="connsiteY6" fmla="*/ 1067990 h 2185987"/>
                <a:gd name="connsiteX7" fmla="*/ 0 w 4222750"/>
                <a:gd name="connsiteY7" fmla="*/ 272177 h 2185987"/>
                <a:gd name="connsiteX0" fmla="*/ 0 w 3003550"/>
                <a:gd name="connsiteY0" fmla="*/ 1067990 h 2185987"/>
                <a:gd name="connsiteX1" fmla="*/ 1910557 w 3003550"/>
                <a:gd name="connsiteY1" fmla="*/ 272177 h 2185987"/>
                <a:gd name="connsiteX2" fmla="*/ 1910557 w 3003550"/>
                <a:gd name="connsiteY2" fmla="*/ 0 h 2185987"/>
                <a:gd name="connsiteX3" fmla="*/ 3003550 w 3003550"/>
                <a:gd name="connsiteY3" fmla="*/ 1092994 h 2185987"/>
                <a:gd name="connsiteX4" fmla="*/ 1910557 w 3003550"/>
                <a:gd name="connsiteY4" fmla="*/ 2185987 h 2185987"/>
                <a:gd name="connsiteX5" fmla="*/ 1918177 w 3003550"/>
                <a:gd name="connsiteY5" fmla="*/ 1067990 h 2185987"/>
                <a:gd name="connsiteX6" fmla="*/ 0 w 3003550"/>
                <a:gd name="connsiteY6" fmla="*/ 1067990 h 2185987"/>
                <a:gd name="connsiteX0" fmla="*/ 7620 w 1092993"/>
                <a:gd name="connsiteY0" fmla="*/ 1067990 h 2185987"/>
                <a:gd name="connsiteX1" fmla="*/ 0 w 1092993"/>
                <a:gd name="connsiteY1" fmla="*/ 272177 h 2185987"/>
                <a:gd name="connsiteX2" fmla="*/ 0 w 1092993"/>
                <a:gd name="connsiteY2" fmla="*/ 0 h 2185987"/>
                <a:gd name="connsiteX3" fmla="*/ 1092993 w 1092993"/>
                <a:gd name="connsiteY3" fmla="*/ 1092994 h 2185987"/>
                <a:gd name="connsiteX4" fmla="*/ 0 w 1092993"/>
                <a:gd name="connsiteY4" fmla="*/ 2185987 h 2185987"/>
                <a:gd name="connsiteX5" fmla="*/ 7620 w 1092993"/>
                <a:gd name="connsiteY5" fmla="*/ 1067990 h 2185987"/>
                <a:gd name="connsiteX0" fmla="*/ 7620 w 1092993"/>
                <a:gd name="connsiteY0" fmla="*/ 1067990 h 2185987"/>
                <a:gd name="connsiteX1" fmla="*/ 0 w 1092993"/>
                <a:gd name="connsiteY1" fmla="*/ 0 h 2185987"/>
                <a:gd name="connsiteX2" fmla="*/ 1092993 w 1092993"/>
                <a:gd name="connsiteY2" fmla="*/ 1092994 h 2185987"/>
                <a:gd name="connsiteX3" fmla="*/ 0 w 1092993"/>
                <a:gd name="connsiteY3" fmla="*/ 2185987 h 2185987"/>
                <a:gd name="connsiteX4" fmla="*/ 7620 w 1092993"/>
                <a:gd name="connsiteY4" fmla="*/ 1067990 h 2185987"/>
                <a:gd name="connsiteX0" fmla="*/ 7620 w 1092993"/>
                <a:gd name="connsiteY0" fmla="*/ 0 h 1117997"/>
                <a:gd name="connsiteX1" fmla="*/ 1092993 w 1092993"/>
                <a:gd name="connsiteY1" fmla="*/ 25004 h 1117997"/>
                <a:gd name="connsiteX2" fmla="*/ 0 w 1092993"/>
                <a:gd name="connsiteY2" fmla="*/ 1117997 h 1117997"/>
                <a:gd name="connsiteX3" fmla="*/ 7620 w 1092993"/>
                <a:gd name="connsiteY3" fmla="*/ 0 h 111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2993" h="1117997">
                  <a:moveTo>
                    <a:pt x="7620" y="0"/>
                  </a:moveTo>
                  <a:lnTo>
                    <a:pt x="1092993" y="25004"/>
                  </a:lnTo>
                  <a:lnTo>
                    <a:pt x="0" y="111799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BD145A6-00CC-4457-A615-8AD20365934B}"/>
              </a:ext>
            </a:extLst>
          </p:cNvPr>
          <p:cNvGrpSpPr/>
          <p:nvPr/>
        </p:nvGrpSpPr>
        <p:grpSpPr>
          <a:xfrm>
            <a:off x="3338098" y="5779548"/>
            <a:ext cx="706551" cy="365760"/>
            <a:chOff x="4953973" y="3370420"/>
            <a:chExt cx="706551" cy="365760"/>
          </a:xfrm>
        </p:grpSpPr>
        <p:sp>
          <p:nvSpPr>
            <p:cNvPr id="60" name="Right Arrow 1">
              <a:extLst>
                <a:ext uri="{FF2B5EF4-FFF2-40B4-BE49-F238E27FC236}">
                  <a16:creationId xmlns:a16="http://schemas.microsoft.com/office/drawing/2014/main" id="{7A05B583-EE5E-49C2-AB20-FBC0AC4A5E4C}"/>
                </a:ext>
              </a:extLst>
            </p:cNvPr>
            <p:cNvSpPr/>
            <p:nvPr/>
          </p:nvSpPr>
          <p:spPr>
            <a:xfrm>
              <a:off x="4953973" y="3370420"/>
              <a:ext cx="706551" cy="365760"/>
            </a:xfrm>
            <a:custGeom>
              <a:avLst/>
              <a:gdLst>
                <a:gd name="connsiteX0" fmla="*/ 0 w 3994150"/>
                <a:gd name="connsiteY0" fmla="*/ 546497 h 2185987"/>
                <a:gd name="connsiteX1" fmla="*/ 2901157 w 3994150"/>
                <a:gd name="connsiteY1" fmla="*/ 5464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8777 w 3994150"/>
                <a:gd name="connsiteY1" fmla="*/ 2797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32551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32551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075610 h 2185987"/>
                <a:gd name="connsiteX7" fmla="*/ 7620 w 3994150"/>
                <a:gd name="connsiteY7" fmla="*/ 256937 h 2185987"/>
                <a:gd name="connsiteX0" fmla="*/ 0 w 4268470"/>
                <a:gd name="connsiteY0" fmla="*/ 249317 h 2185987"/>
                <a:gd name="connsiteX1" fmla="*/ 3175477 w 4268470"/>
                <a:gd name="connsiteY1" fmla="*/ 272177 h 2185987"/>
                <a:gd name="connsiteX2" fmla="*/ 3175477 w 4268470"/>
                <a:gd name="connsiteY2" fmla="*/ 0 h 2185987"/>
                <a:gd name="connsiteX3" fmla="*/ 4268470 w 4268470"/>
                <a:gd name="connsiteY3" fmla="*/ 1092994 h 2185987"/>
                <a:gd name="connsiteX4" fmla="*/ 3175477 w 4268470"/>
                <a:gd name="connsiteY4" fmla="*/ 2185987 h 2185987"/>
                <a:gd name="connsiteX5" fmla="*/ 3183097 w 4268470"/>
                <a:gd name="connsiteY5" fmla="*/ 1067990 h 2185987"/>
                <a:gd name="connsiteX6" fmla="*/ 274320 w 4268470"/>
                <a:gd name="connsiteY6" fmla="*/ 1075610 h 2185987"/>
                <a:gd name="connsiteX7" fmla="*/ 0 w 4268470"/>
                <a:gd name="connsiteY7" fmla="*/ 24931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228600 w 4222750"/>
                <a:gd name="connsiteY6" fmla="*/ 1075610 h 2185987"/>
                <a:gd name="connsiteX7" fmla="*/ 0 w 4222750"/>
                <a:gd name="connsiteY7" fmla="*/ 27217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1219200 w 4222750"/>
                <a:gd name="connsiteY6" fmla="*/ 1067990 h 2185987"/>
                <a:gd name="connsiteX7" fmla="*/ 0 w 4222750"/>
                <a:gd name="connsiteY7" fmla="*/ 272177 h 218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22750" h="2185987">
                  <a:moveTo>
                    <a:pt x="0" y="272177"/>
                  </a:moveTo>
                  <a:lnTo>
                    <a:pt x="3129757" y="272177"/>
                  </a:lnTo>
                  <a:lnTo>
                    <a:pt x="3129757" y="0"/>
                  </a:lnTo>
                  <a:lnTo>
                    <a:pt x="4222750" y="1092994"/>
                  </a:lnTo>
                  <a:lnTo>
                    <a:pt x="3129757" y="2185987"/>
                  </a:lnTo>
                  <a:lnTo>
                    <a:pt x="3137377" y="1067990"/>
                  </a:lnTo>
                  <a:lnTo>
                    <a:pt x="1219200" y="1067990"/>
                  </a:lnTo>
                  <a:lnTo>
                    <a:pt x="0" y="27217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1" name="Right Arrow 1">
              <a:extLst>
                <a:ext uri="{FF2B5EF4-FFF2-40B4-BE49-F238E27FC236}">
                  <a16:creationId xmlns:a16="http://schemas.microsoft.com/office/drawing/2014/main" id="{13A945B1-A20C-475F-9191-4AF28E72A9BD}"/>
                </a:ext>
              </a:extLst>
            </p:cNvPr>
            <p:cNvSpPr/>
            <p:nvPr/>
          </p:nvSpPr>
          <p:spPr>
            <a:xfrm rot="10800000" flipH="1" flipV="1">
              <a:off x="5478145" y="3549116"/>
              <a:ext cx="181104" cy="187064"/>
            </a:xfrm>
            <a:custGeom>
              <a:avLst/>
              <a:gdLst>
                <a:gd name="connsiteX0" fmla="*/ 0 w 3994150"/>
                <a:gd name="connsiteY0" fmla="*/ 546497 h 2185987"/>
                <a:gd name="connsiteX1" fmla="*/ 2901157 w 3994150"/>
                <a:gd name="connsiteY1" fmla="*/ 5464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8777 w 3994150"/>
                <a:gd name="connsiteY1" fmla="*/ 2797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32551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32551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075610 h 2185987"/>
                <a:gd name="connsiteX7" fmla="*/ 7620 w 3994150"/>
                <a:gd name="connsiteY7" fmla="*/ 256937 h 2185987"/>
                <a:gd name="connsiteX0" fmla="*/ 0 w 4268470"/>
                <a:gd name="connsiteY0" fmla="*/ 249317 h 2185987"/>
                <a:gd name="connsiteX1" fmla="*/ 3175477 w 4268470"/>
                <a:gd name="connsiteY1" fmla="*/ 272177 h 2185987"/>
                <a:gd name="connsiteX2" fmla="*/ 3175477 w 4268470"/>
                <a:gd name="connsiteY2" fmla="*/ 0 h 2185987"/>
                <a:gd name="connsiteX3" fmla="*/ 4268470 w 4268470"/>
                <a:gd name="connsiteY3" fmla="*/ 1092994 h 2185987"/>
                <a:gd name="connsiteX4" fmla="*/ 3175477 w 4268470"/>
                <a:gd name="connsiteY4" fmla="*/ 2185987 h 2185987"/>
                <a:gd name="connsiteX5" fmla="*/ 3183097 w 4268470"/>
                <a:gd name="connsiteY5" fmla="*/ 1067990 h 2185987"/>
                <a:gd name="connsiteX6" fmla="*/ 274320 w 4268470"/>
                <a:gd name="connsiteY6" fmla="*/ 1075610 h 2185987"/>
                <a:gd name="connsiteX7" fmla="*/ 0 w 4268470"/>
                <a:gd name="connsiteY7" fmla="*/ 24931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228600 w 4222750"/>
                <a:gd name="connsiteY6" fmla="*/ 1075610 h 2185987"/>
                <a:gd name="connsiteX7" fmla="*/ 0 w 4222750"/>
                <a:gd name="connsiteY7" fmla="*/ 27217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1219200 w 4222750"/>
                <a:gd name="connsiteY6" fmla="*/ 1067990 h 2185987"/>
                <a:gd name="connsiteX7" fmla="*/ 0 w 4222750"/>
                <a:gd name="connsiteY7" fmla="*/ 272177 h 2185987"/>
                <a:gd name="connsiteX0" fmla="*/ 0 w 3003550"/>
                <a:gd name="connsiteY0" fmla="*/ 1067990 h 2185987"/>
                <a:gd name="connsiteX1" fmla="*/ 1910557 w 3003550"/>
                <a:gd name="connsiteY1" fmla="*/ 272177 h 2185987"/>
                <a:gd name="connsiteX2" fmla="*/ 1910557 w 3003550"/>
                <a:gd name="connsiteY2" fmla="*/ 0 h 2185987"/>
                <a:gd name="connsiteX3" fmla="*/ 3003550 w 3003550"/>
                <a:gd name="connsiteY3" fmla="*/ 1092994 h 2185987"/>
                <a:gd name="connsiteX4" fmla="*/ 1910557 w 3003550"/>
                <a:gd name="connsiteY4" fmla="*/ 2185987 h 2185987"/>
                <a:gd name="connsiteX5" fmla="*/ 1918177 w 3003550"/>
                <a:gd name="connsiteY5" fmla="*/ 1067990 h 2185987"/>
                <a:gd name="connsiteX6" fmla="*/ 0 w 3003550"/>
                <a:gd name="connsiteY6" fmla="*/ 1067990 h 2185987"/>
                <a:gd name="connsiteX0" fmla="*/ 7620 w 1092993"/>
                <a:gd name="connsiteY0" fmla="*/ 1067990 h 2185987"/>
                <a:gd name="connsiteX1" fmla="*/ 0 w 1092993"/>
                <a:gd name="connsiteY1" fmla="*/ 272177 h 2185987"/>
                <a:gd name="connsiteX2" fmla="*/ 0 w 1092993"/>
                <a:gd name="connsiteY2" fmla="*/ 0 h 2185987"/>
                <a:gd name="connsiteX3" fmla="*/ 1092993 w 1092993"/>
                <a:gd name="connsiteY3" fmla="*/ 1092994 h 2185987"/>
                <a:gd name="connsiteX4" fmla="*/ 0 w 1092993"/>
                <a:gd name="connsiteY4" fmla="*/ 2185987 h 2185987"/>
                <a:gd name="connsiteX5" fmla="*/ 7620 w 1092993"/>
                <a:gd name="connsiteY5" fmla="*/ 1067990 h 2185987"/>
                <a:gd name="connsiteX0" fmla="*/ 7620 w 1092993"/>
                <a:gd name="connsiteY0" fmla="*/ 1067990 h 2185987"/>
                <a:gd name="connsiteX1" fmla="*/ 0 w 1092993"/>
                <a:gd name="connsiteY1" fmla="*/ 0 h 2185987"/>
                <a:gd name="connsiteX2" fmla="*/ 1092993 w 1092993"/>
                <a:gd name="connsiteY2" fmla="*/ 1092994 h 2185987"/>
                <a:gd name="connsiteX3" fmla="*/ 0 w 1092993"/>
                <a:gd name="connsiteY3" fmla="*/ 2185987 h 2185987"/>
                <a:gd name="connsiteX4" fmla="*/ 7620 w 1092993"/>
                <a:gd name="connsiteY4" fmla="*/ 1067990 h 2185987"/>
                <a:gd name="connsiteX0" fmla="*/ 7620 w 1092993"/>
                <a:gd name="connsiteY0" fmla="*/ 0 h 1117997"/>
                <a:gd name="connsiteX1" fmla="*/ 1092993 w 1092993"/>
                <a:gd name="connsiteY1" fmla="*/ 25004 h 1117997"/>
                <a:gd name="connsiteX2" fmla="*/ 0 w 1092993"/>
                <a:gd name="connsiteY2" fmla="*/ 1117997 h 1117997"/>
                <a:gd name="connsiteX3" fmla="*/ 7620 w 1092993"/>
                <a:gd name="connsiteY3" fmla="*/ 0 h 111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2993" h="1117997">
                  <a:moveTo>
                    <a:pt x="7620" y="0"/>
                  </a:moveTo>
                  <a:lnTo>
                    <a:pt x="1092993" y="25004"/>
                  </a:lnTo>
                  <a:lnTo>
                    <a:pt x="0" y="111799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7108C8A-366E-4FAA-A658-5049834F7473}"/>
              </a:ext>
            </a:extLst>
          </p:cNvPr>
          <p:cNvGrpSpPr/>
          <p:nvPr/>
        </p:nvGrpSpPr>
        <p:grpSpPr>
          <a:xfrm>
            <a:off x="1781176" y="1749526"/>
            <a:ext cx="7905932" cy="4420616"/>
            <a:chOff x="4784850" y="1749526"/>
            <a:chExt cx="4902257" cy="4420616"/>
          </a:xfrm>
        </p:grpSpPr>
        <p:sp>
          <p:nvSpPr>
            <p:cNvPr id="28" name="Freeform 60">
              <a:extLst>
                <a:ext uri="{FF2B5EF4-FFF2-40B4-BE49-F238E27FC236}">
                  <a16:creationId xmlns:a16="http://schemas.microsoft.com/office/drawing/2014/main" id="{9608BD11-BC2F-461E-B203-EEE77A7DA5AE}"/>
                </a:ext>
              </a:extLst>
            </p:cNvPr>
            <p:cNvSpPr/>
            <p:nvPr/>
          </p:nvSpPr>
          <p:spPr>
            <a:xfrm>
              <a:off x="7613459" y="2422054"/>
              <a:ext cx="1135380" cy="1874520"/>
            </a:xfrm>
            <a:custGeom>
              <a:avLst/>
              <a:gdLst>
                <a:gd name="connsiteX0" fmla="*/ 403860 w 1135380"/>
                <a:gd name="connsiteY0" fmla="*/ 0 h 1790700"/>
                <a:gd name="connsiteX1" fmla="*/ 403860 w 1135380"/>
                <a:gd name="connsiteY1" fmla="*/ 0 h 1790700"/>
                <a:gd name="connsiteX2" fmla="*/ 0 w 1135380"/>
                <a:gd name="connsiteY2" fmla="*/ 1744980 h 1790700"/>
                <a:gd name="connsiteX3" fmla="*/ 777240 w 1135380"/>
                <a:gd name="connsiteY3" fmla="*/ 1790700 h 1790700"/>
                <a:gd name="connsiteX4" fmla="*/ 1135380 w 1135380"/>
                <a:gd name="connsiteY4" fmla="*/ 15240 h 1790700"/>
                <a:gd name="connsiteX5" fmla="*/ 403860 w 1135380"/>
                <a:gd name="connsiteY5" fmla="*/ 0 h 1790700"/>
                <a:gd name="connsiteX0" fmla="*/ 403860 w 1135380"/>
                <a:gd name="connsiteY0" fmla="*/ 0 h 1874520"/>
                <a:gd name="connsiteX1" fmla="*/ 403860 w 1135380"/>
                <a:gd name="connsiteY1" fmla="*/ 0 h 1874520"/>
                <a:gd name="connsiteX2" fmla="*/ 0 w 1135380"/>
                <a:gd name="connsiteY2" fmla="*/ 1744980 h 1874520"/>
                <a:gd name="connsiteX3" fmla="*/ 670560 w 1135380"/>
                <a:gd name="connsiteY3" fmla="*/ 1874520 h 1874520"/>
                <a:gd name="connsiteX4" fmla="*/ 1135380 w 1135380"/>
                <a:gd name="connsiteY4" fmla="*/ 15240 h 1874520"/>
                <a:gd name="connsiteX5" fmla="*/ 403860 w 1135380"/>
                <a:gd name="connsiteY5" fmla="*/ 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380" h="1874520">
                  <a:moveTo>
                    <a:pt x="403860" y="0"/>
                  </a:moveTo>
                  <a:lnTo>
                    <a:pt x="403860" y="0"/>
                  </a:lnTo>
                  <a:lnTo>
                    <a:pt x="0" y="1744980"/>
                  </a:lnTo>
                  <a:lnTo>
                    <a:pt x="670560" y="1874520"/>
                  </a:lnTo>
                  <a:lnTo>
                    <a:pt x="1135380" y="15240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9" name="Freeform 61">
              <a:extLst>
                <a:ext uri="{FF2B5EF4-FFF2-40B4-BE49-F238E27FC236}">
                  <a16:creationId xmlns:a16="http://schemas.microsoft.com/office/drawing/2014/main" id="{45DC9A0E-BD85-45EE-935A-F77F82007AEF}"/>
                </a:ext>
              </a:extLst>
            </p:cNvPr>
            <p:cNvSpPr/>
            <p:nvPr/>
          </p:nvSpPr>
          <p:spPr>
            <a:xfrm>
              <a:off x="7504238" y="3088804"/>
              <a:ext cx="782003" cy="1212532"/>
            </a:xfrm>
            <a:custGeom>
              <a:avLst/>
              <a:gdLst>
                <a:gd name="connsiteX0" fmla="*/ 266700 w 731520"/>
                <a:gd name="connsiteY0" fmla="*/ 0 h 1196340"/>
                <a:gd name="connsiteX1" fmla="*/ 731520 w 731520"/>
                <a:gd name="connsiteY1" fmla="*/ 1196340 h 1196340"/>
                <a:gd name="connsiteX2" fmla="*/ 0 w 731520"/>
                <a:gd name="connsiteY2" fmla="*/ 1196340 h 1196340"/>
                <a:gd name="connsiteX3" fmla="*/ 266700 w 731520"/>
                <a:gd name="connsiteY3" fmla="*/ 0 h 1196340"/>
                <a:gd name="connsiteX0" fmla="*/ 266700 w 739140"/>
                <a:gd name="connsiteY0" fmla="*/ 0 h 1226820"/>
                <a:gd name="connsiteX1" fmla="*/ 739140 w 739140"/>
                <a:gd name="connsiteY1" fmla="*/ 1226820 h 1226820"/>
                <a:gd name="connsiteX2" fmla="*/ 0 w 739140"/>
                <a:gd name="connsiteY2" fmla="*/ 1196340 h 1226820"/>
                <a:gd name="connsiteX3" fmla="*/ 266700 w 739140"/>
                <a:gd name="connsiteY3" fmla="*/ 0 h 1226820"/>
                <a:gd name="connsiteX0" fmla="*/ 266700 w 753428"/>
                <a:gd name="connsiteY0" fmla="*/ 0 h 1241107"/>
                <a:gd name="connsiteX1" fmla="*/ 753428 w 753428"/>
                <a:gd name="connsiteY1" fmla="*/ 1241107 h 1241107"/>
                <a:gd name="connsiteX2" fmla="*/ 0 w 753428"/>
                <a:gd name="connsiteY2" fmla="*/ 1196340 h 1241107"/>
                <a:gd name="connsiteX3" fmla="*/ 266700 w 753428"/>
                <a:gd name="connsiteY3" fmla="*/ 0 h 1241107"/>
                <a:gd name="connsiteX0" fmla="*/ 266700 w 758190"/>
                <a:gd name="connsiteY0" fmla="*/ 0 h 1226819"/>
                <a:gd name="connsiteX1" fmla="*/ 758190 w 758190"/>
                <a:gd name="connsiteY1" fmla="*/ 1226819 h 1226819"/>
                <a:gd name="connsiteX2" fmla="*/ 0 w 758190"/>
                <a:gd name="connsiteY2" fmla="*/ 1196340 h 1226819"/>
                <a:gd name="connsiteX3" fmla="*/ 266700 w 758190"/>
                <a:gd name="connsiteY3" fmla="*/ 0 h 1226819"/>
                <a:gd name="connsiteX0" fmla="*/ 278607 w 758190"/>
                <a:gd name="connsiteY0" fmla="*/ 0 h 1212532"/>
                <a:gd name="connsiteX1" fmla="*/ 758190 w 758190"/>
                <a:gd name="connsiteY1" fmla="*/ 1212532 h 1212532"/>
                <a:gd name="connsiteX2" fmla="*/ 0 w 758190"/>
                <a:gd name="connsiteY2" fmla="*/ 1182053 h 1212532"/>
                <a:gd name="connsiteX3" fmla="*/ 278607 w 758190"/>
                <a:gd name="connsiteY3" fmla="*/ 0 h 1212532"/>
                <a:gd name="connsiteX0" fmla="*/ 302420 w 782003"/>
                <a:gd name="connsiteY0" fmla="*/ 0 h 1212532"/>
                <a:gd name="connsiteX1" fmla="*/ 782003 w 782003"/>
                <a:gd name="connsiteY1" fmla="*/ 1212532 h 1212532"/>
                <a:gd name="connsiteX2" fmla="*/ 0 w 782003"/>
                <a:gd name="connsiteY2" fmla="*/ 1184434 h 1212532"/>
                <a:gd name="connsiteX3" fmla="*/ 302420 w 782003"/>
                <a:gd name="connsiteY3" fmla="*/ 0 h 121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003" h="1212532">
                  <a:moveTo>
                    <a:pt x="302420" y="0"/>
                  </a:moveTo>
                  <a:lnTo>
                    <a:pt x="782003" y="1212532"/>
                  </a:lnTo>
                  <a:lnTo>
                    <a:pt x="0" y="1184434"/>
                  </a:lnTo>
                  <a:lnTo>
                    <a:pt x="30242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0" name="Freeform 62">
              <a:extLst>
                <a:ext uri="{FF2B5EF4-FFF2-40B4-BE49-F238E27FC236}">
                  <a16:creationId xmlns:a16="http://schemas.microsoft.com/office/drawing/2014/main" id="{A65065BD-593F-4960-8C9F-5F2984D35DFA}"/>
                </a:ext>
              </a:extLst>
            </p:cNvPr>
            <p:cNvSpPr/>
            <p:nvPr/>
          </p:nvSpPr>
          <p:spPr>
            <a:xfrm>
              <a:off x="6671437" y="3075944"/>
              <a:ext cx="1135380" cy="1874520"/>
            </a:xfrm>
            <a:custGeom>
              <a:avLst/>
              <a:gdLst>
                <a:gd name="connsiteX0" fmla="*/ 403860 w 1135380"/>
                <a:gd name="connsiteY0" fmla="*/ 0 h 1790700"/>
                <a:gd name="connsiteX1" fmla="*/ 403860 w 1135380"/>
                <a:gd name="connsiteY1" fmla="*/ 0 h 1790700"/>
                <a:gd name="connsiteX2" fmla="*/ 0 w 1135380"/>
                <a:gd name="connsiteY2" fmla="*/ 1744980 h 1790700"/>
                <a:gd name="connsiteX3" fmla="*/ 777240 w 1135380"/>
                <a:gd name="connsiteY3" fmla="*/ 1790700 h 1790700"/>
                <a:gd name="connsiteX4" fmla="*/ 1135380 w 1135380"/>
                <a:gd name="connsiteY4" fmla="*/ 15240 h 1790700"/>
                <a:gd name="connsiteX5" fmla="*/ 403860 w 1135380"/>
                <a:gd name="connsiteY5" fmla="*/ 0 h 1790700"/>
                <a:gd name="connsiteX0" fmla="*/ 403860 w 1135380"/>
                <a:gd name="connsiteY0" fmla="*/ 0 h 1874520"/>
                <a:gd name="connsiteX1" fmla="*/ 403860 w 1135380"/>
                <a:gd name="connsiteY1" fmla="*/ 0 h 1874520"/>
                <a:gd name="connsiteX2" fmla="*/ 0 w 1135380"/>
                <a:gd name="connsiteY2" fmla="*/ 1744980 h 1874520"/>
                <a:gd name="connsiteX3" fmla="*/ 670560 w 1135380"/>
                <a:gd name="connsiteY3" fmla="*/ 1874520 h 1874520"/>
                <a:gd name="connsiteX4" fmla="*/ 1135380 w 1135380"/>
                <a:gd name="connsiteY4" fmla="*/ 15240 h 1874520"/>
                <a:gd name="connsiteX5" fmla="*/ 403860 w 1135380"/>
                <a:gd name="connsiteY5" fmla="*/ 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380" h="1874520">
                  <a:moveTo>
                    <a:pt x="403860" y="0"/>
                  </a:moveTo>
                  <a:lnTo>
                    <a:pt x="403860" y="0"/>
                  </a:lnTo>
                  <a:lnTo>
                    <a:pt x="0" y="1744980"/>
                  </a:lnTo>
                  <a:lnTo>
                    <a:pt x="670560" y="1874520"/>
                  </a:lnTo>
                  <a:lnTo>
                    <a:pt x="1135380" y="15240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1" name="Freeform 63">
              <a:extLst>
                <a:ext uri="{FF2B5EF4-FFF2-40B4-BE49-F238E27FC236}">
                  <a16:creationId xmlns:a16="http://schemas.microsoft.com/office/drawing/2014/main" id="{E63C22C9-BD1D-42EA-8A49-9CE614EDA33A}"/>
                </a:ext>
              </a:extLst>
            </p:cNvPr>
            <p:cNvSpPr/>
            <p:nvPr/>
          </p:nvSpPr>
          <p:spPr>
            <a:xfrm>
              <a:off x="6559358" y="3739364"/>
              <a:ext cx="782003" cy="1212532"/>
            </a:xfrm>
            <a:custGeom>
              <a:avLst/>
              <a:gdLst>
                <a:gd name="connsiteX0" fmla="*/ 266700 w 731520"/>
                <a:gd name="connsiteY0" fmla="*/ 0 h 1196340"/>
                <a:gd name="connsiteX1" fmla="*/ 731520 w 731520"/>
                <a:gd name="connsiteY1" fmla="*/ 1196340 h 1196340"/>
                <a:gd name="connsiteX2" fmla="*/ 0 w 731520"/>
                <a:gd name="connsiteY2" fmla="*/ 1196340 h 1196340"/>
                <a:gd name="connsiteX3" fmla="*/ 266700 w 731520"/>
                <a:gd name="connsiteY3" fmla="*/ 0 h 1196340"/>
                <a:gd name="connsiteX0" fmla="*/ 266700 w 739140"/>
                <a:gd name="connsiteY0" fmla="*/ 0 h 1226820"/>
                <a:gd name="connsiteX1" fmla="*/ 739140 w 739140"/>
                <a:gd name="connsiteY1" fmla="*/ 1226820 h 1226820"/>
                <a:gd name="connsiteX2" fmla="*/ 0 w 739140"/>
                <a:gd name="connsiteY2" fmla="*/ 1196340 h 1226820"/>
                <a:gd name="connsiteX3" fmla="*/ 266700 w 739140"/>
                <a:gd name="connsiteY3" fmla="*/ 0 h 1226820"/>
                <a:gd name="connsiteX0" fmla="*/ 266700 w 753428"/>
                <a:gd name="connsiteY0" fmla="*/ 0 h 1241107"/>
                <a:gd name="connsiteX1" fmla="*/ 753428 w 753428"/>
                <a:gd name="connsiteY1" fmla="*/ 1241107 h 1241107"/>
                <a:gd name="connsiteX2" fmla="*/ 0 w 753428"/>
                <a:gd name="connsiteY2" fmla="*/ 1196340 h 1241107"/>
                <a:gd name="connsiteX3" fmla="*/ 266700 w 753428"/>
                <a:gd name="connsiteY3" fmla="*/ 0 h 1241107"/>
                <a:gd name="connsiteX0" fmla="*/ 266700 w 758190"/>
                <a:gd name="connsiteY0" fmla="*/ 0 h 1226819"/>
                <a:gd name="connsiteX1" fmla="*/ 758190 w 758190"/>
                <a:gd name="connsiteY1" fmla="*/ 1226819 h 1226819"/>
                <a:gd name="connsiteX2" fmla="*/ 0 w 758190"/>
                <a:gd name="connsiteY2" fmla="*/ 1196340 h 1226819"/>
                <a:gd name="connsiteX3" fmla="*/ 266700 w 758190"/>
                <a:gd name="connsiteY3" fmla="*/ 0 h 1226819"/>
                <a:gd name="connsiteX0" fmla="*/ 278607 w 758190"/>
                <a:gd name="connsiteY0" fmla="*/ 0 h 1212532"/>
                <a:gd name="connsiteX1" fmla="*/ 758190 w 758190"/>
                <a:gd name="connsiteY1" fmla="*/ 1212532 h 1212532"/>
                <a:gd name="connsiteX2" fmla="*/ 0 w 758190"/>
                <a:gd name="connsiteY2" fmla="*/ 1182053 h 1212532"/>
                <a:gd name="connsiteX3" fmla="*/ 278607 w 758190"/>
                <a:gd name="connsiteY3" fmla="*/ 0 h 1212532"/>
                <a:gd name="connsiteX0" fmla="*/ 302420 w 782003"/>
                <a:gd name="connsiteY0" fmla="*/ 0 h 1212532"/>
                <a:gd name="connsiteX1" fmla="*/ 782003 w 782003"/>
                <a:gd name="connsiteY1" fmla="*/ 1212532 h 1212532"/>
                <a:gd name="connsiteX2" fmla="*/ 0 w 782003"/>
                <a:gd name="connsiteY2" fmla="*/ 1184434 h 1212532"/>
                <a:gd name="connsiteX3" fmla="*/ 302420 w 782003"/>
                <a:gd name="connsiteY3" fmla="*/ 0 h 121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003" h="1212532">
                  <a:moveTo>
                    <a:pt x="302420" y="0"/>
                  </a:moveTo>
                  <a:lnTo>
                    <a:pt x="782003" y="1212532"/>
                  </a:lnTo>
                  <a:lnTo>
                    <a:pt x="0" y="1184434"/>
                  </a:lnTo>
                  <a:lnTo>
                    <a:pt x="30242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2" name="Freeform 64">
              <a:extLst>
                <a:ext uri="{FF2B5EF4-FFF2-40B4-BE49-F238E27FC236}">
                  <a16:creationId xmlns:a16="http://schemas.microsoft.com/office/drawing/2014/main" id="{AB2DF57A-F1BB-4EE9-AC3F-13E348F18A38}"/>
                </a:ext>
              </a:extLst>
            </p:cNvPr>
            <p:cNvSpPr/>
            <p:nvPr/>
          </p:nvSpPr>
          <p:spPr>
            <a:xfrm>
              <a:off x="5719571" y="3725076"/>
              <a:ext cx="1135380" cy="1874520"/>
            </a:xfrm>
            <a:custGeom>
              <a:avLst/>
              <a:gdLst>
                <a:gd name="connsiteX0" fmla="*/ 403860 w 1135380"/>
                <a:gd name="connsiteY0" fmla="*/ 0 h 1790700"/>
                <a:gd name="connsiteX1" fmla="*/ 403860 w 1135380"/>
                <a:gd name="connsiteY1" fmla="*/ 0 h 1790700"/>
                <a:gd name="connsiteX2" fmla="*/ 0 w 1135380"/>
                <a:gd name="connsiteY2" fmla="*/ 1744980 h 1790700"/>
                <a:gd name="connsiteX3" fmla="*/ 777240 w 1135380"/>
                <a:gd name="connsiteY3" fmla="*/ 1790700 h 1790700"/>
                <a:gd name="connsiteX4" fmla="*/ 1135380 w 1135380"/>
                <a:gd name="connsiteY4" fmla="*/ 15240 h 1790700"/>
                <a:gd name="connsiteX5" fmla="*/ 403860 w 1135380"/>
                <a:gd name="connsiteY5" fmla="*/ 0 h 1790700"/>
                <a:gd name="connsiteX0" fmla="*/ 403860 w 1135380"/>
                <a:gd name="connsiteY0" fmla="*/ 0 h 1874520"/>
                <a:gd name="connsiteX1" fmla="*/ 403860 w 1135380"/>
                <a:gd name="connsiteY1" fmla="*/ 0 h 1874520"/>
                <a:gd name="connsiteX2" fmla="*/ 0 w 1135380"/>
                <a:gd name="connsiteY2" fmla="*/ 1744980 h 1874520"/>
                <a:gd name="connsiteX3" fmla="*/ 670560 w 1135380"/>
                <a:gd name="connsiteY3" fmla="*/ 1874520 h 1874520"/>
                <a:gd name="connsiteX4" fmla="*/ 1135380 w 1135380"/>
                <a:gd name="connsiteY4" fmla="*/ 15240 h 1874520"/>
                <a:gd name="connsiteX5" fmla="*/ 403860 w 1135380"/>
                <a:gd name="connsiteY5" fmla="*/ 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380" h="1874520">
                  <a:moveTo>
                    <a:pt x="403860" y="0"/>
                  </a:moveTo>
                  <a:lnTo>
                    <a:pt x="403860" y="0"/>
                  </a:lnTo>
                  <a:lnTo>
                    <a:pt x="0" y="1744980"/>
                  </a:lnTo>
                  <a:lnTo>
                    <a:pt x="670560" y="1874520"/>
                  </a:lnTo>
                  <a:lnTo>
                    <a:pt x="1135380" y="15240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3" name="Freeform 65">
              <a:extLst>
                <a:ext uri="{FF2B5EF4-FFF2-40B4-BE49-F238E27FC236}">
                  <a16:creationId xmlns:a16="http://schemas.microsoft.com/office/drawing/2014/main" id="{61FEDECC-40FF-4BB0-956C-521C15299EF7}"/>
                </a:ext>
              </a:extLst>
            </p:cNvPr>
            <p:cNvSpPr/>
            <p:nvPr/>
          </p:nvSpPr>
          <p:spPr>
            <a:xfrm>
              <a:off x="5615429" y="4394207"/>
              <a:ext cx="782003" cy="1212532"/>
            </a:xfrm>
            <a:custGeom>
              <a:avLst/>
              <a:gdLst>
                <a:gd name="connsiteX0" fmla="*/ 266700 w 731520"/>
                <a:gd name="connsiteY0" fmla="*/ 0 h 1196340"/>
                <a:gd name="connsiteX1" fmla="*/ 731520 w 731520"/>
                <a:gd name="connsiteY1" fmla="*/ 1196340 h 1196340"/>
                <a:gd name="connsiteX2" fmla="*/ 0 w 731520"/>
                <a:gd name="connsiteY2" fmla="*/ 1196340 h 1196340"/>
                <a:gd name="connsiteX3" fmla="*/ 266700 w 731520"/>
                <a:gd name="connsiteY3" fmla="*/ 0 h 1196340"/>
                <a:gd name="connsiteX0" fmla="*/ 266700 w 739140"/>
                <a:gd name="connsiteY0" fmla="*/ 0 h 1226820"/>
                <a:gd name="connsiteX1" fmla="*/ 739140 w 739140"/>
                <a:gd name="connsiteY1" fmla="*/ 1226820 h 1226820"/>
                <a:gd name="connsiteX2" fmla="*/ 0 w 739140"/>
                <a:gd name="connsiteY2" fmla="*/ 1196340 h 1226820"/>
                <a:gd name="connsiteX3" fmla="*/ 266700 w 739140"/>
                <a:gd name="connsiteY3" fmla="*/ 0 h 1226820"/>
                <a:gd name="connsiteX0" fmla="*/ 266700 w 753428"/>
                <a:gd name="connsiteY0" fmla="*/ 0 h 1241107"/>
                <a:gd name="connsiteX1" fmla="*/ 753428 w 753428"/>
                <a:gd name="connsiteY1" fmla="*/ 1241107 h 1241107"/>
                <a:gd name="connsiteX2" fmla="*/ 0 w 753428"/>
                <a:gd name="connsiteY2" fmla="*/ 1196340 h 1241107"/>
                <a:gd name="connsiteX3" fmla="*/ 266700 w 753428"/>
                <a:gd name="connsiteY3" fmla="*/ 0 h 1241107"/>
                <a:gd name="connsiteX0" fmla="*/ 266700 w 758190"/>
                <a:gd name="connsiteY0" fmla="*/ 0 h 1226819"/>
                <a:gd name="connsiteX1" fmla="*/ 758190 w 758190"/>
                <a:gd name="connsiteY1" fmla="*/ 1226819 h 1226819"/>
                <a:gd name="connsiteX2" fmla="*/ 0 w 758190"/>
                <a:gd name="connsiteY2" fmla="*/ 1196340 h 1226819"/>
                <a:gd name="connsiteX3" fmla="*/ 266700 w 758190"/>
                <a:gd name="connsiteY3" fmla="*/ 0 h 1226819"/>
                <a:gd name="connsiteX0" fmla="*/ 278607 w 758190"/>
                <a:gd name="connsiteY0" fmla="*/ 0 h 1212532"/>
                <a:gd name="connsiteX1" fmla="*/ 758190 w 758190"/>
                <a:gd name="connsiteY1" fmla="*/ 1212532 h 1212532"/>
                <a:gd name="connsiteX2" fmla="*/ 0 w 758190"/>
                <a:gd name="connsiteY2" fmla="*/ 1182053 h 1212532"/>
                <a:gd name="connsiteX3" fmla="*/ 278607 w 758190"/>
                <a:gd name="connsiteY3" fmla="*/ 0 h 1212532"/>
                <a:gd name="connsiteX0" fmla="*/ 302420 w 782003"/>
                <a:gd name="connsiteY0" fmla="*/ 0 h 1212532"/>
                <a:gd name="connsiteX1" fmla="*/ 782003 w 782003"/>
                <a:gd name="connsiteY1" fmla="*/ 1212532 h 1212532"/>
                <a:gd name="connsiteX2" fmla="*/ 0 w 782003"/>
                <a:gd name="connsiteY2" fmla="*/ 1184434 h 1212532"/>
                <a:gd name="connsiteX3" fmla="*/ 302420 w 782003"/>
                <a:gd name="connsiteY3" fmla="*/ 0 h 121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003" h="1212532">
                  <a:moveTo>
                    <a:pt x="302420" y="0"/>
                  </a:moveTo>
                  <a:lnTo>
                    <a:pt x="782003" y="1212532"/>
                  </a:lnTo>
                  <a:lnTo>
                    <a:pt x="0" y="1184434"/>
                  </a:lnTo>
                  <a:lnTo>
                    <a:pt x="30242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4" name="Freeform 66">
              <a:extLst>
                <a:ext uri="{FF2B5EF4-FFF2-40B4-BE49-F238E27FC236}">
                  <a16:creationId xmlns:a16="http://schemas.microsoft.com/office/drawing/2014/main" id="{907562D6-7E94-4974-A0E8-876EC6E8DF97}"/>
                </a:ext>
              </a:extLst>
            </p:cNvPr>
            <p:cNvSpPr/>
            <p:nvPr/>
          </p:nvSpPr>
          <p:spPr>
            <a:xfrm>
              <a:off x="4784850" y="4379442"/>
              <a:ext cx="1135380" cy="1790700"/>
            </a:xfrm>
            <a:custGeom>
              <a:avLst/>
              <a:gdLst>
                <a:gd name="connsiteX0" fmla="*/ 403860 w 1135380"/>
                <a:gd name="connsiteY0" fmla="*/ 0 h 1790700"/>
                <a:gd name="connsiteX1" fmla="*/ 403860 w 1135380"/>
                <a:gd name="connsiteY1" fmla="*/ 0 h 1790700"/>
                <a:gd name="connsiteX2" fmla="*/ 0 w 1135380"/>
                <a:gd name="connsiteY2" fmla="*/ 1744980 h 1790700"/>
                <a:gd name="connsiteX3" fmla="*/ 777240 w 1135380"/>
                <a:gd name="connsiteY3" fmla="*/ 1790700 h 1790700"/>
                <a:gd name="connsiteX4" fmla="*/ 1135380 w 1135380"/>
                <a:gd name="connsiteY4" fmla="*/ 15240 h 1790700"/>
                <a:gd name="connsiteX5" fmla="*/ 403860 w 1135380"/>
                <a:gd name="connsiteY5" fmla="*/ 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380" h="1790700">
                  <a:moveTo>
                    <a:pt x="403860" y="0"/>
                  </a:moveTo>
                  <a:lnTo>
                    <a:pt x="403860" y="0"/>
                  </a:lnTo>
                  <a:lnTo>
                    <a:pt x="0" y="1744980"/>
                  </a:lnTo>
                  <a:lnTo>
                    <a:pt x="777240" y="1790700"/>
                  </a:lnTo>
                  <a:lnTo>
                    <a:pt x="1135380" y="15240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46175FBF-CDBC-4840-AF38-682029B0BAA5}"/>
                </a:ext>
              </a:extLst>
            </p:cNvPr>
            <p:cNvSpPr/>
            <p:nvPr/>
          </p:nvSpPr>
          <p:spPr>
            <a:xfrm>
              <a:off x="8551727" y="1749526"/>
              <a:ext cx="1135380" cy="1874520"/>
            </a:xfrm>
            <a:custGeom>
              <a:avLst/>
              <a:gdLst>
                <a:gd name="connsiteX0" fmla="*/ 403860 w 1135380"/>
                <a:gd name="connsiteY0" fmla="*/ 0 h 1790700"/>
                <a:gd name="connsiteX1" fmla="*/ 403860 w 1135380"/>
                <a:gd name="connsiteY1" fmla="*/ 0 h 1790700"/>
                <a:gd name="connsiteX2" fmla="*/ 0 w 1135380"/>
                <a:gd name="connsiteY2" fmla="*/ 1744980 h 1790700"/>
                <a:gd name="connsiteX3" fmla="*/ 777240 w 1135380"/>
                <a:gd name="connsiteY3" fmla="*/ 1790700 h 1790700"/>
                <a:gd name="connsiteX4" fmla="*/ 1135380 w 1135380"/>
                <a:gd name="connsiteY4" fmla="*/ 15240 h 1790700"/>
                <a:gd name="connsiteX5" fmla="*/ 403860 w 1135380"/>
                <a:gd name="connsiteY5" fmla="*/ 0 h 1790700"/>
                <a:gd name="connsiteX0" fmla="*/ 403860 w 1135380"/>
                <a:gd name="connsiteY0" fmla="*/ 0 h 1874520"/>
                <a:gd name="connsiteX1" fmla="*/ 403860 w 1135380"/>
                <a:gd name="connsiteY1" fmla="*/ 0 h 1874520"/>
                <a:gd name="connsiteX2" fmla="*/ 0 w 1135380"/>
                <a:gd name="connsiteY2" fmla="*/ 1744980 h 1874520"/>
                <a:gd name="connsiteX3" fmla="*/ 670560 w 1135380"/>
                <a:gd name="connsiteY3" fmla="*/ 1874520 h 1874520"/>
                <a:gd name="connsiteX4" fmla="*/ 1135380 w 1135380"/>
                <a:gd name="connsiteY4" fmla="*/ 15240 h 1874520"/>
                <a:gd name="connsiteX5" fmla="*/ 403860 w 1135380"/>
                <a:gd name="connsiteY5" fmla="*/ 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380" h="1874520">
                  <a:moveTo>
                    <a:pt x="403860" y="0"/>
                  </a:moveTo>
                  <a:lnTo>
                    <a:pt x="403860" y="0"/>
                  </a:lnTo>
                  <a:lnTo>
                    <a:pt x="0" y="1744980"/>
                  </a:lnTo>
                  <a:lnTo>
                    <a:pt x="670560" y="1874520"/>
                  </a:lnTo>
                  <a:lnTo>
                    <a:pt x="1135380" y="15240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46FF9816-67CA-45AD-B989-CE09DA298442}"/>
                </a:ext>
              </a:extLst>
            </p:cNvPr>
            <p:cNvSpPr/>
            <p:nvPr/>
          </p:nvSpPr>
          <p:spPr>
            <a:xfrm>
              <a:off x="8448973" y="2421223"/>
              <a:ext cx="782003" cy="1212532"/>
            </a:xfrm>
            <a:custGeom>
              <a:avLst/>
              <a:gdLst>
                <a:gd name="connsiteX0" fmla="*/ 266700 w 731520"/>
                <a:gd name="connsiteY0" fmla="*/ 0 h 1196340"/>
                <a:gd name="connsiteX1" fmla="*/ 731520 w 731520"/>
                <a:gd name="connsiteY1" fmla="*/ 1196340 h 1196340"/>
                <a:gd name="connsiteX2" fmla="*/ 0 w 731520"/>
                <a:gd name="connsiteY2" fmla="*/ 1196340 h 1196340"/>
                <a:gd name="connsiteX3" fmla="*/ 266700 w 731520"/>
                <a:gd name="connsiteY3" fmla="*/ 0 h 1196340"/>
                <a:gd name="connsiteX0" fmla="*/ 266700 w 739140"/>
                <a:gd name="connsiteY0" fmla="*/ 0 h 1226820"/>
                <a:gd name="connsiteX1" fmla="*/ 739140 w 739140"/>
                <a:gd name="connsiteY1" fmla="*/ 1226820 h 1226820"/>
                <a:gd name="connsiteX2" fmla="*/ 0 w 739140"/>
                <a:gd name="connsiteY2" fmla="*/ 1196340 h 1226820"/>
                <a:gd name="connsiteX3" fmla="*/ 266700 w 739140"/>
                <a:gd name="connsiteY3" fmla="*/ 0 h 1226820"/>
                <a:gd name="connsiteX0" fmla="*/ 266700 w 753428"/>
                <a:gd name="connsiteY0" fmla="*/ 0 h 1241107"/>
                <a:gd name="connsiteX1" fmla="*/ 753428 w 753428"/>
                <a:gd name="connsiteY1" fmla="*/ 1241107 h 1241107"/>
                <a:gd name="connsiteX2" fmla="*/ 0 w 753428"/>
                <a:gd name="connsiteY2" fmla="*/ 1196340 h 1241107"/>
                <a:gd name="connsiteX3" fmla="*/ 266700 w 753428"/>
                <a:gd name="connsiteY3" fmla="*/ 0 h 1241107"/>
                <a:gd name="connsiteX0" fmla="*/ 266700 w 758190"/>
                <a:gd name="connsiteY0" fmla="*/ 0 h 1226819"/>
                <a:gd name="connsiteX1" fmla="*/ 758190 w 758190"/>
                <a:gd name="connsiteY1" fmla="*/ 1226819 h 1226819"/>
                <a:gd name="connsiteX2" fmla="*/ 0 w 758190"/>
                <a:gd name="connsiteY2" fmla="*/ 1196340 h 1226819"/>
                <a:gd name="connsiteX3" fmla="*/ 266700 w 758190"/>
                <a:gd name="connsiteY3" fmla="*/ 0 h 1226819"/>
                <a:gd name="connsiteX0" fmla="*/ 278607 w 758190"/>
                <a:gd name="connsiteY0" fmla="*/ 0 h 1212532"/>
                <a:gd name="connsiteX1" fmla="*/ 758190 w 758190"/>
                <a:gd name="connsiteY1" fmla="*/ 1212532 h 1212532"/>
                <a:gd name="connsiteX2" fmla="*/ 0 w 758190"/>
                <a:gd name="connsiteY2" fmla="*/ 1182053 h 1212532"/>
                <a:gd name="connsiteX3" fmla="*/ 278607 w 758190"/>
                <a:gd name="connsiteY3" fmla="*/ 0 h 1212532"/>
                <a:gd name="connsiteX0" fmla="*/ 302420 w 782003"/>
                <a:gd name="connsiteY0" fmla="*/ 0 h 1212532"/>
                <a:gd name="connsiteX1" fmla="*/ 782003 w 782003"/>
                <a:gd name="connsiteY1" fmla="*/ 1212532 h 1212532"/>
                <a:gd name="connsiteX2" fmla="*/ 0 w 782003"/>
                <a:gd name="connsiteY2" fmla="*/ 1184434 h 1212532"/>
                <a:gd name="connsiteX3" fmla="*/ 302420 w 782003"/>
                <a:gd name="connsiteY3" fmla="*/ 0 h 121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003" h="1212532">
                  <a:moveTo>
                    <a:pt x="302420" y="0"/>
                  </a:moveTo>
                  <a:lnTo>
                    <a:pt x="782003" y="1212532"/>
                  </a:lnTo>
                  <a:lnTo>
                    <a:pt x="0" y="1184434"/>
                  </a:lnTo>
                  <a:lnTo>
                    <a:pt x="30242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A1D44B-42A1-4339-AAAC-2568CFDDE06A}"/>
              </a:ext>
            </a:extLst>
          </p:cNvPr>
          <p:cNvGrpSpPr/>
          <p:nvPr/>
        </p:nvGrpSpPr>
        <p:grpSpPr>
          <a:xfrm>
            <a:off x="9277487" y="3018092"/>
            <a:ext cx="706551" cy="365760"/>
            <a:chOff x="4953973" y="3370420"/>
            <a:chExt cx="706551" cy="365760"/>
          </a:xfrm>
        </p:grpSpPr>
        <p:sp>
          <p:nvSpPr>
            <p:cNvPr id="65" name="Right Arrow 1">
              <a:extLst>
                <a:ext uri="{FF2B5EF4-FFF2-40B4-BE49-F238E27FC236}">
                  <a16:creationId xmlns:a16="http://schemas.microsoft.com/office/drawing/2014/main" id="{1588E649-86CD-42E8-AB63-AD1D11FF3A13}"/>
                </a:ext>
              </a:extLst>
            </p:cNvPr>
            <p:cNvSpPr/>
            <p:nvPr/>
          </p:nvSpPr>
          <p:spPr>
            <a:xfrm>
              <a:off x="4953973" y="3370420"/>
              <a:ext cx="706551" cy="365760"/>
            </a:xfrm>
            <a:custGeom>
              <a:avLst/>
              <a:gdLst>
                <a:gd name="connsiteX0" fmla="*/ 0 w 3994150"/>
                <a:gd name="connsiteY0" fmla="*/ 546497 h 2185987"/>
                <a:gd name="connsiteX1" fmla="*/ 2901157 w 3994150"/>
                <a:gd name="connsiteY1" fmla="*/ 5464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8777 w 3994150"/>
                <a:gd name="connsiteY1" fmla="*/ 2797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32551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32551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075610 h 2185987"/>
                <a:gd name="connsiteX7" fmla="*/ 7620 w 3994150"/>
                <a:gd name="connsiteY7" fmla="*/ 256937 h 2185987"/>
                <a:gd name="connsiteX0" fmla="*/ 0 w 4268470"/>
                <a:gd name="connsiteY0" fmla="*/ 249317 h 2185987"/>
                <a:gd name="connsiteX1" fmla="*/ 3175477 w 4268470"/>
                <a:gd name="connsiteY1" fmla="*/ 272177 h 2185987"/>
                <a:gd name="connsiteX2" fmla="*/ 3175477 w 4268470"/>
                <a:gd name="connsiteY2" fmla="*/ 0 h 2185987"/>
                <a:gd name="connsiteX3" fmla="*/ 4268470 w 4268470"/>
                <a:gd name="connsiteY3" fmla="*/ 1092994 h 2185987"/>
                <a:gd name="connsiteX4" fmla="*/ 3175477 w 4268470"/>
                <a:gd name="connsiteY4" fmla="*/ 2185987 h 2185987"/>
                <a:gd name="connsiteX5" fmla="*/ 3183097 w 4268470"/>
                <a:gd name="connsiteY5" fmla="*/ 1067990 h 2185987"/>
                <a:gd name="connsiteX6" fmla="*/ 274320 w 4268470"/>
                <a:gd name="connsiteY6" fmla="*/ 1075610 h 2185987"/>
                <a:gd name="connsiteX7" fmla="*/ 0 w 4268470"/>
                <a:gd name="connsiteY7" fmla="*/ 24931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228600 w 4222750"/>
                <a:gd name="connsiteY6" fmla="*/ 1075610 h 2185987"/>
                <a:gd name="connsiteX7" fmla="*/ 0 w 4222750"/>
                <a:gd name="connsiteY7" fmla="*/ 27217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1219200 w 4222750"/>
                <a:gd name="connsiteY6" fmla="*/ 1067990 h 2185987"/>
                <a:gd name="connsiteX7" fmla="*/ 0 w 4222750"/>
                <a:gd name="connsiteY7" fmla="*/ 272177 h 218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22750" h="2185987">
                  <a:moveTo>
                    <a:pt x="0" y="272177"/>
                  </a:moveTo>
                  <a:lnTo>
                    <a:pt x="3129757" y="272177"/>
                  </a:lnTo>
                  <a:lnTo>
                    <a:pt x="3129757" y="0"/>
                  </a:lnTo>
                  <a:lnTo>
                    <a:pt x="4222750" y="1092994"/>
                  </a:lnTo>
                  <a:lnTo>
                    <a:pt x="3129757" y="2185987"/>
                  </a:lnTo>
                  <a:lnTo>
                    <a:pt x="3137377" y="1067990"/>
                  </a:lnTo>
                  <a:lnTo>
                    <a:pt x="1219200" y="1067990"/>
                  </a:lnTo>
                  <a:lnTo>
                    <a:pt x="0" y="27217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6" name="Right Arrow 1">
              <a:extLst>
                <a:ext uri="{FF2B5EF4-FFF2-40B4-BE49-F238E27FC236}">
                  <a16:creationId xmlns:a16="http://schemas.microsoft.com/office/drawing/2014/main" id="{8285F39C-1E99-40E2-8887-13FDE4BE63AC}"/>
                </a:ext>
              </a:extLst>
            </p:cNvPr>
            <p:cNvSpPr/>
            <p:nvPr/>
          </p:nvSpPr>
          <p:spPr>
            <a:xfrm rot="10800000" flipH="1" flipV="1">
              <a:off x="5478145" y="3549116"/>
              <a:ext cx="181104" cy="187064"/>
            </a:xfrm>
            <a:custGeom>
              <a:avLst/>
              <a:gdLst>
                <a:gd name="connsiteX0" fmla="*/ 0 w 3994150"/>
                <a:gd name="connsiteY0" fmla="*/ 546497 h 2185987"/>
                <a:gd name="connsiteX1" fmla="*/ 2901157 w 3994150"/>
                <a:gd name="connsiteY1" fmla="*/ 5464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8777 w 3994150"/>
                <a:gd name="connsiteY1" fmla="*/ 2797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32551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32551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075610 h 2185987"/>
                <a:gd name="connsiteX7" fmla="*/ 7620 w 3994150"/>
                <a:gd name="connsiteY7" fmla="*/ 256937 h 2185987"/>
                <a:gd name="connsiteX0" fmla="*/ 0 w 4268470"/>
                <a:gd name="connsiteY0" fmla="*/ 249317 h 2185987"/>
                <a:gd name="connsiteX1" fmla="*/ 3175477 w 4268470"/>
                <a:gd name="connsiteY1" fmla="*/ 272177 h 2185987"/>
                <a:gd name="connsiteX2" fmla="*/ 3175477 w 4268470"/>
                <a:gd name="connsiteY2" fmla="*/ 0 h 2185987"/>
                <a:gd name="connsiteX3" fmla="*/ 4268470 w 4268470"/>
                <a:gd name="connsiteY3" fmla="*/ 1092994 h 2185987"/>
                <a:gd name="connsiteX4" fmla="*/ 3175477 w 4268470"/>
                <a:gd name="connsiteY4" fmla="*/ 2185987 h 2185987"/>
                <a:gd name="connsiteX5" fmla="*/ 3183097 w 4268470"/>
                <a:gd name="connsiteY5" fmla="*/ 1067990 h 2185987"/>
                <a:gd name="connsiteX6" fmla="*/ 274320 w 4268470"/>
                <a:gd name="connsiteY6" fmla="*/ 1075610 h 2185987"/>
                <a:gd name="connsiteX7" fmla="*/ 0 w 4268470"/>
                <a:gd name="connsiteY7" fmla="*/ 24931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228600 w 4222750"/>
                <a:gd name="connsiteY6" fmla="*/ 1075610 h 2185987"/>
                <a:gd name="connsiteX7" fmla="*/ 0 w 4222750"/>
                <a:gd name="connsiteY7" fmla="*/ 27217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1219200 w 4222750"/>
                <a:gd name="connsiteY6" fmla="*/ 1067990 h 2185987"/>
                <a:gd name="connsiteX7" fmla="*/ 0 w 4222750"/>
                <a:gd name="connsiteY7" fmla="*/ 272177 h 2185987"/>
                <a:gd name="connsiteX0" fmla="*/ 0 w 3003550"/>
                <a:gd name="connsiteY0" fmla="*/ 1067990 h 2185987"/>
                <a:gd name="connsiteX1" fmla="*/ 1910557 w 3003550"/>
                <a:gd name="connsiteY1" fmla="*/ 272177 h 2185987"/>
                <a:gd name="connsiteX2" fmla="*/ 1910557 w 3003550"/>
                <a:gd name="connsiteY2" fmla="*/ 0 h 2185987"/>
                <a:gd name="connsiteX3" fmla="*/ 3003550 w 3003550"/>
                <a:gd name="connsiteY3" fmla="*/ 1092994 h 2185987"/>
                <a:gd name="connsiteX4" fmla="*/ 1910557 w 3003550"/>
                <a:gd name="connsiteY4" fmla="*/ 2185987 h 2185987"/>
                <a:gd name="connsiteX5" fmla="*/ 1918177 w 3003550"/>
                <a:gd name="connsiteY5" fmla="*/ 1067990 h 2185987"/>
                <a:gd name="connsiteX6" fmla="*/ 0 w 3003550"/>
                <a:gd name="connsiteY6" fmla="*/ 1067990 h 2185987"/>
                <a:gd name="connsiteX0" fmla="*/ 7620 w 1092993"/>
                <a:gd name="connsiteY0" fmla="*/ 1067990 h 2185987"/>
                <a:gd name="connsiteX1" fmla="*/ 0 w 1092993"/>
                <a:gd name="connsiteY1" fmla="*/ 272177 h 2185987"/>
                <a:gd name="connsiteX2" fmla="*/ 0 w 1092993"/>
                <a:gd name="connsiteY2" fmla="*/ 0 h 2185987"/>
                <a:gd name="connsiteX3" fmla="*/ 1092993 w 1092993"/>
                <a:gd name="connsiteY3" fmla="*/ 1092994 h 2185987"/>
                <a:gd name="connsiteX4" fmla="*/ 0 w 1092993"/>
                <a:gd name="connsiteY4" fmla="*/ 2185987 h 2185987"/>
                <a:gd name="connsiteX5" fmla="*/ 7620 w 1092993"/>
                <a:gd name="connsiteY5" fmla="*/ 1067990 h 2185987"/>
                <a:gd name="connsiteX0" fmla="*/ 7620 w 1092993"/>
                <a:gd name="connsiteY0" fmla="*/ 1067990 h 2185987"/>
                <a:gd name="connsiteX1" fmla="*/ 0 w 1092993"/>
                <a:gd name="connsiteY1" fmla="*/ 0 h 2185987"/>
                <a:gd name="connsiteX2" fmla="*/ 1092993 w 1092993"/>
                <a:gd name="connsiteY2" fmla="*/ 1092994 h 2185987"/>
                <a:gd name="connsiteX3" fmla="*/ 0 w 1092993"/>
                <a:gd name="connsiteY3" fmla="*/ 2185987 h 2185987"/>
                <a:gd name="connsiteX4" fmla="*/ 7620 w 1092993"/>
                <a:gd name="connsiteY4" fmla="*/ 1067990 h 2185987"/>
                <a:gd name="connsiteX0" fmla="*/ 7620 w 1092993"/>
                <a:gd name="connsiteY0" fmla="*/ 0 h 1117997"/>
                <a:gd name="connsiteX1" fmla="*/ 1092993 w 1092993"/>
                <a:gd name="connsiteY1" fmla="*/ 25004 h 1117997"/>
                <a:gd name="connsiteX2" fmla="*/ 0 w 1092993"/>
                <a:gd name="connsiteY2" fmla="*/ 1117997 h 1117997"/>
                <a:gd name="connsiteX3" fmla="*/ 7620 w 1092993"/>
                <a:gd name="connsiteY3" fmla="*/ 0 h 111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2993" h="1117997">
                  <a:moveTo>
                    <a:pt x="7620" y="0"/>
                  </a:moveTo>
                  <a:lnTo>
                    <a:pt x="1092993" y="25004"/>
                  </a:lnTo>
                  <a:lnTo>
                    <a:pt x="0" y="111799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152A66E-437D-4778-9B3E-8BCF229244D0}"/>
              </a:ext>
            </a:extLst>
          </p:cNvPr>
          <p:cNvSpPr txBox="1"/>
          <p:nvPr/>
        </p:nvSpPr>
        <p:spPr>
          <a:xfrm>
            <a:off x="8719239" y="1109521"/>
            <a:ext cx="691028" cy="74981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AD3E63-707E-4B5B-AF3D-7571AAC415F5}"/>
              </a:ext>
            </a:extLst>
          </p:cNvPr>
          <p:cNvSpPr/>
          <p:nvPr/>
        </p:nvSpPr>
        <p:spPr>
          <a:xfrm>
            <a:off x="5523925" y="5172125"/>
            <a:ext cx="4753257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Opportunistic</a:t>
            </a:r>
            <a:r>
              <a:rPr lang="en-US" sz="1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Automation to address specific areas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Reactive to need/opportunities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Framework/tools are available that can cater future needs of Enterprise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B6D8444-8D90-40F2-95D5-14C66BEABC20}"/>
              </a:ext>
            </a:extLst>
          </p:cNvPr>
          <p:cNvSpPr/>
          <p:nvPr/>
        </p:nvSpPr>
        <p:spPr>
          <a:xfrm>
            <a:off x="7206357" y="4419838"/>
            <a:ext cx="3198219" cy="7437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Systematic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Portfolio or program level automation initiatives executed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Automation targets defined with metrics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112A001-4678-4A78-902C-A50D23B53BEA}"/>
              </a:ext>
            </a:extLst>
          </p:cNvPr>
          <p:cNvSpPr/>
          <p:nvPr/>
        </p:nvSpPr>
        <p:spPr>
          <a:xfrm>
            <a:off x="8652176" y="3693091"/>
            <a:ext cx="3292527" cy="91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Institutionalized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Roadmap in action - Scaled across institution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Organization driven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 more driven, becomes way of life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DC560D-5364-4F4A-A840-312F1D15841F}"/>
              </a:ext>
            </a:extLst>
          </p:cNvPr>
          <p:cNvSpPr/>
          <p:nvPr/>
        </p:nvSpPr>
        <p:spPr>
          <a:xfrm>
            <a:off x="10150569" y="2963956"/>
            <a:ext cx="2341949" cy="574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Agile Adaptive</a:t>
            </a:r>
            <a:endParaRPr lang="en-US" sz="11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Adept, hybrid 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Integrated with DevOps</a:t>
            </a:r>
            <a:endParaRPr lang="en-US" sz="9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AE43F06-4FA2-42F0-97BF-6731BAF72EB3}"/>
              </a:ext>
            </a:extLst>
          </p:cNvPr>
          <p:cNvGrpSpPr>
            <a:grpSpLocks noChangeAspect="1"/>
          </p:cNvGrpSpPr>
          <p:nvPr/>
        </p:nvGrpSpPr>
        <p:grpSpPr>
          <a:xfrm>
            <a:off x="4057284" y="4008774"/>
            <a:ext cx="471113" cy="528891"/>
            <a:chOff x="1804988" y="5734050"/>
            <a:chExt cx="1009650" cy="1133475"/>
          </a:xfrm>
          <a:solidFill>
            <a:schemeClr val="tx2"/>
          </a:solidFill>
        </p:grpSpPr>
        <p:sp>
          <p:nvSpPr>
            <p:cNvPr id="74" name="Freeform 6983">
              <a:extLst>
                <a:ext uri="{FF2B5EF4-FFF2-40B4-BE49-F238E27FC236}">
                  <a16:creationId xmlns:a16="http://schemas.microsoft.com/office/drawing/2014/main" id="{E0008CEE-6D9C-4788-A9DC-21F206606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488" y="5915025"/>
              <a:ext cx="676275" cy="733425"/>
            </a:xfrm>
            <a:custGeom>
              <a:avLst/>
              <a:gdLst>
                <a:gd name="T0" fmla="*/ 38 w 71"/>
                <a:gd name="T1" fmla="*/ 72 h 77"/>
                <a:gd name="T2" fmla="*/ 25 w 71"/>
                <a:gd name="T3" fmla="*/ 65 h 77"/>
                <a:gd name="T4" fmla="*/ 22 w 71"/>
                <a:gd name="T5" fmla="*/ 61 h 77"/>
                <a:gd name="T6" fmla="*/ 7 w 71"/>
                <a:gd name="T7" fmla="*/ 41 h 77"/>
                <a:gd name="T8" fmla="*/ 40 w 71"/>
                <a:gd name="T9" fmla="*/ 7 h 77"/>
                <a:gd name="T10" fmla="*/ 56 w 71"/>
                <a:gd name="T11" fmla="*/ 51 h 77"/>
                <a:gd name="T12" fmla="*/ 49 w 71"/>
                <a:gd name="T13" fmla="*/ 59 h 77"/>
                <a:gd name="T14" fmla="*/ 37 w 71"/>
                <a:gd name="T15" fmla="*/ 71 h 77"/>
                <a:gd name="T16" fmla="*/ 38 w 71"/>
                <a:gd name="T17" fmla="*/ 75 h 77"/>
                <a:gd name="T18" fmla="*/ 51 w 71"/>
                <a:gd name="T19" fmla="*/ 66 h 77"/>
                <a:gd name="T20" fmla="*/ 57 w 71"/>
                <a:gd name="T21" fmla="*/ 56 h 77"/>
                <a:gd name="T22" fmla="*/ 63 w 71"/>
                <a:gd name="T23" fmla="*/ 45 h 77"/>
                <a:gd name="T24" fmla="*/ 38 w 71"/>
                <a:gd name="T25" fmla="*/ 2 h 77"/>
                <a:gd name="T26" fmla="*/ 2 w 71"/>
                <a:gd name="T27" fmla="*/ 38 h 77"/>
                <a:gd name="T28" fmla="*/ 18 w 71"/>
                <a:gd name="T29" fmla="*/ 63 h 77"/>
                <a:gd name="T30" fmla="*/ 27 w 71"/>
                <a:gd name="T31" fmla="*/ 74 h 77"/>
                <a:gd name="T32" fmla="*/ 38 w 71"/>
                <a:gd name="T33" fmla="*/ 75 h 77"/>
                <a:gd name="T34" fmla="*/ 38 w 71"/>
                <a:gd name="T35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" h="77">
                  <a:moveTo>
                    <a:pt x="38" y="72"/>
                  </a:moveTo>
                  <a:cubicBezTo>
                    <a:pt x="32" y="72"/>
                    <a:pt x="27" y="71"/>
                    <a:pt x="25" y="65"/>
                  </a:cubicBezTo>
                  <a:cubicBezTo>
                    <a:pt x="24" y="63"/>
                    <a:pt x="23" y="62"/>
                    <a:pt x="22" y="61"/>
                  </a:cubicBezTo>
                  <a:cubicBezTo>
                    <a:pt x="15" y="55"/>
                    <a:pt x="9" y="50"/>
                    <a:pt x="7" y="41"/>
                  </a:cubicBezTo>
                  <a:cubicBezTo>
                    <a:pt x="0" y="19"/>
                    <a:pt x="19" y="4"/>
                    <a:pt x="40" y="7"/>
                  </a:cubicBezTo>
                  <a:cubicBezTo>
                    <a:pt x="61" y="9"/>
                    <a:pt x="66" y="37"/>
                    <a:pt x="56" y="51"/>
                  </a:cubicBezTo>
                  <a:cubicBezTo>
                    <a:pt x="54" y="54"/>
                    <a:pt x="51" y="56"/>
                    <a:pt x="49" y="59"/>
                  </a:cubicBezTo>
                  <a:cubicBezTo>
                    <a:pt x="45" y="67"/>
                    <a:pt x="47" y="70"/>
                    <a:pt x="37" y="71"/>
                  </a:cubicBezTo>
                  <a:cubicBezTo>
                    <a:pt x="35" y="72"/>
                    <a:pt x="35" y="75"/>
                    <a:pt x="38" y="75"/>
                  </a:cubicBezTo>
                  <a:cubicBezTo>
                    <a:pt x="46" y="74"/>
                    <a:pt x="48" y="74"/>
                    <a:pt x="51" y="66"/>
                  </a:cubicBezTo>
                  <a:cubicBezTo>
                    <a:pt x="53" y="62"/>
                    <a:pt x="54" y="60"/>
                    <a:pt x="57" y="56"/>
                  </a:cubicBezTo>
                  <a:cubicBezTo>
                    <a:pt x="60" y="53"/>
                    <a:pt x="62" y="49"/>
                    <a:pt x="63" y="45"/>
                  </a:cubicBezTo>
                  <a:cubicBezTo>
                    <a:pt x="71" y="26"/>
                    <a:pt x="58" y="5"/>
                    <a:pt x="38" y="2"/>
                  </a:cubicBezTo>
                  <a:cubicBezTo>
                    <a:pt x="15" y="0"/>
                    <a:pt x="0" y="17"/>
                    <a:pt x="2" y="38"/>
                  </a:cubicBezTo>
                  <a:cubicBezTo>
                    <a:pt x="3" y="49"/>
                    <a:pt x="10" y="56"/>
                    <a:pt x="18" y="63"/>
                  </a:cubicBezTo>
                  <a:cubicBezTo>
                    <a:pt x="22" y="66"/>
                    <a:pt x="22" y="71"/>
                    <a:pt x="27" y="74"/>
                  </a:cubicBezTo>
                  <a:cubicBezTo>
                    <a:pt x="30" y="77"/>
                    <a:pt x="35" y="76"/>
                    <a:pt x="38" y="75"/>
                  </a:cubicBezTo>
                  <a:cubicBezTo>
                    <a:pt x="39" y="74"/>
                    <a:pt x="39" y="72"/>
                    <a:pt x="38" y="72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5" name="Freeform 6984">
              <a:extLst>
                <a:ext uri="{FF2B5EF4-FFF2-40B4-BE49-F238E27FC236}">
                  <a16:creationId xmlns:a16="http://schemas.microsoft.com/office/drawing/2014/main" id="{045FEFE5-42AB-476C-A441-682F6AB91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413" y="6172200"/>
              <a:ext cx="304800" cy="133350"/>
            </a:xfrm>
            <a:custGeom>
              <a:avLst/>
              <a:gdLst>
                <a:gd name="T0" fmla="*/ 1 w 32"/>
                <a:gd name="T1" fmla="*/ 9 h 14"/>
                <a:gd name="T2" fmla="*/ 9 w 32"/>
                <a:gd name="T3" fmla="*/ 14 h 14"/>
                <a:gd name="T4" fmla="*/ 13 w 32"/>
                <a:gd name="T5" fmla="*/ 4 h 14"/>
                <a:gd name="T6" fmla="*/ 10 w 32"/>
                <a:gd name="T7" fmla="*/ 4 h 14"/>
                <a:gd name="T8" fmla="*/ 16 w 32"/>
                <a:gd name="T9" fmla="*/ 11 h 14"/>
                <a:gd name="T10" fmla="*/ 22 w 32"/>
                <a:gd name="T11" fmla="*/ 2 h 14"/>
                <a:gd name="T12" fmla="*/ 19 w 32"/>
                <a:gd name="T13" fmla="*/ 3 h 14"/>
                <a:gd name="T14" fmla="*/ 22 w 32"/>
                <a:gd name="T15" fmla="*/ 11 h 14"/>
                <a:gd name="T16" fmla="*/ 25 w 32"/>
                <a:gd name="T17" fmla="*/ 11 h 14"/>
                <a:gd name="T18" fmla="*/ 31 w 32"/>
                <a:gd name="T19" fmla="*/ 4 h 14"/>
                <a:gd name="T20" fmla="*/ 28 w 32"/>
                <a:gd name="T21" fmla="*/ 3 h 14"/>
                <a:gd name="T22" fmla="*/ 23 w 32"/>
                <a:gd name="T23" fmla="*/ 9 h 14"/>
                <a:gd name="T24" fmla="*/ 26 w 32"/>
                <a:gd name="T25" fmla="*/ 9 h 14"/>
                <a:gd name="T26" fmla="*/ 22 w 32"/>
                <a:gd name="T27" fmla="*/ 1 h 14"/>
                <a:gd name="T28" fmla="*/ 18 w 32"/>
                <a:gd name="T29" fmla="*/ 1 h 14"/>
                <a:gd name="T30" fmla="*/ 16 w 32"/>
                <a:gd name="T31" fmla="*/ 7 h 14"/>
                <a:gd name="T32" fmla="*/ 13 w 32"/>
                <a:gd name="T33" fmla="*/ 2 h 14"/>
                <a:gd name="T34" fmla="*/ 10 w 32"/>
                <a:gd name="T35" fmla="*/ 2 h 14"/>
                <a:gd name="T36" fmla="*/ 9 w 32"/>
                <a:gd name="T37" fmla="*/ 7 h 14"/>
                <a:gd name="T38" fmla="*/ 8 w 32"/>
                <a:gd name="T39" fmla="*/ 11 h 14"/>
                <a:gd name="T40" fmla="*/ 4 w 32"/>
                <a:gd name="T41" fmla="*/ 8 h 14"/>
                <a:gd name="T42" fmla="*/ 1 w 32"/>
                <a:gd name="T4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14">
                  <a:moveTo>
                    <a:pt x="1" y="9"/>
                  </a:moveTo>
                  <a:cubicBezTo>
                    <a:pt x="2" y="12"/>
                    <a:pt x="6" y="14"/>
                    <a:pt x="9" y="14"/>
                  </a:cubicBezTo>
                  <a:cubicBezTo>
                    <a:pt x="13" y="13"/>
                    <a:pt x="12" y="7"/>
                    <a:pt x="13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12" y="7"/>
                    <a:pt x="12" y="12"/>
                    <a:pt x="16" y="11"/>
                  </a:cubicBezTo>
                  <a:cubicBezTo>
                    <a:pt x="19" y="11"/>
                    <a:pt x="21" y="5"/>
                    <a:pt x="22" y="2"/>
                  </a:cubicBezTo>
                  <a:cubicBezTo>
                    <a:pt x="21" y="3"/>
                    <a:pt x="20" y="3"/>
                    <a:pt x="19" y="3"/>
                  </a:cubicBezTo>
                  <a:cubicBezTo>
                    <a:pt x="21" y="5"/>
                    <a:pt x="21" y="8"/>
                    <a:pt x="22" y="11"/>
                  </a:cubicBezTo>
                  <a:cubicBezTo>
                    <a:pt x="23" y="12"/>
                    <a:pt x="24" y="12"/>
                    <a:pt x="25" y="11"/>
                  </a:cubicBezTo>
                  <a:cubicBezTo>
                    <a:pt x="28" y="9"/>
                    <a:pt x="30" y="8"/>
                    <a:pt x="31" y="4"/>
                  </a:cubicBezTo>
                  <a:cubicBezTo>
                    <a:pt x="32" y="2"/>
                    <a:pt x="29" y="1"/>
                    <a:pt x="28" y="3"/>
                  </a:cubicBezTo>
                  <a:cubicBezTo>
                    <a:pt x="27" y="6"/>
                    <a:pt x="25" y="7"/>
                    <a:pt x="23" y="9"/>
                  </a:cubicBezTo>
                  <a:cubicBezTo>
                    <a:pt x="24" y="9"/>
                    <a:pt x="25" y="9"/>
                    <a:pt x="26" y="9"/>
                  </a:cubicBezTo>
                  <a:cubicBezTo>
                    <a:pt x="24" y="6"/>
                    <a:pt x="24" y="3"/>
                    <a:pt x="22" y="1"/>
                  </a:cubicBezTo>
                  <a:cubicBezTo>
                    <a:pt x="21" y="0"/>
                    <a:pt x="19" y="0"/>
                    <a:pt x="18" y="1"/>
                  </a:cubicBezTo>
                  <a:cubicBezTo>
                    <a:pt x="18" y="3"/>
                    <a:pt x="17" y="5"/>
                    <a:pt x="16" y="7"/>
                  </a:cubicBezTo>
                  <a:cubicBezTo>
                    <a:pt x="16" y="7"/>
                    <a:pt x="13" y="3"/>
                    <a:pt x="13" y="2"/>
                  </a:cubicBezTo>
                  <a:cubicBezTo>
                    <a:pt x="12" y="1"/>
                    <a:pt x="11" y="1"/>
                    <a:pt x="10" y="2"/>
                  </a:cubicBezTo>
                  <a:cubicBezTo>
                    <a:pt x="9" y="4"/>
                    <a:pt x="9" y="5"/>
                    <a:pt x="9" y="7"/>
                  </a:cubicBezTo>
                  <a:cubicBezTo>
                    <a:pt x="8" y="8"/>
                    <a:pt x="8" y="9"/>
                    <a:pt x="8" y="11"/>
                  </a:cubicBezTo>
                  <a:cubicBezTo>
                    <a:pt x="8" y="11"/>
                    <a:pt x="4" y="8"/>
                    <a:pt x="4" y="8"/>
                  </a:cubicBezTo>
                  <a:cubicBezTo>
                    <a:pt x="3" y="6"/>
                    <a:pt x="0" y="7"/>
                    <a:pt x="1" y="9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6" name="Freeform 6985">
              <a:extLst>
                <a:ext uri="{FF2B5EF4-FFF2-40B4-BE49-F238E27FC236}">
                  <a16:creationId xmlns:a16="http://schemas.microsoft.com/office/drawing/2014/main" id="{54E6DD77-A30F-4157-847D-87D1C5749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3" y="6505575"/>
              <a:ext cx="333375" cy="361950"/>
            </a:xfrm>
            <a:custGeom>
              <a:avLst/>
              <a:gdLst>
                <a:gd name="T0" fmla="*/ 2 w 35"/>
                <a:gd name="T1" fmla="*/ 5 h 38"/>
                <a:gd name="T2" fmla="*/ 2 w 35"/>
                <a:gd name="T3" fmla="*/ 25 h 38"/>
                <a:gd name="T4" fmla="*/ 14 w 35"/>
                <a:gd name="T5" fmla="*/ 37 h 38"/>
                <a:gd name="T6" fmla="*/ 31 w 35"/>
                <a:gd name="T7" fmla="*/ 30 h 38"/>
                <a:gd name="T8" fmla="*/ 31 w 35"/>
                <a:gd name="T9" fmla="*/ 2 h 38"/>
                <a:gd name="T10" fmla="*/ 28 w 35"/>
                <a:gd name="T11" fmla="*/ 2 h 38"/>
                <a:gd name="T12" fmla="*/ 29 w 35"/>
                <a:gd name="T13" fmla="*/ 23 h 38"/>
                <a:gd name="T14" fmla="*/ 14 w 35"/>
                <a:gd name="T15" fmla="*/ 33 h 38"/>
                <a:gd name="T16" fmla="*/ 5 w 35"/>
                <a:gd name="T17" fmla="*/ 20 h 38"/>
                <a:gd name="T18" fmla="*/ 4 w 35"/>
                <a:gd name="T19" fmla="*/ 5 h 38"/>
                <a:gd name="T20" fmla="*/ 2 w 35"/>
                <a:gd name="T2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8">
                  <a:moveTo>
                    <a:pt x="2" y="5"/>
                  </a:moveTo>
                  <a:cubicBezTo>
                    <a:pt x="0" y="11"/>
                    <a:pt x="1" y="19"/>
                    <a:pt x="2" y="25"/>
                  </a:cubicBezTo>
                  <a:cubicBezTo>
                    <a:pt x="4" y="32"/>
                    <a:pt x="7" y="35"/>
                    <a:pt x="14" y="37"/>
                  </a:cubicBezTo>
                  <a:cubicBezTo>
                    <a:pt x="20" y="38"/>
                    <a:pt x="28" y="36"/>
                    <a:pt x="31" y="30"/>
                  </a:cubicBezTo>
                  <a:cubicBezTo>
                    <a:pt x="35" y="22"/>
                    <a:pt x="32" y="10"/>
                    <a:pt x="31" y="2"/>
                  </a:cubicBezTo>
                  <a:cubicBezTo>
                    <a:pt x="30" y="0"/>
                    <a:pt x="28" y="0"/>
                    <a:pt x="28" y="2"/>
                  </a:cubicBezTo>
                  <a:cubicBezTo>
                    <a:pt x="28" y="9"/>
                    <a:pt x="30" y="16"/>
                    <a:pt x="29" y="23"/>
                  </a:cubicBezTo>
                  <a:cubicBezTo>
                    <a:pt x="29" y="31"/>
                    <a:pt x="22" y="34"/>
                    <a:pt x="14" y="33"/>
                  </a:cubicBezTo>
                  <a:cubicBezTo>
                    <a:pt x="7" y="32"/>
                    <a:pt x="6" y="26"/>
                    <a:pt x="5" y="20"/>
                  </a:cubicBezTo>
                  <a:cubicBezTo>
                    <a:pt x="4" y="15"/>
                    <a:pt x="4" y="10"/>
                    <a:pt x="4" y="5"/>
                  </a:cubicBezTo>
                  <a:cubicBezTo>
                    <a:pt x="4" y="4"/>
                    <a:pt x="2" y="4"/>
                    <a:pt x="2" y="5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7" name="Freeform 6986">
              <a:extLst>
                <a:ext uri="{FF2B5EF4-FFF2-40B4-BE49-F238E27FC236}">
                  <a16:creationId xmlns:a16="http://schemas.microsoft.com/office/drawing/2014/main" id="{72F9984D-1FB1-4603-9471-92260190C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3" y="6696075"/>
              <a:ext cx="285750" cy="104775"/>
            </a:xfrm>
            <a:custGeom>
              <a:avLst/>
              <a:gdLst>
                <a:gd name="T0" fmla="*/ 1 w 30"/>
                <a:gd name="T1" fmla="*/ 7 h 11"/>
                <a:gd name="T2" fmla="*/ 14 w 30"/>
                <a:gd name="T3" fmla="*/ 11 h 11"/>
                <a:gd name="T4" fmla="*/ 29 w 30"/>
                <a:gd name="T5" fmla="*/ 4 h 11"/>
                <a:gd name="T6" fmla="*/ 26 w 30"/>
                <a:gd name="T7" fmla="*/ 1 h 11"/>
                <a:gd name="T8" fmla="*/ 15 w 30"/>
                <a:gd name="T9" fmla="*/ 7 h 11"/>
                <a:gd name="T10" fmla="*/ 2 w 30"/>
                <a:gd name="T11" fmla="*/ 5 h 11"/>
                <a:gd name="T12" fmla="*/ 1 w 3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1">
                  <a:moveTo>
                    <a:pt x="1" y="7"/>
                  </a:moveTo>
                  <a:cubicBezTo>
                    <a:pt x="4" y="10"/>
                    <a:pt x="10" y="11"/>
                    <a:pt x="14" y="11"/>
                  </a:cubicBezTo>
                  <a:cubicBezTo>
                    <a:pt x="20" y="10"/>
                    <a:pt x="25" y="8"/>
                    <a:pt x="29" y="4"/>
                  </a:cubicBezTo>
                  <a:cubicBezTo>
                    <a:pt x="30" y="2"/>
                    <a:pt x="27" y="0"/>
                    <a:pt x="26" y="1"/>
                  </a:cubicBezTo>
                  <a:cubicBezTo>
                    <a:pt x="23" y="4"/>
                    <a:pt x="19" y="6"/>
                    <a:pt x="15" y="7"/>
                  </a:cubicBezTo>
                  <a:cubicBezTo>
                    <a:pt x="10" y="8"/>
                    <a:pt x="6" y="5"/>
                    <a:pt x="2" y="5"/>
                  </a:cubicBezTo>
                  <a:cubicBezTo>
                    <a:pt x="1" y="5"/>
                    <a:pt x="0" y="6"/>
                    <a:pt x="1" y="7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8" name="Freeform 6987">
              <a:extLst>
                <a:ext uri="{FF2B5EF4-FFF2-40B4-BE49-F238E27FC236}">
                  <a16:creationId xmlns:a16="http://schemas.microsoft.com/office/drawing/2014/main" id="{15875B02-0D9F-4501-9B6F-94E1866E7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3" y="6619875"/>
              <a:ext cx="285750" cy="104775"/>
            </a:xfrm>
            <a:custGeom>
              <a:avLst/>
              <a:gdLst>
                <a:gd name="T0" fmla="*/ 1 w 30"/>
                <a:gd name="T1" fmla="*/ 7 h 11"/>
                <a:gd name="T2" fmla="*/ 14 w 30"/>
                <a:gd name="T3" fmla="*/ 11 h 11"/>
                <a:gd name="T4" fmla="*/ 29 w 30"/>
                <a:gd name="T5" fmla="*/ 4 h 11"/>
                <a:gd name="T6" fmla="*/ 26 w 30"/>
                <a:gd name="T7" fmla="*/ 1 h 11"/>
                <a:gd name="T8" fmla="*/ 15 w 30"/>
                <a:gd name="T9" fmla="*/ 7 h 11"/>
                <a:gd name="T10" fmla="*/ 2 w 30"/>
                <a:gd name="T11" fmla="*/ 5 h 11"/>
                <a:gd name="T12" fmla="*/ 1 w 3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1">
                  <a:moveTo>
                    <a:pt x="1" y="7"/>
                  </a:moveTo>
                  <a:cubicBezTo>
                    <a:pt x="4" y="10"/>
                    <a:pt x="10" y="11"/>
                    <a:pt x="14" y="11"/>
                  </a:cubicBezTo>
                  <a:cubicBezTo>
                    <a:pt x="20" y="11"/>
                    <a:pt x="25" y="8"/>
                    <a:pt x="29" y="4"/>
                  </a:cubicBezTo>
                  <a:cubicBezTo>
                    <a:pt x="30" y="2"/>
                    <a:pt x="27" y="0"/>
                    <a:pt x="26" y="1"/>
                  </a:cubicBezTo>
                  <a:cubicBezTo>
                    <a:pt x="23" y="5"/>
                    <a:pt x="19" y="7"/>
                    <a:pt x="15" y="7"/>
                  </a:cubicBezTo>
                  <a:cubicBezTo>
                    <a:pt x="10" y="8"/>
                    <a:pt x="6" y="5"/>
                    <a:pt x="2" y="5"/>
                  </a:cubicBezTo>
                  <a:cubicBezTo>
                    <a:pt x="1" y="5"/>
                    <a:pt x="0" y="6"/>
                    <a:pt x="1" y="7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80" name="Freeform 6988">
              <a:extLst>
                <a:ext uri="{FF2B5EF4-FFF2-40B4-BE49-F238E27FC236}">
                  <a16:creationId xmlns:a16="http://schemas.microsoft.com/office/drawing/2014/main" id="{85BAC730-9E5F-467E-BBE2-D53DE5878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413" y="6229350"/>
              <a:ext cx="161925" cy="333375"/>
            </a:xfrm>
            <a:custGeom>
              <a:avLst/>
              <a:gdLst>
                <a:gd name="T0" fmla="*/ 1 w 17"/>
                <a:gd name="T1" fmla="*/ 3 h 35"/>
                <a:gd name="T2" fmla="*/ 14 w 17"/>
                <a:gd name="T3" fmla="*/ 33 h 35"/>
                <a:gd name="T4" fmla="*/ 17 w 17"/>
                <a:gd name="T5" fmla="*/ 32 h 35"/>
                <a:gd name="T6" fmla="*/ 3 w 17"/>
                <a:gd name="T7" fmla="*/ 1 h 35"/>
                <a:gd name="T8" fmla="*/ 1 w 17"/>
                <a:gd name="T9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5">
                  <a:moveTo>
                    <a:pt x="1" y="3"/>
                  </a:moveTo>
                  <a:cubicBezTo>
                    <a:pt x="7" y="12"/>
                    <a:pt x="10" y="23"/>
                    <a:pt x="14" y="33"/>
                  </a:cubicBezTo>
                  <a:cubicBezTo>
                    <a:pt x="15" y="35"/>
                    <a:pt x="17" y="34"/>
                    <a:pt x="17" y="32"/>
                  </a:cubicBezTo>
                  <a:cubicBezTo>
                    <a:pt x="13" y="22"/>
                    <a:pt x="10" y="10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81" name="Freeform 6989">
              <a:extLst>
                <a:ext uri="{FF2B5EF4-FFF2-40B4-BE49-F238E27FC236}">
                  <a16:creationId xmlns:a16="http://schemas.microsoft.com/office/drawing/2014/main" id="{2EA98052-F171-4B90-AEE2-3B3386A1C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6191250"/>
              <a:ext cx="104775" cy="361950"/>
            </a:xfrm>
            <a:custGeom>
              <a:avLst/>
              <a:gdLst>
                <a:gd name="T0" fmla="*/ 8 w 11"/>
                <a:gd name="T1" fmla="*/ 1 h 38"/>
                <a:gd name="T2" fmla="*/ 0 w 11"/>
                <a:gd name="T3" fmla="*/ 36 h 38"/>
                <a:gd name="T4" fmla="*/ 3 w 11"/>
                <a:gd name="T5" fmla="*/ 37 h 38"/>
                <a:gd name="T6" fmla="*/ 11 w 11"/>
                <a:gd name="T7" fmla="*/ 2 h 38"/>
                <a:gd name="T8" fmla="*/ 8 w 11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8">
                  <a:moveTo>
                    <a:pt x="8" y="1"/>
                  </a:moveTo>
                  <a:cubicBezTo>
                    <a:pt x="5" y="12"/>
                    <a:pt x="1" y="24"/>
                    <a:pt x="0" y="36"/>
                  </a:cubicBezTo>
                  <a:cubicBezTo>
                    <a:pt x="0" y="38"/>
                    <a:pt x="2" y="38"/>
                    <a:pt x="3" y="37"/>
                  </a:cubicBezTo>
                  <a:cubicBezTo>
                    <a:pt x="6" y="25"/>
                    <a:pt x="9" y="13"/>
                    <a:pt x="11" y="2"/>
                  </a:cubicBezTo>
                  <a:cubicBezTo>
                    <a:pt x="11" y="0"/>
                    <a:pt x="9" y="0"/>
                    <a:pt x="8" y="1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82" name="Freeform 6990">
              <a:extLst>
                <a:ext uri="{FF2B5EF4-FFF2-40B4-BE49-F238E27FC236}">
                  <a16:creationId xmlns:a16="http://schemas.microsoft.com/office/drawing/2014/main" id="{885E694E-7718-4747-A7FF-A29EB5B94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613" y="5734050"/>
              <a:ext cx="57150" cy="133350"/>
            </a:xfrm>
            <a:custGeom>
              <a:avLst/>
              <a:gdLst>
                <a:gd name="T0" fmla="*/ 6 w 6"/>
                <a:gd name="T1" fmla="*/ 12 h 14"/>
                <a:gd name="T2" fmla="*/ 4 w 6"/>
                <a:gd name="T3" fmla="*/ 2 h 14"/>
                <a:gd name="T4" fmla="*/ 1 w 6"/>
                <a:gd name="T5" fmla="*/ 3 h 14"/>
                <a:gd name="T6" fmla="*/ 2 w 6"/>
                <a:gd name="T7" fmla="*/ 13 h 14"/>
                <a:gd name="T8" fmla="*/ 6 w 6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12"/>
                  </a:moveTo>
                  <a:cubicBezTo>
                    <a:pt x="6" y="9"/>
                    <a:pt x="5" y="5"/>
                    <a:pt x="4" y="2"/>
                  </a:cubicBezTo>
                  <a:cubicBezTo>
                    <a:pt x="4" y="0"/>
                    <a:pt x="0" y="1"/>
                    <a:pt x="1" y="3"/>
                  </a:cubicBezTo>
                  <a:cubicBezTo>
                    <a:pt x="1" y="6"/>
                    <a:pt x="2" y="9"/>
                    <a:pt x="2" y="13"/>
                  </a:cubicBezTo>
                  <a:cubicBezTo>
                    <a:pt x="3" y="14"/>
                    <a:pt x="5" y="14"/>
                    <a:pt x="6" y="12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83" name="Freeform 6991">
              <a:extLst>
                <a:ext uri="{FF2B5EF4-FFF2-40B4-BE49-F238E27FC236}">
                  <a16:creationId xmlns:a16="http://schemas.microsoft.com/office/drawing/2014/main" id="{E6089076-0BB0-4825-8DB4-D71573D67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688" y="5781675"/>
              <a:ext cx="95250" cy="133350"/>
            </a:xfrm>
            <a:custGeom>
              <a:avLst/>
              <a:gdLst>
                <a:gd name="T0" fmla="*/ 3 w 10"/>
                <a:gd name="T1" fmla="*/ 13 h 14"/>
                <a:gd name="T2" fmla="*/ 6 w 10"/>
                <a:gd name="T3" fmla="*/ 8 h 14"/>
                <a:gd name="T4" fmla="*/ 9 w 10"/>
                <a:gd name="T5" fmla="*/ 3 h 14"/>
                <a:gd name="T6" fmla="*/ 6 w 10"/>
                <a:gd name="T7" fmla="*/ 1 h 14"/>
                <a:gd name="T8" fmla="*/ 4 w 10"/>
                <a:gd name="T9" fmla="*/ 6 h 14"/>
                <a:gd name="T10" fmla="*/ 1 w 10"/>
                <a:gd name="T11" fmla="*/ 11 h 14"/>
                <a:gd name="T12" fmla="*/ 3 w 10"/>
                <a:gd name="T1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4">
                  <a:moveTo>
                    <a:pt x="3" y="13"/>
                  </a:moveTo>
                  <a:cubicBezTo>
                    <a:pt x="5" y="12"/>
                    <a:pt x="6" y="10"/>
                    <a:pt x="6" y="8"/>
                  </a:cubicBezTo>
                  <a:cubicBezTo>
                    <a:pt x="7" y="7"/>
                    <a:pt x="8" y="5"/>
                    <a:pt x="9" y="3"/>
                  </a:cubicBezTo>
                  <a:cubicBezTo>
                    <a:pt x="10" y="2"/>
                    <a:pt x="8" y="0"/>
                    <a:pt x="6" y="1"/>
                  </a:cubicBezTo>
                  <a:cubicBezTo>
                    <a:pt x="5" y="3"/>
                    <a:pt x="4" y="5"/>
                    <a:pt x="4" y="6"/>
                  </a:cubicBezTo>
                  <a:cubicBezTo>
                    <a:pt x="3" y="8"/>
                    <a:pt x="2" y="10"/>
                    <a:pt x="1" y="11"/>
                  </a:cubicBezTo>
                  <a:cubicBezTo>
                    <a:pt x="0" y="13"/>
                    <a:pt x="2" y="14"/>
                    <a:pt x="3" y="13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84" name="Freeform 6992">
              <a:extLst>
                <a:ext uri="{FF2B5EF4-FFF2-40B4-BE49-F238E27FC236}">
                  <a16:creationId xmlns:a16="http://schemas.microsoft.com/office/drawing/2014/main" id="{D2862389-2B8A-4ED4-94D1-F8AD735FA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613" y="5943600"/>
              <a:ext cx="133350" cy="114300"/>
            </a:xfrm>
            <a:custGeom>
              <a:avLst/>
              <a:gdLst>
                <a:gd name="T0" fmla="*/ 4 w 14"/>
                <a:gd name="T1" fmla="*/ 10 h 12"/>
                <a:gd name="T2" fmla="*/ 12 w 14"/>
                <a:gd name="T3" fmla="*/ 4 h 12"/>
                <a:gd name="T4" fmla="*/ 11 w 14"/>
                <a:gd name="T5" fmla="*/ 1 h 12"/>
                <a:gd name="T6" fmla="*/ 2 w 14"/>
                <a:gd name="T7" fmla="*/ 7 h 12"/>
                <a:gd name="T8" fmla="*/ 4 w 14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4" y="10"/>
                  </a:moveTo>
                  <a:cubicBezTo>
                    <a:pt x="7" y="8"/>
                    <a:pt x="9" y="5"/>
                    <a:pt x="12" y="4"/>
                  </a:cubicBezTo>
                  <a:cubicBezTo>
                    <a:pt x="14" y="3"/>
                    <a:pt x="13" y="0"/>
                    <a:pt x="11" y="1"/>
                  </a:cubicBezTo>
                  <a:cubicBezTo>
                    <a:pt x="7" y="2"/>
                    <a:pt x="5" y="5"/>
                    <a:pt x="2" y="7"/>
                  </a:cubicBezTo>
                  <a:cubicBezTo>
                    <a:pt x="0" y="9"/>
                    <a:pt x="3" y="12"/>
                    <a:pt x="4" y="10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85" name="Freeform 6993">
              <a:extLst>
                <a:ext uri="{FF2B5EF4-FFF2-40B4-BE49-F238E27FC236}">
                  <a16:creationId xmlns:a16="http://schemas.microsoft.com/office/drawing/2014/main" id="{D2A117CF-5083-47EC-AEA2-66F7A14F5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288" y="6238875"/>
              <a:ext cx="133350" cy="57150"/>
            </a:xfrm>
            <a:custGeom>
              <a:avLst/>
              <a:gdLst>
                <a:gd name="T0" fmla="*/ 2 w 14"/>
                <a:gd name="T1" fmla="*/ 4 h 6"/>
                <a:gd name="T2" fmla="*/ 11 w 14"/>
                <a:gd name="T3" fmla="*/ 6 h 6"/>
                <a:gd name="T4" fmla="*/ 12 w 14"/>
                <a:gd name="T5" fmla="*/ 3 h 6"/>
                <a:gd name="T6" fmla="*/ 4 w 14"/>
                <a:gd name="T7" fmla="*/ 0 h 6"/>
                <a:gd name="T8" fmla="*/ 2 w 14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4"/>
                  </a:moveTo>
                  <a:cubicBezTo>
                    <a:pt x="5" y="4"/>
                    <a:pt x="8" y="6"/>
                    <a:pt x="11" y="6"/>
                  </a:cubicBezTo>
                  <a:cubicBezTo>
                    <a:pt x="13" y="6"/>
                    <a:pt x="14" y="3"/>
                    <a:pt x="12" y="3"/>
                  </a:cubicBezTo>
                  <a:cubicBezTo>
                    <a:pt x="9" y="2"/>
                    <a:pt x="6" y="1"/>
                    <a:pt x="4" y="0"/>
                  </a:cubicBezTo>
                  <a:cubicBezTo>
                    <a:pt x="1" y="0"/>
                    <a:pt x="0" y="3"/>
                    <a:pt x="2" y="4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89" name="Freeform 6994">
              <a:extLst>
                <a:ext uri="{FF2B5EF4-FFF2-40B4-BE49-F238E27FC236}">
                  <a16:creationId xmlns:a16="http://schemas.microsoft.com/office/drawing/2014/main" id="{E566C78B-9A5B-4C55-82EC-348C3D75D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563" y="6457950"/>
              <a:ext cx="104775" cy="85725"/>
            </a:xfrm>
            <a:custGeom>
              <a:avLst/>
              <a:gdLst>
                <a:gd name="T0" fmla="*/ 1 w 11"/>
                <a:gd name="T1" fmla="*/ 3 h 9"/>
                <a:gd name="T2" fmla="*/ 4 w 11"/>
                <a:gd name="T3" fmla="*/ 6 h 9"/>
                <a:gd name="T4" fmla="*/ 7 w 11"/>
                <a:gd name="T5" fmla="*/ 8 h 9"/>
                <a:gd name="T6" fmla="*/ 9 w 11"/>
                <a:gd name="T7" fmla="*/ 5 h 9"/>
                <a:gd name="T8" fmla="*/ 6 w 11"/>
                <a:gd name="T9" fmla="*/ 3 h 9"/>
                <a:gd name="T10" fmla="*/ 3 w 11"/>
                <a:gd name="T11" fmla="*/ 0 h 9"/>
                <a:gd name="T12" fmla="*/ 1 w 11"/>
                <a:gd name="T13" fmla="*/ 1 h 9"/>
                <a:gd name="T14" fmla="*/ 1 w 11"/>
                <a:gd name="T1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9">
                  <a:moveTo>
                    <a:pt x="1" y="3"/>
                  </a:moveTo>
                  <a:cubicBezTo>
                    <a:pt x="2" y="4"/>
                    <a:pt x="3" y="5"/>
                    <a:pt x="4" y="6"/>
                  </a:cubicBezTo>
                  <a:cubicBezTo>
                    <a:pt x="5" y="7"/>
                    <a:pt x="6" y="7"/>
                    <a:pt x="7" y="8"/>
                  </a:cubicBezTo>
                  <a:cubicBezTo>
                    <a:pt x="9" y="9"/>
                    <a:pt x="11" y="6"/>
                    <a:pt x="9" y="5"/>
                  </a:cubicBezTo>
                  <a:cubicBezTo>
                    <a:pt x="8" y="4"/>
                    <a:pt x="7" y="3"/>
                    <a:pt x="6" y="3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90" name="Freeform 6995">
              <a:extLst>
                <a:ext uri="{FF2B5EF4-FFF2-40B4-BE49-F238E27FC236}">
                  <a16:creationId xmlns:a16="http://schemas.microsoft.com/office/drawing/2014/main" id="{8AE7E877-BC11-444A-A9D4-EF390D5B5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5848350"/>
              <a:ext cx="104775" cy="123825"/>
            </a:xfrm>
            <a:custGeom>
              <a:avLst/>
              <a:gdLst>
                <a:gd name="T0" fmla="*/ 10 w 11"/>
                <a:gd name="T1" fmla="*/ 9 h 13"/>
                <a:gd name="T2" fmla="*/ 4 w 11"/>
                <a:gd name="T3" fmla="*/ 2 h 13"/>
                <a:gd name="T4" fmla="*/ 1 w 11"/>
                <a:gd name="T5" fmla="*/ 4 h 13"/>
                <a:gd name="T6" fmla="*/ 8 w 11"/>
                <a:gd name="T7" fmla="*/ 12 h 13"/>
                <a:gd name="T8" fmla="*/ 10 w 11"/>
                <a:gd name="T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10" y="9"/>
                  </a:moveTo>
                  <a:cubicBezTo>
                    <a:pt x="8" y="7"/>
                    <a:pt x="6" y="5"/>
                    <a:pt x="4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3" y="7"/>
                    <a:pt x="5" y="10"/>
                    <a:pt x="8" y="12"/>
                  </a:cubicBezTo>
                  <a:cubicBezTo>
                    <a:pt x="9" y="13"/>
                    <a:pt x="11" y="11"/>
                    <a:pt x="10" y="9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91" name="Freeform 6996">
              <a:extLst>
                <a:ext uri="{FF2B5EF4-FFF2-40B4-BE49-F238E27FC236}">
                  <a16:creationId xmlns:a16="http://schemas.microsoft.com/office/drawing/2014/main" id="{B3AD2919-2A3A-460E-8DAB-38E6A3AD0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988" y="6105525"/>
              <a:ext cx="133350" cy="66675"/>
            </a:xfrm>
            <a:custGeom>
              <a:avLst/>
              <a:gdLst>
                <a:gd name="T0" fmla="*/ 11 w 14"/>
                <a:gd name="T1" fmla="*/ 3 h 7"/>
                <a:gd name="T2" fmla="*/ 4 w 14"/>
                <a:gd name="T3" fmla="*/ 1 h 7"/>
                <a:gd name="T4" fmla="*/ 2 w 14"/>
                <a:gd name="T5" fmla="*/ 4 h 7"/>
                <a:gd name="T6" fmla="*/ 11 w 14"/>
                <a:gd name="T7" fmla="*/ 7 h 7"/>
                <a:gd name="T8" fmla="*/ 11 w 14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11" y="3"/>
                  </a:moveTo>
                  <a:cubicBezTo>
                    <a:pt x="8" y="3"/>
                    <a:pt x="6" y="2"/>
                    <a:pt x="4" y="1"/>
                  </a:cubicBezTo>
                  <a:cubicBezTo>
                    <a:pt x="1" y="0"/>
                    <a:pt x="0" y="4"/>
                    <a:pt x="2" y="4"/>
                  </a:cubicBezTo>
                  <a:cubicBezTo>
                    <a:pt x="5" y="6"/>
                    <a:pt x="8" y="7"/>
                    <a:pt x="11" y="7"/>
                  </a:cubicBezTo>
                  <a:cubicBezTo>
                    <a:pt x="13" y="7"/>
                    <a:pt x="14" y="3"/>
                    <a:pt x="11" y="3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92" name="Freeform 6997">
              <a:extLst>
                <a:ext uri="{FF2B5EF4-FFF2-40B4-BE49-F238E27FC236}">
                  <a16:creationId xmlns:a16="http://schemas.microsoft.com/office/drawing/2014/main" id="{10D6AB94-A12E-4D40-B273-3657CDBF4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563" y="6362700"/>
              <a:ext cx="123825" cy="66675"/>
            </a:xfrm>
            <a:custGeom>
              <a:avLst/>
              <a:gdLst>
                <a:gd name="T0" fmla="*/ 11 w 13"/>
                <a:gd name="T1" fmla="*/ 0 h 7"/>
                <a:gd name="T2" fmla="*/ 3 w 13"/>
                <a:gd name="T3" fmla="*/ 3 h 7"/>
                <a:gd name="T4" fmla="*/ 3 w 13"/>
                <a:gd name="T5" fmla="*/ 6 h 7"/>
                <a:gd name="T6" fmla="*/ 12 w 13"/>
                <a:gd name="T7" fmla="*/ 3 h 7"/>
                <a:gd name="T8" fmla="*/ 11 w 13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1" y="0"/>
                  </a:moveTo>
                  <a:cubicBezTo>
                    <a:pt x="8" y="0"/>
                    <a:pt x="5" y="2"/>
                    <a:pt x="3" y="3"/>
                  </a:cubicBezTo>
                  <a:cubicBezTo>
                    <a:pt x="0" y="3"/>
                    <a:pt x="1" y="7"/>
                    <a:pt x="3" y="6"/>
                  </a:cubicBezTo>
                  <a:cubicBezTo>
                    <a:pt x="6" y="5"/>
                    <a:pt x="9" y="4"/>
                    <a:pt x="12" y="3"/>
                  </a:cubicBezTo>
                  <a:cubicBezTo>
                    <a:pt x="13" y="2"/>
                    <a:pt x="12" y="0"/>
                    <a:pt x="11" y="0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93" name="Freeform 6998">
              <a:extLst>
                <a:ext uri="{FF2B5EF4-FFF2-40B4-BE49-F238E27FC236}">
                  <a16:creationId xmlns:a16="http://schemas.microsoft.com/office/drawing/2014/main" id="{AD7D4CFA-30EB-42C4-917C-706CC2CE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488" y="6534150"/>
              <a:ext cx="76200" cy="95250"/>
            </a:xfrm>
            <a:custGeom>
              <a:avLst/>
              <a:gdLst>
                <a:gd name="T0" fmla="*/ 5 w 8"/>
                <a:gd name="T1" fmla="*/ 1 h 10"/>
                <a:gd name="T2" fmla="*/ 1 w 8"/>
                <a:gd name="T3" fmla="*/ 6 h 10"/>
                <a:gd name="T4" fmla="*/ 4 w 8"/>
                <a:gd name="T5" fmla="*/ 8 h 10"/>
                <a:gd name="T6" fmla="*/ 7 w 8"/>
                <a:gd name="T7" fmla="*/ 3 h 10"/>
                <a:gd name="T8" fmla="*/ 5 w 8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5" y="1"/>
                  </a:moveTo>
                  <a:cubicBezTo>
                    <a:pt x="3" y="3"/>
                    <a:pt x="2" y="4"/>
                    <a:pt x="1" y="6"/>
                  </a:cubicBezTo>
                  <a:cubicBezTo>
                    <a:pt x="0" y="8"/>
                    <a:pt x="3" y="10"/>
                    <a:pt x="4" y="8"/>
                  </a:cubicBezTo>
                  <a:cubicBezTo>
                    <a:pt x="5" y="6"/>
                    <a:pt x="6" y="5"/>
                    <a:pt x="7" y="3"/>
                  </a:cubicBezTo>
                  <a:cubicBezTo>
                    <a:pt x="8" y="1"/>
                    <a:pt x="6" y="0"/>
                    <a:pt x="5" y="1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C59D0C5-4E00-45D2-A66C-67D5146A7B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93381" y="2662682"/>
            <a:ext cx="610131" cy="477997"/>
            <a:chOff x="2680" y="1252"/>
            <a:chExt cx="2318" cy="1816"/>
          </a:xfrm>
          <a:solidFill>
            <a:srgbClr val="00A1DE"/>
          </a:solidFill>
        </p:grpSpPr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46417088-22E3-4537-B732-3E1CB2E265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0" y="1252"/>
              <a:ext cx="2308" cy="1816"/>
            </a:xfrm>
            <a:custGeom>
              <a:avLst/>
              <a:gdLst>
                <a:gd name="T0" fmla="*/ 1693 w 6763"/>
                <a:gd name="T1" fmla="*/ 4872 h 5325"/>
                <a:gd name="T2" fmla="*/ 5389 w 6763"/>
                <a:gd name="T3" fmla="*/ 4772 h 5325"/>
                <a:gd name="T4" fmla="*/ 6096 w 6763"/>
                <a:gd name="T5" fmla="*/ 4724 h 5325"/>
                <a:gd name="T6" fmla="*/ 4902 w 6763"/>
                <a:gd name="T7" fmla="*/ 3985 h 5325"/>
                <a:gd name="T8" fmla="*/ 4142 w 6763"/>
                <a:gd name="T9" fmla="*/ 3563 h 5325"/>
                <a:gd name="T10" fmla="*/ 3219 w 6763"/>
                <a:gd name="T11" fmla="*/ 3060 h 5325"/>
                <a:gd name="T12" fmla="*/ 2471 w 6763"/>
                <a:gd name="T13" fmla="*/ 2527 h 5325"/>
                <a:gd name="T14" fmla="*/ 3529 w 6763"/>
                <a:gd name="T15" fmla="*/ 3061 h 5325"/>
                <a:gd name="T16" fmla="*/ 4435 w 6763"/>
                <a:gd name="T17" fmla="*/ 3600 h 5325"/>
                <a:gd name="T18" fmla="*/ 5238 w 6763"/>
                <a:gd name="T19" fmla="*/ 4026 h 5325"/>
                <a:gd name="T20" fmla="*/ 6484 w 6763"/>
                <a:gd name="T21" fmla="*/ 4698 h 5325"/>
                <a:gd name="T22" fmla="*/ 2395 w 6763"/>
                <a:gd name="T23" fmla="*/ 67 h 5325"/>
                <a:gd name="T24" fmla="*/ 3231 w 6763"/>
                <a:gd name="T25" fmla="*/ 132 h 5325"/>
                <a:gd name="T26" fmla="*/ 4592 w 6763"/>
                <a:gd name="T27" fmla="*/ 1092 h 5325"/>
                <a:gd name="T28" fmla="*/ 4947 w 6763"/>
                <a:gd name="T29" fmla="*/ 1969 h 5325"/>
                <a:gd name="T30" fmla="*/ 4975 w 6763"/>
                <a:gd name="T31" fmla="*/ 2778 h 5325"/>
                <a:gd name="T32" fmla="*/ 4697 w 6763"/>
                <a:gd name="T33" fmla="*/ 3635 h 5325"/>
                <a:gd name="T34" fmla="*/ 4322 w 6763"/>
                <a:gd name="T35" fmla="*/ 3480 h 5325"/>
                <a:gd name="T36" fmla="*/ 3825 w 6763"/>
                <a:gd name="T37" fmla="*/ 3168 h 5325"/>
                <a:gd name="T38" fmla="*/ 3214 w 6763"/>
                <a:gd name="T39" fmla="*/ 2833 h 5325"/>
                <a:gd name="T40" fmla="*/ 2406 w 6763"/>
                <a:gd name="T41" fmla="*/ 2725 h 5325"/>
                <a:gd name="T42" fmla="*/ 3686 w 6763"/>
                <a:gd name="T43" fmla="*/ 3372 h 5325"/>
                <a:gd name="T44" fmla="*/ 3686 w 6763"/>
                <a:gd name="T45" fmla="*/ 3372 h 5325"/>
                <a:gd name="T46" fmla="*/ 4171 w 6763"/>
                <a:gd name="T47" fmla="*/ 3665 h 5325"/>
                <a:gd name="T48" fmla="*/ 4508 w 6763"/>
                <a:gd name="T49" fmla="*/ 3959 h 5325"/>
                <a:gd name="T50" fmla="*/ 3534 w 6763"/>
                <a:gd name="T51" fmla="*/ 4768 h 5325"/>
                <a:gd name="T52" fmla="*/ 2663 w 6763"/>
                <a:gd name="T53" fmla="*/ 4997 h 5325"/>
                <a:gd name="T54" fmla="*/ 2251 w 6763"/>
                <a:gd name="T55" fmla="*/ 4991 h 5325"/>
                <a:gd name="T56" fmla="*/ 1291 w 6763"/>
                <a:gd name="T57" fmla="*/ 4669 h 5325"/>
                <a:gd name="T58" fmla="*/ 283 w 6763"/>
                <a:gd name="T59" fmla="*/ 3582 h 5325"/>
                <a:gd name="T60" fmla="*/ 90 w 6763"/>
                <a:gd name="T61" fmla="*/ 2971 h 5325"/>
                <a:gd name="T62" fmla="*/ 1710 w 6763"/>
                <a:gd name="T63" fmla="*/ 207 h 5325"/>
                <a:gd name="T64" fmla="*/ 2329 w 6763"/>
                <a:gd name="T65" fmla="*/ 66 h 5325"/>
                <a:gd name="T66" fmla="*/ 2517 w 6763"/>
                <a:gd name="T67" fmla="*/ 5 h 5325"/>
                <a:gd name="T68" fmla="*/ 2517 w 6763"/>
                <a:gd name="T69" fmla="*/ 5 h 5325"/>
                <a:gd name="T70" fmla="*/ 2687 w 6763"/>
                <a:gd name="T71" fmla="*/ 8 h 5325"/>
                <a:gd name="T72" fmla="*/ 2518 w 6763"/>
                <a:gd name="T73" fmla="*/ 2 h 5325"/>
                <a:gd name="T74" fmla="*/ 1993 w 6763"/>
                <a:gd name="T75" fmla="*/ 59 h 5325"/>
                <a:gd name="T76" fmla="*/ 690 w 6763"/>
                <a:gd name="T77" fmla="*/ 821 h 5325"/>
                <a:gd name="T78" fmla="*/ 58 w 6763"/>
                <a:gd name="T79" fmla="*/ 2050 h 5325"/>
                <a:gd name="T80" fmla="*/ 2 w 6763"/>
                <a:gd name="T81" fmla="*/ 2732 h 5325"/>
                <a:gd name="T82" fmla="*/ 100 w 6763"/>
                <a:gd name="T83" fmla="*/ 3271 h 5325"/>
                <a:gd name="T84" fmla="*/ 390 w 6763"/>
                <a:gd name="T85" fmla="*/ 3881 h 5325"/>
                <a:gd name="T86" fmla="*/ 973 w 6763"/>
                <a:gd name="T87" fmla="*/ 4533 h 5325"/>
                <a:gd name="T88" fmla="*/ 1877 w 6763"/>
                <a:gd name="T89" fmla="*/ 4999 h 5325"/>
                <a:gd name="T90" fmla="*/ 2858 w 6763"/>
                <a:gd name="T91" fmla="*/ 5031 h 5325"/>
                <a:gd name="T92" fmla="*/ 4023 w 6763"/>
                <a:gd name="T93" fmla="*/ 4528 h 5325"/>
                <a:gd name="T94" fmla="*/ 4444 w 6763"/>
                <a:gd name="T95" fmla="*/ 4123 h 5325"/>
                <a:gd name="T96" fmla="*/ 5191 w 6763"/>
                <a:gd name="T97" fmla="*/ 4240 h 5325"/>
                <a:gd name="T98" fmla="*/ 5312 w 6763"/>
                <a:gd name="T99" fmla="*/ 4754 h 5325"/>
                <a:gd name="T100" fmla="*/ 6306 w 6763"/>
                <a:gd name="T101" fmla="*/ 4850 h 5325"/>
                <a:gd name="T102" fmla="*/ 6738 w 6763"/>
                <a:gd name="T103" fmla="*/ 4793 h 5325"/>
                <a:gd name="T104" fmla="*/ 6238 w 6763"/>
                <a:gd name="T105" fmla="*/ 4518 h 5325"/>
                <a:gd name="T106" fmla="*/ 5316 w 6763"/>
                <a:gd name="T107" fmla="*/ 4014 h 5325"/>
                <a:gd name="T108" fmla="*/ 4821 w 6763"/>
                <a:gd name="T109" fmla="*/ 3713 h 5325"/>
                <a:gd name="T110" fmla="*/ 5004 w 6763"/>
                <a:gd name="T111" fmla="*/ 2952 h 5325"/>
                <a:gd name="T112" fmla="*/ 5004 w 6763"/>
                <a:gd name="T113" fmla="*/ 2072 h 5325"/>
                <a:gd name="T114" fmla="*/ 4694 w 6763"/>
                <a:gd name="T115" fmla="*/ 1182 h 5325"/>
                <a:gd name="T116" fmla="*/ 4067 w 6763"/>
                <a:gd name="T117" fmla="*/ 440 h 5325"/>
                <a:gd name="T118" fmla="*/ 3701 w 6763"/>
                <a:gd name="T119" fmla="*/ 230 h 5325"/>
                <a:gd name="T120" fmla="*/ 2867 w 6763"/>
                <a:gd name="T121" fmla="*/ 14 h 5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763" h="5325">
                  <a:moveTo>
                    <a:pt x="5237" y="4439"/>
                  </a:moveTo>
                  <a:cubicBezTo>
                    <a:pt x="5237" y="4439"/>
                    <a:pt x="5237" y="4439"/>
                    <a:pt x="5237" y="4439"/>
                  </a:cubicBezTo>
                  <a:cubicBezTo>
                    <a:pt x="5237" y="4439"/>
                    <a:pt x="5237" y="4439"/>
                    <a:pt x="5237" y="4439"/>
                  </a:cubicBezTo>
                  <a:cubicBezTo>
                    <a:pt x="5237" y="4439"/>
                    <a:pt x="5237" y="4439"/>
                    <a:pt x="5237" y="4439"/>
                  </a:cubicBezTo>
                  <a:moveTo>
                    <a:pt x="1858" y="4953"/>
                  </a:moveTo>
                  <a:cubicBezTo>
                    <a:pt x="1858" y="4953"/>
                    <a:pt x="1515" y="4865"/>
                    <a:pt x="1454" y="4799"/>
                  </a:cubicBezTo>
                  <a:cubicBezTo>
                    <a:pt x="1463" y="4777"/>
                    <a:pt x="1463" y="4777"/>
                    <a:pt x="1463" y="4777"/>
                  </a:cubicBezTo>
                  <a:cubicBezTo>
                    <a:pt x="1693" y="4872"/>
                    <a:pt x="1693" y="4872"/>
                    <a:pt x="1693" y="4872"/>
                  </a:cubicBezTo>
                  <a:cubicBezTo>
                    <a:pt x="1869" y="4918"/>
                    <a:pt x="1869" y="4918"/>
                    <a:pt x="1869" y="4918"/>
                  </a:cubicBezTo>
                  <a:cubicBezTo>
                    <a:pt x="1858" y="4953"/>
                    <a:pt x="1858" y="4953"/>
                    <a:pt x="1858" y="4953"/>
                  </a:cubicBezTo>
                  <a:moveTo>
                    <a:pt x="6296" y="5226"/>
                  </a:moveTo>
                  <a:cubicBezTo>
                    <a:pt x="6272" y="5220"/>
                    <a:pt x="6246" y="5216"/>
                    <a:pt x="6223" y="5206"/>
                  </a:cubicBezTo>
                  <a:cubicBezTo>
                    <a:pt x="6183" y="5188"/>
                    <a:pt x="6144" y="5166"/>
                    <a:pt x="6105" y="5145"/>
                  </a:cubicBezTo>
                  <a:cubicBezTo>
                    <a:pt x="6041" y="5112"/>
                    <a:pt x="5977" y="5078"/>
                    <a:pt x="5913" y="5045"/>
                  </a:cubicBezTo>
                  <a:cubicBezTo>
                    <a:pt x="5821" y="4998"/>
                    <a:pt x="5728" y="4952"/>
                    <a:pt x="5636" y="4905"/>
                  </a:cubicBezTo>
                  <a:cubicBezTo>
                    <a:pt x="5553" y="4862"/>
                    <a:pt x="5469" y="4820"/>
                    <a:pt x="5389" y="4772"/>
                  </a:cubicBezTo>
                  <a:cubicBezTo>
                    <a:pt x="5371" y="4762"/>
                    <a:pt x="5363" y="4731"/>
                    <a:pt x="5356" y="4708"/>
                  </a:cubicBezTo>
                  <a:cubicBezTo>
                    <a:pt x="5344" y="4671"/>
                    <a:pt x="5335" y="4632"/>
                    <a:pt x="5326" y="4593"/>
                  </a:cubicBezTo>
                  <a:cubicBezTo>
                    <a:pt x="5305" y="4507"/>
                    <a:pt x="5284" y="4420"/>
                    <a:pt x="5262" y="4334"/>
                  </a:cubicBezTo>
                  <a:cubicBezTo>
                    <a:pt x="5256" y="4310"/>
                    <a:pt x="5244" y="4288"/>
                    <a:pt x="5232" y="4256"/>
                  </a:cubicBezTo>
                  <a:cubicBezTo>
                    <a:pt x="5504" y="4405"/>
                    <a:pt x="5765" y="4549"/>
                    <a:pt x="6027" y="4692"/>
                  </a:cubicBezTo>
                  <a:cubicBezTo>
                    <a:pt x="6027" y="4691"/>
                    <a:pt x="6027" y="4691"/>
                    <a:pt x="6028" y="4690"/>
                  </a:cubicBezTo>
                  <a:cubicBezTo>
                    <a:pt x="6041" y="4699"/>
                    <a:pt x="6053" y="4709"/>
                    <a:pt x="6067" y="4716"/>
                  </a:cubicBezTo>
                  <a:cubicBezTo>
                    <a:pt x="6078" y="4721"/>
                    <a:pt x="6090" y="4722"/>
                    <a:pt x="6096" y="4724"/>
                  </a:cubicBezTo>
                  <a:cubicBezTo>
                    <a:pt x="6133" y="4748"/>
                    <a:pt x="6166" y="4773"/>
                    <a:pt x="6202" y="4792"/>
                  </a:cubicBezTo>
                  <a:cubicBezTo>
                    <a:pt x="6243" y="4813"/>
                    <a:pt x="6275" y="4832"/>
                    <a:pt x="6264" y="4889"/>
                  </a:cubicBezTo>
                  <a:cubicBezTo>
                    <a:pt x="6259" y="4918"/>
                    <a:pt x="6272" y="4951"/>
                    <a:pt x="6276" y="4982"/>
                  </a:cubicBezTo>
                  <a:cubicBezTo>
                    <a:pt x="6283" y="5047"/>
                    <a:pt x="6290" y="5111"/>
                    <a:pt x="6296" y="5176"/>
                  </a:cubicBezTo>
                  <a:cubicBezTo>
                    <a:pt x="6297" y="5193"/>
                    <a:pt x="6296" y="5209"/>
                    <a:pt x="6296" y="5226"/>
                  </a:cubicBezTo>
                  <a:moveTo>
                    <a:pt x="5073" y="4084"/>
                  </a:moveTo>
                  <a:cubicBezTo>
                    <a:pt x="5050" y="4070"/>
                    <a:pt x="5027" y="4055"/>
                    <a:pt x="5003" y="4041"/>
                  </a:cubicBezTo>
                  <a:cubicBezTo>
                    <a:pt x="4970" y="4022"/>
                    <a:pt x="4936" y="4004"/>
                    <a:pt x="4902" y="3985"/>
                  </a:cubicBezTo>
                  <a:cubicBezTo>
                    <a:pt x="4867" y="3965"/>
                    <a:pt x="4831" y="3945"/>
                    <a:pt x="4796" y="3924"/>
                  </a:cubicBezTo>
                  <a:cubicBezTo>
                    <a:pt x="4782" y="3915"/>
                    <a:pt x="4770" y="3902"/>
                    <a:pt x="4755" y="3895"/>
                  </a:cubicBezTo>
                  <a:cubicBezTo>
                    <a:pt x="4700" y="3867"/>
                    <a:pt x="4642" y="3842"/>
                    <a:pt x="4588" y="3813"/>
                  </a:cubicBezTo>
                  <a:cubicBezTo>
                    <a:pt x="4548" y="3791"/>
                    <a:pt x="4511" y="3763"/>
                    <a:pt x="4472" y="3740"/>
                  </a:cubicBezTo>
                  <a:cubicBezTo>
                    <a:pt x="4452" y="3729"/>
                    <a:pt x="4429" y="3724"/>
                    <a:pt x="4408" y="3713"/>
                  </a:cubicBezTo>
                  <a:cubicBezTo>
                    <a:pt x="4384" y="3700"/>
                    <a:pt x="4361" y="3684"/>
                    <a:pt x="4338" y="3670"/>
                  </a:cubicBezTo>
                  <a:cubicBezTo>
                    <a:pt x="4332" y="3667"/>
                    <a:pt x="4324" y="3666"/>
                    <a:pt x="4318" y="3663"/>
                  </a:cubicBezTo>
                  <a:cubicBezTo>
                    <a:pt x="4259" y="3630"/>
                    <a:pt x="4202" y="3595"/>
                    <a:pt x="4142" y="3563"/>
                  </a:cubicBezTo>
                  <a:cubicBezTo>
                    <a:pt x="4096" y="3539"/>
                    <a:pt x="4047" y="3521"/>
                    <a:pt x="4001" y="3496"/>
                  </a:cubicBezTo>
                  <a:cubicBezTo>
                    <a:pt x="3961" y="3475"/>
                    <a:pt x="3924" y="3446"/>
                    <a:pt x="3885" y="3423"/>
                  </a:cubicBezTo>
                  <a:cubicBezTo>
                    <a:pt x="3866" y="3412"/>
                    <a:pt x="3843" y="3408"/>
                    <a:pt x="3824" y="3397"/>
                  </a:cubicBezTo>
                  <a:cubicBezTo>
                    <a:pt x="3796" y="3381"/>
                    <a:pt x="3769" y="3361"/>
                    <a:pt x="3740" y="3346"/>
                  </a:cubicBezTo>
                  <a:cubicBezTo>
                    <a:pt x="3668" y="3307"/>
                    <a:pt x="3593" y="3272"/>
                    <a:pt x="3521" y="3233"/>
                  </a:cubicBezTo>
                  <a:cubicBezTo>
                    <a:pt x="3480" y="3211"/>
                    <a:pt x="3441" y="3185"/>
                    <a:pt x="3400" y="3162"/>
                  </a:cubicBezTo>
                  <a:cubicBezTo>
                    <a:pt x="3374" y="3146"/>
                    <a:pt x="3346" y="3134"/>
                    <a:pt x="3319" y="3119"/>
                  </a:cubicBezTo>
                  <a:cubicBezTo>
                    <a:pt x="3286" y="3100"/>
                    <a:pt x="3253" y="3079"/>
                    <a:pt x="3219" y="3060"/>
                  </a:cubicBezTo>
                  <a:cubicBezTo>
                    <a:pt x="3182" y="3039"/>
                    <a:pt x="3143" y="3020"/>
                    <a:pt x="3106" y="2998"/>
                  </a:cubicBezTo>
                  <a:cubicBezTo>
                    <a:pt x="3034" y="2957"/>
                    <a:pt x="2962" y="2915"/>
                    <a:pt x="2890" y="2873"/>
                  </a:cubicBezTo>
                  <a:cubicBezTo>
                    <a:pt x="2852" y="2852"/>
                    <a:pt x="2817" y="2827"/>
                    <a:pt x="2778" y="2807"/>
                  </a:cubicBezTo>
                  <a:cubicBezTo>
                    <a:pt x="2748" y="2792"/>
                    <a:pt x="2714" y="2783"/>
                    <a:pt x="2684" y="2768"/>
                  </a:cubicBezTo>
                  <a:cubicBezTo>
                    <a:pt x="2631" y="2741"/>
                    <a:pt x="2580" y="2711"/>
                    <a:pt x="2528" y="2682"/>
                  </a:cubicBezTo>
                  <a:cubicBezTo>
                    <a:pt x="2498" y="2665"/>
                    <a:pt x="2466" y="2649"/>
                    <a:pt x="2438" y="2629"/>
                  </a:cubicBezTo>
                  <a:cubicBezTo>
                    <a:pt x="2428" y="2621"/>
                    <a:pt x="2417" y="2598"/>
                    <a:pt x="2422" y="2589"/>
                  </a:cubicBezTo>
                  <a:cubicBezTo>
                    <a:pt x="2433" y="2566"/>
                    <a:pt x="2449" y="2539"/>
                    <a:pt x="2471" y="2527"/>
                  </a:cubicBezTo>
                  <a:cubicBezTo>
                    <a:pt x="2485" y="2518"/>
                    <a:pt x="2498" y="2515"/>
                    <a:pt x="2511" y="2515"/>
                  </a:cubicBezTo>
                  <a:cubicBezTo>
                    <a:pt x="2539" y="2515"/>
                    <a:pt x="2563" y="2532"/>
                    <a:pt x="2585" y="2559"/>
                  </a:cubicBezTo>
                  <a:cubicBezTo>
                    <a:pt x="2599" y="2576"/>
                    <a:pt x="2629" y="2578"/>
                    <a:pt x="2651" y="2590"/>
                  </a:cubicBezTo>
                  <a:cubicBezTo>
                    <a:pt x="2732" y="2632"/>
                    <a:pt x="2812" y="2677"/>
                    <a:pt x="2892" y="2720"/>
                  </a:cubicBezTo>
                  <a:cubicBezTo>
                    <a:pt x="2949" y="2750"/>
                    <a:pt x="3006" y="2778"/>
                    <a:pt x="3061" y="2808"/>
                  </a:cubicBezTo>
                  <a:cubicBezTo>
                    <a:pt x="3118" y="2839"/>
                    <a:pt x="3174" y="2872"/>
                    <a:pt x="3230" y="2903"/>
                  </a:cubicBezTo>
                  <a:cubicBezTo>
                    <a:pt x="3282" y="2932"/>
                    <a:pt x="3334" y="2961"/>
                    <a:pt x="3387" y="2989"/>
                  </a:cubicBezTo>
                  <a:cubicBezTo>
                    <a:pt x="3434" y="3014"/>
                    <a:pt x="3483" y="3035"/>
                    <a:pt x="3529" y="3061"/>
                  </a:cubicBezTo>
                  <a:cubicBezTo>
                    <a:pt x="3598" y="3101"/>
                    <a:pt x="3663" y="3146"/>
                    <a:pt x="3732" y="3187"/>
                  </a:cubicBezTo>
                  <a:cubicBezTo>
                    <a:pt x="3777" y="3213"/>
                    <a:pt x="3825" y="3234"/>
                    <a:pt x="3872" y="3258"/>
                  </a:cubicBezTo>
                  <a:cubicBezTo>
                    <a:pt x="3923" y="3285"/>
                    <a:pt x="3974" y="3312"/>
                    <a:pt x="4025" y="3340"/>
                  </a:cubicBezTo>
                  <a:cubicBezTo>
                    <a:pt x="4101" y="3382"/>
                    <a:pt x="4176" y="3424"/>
                    <a:pt x="4251" y="3468"/>
                  </a:cubicBezTo>
                  <a:cubicBezTo>
                    <a:pt x="4295" y="3493"/>
                    <a:pt x="4337" y="3519"/>
                    <a:pt x="4380" y="3545"/>
                  </a:cubicBezTo>
                  <a:cubicBezTo>
                    <a:pt x="4404" y="3559"/>
                    <a:pt x="4428" y="3573"/>
                    <a:pt x="4456" y="3589"/>
                  </a:cubicBezTo>
                  <a:cubicBezTo>
                    <a:pt x="4446" y="3592"/>
                    <a:pt x="4441" y="3594"/>
                    <a:pt x="4435" y="3596"/>
                  </a:cubicBezTo>
                  <a:cubicBezTo>
                    <a:pt x="4435" y="3597"/>
                    <a:pt x="4435" y="3598"/>
                    <a:pt x="4435" y="3600"/>
                  </a:cubicBezTo>
                  <a:cubicBezTo>
                    <a:pt x="4446" y="3600"/>
                    <a:pt x="4456" y="3600"/>
                    <a:pt x="4476" y="3600"/>
                  </a:cubicBezTo>
                  <a:cubicBezTo>
                    <a:pt x="4463" y="3609"/>
                    <a:pt x="4459" y="3612"/>
                    <a:pt x="4450" y="3618"/>
                  </a:cubicBezTo>
                  <a:cubicBezTo>
                    <a:pt x="4463" y="3613"/>
                    <a:pt x="4474" y="3610"/>
                    <a:pt x="4485" y="3610"/>
                  </a:cubicBezTo>
                  <a:cubicBezTo>
                    <a:pt x="4525" y="3610"/>
                    <a:pt x="4554" y="3642"/>
                    <a:pt x="4587" y="3657"/>
                  </a:cubicBezTo>
                  <a:cubicBezTo>
                    <a:pt x="4659" y="3689"/>
                    <a:pt x="4729" y="3728"/>
                    <a:pt x="4798" y="3766"/>
                  </a:cubicBezTo>
                  <a:cubicBezTo>
                    <a:pt x="4837" y="3787"/>
                    <a:pt x="4873" y="3813"/>
                    <a:pt x="4912" y="3835"/>
                  </a:cubicBezTo>
                  <a:cubicBezTo>
                    <a:pt x="4980" y="3875"/>
                    <a:pt x="5049" y="3914"/>
                    <a:pt x="5117" y="3954"/>
                  </a:cubicBezTo>
                  <a:cubicBezTo>
                    <a:pt x="5157" y="3978"/>
                    <a:pt x="5197" y="4004"/>
                    <a:pt x="5238" y="4026"/>
                  </a:cubicBezTo>
                  <a:cubicBezTo>
                    <a:pt x="5267" y="4043"/>
                    <a:pt x="5300" y="4055"/>
                    <a:pt x="5330" y="4071"/>
                  </a:cubicBezTo>
                  <a:cubicBezTo>
                    <a:pt x="5387" y="4102"/>
                    <a:pt x="5444" y="4133"/>
                    <a:pt x="5501" y="4165"/>
                  </a:cubicBezTo>
                  <a:cubicBezTo>
                    <a:pt x="5589" y="4215"/>
                    <a:pt x="5675" y="4265"/>
                    <a:pt x="5764" y="4313"/>
                  </a:cubicBezTo>
                  <a:cubicBezTo>
                    <a:pt x="5828" y="4348"/>
                    <a:pt x="5895" y="4378"/>
                    <a:pt x="5960" y="4413"/>
                  </a:cubicBezTo>
                  <a:cubicBezTo>
                    <a:pt x="6013" y="4442"/>
                    <a:pt x="6063" y="4463"/>
                    <a:pt x="6116" y="4492"/>
                  </a:cubicBezTo>
                  <a:cubicBezTo>
                    <a:pt x="6147" y="4509"/>
                    <a:pt x="6182" y="4532"/>
                    <a:pt x="6214" y="4548"/>
                  </a:cubicBezTo>
                  <a:cubicBezTo>
                    <a:pt x="6265" y="4576"/>
                    <a:pt x="6315" y="4607"/>
                    <a:pt x="6366" y="4635"/>
                  </a:cubicBezTo>
                  <a:cubicBezTo>
                    <a:pt x="6404" y="4657"/>
                    <a:pt x="6445" y="4677"/>
                    <a:pt x="6484" y="4698"/>
                  </a:cubicBezTo>
                  <a:cubicBezTo>
                    <a:pt x="6542" y="4730"/>
                    <a:pt x="6599" y="4762"/>
                    <a:pt x="6657" y="4795"/>
                  </a:cubicBezTo>
                  <a:cubicBezTo>
                    <a:pt x="6663" y="4798"/>
                    <a:pt x="6668" y="4802"/>
                    <a:pt x="6676" y="4808"/>
                  </a:cubicBezTo>
                  <a:cubicBezTo>
                    <a:pt x="6638" y="4812"/>
                    <a:pt x="6598" y="4805"/>
                    <a:pt x="6579" y="4822"/>
                  </a:cubicBezTo>
                  <a:cubicBezTo>
                    <a:pt x="6562" y="4837"/>
                    <a:pt x="6568" y="4878"/>
                    <a:pt x="6563" y="4909"/>
                  </a:cubicBezTo>
                  <a:cubicBezTo>
                    <a:pt x="6069" y="4635"/>
                    <a:pt x="5572" y="4358"/>
                    <a:pt x="5075" y="4081"/>
                  </a:cubicBezTo>
                  <a:cubicBezTo>
                    <a:pt x="5074" y="4082"/>
                    <a:pt x="5074" y="4083"/>
                    <a:pt x="5073" y="4084"/>
                  </a:cubicBezTo>
                  <a:moveTo>
                    <a:pt x="2379" y="67"/>
                  </a:moveTo>
                  <a:cubicBezTo>
                    <a:pt x="2384" y="67"/>
                    <a:pt x="2389" y="67"/>
                    <a:pt x="2395" y="67"/>
                  </a:cubicBezTo>
                  <a:cubicBezTo>
                    <a:pt x="2425" y="66"/>
                    <a:pt x="2456" y="58"/>
                    <a:pt x="2486" y="54"/>
                  </a:cubicBezTo>
                  <a:cubicBezTo>
                    <a:pt x="2503" y="52"/>
                    <a:pt x="2519" y="50"/>
                    <a:pt x="2536" y="50"/>
                  </a:cubicBezTo>
                  <a:cubicBezTo>
                    <a:pt x="2537" y="50"/>
                    <a:pt x="2538" y="50"/>
                    <a:pt x="2538" y="50"/>
                  </a:cubicBezTo>
                  <a:cubicBezTo>
                    <a:pt x="2602" y="51"/>
                    <a:pt x="2665" y="52"/>
                    <a:pt x="2729" y="56"/>
                  </a:cubicBezTo>
                  <a:cubicBezTo>
                    <a:pt x="2769" y="58"/>
                    <a:pt x="2810" y="66"/>
                    <a:pt x="2850" y="70"/>
                  </a:cubicBezTo>
                  <a:cubicBezTo>
                    <a:pt x="2888" y="74"/>
                    <a:pt x="2926" y="73"/>
                    <a:pt x="2963" y="79"/>
                  </a:cubicBezTo>
                  <a:cubicBezTo>
                    <a:pt x="3016" y="88"/>
                    <a:pt x="3067" y="103"/>
                    <a:pt x="3120" y="113"/>
                  </a:cubicBezTo>
                  <a:cubicBezTo>
                    <a:pt x="3156" y="121"/>
                    <a:pt x="3194" y="122"/>
                    <a:pt x="3231" y="132"/>
                  </a:cubicBezTo>
                  <a:cubicBezTo>
                    <a:pt x="3270" y="142"/>
                    <a:pt x="3307" y="158"/>
                    <a:pt x="3346" y="172"/>
                  </a:cubicBezTo>
                  <a:cubicBezTo>
                    <a:pt x="3444" y="205"/>
                    <a:pt x="3543" y="236"/>
                    <a:pt x="3641" y="272"/>
                  </a:cubicBezTo>
                  <a:cubicBezTo>
                    <a:pt x="3719" y="302"/>
                    <a:pt x="3798" y="335"/>
                    <a:pt x="3872" y="374"/>
                  </a:cubicBezTo>
                  <a:cubicBezTo>
                    <a:pt x="3925" y="401"/>
                    <a:pt x="3973" y="440"/>
                    <a:pt x="4022" y="476"/>
                  </a:cubicBezTo>
                  <a:cubicBezTo>
                    <a:pt x="4068" y="510"/>
                    <a:pt x="4113" y="546"/>
                    <a:pt x="4157" y="584"/>
                  </a:cubicBezTo>
                  <a:cubicBezTo>
                    <a:pt x="4213" y="634"/>
                    <a:pt x="4271" y="682"/>
                    <a:pt x="4321" y="737"/>
                  </a:cubicBezTo>
                  <a:cubicBezTo>
                    <a:pt x="4387" y="810"/>
                    <a:pt x="4448" y="890"/>
                    <a:pt x="4509" y="968"/>
                  </a:cubicBezTo>
                  <a:cubicBezTo>
                    <a:pt x="4539" y="1007"/>
                    <a:pt x="4567" y="1049"/>
                    <a:pt x="4592" y="1092"/>
                  </a:cubicBezTo>
                  <a:cubicBezTo>
                    <a:pt x="4623" y="1148"/>
                    <a:pt x="4651" y="1206"/>
                    <a:pt x="4681" y="1263"/>
                  </a:cubicBezTo>
                  <a:cubicBezTo>
                    <a:pt x="4685" y="1270"/>
                    <a:pt x="4693" y="1274"/>
                    <a:pt x="4694" y="1282"/>
                  </a:cubicBezTo>
                  <a:cubicBezTo>
                    <a:pt x="4706" y="1305"/>
                    <a:pt x="4719" y="1328"/>
                    <a:pt x="4730" y="1351"/>
                  </a:cubicBezTo>
                  <a:cubicBezTo>
                    <a:pt x="4752" y="1397"/>
                    <a:pt x="4777" y="1442"/>
                    <a:pt x="4794" y="1490"/>
                  </a:cubicBezTo>
                  <a:cubicBezTo>
                    <a:pt x="4821" y="1564"/>
                    <a:pt x="4842" y="1641"/>
                    <a:pt x="4867" y="1716"/>
                  </a:cubicBezTo>
                  <a:cubicBezTo>
                    <a:pt x="4883" y="1767"/>
                    <a:pt x="4905" y="1816"/>
                    <a:pt x="4920" y="1867"/>
                  </a:cubicBezTo>
                  <a:cubicBezTo>
                    <a:pt x="4929" y="1896"/>
                    <a:pt x="4931" y="1927"/>
                    <a:pt x="4937" y="1957"/>
                  </a:cubicBezTo>
                  <a:cubicBezTo>
                    <a:pt x="4938" y="1962"/>
                    <a:pt x="4944" y="1965"/>
                    <a:pt x="4947" y="1969"/>
                  </a:cubicBezTo>
                  <a:cubicBezTo>
                    <a:pt x="4946" y="1990"/>
                    <a:pt x="4944" y="2013"/>
                    <a:pt x="4943" y="2027"/>
                  </a:cubicBezTo>
                  <a:cubicBezTo>
                    <a:pt x="4951" y="2051"/>
                    <a:pt x="4960" y="2069"/>
                    <a:pt x="4963" y="2088"/>
                  </a:cubicBezTo>
                  <a:cubicBezTo>
                    <a:pt x="4971" y="2141"/>
                    <a:pt x="4978" y="2194"/>
                    <a:pt x="4984" y="2248"/>
                  </a:cubicBezTo>
                  <a:cubicBezTo>
                    <a:pt x="4987" y="2277"/>
                    <a:pt x="4985" y="2306"/>
                    <a:pt x="4985" y="2336"/>
                  </a:cubicBezTo>
                  <a:cubicBezTo>
                    <a:pt x="4986" y="2402"/>
                    <a:pt x="4987" y="2469"/>
                    <a:pt x="4987" y="2536"/>
                  </a:cubicBezTo>
                  <a:cubicBezTo>
                    <a:pt x="4988" y="2586"/>
                    <a:pt x="4988" y="2637"/>
                    <a:pt x="4987" y="2687"/>
                  </a:cubicBezTo>
                  <a:cubicBezTo>
                    <a:pt x="4985" y="2717"/>
                    <a:pt x="4980" y="2747"/>
                    <a:pt x="4977" y="2777"/>
                  </a:cubicBezTo>
                  <a:cubicBezTo>
                    <a:pt x="4976" y="2777"/>
                    <a:pt x="4976" y="2778"/>
                    <a:pt x="4975" y="2778"/>
                  </a:cubicBezTo>
                  <a:cubicBezTo>
                    <a:pt x="4974" y="2792"/>
                    <a:pt x="4974" y="2807"/>
                    <a:pt x="4972" y="2821"/>
                  </a:cubicBezTo>
                  <a:cubicBezTo>
                    <a:pt x="4965" y="2870"/>
                    <a:pt x="4959" y="2920"/>
                    <a:pt x="4949" y="2969"/>
                  </a:cubicBezTo>
                  <a:cubicBezTo>
                    <a:pt x="4941" y="3002"/>
                    <a:pt x="4926" y="3034"/>
                    <a:pt x="4917" y="3067"/>
                  </a:cubicBezTo>
                  <a:cubicBezTo>
                    <a:pt x="4910" y="3091"/>
                    <a:pt x="4909" y="3116"/>
                    <a:pt x="4902" y="3140"/>
                  </a:cubicBezTo>
                  <a:cubicBezTo>
                    <a:pt x="4889" y="3183"/>
                    <a:pt x="4874" y="3225"/>
                    <a:pt x="4859" y="3268"/>
                  </a:cubicBezTo>
                  <a:cubicBezTo>
                    <a:pt x="4845" y="3311"/>
                    <a:pt x="4832" y="3355"/>
                    <a:pt x="4816" y="3398"/>
                  </a:cubicBezTo>
                  <a:cubicBezTo>
                    <a:pt x="4792" y="3457"/>
                    <a:pt x="4767" y="3516"/>
                    <a:pt x="4740" y="3573"/>
                  </a:cubicBezTo>
                  <a:cubicBezTo>
                    <a:pt x="4730" y="3596"/>
                    <a:pt x="4713" y="3615"/>
                    <a:pt x="4697" y="3635"/>
                  </a:cubicBezTo>
                  <a:cubicBezTo>
                    <a:pt x="4694" y="3638"/>
                    <a:pt x="4688" y="3639"/>
                    <a:pt x="4682" y="3639"/>
                  </a:cubicBezTo>
                  <a:cubicBezTo>
                    <a:pt x="4679" y="3639"/>
                    <a:pt x="4676" y="3639"/>
                    <a:pt x="4674" y="3638"/>
                  </a:cubicBezTo>
                  <a:cubicBezTo>
                    <a:pt x="4622" y="3607"/>
                    <a:pt x="4570" y="3575"/>
                    <a:pt x="4518" y="3543"/>
                  </a:cubicBezTo>
                  <a:cubicBezTo>
                    <a:pt x="4505" y="3535"/>
                    <a:pt x="4493" y="3526"/>
                    <a:pt x="4479" y="3522"/>
                  </a:cubicBezTo>
                  <a:cubicBezTo>
                    <a:pt x="4457" y="3512"/>
                    <a:pt x="4433" y="3503"/>
                    <a:pt x="4412" y="3491"/>
                  </a:cubicBezTo>
                  <a:cubicBezTo>
                    <a:pt x="4389" y="3477"/>
                    <a:pt x="4366" y="3463"/>
                    <a:pt x="4344" y="3448"/>
                  </a:cubicBezTo>
                  <a:cubicBezTo>
                    <a:pt x="4343" y="3451"/>
                    <a:pt x="4342" y="3454"/>
                    <a:pt x="4341" y="3456"/>
                  </a:cubicBezTo>
                  <a:cubicBezTo>
                    <a:pt x="4337" y="3473"/>
                    <a:pt x="4331" y="3480"/>
                    <a:pt x="4322" y="3480"/>
                  </a:cubicBezTo>
                  <a:cubicBezTo>
                    <a:pt x="4315" y="3480"/>
                    <a:pt x="4306" y="3476"/>
                    <a:pt x="4296" y="3469"/>
                  </a:cubicBezTo>
                  <a:cubicBezTo>
                    <a:pt x="4303" y="3456"/>
                    <a:pt x="4309" y="3443"/>
                    <a:pt x="4316" y="3430"/>
                  </a:cubicBezTo>
                  <a:cubicBezTo>
                    <a:pt x="4316" y="3430"/>
                    <a:pt x="4316" y="3430"/>
                    <a:pt x="4315" y="3430"/>
                  </a:cubicBezTo>
                  <a:cubicBezTo>
                    <a:pt x="4297" y="3418"/>
                    <a:pt x="4280" y="3405"/>
                    <a:pt x="4261" y="3395"/>
                  </a:cubicBezTo>
                  <a:cubicBezTo>
                    <a:pt x="4246" y="3387"/>
                    <a:pt x="4228" y="3383"/>
                    <a:pt x="4212" y="3375"/>
                  </a:cubicBezTo>
                  <a:cubicBezTo>
                    <a:pt x="4162" y="3350"/>
                    <a:pt x="4113" y="3323"/>
                    <a:pt x="4063" y="3296"/>
                  </a:cubicBezTo>
                  <a:cubicBezTo>
                    <a:pt x="4010" y="3269"/>
                    <a:pt x="3958" y="3243"/>
                    <a:pt x="3906" y="3215"/>
                  </a:cubicBezTo>
                  <a:cubicBezTo>
                    <a:pt x="3878" y="3200"/>
                    <a:pt x="3852" y="3183"/>
                    <a:pt x="3825" y="3168"/>
                  </a:cubicBezTo>
                  <a:cubicBezTo>
                    <a:pt x="3823" y="3171"/>
                    <a:pt x="3822" y="3175"/>
                    <a:pt x="3820" y="3178"/>
                  </a:cubicBezTo>
                  <a:cubicBezTo>
                    <a:pt x="3816" y="3187"/>
                    <a:pt x="3805" y="3191"/>
                    <a:pt x="3797" y="3197"/>
                  </a:cubicBezTo>
                  <a:cubicBezTo>
                    <a:pt x="3794" y="3195"/>
                    <a:pt x="3791" y="3192"/>
                    <a:pt x="3789" y="3190"/>
                  </a:cubicBezTo>
                  <a:cubicBezTo>
                    <a:pt x="3794" y="3179"/>
                    <a:pt x="3799" y="3168"/>
                    <a:pt x="3804" y="3156"/>
                  </a:cubicBezTo>
                  <a:cubicBezTo>
                    <a:pt x="3724" y="3114"/>
                    <a:pt x="3642" y="3073"/>
                    <a:pt x="3562" y="3029"/>
                  </a:cubicBezTo>
                  <a:cubicBezTo>
                    <a:pt x="3450" y="2968"/>
                    <a:pt x="3340" y="2902"/>
                    <a:pt x="3229" y="2841"/>
                  </a:cubicBezTo>
                  <a:cubicBezTo>
                    <a:pt x="3218" y="2860"/>
                    <a:pt x="3208" y="2872"/>
                    <a:pt x="3198" y="2872"/>
                  </a:cubicBezTo>
                  <a:cubicBezTo>
                    <a:pt x="3203" y="2859"/>
                    <a:pt x="3208" y="2846"/>
                    <a:pt x="3214" y="2833"/>
                  </a:cubicBezTo>
                  <a:cubicBezTo>
                    <a:pt x="2991" y="2711"/>
                    <a:pt x="2768" y="2591"/>
                    <a:pt x="2546" y="2468"/>
                  </a:cubicBezTo>
                  <a:cubicBezTo>
                    <a:pt x="2524" y="2456"/>
                    <a:pt x="2503" y="2450"/>
                    <a:pt x="2484" y="2450"/>
                  </a:cubicBezTo>
                  <a:cubicBezTo>
                    <a:pt x="2454" y="2450"/>
                    <a:pt x="2428" y="2466"/>
                    <a:pt x="2410" y="2502"/>
                  </a:cubicBezTo>
                  <a:cubicBezTo>
                    <a:pt x="2391" y="2538"/>
                    <a:pt x="2373" y="2576"/>
                    <a:pt x="2366" y="2616"/>
                  </a:cubicBezTo>
                  <a:cubicBezTo>
                    <a:pt x="2362" y="2638"/>
                    <a:pt x="2380" y="2664"/>
                    <a:pt x="2389" y="2690"/>
                  </a:cubicBezTo>
                  <a:cubicBezTo>
                    <a:pt x="2382" y="2689"/>
                    <a:pt x="2374" y="2689"/>
                    <a:pt x="2351" y="2687"/>
                  </a:cubicBezTo>
                  <a:cubicBezTo>
                    <a:pt x="2376" y="2705"/>
                    <a:pt x="2390" y="2716"/>
                    <a:pt x="2406" y="2725"/>
                  </a:cubicBezTo>
                  <a:cubicBezTo>
                    <a:pt x="2406" y="2725"/>
                    <a:pt x="2406" y="2725"/>
                    <a:pt x="2406" y="2725"/>
                  </a:cubicBezTo>
                  <a:cubicBezTo>
                    <a:pt x="2407" y="2725"/>
                    <a:pt x="2415" y="2713"/>
                    <a:pt x="2426" y="2697"/>
                  </a:cubicBezTo>
                  <a:cubicBezTo>
                    <a:pt x="2638" y="2815"/>
                    <a:pt x="2850" y="2932"/>
                    <a:pt x="3062" y="3050"/>
                  </a:cubicBezTo>
                  <a:cubicBezTo>
                    <a:pt x="3077" y="3040"/>
                    <a:pt x="3092" y="3029"/>
                    <a:pt x="3108" y="3017"/>
                  </a:cubicBezTo>
                  <a:cubicBezTo>
                    <a:pt x="3104" y="3026"/>
                    <a:pt x="3103" y="3034"/>
                    <a:pt x="3099" y="3039"/>
                  </a:cubicBezTo>
                  <a:cubicBezTo>
                    <a:pt x="3092" y="3046"/>
                    <a:pt x="3086" y="3053"/>
                    <a:pt x="3079" y="3059"/>
                  </a:cubicBezTo>
                  <a:cubicBezTo>
                    <a:pt x="3276" y="3168"/>
                    <a:pt x="3473" y="3278"/>
                    <a:pt x="3671" y="3387"/>
                  </a:cubicBezTo>
                  <a:cubicBezTo>
                    <a:pt x="3676" y="3382"/>
                    <a:pt x="3681" y="3377"/>
                    <a:pt x="3686" y="3372"/>
                  </a:cubicBezTo>
                  <a:cubicBezTo>
                    <a:pt x="3686" y="3372"/>
                    <a:pt x="3686" y="3372"/>
                    <a:pt x="3686" y="3372"/>
                  </a:cubicBezTo>
                  <a:cubicBezTo>
                    <a:pt x="3686" y="3372"/>
                    <a:pt x="3686" y="3372"/>
                    <a:pt x="3686" y="3372"/>
                  </a:cubicBezTo>
                  <a:cubicBezTo>
                    <a:pt x="3686" y="3372"/>
                    <a:pt x="3686" y="3372"/>
                    <a:pt x="3686" y="3372"/>
                  </a:cubicBezTo>
                  <a:cubicBezTo>
                    <a:pt x="3686" y="3372"/>
                    <a:pt x="3686" y="3372"/>
                    <a:pt x="3686" y="3372"/>
                  </a:cubicBezTo>
                  <a:cubicBezTo>
                    <a:pt x="3686" y="3372"/>
                    <a:pt x="3686" y="3372"/>
                    <a:pt x="3686" y="3372"/>
                  </a:cubicBezTo>
                  <a:cubicBezTo>
                    <a:pt x="3686" y="3372"/>
                    <a:pt x="3686" y="3372"/>
                    <a:pt x="3686" y="3372"/>
                  </a:cubicBezTo>
                  <a:cubicBezTo>
                    <a:pt x="3686" y="3372"/>
                    <a:pt x="3686" y="3372"/>
                    <a:pt x="3686" y="3372"/>
                  </a:cubicBezTo>
                  <a:cubicBezTo>
                    <a:pt x="3686" y="3372"/>
                    <a:pt x="3686" y="3372"/>
                    <a:pt x="3686" y="3372"/>
                  </a:cubicBezTo>
                  <a:cubicBezTo>
                    <a:pt x="3686" y="3372"/>
                    <a:pt x="3686" y="3372"/>
                    <a:pt x="3686" y="3372"/>
                  </a:cubicBezTo>
                  <a:cubicBezTo>
                    <a:pt x="3686" y="3372"/>
                    <a:pt x="3690" y="3377"/>
                    <a:pt x="3695" y="3384"/>
                  </a:cubicBezTo>
                  <a:cubicBezTo>
                    <a:pt x="3692" y="3388"/>
                    <a:pt x="3689" y="3392"/>
                    <a:pt x="3686" y="3396"/>
                  </a:cubicBezTo>
                  <a:cubicBezTo>
                    <a:pt x="3757" y="3436"/>
                    <a:pt x="3829" y="3475"/>
                    <a:pt x="3901" y="3515"/>
                  </a:cubicBezTo>
                  <a:cubicBezTo>
                    <a:pt x="3901" y="3514"/>
                    <a:pt x="3902" y="3512"/>
                    <a:pt x="3902" y="3511"/>
                  </a:cubicBezTo>
                  <a:cubicBezTo>
                    <a:pt x="3911" y="3518"/>
                    <a:pt x="3920" y="3527"/>
                    <a:pt x="3930" y="3533"/>
                  </a:cubicBezTo>
                  <a:cubicBezTo>
                    <a:pt x="3976" y="3559"/>
                    <a:pt x="4022" y="3585"/>
                    <a:pt x="4068" y="3611"/>
                  </a:cubicBezTo>
                  <a:cubicBezTo>
                    <a:pt x="4093" y="3624"/>
                    <a:pt x="4119" y="3635"/>
                    <a:pt x="4144" y="3649"/>
                  </a:cubicBezTo>
                  <a:cubicBezTo>
                    <a:pt x="4153" y="3654"/>
                    <a:pt x="4162" y="3660"/>
                    <a:pt x="4171" y="3665"/>
                  </a:cubicBezTo>
                  <a:cubicBezTo>
                    <a:pt x="4183" y="3646"/>
                    <a:pt x="4194" y="3626"/>
                    <a:pt x="4206" y="3605"/>
                  </a:cubicBezTo>
                  <a:cubicBezTo>
                    <a:pt x="4216" y="3616"/>
                    <a:pt x="4225" y="3624"/>
                    <a:pt x="4231" y="3633"/>
                  </a:cubicBezTo>
                  <a:cubicBezTo>
                    <a:pt x="4233" y="3637"/>
                    <a:pt x="4234" y="3646"/>
                    <a:pt x="4231" y="3650"/>
                  </a:cubicBezTo>
                  <a:cubicBezTo>
                    <a:pt x="4222" y="3662"/>
                    <a:pt x="4211" y="3672"/>
                    <a:pt x="4202" y="3683"/>
                  </a:cubicBezTo>
                  <a:cubicBezTo>
                    <a:pt x="4258" y="3717"/>
                    <a:pt x="4314" y="3751"/>
                    <a:pt x="4370" y="3783"/>
                  </a:cubicBezTo>
                  <a:cubicBezTo>
                    <a:pt x="4410" y="3806"/>
                    <a:pt x="4452" y="3826"/>
                    <a:pt x="4494" y="3847"/>
                  </a:cubicBezTo>
                  <a:cubicBezTo>
                    <a:pt x="4504" y="3852"/>
                    <a:pt x="4517" y="3854"/>
                    <a:pt x="4526" y="3861"/>
                  </a:cubicBezTo>
                  <a:cubicBezTo>
                    <a:pt x="4580" y="3903"/>
                    <a:pt x="4527" y="3934"/>
                    <a:pt x="4508" y="3959"/>
                  </a:cubicBezTo>
                  <a:cubicBezTo>
                    <a:pt x="4441" y="4048"/>
                    <a:pt x="4370" y="4135"/>
                    <a:pt x="4297" y="4219"/>
                  </a:cubicBezTo>
                  <a:cubicBezTo>
                    <a:pt x="4255" y="4267"/>
                    <a:pt x="4207" y="4312"/>
                    <a:pt x="4159" y="4354"/>
                  </a:cubicBezTo>
                  <a:cubicBezTo>
                    <a:pt x="4131" y="4380"/>
                    <a:pt x="4096" y="4398"/>
                    <a:pt x="4065" y="4421"/>
                  </a:cubicBezTo>
                  <a:cubicBezTo>
                    <a:pt x="4053" y="4429"/>
                    <a:pt x="4045" y="4444"/>
                    <a:pt x="4034" y="4453"/>
                  </a:cubicBezTo>
                  <a:cubicBezTo>
                    <a:pt x="3976" y="4498"/>
                    <a:pt x="3918" y="4544"/>
                    <a:pt x="3858" y="4586"/>
                  </a:cubicBezTo>
                  <a:cubicBezTo>
                    <a:pt x="3816" y="4615"/>
                    <a:pt x="3770" y="4637"/>
                    <a:pt x="3726" y="4663"/>
                  </a:cubicBezTo>
                  <a:cubicBezTo>
                    <a:pt x="3691" y="4684"/>
                    <a:pt x="3659" y="4708"/>
                    <a:pt x="3624" y="4727"/>
                  </a:cubicBezTo>
                  <a:cubicBezTo>
                    <a:pt x="3595" y="4743"/>
                    <a:pt x="3564" y="4755"/>
                    <a:pt x="3534" y="4768"/>
                  </a:cubicBezTo>
                  <a:cubicBezTo>
                    <a:pt x="3489" y="4787"/>
                    <a:pt x="3444" y="4806"/>
                    <a:pt x="3399" y="4824"/>
                  </a:cubicBezTo>
                  <a:cubicBezTo>
                    <a:pt x="3356" y="4840"/>
                    <a:pt x="3312" y="4854"/>
                    <a:pt x="3268" y="4870"/>
                  </a:cubicBezTo>
                  <a:cubicBezTo>
                    <a:pt x="3235" y="4881"/>
                    <a:pt x="3203" y="4895"/>
                    <a:pt x="3170" y="4905"/>
                  </a:cubicBezTo>
                  <a:cubicBezTo>
                    <a:pt x="3137" y="4915"/>
                    <a:pt x="3103" y="4921"/>
                    <a:pt x="3070" y="4928"/>
                  </a:cubicBezTo>
                  <a:cubicBezTo>
                    <a:pt x="3056" y="4931"/>
                    <a:pt x="3042" y="4934"/>
                    <a:pt x="3028" y="4937"/>
                  </a:cubicBezTo>
                  <a:cubicBezTo>
                    <a:pt x="2979" y="4948"/>
                    <a:pt x="2930" y="4962"/>
                    <a:pt x="2880" y="4971"/>
                  </a:cubicBezTo>
                  <a:cubicBezTo>
                    <a:pt x="2844" y="4978"/>
                    <a:pt x="2807" y="4978"/>
                    <a:pt x="2770" y="4982"/>
                  </a:cubicBezTo>
                  <a:cubicBezTo>
                    <a:pt x="2734" y="4987"/>
                    <a:pt x="2699" y="4995"/>
                    <a:pt x="2663" y="4997"/>
                  </a:cubicBezTo>
                  <a:cubicBezTo>
                    <a:pt x="2649" y="4998"/>
                    <a:pt x="2635" y="4999"/>
                    <a:pt x="2621" y="4999"/>
                  </a:cubicBezTo>
                  <a:cubicBezTo>
                    <a:pt x="2597" y="4999"/>
                    <a:pt x="2573" y="4998"/>
                    <a:pt x="2550" y="4997"/>
                  </a:cubicBezTo>
                  <a:cubicBezTo>
                    <a:pt x="2529" y="4996"/>
                    <a:pt x="2508" y="4990"/>
                    <a:pt x="2487" y="4989"/>
                  </a:cubicBezTo>
                  <a:cubicBezTo>
                    <a:pt x="2487" y="4989"/>
                    <a:pt x="2487" y="4989"/>
                    <a:pt x="2486" y="4989"/>
                  </a:cubicBezTo>
                  <a:cubicBezTo>
                    <a:pt x="2482" y="4989"/>
                    <a:pt x="2477" y="4995"/>
                    <a:pt x="2466" y="5003"/>
                  </a:cubicBezTo>
                  <a:cubicBezTo>
                    <a:pt x="2444" y="5000"/>
                    <a:pt x="2412" y="4996"/>
                    <a:pt x="2379" y="4994"/>
                  </a:cubicBezTo>
                  <a:cubicBezTo>
                    <a:pt x="2341" y="4992"/>
                    <a:pt x="2302" y="4994"/>
                    <a:pt x="2264" y="4992"/>
                  </a:cubicBezTo>
                  <a:cubicBezTo>
                    <a:pt x="2260" y="4992"/>
                    <a:pt x="2256" y="4991"/>
                    <a:pt x="2251" y="4991"/>
                  </a:cubicBezTo>
                  <a:cubicBezTo>
                    <a:pt x="2244" y="4991"/>
                    <a:pt x="2237" y="4992"/>
                    <a:pt x="2229" y="4992"/>
                  </a:cubicBezTo>
                  <a:cubicBezTo>
                    <a:pt x="2222" y="4992"/>
                    <a:pt x="2215" y="4992"/>
                    <a:pt x="2207" y="4992"/>
                  </a:cubicBezTo>
                  <a:cubicBezTo>
                    <a:pt x="2185" y="4992"/>
                    <a:pt x="2164" y="4990"/>
                    <a:pt x="2150" y="4979"/>
                  </a:cubicBezTo>
                  <a:cubicBezTo>
                    <a:pt x="2099" y="4937"/>
                    <a:pt x="2038" y="4965"/>
                    <a:pt x="1987" y="4939"/>
                  </a:cubicBezTo>
                  <a:cubicBezTo>
                    <a:pt x="1955" y="4923"/>
                    <a:pt x="1918" y="4917"/>
                    <a:pt x="1884" y="4907"/>
                  </a:cubicBezTo>
                  <a:cubicBezTo>
                    <a:pt x="1827" y="4892"/>
                    <a:pt x="1770" y="4880"/>
                    <a:pt x="1715" y="4860"/>
                  </a:cubicBezTo>
                  <a:cubicBezTo>
                    <a:pt x="1646" y="4836"/>
                    <a:pt x="1577" y="4809"/>
                    <a:pt x="1511" y="4779"/>
                  </a:cubicBezTo>
                  <a:cubicBezTo>
                    <a:pt x="1436" y="4745"/>
                    <a:pt x="1365" y="4706"/>
                    <a:pt x="1291" y="4669"/>
                  </a:cubicBezTo>
                  <a:cubicBezTo>
                    <a:pt x="1240" y="4643"/>
                    <a:pt x="1186" y="4621"/>
                    <a:pt x="1137" y="4591"/>
                  </a:cubicBezTo>
                  <a:cubicBezTo>
                    <a:pt x="1090" y="4562"/>
                    <a:pt x="1046" y="4526"/>
                    <a:pt x="1002" y="4491"/>
                  </a:cubicBezTo>
                  <a:cubicBezTo>
                    <a:pt x="937" y="4439"/>
                    <a:pt x="870" y="4389"/>
                    <a:pt x="808" y="4333"/>
                  </a:cubicBezTo>
                  <a:cubicBezTo>
                    <a:pt x="759" y="4287"/>
                    <a:pt x="715" y="4235"/>
                    <a:pt x="670" y="4185"/>
                  </a:cubicBezTo>
                  <a:cubicBezTo>
                    <a:pt x="631" y="4139"/>
                    <a:pt x="593" y="4092"/>
                    <a:pt x="556" y="4045"/>
                  </a:cubicBezTo>
                  <a:cubicBezTo>
                    <a:pt x="523" y="4003"/>
                    <a:pt x="491" y="3961"/>
                    <a:pt x="460" y="3917"/>
                  </a:cubicBezTo>
                  <a:cubicBezTo>
                    <a:pt x="421" y="3861"/>
                    <a:pt x="380" y="3806"/>
                    <a:pt x="348" y="3746"/>
                  </a:cubicBezTo>
                  <a:cubicBezTo>
                    <a:pt x="321" y="3695"/>
                    <a:pt x="306" y="3636"/>
                    <a:pt x="283" y="3582"/>
                  </a:cubicBezTo>
                  <a:cubicBezTo>
                    <a:pt x="268" y="3546"/>
                    <a:pt x="245" y="3513"/>
                    <a:pt x="229" y="3478"/>
                  </a:cubicBezTo>
                  <a:cubicBezTo>
                    <a:pt x="217" y="3450"/>
                    <a:pt x="210" y="3420"/>
                    <a:pt x="200" y="3391"/>
                  </a:cubicBezTo>
                  <a:cubicBezTo>
                    <a:pt x="179" y="3330"/>
                    <a:pt x="156" y="3270"/>
                    <a:pt x="137" y="3208"/>
                  </a:cubicBezTo>
                  <a:cubicBezTo>
                    <a:pt x="131" y="3190"/>
                    <a:pt x="136" y="3168"/>
                    <a:pt x="136" y="3144"/>
                  </a:cubicBezTo>
                  <a:cubicBezTo>
                    <a:pt x="136" y="3144"/>
                    <a:pt x="124" y="3140"/>
                    <a:pt x="123" y="3134"/>
                  </a:cubicBezTo>
                  <a:cubicBezTo>
                    <a:pt x="116" y="3108"/>
                    <a:pt x="113" y="3081"/>
                    <a:pt x="109" y="3056"/>
                  </a:cubicBezTo>
                  <a:cubicBezTo>
                    <a:pt x="102" y="3027"/>
                    <a:pt x="96" y="2999"/>
                    <a:pt x="89" y="2972"/>
                  </a:cubicBezTo>
                  <a:cubicBezTo>
                    <a:pt x="90" y="2971"/>
                    <a:pt x="90" y="2971"/>
                    <a:pt x="90" y="2971"/>
                  </a:cubicBezTo>
                  <a:cubicBezTo>
                    <a:pt x="83" y="2940"/>
                    <a:pt x="77" y="2909"/>
                    <a:pt x="71" y="2883"/>
                  </a:cubicBezTo>
                  <a:cubicBezTo>
                    <a:pt x="63" y="2783"/>
                    <a:pt x="56" y="2690"/>
                    <a:pt x="52" y="2626"/>
                  </a:cubicBezTo>
                  <a:cubicBezTo>
                    <a:pt x="45" y="2085"/>
                    <a:pt x="189" y="1619"/>
                    <a:pt x="463" y="1193"/>
                  </a:cubicBezTo>
                  <a:cubicBezTo>
                    <a:pt x="745" y="754"/>
                    <a:pt x="1134" y="440"/>
                    <a:pt x="1617" y="244"/>
                  </a:cubicBezTo>
                  <a:cubicBezTo>
                    <a:pt x="1631" y="236"/>
                    <a:pt x="1645" y="228"/>
                    <a:pt x="1659" y="219"/>
                  </a:cubicBezTo>
                  <a:cubicBezTo>
                    <a:pt x="1661" y="218"/>
                    <a:pt x="1657" y="208"/>
                    <a:pt x="1657" y="208"/>
                  </a:cubicBezTo>
                  <a:cubicBezTo>
                    <a:pt x="1668" y="208"/>
                    <a:pt x="1680" y="209"/>
                    <a:pt x="1690" y="209"/>
                  </a:cubicBezTo>
                  <a:cubicBezTo>
                    <a:pt x="1697" y="209"/>
                    <a:pt x="1704" y="208"/>
                    <a:pt x="1710" y="207"/>
                  </a:cubicBezTo>
                  <a:cubicBezTo>
                    <a:pt x="1726" y="203"/>
                    <a:pt x="1741" y="192"/>
                    <a:pt x="1765" y="179"/>
                  </a:cubicBezTo>
                  <a:cubicBezTo>
                    <a:pt x="1768" y="179"/>
                    <a:pt x="1784" y="178"/>
                    <a:pt x="1798" y="174"/>
                  </a:cubicBezTo>
                  <a:cubicBezTo>
                    <a:pt x="1841" y="161"/>
                    <a:pt x="1884" y="147"/>
                    <a:pt x="1926" y="134"/>
                  </a:cubicBezTo>
                  <a:cubicBezTo>
                    <a:pt x="1955" y="124"/>
                    <a:pt x="1984" y="111"/>
                    <a:pt x="2014" y="103"/>
                  </a:cubicBezTo>
                  <a:cubicBezTo>
                    <a:pt x="2042" y="96"/>
                    <a:pt x="2072" y="93"/>
                    <a:pt x="2101" y="88"/>
                  </a:cubicBezTo>
                  <a:cubicBezTo>
                    <a:pt x="2149" y="80"/>
                    <a:pt x="2197" y="69"/>
                    <a:pt x="2246" y="66"/>
                  </a:cubicBezTo>
                  <a:cubicBezTo>
                    <a:pt x="2257" y="65"/>
                    <a:pt x="2268" y="65"/>
                    <a:pt x="2279" y="65"/>
                  </a:cubicBezTo>
                  <a:cubicBezTo>
                    <a:pt x="2296" y="65"/>
                    <a:pt x="2312" y="65"/>
                    <a:pt x="2329" y="66"/>
                  </a:cubicBezTo>
                  <a:cubicBezTo>
                    <a:pt x="2345" y="66"/>
                    <a:pt x="2362" y="67"/>
                    <a:pt x="2379" y="67"/>
                  </a:cubicBezTo>
                  <a:moveTo>
                    <a:pt x="2654" y="9"/>
                  </a:moveTo>
                  <a:cubicBezTo>
                    <a:pt x="2654" y="9"/>
                    <a:pt x="2654" y="9"/>
                    <a:pt x="2654" y="9"/>
                  </a:cubicBezTo>
                  <a:cubicBezTo>
                    <a:pt x="2654" y="9"/>
                    <a:pt x="2654" y="9"/>
                    <a:pt x="2654" y="9"/>
                  </a:cubicBezTo>
                  <a:moveTo>
                    <a:pt x="2517" y="5"/>
                  </a:moveTo>
                  <a:cubicBezTo>
                    <a:pt x="2517" y="5"/>
                    <a:pt x="2517" y="5"/>
                    <a:pt x="2517" y="5"/>
                  </a:cubicBezTo>
                  <a:cubicBezTo>
                    <a:pt x="2517" y="5"/>
                    <a:pt x="2517" y="5"/>
                    <a:pt x="2517" y="5"/>
                  </a:cubicBezTo>
                  <a:moveTo>
                    <a:pt x="2517" y="5"/>
                  </a:moveTo>
                  <a:cubicBezTo>
                    <a:pt x="2517" y="5"/>
                    <a:pt x="2517" y="5"/>
                    <a:pt x="2517" y="5"/>
                  </a:cubicBezTo>
                  <a:cubicBezTo>
                    <a:pt x="2517" y="5"/>
                    <a:pt x="2517" y="5"/>
                    <a:pt x="2517" y="5"/>
                  </a:cubicBezTo>
                  <a:moveTo>
                    <a:pt x="2517" y="5"/>
                  </a:moveTo>
                  <a:cubicBezTo>
                    <a:pt x="2517" y="5"/>
                    <a:pt x="2517" y="5"/>
                    <a:pt x="2517" y="5"/>
                  </a:cubicBezTo>
                  <a:cubicBezTo>
                    <a:pt x="2517" y="5"/>
                    <a:pt x="2517" y="5"/>
                    <a:pt x="2517" y="5"/>
                  </a:cubicBezTo>
                  <a:moveTo>
                    <a:pt x="2517" y="5"/>
                  </a:moveTo>
                  <a:cubicBezTo>
                    <a:pt x="2517" y="5"/>
                    <a:pt x="2517" y="5"/>
                    <a:pt x="2517" y="5"/>
                  </a:cubicBezTo>
                  <a:cubicBezTo>
                    <a:pt x="2517" y="5"/>
                    <a:pt x="2517" y="5"/>
                    <a:pt x="2517" y="5"/>
                  </a:cubicBezTo>
                  <a:moveTo>
                    <a:pt x="2517" y="5"/>
                  </a:moveTo>
                  <a:cubicBezTo>
                    <a:pt x="2517" y="5"/>
                    <a:pt x="2517" y="5"/>
                    <a:pt x="2517" y="5"/>
                  </a:cubicBezTo>
                  <a:cubicBezTo>
                    <a:pt x="2517" y="5"/>
                    <a:pt x="2517" y="5"/>
                    <a:pt x="2517" y="5"/>
                  </a:cubicBezTo>
                  <a:moveTo>
                    <a:pt x="2702" y="0"/>
                  </a:moveTo>
                  <a:cubicBezTo>
                    <a:pt x="2701" y="3"/>
                    <a:pt x="2701" y="6"/>
                    <a:pt x="2701" y="9"/>
                  </a:cubicBezTo>
                  <a:cubicBezTo>
                    <a:pt x="2707" y="13"/>
                    <a:pt x="2714" y="16"/>
                    <a:pt x="2725" y="21"/>
                  </a:cubicBezTo>
                  <a:cubicBezTo>
                    <a:pt x="2718" y="27"/>
                    <a:pt x="2713" y="31"/>
                    <a:pt x="2713" y="31"/>
                  </a:cubicBezTo>
                  <a:cubicBezTo>
                    <a:pt x="2702" y="21"/>
                    <a:pt x="2696" y="11"/>
                    <a:pt x="2687" y="8"/>
                  </a:cubicBezTo>
                  <a:cubicBezTo>
                    <a:pt x="2684" y="7"/>
                    <a:pt x="2682" y="6"/>
                    <a:pt x="2679" y="6"/>
                  </a:cubicBezTo>
                  <a:cubicBezTo>
                    <a:pt x="2672" y="6"/>
                    <a:pt x="2664" y="8"/>
                    <a:pt x="2654" y="9"/>
                  </a:cubicBezTo>
                  <a:cubicBezTo>
                    <a:pt x="2654" y="9"/>
                    <a:pt x="2654" y="9"/>
                    <a:pt x="2654" y="9"/>
                  </a:cubicBezTo>
                  <a:cubicBezTo>
                    <a:pt x="2654" y="9"/>
                    <a:pt x="2651" y="4"/>
                    <a:pt x="2648" y="1"/>
                  </a:cubicBezTo>
                  <a:cubicBezTo>
                    <a:pt x="2641" y="3"/>
                    <a:pt x="2636" y="5"/>
                    <a:pt x="2626" y="8"/>
                  </a:cubicBezTo>
                  <a:cubicBezTo>
                    <a:pt x="2626" y="10"/>
                    <a:pt x="2624" y="15"/>
                    <a:pt x="2623" y="16"/>
                  </a:cubicBezTo>
                  <a:cubicBezTo>
                    <a:pt x="2587" y="11"/>
                    <a:pt x="2554" y="7"/>
                    <a:pt x="2518" y="2"/>
                  </a:cubicBezTo>
                  <a:cubicBezTo>
                    <a:pt x="2518" y="2"/>
                    <a:pt x="2518" y="2"/>
                    <a:pt x="2518" y="2"/>
                  </a:cubicBezTo>
                  <a:cubicBezTo>
                    <a:pt x="2518" y="2"/>
                    <a:pt x="2518" y="3"/>
                    <a:pt x="2517" y="4"/>
                  </a:cubicBezTo>
                  <a:cubicBezTo>
                    <a:pt x="2517" y="4"/>
                    <a:pt x="2517" y="5"/>
                    <a:pt x="2517" y="5"/>
                  </a:cubicBezTo>
                  <a:cubicBezTo>
                    <a:pt x="2517" y="5"/>
                    <a:pt x="2517" y="4"/>
                    <a:pt x="2517" y="4"/>
                  </a:cubicBezTo>
                  <a:cubicBezTo>
                    <a:pt x="2444" y="4"/>
                    <a:pt x="2375" y="4"/>
                    <a:pt x="2302" y="4"/>
                  </a:cubicBezTo>
                  <a:cubicBezTo>
                    <a:pt x="2310" y="10"/>
                    <a:pt x="2314" y="14"/>
                    <a:pt x="2318" y="17"/>
                  </a:cubicBezTo>
                  <a:cubicBezTo>
                    <a:pt x="2292" y="19"/>
                    <a:pt x="2268" y="21"/>
                    <a:pt x="2243" y="23"/>
                  </a:cubicBezTo>
                  <a:cubicBezTo>
                    <a:pt x="2244" y="22"/>
                    <a:pt x="2244" y="20"/>
                    <a:pt x="2244" y="18"/>
                  </a:cubicBezTo>
                  <a:cubicBezTo>
                    <a:pt x="2161" y="32"/>
                    <a:pt x="2079" y="45"/>
                    <a:pt x="1993" y="59"/>
                  </a:cubicBezTo>
                  <a:cubicBezTo>
                    <a:pt x="1994" y="62"/>
                    <a:pt x="1994" y="63"/>
                    <a:pt x="1994" y="63"/>
                  </a:cubicBezTo>
                  <a:cubicBezTo>
                    <a:pt x="1994" y="63"/>
                    <a:pt x="1993" y="60"/>
                    <a:pt x="1992" y="56"/>
                  </a:cubicBezTo>
                  <a:cubicBezTo>
                    <a:pt x="1648" y="148"/>
                    <a:pt x="1330" y="291"/>
                    <a:pt x="1045" y="510"/>
                  </a:cubicBezTo>
                  <a:cubicBezTo>
                    <a:pt x="1044" y="509"/>
                    <a:pt x="1039" y="506"/>
                    <a:pt x="1034" y="502"/>
                  </a:cubicBezTo>
                  <a:cubicBezTo>
                    <a:pt x="1021" y="517"/>
                    <a:pt x="1009" y="532"/>
                    <a:pt x="995" y="543"/>
                  </a:cubicBezTo>
                  <a:cubicBezTo>
                    <a:pt x="961" y="572"/>
                    <a:pt x="924" y="599"/>
                    <a:pt x="891" y="629"/>
                  </a:cubicBezTo>
                  <a:cubicBezTo>
                    <a:pt x="840" y="674"/>
                    <a:pt x="790" y="720"/>
                    <a:pt x="741" y="767"/>
                  </a:cubicBezTo>
                  <a:cubicBezTo>
                    <a:pt x="723" y="784"/>
                    <a:pt x="706" y="802"/>
                    <a:pt x="690" y="821"/>
                  </a:cubicBezTo>
                  <a:cubicBezTo>
                    <a:pt x="667" y="846"/>
                    <a:pt x="646" y="872"/>
                    <a:pt x="623" y="896"/>
                  </a:cubicBezTo>
                  <a:cubicBezTo>
                    <a:pt x="605" y="916"/>
                    <a:pt x="583" y="933"/>
                    <a:pt x="566" y="955"/>
                  </a:cubicBezTo>
                  <a:cubicBezTo>
                    <a:pt x="544" y="983"/>
                    <a:pt x="526" y="1015"/>
                    <a:pt x="505" y="1044"/>
                  </a:cubicBezTo>
                  <a:cubicBezTo>
                    <a:pt x="489" y="1066"/>
                    <a:pt x="473" y="1087"/>
                    <a:pt x="458" y="1105"/>
                  </a:cubicBezTo>
                  <a:cubicBezTo>
                    <a:pt x="352" y="1231"/>
                    <a:pt x="299" y="1380"/>
                    <a:pt x="228" y="1521"/>
                  </a:cubicBezTo>
                  <a:cubicBezTo>
                    <a:pt x="157" y="1666"/>
                    <a:pt x="112" y="1818"/>
                    <a:pt x="62" y="1972"/>
                  </a:cubicBezTo>
                  <a:cubicBezTo>
                    <a:pt x="64" y="1981"/>
                    <a:pt x="69" y="1995"/>
                    <a:pt x="68" y="2008"/>
                  </a:cubicBezTo>
                  <a:cubicBezTo>
                    <a:pt x="67" y="2022"/>
                    <a:pt x="60" y="2036"/>
                    <a:pt x="58" y="2050"/>
                  </a:cubicBezTo>
                  <a:cubicBezTo>
                    <a:pt x="53" y="2078"/>
                    <a:pt x="49" y="2107"/>
                    <a:pt x="45" y="2136"/>
                  </a:cubicBezTo>
                  <a:cubicBezTo>
                    <a:pt x="41" y="2136"/>
                    <a:pt x="36" y="2135"/>
                    <a:pt x="32" y="2134"/>
                  </a:cubicBezTo>
                  <a:cubicBezTo>
                    <a:pt x="36" y="2142"/>
                    <a:pt x="41" y="2150"/>
                    <a:pt x="46" y="2158"/>
                  </a:cubicBezTo>
                  <a:cubicBezTo>
                    <a:pt x="40" y="2158"/>
                    <a:pt x="34" y="2158"/>
                    <a:pt x="28" y="2158"/>
                  </a:cubicBezTo>
                  <a:cubicBezTo>
                    <a:pt x="22" y="2209"/>
                    <a:pt x="17" y="2259"/>
                    <a:pt x="12" y="2301"/>
                  </a:cubicBezTo>
                  <a:cubicBezTo>
                    <a:pt x="12" y="2435"/>
                    <a:pt x="12" y="2558"/>
                    <a:pt x="12" y="2681"/>
                  </a:cubicBezTo>
                  <a:cubicBezTo>
                    <a:pt x="5" y="2688"/>
                    <a:pt x="2" y="2696"/>
                    <a:pt x="2" y="2705"/>
                  </a:cubicBezTo>
                  <a:cubicBezTo>
                    <a:pt x="1" y="2714"/>
                    <a:pt x="0" y="2724"/>
                    <a:pt x="2" y="2732"/>
                  </a:cubicBezTo>
                  <a:cubicBezTo>
                    <a:pt x="4" y="2738"/>
                    <a:pt x="8" y="2743"/>
                    <a:pt x="10" y="2745"/>
                  </a:cubicBezTo>
                  <a:cubicBezTo>
                    <a:pt x="12" y="2775"/>
                    <a:pt x="11" y="2793"/>
                    <a:pt x="15" y="2811"/>
                  </a:cubicBezTo>
                  <a:cubicBezTo>
                    <a:pt x="17" y="2822"/>
                    <a:pt x="28" y="2832"/>
                    <a:pt x="29" y="2843"/>
                  </a:cubicBezTo>
                  <a:cubicBezTo>
                    <a:pt x="33" y="2876"/>
                    <a:pt x="34" y="2909"/>
                    <a:pt x="37" y="2943"/>
                  </a:cubicBezTo>
                  <a:cubicBezTo>
                    <a:pt x="39" y="2968"/>
                    <a:pt x="37" y="2991"/>
                    <a:pt x="53" y="3018"/>
                  </a:cubicBezTo>
                  <a:cubicBezTo>
                    <a:pt x="62" y="3034"/>
                    <a:pt x="56" y="3070"/>
                    <a:pt x="66" y="3099"/>
                  </a:cubicBezTo>
                  <a:cubicBezTo>
                    <a:pt x="80" y="3141"/>
                    <a:pt x="82" y="3187"/>
                    <a:pt x="90" y="3231"/>
                  </a:cubicBezTo>
                  <a:cubicBezTo>
                    <a:pt x="92" y="3245"/>
                    <a:pt x="95" y="3259"/>
                    <a:pt x="100" y="3271"/>
                  </a:cubicBezTo>
                  <a:cubicBezTo>
                    <a:pt x="105" y="3286"/>
                    <a:pt x="114" y="3299"/>
                    <a:pt x="121" y="3313"/>
                  </a:cubicBezTo>
                  <a:cubicBezTo>
                    <a:pt x="117" y="3315"/>
                    <a:pt x="112" y="3318"/>
                    <a:pt x="107" y="3321"/>
                  </a:cubicBezTo>
                  <a:cubicBezTo>
                    <a:pt x="114" y="3327"/>
                    <a:pt x="120" y="3333"/>
                    <a:pt x="127" y="3339"/>
                  </a:cubicBezTo>
                  <a:cubicBezTo>
                    <a:pt x="125" y="3340"/>
                    <a:pt x="122" y="3341"/>
                    <a:pt x="120" y="3342"/>
                  </a:cubicBezTo>
                  <a:cubicBezTo>
                    <a:pt x="156" y="3418"/>
                    <a:pt x="192" y="3494"/>
                    <a:pt x="227" y="3569"/>
                  </a:cubicBezTo>
                  <a:cubicBezTo>
                    <a:pt x="232" y="3579"/>
                    <a:pt x="236" y="3588"/>
                    <a:pt x="240" y="3597"/>
                  </a:cubicBezTo>
                  <a:cubicBezTo>
                    <a:pt x="257" y="3639"/>
                    <a:pt x="270" y="3683"/>
                    <a:pt x="292" y="3722"/>
                  </a:cubicBezTo>
                  <a:cubicBezTo>
                    <a:pt x="321" y="3777"/>
                    <a:pt x="358" y="3828"/>
                    <a:pt x="390" y="3881"/>
                  </a:cubicBezTo>
                  <a:cubicBezTo>
                    <a:pt x="408" y="3909"/>
                    <a:pt x="420" y="3941"/>
                    <a:pt x="440" y="3968"/>
                  </a:cubicBezTo>
                  <a:cubicBezTo>
                    <a:pt x="475" y="4018"/>
                    <a:pt x="513" y="4065"/>
                    <a:pt x="551" y="4112"/>
                  </a:cubicBezTo>
                  <a:cubicBezTo>
                    <a:pt x="573" y="4139"/>
                    <a:pt x="598" y="4165"/>
                    <a:pt x="622" y="4192"/>
                  </a:cubicBezTo>
                  <a:cubicBezTo>
                    <a:pt x="645" y="4218"/>
                    <a:pt x="666" y="4245"/>
                    <a:pt x="690" y="4271"/>
                  </a:cubicBezTo>
                  <a:cubicBezTo>
                    <a:pt x="714" y="4296"/>
                    <a:pt x="739" y="4319"/>
                    <a:pt x="764" y="4343"/>
                  </a:cubicBezTo>
                  <a:cubicBezTo>
                    <a:pt x="797" y="4376"/>
                    <a:pt x="829" y="4410"/>
                    <a:pt x="864" y="4440"/>
                  </a:cubicBezTo>
                  <a:cubicBezTo>
                    <a:pt x="897" y="4470"/>
                    <a:pt x="932" y="4496"/>
                    <a:pt x="967" y="4524"/>
                  </a:cubicBezTo>
                  <a:cubicBezTo>
                    <a:pt x="969" y="4527"/>
                    <a:pt x="971" y="4530"/>
                    <a:pt x="973" y="4533"/>
                  </a:cubicBezTo>
                  <a:cubicBezTo>
                    <a:pt x="983" y="4553"/>
                    <a:pt x="988" y="4579"/>
                    <a:pt x="1004" y="4591"/>
                  </a:cubicBezTo>
                  <a:cubicBezTo>
                    <a:pt x="1035" y="4615"/>
                    <a:pt x="1073" y="4633"/>
                    <a:pt x="1108" y="4653"/>
                  </a:cubicBezTo>
                  <a:cubicBezTo>
                    <a:pt x="1165" y="4684"/>
                    <a:pt x="1221" y="4716"/>
                    <a:pt x="1278" y="4747"/>
                  </a:cubicBezTo>
                  <a:cubicBezTo>
                    <a:pt x="1308" y="4764"/>
                    <a:pt x="1349" y="4774"/>
                    <a:pt x="1368" y="4799"/>
                  </a:cubicBezTo>
                  <a:cubicBezTo>
                    <a:pt x="1405" y="4847"/>
                    <a:pt x="1457" y="4865"/>
                    <a:pt x="1508" y="4886"/>
                  </a:cubicBezTo>
                  <a:cubicBezTo>
                    <a:pt x="1546" y="4902"/>
                    <a:pt x="1587" y="4910"/>
                    <a:pt x="1626" y="4923"/>
                  </a:cubicBezTo>
                  <a:cubicBezTo>
                    <a:pt x="1667" y="4937"/>
                    <a:pt x="1706" y="4954"/>
                    <a:pt x="1747" y="4967"/>
                  </a:cubicBezTo>
                  <a:cubicBezTo>
                    <a:pt x="1790" y="4980"/>
                    <a:pt x="1834" y="4989"/>
                    <a:pt x="1877" y="4999"/>
                  </a:cubicBezTo>
                  <a:cubicBezTo>
                    <a:pt x="1913" y="5007"/>
                    <a:pt x="1949" y="5015"/>
                    <a:pt x="1985" y="5023"/>
                  </a:cubicBezTo>
                  <a:cubicBezTo>
                    <a:pt x="2021" y="5032"/>
                    <a:pt x="2058" y="5039"/>
                    <a:pt x="2095" y="5048"/>
                  </a:cubicBezTo>
                  <a:cubicBezTo>
                    <a:pt x="2117" y="5053"/>
                    <a:pt x="2141" y="5054"/>
                    <a:pt x="2165" y="5056"/>
                  </a:cubicBezTo>
                  <a:cubicBezTo>
                    <a:pt x="2230" y="5060"/>
                    <a:pt x="2295" y="5067"/>
                    <a:pt x="2360" y="5067"/>
                  </a:cubicBezTo>
                  <a:cubicBezTo>
                    <a:pt x="2366" y="5067"/>
                    <a:pt x="2372" y="5068"/>
                    <a:pt x="2378" y="5068"/>
                  </a:cubicBezTo>
                  <a:cubicBezTo>
                    <a:pt x="2442" y="5068"/>
                    <a:pt x="2506" y="5064"/>
                    <a:pt x="2570" y="5060"/>
                  </a:cubicBezTo>
                  <a:cubicBezTo>
                    <a:pt x="2627" y="5057"/>
                    <a:pt x="2684" y="5050"/>
                    <a:pt x="2740" y="5044"/>
                  </a:cubicBezTo>
                  <a:cubicBezTo>
                    <a:pt x="2780" y="5040"/>
                    <a:pt x="2819" y="5038"/>
                    <a:pt x="2858" y="5031"/>
                  </a:cubicBezTo>
                  <a:cubicBezTo>
                    <a:pt x="2900" y="5023"/>
                    <a:pt x="2940" y="5010"/>
                    <a:pt x="2981" y="5001"/>
                  </a:cubicBezTo>
                  <a:cubicBezTo>
                    <a:pt x="3028" y="4990"/>
                    <a:pt x="3075" y="4982"/>
                    <a:pt x="3121" y="4969"/>
                  </a:cubicBezTo>
                  <a:cubicBezTo>
                    <a:pt x="3155" y="4960"/>
                    <a:pt x="3186" y="4943"/>
                    <a:pt x="3219" y="4932"/>
                  </a:cubicBezTo>
                  <a:cubicBezTo>
                    <a:pt x="3248" y="4923"/>
                    <a:pt x="3279" y="4920"/>
                    <a:pt x="3308" y="4911"/>
                  </a:cubicBezTo>
                  <a:cubicBezTo>
                    <a:pt x="3359" y="4895"/>
                    <a:pt x="3412" y="4881"/>
                    <a:pt x="3461" y="4859"/>
                  </a:cubicBezTo>
                  <a:cubicBezTo>
                    <a:pt x="3519" y="4834"/>
                    <a:pt x="3574" y="4803"/>
                    <a:pt x="3629" y="4773"/>
                  </a:cubicBezTo>
                  <a:cubicBezTo>
                    <a:pt x="3694" y="4739"/>
                    <a:pt x="3760" y="4706"/>
                    <a:pt x="3822" y="4667"/>
                  </a:cubicBezTo>
                  <a:cubicBezTo>
                    <a:pt x="3891" y="4623"/>
                    <a:pt x="3956" y="4574"/>
                    <a:pt x="4023" y="4528"/>
                  </a:cubicBezTo>
                  <a:cubicBezTo>
                    <a:pt x="4034" y="4520"/>
                    <a:pt x="4048" y="4515"/>
                    <a:pt x="4060" y="4509"/>
                  </a:cubicBezTo>
                  <a:cubicBezTo>
                    <a:pt x="4060" y="4505"/>
                    <a:pt x="4059" y="4501"/>
                    <a:pt x="4058" y="4497"/>
                  </a:cubicBezTo>
                  <a:cubicBezTo>
                    <a:pt x="4064" y="4494"/>
                    <a:pt x="4070" y="4490"/>
                    <a:pt x="4076" y="4486"/>
                  </a:cubicBezTo>
                  <a:cubicBezTo>
                    <a:pt x="4098" y="4467"/>
                    <a:pt x="4121" y="4449"/>
                    <a:pt x="4143" y="4431"/>
                  </a:cubicBezTo>
                  <a:cubicBezTo>
                    <a:pt x="4172" y="4405"/>
                    <a:pt x="4201" y="4379"/>
                    <a:pt x="4230" y="4353"/>
                  </a:cubicBezTo>
                  <a:cubicBezTo>
                    <a:pt x="4262" y="4325"/>
                    <a:pt x="4294" y="4297"/>
                    <a:pt x="4325" y="4268"/>
                  </a:cubicBezTo>
                  <a:cubicBezTo>
                    <a:pt x="4348" y="4246"/>
                    <a:pt x="4368" y="4222"/>
                    <a:pt x="4388" y="4198"/>
                  </a:cubicBezTo>
                  <a:cubicBezTo>
                    <a:pt x="4408" y="4174"/>
                    <a:pt x="4426" y="4148"/>
                    <a:pt x="4444" y="4123"/>
                  </a:cubicBezTo>
                  <a:cubicBezTo>
                    <a:pt x="4477" y="4080"/>
                    <a:pt x="4514" y="4040"/>
                    <a:pt x="4541" y="3994"/>
                  </a:cubicBezTo>
                  <a:cubicBezTo>
                    <a:pt x="4571" y="3944"/>
                    <a:pt x="4584" y="3925"/>
                    <a:pt x="4611" y="3925"/>
                  </a:cubicBezTo>
                  <a:cubicBezTo>
                    <a:pt x="4621" y="3925"/>
                    <a:pt x="4632" y="3927"/>
                    <a:pt x="4647" y="3931"/>
                  </a:cubicBezTo>
                  <a:cubicBezTo>
                    <a:pt x="4682" y="3942"/>
                    <a:pt x="4717" y="3958"/>
                    <a:pt x="4749" y="3977"/>
                  </a:cubicBezTo>
                  <a:cubicBezTo>
                    <a:pt x="4804" y="4010"/>
                    <a:pt x="4856" y="4049"/>
                    <a:pt x="4911" y="4082"/>
                  </a:cubicBezTo>
                  <a:cubicBezTo>
                    <a:pt x="4963" y="4114"/>
                    <a:pt x="5018" y="4140"/>
                    <a:pt x="5072" y="4169"/>
                  </a:cubicBezTo>
                  <a:cubicBezTo>
                    <a:pt x="5091" y="4179"/>
                    <a:pt x="5110" y="4188"/>
                    <a:pt x="5129" y="4199"/>
                  </a:cubicBezTo>
                  <a:cubicBezTo>
                    <a:pt x="5151" y="4212"/>
                    <a:pt x="5181" y="4221"/>
                    <a:pt x="5191" y="4240"/>
                  </a:cubicBezTo>
                  <a:cubicBezTo>
                    <a:pt x="5208" y="4273"/>
                    <a:pt x="5212" y="4313"/>
                    <a:pt x="5220" y="4350"/>
                  </a:cubicBezTo>
                  <a:cubicBezTo>
                    <a:pt x="5226" y="4376"/>
                    <a:pt x="5230" y="4402"/>
                    <a:pt x="5237" y="4439"/>
                  </a:cubicBezTo>
                  <a:cubicBezTo>
                    <a:pt x="5238" y="4440"/>
                    <a:pt x="5244" y="4445"/>
                    <a:pt x="5246" y="4452"/>
                  </a:cubicBezTo>
                  <a:cubicBezTo>
                    <a:pt x="5253" y="4477"/>
                    <a:pt x="5256" y="4503"/>
                    <a:pt x="5263" y="4528"/>
                  </a:cubicBezTo>
                  <a:cubicBezTo>
                    <a:pt x="5267" y="4544"/>
                    <a:pt x="5277" y="4558"/>
                    <a:pt x="5280" y="4573"/>
                  </a:cubicBezTo>
                  <a:cubicBezTo>
                    <a:pt x="5285" y="4606"/>
                    <a:pt x="5287" y="4639"/>
                    <a:pt x="5291" y="4672"/>
                  </a:cubicBezTo>
                  <a:cubicBezTo>
                    <a:pt x="5292" y="4679"/>
                    <a:pt x="5296" y="4685"/>
                    <a:pt x="5298" y="4691"/>
                  </a:cubicBezTo>
                  <a:cubicBezTo>
                    <a:pt x="5303" y="4713"/>
                    <a:pt x="5319" y="4740"/>
                    <a:pt x="5312" y="4754"/>
                  </a:cubicBezTo>
                  <a:cubicBezTo>
                    <a:pt x="5293" y="4790"/>
                    <a:pt x="5316" y="4798"/>
                    <a:pt x="5337" y="4809"/>
                  </a:cubicBezTo>
                  <a:cubicBezTo>
                    <a:pt x="5407" y="4844"/>
                    <a:pt x="5479" y="4876"/>
                    <a:pt x="5549" y="4912"/>
                  </a:cubicBezTo>
                  <a:cubicBezTo>
                    <a:pt x="5606" y="4942"/>
                    <a:pt x="5660" y="4975"/>
                    <a:pt x="5717" y="5005"/>
                  </a:cubicBezTo>
                  <a:cubicBezTo>
                    <a:pt x="5794" y="5046"/>
                    <a:pt x="5873" y="5084"/>
                    <a:pt x="5951" y="5124"/>
                  </a:cubicBezTo>
                  <a:cubicBezTo>
                    <a:pt x="6043" y="5171"/>
                    <a:pt x="6134" y="5219"/>
                    <a:pt x="6225" y="5267"/>
                  </a:cubicBezTo>
                  <a:cubicBezTo>
                    <a:pt x="6256" y="5284"/>
                    <a:pt x="6286" y="5304"/>
                    <a:pt x="6321" y="5325"/>
                  </a:cubicBezTo>
                  <a:cubicBezTo>
                    <a:pt x="6328" y="5317"/>
                    <a:pt x="6339" y="5305"/>
                    <a:pt x="6348" y="5295"/>
                  </a:cubicBezTo>
                  <a:cubicBezTo>
                    <a:pt x="6364" y="5140"/>
                    <a:pt x="6329" y="5000"/>
                    <a:pt x="6306" y="4850"/>
                  </a:cubicBezTo>
                  <a:cubicBezTo>
                    <a:pt x="6384" y="4893"/>
                    <a:pt x="6456" y="4932"/>
                    <a:pt x="6528" y="4972"/>
                  </a:cubicBezTo>
                  <a:cubicBezTo>
                    <a:pt x="6528" y="4973"/>
                    <a:pt x="6528" y="4973"/>
                    <a:pt x="6527" y="4974"/>
                  </a:cubicBezTo>
                  <a:cubicBezTo>
                    <a:pt x="6556" y="4988"/>
                    <a:pt x="6586" y="5003"/>
                    <a:pt x="6615" y="5017"/>
                  </a:cubicBezTo>
                  <a:cubicBezTo>
                    <a:pt x="6610" y="4918"/>
                    <a:pt x="6610" y="4918"/>
                    <a:pt x="6610" y="4918"/>
                  </a:cubicBezTo>
                  <a:cubicBezTo>
                    <a:pt x="6603" y="4913"/>
                    <a:pt x="6608" y="4871"/>
                    <a:pt x="6614" y="4869"/>
                  </a:cubicBezTo>
                  <a:cubicBezTo>
                    <a:pt x="6647" y="4860"/>
                    <a:pt x="6681" y="4861"/>
                    <a:pt x="6715" y="4854"/>
                  </a:cubicBezTo>
                  <a:cubicBezTo>
                    <a:pt x="6732" y="4850"/>
                    <a:pt x="6747" y="4838"/>
                    <a:pt x="6763" y="4830"/>
                  </a:cubicBezTo>
                  <a:cubicBezTo>
                    <a:pt x="6755" y="4817"/>
                    <a:pt x="6749" y="4800"/>
                    <a:pt x="6738" y="4793"/>
                  </a:cubicBezTo>
                  <a:cubicBezTo>
                    <a:pt x="6690" y="4765"/>
                    <a:pt x="6641" y="4740"/>
                    <a:pt x="6592" y="4714"/>
                  </a:cubicBezTo>
                  <a:cubicBezTo>
                    <a:pt x="6551" y="4692"/>
                    <a:pt x="6511" y="4670"/>
                    <a:pt x="6470" y="4648"/>
                  </a:cubicBezTo>
                  <a:cubicBezTo>
                    <a:pt x="6444" y="4635"/>
                    <a:pt x="6419" y="4620"/>
                    <a:pt x="6394" y="4605"/>
                  </a:cubicBezTo>
                  <a:cubicBezTo>
                    <a:pt x="6391" y="4607"/>
                    <a:pt x="6388" y="4608"/>
                    <a:pt x="6385" y="4610"/>
                  </a:cubicBezTo>
                  <a:cubicBezTo>
                    <a:pt x="6372" y="4603"/>
                    <a:pt x="6356" y="4594"/>
                    <a:pt x="6333" y="4582"/>
                  </a:cubicBezTo>
                  <a:cubicBezTo>
                    <a:pt x="6337" y="4580"/>
                    <a:pt x="6341" y="4578"/>
                    <a:pt x="6345" y="4576"/>
                  </a:cubicBezTo>
                  <a:cubicBezTo>
                    <a:pt x="6329" y="4567"/>
                    <a:pt x="6313" y="4558"/>
                    <a:pt x="6297" y="4550"/>
                  </a:cubicBezTo>
                  <a:cubicBezTo>
                    <a:pt x="6278" y="4541"/>
                    <a:pt x="6259" y="4524"/>
                    <a:pt x="6238" y="4518"/>
                  </a:cubicBezTo>
                  <a:cubicBezTo>
                    <a:pt x="6206" y="4493"/>
                    <a:pt x="6177" y="4474"/>
                    <a:pt x="6144" y="4450"/>
                  </a:cubicBezTo>
                  <a:cubicBezTo>
                    <a:pt x="6112" y="4426"/>
                    <a:pt x="6076" y="4409"/>
                    <a:pt x="6041" y="4389"/>
                  </a:cubicBezTo>
                  <a:cubicBezTo>
                    <a:pt x="5970" y="4348"/>
                    <a:pt x="5898" y="4308"/>
                    <a:pt x="5827" y="4267"/>
                  </a:cubicBezTo>
                  <a:cubicBezTo>
                    <a:pt x="5784" y="4242"/>
                    <a:pt x="5744" y="4214"/>
                    <a:pt x="5700" y="4191"/>
                  </a:cubicBezTo>
                  <a:cubicBezTo>
                    <a:pt x="5640" y="4160"/>
                    <a:pt x="5577" y="4132"/>
                    <a:pt x="5517" y="4100"/>
                  </a:cubicBezTo>
                  <a:cubicBezTo>
                    <a:pt x="5480" y="4081"/>
                    <a:pt x="5445" y="4058"/>
                    <a:pt x="5409" y="4038"/>
                  </a:cubicBezTo>
                  <a:cubicBezTo>
                    <a:pt x="5389" y="4026"/>
                    <a:pt x="5370" y="4015"/>
                    <a:pt x="5350" y="4004"/>
                  </a:cubicBezTo>
                  <a:cubicBezTo>
                    <a:pt x="5339" y="4008"/>
                    <a:pt x="5328" y="4012"/>
                    <a:pt x="5316" y="4014"/>
                  </a:cubicBezTo>
                  <a:cubicBezTo>
                    <a:pt x="5315" y="4014"/>
                    <a:pt x="5314" y="4014"/>
                    <a:pt x="5313" y="4014"/>
                  </a:cubicBezTo>
                  <a:cubicBezTo>
                    <a:pt x="5299" y="4014"/>
                    <a:pt x="5283" y="4000"/>
                    <a:pt x="5261" y="3991"/>
                  </a:cubicBezTo>
                  <a:cubicBezTo>
                    <a:pt x="5275" y="3986"/>
                    <a:pt x="5289" y="3982"/>
                    <a:pt x="5302" y="3977"/>
                  </a:cubicBezTo>
                  <a:cubicBezTo>
                    <a:pt x="5294" y="3973"/>
                    <a:pt x="5286" y="3968"/>
                    <a:pt x="5278" y="3963"/>
                  </a:cubicBezTo>
                  <a:cubicBezTo>
                    <a:pt x="5266" y="3957"/>
                    <a:pt x="5255" y="3948"/>
                    <a:pt x="5243" y="3942"/>
                  </a:cubicBezTo>
                  <a:cubicBezTo>
                    <a:pt x="5196" y="3919"/>
                    <a:pt x="5147" y="3898"/>
                    <a:pt x="5101" y="3872"/>
                  </a:cubicBezTo>
                  <a:cubicBezTo>
                    <a:pt x="5043" y="3839"/>
                    <a:pt x="4988" y="3801"/>
                    <a:pt x="4930" y="3767"/>
                  </a:cubicBezTo>
                  <a:cubicBezTo>
                    <a:pt x="4895" y="3747"/>
                    <a:pt x="4857" y="3732"/>
                    <a:pt x="4821" y="3713"/>
                  </a:cubicBezTo>
                  <a:cubicBezTo>
                    <a:pt x="4796" y="3700"/>
                    <a:pt x="4772" y="3683"/>
                    <a:pt x="4751" y="3669"/>
                  </a:cubicBezTo>
                  <a:cubicBezTo>
                    <a:pt x="4759" y="3648"/>
                    <a:pt x="4768" y="3623"/>
                    <a:pt x="4779" y="3598"/>
                  </a:cubicBezTo>
                  <a:cubicBezTo>
                    <a:pt x="4806" y="3540"/>
                    <a:pt x="4834" y="3483"/>
                    <a:pt x="4861" y="3424"/>
                  </a:cubicBezTo>
                  <a:cubicBezTo>
                    <a:pt x="4881" y="3379"/>
                    <a:pt x="4901" y="3333"/>
                    <a:pt x="4918" y="3285"/>
                  </a:cubicBezTo>
                  <a:cubicBezTo>
                    <a:pt x="4934" y="3240"/>
                    <a:pt x="4945" y="3192"/>
                    <a:pt x="4958" y="3145"/>
                  </a:cubicBezTo>
                  <a:cubicBezTo>
                    <a:pt x="4963" y="3124"/>
                    <a:pt x="4968" y="3102"/>
                    <a:pt x="4973" y="3081"/>
                  </a:cubicBezTo>
                  <a:cubicBezTo>
                    <a:pt x="4978" y="3055"/>
                    <a:pt x="4984" y="3030"/>
                    <a:pt x="4990" y="3005"/>
                  </a:cubicBezTo>
                  <a:cubicBezTo>
                    <a:pt x="4994" y="2987"/>
                    <a:pt x="5001" y="2970"/>
                    <a:pt x="5004" y="2952"/>
                  </a:cubicBezTo>
                  <a:cubicBezTo>
                    <a:pt x="5008" y="2930"/>
                    <a:pt x="5010" y="2908"/>
                    <a:pt x="5012" y="2887"/>
                  </a:cubicBezTo>
                  <a:cubicBezTo>
                    <a:pt x="5013" y="2886"/>
                    <a:pt x="5013" y="2886"/>
                    <a:pt x="5013" y="2886"/>
                  </a:cubicBezTo>
                  <a:cubicBezTo>
                    <a:pt x="5023" y="2829"/>
                    <a:pt x="5033" y="2772"/>
                    <a:pt x="5043" y="2713"/>
                  </a:cubicBezTo>
                  <a:cubicBezTo>
                    <a:pt x="5042" y="2713"/>
                    <a:pt x="5036" y="2710"/>
                    <a:pt x="5036" y="2708"/>
                  </a:cubicBezTo>
                  <a:cubicBezTo>
                    <a:pt x="5036" y="2666"/>
                    <a:pt x="5035" y="2624"/>
                    <a:pt x="5036" y="2582"/>
                  </a:cubicBezTo>
                  <a:cubicBezTo>
                    <a:pt x="5037" y="2532"/>
                    <a:pt x="5043" y="2481"/>
                    <a:pt x="5041" y="2430"/>
                  </a:cubicBezTo>
                  <a:cubicBezTo>
                    <a:pt x="5038" y="2361"/>
                    <a:pt x="5028" y="2292"/>
                    <a:pt x="5021" y="2223"/>
                  </a:cubicBezTo>
                  <a:cubicBezTo>
                    <a:pt x="5016" y="2173"/>
                    <a:pt x="5008" y="2123"/>
                    <a:pt x="5004" y="2072"/>
                  </a:cubicBezTo>
                  <a:cubicBezTo>
                    <a:pt x="5002" y="2050"/>
                    <a:pt x="5008" y="2028"/>
                    <a:pt x="5010" y="2008"/>
                  </a:cubicBezTo>
                  <a:cubicBezTo>
                    <a:pt x="5006" y="2009"/>
                    <a:pt x="5003" y="2009"/>
                    <a:pt x="5000" y="2009"/>
                  </a:cubicBezTo>
                  <a:cubicBezTo>
                    <a:pt x="4978" y="2009"/>
                    <a:pt x="4991" y="1976"/>
                    <a:pt x="4984" y="1959"/>
                  </a:cubicBezTo>
                  <a:cubicBezTo>
                    <a:pt x="4978" y="1944"/>
                    <a:pt x="4978" y="1928"/>
                    <a:pt x="4974" y="1913"/>
                  </a:cubicBezTo>
                  <a:cubicBezTo>
                    <a:pt x="4959" y="1862"/>
                    <a:pt x="4943" y="1811"/>
                    <a:pt x="4929" y="1759"/>
                  </a:cubicBezTo>
                  <a:cubicBezTo>
                    <a:pt x="4914" y="1707"/>
                    <a:pt x="4903" y="1654"/>
                    <a:pt x="4884" y="1604"/>
                  </a:cubicBezTo>
                  <a:cubicBezTo>
                    <a:pt x="4856" y="1528"/>
                    <a:pt x="4824" y="1454"/>
                    <a:pt x="4791" y="1381"/>
                  </a:cubicBezTo>
                  <a:cubicBezTo>
                    <a:pt x="4761" y="1313"/>
                    <a:pt x="4730" y="1246"/>
                    <a:pt x="4694" y="1182"/>
                  </a:cubicBezTo>
                  <a:cubicBezTo>
                    <a:pt x="4659" y="1119"/>
                    <a:pt x="4617" y="1059"/>
                    <a:pt x="4578" y="999"/>
                  </a:cubicBezTo>
                  <a:cubicBezTo>
                    <a:pt x="4567" y="981"/>
                    <a:pt x="4556" y="962"/>
                    <a:pt x="4543" y="945"/>
                  </a:cubicBezTo>
                  <a:cubicBezTo>
                    <a:pt x="4520" y="913"/>
                    <a:pt x="4497" y="882"/>
                    <a:pt x="4472" y="851"/>
                  </a:cubicBezTo>
                  <a:cubicBezTo>
                    <a:pt x="4449" y="822"/>
                    <a:pt x="4424" y="794"/>
                    <a:pt x="4399" y="766"/>
                  </a:cubicBezTo>
                  <a:cubicBezTo>
                    <a:pt x="4393" y="759"/>
                    <a:pt x="4380" y="757"/>
                    <a:pt x="4375" y="750"/>
                  </a:cubicBezTo>
                  <a:cubicBezTo>
                    <a:pt x="4364" y="735"/>
                    <a:pt x="4360" y="715"/>
                    <a:pt x="4348" y="703"/>
                  </a:cubicBezTo>
                  <a:cubicBezTo>
                    <a:pt x="4289" y="644"/>
                    <a:pt x="4229" y="587"/>
                    <a:pt x="4169" y="531"/>
                  </a:cubicBezTo>
                  <a:cubicBezTo>
                    <a:pt x="4136" y="500"/>
                    <a:pt x="4101" y="470"/>
                    <a:pt x="4067" y="440"/>
                  </a:cubicBezTo>
                  <a:cubicBezTo>
                    <a:pt x="4062" y="426"/>
                    <a:pt x="4053" y="417"/>
                    <a:pt x="4042" y="409"/>
                  </a:cubicBezTo>
                  <a:cubicBezTo>
                    <a:pt x="4023" y="396"/>
                    <a:pt x="4003" y="384"/>
                    <a:pt x="3983" y="373"/>
                  </a:cubicBezTo>
                  <a:cubicBezTo>
                    <a:pt x="3969" y="365"/>
                    <a:pt x="3959" y="343"/>
                    <a:pt x="3942" y="343"/>
                  </a:cubicBezTo>
                  <a:cubicBezTo>
                    <a:pt x="3936" y="343"/>
                    <a:pt x="3929" y="346"/>
                    <a:pt x="3921" y="354"/>
                  </a:cubicBezTo>
                  <a:cubicBezTo>
                    <a:pt x="3904" y="338"/>
                    <a:pt x="3888" y="322"/>
                    <a:pt x="3868" y="304"/>
                  </a:cubicBezTo>
                  <a:cubicBezTo>
                    <a:pt x="3857" y="300"/>
                    <a:pt x="3846" y="296"/>
                    <a:pt x="3835" y="292"/>
                  </a:cubicBezTo>
                  <a:cubicBezTo>
                    <a:pt x="3836" y="290"/>
                    <a:pt x="3837" y="288"/>
                    <a:pt x="3838" y="285"/>
                  </a:cubicBezTo>
                  <a:cubicBezTo>
                    <a:pt x="3792" y="267"/>
                    <a:pt x="3747" y="249"/>
                    <a:pt x="3701" y="230"/>
                  </a:cubicBezTo>
                  <a:cubicBezTo>
                    <a:pt x="3608" y="193"/>
                    <a:pt x="3517" y="151"/>
                    <a:pt x="3421" y="123"/>
                  </a:cubicBezTo>
                  <a:cubicBezTo>
                    <a:pt x="3327" y="96"/>
                    <a:pt x="3229" y="83"/>
                    <a:pt x="3133" y="64"/>
                  </a:cubicBezTo>
                  <a:cubicBezTo>
                    <a:pt x="3133" y="62"/>
                    <a:pt x="3134" y="57"/>
                    <a:pt x="3135" y="49"/>
                  </a:cubicBezTo>
                  <a:cubicBezTo>
                    <a:pt x="3125" y="51"/>
                    <a:pt x="3117" y="53"/>
                    <a:pt x="3109" y="53"/>
                  </a:cubicBezTo>
                  <a:cubicBezTo>
                    <a:pt x="3108" y="53"/>
                    <a:pt x="3106" y="53"/>
                    <a:pt x="3104" y="53"/>
                  </a:cubicBezTo>
                  <a:cubicBezTo>
                    <a:pt x="3066" y="46"/>
                    <a:pt x="3028" y="36"/>
                    <a:pt x="2989" y="29"/>
                  </a:cubicBezTo>
                  <a:cubicBezTo>
                    <a:pt x="2955" y="23"/>
                    <a:pt x="2921" y="18"/>
                    <a:pt x="2887" y="15"/>
                  </a:cubicBezTo>
                  <a:cubicBezTo>
                    <a:pt x="2880" y="14"/>
                    <a:pt x="2873" y="14"/>
                    <a:pt x="2867" y="14"/>
                  </a:cubicBezTo>
                  <a:cubicBezTo>
                    <a:pt x="2855" y="14"/>
                    <a:pt x="2844" y="15"/>
                    <a:pt x="2833" y="15"/>
                  </a:cubicBezTo>
                  <a:cubicBezTo>
                    <a:pt x="2833" y="17"/>
                    <a:pt x="2834" y="18"/>
                    <a:pt x="2834" y="20"/>
                  </a:cubicBezTo>
                  <a:cubicBezTo>
                    <a:pt x="2790" y="14"/>
                    <a:pt x="2746" y="7"/>
                    <a:pt x="2702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F05F676D-A4C0-44AC-B397-762881F6C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" y="2881"/>
              <a:ext cx="142" cy="60"/>
            </a:xfrm>
            <a:custGeom>
              <a:avLst/>
              <a:gdLst>
                <a:gd name="T0" fmla="*/ 9 w 415"/>
                <a:gd name="T1" fmla="*/ 0 h 176"/>
                <a:gd name="T2" fmla="*/ 0 w 415"/>
                <a:gd name="T3" fmla="*/ 22 h 176"/>
                <a:gd name="T4" fmla="*/ 404 w 415"/>
                <a:gd name="T5" fmla="*/ 176 h 176"/>
                <a:gd name="T6" fmla="*/ 415 w 415"/>
                <a:gd name="T7" fmla="*/ 141 h 176"/>
                <a:gd name="T8" fmla="*/ 239 w 415"/>
                <a:gd name="T9" fmla="*/ 95 h 176"/>
                <a:gd name="T10" fmla="*/ 9 w 41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176">
                  <a:moveTo>
                    <a:pt x="9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61" y="88"/>
                    <a:pt x="404" y="176"/>
                    <a:pt x="404" y="176"/>
                  </a:cubicBezTo>
                  <a:cubicBezTo>
                    <a:pt x="415" y="141"/>
                    <a:pt x="415" y="141"/>
                    <a:pt x="415" y="141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BE485FE3-BFE5-42F8-831C-249CC8C30E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5" y="1422"/>
              <a:ext cx="1387" cy="1395"/>
            </a:xfrm>
            <a:custGeom>
              <a:avLst/>
              <a:gdLst>
                <a:gd name="T0" fmla="*/ 3270 w 4065"/>
                <a:gd name="T1" fmla="*/ 3636 h 4091"/>
                <a:gd name="T2" fmla="*/ 1754 w 4065"/>
                <a:gd name="T3" fmla="*/ 27 h 4091"/>
                <a:gd name="T4" fmla="*/ 1368 w 4065"/>
                <a:gd name="T5" fmla="*/ 124 h 4091"/>
                <a:gd name="T6" fmla="*/ 912 w 4065"/>
                <a:gd name="T7" fmla="*/ 360 h 4091"/>
                <a:gd name="T8" fmla="*/ 761 w 4065"/>
                <a:gd name="T9" fmla="*/ 461 h 4091"/>
                <a:gd name="T10" fmla="*/ 414 w 4065"/>
                <a:gd name="T11" fmla="*/ 836 h 4091"/>
                <a:gd name="T12" fmla="*/ 231 w 4065"/>
                <a:gd name="T13" fmla="*/ 1130 h 4091"/>
                <a:gd name="T14" fmla="*/ 136 w 4065"/>
                <a:gd name="T15" fmla="*/ 1335 h 4091"/>
                <a:gd name="T16" fmla="*/ 52 w 4065"/>
                <a:gd name="T17" fmla="*/ 1589 h 4091"/>
                <a:gd name="T18" fmla="*/ 21 w 4065"/>
                <a:gd name="T19" fmla="*/ 1767 h 4091"/>
                <a:gd name="T20" fmla="*/ 8 w 4065"/>
                <a:gd name="T21" fmla="*/ 2162 h 4091"/>
                <a:gd name="T22" fmla="*/ 21 w 4065"/>
                <a:gd name="T23" fmla="*/ 2406 h 4091"/>
                <a:gd name="T24" fmla="*/ 79 w 4065"/>
                <a:gd name="T25" fmla="*/ 2621 h 4091"/>
                <a:gd name="T26" fmla="*/ 208 w 4065"/>
                <a:gd name="T27" fmla="*/ 2942 h 4091"/>
                <a:gd name="T28" fmla="*/ 476 w 4065"/>
                <a:gd name="T29" fmla="*/ 3363 h 4091"/>
                <a:gd name="T30" fmla="*/ 1009 w 4065"/>
                <a:gd name="T31" fmla="*/ 3820 h 4091"/>
                <a:gd name="T32" fmla="*/ 1505 w 4065"/>
                <a:gd name="T33" fmla="*/ 4032 h 4091"/>
                <a:gd name="T34" fmla="*/ 1703 w 4065"/>
                <a:gd name="T35" fmla="*/ 4074 h 4091"/>
                <a:gd name="T36" fmla="*/ 2010 w 4065"/>
                <a:gd name="T37" fmla="*/ 4086 h 4091"/>
                <a:gd name="T38" fmla="*/ 3212 w 4065"/>
                <a:gd name="T39" fmla="*/ 3673 h 4091"/>
                <a:gd name="T40" fmla="*/ 3624 w 4065"/>
                <a:gd name="T41" fmla="*/ 3271 h 4091"/>
                <a:gd name="T42" fmla="*/ 3659 w 4065"/>
                <a:gd name="T43" fmla="*/ 3167 h 4091"/>
                <a:gd name="T44" fmla="*/ 3204 w 4065"/>
                <a:gd name="T45" fmla="*/ 3630 h 4091"/>
                <a:gd name="T46" fmla="*/ 2529 w 4065"/>
                <a:gd name="T47" fmla="*/ 3960 h 4091"/>
                <a:gd name="T48" fmla="*/ 2089 w 4065"/>
                <a:gd name="T49" fmla="*/ 4033 h 4091"/>
                <a:gd name="T50" fmla="*/ 1881 w 4065"/>
                <a:gd name="T51" fmla="*/ 4035 h 4091"/>
                <a:gd name="T52" fmla="*/ 1476 w 4065"/>
                <a:gd name="T53" fmla="*/ 3986 h 4091"/>
                <a:gd name="T54" fmla="*/ 982 w 4065"/>
                <a:gd name="T55" fmla="*/ 3747 h 4091"/>
                <a:gd name="T56" fmla="*/ 415 w 4065"/>
                <a:gd name="T57" fmla="*/ 3230 h 4091"/>
                <a:gd name="T58" fmla="*/ 97 w 4065"/>
                <a:gd name="T59" fmla="*/ 2539 h 4091"/>
                <a:gd name="T60" fmla="*/ 51 w 4065"/>
                <a:gd name="T61" fmla="*/ 1808 h 4091"/>
                <a:gd name="T62" fmla="*/ 317 w 4065"/>
                <a:gd name="T63" fmla="*/ 1048 h 4091"/>
                <a:gd name="T64" fmla="*/ 925 w 4065"/>
                <a:gd name="T65" fmla="*/ 395 h 4091"/>
                <a:gd name="T66" fmla="*/ 1358 w 4065"/>
                <a:gd name="T67" fmla="*/ 167 h 4091"/>
                <a:gd name="T68" fmla="*/ 1444 w 4065"/>
                <a:gd name="T69" fmla="*/ 140 h 4091"/>
                <a:gd name="T70" fmla="*/ 1993 w 4065"/>
                <a:gd name="T71" fmla="*/ 43 h 4091"/>
                <a:gd name="T72" fmla="*/ 2241 w 4065"/>
                <a:gd name="T73" fmla="*/ 48 h 4091"/>
                <a:gd name="T74" fmla="*/ 2555 w 4065"/>
                <a:gd name="T75" fmla="*/ 95 h 4091"/>
                <a:gd name="T76" fmla="*/ 3258 w 4065"/>
                <a:gd name="T77" fmla="*/ 391 h 4091"/>
                <a:gd name="T78" fmla="*/ 3773 w 4065"/>
                <a:gd name="T79" fmla="*/ 1021 h 4091"/>
                <a:gd name="T80" fmla="*/ 4002 w 4065"/>
                <a:gd name="T81" fmla="*/ 1711 h 4091"/>
                <a:gd name="T82" fmla="*/ 3993 w 4065"/>
                <a:gd name="T83" fmla="*/ 2400 h 4091"/>
                <a:gd name="T84" fmla="*/ 3784 w 4065"/>
                <a:gd name="T85" fmla="*/ 2971 h 4091"/>
                <a:gd name="T86" fmla="*/ 3954 w 4065"/>
                <a:gd name="T87" fmla="*/ 2671 h 4091"/>
                <a:gd name="T88" fmla="*/ 4062 w 4065"/>
                <a:gd name="T89" fmla="*/ 1987 h 4091"/>
                <a:gd name="T90" fmla="*/ 3970 w 4065"/>
                <a:gd name="T91" fmla="*/ 1398 h 4091"/>
                <a:gd name="T92" fmla="*/ 3563 w 4065"/>
                <a:gd name="T93" fmla="*/ 635 h 4091"/>
                <a:gd name="T94" fmla="*/ 3234 w 4065"/>
                <a:gd name="T95" fmla="*/ 317 h 4091"/>
                <a:gd name="T96" fmla="*/ 2941 w 4065"/>
                <a:gd name="T97" fmla="*/ 164 h 4091"/>
                <a:gd name="T98" fmla="*/ 2671 w 4065"/>
                <a:gd name="T99" fmla="*/ 80 h 4091"/>
                <a:gd name="T100" fmla="*/ 2571 w 4065"/>
                <a:gd name="T101" fmla="*/ 56 h 4091"/>
                <a:gd name="T102" fmla="*/ 2409 w 4065"/>
                <a:gd name="T103" fmla="*/ 46 h 4091"/>
                <a:gd name="T104" fmla="*/ 2181 w 4065"/>
                <a:gd name="T105" fmla="*/ 6 h 4091"/>
                <a:gd name="T106" fmla="*/ 2111 w 4065"/>
                <a:gd name="T107" fmla="*/ 19 h 4091"/>
                <a:gd name="T108" fmla="*/ 1986 w 4065"/>
                <a:gd name="T109" fmla="*/ 2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65" h="4091">
                  <a:moveTo>
                    <a:pt x="1692" y="4077"/>
                  </a:moveTo>
                  <a:cubicBezTo>
                    <a:pt x="1692" y="4077"/>
                    <a:pt x="1692" y="4077"/>
                    <a:pt x="1692" y="4077"/>
                  </a:cubicBezTo>
                  <a:cubicBezTo>
                    <a:pt x="1692" y="4077"/>
                    <a:pt x="1692" y="4077"/>
                    <a:pt x="1692" y="4077"/>
                  </a:cubicBezTo>
                  <a:cubicBezTo>
                    <a:pt x="1692" y="4077"/>
                    <a:pt x="1692" y="4077"/>
                    <a:pt x="1692" y="4077"/>
                  </a:cubicBezTo>
                  <a:moveTo>
                    <a:pt x="3271" y="3635"/>
                  </a:moveTo>
                  <a:cubicBezTo>
                    <a:pt x="3270" y="3635"/>
                    <a:pt x="3270" y="3636"/>
                    <a:pt x="3270" y="3636"/>
                  </a:cubicBezTo>
                  <a:cubicBezTo>
                    <a:pt x="3270" y="3636"/>
                    <a:pt x="3270" y="3636"/>
                    <a:pt x="3270" y="3636"/>
                  </a:cubicBezTo>
                  <a:cubicBezTo>
                    <a:pt x="3270" y="3636"/>
                    <a:pt x="3270" y="3636"/>
                    <a:pt x="3271" y="3635"/>
                  </a:cubicBezTo>
                  <a:moveTo>
                    <a:pt x="1928" y="0"/>
                  </a:moveTo>
                  <a:cubicBezTo>
                    <a:pt x="1926" y="0"/>
                    <a:pt x="1923" y="1"/>
                    <a:pt x="1921" y="2"/>
                  </a:cubicBezTo>
                  <a:cubicBezTo>
                    <a:pt x="1902" y="7"/>
                    <a:pt x="1882" y="5"/>
                    <a:pt x="1861" y="14"/>
                  </a:cubicBezTo>
                  <a:cubicBezTo>
                    <a:pt x="1829" y="27"/>
                    <a:pt x="1790" y="23"/>
                    <a:pt x="1754" y="27"/>
                  </a:cubicBezTo>
                  <a:cubicBezTo>
                    <a:pt x="1715" y="32"/>
                    <a:pt x="1676" y="36"/>
                    <a:pt x="1637" y="42"/>
                  </a:cubicBezTo>
                  <a:cubicBezTo>
                    <a:pt x="1628" y="44"/>
                    <a:pt x="1619" y="51"/>
                    <a:pt x="1613" y="54"/>
                  </a:cubicBezTo>
                  <a:cubicBezTo>
                    <a:pt x="1607" y="54"/>
                    <a:pt x="1603" y="53"/>
                    <a:pt x="1599" y="53"/>
                  </a:cubicBezTo>
                  <a:cubicBezTo>
                    <a:pt x="1597" y="53"/>
                    <a:pt x="1595" y="53"/>
                    <a:pt x="1593" y="54"/>
                  </a:cubicBezTo>
                  <a:cubicBezTo>
                    <a:pt x="1556" y="64"/>
                    <a:pt x="1519" y="76"/>
                    <a:pt x="1481" y="84"/>
                  </a:cubicBezTo>
                  <a:cubicBezTo>
                    <a:pt x="1441" y="93"/>
                    <a:pt x="1403" y="102"/>
                    <a:pt x="1368" y="124"/>
                  </a:cubicBezTo>
                  <a:cubicBezTo>
                    <a:pt x="1343" y="140"/>
                    <a:pt x="1312" y="146"/>
                    <a:pt x="1284" y="158"/>
                  </a:cubicBezTo>
                  <a:cubicBezTo>
                    <a:pt x="1248" y="174"/>
                    <a:pt x="1213" y="192"/>
                    <a:pt x="1178" y="210"/>
                  </a:cubicBezTo>
                  <a:cubicBezTo>
                    <a:pt x="1164" y="216"/>
                    <a:pt x="1150" y="224"/>
                    <a:pt x="1136" y="230"/>
                  </a:cubicBezTo>
                  <a:cubicBezTo>
                    <a:pt x="1104" y="245"/>
                    <a:pt x="1072" y="256"/>
                    <a:pt x="1041" y="273"/>
                  </a:cubicBezTo>
                  <a:cubicBezTo>
                    <a:pt x="1023" y="283"/>
                    <a:pt x="1009" y="303"/>
                    <a:pt x="991" y="315"/>
                  </a:cubicBezTo>
                  <a:cubicBezTo>
                    <a:pt x="966" y="332"/>
                    <a:pt x="940" y="347"/>
                    <a:pt x="912" y="360"/>
                  </a:cubicBezTo>
                  <a:cubicBezTo>
                    <a:pt x="884" y="373"/>
                    <a:pt x="870" y="411"/>
                    <a:pt x="834" y="411"/>
                  </a:cubicBezTo>
                  <a:cubicBezTo>
                    <a:pt x="832" y="411"/>
                    <a:pt x="830" y="411"/>
                    <a:pt x="829" y="410"/>
                  </a:cubicBezTo>
                  <a:cubicBezTo>
                    <a:pt x="829" y="410"/>
                    <a:pt x="829" y="410"/>
                    <a:pt x="829" y="410"/>
                  </a:cubicBezTo>
                  <a:cubicBezTo>
                    <a:pt x="827" y="410"/>
                    <a:pt x="825" y="414"/>
                    <a:pt x="823" y="416"/>
                  </a:cubicBezTo>
                  <a:cubicBezTo>
                    <a:pt x="811" y="426"/>
                    <a:pt x="800" y="437"/>
                    <a:pt x="788" y="447"/>
                  </a:cubicBezTo>
                  <a:cubicBezTo>
                    <a:pt x="780" y="453"/>
                    <a:pt x="768" y="454"/>
                    <a:pt x="761" y="461"/>
                  </a:cubicBezTo>
                  <a:cubicBezTo>
                    <a:pt x="746" y="474"/>
                    <a:pt x="734" y="489"/>
                    <a:pt x="720" y="503"/>
                  </a:cubicBezTo>
                  <a:cubicBezTo>
                    <a:pt x="704" y="522"/>
                    <a:pt x="688" y="541"/>
                    <a:pt x="670" y="558"/>
                  </a:cubicBezTo>
                  <a:cubicBezTo>
                    <a:pt x="645" y="581"/>
                    <a:pt x="616" y="600"/>
                    <a:pt x="592" y="624"/>
                  </a:cubicBezTo>
                  <a:cubicBezTo>
                    <a:pt x="561" y="654"/>
                    <a:pt x="533" y="688"/>
                    <a:pt x="504" y="721"/>
                  </a:cubicBezTo>
                  <a:cubicBezTo>
                    <a:pt x="477" y="752"/>
                    <a:pt x="451" y="783"/>
                    <a:pt x="424" y="815"/>
                  </a:cubicBezTo>
                  <a:cubicBezTo>
                    <a:pt x="419" y="821"/>
                    <a:pt x="418" y="829"/>
                    <a:pt x="414" y="836"/>
                  </a:cubicBezTo>
                  <a:cubicBezTo>
                    <a:pt x="389" y="869"/>
                    <a:pt x="364" y="902"/>
                    <a:pt x="339" y="934"/>
                  </a:cubicBezTo>
                  <a:cubicBezTo>
                    <a:pt x="333" y="943"/>
                    <a:pt x="324" y="949"/>
                    <a:pt x="317" y="957"/>
                  </a:cubicBezTo>
                  <a:cubicBezTo>
                    <a:pt x="314" y="960"/>
                    <a:pt x="311" y="963"/>
                    <a:pt x="309" y="967"/>
                  </a:cubicBezTo>
                  <a:cubicBezTo>
                    <a:pt x="302" y="980"/>
                    <a:pt x="295" y="994"/>
                    <a:pt x="288" y="1007"/>
                  </a:cubicBezTo>
                  <a:cubicBezTo>
                    <a:pt x="272" y="1041"/>
                    <a:pt x="255" y="1074"/>
                    <a:pt x="239" y="1108"/>
                  </a:cubicBezTo>
                  <a:cubicBezTo>
                    <a:pt x="236" y="1115"/>
                    <a:pt x="233" y="1123"/>
                    <a:pt x="231" y="1130"/>
                  </a:cubicBezTo>
                  <a:cubicBezTo>
                    <a:pt x="222" y="1139"/>
                    <a:pt x="219" y="1148"/>
                    <a:pt x="214" y="1157"/>
                  </a:cubicBezTo>
                  <a:cubicBezTo>
                    <a:pt x="195" y="1192"/>
                    <a:pt x="195" y="1238"/>
                    <a:pt x="156" y="1264"/>
                  </a:cubicBezTo>
                  <a:cubicBezTo>
                    <a:pt x="154" y="1266"/>
                    <a:pt x="155" y="1272"/>
                    <a:pt x="154" y="1275"/>
                  </a:cubicBezTo>
                  <a:cubicBezTo>
                    <a:pt x="151" y="1289"/>
                    <a:pt x="147" y="1303"/>
                    <a:pt x="143" y="1317"/>
                  </a:cubicBezTo>
                  <a:cubicBezTo>
                    <a:pt x="141" y="1323"/>
                    <a:pt x="140" y="1330"/>
                    <a:pt x="138" y="1336"/>
                  </a:cubicBezTo>
                  <a:cubicBezTo>
                    <a:pt x="137" y="1336"/>
                    <a:pt x="136" y="1335"/>
                    <a:pt x="136" y="1335"/>
                  </a:cubicBezTo>
                  <a:cubicBezTo>
                    <a:pt x="119" y="1378"/>
                    <a:pt x="102" y="1422"/>
                    <a:pt x="86" y="1464"/>
                  </a:cubicBezTo>
                  <a:cubicBezTo>
                    <a:pt x="90" y="1468"/>
                    <a:pt x="94" y="1472"/>
                    <a:pt x="98" y="1476"/>
                  </a:cubicBezTo>
                  <a:cubicBezTo>
                    <a:pt x="90" y="1476"/>
                    <a:pt x="85" y="1476"/>
                    <a:pt x="79" y="1476"/>
                  </a:cubicBezTo>
                  <a:cubicBezTo>
                    <a:pt x="82" y="1485"/>
                    <a:pt x="84" y="1494"/>
                    <a:pt x="85" y="1500"/>
                  </a:cubicBezTo>
                  <a:cubicBezTo>
                    <a:pt x="80" y="1504"/>
                    <a:pt x="72" y="1507"/>
                    <a:pt x="70" y="1512"/>
                  </a:cubicBezTo>
                  <a:cubicBezTo>
                    <a:pt x="63" y="1538"/>
                    <a:pt x="56" y="1563"/>
                    <a:pt x="52" y="1589"/>
                  </a:cubicBezTo>
                  <a:cubicBezTo>
                    <a:pt x="50" y="1600"/>
                    <a:pt x="56" y="1612"/>
                    <a:pt x="55" y="1623"/>
                  </a:cubicBezTo>
                  <a:cubicBezTo>
                    <a:pt x="53" y="1637"/>
                    <a:pt x="46" y="1651"/>
                    <a:pt x="43" y="1666"/>
                  </a:cubicBezTo>
                  <a:cubicBezTo>
                    <a:pt x="39" y="1686"/>
                    <a:pt x="37" y="1706"/>
                    <a:pt x="34" y="1726"/>
                  </a:cubicBezTo>
                  <a:cubicBezTo>
                    <a:pt x="32" y="1726"/>
                    <a:pt x="29" y="1726"/>
                    <a:pt x="26" y="1725"/>
                  </a:cubicBezTo>
                  <a:cubicBezTo>
                    <a:pt x="29" y="1731"/>
                    <a:pt x="32" y="1736"/>
                    <a:pt x="32" y="1737"/>
                  </a:cubicBezTo>
                  <a:cubicBezTo>
                    <a:pt x="27" y="1749"/>
                    <a:pt x="22" y="1758"/>
                    <a:pt x="21" y="1767"/>
                  </a:cubicBezTo>
                  <a:cubicBezTo>
                    <a:pt x="18" y="1786"/>
                    <a:pt x="23" y="1808"/>
                    <a:pt x="14" y="1822"/>
                  </a:cubicBezTo>
                  <a:cubicBezTo>
                    <a:pt x="2" y="1842"/>
                    <a:pt x="7" y="1853"/>
                    <a:pt x="20" y="1863"/>
                  </a:cubicBezTo>
                  <a:cubicBezTo>
                    <a:pt x="15" y="1868"/>
                    <a:pt x="9" y="1873"/>
                    <a:pt x="8" y="1878"/>
                  </a:cubicBezTo>
                  <a:cubicBezTo>
                    <a:pt x="6" y="1908"/>
                    <a:pt x="4" y="1938"/>
                    <a:pt x="4" y="1968"/>
                  </a:cubicBezTo>
                  <a:cubicBezTo>
                    <a:pt x="3" y="2006"/>
                    <a:pt x="3" y="2044"/>
                    <a:pt x="3" y="2082"/>
                  </a:cubicBezTo>
                  <a:cubicBezTo>
                    <a:pt x="4" y="2109"/>
                    <a:pt x="7" y="2135"/>
                    <a:pt x="8" y="2162"/>
                  </a:cubicBezTo>
                  <a:cubicBezTo>
                    <a:pt x="8" y="2166"/>
                    <a:pt x="6" y="2170"/>
                    <a:pt x="6" y="2175"/>
                  </a:cubicBezTo>
                  <a:cubicBezTo>
                    <a:pt x="6" y="2191"/>
                    <a:pt x="6" y="2207"/>
                    <a:pt x="6" y="2223"/>
                  </a:cubicBezTo>
                  <a:cubicBezTo>
                    <a:pt x="10" y="2229"/>
                    <a:pt x="7" y="2236"/>
                    <a:pt x="5" y="2243"/>
                  </a:cubicBezTo>
                  <a:cubicBezTo>
                    <a:pt x="0" y="2266"/>
                    <a:pt x="26" y="2281"/>
                    <a:pt x="15" y="2311"/>
                  </a:cubicBezTo>
                  <a:cubicBezTo>
                    <a:pt x="6" y="2334"/>
                    <a:pt x="25" y="2368"/>
                    <a:pt x="33" y="2398"/>
                  </a:cubicBezTo>
                  <a:cubicBezTo>
                    <a:pt x="31" y="2399"/>
                    <a:pt x="27" y="2402"/>
                    <a:pt x="21" y="2406"/>
                  </a:cubicBezTo>
                  <a:cubicBezTo>
                    <a:pt x="45" y="2415"/>
                    <a:pt x="44" y="2432"/>
                    <a:pt x="41" y="2451"/>
                  </a:cubicBezTo>
                  <a:cubicBezTo>
                    <a:pt x="40" y="2460"/>
                    <a:pt x="44" y="2470"/>
                    <a:pt x="45" y="2479"/>
                  </a:cubicBezTo>
                  <a:cubicBezTo>
                    <a:pt x="47" y="2490"/>
                    <a:pt x="48" y="2501"/>
                    <a:pt x="50" y="2511"/>
                  </a:cubicBezTo>
                  <a:cubicBezTo>
                    <a:pt x="54" y="2526"/>
                    <a:pt x="59" y="2539"/>
                    <a:pt x="66" y="2561"/>
                  </a:cubicBezTo>
                  <a:cubicBezTo>
                    <a:pt x="66" y="2561"/>
                    <a:pt x="64" y="2566"/>
                    <a:pt x="65" y="2570"/>
                  </a:cubicBezTo>
                  <a:cubicBezTo>
                    <a:pt x="69" y="2587"/>
                    <a:pt x="77" y="2604"/>
                    <a:pt x="79" y="2621"/>
                  </a:cubicBezTo>
                  <a:cubicBezTo>
                    <a:pt x="82" y="2641"/>
                    <a:pt x="107" y="2658"/>
                    <a:pt x="89" y="2682"/>
                  </a:cubicBezTo>
                  <a:cubicBezTo>
                    <a:pt x="89" y="2683"/>
                    <a:pt x="92" y="2685"/>
                    <a:pt x="92" y="2687"/>
                  </a:cubicBezTo>
                  <a:cubicBezTo>
                    <a:pt x="100" y="2700"/>
                    <a:pt x="108" y="2712"/>
                    <a:pt x="113" y="2725"/>
                  </a:cubicBezTo>
                  <a:cubicBezTo>
                    <a:pt x="126" y="2755"/>
                    <a:pt x="136" y="2786"/>
                    <a:pt x="150" y="2815"/>
                  </a:cubicBezTo>
                  <a:cubicBezTo>
                    <a:pt x="160" y="2837"/>
                    <a:pt x="176" y="2856"/>
                    <a:pt x="186" y="2878"/>
                  </a:cubicBezTo>
                  <a:cubicBezTo>
                    <a:pt x="196" y="2899"/>
                    <a:pt x="200" y="2921"/>
                    <a:pt x="208" y="2942"/>
                  </a:cubicBezTo>
                  <a:cubicBezTo>
                    <a:pt x="215" y="2959"/>
                    <a:pt x="224" y="2976"/>
                    <a:pt x="233" y="2993"/>
                  </a:cubicBezTo>
                  <a:cubicBezTo>
                    <a:pt x="256" y="3034"/>
                    <a:pt x="277" y="3076"/>
                    <a:pt x="301" y="3116"/>
                  </a:cubicBezTo>
                  <a:cubicBezTo>
                    <a:pt x="316" y="3143"/>
                    <a:pt x="334" y="3169"/>
                    <a:pt x="352" y="3195"/>
                  </a:cubicBezTo>
                  <a:cubicBezTo>
                    <a:pt x="367" y="3216"/>
                    <a:pt x="382" y="3237"/>
                    <a:pt x="398" y="3258"/>
                  </a:cubicBezTo>
                  <a:cubicBezTo>
                    <a:pt x="409" y="3272"/>
                    <a:pt x="424" y="3285"/>
                    <a:pt x="435" y="3300"/>
                  </a:cubicBezTo>
                  <a:cubicBezTo>
                    <a:pt x="450" y="3320"/>
                    <a:pt x="461" y="3343"/>
                    <a:pt x="476" y="3363"/>
                  </a:cubicBezTo>
                  <a:cubicBezTo>
                    <a:pt x="495" y="3387"/>
                    <a:pt x="517" y="3411"/>
                    <a:pt x="538" y="3434"/>
                  </a:cubicBezTo>
                  <a:cubicBezTo>
                    <a:pt x="557" y="3455"/>
                    <a:pt x="578" y="3476"/>
                    <a:pt x="599" y="3496"/>
                  </a:cubicBezTo>
                  <a:cubicBezTo>
                    <a:pt x="624" y="3520"/>
                    <a:pt x="649" y="3543"/>
                    <a:pt x="675" y="3566"/>
                  </a:cubicBezTo>
                  <a:cubicBezTo>
                    <a:pt x="695" y="3583"/>
                    <a:pt x="718" y="3598"/>
                    <a:pt x="737" y="3615"/>
                  </a:cubicBezTo>
                  <a:cubicBezTo>
                    <a:pt x="779" y="3654"/>
                    <a:pt x="817" y="3697"/>
                    <a:pt x="863" y="3731"/>
                  </a:cubicBezTo>
                  <a:cubicBezTo>
                    <a:pt x="908" y="3765"/>
                    <a:pt x="960" y="3791"/>
                    <a:pt x="1009" y="3820"/>
                  </a:cubicBezTo>
                  <a:cubicBezTo>
                    <a:pt x="1048" y="3843"/>
                    <a:pt x="1096" y="3852"/>
                    <a:pt x="1121" y="3896"/>
                  </a:cubicBezTo>
                  <a:cubicBezTo>
                    <a:pt x="1123" y="3898"/>
                    <a:pt x="1127" y="3899"/>
                    <a:pt x="1130" y="3900"/>
                  </a:cubicBezTo>
                  <a:cubicBezTo>
                    <a:pt x="1164" y="3917"/>
                    <a:pt x="1197" y="3934"/>
                    <a:pt x="1232" y="3948"/>
                  </a:cubicBezTo>
                  <a:cubicBezTo>
                    <a:pt x="1266" y="3963"/>
                    <a:pt x="1301" y="3974"/>
                    <a:pt x="1336" y="3986"/>
                  </a:cubicBezTo>
                  <a:cubicBezTo>
                    <a:pt x="1353" y="3992"/>
                    <a:pt x="1371" y="3996"/>
                    <a:pt x="1389" y="4001"/>
                  </a:cubicBezTo>
                  <a:cubicBezTo>
                    <a:pt x="1427" y="4012"/>
                    <a:pt x="1466" y="4022"/>
                    <a:pt x="1505" y="4032"/>
                  </a:cubicBezTo>
                  <a:cubicBezTo>
                    <a:pt x="1527" y="4038"/>
                    <a:pt x="1550" y="4042"/>
                    <a:pt x="1573" y="4047"/>
                  </a:cubicBezTo>
                  <a:cubicBezTo>
                    <a:pt x="1599" y="4053"/>
                    <a:pt x="1626" y="4058"/>
                    <a:pt x="1652" y="4064"/>
                  </a:cubicBezTo>
                  <a:cubicBezTo>
                    <a:pt x="1663" y="4066"/>
                    <a:pt x="1675" y="4071"/>
                    <a:pt x="1692" y="4077"/>
                  </a:cubicBezTo>
                  <a:cubicBezTo>
                    <a:pt x="1692" y="4076"/>
                    <a:pt x="1693" y="4076"/>
                    <a:pt x="1694" y="4075"/>
                  </a:cubicBezTo>
                  <a:cubicBezTo>
                    <a:pt x="1696" y="4074"/>
                    <a:pt x="1698" y="4074"/>
                    <a:pt x="1700" y="4074"/>
                  </a:cubicBezTo>
                  <a:cubicBezTo>
                    <a:pt x="1701" y="4074"/>
                    <a:pt x="1702" y="4074"/>
                    <a:pt x="1703" y="4074"/>
                  </a:cubicBezTo>
                  <a:cubicBezTo>
                    <a:pt x="1727" y="4083"/>
                    <a:pt x="1752" y="4084"/>
                    <a:pt x="1777" y="4084"/>
                  </a:cubicBezTo>
                  <a:cubicBezTo>
                    <a:pt x="1782" y="4084"/>
                    <a:pt x="1786" y="4084"/>
                    <a:pt x="1791" y="4084"/>
                  </a:cubicBezTo>
                  <a:cubicBezTo>
                    <a:pt x="1795" y="4084"/>
                    <a:pt x="1800" y="4084"/>
                    <a:pt x="1804" y="4084"/>
                  </a:cubicBezTo>
                  <a:cubicBezTo>
                    <a:pt x="1819" y="4084"/>
                    <a:pt x="1834" y="4085"/>
                    <a:pt x="1849" y="4087"/>
                  </a:cubicBezTo>
                  <a:cubicBezTo>
                    <a:pt x="1868" y="4090"/>
                    <a:pt x="1888" y="4091"/>
                    <a:pt x="1908" y="4091"/>
                  </a:cubicBezTo>
                  <a:cubicBezTo>
                    <a:pt x="1942" y="4091"/>
                    <a:pt x="1976" y="4088"/>
                    <a:pt x="2010" y="4086"/>
                  </a:cubicBezTo>
                  <a:cubicBezTo>
                    <a:pt x="2095" y="4080"/>
                    <a:pt x="2180" y="4073"/>
                    <a:pt x="2265" y="4062"/>
                  </a:cubicBezTo>
                  <a:cubicBezTo>
                    <a:pt x="2323" y="4055"/>
                    <a:pt x="2381" y="4044"/>
                    <a:pt x="2437" y="4030"/>
                  </a:cubicBezTo>
                  <a:cubicBezTo>
                    <a:pt x="2500" y="4015"/>
                    <a:pt x="2563" y="3996"/>
                    <a:pt x="2624" y="3976"/>
                  </a:cubicBezTo>
                  <a:cubicBezTo>
                    <a:pt x="2684" y="3956"/>
                    <a:pt x="2745" y="3935"/>
                    <a:pt x="2803" y="3909"/>
                  </a:cubicBezTo>
                  <a:cubicBezTo>
                    <a:pt x="2870" y="3880"/>
                    <a:pt x="2937" y="3848"/>
                    <a:pt x="3000" y="3811"/>
                  </a:cubicBezTo>
                  <a:cubicBezTo>
                    <a:pt x="3073" y="3769"/>
                    <a:pt x="3142" y="3719"/>
                    <a:pt x="3212" y="3673"/>
                  </a:cubicBezTo>
                  <a:cubicBezTo>
                    <a:pt x="3230" y="3661"/>
                    <a:pt x="3248" y="3650"/>
                    <a:pt x="3270" y="3636"/>
                  </a:cubicBezTo>
                  <a:cubicBezTo>
                    <a:pt x="3270" y="3635"/>
                    <a:pt x="3271" y="3628"/>
                    <a:pt x="3274" y="3626"/>
                  </a:cubicBezTo>
                  <a:cubicBezTo>
                    <a:pt x="3294" y="3609"/>
                    <a:pt x="3315" y="3595"/>
                    <a:pt x="3334" y="3578"/>
                  </a:cubicBezTo>
                  <a:cubicBezTo>
                    <a:pt x="3372" y="3546"/>
                    <a:pt x="3410" y="3514"/>
                    <a:pt x="3446" y="3480"/>
                  </a:cubicBezTo>
                  <a:cubicBezTo>
                    <a:pt x="3473" y="3454"/>
                    <a:pt x="3499" y="3425"/>
                    <a:pt x="3523" y="3396"/>
                  </a:cubicBezTo>
                  <a:cubicBezTo>
                    <a:pt x="3557" y="3355"/>
                    <a:pt x="3590" y="3312"/>
                    <a:pt x="3624" y="3271"/>
                  </a:cubicBezTo>
                  <a:cubicBezTo>
                    <a:pt x="3645" y="3243"/>
                    <a:pt x="3666" y="3215"/>
                    <a:pt x="3688" y="3188"/>
                  </a:cubicBezTo>
                  <a:cubicBezTo>
                    <a:pt x="3689" y="3187"/>
                    <a:pt x="3689" y="3186"/>
                    <a:pt x="3690" y="3185"/>
                  </a:cubicBezTo>
                  <a:cubicBezTo>
                    <a:pt x="3699" y="3174"/>
                    <a:pt x="3710" y="3164"/>
                    <a:pt x="3719" y="3152"/>
                  </a:cubicBezTo>
                  <a:cubicBezTo>
                    <a:pt x="3722" y="3148"/>
                    <a:pt x="3721" y="3139"/>
                    <a:pt x="3719" y="3135"/>
                  </a:cubicBezTo>
                  <a:cubicBezTo>
                    <a:pt x="3713" y="3126"/>
                    <a:pt x="3704" y="3118"/>
                    <a:pt x="3694" y="3107"/>
                  </a:cubicBezTo>
                  <a:cubicBezTo>
                    <a:pt x="3682" y="3128"/>
                    <a:pt x="3671" y="3148"/>
                    <a:pt x="3659" y="3167"/>
                  </a:cubicBezTo>
                  <a:cubicBezTo>
                    <a:pt x="3657" y="3170"/>
                    <a:pt x="3655" y="3174"/>
                    <a:pt x="3652" y="3177"/>
                  </a:cubicBezTo>
                  <a:cubicBezTo>
                    <a:pt x="3637" y="3199"/>
                    <a:pt x="3618" y="3218"/>
                    <a:pt x="3602" y="3239"/>
                  </a:cubicBezTo>
                  <a:cubicBezTo>
                    <a:pt x="3569" y="3282"/>
                    <a:pt x="3540" y="3327"/>
                    <a:pt x="3505" y="3367"/>
                  </a:cubicBezTo>
                  <a:cubicBezTo>
                    <a:pt x="3474" y="3402"/>
                    <a:pt x="3439" y="3433"/>
                    <a:pt x="3405" y="3464"/>
                  </a:cubicBezTo>
                  <a:cubicBezTo>
                    <a:pt x="3355" y="3509"/>
                    <a:pt x="3305" y="3552"/>
                    <a:pt x="3254" y="3595"/>
                  </a:cubicBezTo>
                  <a:cubicBezTo>
                    <a:pt x="3238" y="3608"/>
                    <a:pt x="3220" y="3618"/>
                    <a:pt x="3204" y="3630"/>
                  </a:cubicBezTo>
                  <a:cubicBezTo>
                    <a:pt x="3169" y="3657"/>
                    <a:pt x="3137" y="3687"/>
                    <a:pt x="3100" y="3710"/>
                  </a:cubicBezTo>
                  <a:cubicBezTo>
                    <a:pt x="3025" y="3754"/>
                    <a:pt x="2947" y="3795"/>
                    <a:pt x="2869" y="3837"/>
                  </a:cubicBezTo>
                  <a:cubicBezTo>
                    <a:pt x="2860" y="3842"/>
                    <a:pt x="2850" y="3847"/>
                    <a:pt x="2839" y="3852"/>
                  </a:cubicBezTo>
                  <a:cubicBezTo>
                    <a:pt x="2810" y="3864"/>
                    <a:pt x="2781" y="3877"/>
                    <a:pt x="2752" y="3889"/>
                  </a:cubicBezTo>
                  <a:cubicBezTo>
                    <a:pt x="2722" y="3901"/>
                    <a:pt x="2692" y="3915"/>
                    <a:pt x="2661" y="3924"/>
                  </a:cubicBezTo>
                  <a:cubicBezTo>
                    <a:pt x="2617" y="3938"/>
                    <a:pt x="2573" y="3948"/>
                    <a:pt x="2529" y="3960"/>
                  </a:cubicBezTo>
                  <a:cubicBezTo>
                    <a:pt x="2508" y="3965"/>
                    <a:pt x="2487" y="3971"/>
                    <a:pt x="2466" y="3976"/>
                  </a:cubicBezTo>
                  <a:cubicBezTo>
                    <a:pt x="2444" y="3981"/>
                    <a:pt x="2422" y="3986"/>
                    <a:pt x="2400" y="3992"/>
                  </a:cubicBezTo>
                  <a:cubicBezTo>
                    <a:pt x="2367" y="3999"/>
                    <a:pt x="2334" y="4008"/>
                    <a:pt x="2300" y="4014"/>
                  </a:cubicBezTo>
                  <a:cubicBezTo>
                    <a:pt x="2264" y="4021"/>
                    <a:pt x="2229" y="4026"/>
                    <a:pt x="2193" y="4028"/>
                  </a:cubicBezTo>
                  <a:cubicBezTo>
                    <a:pt x="2168" y="4030"/>
                    <a:pt x="2144" y="4038"/>
                    <a:pt x="2119" y="4038"/>
                  </a:cubicBezTo>
                  <a:cubicBezTo>
                    <a:pt x="2109" y="4038"/>
                    <a:pt x="2099" y="4036"/>
                    <a:pt x="2089" y="4033"/>
                  </a:cubicBezTo>
                  <a:cubicBezTo>
                    <a:pt x="2074" y="4029"/>
                    <a:pt x="2059" y="4028"/>
                    <a:pt x="2043" y="4028"/>
                  </a:cubicBezTo>
                  <a:cubicBezTo>
                    <a:pt x="2031" y="4028"/>
                    <a:pt x="2019" y="4029"/>
                    <a:pt x="2008" y="4029"/>
                  </a:cubicBezTo>
                  <a:cubicBezTo>
                    <a:pt x="2001" y="4029"/>
                    <a:pt x="1993" y="4039"/>
                    <a:pt x="1987" y="4039"/>
                  </a:cubicBezTo>
                  <a:cubicBezTo>
                    <a:pt x="1987" y="4039"/>
                    <a:pt x="1986" y="4039"/>
                    <a:pt x="1986" y="4039"/>
                  </a:cubicBezTo>
                  <a:cubicBezTo>
                    <a:pt x="1963" y="4036"/>
                    <a:pt x="1941" y="4031"/>
                    <a:pt x="1918" y="4031"/>
                  </a:cubicBezTo>
                  <a:cubicBezTo>
                    <a:pt x="1906" y="4031"/>
                    <a:pt x="1894" y="4032"/>
                    <a:pt x="1881" y="4035"/>
                  </a:cubicBezTo>
                  <a:cubicBezTo>
                    <a:pt x="1869" y="4038"/>
                    <a:pt x="1856" y="4039"/>
                    <a:pt x="1844" y="4039"/>
                  </a:cubicBezTo>
                  <a:cubicBezTo>
                    <a:pt x="1824" y="4039"/>
                    <a:pt x="1804" y="4037"/>
                    <a:pt x="1785" y="4034"/>
                  </a:cubicBezTo>
                  <a:cubicBezTo>
                    <a:pt x="1709" y="4020"/>
                    <a:pt x="1635" y="4003"/>
                    <a:pt x="1559" y="3988"/>
                  </a:cubicBezTo>
                  <a:cubicBezTo>
                    <a:pt x="1525" y="3981"/>
                    <a:pt x="1490" y="3974"/>
                    <a:pt x="1454" y="3967"/>
                  </a:cubicBezTo>
                  <a:cubicBezTo>
                    <a:pt x="1464" y="3971"/>
                    <a:pt x="1471" y="3975"/>
                    <a:pt x="1479" y="3978"/>
                  </a:cubicBezTo>
                  <a:cubicBezTo>
                    <a:pt x="1478" y="3981"/>
                    <a:pt x="1477" y="3983"/>
                    <a:pt x="1476" y="3986"/>
                  </a:cubicBezTo>
                  <a:cubicBezTo>
                    <a:pt x="1464" y="3983"/>
                    <a:pt x="1451" y="3980"/>
                    <a:pt x="1439" y="3976"/>
                  </a:cubicBezTo>
                  <a:cubicBezTo>
                    <a:pt x="1384" y="3960"/>
                    <a:pt x="1335" y="3927"/>
                    <a:pt x="1276" y="3917"/>
                  </a:cubicBezTo>
                  <a:cubicBezTo>
                    <a:pt x="1238" y="3911"/>
                    <a:pt x="1196" y="3894"/>
                    <a:pt x="1168" y="3869"/>
                  </a:cubicBezTo>
                  <a:cubicBezTo>
                    <a:pt x="1145" y="3849"/>
                    <a:pt x="1121" y="3839"/>
                    <a:pt x="1097" y="3825"/>
                  </a:cubicBezTo>
                  <a:cubicBezTo>
                    <a:pt x="1082" y="3816"/>
                    <a:pt x="1068" y="3806"/>
                    <a:pt x="1054" y="3796"/>
                  </a:cubicBezTo>
                  <a:cubicBezTo>
                    <a:pt x="1030" y="3780"/>
                    <a:pt x="1006" y="3763"/>
                    <a:pt x="982" y="3747"/>
                  </a:cubicBezTo>
                  <a:cubicBezTo>
                    <a:pt x="971" y="3741"/>
                    <a:pt x="958" y="3739"/>
                    <a:pt x="948" y="3731"/>
                  </a:cubicBezTo>
                  <a:cubicBezTo>
                    <a:pt x="904" y="3699"/>
                    <a:pt x="861" y="3665"/>
                    <a:pt x="818" y="3632"/>
                  </a:cubicBezTo>
                  <a:cubicBezTo>
                    <a:pt x="771" y="3596"/>
                    <a:pt x="723" y="3561"/>
                    <a:pt x="678" y="3523"/>
                  </a:cubicBezTo>
                  <a:cubicBezTo>
                    <a:pt x="642" y="3492"/>
                    <a:pt x="608" y="3458"/>
                    <a:pt x="575" y="3423"/>
                  </a:cubicBezTo>
                  <a:cubicBezTo>
                    <a:pt x="545" y="3390"/>
                    <a:pt x="517" y="3355"/>
                    <a:pt x="488" y="3320"/>
                  </a:cubicBezTo>
                  <a:cubicBezTo>
                    <a:pt x="463" y="3290"/>
                    <a:pt x="438" y="3261"/>
                    <a:pt x="415" y="3230"/>
                  </a:cubicBezTo>
                  <a:cubicBezTo>
                    <a:pt x="390" y="3196"/>
                    <a:pt x="368" y="3160"/>
                    <a:pt x="344" y="3125"/>
                  </a:cubicBezTo>
                  <a:cubicBezTo>
                    <a:pt x="298" y="3060"/>
                    <a:pt x="255" y="2993"/>
                    <a:pt x="232" y="2915"/>
                  </a:cubicBezTo>
                  <a:cubicBezTo>
                    <a:pt x="228" y="2905"/>
                    <a:pt x="221" y="2895"/>
                    <a:pt x="216" y="2885"/>
                  </a:cubicBezTo>
                  <a:cubicBezTo>
                    <a:pt x="202" y="2854"/>
                    <a:pt x="186" y="2824"/>
                    <a:pt x="174" y="2792"/>
                  </a:cubicBezTo>
                  <a:cubicBezTo>
                    <a:pt x="158" y="2749"/>
                    <a:pt x="145" y="2704"/>
                    <a:pt x="131" y="2659"/>
                  </a:cubicBezTo>
                  <a:cubicBezTo>
                    <a:pt x="119" y="2619"/>
                    <a:pt x="107" y="2579"/>
                    <a:pt x="97" y="2539"/>
                  </a:cubicBezTo>
                  <a:cubicBezTo>
                    <a:pt x="90" y="2512"/>
                    <a:pt x="88" y="2485"/>
                    <a:pt x="82" y="2458"/>
                  </a:cubicBezTo>
                  <a:cubicBezTo>
                    <a:pt x="74" y="2421"/>
                    <a:pt x="63" y="2385"/>
                    <a:pt x="56" y="2349"/>
                  </a:cubicBezTo>
                  <a:cubicBezTo>
                    <a:pt x="51" y="2317"/>
                    <a:pt x="49" y="2284"/>
                    <a:pt x="46" y="2252"/>
                  </a:cubicBezTo>
                  <a:cubicBezTo>
                    <a:pt x="42" y="2203"/>
                    <a:pt x="37" y="2153"/>
                    <a:pt x="36" y="2103"/>
                  </a:cubicBezTo>
                  <a:cubicBezTo>
                    <a:pt x="35" y="2056"/>
                    <a:pt x="40" y="2008"/>
                    <a:pt x="42" y="1961"/>
                  </a:cubicBezTo>
                  <a:cubicBezTo>
                    <a:pt x="45" y="1910"/>
                    <a:pt x="45" y="1859"/>
                    <a:pt x="51" y="1808"/>
                  </a:cubicBezTo>
                  <a:cubicBezTo>
                    <a:pt x="56" y="1760"/>
                    <a:pt x="65" y="1713"/>
                    <a:pt x="76" y="1666"/>
                  </a:cubicBezTo>
                  <a:cubicBezTo>
                    <a:pt x="88" y="1612"/>
                    <a:pt x="104" y="1558"/>
                    <a:pt x="120" y="1505"/>
                  </a:cubicBezTo>
                  <a:cubicBezTo>
                    <a:pt x="131" y="1466"/>
                    <a:pt x="144" y="1428"/>
                    <a:pt x="158" y="1390"/>
                  </a:cubicBezTo>
                  <a:cubicBezTo>
                    <a:pt x="167" y="1364"/>
                    <a:pt x="178" y="1338"/>
                    <a:pt x="188" y="1312"/>
                  </a:cubicBezTo>
                  <a:cubicBezTo>
                    <a:pt x="204" y="1271"/>
                    <a:pt x="217" y="1229"/>
                    <a:pt x="237" y="1191"/>
                  </a:cubicBezTo>
                  <a:cubicBezTo>
                    <a:pt x="261" y="1142"/>
                    <a:pt x="295" y="1098"/>
                    <a:pt x="317" y="1048"/>
                  </a:cubicBezTo>
                  <a:cubicBezTo>
                    <a:pt x="335" y="1007"/>
                    <a:pt x="358" y="971"/>
                    <a:pt x="384" y="936"/>
                  </a:cubicBezTo>
                  <a:cubicBezTo>
                    <a:pt x="423" y="883"/>
                    <a:pt x="461" y="829"/>
                    <a:pt x="502" y="777"/>
                  </a:cubicBezTo>
                  <a:cubicBezTo>
                    <a:pt x="531" y="740"/>
                    <a:pt x="566" y="707"/>
                    <a:pt x="597" y="672"/>
                  </a:cubicBezTo>
                  <a:cubicBezTo>
                    <a:pt x="618" y="648"/>
                    <a:pt x="635" y="621"/>
                    <a:pt x="658" y="601"/>
                  </a:cubicBezTo>
                  <a:cubicBezTo>
                    <a:pt x="698" y="565"/>
                    <a:pt x="742" y="532"/>
                    <a:pt x="785" y="499"/>
                  </a:cubicBezTo>
                  <a:cubicBezTo>
                    <a:pt x="831" y="464"/>
                    <a:pt x="878" y="430"/>
                    <a:pt x="925" y="395"/>
                  </a:cubicBezTo>
                  <a:cubicBezTo>
                    <a:pt x="937" y="385"/>
                    <a:pt x="948" y="375"/>
                    <a:pt x="956" y="368"/>
                  </a:cubicBezTo>
                  <a:cubicBezTo>
                    <a:pt x="975" y="360"/>
                    <a:pt x="990" y="353"/>
                    <a:pt x="1006" y="346"/>
                  </a:cubicBezTo>
                  <a:cubicBezTo>
                    <a:pt x="1063" y="325"/>
                    <a:pt x="1104" y="275"/>
                    <a:pt x="1165" y="259"/>
                  </a:cubicBezTo>
                  <a:cubicBezTo>
                    <a:pt x="1224" y="243"/>
                    <a:pt x="1277" y="206"/>
                    <a:pt x="1333" y="178"/>
                  </a:cubicBezTo>
                  <a:cubicBezTo>
                    <a:pt x="1333" y="172"/>
                    <a:pt x="1333" y="166"/>
                    <a:pt x="1333" y="162"/>
                  </a:cubicBezTo>
                  <a:cubicBezTo>
                    <a:pt x="1341" y="164"/>
                    <a:pt x="1350" y="167"/>
                    <a:pt x="1358" y="167"/>
                  </a:cubicBezTo>
                  <a:cubicBezTo>
                    <a:pt x="1359" y="167"/>
                    <a:pt x="1361" y="167"/>
                    <a:pt x="1362" y="166"/>
                  </a:cubicBezTo>
                  <a:cubicBezTo>
                    <a:pt x="1378" y="163"/>
                    <a:pt x="1406" y="157"/>
                    <a:pt x="1407" y="150"/>
                  </a:cubicBezTo>
                  <a:cubicBezTo>
                    <a:pt x="1407" y="136"/>
                    <a:pt x="1410" y="131"/>
                    <a:pt x="1415" y="131"/>
                  </a:cubicBezTo>
                  <a:cubicBezTo>
                    <a:pt x="1420" y="131"/>
                    <a:pt x="1426" y="135"/>
                    <a:pt x="1433" y="139"/>
                  </a:cubicBezTo>
                  <a:cubicBezTo>
                    <a:pt x="1434" y="140"/>
                    <a:pt x="1436" y="141"/>
                    <a:pt x="1439" y="141"/>
                  </a:cubicBezTo>
                  <a:cubicBezTo>
                    <a:pt x="1441" y="141"/>
                    <a:pt x="1443" y="141"/>
                    <a:pt x="1444" y="140"/>
                  </a:cubicBezTo>
                  <a:cubicBezTo>
                    <a:pt x="1486" y="125"/>
                    <a:pt x="1528" y="109"/>
                    <a:pt x="1571" y="94"/>
                  </a:cubicBezTo>
                  <a:cubicBezTo>
                    <a:pt x="1574" y="93"/>
                    <a:pt x="1578" y="94"/>
                    <a:pt x="1582" y="93"/>
                  </a:cubicBezTo>
                  <a:cubicBezTo>
                    <a:pt x="1607" y="89"/>
                    <a:pt x="1633" y="87"/>
                    <a:pt x="1658" y="81"/>
                  </a:cubicBezTo>
                  <a:cubicBezTo>
                    <a:pt x="1690" y="74"/>
                    <a:pt x="1720" y="63"/>
                    <a:pt x="1752" y="58"/>
                  </a:cubicBezTo>
                  <a:cubicBezTo>
                    <a:pt x="1785" y="53"/>
                    <a:pt x="1819" y="55"/>
                    <a:pt x="1852" y="53"/>
                  </a:cubicBezTo>
                  <a:cubicBezTo>
                    <a:pt x="1899" y="50"/>
                    <a:pt x="1946" y="46"/>
                    <a:pt x="1993" y="43"/>
                  </a:cubicBezTo>
                  <a:cubicBezTo>
                    <a:pt x="2025" y="41"/>
                    <a:pt x="2056" y="37"/>
                    <a:pt x="2087" y="37"/>
                  </a:cubicBezTo>
                  <a:cubicBezTo>
                    <a:pt x="2090" y="37"/>
                    <a:pt x="2093" y="37"/>
                    <a:pt x="2096" y="37"/>
                  </a:cubicBezTo>
                  <a:cubicBezTo>
                    <a:pt x="2134" y="38"/>
                    <a:pt x="2171" y="45"/>
                    <a:pt x="2209" y="48"/>
                  </a:cubicBezTo>
                  <a:cubicBezTo>
                    <a:pt x="2210" y="48"/>
                    <a:pt x="2211" y="48"/>
                    <a:pt x="2211" y="48"/>
                  </a:cubicBezTo>
                  <a:cubicBezTo>
                    <a:pt x="2220" y="48"/>
                    <a:pt x="2229" y="45"/>
                    <a:pt x="2239" y="43"/>
                  </a:cubicBezTo>
                  <a:cubicBezTo>
                    <a:pt x="2239" y="44"/>
                    <a:pt x="2240" y="48"/>
                    <a:pt x="2241" y="48"/>
                  </a:cubicBezTo>
                  <a:cubicBezTo>
                    <a:pt x="2261" y="50"/>
                    <a:pt x="2282" y="52"/>
                    <a:pt x="2302" y="52"/>
                  </a:cubicBezTo>
                  <a:cubicBezTo>
                    <a:pt x="2302" y="52"/>
                    <a:pt x="2302" y="52"/>
                    <a:pt x="2303" y="52"/>
                  </a:cubicBezTo>
                  <a:cubicBezTo>
                    <a:pt x="2316" y="52"/>
                    <a:pt x="2330" y="47"/>
                    <a:pt x="2343" y="47"/>
                  </a:cubicBezTo>
                  <a:cubicBezTo>
                    <a:pt x="2346" y="47"/>
                    <a:pt x="2349" y="47"/>
                    <a:pt x="2353" y="48"/>
                  </a:cubicBezTo>
                  <a:cubicBezTo>
                    <a:pt x="2386" y="60"/>
                    <a:pt x="2420" y="71"/>
                    <a:pt x="2456" y="77"/>
                  </a:cubicBezTo>
                  <a:cubicBezTo>
                    <a:pt x="2489" y="82"/>
                    <a:pt x="2522" y="89"/>
                    <a:pt x="2555" y="95"/>
                  </a:cubicBezTo>
                  <a:cubicBezTo>
                    <a:pt x="2571" y="98"/>
                    <a:pt x="2588" y="100"/>
                    <a:pt x="2604" y="104"/>
                  </a:cubicBezTo>
                  <a:cubicBezTo>
                    <a:pt x="2621" y="108"/>
                    <a:pt x="2637" y="116"/>
                    <a:pt x="2654" y="121"/>
                  </a:cubicBezTo>
                  <a:cubicBezTo>
                    <a:pt x="2677" y="127"/>
                    <a:pt x="2700" y="132"/>
                    <a:pt x="2723" y="139"/>
                  </a:cubicBezTo>
                  <a:cubicBezTo>
                    <a:pt x="2762" y="152"/>
                    <a:pt x="2800" y="166"/>
                    <a:pt x="2838" y="180"/>
                  </a:cubicBezTo>
                  <a:cubicBezTo>
                    <a:pt x="2900" y="203"/>
                    <a:pt x="2964" y="221"/>
                    <a:pt x="3023" y="251"/>
                  </a:cubicBezTo>
                  <a:cubicBezTo>
                    <a:pt x="3104" y="293"/>
                    <a:pt x="3183" y="339"/>
                    <a:pt x="3258" y="391"/>
                  </a:cubicBezTo>
                  <a:cubicBezTo>
                    <a:pt x="3320" y="434"/>
                    <a:pt x="3378" y="485"/>
                    <a:pt x="3431" y="538"/>
                  </a:cubicBezTo>
                  <a:cubicBezTo>
                    <a:pt x="3491" y="598"/>
                    <a:pt x="3545" y="662"/>
                    <a:pt x="3598" y="727"/>
                  </a:cubicBezTo>
                  <a:cubicBezTo>
                    <a:pt x="3624" y="759"/>
                    <a:pt x="3643" y="796"/>
                    <a:pt x="3666" y="831"/>
                  </a:cubicBezTo>
                  <a:cubicBezTo>
                    <a:pt x="3692" y="871"/>
                    <a:pt x="3720" y="910"/>
                    <a:pt x="3745" y="950"/>
                  </a:cubicBezTo>
                  <a:cubicBezTo>
                    <a:pt x="3758" y="971"/>
                    <a:pt x="3769" y="994"/>
                    <a:pt x="3780" y="1016"/>
                  </a:cubicBezTo>
                  <a:cubicBezTo>
                    <a:pt x="3780" y="1016"/>
                    <a:pt x="3778" y="1018"/>
                    <a:pt x="3773" y="1021"/>
                  </a:cubicBezTo>
                  <a:cubicBezTo>
                    <a:pt x="3781" y="1025"/>
                    <a:pt x="3787" y="1028"/>
                    <a:pt x="3793" y="1031"/>
                  </a:cubicBezTo>
                  <a:cubicBezTo>
                    <a:pt x="3790" y="1032"/>
                    <a:pt x="3788" y="1033"/>
                    <a:pt x="3786" y="1034"/>
                  </a:cubicBezTo>
                  <a:cubicBezTo>
                    <a:pt x="3839" y="1119"/>
                    <a:pt x="3878" y="1210"/>
                    <a:pt x="3904" y="1306"/>
                  </a:cubicBezTo>
                  <a:cubicBezTo>
                    <a:pt x="3931" y="1401"/>
                    <a:pt x="3964" y="1494"/>
                    <a:pt x="3993" y="1588"/>
                  </a:cubicBezTo>
                  <a:cubicBezTo>
                    <a:pt x="3991" y="1592"/>
                    <a:pt x="3987" y="1597"/>
                    <a:pt x="3988" y="1601"/>
                  </a:cubicBezTo>
                  <a:cubicBezTo>
                    <a:pt x="3992" y="1638"/>
                    <a:pt x="3997" y="1675"/>
                    <a:pt x="4002" y="1711"/>
                  </a:cubicBezTo>
                  <a:cubicBezTo>
                    <a:pt x="4009" y="1772"/>
                    <a:pt x="4017" y="1832"/>
                    <a:pt x="4024" y="1892"/>
                  </a:cubicBezTo>
                  <a:cubicBezTo>
                    <a:pt x="4028" y="1924"/>
                    <a:pt x="4031" y="1956"/>
                    <a:pt x="4032" y="1988"/>
                  </a:cubicBezTo>
                  <a:cubicBezTo>
                    <a:pt x="4033" y="2008"/>
                    <a:pt x="4028" y="2029"/>
                    <a:pt x="4028" y="2050"/>
                  </a:cubicBezTo>
                  <a:cubicBezTo>
                    <a:pt x="4026" y="2096"/>
                    <a:pt x="4028" y="2143"/>
                    <a:pt x="4024" y="2190"/>
                  </a:cubicBezTo>
                  <a:cubicBezTo>
                    <a:pt x="4021" y="2229"/>
                    <a:pt x="4013" y="2268"/>
                    <a:pt x="4007" y="2307"/>
                  </a:cubicBezTo>
                  <a:cubicBezTo>
                    <a:pt x="4002" y="2338"/>
                    <a:pt x="4000" y="2370"/>
                    <a:pt x="3993" y="2400"/>
                  </a:cubicBezTo>
                  <a:cubicBezTo>
                    <a:pt x="3982" y="2447"/>
                    <a:pt x="3967" y="2493"/>
                    <a:pt x="3954" y="2539"/>
                  </a:cubicBezTo>
                  <a:cubicBezTo>
                    <a:pt x="3943" y="2579"/>
                    <a:pt x="3931" y="2619"/>
                    <a:pt x="3919" y="2658"/>
                  </a:cubicBezTo>
                  <a:cubicBezTo>
                    <a:pt x="3910" y="2684"/>
                    <a:pt x="3900" y="2708"/>
                    <a:pt x="3890" y="2734"/>
                  </a:cubicBezTo>
                  <a:cubicBezTo>
                    <a:pt x="3877" y="2769"/>
                    <a:pt x="3866" y="2805"/>
                    <a:pt x="3850" y="2840"/>
                  </a:cubicBezTo>
                  <a:cubicBezTo>
                    <a:pt x="3836" y="2871"/>
                    <a:pt x="3820" y="2902"/>
                    <a:pt x="3804" y="2932"/>
                  </a:cubicBezTo>
                  <a:cubicBezTo>
                    <a:pt x="3797" y="2945"/>
                    <a:pt x="3791" y="2958"/>
                    <a:pt x="3784" y="2971"/>
                  </a:cubicBezTo>
                  <a:cubicBezTo>
                    <a:pt x="3794" y="2978"/>
                    <a:pt x="3803" y="2982"/>
                    <a:pt x="3810" y="2982"/>
                  </a:cubicBezTo>
                  <a:cubicBezTo>
                    <a:pt x="3819" y="2982"/>
                    <a:pt x="3825" y="2975"/>
                    <a:pt x="3829" y="2958"/>
                  </a:cubicBezTo>
                  <a:cubicBezTo>
                    <a:pt x="3830" y="2956"/>
                    <a:pt x="3831" y="2953"/>
                    <a:pt x="3832" y="2950"/>
                  </a:cubicBezTo>
                  <a:cubicBezTo>
                    <a:pt x="3838" y="2932"/>
                    <a:pt x="3849" y="2915"/>
                    <a:pt x="3858" y="2897"/>
                  </a:cubicBezTo>
                  <a:cubicBezTo>
                    <a:pt x="3869" y="2875"/>
                    <a:pt x="3881" y="2853"/>
                    <a:pt x="3891" y="2830"/>
                  </a:cubicBezTo>
                  <a:cubicBezTo>
                    <a:pt x="3913" y="2777"/>
                    <a:pt x="3936" y="2725"/>
                    <a:pt x="3954" y="2671"/>
                  </a:cubicBezTo>
                  <a:cubicBezTo>
                    <a:pt x="3971" y="2622"/>
                    <a:pt x="3983" y="2571"/>
                    <a:pt x="3996" y="2521"/>
                  </a:cubicBezTo>
                  <a:cubicBezTo>
                    <a:pt x="4001" y="2503"/>
                    <a:pt x="4000" y="2483"/>
                    <a:pt x="4005" y="2465"/>
                  </a:cubicBezTo>
                  <a:cubicBezTo>
                    <a:pt x="4010" y="2448"/>
                    <a:pt x="4022" y="2433"/>
                    <a:pt x="4025" y="2416"/>
                  </a:cubicBezTo>
                  <a:cubicBezTo>
                    <a:pt x="4033" y="2381"/>
                    <a:pt x="4036" y="2345"/>
                    <a:pt x="4042" y="2310"/>
                  </a:cubicBezTo>
                  <a:cubicBezTo>
                    <a:pt x="4048" y="2276"/>
                    <a:pt x="4058" y="2242"/>
                    <a:pt x="4060" y="2209"/>
                  </a:cubicBezTo>
                  <a:cubicBezTo>
                    <a:pt x="4063" y="2135"/>
                    <a:pt x="4065" y="2061"/>
                    <a:pt x="4062" y="1987"/>
                  </a:cubicBezTo>
                  <a:cubicBezTo>
                    <a:pt x="4060" y="1920"/>
                    <a:pt x="4052" y="1853"/>
                    <a:pt x="4046" y="1786"/>
                  </a:cubicBezTo>
                  <a:cubicBezTo>
                    <a:pt x="4042" y="1745"/>
                    <a:pt x="4037" y="1704"/>
                    <a:pt x="4033" y="1662"/>
                  </a:cubicBezTo>
                  <a:cubicBezTo>
                    <a:pt x="4032" y="1652"/>
                    <a:pt x="4032" y="1642"/>
                    <a:pt x="4032" y="1631"/>
                  </a:cubicBezTo>
                  <a:cubicBezTo>
                    <a:pt x="4032" y="1631"/>
                    <a:pt x="4027" y="1629"/>
                    <a:pt x="4027" y="1627"/>
                  </a:cubicBezTo>
                  <a:cubicBezTo>
                    <a:pt x="4018" y="1594"/>
                    <a:pt x="4011" y="1562"/>
                    <a:pt x="4003" y="1529"/>
                  </a:cubicBezTo>
                  <a:cubicBezTo>
                    <a:pt x="3992" y="1486"/>
                    <a:pt x="3983" y="1441"/>
                    <a:pt x="3970" y="1398"/>
                  </a:cubicBezTo>
                  <a:cubicBezTo>
                    <a:pt x="3950" y="1335"/>
                    <a:pt x="3927" y="1273"/>
                    <a:pt x="3903" y="1211"/>
                  </a:cubicBezTo>
                  <a:cubicBezTo>
                    <a:pt x="3887" y="1167"/>
                    <a:pt x="3868" y="1124"/>
                    <a:pt x="3848" y="1081"/>
                  </a:cubicBezTo>
                  <a:cubicBezTo>
                    <a:pt x="3830" y="1042"/>
                    <a:pt x="3809" y="1004"/>
                    <a:pt x="3788" y="966"/>
                  </a:cubicBezTo>
                  <a:cubicBezTo>
                    <a:pt x="3764" y="923"/>
                    <a:pt x="3739" y="880"/>
                    <a:pt x="3712" y="838"/>
                  </a:cubicBezTo>
                  <a:cubicBezTo>
                    <a:pt x="3692" y="807"/>
                    <a:pt x="3670" y="777"/>
                    <a:pt x="3648" y="746"/>
                  </a:cubicBezTo>
                  <a:cubicBezTo>
                    <a:pt x="3620" y="709"/>
                    <a:pt x="3596" y="667"/>
                    <a:pt x="3563" y="635"/>
                  </a:cubicBezTo>
                  <a:cubicBezTo>
                    <a:pt x="3537" y="610"/>
                    <a:pt x="3518" y="580"/>
                    <a:pt x="3494" y="554"/>
                  </a:cubicBezTo>
                  <a:cubicBezTo>
                    <a:pt x="3472" y="530"/>
                    <a:pt x="3449" y="507"/>
                    <a:pt x="3425" y="485"/>
                  </a:cubicBezTo>
                  <a:cubicBezTo>
                    <a:pt x="3405" y="466"/>
                    <a:pt x="3384" y="449"/>
                    <a:pt x="3363" y="431"/>
                  </a:cubicBezTo>
                  <a:cubicBezTo>
                    <a:pt x="3335" y="406"/>
                    <a:pt x="3306" y="381"/>
                    <a:pt x="3276" y="355"/>
                  </a:cubicBezTo>
                  <a:cubicBezTo>
                    <a:pt x="3288" y="320"/>
                    <a:pt x="3255" y="332"/>
                    <a:pt x="3239" y="325"/>
                  </a:cubicBezTo>
                  <a:cubicBezTo>
                    <a:pt x="3239" y="321"/>
                    <a:pt x="3237" y="318"/>
                    <a:pt x="3234" y="317"/>
                  </a:cubicBezTo>
                  <a:cubicBezTo>
                    <a:pt x="3224" y="314"/>
                    <a:pt x="3211" y="317"/>
                    <a:pt x="3209" y="299"/>
                  </a:cubicBezTo>
                  <a:cubicBezTo>
                    <a:pt x="3208" y="291"/>
                    <a:pt x="3184" y="284"/>
                    <a:pt x="3171" y="284"/>
                  </a:cubicBezTo>
                  <a:cubicBezTo>
                    <a:pt x="3167" y="284"/>
                    <a:pt x="3164" y="284"/>
                    <a:pt x="3162" y="286"/>
                  </a:cubicBezTo>
                  <a:cubicBezTo>
                    <a:pt x="3143" y="271"/>
                    <a:pt x="3124" y="256"/>
                    <a:pt x="3111" y="245"/>
                  </a:cubicBezTo>
                  <a:cubicBezTo>
                    <a:pt x="3056" y="219"/>
                    <a:pt x="3010" y="187"/>
                    <a:pt x="2952" y="184"/>
                  </a:cubicBezTo>
                  <a:cubicBezTo>
                    <a:pt x="2952" y="174"/>
                    <a:pt x="2951" y="164"/>
                    <a:pt x="2941" y="164"/>
                  </a:cubicBezTo>
                  <a:cubicBezTo>
                    <a:pt x="2938" y="164"/>
                    <a:pt x="2934" y="165"/>
                    <a:pt x="2929" y="167"/>
                  </a:cubicBezTo>
                  <a:cubicBezTo>
                    <a:pt x="2929" y="167"/>
                    <a:pt x="2928" y="167"/>
                    <a:pt x="2928" y="167"/>
                  </a:cubicBezTo>
                  <a:cubicBezTo>
                    <a:pt x="2926" y="167"/>
                    <a:pt x="2923" y="166"/>
                    <a:pt x="2920" y="165"/>
                  </a:cubicBezTo>
                  <a:cubicBezTo>
                    <a:pt x="2883" y="149"/>
                    <a:pt x="2846" y="131"/>
                    <a:pt x="2807" y="117"/>
                  </a:cubicBezTo>
                  <a:cubicBezTo>
                    <a:pt x="2773" y="105"/>
                    <a:pt x="2736" y="96"/>
                    <a:pt x="2700" y="86"/>
                  </a:cubicBezTo>
                  <a:cubicBezTo>
                    <a:pt x="2691" y="84"/>
                    <a:pt x="2679" y="85"/>
                    <a:pt x="2671" y="80"/>
                  </a:cubicBezTo>
                  <a:cubicBezTo>
                    <a:pt x="2665" y="76"/>
                    <a:pt x="2661" y="74"/>
                    <a:pt x="2657" y="74"/>
                  </a:cubicBezTo>
                  <a:cubicBezTo>
                    <a:pt x="2652" y="74"/>
                    <a:pt x="2648" y="79"/>
                    <a:pt x="2647" y="90"/>
                  </a:cubicBezTo>
                  <a:cubicBezTo>
                    <a:pt x="2647" y="91"/>
                    <a:pt x="2645" y="91"/>
                    <a:pt x="2644" y="91"/>
                  </a:cubicBezTo>
                  <a:cubicBezTo>
                    <a:pt x="2642" y="86"/>
                    <a:pt x="2640" y="81"/>
                    <a:pt x="2639" y="76"/>
                  </a:cubicBezTo>
                  <a:cubicBezTo>
                    <a:pt x="2626" y="78"/>
                    <a:pt x="2614" y="79"/>
                    <a:pt x="2602" y="80"/>
                  </a:cubicBezTo>
                  <a:cubicBezTo>
                    <a:pt x="2596" y="61"/>
                    <a:pt x="2584" y="56"/>
                    <a:pt x="2571" y="56"/>
                  </a:cubicBezTo>
                  <a:cubicBezTo>
                    <a:pt x="2566" y="56"/>
                    <a:pt x="2560" y="57"/>
                    <a:pt x="2554" y="58"/>
                  </a:cubicBezTo>
                  <a:cubicBezTo>
                    <a:pt x="2548" y="58"/>
                    <a:pt x="2542" y="59"/>
                    <a:pt x="2537" y="59"/>
                  </a:cubicBezTo>
                  <a:cubicBezTo>
                    <a:pt x="2532" y="59"/>
                    <a:pt x="2528" y="59"/>
                    <a:pt x="2524" y="57"/>
                  </a:cubicBezTo>
                  <a:cubicBezTo>
                    <a:pt x="2524" y="51"/>
                    <a:pt x="2525" y="46"/>
                    <a:pt x="2525" y="45"/>
                  </a:cubicBezTo>
                  <a:cubicBezTo>
                    <a:pt x="2482" y="37"/>
                    <a:pt x="2441" y="29"/>
                    <a:pt x="2397" y="21"/>
                  </a:cubicBezTo>
                  <a:cubicBezTo>
                    <a:pt x="2402" y="31"/>
                    <a:pt x="2405" y="37"/>
                    <a:pt x="2409" y="46"/>
                  </a:cubicBezTo>
                  <a:cubicBezTo>
                    <a:pt x="2383" y="35"/>
                    <a:pt x="2361" y="17"/>
                    <a:pt x="2336" y="17"/>
                  </a:cubicBezTo>
                  <a:cubicBezTo>
                    <a:pt x="2328" y="17"/>
                    <a:pt x="2320" y="19"/>
                    <a:pt x="2310" y="23"/>
                  </a:cubicBezTo>
                  <a:cubicBezTo>
                    <a:pt x="2307" y="18"/>
                    <a:pt x="2303" y="12"/>
                    <a:pt x="2298" y="5"/>
                  </a:cubicBezTo>
                  <a:cubicBezTo>
                    <a:pt x="2292" y="13"/>
                    <a:pt x="2288" y="19"/>
                    <a:pt x="2283" y="24"/>
                  </a:cubicBezTo>
                  <a:cubicBezTo>
                    <a:pt x="2249" y="16"/>
                    <a:pt x="2216" y="9"/>
                    <a:pt x="2182" y="1"/>
                  </a:cubicBezTo>
                  <a:cubicBezTo>
                    <a:pt x="2182" y="3"/>
                    <a:pt x="2182" y="4"/>
                    <a:pt x="2181" y="6"/>
                  </a:cubicBezTo>
                  <a:cubicBezTo>
                    <a:pt x="2186" y="10"/>
                    <a:pt x="2191" y="13"/>
                    <a:pt x="2196" y="17"/>
                  </a:cubicBezTo>
                  <a:cubicBezTo>
                    <a:pt x="2195" y="20"/>
                    <a:pt x="2194" y="22"/>
                    <a:pt x="2193" y="25"/>
                  </a:cubicBezTo>
                  <a:cubicBezTo>
                    <a:pt x="2177" y="19"/>
                    <a:pt x="2161" y="12"/>
                    <a:pt x="2145" y="6"/>
                  </a:cubicBezTo>
                  <a:cubicBezTo>
                    <a:pt x="2144" y="8"/>
                    <a:pt x="2143" y="11"/>
                    <a:pt x="2142" y="13"/>
                  </a:cubicBezTo>
                  <a:cubicBezTo>
                    <a:pt x="2141" y="11"/>
                    <a:pt x="2139" y="11"/>
                    <a:pt x="2136" y="11"/>
                  </a:cubicBezTo>
                  <a:cubicBezTo>
                    <a:pt x="2131" y="11"/>
                    <a:pt x="2123" y="13"/>
                    <a:pt x="2111" y="19"/>
                  </a:cubicBezTo>
                  <a:cubicBezTo>
                    <a:pt x="2104" y="15"/>
                    <a:pt x="2098" y="7"/>
                    <a:pt x="2093" y="7"/>
                  </a:cubicBezTo>
                  <a:cubicBezTo>
                    <a:pt x="2092" y="7"/>
                    <a:pt x="2092" y="7"/>
                    <a:pt x="2092" y="7"/>
                  </a:cubicBezTo>
                  <a:cubicBezTo>
                    <a:pt x="2080" y="9"/>
                    <a:pt x="2068" y="10"/>
                    <a:pt x="2056" y="10"/>
                  </a:cubicBezTo>
                  <a:cubicBezTo>
                    <a:pt x="2041" y="10"/>
                    <a:pt x="2027" y="8"/>
                    <a:pt x="2012" y="4"/>
                  </a:cubicBezTo>
                  <a:cubicBezTo>
                    <a:pt x="2006" y="2"/>
                    <a:pt x="2000" y="1"/>
                    <a:pt x="1993" y="1"/>
                  </a:cubicBezTo>
                  <a:cubicBezTo>
                    <a:pt x="1991" y="1"/>
                    <a:pt x="1988" y="1"/>
                    <a:pt x="1986" y="2"/>
                  </a:cubicBezTo>
                  <a:cubicBezTo>
                    <a:pt x="1974" y="5"/>
                    <a:pt x="1963" y="10"/>
                    <a:pt x="1952" y="10"/>
                  </a:cubicBezTo>
                  <a:cubicBezTo>
                    <a:pt x="1944" y="10"/>
                    <a:pt x="1937" y="8"/>
                    <a:pt x="1929" y="0"/>
                  </a:cubicBezTo>
                  <a:cubicBezTo>
                    <a:pt x="1929" y="0"/>
                    <a:pt x="1929" y="0"/>
                    <a:pt x="1928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159765C4-4A8D-44B9-926E-355C6A9213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3" y="1642"/>
              <a:ext cx="965" cy="969"/>
            </a:xfrm>
            <a:custGeom>
              <a:avLst/>
              <a:gdLst>
                <a:gd name="T0" fmla="*/ 2534 w 2828"/>
                <a:gd name="T1" fmla="*/ 2231 h 2844"/>
                <a:gd name="T2" fmla="*/ 2534 w 2828"/>
                <a:gd name="T3" fmla="*/ 2231 h 2844"/>
                <a:gd name="T4" fmla="*/ 2534 w 2828"/>
                <a:gd name="T5" fmla="*/ 2231 h 2844"/>
                <a:gd name="T6" fmla="*/ 2534 w 2828"/>
                <a:gd name="T7" fmla="*/ 2231 h 2844"/>
                <a:gd name="T8" fmla="*/ 1508 w 2828"/>
                <a:gd name="T9" fmla="*/ 10 h 2844"/>
                <a:gd name="T10" fmla="*/ 1454 w 2828"/>
                <a:gd name="T11" fmla="*/ 3 h 2844"/>
                <a:gd name="T12" fmla="*/ 1272 w 2828"/>
                <a:gd name="T13" fmla="*/ 11 h 2844"/>
                <a:gd name="T14" fmla="*/ 716 w 2828"/>
                <a:gd name="T15" fmla="*/ 191 h 2844"/>
                <a:gd name="T16" fmla="*/ 389 w 2828"/>
                <a:gd name="T17" fmla="*/ 455 h 2844"/>
                <a:gd name="T18" fmla="*/ 96 w 2828"/>
                <a:gd name="T19" fmla="*/ 914 h 2844"/>
                <a:gd name="T20" fmla="*/ 1 w 2828"/>
                <a:gd name="T21" fmla="*/ 1339 h 2844"/>
                <a:gd name="T22" fmla="*/ 15 w 2828"/>
                <a:gd name="T23" fmla="*/ 1676 h 2844"/>
                <a:gd name="T24" fmla="*/ 113 w 2828"/>
                <a:gd name="T25" fmla="*/ 1977 h 2844"/>
                <a:gd name="T26" fmla="*/ 512 w 2828"/>
                <a:gd name="T27" fmla="*/ 2517 h 2844"/>
                <a:gd name="T28" fmla="*/ 818 w 2828"/>
                <a:gd name="T29" fmla="*/ 2734 h 2844"/>
                <a:gd name="T30" fmla="*/ 1303 w 2828"/>
                <a:gd name="T31" fmla="*/ 2844 h 2844"/>
                <a:gd name="T32" fmla="*/ 1800 w 2828"/>
                <a:gd name="T33" fmla="*/ 2768 h 2844"/>
                <a:gd name="T34" fmla="*/ 2423 w 2828"/>
                <a:gd name="T35" fmla="*/ 2388 h 2844"/>
                <a:gd name="T36" fmla="*/ 2534 w 2828"/>
                <a:gd name="T37" fmla="*/ 2231 h 2844"/>
                <a:gd name="T38" fmla="*/ 2292 w 2828"/>
                <a:gd name="T39" fmla="*/ 2470 h 2844"/>
                <a:gd name="T40" fmla="*/ 1880 w 2828"/>
                <a:gd name="T41" fmla="*/ 2719 h 2844"/>
                <a:gd name="T42" fmla="*/ 1348 w 2828"/>
                <a:gd name="T43" fmla="*/ 2809 h 2844"/>
                <a:gd name="T44" fmla="*/ 1033 w 2828"/>
                <a:gd name="T45" fmla="*/ 2766 h 2844"/>
                <a:gd name="T46" fmla="*/ 1002 w 2828"/>
                <a:gd name="T47" fmla="*/ 2767 h 2844"/>
                <a:gd name="T48" fmla="*/ 564 w 2828"/>
                <a:gd name="T49" fmla="*/ 2524 h 2844"/>
                <a:gd name="T50" fmla="*/ 119 w 2828"/>
                <a:gd name="T51" fmla="*/ 1943 h 2844"/>
                <a:gd name="T52" fmla="*/ 66 w 2828"/>
                <a:gd name="T53" fmla="*/ 1096 h 2844"/>
                <a:gd name="T54" fmla="*/ 529 w 2828"/>
                <a:gd name="T55" fmla="*/ 357 h 2844"/>
                <a:gd name="T56" fmla="*/ 924 w 2828"/>
                <a:gd name="T57" fmla="*/ 118 h 2844"/>
                <a:gd name="T58" fmla="*/ 993 w 2828"/>
                <a:gd name="T59" fmla="*/ 95 h 2844"/>
                <a:gd name="T60" fmla="*/ 1118 w 2828"/>
                <a:gd name="T61" fmla="*/ 61 h 2844"/>
                <a:gd name="T62" fmla="*/ 1412 w 2828"/>
                <a:gd name="T63" fmla="*/ 29 h 2844"/>
                <a:gd name="T64" fmla="*/ 1805 w 2828"/>
                <a:gd name="T65" fmla="*/ 71 h 2844"/>
                <a:gd name="T66" fmla="*/ 2483 w 2828"/>
                <a:gd name="T67" fmla="*/ 486 h 2844"/>
                <a:gd name="T68" fmla="*/ 2714 w 2828"/>
                <a:gd name="T69" fmla="*/ 919 h 2844"/>
                <a:gd name="T70" fmla="*/ 2787 w 2828"/>
                <a:gd name="T71" fmla="*/ 1572 h 2844"/>
                <a:gd name="T72" fmla="*/ 2652 w 2828"/>
                <a:gd name="T73" fmla="*/ 2015 h 2844"/>
                <a:gd name="T74" fmla="*/ 2668 w 2828"/>
                <a:gd name="T75" fmla="*/ 2037 h 2844"/>
                <a:gd name="T76" fmla="*/ 2794 w 2828"/>
                <a:gd name="T77" fmla="*/ 1676 h 2844"/>
                <a:gd name="T78" fmla="*/ 2710 w 2828"/>
                <a:gd name="T79" fmla="*/ 842 h 2844"/>
                <a:gd name="T80" fmla="*/ 2450 w 2828"/>
                <a:gd name="T81" fmla="*/ 420 h 2844"/>
                <a:gd name="T82" fmla="*/ 2188 w 2828"/>
                <a:gd name="T83" fmla="*/ 191 h 2844"/>
                <a:gd name="T84" fmla="*/ 1781 w 2828"/>
                <a:gd name="T85" fmla="*/ 37 h 2844"/>
                <a:gd name="T86" fmla="*/ 1760 w 2828"/>
                <a:gd name="T87" fmla="*/ 38 h 2844"/>
                <a:gd name="T88" fmla="*/ 1578 w 2828"/>
                <a:gd name="T89" fmla="*/ 11 h 2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28" h="2844">
                  <a:moveTo>
                    <a:pt x="2534" y="2231"/>
                  </a:moveTo>
                  <a:cubicBezTo>
                    <a:pt x="2534" y="2231"/>
                    <a:pt x="2534" y="2231"/>
                    <a:pt x="2534" y="2231"/>
                  </a:cubicBezTo>
                  <a:cubicBezTo>
                    <a:pt x="2534" y="2231"/>
                    <a:pt x="2534" y="2231"/>
                    <a:pt x="2534" y="2231"/>
                  </a:cubicBezTo>
                  <a:moveTo>
                    <a:pt x="2534" y="2231"/>
                  </a:moveTo>
                  <a:cubicBezTo>
                    <a:pt x="2534" y="2231"/>
                    <a:pt x="2534" y="2231"/>
                    <a:pt x="2534" y="2231"/>
                  </a:cubicBezTo>
                  <a:cubicBezTo>
                    <a:pt x="2534" y="2231"/>
                    <a:pt x="2534" y="2231"/>
                    <a:pt x="2534" y="2231"/>
                  </a:cubicBezTo>
                  <a:moveTo>
                    <a:pt x="2534" y="2231"/>
                  </a:moveTo>
                  <a:cubicBezTo>
                    <a:pt x="2534" y="2231"/>
                    <a:pt x="2534" y="2231"/>
                    <a:pt x="2534" y="2231"/>
                  </a:cubicBezTo>
                  <a:cubicBezTo>
                    <a:pt x="2534" y="2231"/>
                    <a:pt x="2534" y="2231"/>
                    <a:pt x="2534" y="2231"/>
                  </a:cubicBezTo>
                  <a:moveTo>
                    <a:pt x="2534" y="2231"/>
                  </a:moveTo>
                  <a:cubicBezTo>
                    <a:pt x="2534" y="2231"/>
                    <a:pt x="2534" y="2231"/>
                    <a:pt x="2534" y="2231"/>
                  </a:cubicBezTo>
                  <a:cubicBezTo>
                    <a:pt x="2534" y="2231"/>
                    <a:pt x="2534" y="2231"/>
                    <a:pt x="2534" y="2231"/>
                  </a:cubicBezTo>
                  <a:moveTo>
                    <a:pt x="1515" y="0"/>
                  </a:moveTo>
                  <a:cubicBezTo>
                    <a:pt x="1517" y="5"/>
                    <a:pt x="1519" y="9"/>
                    <a:pt x="1520" y="13"/>
                  </a:cubicBezTo>
                  <a:cubicBezTo>
                    <a:pt x="1516" y="12"/>
                    <a:pt x="1512" y="10"/>
                    <a:pt x="1508" y="10"/>
                  </a:cubicBezTo>
                  <a:cubicBezTo>
                    <a:pt x="1494" y="7"/>
                    <a:pt x="1480" y="5"/>
                    <a:pt x="1466" y="2"/>
                  </a:cubicBezTo>
                  <a:cubicBezTo>
                    <a:pt x="1464" y="6"/>
                    <a:pt x="1463" y="11"/>
                    <a:pt x="1461" y="15"/>
                  </a:cubicBezTo>
                  <a:cubicBezTo>
                    <a:pt x="1459" y="11"/>
                    <a:pt x="1457" y="3"/>
                    <a:pt x="1454" y="3"/>
                  </a:cubicBezTo>
                  <a:cubicBezTo>
                    <a:pt x="1419" y="2"/>
                    <a:pt x="1384" y="0"/>
                    <a:pt x="1349" y="0"/>
                  </a:cubicBezTo>
                  <a:cubicBezTo>
                    <a:pt x="1343" y="0"/>
                    <a:pt x="1337" y="0"/>
                    <a:pt x="1330" y="0"/>
                  </a:cubicBezTo>
                  <a:cubicBezTo>
                    <a:pt x="1311" y="0"/>
                    <a:pt x="1292" y="8"/>
                    <a:pt x="1272" y="11"/>
                  </a:cubicBezTo>
                  <a:cubicBezTo>
                    <a:pt x="1212" y="20"/>
                    <a:pt x="1151" y="26"/>
                    <a:pt x="1092" y="40"/>
                  </a:cubicBezTo>
                  <a:cubicBezTo>
                    <a:pt x="1039" y="52"/>
                    <a:pt x="987" y="71"/>
                    <a:pt x="937" y="92"/>
                  </a:cubicBezTo>
                  <a:cubicBezTo>
                    <a:pt x="862" y="123"/>
                    <a:pt x="788" y="156"/>
                    <a:pt x="716" y="191"/>
                  </a:cubicBezTo>
                  <a:cubicBezTo>
                    <a:pt x="691" y="203"/>
                    <a:pt x="670" y="223"/>
                    <a:pt x="647" y="238"/>
                  </a:cubicBezTo>
                  <a:cubicBezTo>
                    <a:pt x="606" y="266"/>
                    <a:pt x="562" y="289"/>
                    <a:pt x="525" y="321"/>
                  </a:cubicBezTo>
                  <a:cubicBezTo>
                    <a:pt x="476" y="362"/>
                    <a:pt x="431" y="408"/>
                    <a:pt x="389" y="455"/>
                  </a:cubicBezTo>
                  <a:cubicBezTo>
                    <a:pt x="328" y="524"/>
                    <a:pt x="268" y="595"/>
                    <a:pt x="213" y="669"/>
                  </a:cubicBezTo>
                  <a:cubicBezTo>
                    <a:pt x="187" y="704"/>
                    <a:pt x="170" y="747"/>
                    <a:pt x="151" y="787"/>
                  </a:cubicBezTo>
                  <a:cubicBezTo>
                    <a:pt x="131" y="829"/>
                    <a:pt x="112" y="871"/>
                    <a:pt x="96" y="914"/>
                  </a:cubicBezTo>
                  <a:cubicBezTo>
                    <a:pt x="76" y="967"/>
                    <a:pt x="57" y="1020"/>
                    <a:pt x="42" y="1075"/>
                  </a:cubicBezTo>
                  <a:cubicBezTo>
                    <a:pt x="28" y="1125"/>
                    <a:pt x="19" y="1176"/>
                    <a:pt x="11" y="1228"/>
                  </a:cubicBezTo>
                  <a:cubicBezTo>
                    <a:pt x="5" y="1264"/>
                    <a:pt x="2" y="1302"/>
                    <a:pt x="1" y="1339"/>
                  </a:cubicBezTo>
                  <a:cubicBezTo>
                    <a:pt x="0" y="1402"/>
                    <a:pt x="0" y="1465"/>
                    <a:pt x="1" y="1527"/>
                  </a:cubicBezTo>
                  <a:cubicBezTo>
                    <a:pt x="1" y="1550"/>
                    <a:pt x="9" y="1572"/>
                    <a:pt x="11" y="1594"/>
                  </a:cubicBezTo>
                  <a:cubicBezTo>
                    <a:pt x="13" y="1621"/>
                    <a:pt x="11" y="1649"/>
                    <a:pt x="15" y="1676"/>
                  </a:cubicBezTo>
                  <a:cubicBezTo>
                    <a:pt x="21" y="1713"/>
                    <a:pt x="32" y="1749"/>
                    <a:pt x="41" y="1786"/>
                  </a:cubicBezTo>
                  <a:cubicBezTo>
                    <a:pt x="48" y="1815"/>
                    <a:pt x="54" y="1844"/>
                    <a:pt x="65" y="1871"/>
                  </a:cubicBezTo>
                  <a:cubicBezTo>
                    <a:pt x="78" y="1907"/>
                    <a:pt x="96" y="1942"/>
                    <a:pt x="113" y="1977"/>
                  </a:cubicBezTo>
                  <a:cubicBezTo>
                    <a:pt x="146" y="2045"/>
                    <a:pt x="177" y="2114"/>
                    <a:pt x="216" y="2179"/>
                  </a:cubicBezTo>
                  <a:cubicBezTo>
                    <a:pt x="249" y="2235"/>
                    <a:pt x="285" y="2291"/>
                    <a:pt x="329" y="2339"/>
                  </a:cubicBezTo>
                  <a:cubicBezTo>
                    <a:pt x="385" y="2403"/>
                    <a:pt x="449" y="2460"/>
                    <a:pt x="512" y="2517"/>
                  </a:cubicBezTo>
                  <a:cubicBezTo>
                    <a:pt x="563" y="2562"/>
                    <a:pt x="617" y="2602"/>
                    <a:pt x="672" y="2642"/>
                  </a:cubicBezTo>
                  <a:cubicBezTo>
                    <a:pt x="698" y="2661"/>
                    <a:pt x="729" y="2671"/>
                    <a:pt x="756" y="2688"/>
                  </a:cubicBezTo>
                  <a:cubicBezTo>
                    <a:pt x="778" y="2701"/>
                    <a:pt x="795" y="2724"/>
                    <a:pt x="818" y="2734"/>
                  </a:cubicBezTo>
                  <a:cubicBezTo>
                    <a:pt x="866" y="2754"/>
                    <a:pt x="916" y="2771"/>
                    <a:pt x="967" y="2785"/>
                  </a:cubicBezTo>
                  <a:cubicBezTo>
                    <a:pt x="1044" y="2805"/>
                    <a:pt x="1121" y="2828"/>
                    <a:pt x="1200" y="2838"/>
                  </a:cubicBezTo>
                  <a:cubicBezTo>
                    <a:pt x="1234" y="2842"/>
                    <a:pt x="1268" y="2844"/>
                    <a:pt x="1303" y="2844"/>
                  </a:cubicBezTo>
                  <a:cubicBezTo>
                    <a:pt x="1343" y="2844"/>
                    <a:pt x="1383" y="2842"/>
                    <a:pt x="1423" y="2840"/>
                  </a:cubicBezTo>
                  <a:cubicBezTo>
                    <a:pt x="1485" y="2837"/>
                    <a:pt x="1547" y="2831"/>
                    <a:pt x="1607" y="2819"/>
                  </a:cubicBezTo>
                  <a:cubicBezTo>
                    <a:pt x="1673" y="2807"/>
                    <a:pt x="1736" y="2786"/>
                    <a:pt x="1800" y="2768"/>
                  </a:cubicBezTo>
                  <a:cubicBezTo>
                    <a:pt x="1847" y="2754"/>
                    <a:pt x="1894" y="2742"/>
                    <a:pt x="1938" y="2723"/>
                  </a:cubicBezTo>
                  <a:cubicBezTo>
                    <a:pt x="2061" y="2671"/>
                    <a:pt x="2175" y="2601"/>
                    <a:pt x="2279" y="2517"/>
                  </a:cubicBezTo>
                  <a:cubicBezTo>
                    <a:pt x="2330" y="2477"/>
                    <a:pt x="2378" y="2434"/>
                    <a:pt x="2423" y="2388"/>
                  </a:cubicBezTo>
                  <a:cubicBezTo>
                    <a:pt x="2463" y="2346"/>
                    <a:pt x="2497" y="2300"/>
                    <a:pt x="2534" y="2255"/>
                  </a:cubicBezTo>
                  <a:cubicBezTo>
                    <a:pt x="2537" y="2251"/>
                    <a:pt x="2540" y="2247"/>
                    <a:pt x="2543" y="2243"/>
                  </a:cubicBezTo>
                  <a:cubicBezTo>
                    <a:pt x="2538" y="2236"/>
                    <a:pt x="2534" y="2231"/>
                    <a:pt x="2534" y="2231"/>
                  </a:cubicBezTo>
                  <a:cubicBezTo>
                    <a:pt x="2534" y="2231"/>
                    <a:pt x="2534" y="2231"/>
                    <a:pt x="2534" y="2231"/>
                  </a:cubicBezTo>
                  <a:cubicBezTo>
                    <a:pt x="2529" y="2236"/>
                    <a:pt x="2524" y="2241"/>
                    <a:pt x="2519" y="2246"/>
                  </a:cubicBezTo>
                  <a:cubicBezTo>
                    <a:pt x="2443" y="2322"/>
                    <a:pt x="2370" y="2399"/>
                    <a:pt x="2292" y="2470"/>
                  </a:cubicBezTo>
                  <a:cubicBezTo>
                    <a:pt x="2242" y="2516"/>
                    <a:pt x="2184" y="2554"/>
                    <a:pt x="2127" y="2592"/>
                  </a:cubicBezTo>
                  <a:cubicBezTo>
                    <a:pt x="2083" y="2621"/>
                    <a:pt x="2036" y="2644"/>
                    <a:pt x="1989" y="2669"/>
                  </a:cubicBezTo>
                  <a:cubicBezTo>
                    <a:pt x="1953" y="2687"/>
                    <a:pt x="1918" y="2707"/>
                    <a:pt x="1880" y="2719"/>
                  </a:cubicBezTo>
                  <a:cubicBezTo>
                    <a:pt x="1805" y="2742"/>
                    <a:pt x="1729" y="2766"/>
                    <a:pt x="1653" y="2779"/>
                  </a:cubicBezTo>
                  <a:cubicBezTo>
                    <a:pt x="1561" y="2795"/>
                    <a:pt x="1468" y="2800"/>
                    <a:pt x="1376" y="2808"/>
                  </a:cubicBezTo>
                  <a:cubicBezTo>
                    <a:pt x="1367" y="2809"/>
                    <a:pt x="1357" y="2809"/>
                    <a:pt x="1348" y="2809"/>
                  </a:cubicBezTo>
                  <a:cubicBezTo>
                    <a:pt x="1333" y="2809"/>
                    <a:pt x="1318" y="2808"/>
                    <a:pt x="1303" y="2806"/>
                  </a:cubicBezTo>
                  <a:cubicBezTo>
                    <a:pt x="1215" y="2794"/>
                    <a:pt x="1127" y="2779"/>
                    <a:pt x="1039" y="2766"/>
                  </a:cubicBezTo>
                  <a:cubicBezTo>
                    <a:pt x="1037" y="2766"/>
                    <a:pt x="1035" y="2766"/>
                    <a:pt x="1033" y="2766"/>
                  </a:cubicBezTo>
                  <a:cubicBezTo>
                    <a:pt x="1030" y="2766"/>
                    <a:pt x="1026" y="2767"/>
                    <a:pt x="1022" y="2767"/>
                  </a:cubicBezTo>
                  <a:cubicBezTo>
                    <a:pt x="1018" y="2767"/>
                    <a:pt x="1014" y="2768"/>
                    <a:pt x="1011" y="2768"/>
                  </a:cubicBezTo>
                  <a:cubicBezTo>
                    <a:pt x="1008" y="2768"/>
                    <a:pt x="1005" y="2768"/>
                    <a:pt x="1002" y="2767"/>
                  </a:cubicBezTo>
                  <a:cubicBezTo>
                    <a:pt x="966" y="2755"/>
                    <a:pt x="930" y="2744"/>
                    <a:pt x="896" y="2728"/>
                  </a:cubicBezTo>
                  <a:cubicBezTo>
                    <a:pt x="843" y="2703"/>
                    <a:pt x="790" y="2678"/>
                    <a:pt x="740" y="2647"/>
                  </a:cubicBezTo>
                  <a:cubicBezTo>
                    <a:pt x="679" y="2610"/>
                    <a:pt x="621" y="2568"/>
                    <a:pt x="564" y="2524"/>
                  </a:cubicBezTo>
                  <a:cubicBezTo>
                    <a:pt x="511" y="2483"/>
                    <a:pt x="455" y="2442"/>
                    <a:pt x="411" y="2392"/>
                  </a:cubicBezTo>
                  <a:cubicBezTo>
                    <a:pt x="346" y="2320"/>
                    <a:pt x="284" y="2244"/>
                    <a:pt x="231" y="2163"/>
                  </a:cubicBezTo>
                  <a:cubicBezTo>
                    <a:pt x="186" y="2095"/>
                    <a:pt x="149" y="2019"/>
                    <a:pt x="119" y="1943"/>
                  </a:cubicBezTo>
                  <a:cubicBezTo>
                    <a:pt x="91" y="1868"/>
                    <a:pt x="72" y="1788"/>
                    <a:pt x="56" y="1709"/>
                  </a:cubicBezTo>
                  <a:cubicBezTo>
                    <a:pt x="40" y="1635"/>
                    <a:pt x="26" y="1559"/>
                    <a:pt x="23" y="1483"/>
                  </a:cubicBezTo>
                  <a:cubicBezTo>
                    <a:pt x="18" y="1353"/>
                    <a:pt x="31" y="1224"/>
                    <a:pt x="66" y="1096"/>
                  </a:cubicBezTo>
                  <a:cubicBezTo>
                    <a:pt x="99" y="973"/>
                    <a:pt x="144" y="855"/>
                    <a:pt x="206" y="743"/>
                  </a:cubicBezTo>
                  <a:cubicBezTo>
                    <a:pt x="254" y="655"/>
                    <a:pt x="309" y="573"/>
                    <a:pt x="380" y="501"/>
                  </a:cubicBezTo>
                  <a:cubicBezTo>
                    <a:pt x="429" y="452"/>
                    <a:pt x="475" y="400"/>
                    <a:pt x="529" y="357"/>
                  </a:cubicBezTo>
                  <a:cubicBezTo>
                    <a:pt x="597" y="304"/>
                    <a:pt x="670" y="256"/>
                    <a:pt x="744" y="211"/>
                  </a:cubicBezTo>
                  <a:cubicBezTo>
                    <a:pt x="788" y="183"/>
                    <a:pt x="839" y="164"/>
                    <a:pt x="886" y="141"/>
                  </a:cubicBezTo>
                  <a:cubicBezTo>
                    <a:pt x="901" y="134"/>
                    <a:pt x="914" y="125"/>
                    <a:pt x="924" y="118"/>
                  </a:cubicBezTo>
                  <a:cubicBezTo>
                    <a:pt x="946" y="111"/>
                    <a:pt x="965" y="105"/>
                    <a:pt x="984" y="98"/>
                  </a:cubicBezTo>
                  <a:cubicBezTo>
                    <a:pt x="985" y="96"/>
                    <a:pt x="988" y="95"/>
                    <a:pt x="990" y="95"/>
                  </a:cubicBezTo>
                  <a:cubicBezTo>
                    <a:pt x="991" y="95"/>
                    <a:pt x="992" y="95"/>
                    <a:pt x="993" y="95"/>
                  </a:cubicBezTo>
                  <a:cubicBezTo>
                    <a:pt x="995" y="96"/>
                    <a:pt x="996" y="96"/>
                    <a:pt x="997" y="96"/>
                  </a:cubicBezTo>
                  <a:cubicBezTo>
                    <a:pt x="998" y="96"/>
                    <a:pt x="999" y="96"/>
                    <a:pt x="1000" y="95"/>
                  </a:cubicBezTo>
                  <a:cubicBezTo>
                    <a:pt x="1039" y="84"/>
                    <a:pt x="1078" y="72"/>
                    <a:pt x="1118" y="61"/>
                  </a:cubicBezTo>
                  <a:cubicBezTo>
                    <a:pt x="1149" y="52"/>
                    <a:pt x="1181" y="42"/>
                    <a:pt x="1214" y="39"/>
                  </a:cubicBezTo>
                  <a:cubicBezTo>
                    <a:pt x="1270" y="33"/>
                    <a:pt x="1327" y="30"/>
                    <a:pt x="1383" y="29"/>
                  </a:cubicBezTo>
                  <a:cubicBezTo>
                    <a:pt x="1393" y="29"/>
                    <a:pt x="1402" y="29"/>
                    <a:pt x="1412" y="29"/>
                  </a:cubicBezTo>
                  <a:cubicBezTo>
                    <a:pt x="1479" y="29"/>
                    <a:pt x="1547" y="31"/>
                    <a:pt x="1614" y="34"/>
                  </a:cubicBezTo>
                  <a:cubicBezTo>
                    <a:pt x="1638" y="35"/>
                    <a:pt x="1661" y="47"/>
                    <a:pt x="1686" y="52"/>
                  </a:cubicBezTo>
                  <a:cubicBezTo>
                    <a:pt x="1725" y="59"/>
                    <a:pt x="1767" y="60"/>
                    <a:pt x="1805" y="71"/>
                  </a:cubicBezTo>
                  <a:cubicBezTo>
                    <a:pt x="1856" y="84"/>
                    <a:pt x="1904" y="105"/>
                    <a:pt x="1953" y="120"/>
                  </a:cubicBezTo>
                  <a:cubicBezTo>
                    <a:pt x="2056" y="152"/>
                    <a:pt x="2152" y="196"/>
                    <a:pt x="2241" y="257"/>
                  </a:cubicBezTo>
                  <a:cubicBezTo>
                    <a:pt x="2334" y="322"/>
                    <a:pt x="2413" y="399"/>
                    <a:pt x="2483" y="486"/>
                  </a:cubicBezTo>
                  <a:cubicBezTo>
                    <a:pt x="2520" y="532"/>
                    <a:pt x="2552" y="583"/>
                    <a:pt x="2583" y="634"/>
                  </a:cubicBezTo>
                  <a:cubicBezTo>
                    <a:pt x="2614" y="685"/>
                    <a:pt x="2643" y="737"/>
                    <a:pt x="2669" y="791"/>
                  </a:cubicBezTo>
                  <a:cubicBezTo>
                    <a:pt x="2688" y="832"/>
                    <a:pt x="2700" y="876"/>
                    <a:pt x="2714" y="919"/>
                  </a:cubicBezTo>
                  <a:cubicBezTo>
                    <a:pt x="2733" y="976"/>
                    <a:pt x="2754" y="1033"/>
                    <a:pt x="2766" y="1092"/>
                  </a:cubicBezTo>
                  <a:cubicBezTo>
                    <a:pt x="2779" y="1161"/>
                    <a:pt x="2788" y="1231"/>
                    <a:pt x="2791" y="1301"/>
                  </a:cubicBezTo>
                  <a:cubicBezTo>
                    <a:pt x="2794" y="1391"/>
                    <a:pt x="2794" y="1482"/>
                    <a:pt x="2787" y="1572"/>
                  </a:cubicBezTo>
                  <a:cubicBezTo>
                    <a:pt x="2784" y="1623"/>
                    <a:pt x="2768" y="1675"/>
                    <a:pt x="2753" y="1725"/>
                  </a:cubicBezTo>
                  <a:cubicBezTo>
                    <a:pt x="2730" y="1804"/>
                    <a:pt x="2703" y="1883"/>
                    <a:pt x="2676" y="1961"/>
                  </a:cubicBezTo>
                  <a:cubicBezTo>
                    <a:pt x="2669" y="1979"/>
                    <a:pt x="2661" y="1997"/>
                    <a:pt x="2652" y="2015"/>
                  </a:cubicBezTo>
                  <a:cubicBezTo>
                    <a:pt x="2647" y="2027"/>
                    <a:pt x="2642" y="2038"/>
                    <a:pt x="2637" y="2049"/>
                  </a:cubicBezTo>
                  <a:cubicBezTo>
                    <a:pt x="2639" y="2051"/>
                    <a:pt x="2642" y="2054"/>
                    <a:pt x="2645" y="2056"/>
                  </a:cubicBezTo>
                  <a:cubicBezTo>
                    <a:pt x="2653" y="2050"/>
                    <a:pt x="2664" y="2046"/>
                    <a:pt x="2668" y="2037"/>
                  </a:cubicBezTo>
                  <a:cubicBezTo>
                    <a:pt x="2670" y="2034"/>
                    <a:pt x="2671" y="2030"/>
                    <a:pt x="2673" y="2027"/>
                  </a:cubicBezTo>
                  <a:cubicBezTo>
                    <a:pt x="2693" y="1984"/>
                    <a:pt x="2713" y="1941"/>
                    <a:pt x="2728" y="1896"/>
                  </a:cubicBezTo>
                  <a:cubicBezTo>
                    <a:pt x="2753" y="1824"/>
                    <a:pt x="2779" y="1751"/>
                    <a:pt x="2794" y="1676"/>
                  </a:cubicBezTo>
                  <a:cubicBezTo>
                    <a:pt x="2809" y="1602"/>
                    <a:pt x="2814" y="1525"/>
                    <a:pt x="2819" y="1448"/>
                  </a:cubicBezTo>
                  <a:cubicBezTo>
                    <a:pt x="2828" y="1334"/>
                    <a:pt x="2815" y="1219"/>
                    <a:pt x="2791" y="1108"/>
                  </a:cubicBezTo>
                  <a:cubicBezTo>
                    <a:pt x="2771" y="1017"/>
                    <a:pt x="2743" y="928"/>
                    <a:pt x="2710" y="842"/>
                  </a:cubicBezTo>
                  <a:cubicBezTo>
                    <a:pt x="2681" y="767"/>
                    <a:pt x="2642" y="696"/>
                    <a:pt x="2602" y="625"/>
                  </a:cubicBezTo>
                  <a:cubicBezTo>
                    <a:pt x="2574" y="575"/>
                    <a:pt x="2540" y="528"/>
                    <a:pt x="2506" y="482"/>
                  </a:cubicBezTo>
                  <a:cubicBezTo>
                    <a:pt x="2490" y="459"/>
                    <a:pt x="2469" y="440"/>
                    <a:pt x="2450" y="420"/>
                  </a:cubicBezTo>
                  <a:cubicBezTo>
                    <a:pt x="2395" y="364"/>
                    <a:pt x="2339" y="308"/>
                    <a:pt x="2284" y="252"/>
                  </a:cubicBezTo>
                  <a:cubicBezTo>
                    <a:pt x="2276" y="244"/>
                    <a:pt x="2271" y="234"/>
                    <a:pt x="2261" y="228"/>
                  </a:cubicBezTo>
                  <a:cubicBezTo>
                    <a:pt x="2238" y="215"/>
                    <a:pt x="2212" y="204"/>
                    <a:pt x="2188" y="191"/>
                  </a:cubicBezTo>
                  <a:cubicBezTo>
                    <a:pt x="2168" y="180"/>
                    <a:pt x="2150" y="163"/>
                    <a:pt x="2129" y="154"/>
                  </a:cubicBezTo>
                  <a:cubicBezTo>
                    <a:pt x="2090" y="136"/>
                    <a:pt x="2047" y="126"/>
                    <a:pt x="2010" y="104"/>
                  </a:cubicBezTo>
                  <a:cubicBezTo>
                    <a:pt x="1939" y="64"/>
                    <a:pt x="1857" y="61"/>
                    <a:pt x="1781" y="37"/>
                  </a:cubicBezTo>
                  <a:cubicBezTo>
                    <a:pt x="1779" y="37"/>
                    <a:pt x="1778" y="37"/>
                    <a:pt x="1776" y="37"/>
                  </a:cubicBezTo>
                  <a:cubicBezTo>
                    <a:pt x="1773" y="37"/>
                    <a:pt x="1771" y="37"/>
                    <a:pt x="1768" y="37"/>
                  </a:cubicBezTo>
                  <a:cubicBezTo>
                    <a:pt x="1765" y="38"/>
                    <a:pt x="1763" y="38"/>
                    <a:pt x="1760" y="38"/>
                  </a:cubicBezTo>
                  <a:cubicBezTo>
                    <a:pt x="1759" y="38"/>
                    <a:pt x="1757" y="38"/>
                    <a:pt x="1755" y="37"/>
                  </a:cubicBezTo>
                  <a:cubicBezTo>
                    <a:pt x="1737" y="32"/>
                    <a:pt x="1721" y="22"/>
                    <a:pt x="1703" y="20"/>
                  </a:cubicBezTo>
                  <a:cubicBezTo>
                    <a:pt x="1661" y="15"/>
                    <a:pt x="1619" y="15"/>
                    <a:pt x="1578" y="11"/>
                  </a:cubicBezTo>
                  <a:cubicBezTo>
                    <a:pt x="1557" y="9"/>
                    <a:pt x="1536" y="4"/>
                    <a:pt x="1515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EF01FD79-D489-4104-A6DB-BDD90148E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" y="1880"/>
              <a:ext cx="496" cy="492"/>
            </a:xfrm>
            <a:custGeom>
              <a:avLst/>
              <a:gdLst>
                <a:gd name="T0" fmla="*/ 737 w 1455"/>
                <a:gd name="T1" fmla="*/ 0 h 1443"/>
                <a:gd name="T2" fmla="*/ 640 w 1455"/>
                <a:gd name="T3" fmla="*/ 3 h 1443"/>
                <a:gd name="T4" fmla="*/ 505 w 1455"/>
                <a:gd name="T5" fmla="*/ 33 h 1443"/>
                <a:gd name="T6" fmla="*/ 245 w 1455"/>
                <a:gd name="T7" fmla="*/ 191 h 1443"/>
                <a:gd name="T8" fmla="*/ 44 w 1455"/>
                <a:gd name="T9" fmla="*/ 502 h 1443"/>
                <a:gd name="T10" fmla="*/ 22 w 1455"/>
                <a:gd name="T11" fmla="*/ 858 h 1443"/>
                <a:gd name="T12" fmla="*/ 139 w 1455"/>
                <a:gd name="T13" fmla="*/ 1134 h 1443"/>
                <a:gd name="T14" fmla="*/ 417 w 1455"/>
                <a:gd name="T15" fmla="*/ 1379 h 1443"/>
                <a:gd name="T16" fmla="*/ 612 w 1455"/>
                <a:gd name="T17" fmla="*/ 1438 h 1443"/>
                <a:gd name="T18" fmla="*/ 685 w 1455"/>
                <a:gd name="T19" fmla="*/ 1443 h 1443"/>
                <a:gd name="T20" fmla="*/ 786 w 1455"/>
                <a:gd name="T21" fmla="*/ 1437 h 1443"/>
                <a:gd name="T22" fmla="*/ 1237 w 1455"/>
                <a:gd name="T23" fmla="*/ 1218 h 1443"/>
                <a:gd name="T24" fmla="*/ 1257 w 1455"/>
                <a:gd name="T25" fmla="*/ 1198 h 1443"/>
                <a:gd name="T26" fmla="*/ 1266 w 1455"/>
                <a:gd name="T27" fmla="*/ 1176 h 1443"/>
                <a:gd name="T28" fmla="*/ 1220 w 1455"/>
                <a:gd name="T29" fmla="*/ 1209 h 1443"/>
                <a:gd name="T30" fmla="*/ 1181 w 1455"/>
                <a:gd name="T31" fmla="*/ 1243 h 1443"/>
                <a:gd name="T32" fmla="*/ 901 w 1455"/>
                <a:gd name="T33" fmla="*/ 1394 h 1443"/>
                <a:gd name="T34" fmla="*/ 719 w 1455"/>
                <a:gd name="T35" fmla="*/ 1417 h 1443"/>
                <a:gd name="T36" fmla="*/ 663 w 1455"/>
                <a:gd name="T37" fmla="*/ 1421 h 1443"/>
                <a:gd name="T38" fmla="*/ 504 w 1455"/>
                <a:gd name="T39" fmla="*/ 1395 h 1443"/>
                <a:gd name="T40" fmla="*/ 259 w 1455"/>
                <a:gd name="T41" fmla="*/ 1248 h 1443"/>
                <a:gd name="T42" fmla="*/ 66 w 1455"/>
                <a:gd name="T43" fmla="*/ 961 h 1443"/>
                <a:gd name="T44" fmla="*/ 48 w 1455"/>
                <a:gd name="T45" fmla="*/ 550 h 1443"/>
                <a:gd name="T46" fmla="*/ 186 w 1455"/>
                <a:gd name="T47" fmla="*/ 274 h 1443"/>
                <a:gd name="T48" fmla="*/ 439 w 1455"/>
                <a:gd name="T49" fmla="*/ 80 h 1443"/>
                <a:gd name="T50" fmla="*/ 725 w 1455"/>
                <a:gd name="T51" fmla="*/ 11 h 1443"/>
                <a:gd name="T52" fmla="*/ 757 w 1455"/>
                <a:gd name="T53" fmla="*/ 12 h 1443"/>
                <a:gd name="T54" fmla="*/ 1009 w 1455"/>
                <a:gd name="T55" fmla="*/ 62 h 1443"/>
                <a:gd name="T56" fmla="*/ 1335 w 1455"/>
                <a:gd name="T57" fmla="*/ 337 h 1443"/>
                <a:gd name="T58" fmla="*/ 1426 w 1455"/>
                <a:gd name="T59" fmla="*/ 611 h 1443"/>
                <a:gd name="T60" fmla="*/ 1398 w 1455"/>
                <a:gd name="T61" fmla="*/ 922 h 1443"/>
                <a:gd name="T62" fmla="*/ 1372 w 1455"/>
                <a:gd name="T63" fmla="*/ 992 h 1443"/>
                <a:gd name="T64" fmla="*/ 1356 w 1455"/>
                <a:gd name="T65" fmla="*/ 1031 h 1443"/>
                <a:gd name="T66" fmla="*/ 1387 w 1455"/>
                <a:gd name="T67" fmla="*/ 1000 h 1443"/>
                <a:gd name="T68" fmla="*/ 1447 w 1455"/>
                <a:gd name="T69" fmla="*/ 670 h 1443"/>
                <a:gd name="T70" fmla="*/ 1333 w 1455"/>
                <a:gd name="T71" fmla="*/ 308 h 1443"/>
                <a:gd name="T72" fmla="*/ 1061 w 1455"/>
                <a:gd name="T73" fmla="*/ 55 h 1443"/>
                <a:gd name="T74" fmla="*/ 1033 w 1455"/>
                <a:gd name="T75" fmla="*/ 48 h 1443"/>
                <a:gd name="T76" fmla="*/ 877 w 1455"/>
                <a:gd name="T77" fmla="*/ 7 h 1443"/>
                <a:gd name="T78" fmla="*/ 737 w 1455"/>
                <a:gd name="T79" fmla="*/ 0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55" h="1443">
                  <a:moveTo>
                    <a:pt x="737" y="0"/>
                  </a:moveTo>
                  <a:cubicBezTo>
                    <a:pt x="704" y="0"/>
                    <a:pt x="672" y="1"/>
                    <a:pt x="640" y="3"/>
                  </a:cubicBezTo>
                  <a:cubicBezTo>
                    <a:pt x="594" y="5"/>
                    <a:pt x="547" y="16"/>
                    <a:pt x="505" y="33"/>
                  </a:cubicBezTo>
                  <a:cubicBezTo>
                    <a:pt x="409" y="70"/>
                    <a:pt x="322" y="121"/>
                    <a:pt x="245" y="191"/>
                  </a:cubicBezTo>
                  <a:cubicBezTo>
                    <a:pt x="149" y="278"/>
                    <a:pt x="83" y="381"/>
                    <a:pt x="44" y="502"/>
                  </a:cubicBezTo>
                  <a:cubicBezTo>
                    <a:pt x="6" y="618"/>
                    <a:pt x="0" y="737"/>
                    <a:pt x="22" y="858"/>
                  </a:cubicBezTo>
                  <a:cubicBezTo>
                    <a:pt x="41" y="960"/>
                    <a:pt x="82" y="1050"/>
                    <a:pt x="139" y="1134"/>
                  </a:cubicBezTo>
                  <a:cubicBezTo>
                    <a:pt x="210" y="1240"/>
                    <a:pt x="306" y="1321"/>
                    <a:pt x="417" y="1379"/>
                  </a:cubicBezTo>
                  <a:cubicBezTo>
                    <a:pt x="476" y="1410"/>
                    <a:pt x="545" y="1427"/>
                    <a:pt x="612" y="1438"/>
                  </a:cubicBezTo>
                  <a:cubicBezTo>
                    <a:pt x="636" y="1441"/>
                    <a:pt x="660" y="1443"/>
                    <a:pt x="685" y="1443"/>
                  </a:cubicBezTo>
                  <a:cubicBezTo>
                    <a:pt x="718" y="1443"/>
                    <a:pt x="752" y="1440"/>
                    <a:pt x="786" y="1437"/>
                  </a:cubicBezTo>
                  <a:cubicBezTo>
                    <a:pt x="963" y="1418"/>
                    <a:pt x="1113" y="1343"/>
                    <a:pt x="1237" y="1218"/>
                  </a:cubicBezTo>
                  <a:cubicBezTo>
                    <a:pt x="1244" y="1212"/>
                    <a:pt x="1250" y="1205"/>
                    <a:pt x="1257" y="1198"/>
                  </a:cubicBezTo>
                  <a:cubicBezTo>
                    <a:pt x="1261" y="1193"/>
                    <a:pt x="1262" y="1185"/>
                    <a:pt x="1266" y="1176"/>
                  </a:cubicBezTo>
                  <a:cubicBezTo>
                    <a:pt x="1250" y="1188"/>
                    <a:pt x="1235" y="1199"/>
                    <a:pt x="1220" y="1209"/>
                  </a:cubicBezTo>
                  <a:cubicBezTo>
                    <a:pt x="1206" y="1220"/>
                    <a:pt x="1193" y="1231"/>
                    <a:pt x="1181" y="1243"/>
                  </a:cubicBezTo>
                  <a:cubicBezTo>
                    <a:pt x="1103" y="1322"/>
                    <a:pt x="1007" y="1369"/>
                    <a:pt x="901" y="1394"/>
                  </a:cubicBezTo>
                  <a:cubicBezTo>
                    <a:pt x="842" y="1408"/>
                    <a:pt x="779" y="1406"/>
                    <a:pt x="719" y="1417"/>
                  </a:cubicBezTo>
                  <a:cubicBezTo>
                    <a:pt x="700" y="1420"/>
                    <a:pt x="682" y="1421"/>
                    <a:pt x="663" y="1421"/>
                  </a:cubicBezTo>
                  <a:cubicBezTo>
                    <a:pt x="609" y="1421"/>
                    <a:pt x="556" y="1409"/>
                    <a:pt x="504" y="1395"/>
                  </a:cubicBezTo>
                  <a:cubicBezTo>
                    <a:pt x="410" y="1369"/>
                    <a:pt x="332" y="1310"/>
                    <a:pt x="259" y="1248"/>
                  </a:cubicBezTo>
                  <a:cubicBezTo>
                    <a:pt x="169" y="1171"/>
                    <a:pt x="105" y="1075"/>
                    <a:pt x="66" y="961"/>
                  </a:cubicBezTo>
                  <a:cubicBezTo>
                    <a:pt x="20" y="825"/>
                    <a:pt x="10" y="689"/>
                    <a:pt x="48" y="550"/>
                  </a:cubicBezTo>
                  <a:cubicBezTo>
                    <a:pt x="75" y="448"/>
                    <a:pt x="120" y="355"/>
                    <a:pt x="186" y="274"/>
                  </a:cubicBezTo>
                  <a:cubicBezTo>
                    <a:pt x="255" y="190"/>
                    <a:pt x="341" y="128"/>
                    <a:pt x="439" y="80"/>
                  </a:cubicBezTo>
                  <a:cubicBezTo>
                    <a:pt x="530" y="34"/>
                    <a:pt x="627" y="11"/>
                    <a:pt x="725" y="11"/>
                  </a:cubicBezTo>
                  <a:cubicBezTo>
                    <a:pt x="736" y="11"/>
                    <a:pt x="747" y="11"/>
                    <a:pt x="757" y="12"/>
                  </a:cubicBezTo>
                  <a:cubicBezTo>
                    <a:pt x="842" y="16"/>
                    <a:pt x="926" y="39"/>
                    <a:pt x="1009" y="62"/>
                  </a:cubicBezTo>
                  <a:cubicBezTo>
                    <a:pt x="1159" y="102"/>
                    <a:pt x="1260" y="206"/>
                    <a:pt x="1335" y="337"/>
                  </a:cubicBezTo>
                  <a:cubicBezTo>
                    <a:pt x="1383" y="422"/>
                    <a:pt x="1413" y="514"/>
                    <a:pt x="1426" y="611"/>
                  </a:cubicBezTo>
                  <a:cubicBezTo>
                    <a:pt x="1440" y="717"/>
                    <a:pt x="1432" y="821"/>
                    <a:pt x="1398" y="922"/>
                  </a:cubicBezTo>
                  <a:cubicBezTo>
                    <a:pt x="1390" y="945"/>
                    <a:pt x="1381" y="969"/>
                    <a:pt x="1372" y="992"/>
                  </a:cubicBezTo>
                  <a:cubicBezTo>
                    <a:pt x="1366" y="1005"/>
                    <a:pt x="1361" y="1018"/>
                    <a:pt x="1356" y="1031"/>
                  </a:cubicBezTo>
                  <a:cubicBezTo>
                    <a:pt x="1366" y="1031"/>
                    <a:pt x="1376" y="1019"/>
                    <a:pt x="1387" y="1000"/>
                  </a:cubicBezTo>
                  <a:cubicBezTo>
                    <a:pt x="1422" y="933"/>
                    <a:pt x="1455" y="772"/>
                    <a:pt x="1447" y="670"/>
                  </a:cubicBezTo>
                  <a:cubicBezTo>
                    <a:pt x="1437" y="541"/>
                    <a:pt x="1402" y="419"/>
                    <a:pt x="1333" y="308"/>
                  </a:cubicBezTo>
                  <a:cubicBezTo>
                    <a:pt x="1265" y="199"/>
                    <a:pt x="1180" y="108"/>
                    <a:pt x="1061" y="55"/>
                  </a:cubicBezTo>
                  <a:cubicBezTo>
                    <a:pt x="1052" y="53"/>
                    <a:pt x="1042" y="50"/>
                    <a:pt x="1033" y="48"/>
                  </a:cubicBezTo>
                  <a:cubicBezTo>
                    <a:pt x="981" y="34"/>
                    <a:pt x="930" y="12"/>
                    <a:pt x="877" y="7"/>
                  </a:cubicBezTo>
                  <a:cubicBezTo>
                    <a:pt x="831" y="2"/>
                    <a:pt x="784" y="0"/>
                    <a:pt x="737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B4B5A0E4-C174-4CDE-8C8A-2345C275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2549"/>
              <a:ext cx="523" cy="276"/>
            </a:xfrm>
            <a:custGeom>
              <a:avLst/>
              <a:gdLst>
                <a:gd name="T0" fmla="*/ 558 w 1532"/>
                <a:gd name="T1" fmla="*/ 0 h 808"/>
                <a:gd name="T2" fmla="*/ 517 w 1532"/>
                <a:gd name="T3" fmla="*/ 12 h 808"/>
                <a:gd name="T4" fmla="*/ 480 w 1532"/>
                <a:gd name="T5" fmla="*/ 34 h 808"/>
                <a:gd name="T6" fmla="*/ 355 w 1532"/>
                <a:gd name="T7" fmla="*/ 73 h 808"/>
                <a:gd name="T8" fmla="*/ 180 w 1532"/>
                <a:gd name="T9" fmla="*/ 131 h 808"/>
                <a:gd name="T10" fmla="*/ 41 w 1532"/>
                <a:gd name="T11" fmla="*/ 175 h 808"/>
                <a:gd name="T12" fmla="*/ 0 w 1532"/>
                <a:gd name="T13" fmla="*/ 189 h 808"/>
                <a:gd name="T14" fmla="*/ 52 w 1532"/>
                <a:gd name="T15" fmla="*/ 212 h 808"/>
                <a:gd name="T16" fmla="*/ 55 w 1532"/>
                <a:gd name="T17" fmla="*/ 212 h 808"/>
                <a:gd name="T18" fmla="*/ 89 w 1532"/>
                <a:gd name="T19" fmla="*/ 202 h 808"/>
                <a:gd name="T20" fmla="*/ 152 w 1532"/>
                <a:gd name="T21" fmla="*/ 179 h 808"/>
                <a:gd name="T22" fmla="*/ 471 w 1532"/>
                <a:gd name="T23" fmla="*/ 80 h 808"/>
                <a:gd name="T24" fmla="*/ 542 w 1532"/>
                <a:gd name="T25" fmla="*/ 60 h 808"/>
                <a:gd name="T26" fmla="*/ 556 w 1532"/>
                <a:gd name="T27" fmla="*/ 63 h 808"/>
                <a:gd name="T28" fmla="*/ 814 w 1532"/>
                <a:gd name="T29" fmla="*/ 205 h 808"/>
                <a:gd name="T30" fmla="*/ 1135 w 1532"/>
                <a:gd name="T31" fmla="*/ 397 h 808"/>
                <a:gd name="T32" fmla="*/ 1431 w 1532"/>
                <a:gd name="T33" fmla="*/ 583 h 808"/>
                <a:gd name="T34" fmla="*/ 1434 w 1532"/>
                <a:gd name="T35" fmla="*/ 604 h 808"/>
                <a:gd name="T36" fmla="*/ 1305 w 1532"/>
                <a:gd name="T37" fmla="*/ 671 h 808"/>
                <a:gd name="T38" fmla="*/ 1084 w 1532"/>
                <a:gd name="T39" fmla="*/ 774 h 808"/>
                <a:gd name="T40" fmla="*/ 1072 w 1532"/>
                <a:gd name="T41" fmla="*/ 780 h 808"/>
                <a:gd name="T42" fmla="*/ 1124 w 1532"/>
                <a:gd name="T43" fmla="*/ 808 h 808"/>
                <a:gd name="T44" fmla="*/ 1133 w 1532"/>
                <a:gd name="T45" fmla="*/ 803 h 808"/>
                <a:gd name="T46" fmla="*/ 1516 w 1532"/>
                <a:gd name="T47" fmla="*/ 620 h 808"/>
                <a:gd name="T48" fmla="*/ 1532 w 1532"/>
                <a:gd name="T49" fmla="*/ 563 h 808"/>
                <a:gd name="T50" fmla="*/ 1403 w 1532"/>
                <a:gd name="T51" fmla="*/ 503 h 808"/>
                <a:gd name="T52" fmla="*/ 1236 w 1532"/>
                <a:gd name="T53" fmla="*/ 397 h 808"/>
                <a:gd name="T54" fmla="*/ 898 w 1532"/>
                <a:gd name="T55" fmla="*/ 202 h 808"/>
                <a:gd name="T56" fmla="*/ 714 w 1532"/>
                <a:gd name="T57" fmla="*/ 88 h 808"/>
                <a:gd name="T58" fmla="*/ 567 w 1532"/>
                <a:gd name="T59" fmla="*/ 2 h 808"/>
                <a:gd name="T60" fmla="*/ 558 w 1532"/>
                <a:gd name="T61" fmla="*/ 0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32" h="808">
                  <a:moveTo>
                    <a:pt x="558" y="0"/>
                  </a:moveTo>
                  <a:cubicBezTo>
                    <a:pt x="546" y="0"/>
                    <a:pt x="530" y="7"/>
                    <a:pt x="517" y="12"/>
                  </a:cubicBezTo>
                  <a:cubicBezTo>
                    <a:pt x="504" y="17"/>
                    <a:pt x="493" y="30"/>
                    <a:pt x="480" y="34"/>
                  </a:cubicBezTo>
                  <a:cubicBezTo>
                    <a:pt x="438" y="49"/>
                    <a:pt x="396" y="60"/>
                    <a:pt x="355" y="73"/>
                  </a:cubicBezTo>
                  <a:cubicBezTo>
                    <a:pt x="296" y="92"/>
                    <a:pt x="238" y="112"/>
                    <a:pt x="180" y="131"/>
                  </a:cubicBezTo>
                  <a:cubicBezTo>
                    <a:pt x="135" y="145"/>
                    <a:pt x="90" y="160"/>
                    <a:pt x="41" y="175"/>
                  </a:cubicBezTo>
                  <a:cubicBezTo>
                    <a:pt x="28" y="180"/>
                    <a:pt x="14" y="184"/>
                    <a:pt x="0" y="189"/>
                  </a:cubicBezTo>
                  <a:cubicBezTo>
                    <a:pt x="22" y="198"/>
                    <a:pt x="38" y="212"/>
                    <a:pt x="52" y="212"/>
                  </a:cubicBezTo>
                  <a:cubicBezTo>
                    <a:pt x="53" y="212"/>
                    <a:pt x="54" y="212"/>
                    <a:pt x="55" y="212"/>
                  </a:cubicBezTo>
                  <a:cubicBezTo>
                    <a:pt x="67" y="210"/>
                    <a:pt x="78" y="206"/>
                    <a:pt x="89" y="202"/>
                  </a:cubicBezTo>
                  <a:cubicBezTo>
                    <a:pt x="110" y="195"/>
                    <a:pt x="131" y="185"/>
                    <a:pt x="152" y="179"/>
                  </a:cubicBezTo>
                  <a:cubicBezTo>
                    <a:pt x="258" y="145"/>
                    <a:pt x="365" y="112"/>
                    <a:pt x="471" y="80"/>
                  </a:cubicBezTo>
                  <a:cubicBezTo>
                    <a:pt x="494" y="73"/>
                    <a:pt x="521" y="60"/>
                    <a:pt x="542" y="60"/>
                  </a:cubicBezTo>
                  <a:cubicBezTo>
                    <a:pt x="547" y="60"/>
                    <a:pt x="551" y="61"/>
                    <a:pt x="556" y="63"/>
                  </a:cubicBezTo>
                  <a:cubicBezTo>
                    <a:pt x="644" y="105"/>
                    <a:pt x="729" y="155"/>
                    <a:pt x="814" y="205"/>
                  </a:cubicBezTo>
                  <a:cubicBezTo>
                    <a:pt x="921" y="268"/>
                    <a:pt x="1029" y="332"/>
                    <a:pt x="1135" y="397"/>
                  </a:cubicBezTo>
                  <a:cubicBezTo>
                    <a:pt x="1235" y="458"/>
                    <a:pt x="1333" y="521"/>
                    <a:pt x="1431" y="583"/>
                  </a:cubicBezTo>
                  <a:cubicBezTo>
                    <a:pt x="1435" y="586"/>
                    <a:pt x="1436" y="602"/>
                    <a:pt x="1434" y="604"/>
                  </a:cubicBezTo>
                  <a:cubicBezTo>
                    <a:pt x="1391" y="627"/>
                    <a:pt x="1349" y="650"/>
                    <a:pt x="1305" y="671"/>
                  </a:cubicBezTo>
                  <a:cubicBezTo>
                    <a:pt x="1233" y="706"/>
                    <a:pt x="1161" y="739"/>
                    <a:pt x="1084" y="774"/>
                  </a:cubicBezTo>
                  <a:cubicBezTo>
                    <a:pt x="1080" y="776"/>
                    <a:pt x="1076" y="778"/>
                    <a:pt x="1072" y="780"/>
                  </a:cubicBezTo>
                  <a:cubicBezTo>
                    <a:pt x="1095" y="792"/>
                    <a:pt x="1111" y="801"/>
                    <a:pt x="1124" y="808"/>
                  </a:cubicBezTo>
                  <a:cubicBezTo>
                    <a:pt x="1127" y="806"/>
                    <a:pt x="1130" y="805"/>
                    <a:pt x="1133" y="803"/>
                  </a:cubicBezTo>
                  <a:cubicBezTo>
                    <a:pt x="1264" y="741"/>
                    <a:pt x="1390" y="680"/>
                    <a:pt x="1516" y="620"/>
                  </a:cubicBezTo>
                  <a:cubicBezTo>
                    <a:pt x="1525" y="590"/>
                    <a:pt x="1529" y="574"/>
                    <a:pt x="1532" y="563"/>
                  </a:cubicBezTo>
                  <a:cubicBezTo>
                    <a:pt x="1487" y="543"/>
                    <a:pt x="1443" y="526"/>
                    <a:pt x="1403" y="503"/>
                  </a:cubicBezTo>
                  <a:cubicBezTo>
                    <a:pt x="1346" y="470"/>
                    <a:pt x="1293" y="430"/>
                    <a:pt x="1236" y="397"/>
                  </a:cubicBezTo>
                  <a:cubicBezTo>
                    <a:pt x="1124" y="330"/>
                    <a:pt x="1010" y="267"/>
                    <a:pt x="898" y="202"/>
                  </a:cubicBezTo>
                  <a:cubicBezTo>
                    <a:pt x="836" y="165"/>
                    <a:pt x="775" y="126"/>
                    <a:pt x="714" y="88"/>
                  </a:cubicBezTo>
                  <a:cubicBezTo>
                    <a:pt x="666" y="59"/>
                    <a:pt x="618" y="28"/>
                    <a:pt x="567" y="2"/>
                  </a:cubicBezTo>
                  <a:cubicBezTo>
                    <a:pt x="565" y="1"/>
                    <a:pt x="562" y="0"/>
                    <a:pt x="558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07" name="Group 393">
            <a:extLst>
              <a:ext uri="{FF2B5EF4-FFF2-40B4-BE49-F238E27FC236}">
                <a16:creationId xmlns:a16="http://schemas.microsoft.com/office/drawing/2014/main" id="{A698C9B6-1D17-46CC-8310-08BC079664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69645" y="4718415"/>
            <a:ext cx="462737" cy="464098"/>
            <a:chOff x="5010" y="3271"/>
            <a:chExt cx="340" cy="341"/>
          </a:xfrm>
          <a:solidFill>
            <a:schemeClr val="tx1"/>
          </a:solidFill>
        </p:grpSpPr>
        <p:sp>
          <p:nvSpPr>
            <p:cNvPr id="110" name="Freeform 394">
              <a:extLst>
                <a:ext uri="{FF2B5EF4-FFF2-40B4-BE49-F238E27FC236}">
                  <a16:creationId xmlns:a16="http://schemas.microsoft.com/office/drawing/2014/main" id="{55E78F4D-93CA-4E42-A6FC-052884EA55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4" y="3384"/>
              <a:ext cx="212" cy="114"/>
            </a:xfrm>
            <a:custGeom>
              <a:avLst/>
              <a:gdLst>
                <a:gd name="T0" fmla="*/ 99 w 320"/>
                <a:gd name="T1" fmla="*/ 110 h 171"/>
                <a:gd name="T2" fmla="*/ 123 w 320"/>
                <a:gd name="T3" fmla="*/ 86 h 171"/>
                <a:gd name="T4" fmla="*/ 99 w 320"/>
                <a:gd name="T5" fmla="*/ 61 h 171"/>
                <a:gd name="T6" fmla="*/ 99 w 320"/>
                <a:gd name="T7" fmla="*/ 46 h 171"/>
                <a:gd name="T8" fmla="*/ 114 w 320"/>
                <a:gd name="T9" fmla="*/ 46 h 171"/>
                <a:gd name="T10" fmla="*/ 138 w 320"/>
                <a:gd name="T11" fmla="*/ 71 h 171"/>
                <a:gd name="T12" fmla="*/ 163 w 320"/>
                <a:gd name="T13" fmla="*/ 46 h 171"/>
                <a:gd name="T14" fmla="*/ 178 w 320"/>
                <a:gd name="T15" fmla="*/ 46 h 171"/>
                <a:gd name="T16" fmla="*/ 178 w 320"/>
                <a:gd name="T17" fmla="*/ 61 h 171"/>
                <a:gd name="T18" fmla="*/ 153 w 320"/>
                <a:gd name="T19" fmla="*/ 86 h 171"/>
                <a:gd name="T20" fmla="*/ 178 w 320"/>
                <a:gd name="T21" fmla="*/ 110 h 171"/>
                <a:gd name="T22" fmla="*/ 178 w 320"/>
                <a:gd name="T23" fmla="*/ 125 h 171"/>
                <a:gd name="T24" fmla="*/ 170 w 320"/>
                <a:gd name="T25" fmla="*/ 128 h 171"/>
                <a:gd name="T26" fmla="*/ 163 w 320"/>
                <a:gd name="T27" fmla="*/ 125 h 171"/>
                <a:gd name="T28" fmla="*/ 138 w 320"/>
                <a:gd name="T29" fmla="*/ 101 h 171"/>
                <a:gd name="T30" fmla="*/ 114 w 320"/>
                <a:gd name="T31" fmla="*/ 125 h 171"/>
                <a:gd name="T32" fmla="*/ 106 w 320"/>
                <a:gd name="T33" fmla="*/ 128 h 171"/>
                <a:gd name="T34" fmla="*/ 99 w 320"/>
                <a:gd name="T35" fmla="*/ 125 h 171"/>
                <a:gd name="T36" fmla="*/ 99 w 320"/>
                <a:gd name="T37" fmla="*/ 110 h 171"/>
                <a:gd name="T38" fmla="*/ 320 w 320"/>
                <a:gd name="T39" fmla="*/ 54 h 171"/>
                <a:gd name="T40" fmla="*/ 320 w 320"/>
                <a:gd name="T41" fmla="*/ 118 h 171"/>
                <a:gd name="T42" fmla="*/ 309 w 320"/>
                <a:gd name="T43" fmla="*/ 128 h 171"/>
                <a:gd name="T44" fmla="*/ 277 w 320"/>
                <a:gd name="T45" fmla="*/ 128 h 171"/>
                <a:gd name="T46" fmla="*/ 277 w 320"/>
                <a:gd name="T47" fmla="*/ 160 h 171"/>
                <a:gd name="T48" fmla="*/ 266 w 320"/>
                <a:gd name="T49" fmla="*/ 171 h 171"/>
                <a:gd name="T50" fmla="*/ 10 w 320"/>
                <a:gd name="T51" fmla="*/ 171 h 171"/>
                <a:gd name="T52" fmla="*/ 0 w 320"/>
                <a:gd name="T53" fmla="*/ 160 h 171"/>
                <a:gd name="T54" fmla="*/ 0 w 320"/>
                <a:gd name="T55" fmla="*/ 11 h 171"/>
                <a:gd name="T56" fmla="*/ 10 w 320"/>
                <a:gd name="T57" fmla="*/ 0 h 171"/>
                <a:gd name="T58" fmla="*/ 266 w 320"/>
                <a:gd name="T59" fmla="*/ 0 h 171"/>
                <a:gd name="T60" fmla="*/ 277 w 320"/>
                <a:gd name="T61" fmla="*/ 11 h 171"/>
                <a:gd name="T62" fmla="*/ 277 w 320"/>
                <a:gd name="T63" fmla="*/ 43 h 171"/>
                <a:gd name="T64" fmla="*/ 309 w 320"/>
                <a:gd name="T65" fmla="*/ 43 h 171"/>
                <a:gd name="T66" fmla="*/ 320 w 320"/>
                <a:gd name="T67" fmla="*/ 54 h 171"/>
                <a:gd name="T68" fmla="*/ 256 w 320"/>
                <a:gd name="T69" fmla="*/ 22 h 171"/>
                <a:gd name="T70" fmla="*/ 21 w 320"/>
                <a:gd name="T71" fmla="*/ 22 h 171"/>
                <a:gd name="T72" fmla="*/ 21 w 320"/>
                <a:gd name="T73" fmla="*/ 150 h 171"/>
                <a:gd name="T74" fmla="*/ 256 w 320"/>
                <a:gd name="T75" fmla="*/ 150 h 171"/>
                <a:gd name="T76" fmla="*/ 256 w 320"/>
                <a:gd name="T77" fmla="*/ 22 h 171"/>
                <a:gd name="T78" fmla="*/ 298 w 320"/>
                <a:gd name="T79" fmla="*/ 64 h 171"/>
                <a:gd name="T80" fmla="*/ 277 w 320"/>
                <a:gd name="T81" fmla="*/ 64 h 171"/>
                <a:gd name="T82" fmla="*/ 277 w 320"/>
                <a:gd name="T83" fmla="*/ 107 h 171"/>
                <a:gd name="T84" fmla="*/ 298 w 320"/>
                <a:gd name="T85" fmla="*/ 107 h 171"/>
                <a:gd name="T86" fmla="*/ 298 w 320"/>
                <a:gd name="T87" fmla="*/ 6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0" h="171">
                  <a:moveTo>
                    <a:pt x="99" y="110"/>
                  </a:moveTo>
                  <a:cubicBezTo>
                    <a:pt x="123" y="86"/>
                    <a:pt x="123" y="86"/>
                    <a:pt x="123" y="86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95" y="57"/>
                    <a:pt x="95" y="50"/>
                    <a:pt x="99" y="46"/>
                  </a:cubicBezTo>
                  <a:cubicBezTo>
                    <a:pt x="103" y="42"/>
                    <a:pt x="110" y="42"/>
                    <a:pt x="114" y="46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63" y="46"/>
                    <a:pt x="163" y="46"/>
                    <a:pt x="163" y="46"/>
                  </a:cubicBezTo>
                  <a:cubicBezTo>
                    <a:pt x="167" y="42"/>
                    <a:pt x="174" y="42"/>
                    <a:pt x="178" y="46"/>
                  </a:cubicBezTo>
                  <a:cubicBezTo>
                    <a:pt x="182" y="50"/>
                    <a:pt x="182" y="57"/>
                    <a:pt x="178" y="61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78" y="110"/>
                    <a:pt x="178" y="110"/>
                    <a:pt x="178" y="110"/>
                  </a:cubicBezTo>
                  <a:cubicBezTo>
                    <a:pt x="182" y="114"/>
                    <a:pt x="182" y="121"/>
                    <a:pt x="178" y="125"/>
                  </a:cubicBezTo>
                  <a:cubicBezTo>
                    <a:pt x="176" y="127"/>
                    <a:pt x="173" y="128"/>
                    <a:pt x="170" y="128"/>
                  </a:cubicBezTo>
                  <a:cubicBezTo>
                    <a:pt x="168" y="128"/>
                    <a:pt x="165" y="127"/>
                    <a:pt x="163" y="12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14" y="125"/>
                    <a:pt x="114" y="125"/>
                    <a:pt x="114" y="125"/>
                  </a:cubicBezTo>
                  <a:cubicBezTo>
                    <a:pt x="112" y="127"/>
                    <a:pt x="109" y="128"/>
                    <a:pt x="106" y="128"/>
                  </a:cubicBezTo>
                  <a:cubicBezTo>
                    <a:pt x="104" y="128"/>
                    <a:pt x="101" y="127"/>
                    <a:pt x="99" y="125"/>
                  </a:cubicBezTo>
                  <a:cubicBezTo>
                    <a:pt x="95" y="121"/>
                    <a:pt x="95" y="114"/>
                    <a:pt x="99" y="110"/>
                  </a:cubicBezTo>
                  <a:close/>
                  <a:moveTo>
                    <a:pt x="320" y="54"/>
                  </a:moveTo>
                  <a:cubicBezTo>
                    <a:pt x="320" y="118"/>
                    <a:pt x="320" y="118"/>
                    <a:pt x="320" y="118"/>
                  </a:cubicBezTo>
                  <a:cubicBezTo>
                    <a:pt x="320" y="124"/>
                    <a:pt x="315" y="128"/>
                    <a:pt x="309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66"/>
                    <a:pt x="272" y="171"/>
                    <a:pt x="266" y="171"/>
                  </a:cubicBezTo>
                  <a:cubicBezTo>
                    <a:pt x="10" y="171"/>
                    <a:pt x="10" y="171"/>
                    <a:pt x="10" y="171"/>
                  </a:cubicBezTo>
                  <a:cubicBezTo>
                    <a:pt x="4" y="171"/>
                    <a:pt x="0" y="166"/>
                    <a:pt x="0" y="16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72" y="0"/>
                    <a:pt x="277" y="5"/>
                    <a:pt x="277" y="11"/>
                  </a:cubicBezTo>
                  <a:cubicBezTo>
                    <a:pt x="277" y="43"/>
                    <a:pt x="277" y="43"/>
                    <a:pt x="277" y="43"/>
                  </a:cubicBezTo>
                  <a:cubicBezTo>
                    <a:pt x="309" y="43"/>
                    <a:pt x="309" y="43"/>
                    <a:pt x="309" y="43"/>
                  </a:cubicBezTo>
                  <a:cubicBezTo>
                    <a:pt x="315" y="43"/>
                    <a:pt x="320" y="48"/>
                    <a:pt x="320" y="54"/>
                  </a:cubicBezTo>
                  <a:close/>
                  <a:moveTo>
                    <a:pt x="256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56" y="150"/>
                    <a:pt x="256" y="150"/>
                    <a:pt x="256" y="150"/>
                  </a:cubicBezTo>
                  <a:lnTo>
                    <a:pt x="256" y="22"/>
                  </a:lnTo>
                  <a:close/>
                  <a:moveTo>
                    <a:pt x="298" y="64"/>
                  </a:moveTo>
                  <a:cubicBezTo>
                    <a:pt x="277" y="64"/>
                    <a:pt x="277" y="64"/>
                    <a:pt x="277" y="64"/>
                  </a:cubicBezTo>
                  <a:cubicBezTo>
                    <a:pt x="277" y="107"/>
                    <a:pt x="277" y="107"/>
                    <a:pt x="277" y="107"/>
                  </a:cubicBezTo>
                  <a:cubicBezTo>
                    <a:pt x="298" y="107"/>
                    <a:pt x="298" y="107"/>
                    <a:pt x="298" y="107"/>
                  </a:cubicBezTo>
                  <a:lnTo>
                    <a:pt x="298" y="6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 dirty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11" name="Freeform 395">
              <a:extLst>
                <a:ext uri="{FF2B5EF4-FFF2-40B4-BE49-F238E27FC236}">
                  <a16:creationId xmlns:a16="http://schemas.microsoft.com/office/drawing/2014/main" id="{4A903BA5-D557-4DE6-ADB8-B4783DD33C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0" y="3271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 dirty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112" name="Freeform 9">
            <a:extLst>
              <a:ext uri="{FF2B5EF4-FFF2-40B4-BE49-F238E27FC236}">
                <a16:creationId xmlns:a16="http://schemas.microsoft.com/office/drawing/2014/main" id="{111045C8-CDB2-4AA7-9A7F-B8B08762BD9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98478" y="3484060"/>
            <a:ext cx="317314" cy="301752"/>
          </a:xfrm>
          <a:custGeom>
            <a:avLst/>
            <a:gdLst>
              <a:gd name="T0" fmla="*/ 3361 w 3383"/>
              <a:gd name="T1" fmla="*/ 2573 h 3220"/>
              <a:gd name="T2" fmla="*/ 2876 w 3383"/>
              <a:gd name="T3" fmla="*/ 2122 h 3220"/>
              <a:gd name="T4" fmla="*/ 1995 w 3383"/>
              <a:gd name="T5" fmla="*/ 1483 h 3220"/>
              <a:gd name="T6" fmla="*/ 1389 w 3383"/>
              <a:gd name="T7" fmla="*/ 581 h 3220"/>
              <a:gd name="T8" fmla="*/ 911 w 3383"/>
              <a:gd name="T9" fmla="*/ 34 h 3220"/>
              <a:gd name="T10" fmla="*/ 685 w 3383"/>
              <a:gd name="T11" fmla="*/ 20 h 3220"/>
              <a:gd name="T12" fmla="*/ 818 w 3383"/>
              <a:gd name="T13" fmla="*/ 261 h 3220"/>
              <a:gd name="T14" fmla="*/ 933 w 3383"/>
              <a:gd name="T15" fmla="*/ 605 h 3220"/>
              <a:gd name="T16" fmla="*/ 631 w 3383"/>
              <a:gd name="T17" fmla="*/ 847 h 3220"/>
              <a:gd name="T18" fmla="*/ 418 w 3383"/>
              <a:gd name="T19" fmla="*/ 661 h 3220"/>
              <a:gd name="T20" fmla="*/ 220 w 3383"/>
              <a:gd name="T21" fmla="*/ 485 h 3220"/>
              <a:gd name="T22" fmla="*/ 191 w 3383"/>
              <a:gd name="T23" fmla="*/ 755 h 3220"/>
              <a:gd name="T24" fmla="*/ 737 w 3383"/>
              <a:gd name="T25" fmla="*/ 1233 h 3220"/>
              <a:gd name="T26" fmla="*/ 1640 w 3383"/>
              <a:gd name="T27" fmla="*/ 1839 h 3220"/>
              <a:gd name="T28" fmla="*/ 2278 w 3383"/>
              <a:gd name="T29" fmla="*/ 2720 h 3220"/>
              <a:gd name="T30" fmla="*/ 2730 w 3383"/>
              <a:gd name="T31" fmla="*/ 3204 h 3220"/>
              <a:gd name="T32" fmla="*/ 2948 w 3383"/>
              <a:gd name="T33" fmla="*/ 3197 h 3220"/>
              <a:gd name="T34" fmla="*/ 2849 w 3383"/>
              <a:gd name="T35" fmla="*/ 2969 h 3220"/>
              <a:gd name="T36" fmla="*/ 2726 w 3383"/>
              <a:gd name="T37" fmla="*/ 2689 h 3220"/>
              <a:gd name="T38" fmla="*/ 2940 w 3383"/>
              <a:gd name="T39" fmla="*/ 2527 h 3220"/>
              <a:gd name="T40" fmla="*/ 3125 w 3383"/>
              <a:gd name="T41" fmla="*/ 2692 h 3220"/>
              <a:gd name="T42" fmla="*/ 3297 w 3383"/>
              <a:gd name="T43" fmla="*/ 2848 h 3220"/>
              <a:gd name="T44" fmla="*/ 3361 w 3383"/>
              <a:gd name="T45" fmla="*/ 2573 h 3220"/>
              <a:gd name="T46" fmla="*/ 1159 w 3383"/>
              <a:gd name="T47" fmla="*/ 2390 h 3220"/>
              <a:gd name="T48" fmla="*/ 1093 w 3383"/>
              <a:gd name="T49" fmla="*/ 2324 h 3220"/>
              <a:gd name="T50" fmla="*/ 529 w 3383"/>
              <a:gd name="T51" fmla="*/ 3021 h 3220"/>
              <a:gd name="T52" fmla="*/ 1159 w 3383"/>
              <a:gd name="T53" fmla="*/ 2390 h 3220"/>
              <a:gd name="T54" fmla="*/ 867 w 3383"/>
              <a:gd name="T55" fmla="*/ 2098 h 3220"/>
              <a:gd name="T56" fmla="*/ 169 w 3383"/>
              <a:gd name="T57" fmla="*/ 2662 h 3220"/>
              <a:gd name="T58" fmla="*/ 867 w 3383"/>
              <a:gd name="T59" fmla="*/ 2098 h 3220"/>
              <a:gd name="T60" fmla="*/ 1566 w 3383"/>
              <a:gd name="T61" fmla="*/ 1913 h 3220"/>
              <a:gd name="T62" fmla="*/ 1635 w 3383"/>
              <a:gd name="T63" fmla="*/ 1982 h 3220"/>
              <a:gd name="T64" fmla="*/ 1011 w 3383"/>
              <a:gd name="T65" fmla="*/ 2719 h 3220"/>
              <a:gd name="T66" fmla="*/ 546 w 3383"/>
              <a:gd name="T67" fmla="*/ 3157 h 3220"/>
              <a:gd name="T68" fmla="*/ 47 w 3383"/>
              <a:gd name="T69" fmla="*/ 2605 h 3220"/>
              <a:gd name="T70" fmla="*/ 1003 w 3383"/>
              <a:gd name="T71" fmla="*/ 1711 h 3220"/>
              <a:gd name="T72" fmla="*/ 1566 w 3383"/>
              <a:gd name="T73" fmla="*/ 1913 h 3220"/>
              <a:gd name="T74" fmla="*/ 1849 w 3383"/>
              <a:gd name="T75" fmla="*/ 1186 h 3220"/>
              <a:gd name="T76" fmla="*/ 2715 w 3383"/>
              <a:gd name="T77" fmla="*/ 319 h 3220"/>
              <a:gd name="T78" fmla="*/ 3046 w 3383"/>
              <a:gd name="T79" fmla="*/ 0 h 3220"/>
              <a:gd name="T80" fmla="*/ 2971 w 3383"/>
              <a:gd name="T81" fmla="*/ 514 h 3220"/>
              <a:gd name="T82" fmla="*/ 2004 w 3383"/>
              <a:gd name="T83" fmla="*/ 1344 h 3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383" h="3220">
                <a:moveTo>
                  <a:pt x="3361" y="2573"/>
                </a:moveTo>
                <a:lnTo>
                  <a:pt x="3361" y="2573"/>
                </a:lnTo>
                <a:cubicBezTo>
                  <a:pt x="3338" y="2480"/>
                  <a:pt x="3265" y="2350"/>
                  <a:pt x="3199" y="2283"/>
                </a:cubicBezTo>
                <a:cubicBezTo>
                  <a:pt x="3132" y="2217"/>
                  <a:pt x="2987" y="2144"/>
                  <a:pt x="2876" y="2122"/>
                </a:cubicBezTo>
                <a:cubicBezTo>
                  <a:pt x="2766" y="2100"/>
                  <a:pt x="2639" y="2064"/>
                  <a:pt x="2595" y="2043"/>
                </a:cubicBezTo>
                <a:cubicBezTo>
                  <a:pt x="2551" y="2021"/>
                  <a:pt x="2281" y="1769"/>
                  <a:pt x="1995" y="1483"/>
                </a:cubicBezTo>
                <a:cubicBezTo>
                  <a:pt x="1709" y="1197"/>
                  <a:pt x="1457" y="927"/>
                  <a:pt x="1436" y="883"/>
                </a:cubicBezTo>
                <a:cubicBezTo>
                  <a:pt x="1415" y="840"/>
                  <a:pt x="1393" y="704"/>
                  <a:pt x="1389" y="581"/>
                </a:cubicBezTo>
                <a:cubicBezTo>
                  <a:pt x="1384" y="458"/>
                  <a:pt x="1318" y="295"/>
                  <a:pt x="1243" y="219"/>
                </a:cubicBezTo>
                <a:cubicBezTo>
                  <a:pt x="1167" y="144"/>
                  <a:pt x="1018" y="60"/>
                  <a:pt x="911" y="34"/>
                </a:cubicBezTo>
                <a:cubicBezTo>
                  <a:pt x="845" y="18"/>
                  <a:pt x="781" y="10"/>
                  <a:pt x="738" y="10"/>
                </a:cubicBezTo>
                <a:cubicBezTo>
                  <a:pt x="711" y="10"/>
                  <a:pt x="692" y="13"/>
                  <a:pt x="685" y="20"/>
                </a:cubicBezTo>
                <a:cubicBezTo>
                  <a:pt x="667" y="38"/>
                  <a:pt x="648" y="57"/>
                  <a:pt x="642" y="63"/>
                </a:cubicBezTo>
                <a:cubicBezTo>
                  <a:pt x="636" y="69"/>
                  <a:pt x="715" y="158"/>
                  <a:pt x="818" y="261"/>
                </a:cubicBezTo>
                <a:cubicBezTo>
                  <a:pt x="920" y="364"/>
                  <a:pt x="1004" y="460"/>
                  <a:pt x="1004" y="475"/>
                </a:cubicBezTo>
                <a:cubicBezTo>
                  <a:pt x="1003" y="490"/>
                  <a:pt x="971" y="548"/>
                  <a:pt x="933" y="605"/>
                </a:cubicBezTo>
                <a:cubicBezTo>
                  <a:pt x="895" y="661"/>
                  <a:pt x="818" y="739"/>
                  <a:pt x="761" y="777"/>
                </a:cubicBezTo>
                <a:cubicBezTo>
                  <a:pt x="705" y="815"/>
                  <a:pt x="646" y="847"/>
                  <a:pt x="631" y="847"/>
                </a:cubicBezTo>
                <a:lnTo>
                  <a:pt x="631" y="847"/>
                </a:lnTo>
                <a:cubicBezTo>
                  <a:pt x="616" y="847"/>
                  <a:pt x="520" y="764"/>
                  <a:pt x="418" y="661"/>
                </a:cubicBezTo>
                <a:cubicBezTo>
                  <a:pt x="319" y="562"/>
                  <a:pt x="232" y="485"/>
                  <a:pt x="221" y="485"/>
                </a:cubicBezTo>
                <a:cubicBezTo>
                  <a:pt x="220" y="485"/>
                  <a:pt x="220" y="485"/>
                  <a:pt x="220" y="485"/>
                </a:cubicBezTo>
                <a:cubicBezTo>
                  <a:pt x="213" y="491"/>
                  <a:pt x="194" y="511"/>
                  <a:pt x="176" y="529"/>
                </a:cubicBezTo>
                <a:cubicBezTo>
                  <a:pt x="158" y="547"/>
                  <a:pt x="165" y="648"/>
                  <a:pt x="191" y="755"/>
                </a:cubicBezTo>
                <a:cubicBezTo>
                  <a:pt x="217" y="861"/>
                  <a:pt x="300" y="1010"/>
                  <a:pt x="376" y="1086"/>
                </a:cubicBezTo>
                <a:cubicBezTo>
                  <a:pt x="452" y="1162"/>
                  <a:pt x="614" y="1228"/>
                  <a:pt x="737" y="1233"/>
                </a:cubicBezTo>
                <a:cubicBezTo>
                  <a:pt x="860" y="1237"/>
                  <a:pt x="996" y="1258"/>
                  <a:pt x="1040" y="1280"/>
                </a:cubicBezTo>
                <a:cubicBezTo>
                  <a:pt x="1084" y="1301"/>
                  <a:pt x="1354" y="1553"/>
                  <a:pt x="1640" y="1839"/>
                </a:cubicBezTo>
                <a:cubicBezTo>
                  <a:pt x="1926" y="2125"/>
                  <a:pt x="2178" y="2395"/>
                  <a:pt x="2199" y="2439"/>
                </a:cubicBezTo>
                <a:cubicBezTo>
                  <a:pt x="2220" y="2483"/>
                  <a:pt x="2256" y="2609"/>
                  <a:pt x="2278" y="2720"/>
                </a:cubicBezTo>
                <a:cubicBezTo>
                  <a:pt x="2300" y="2831"/>
                  <a:pt x="2373" y="2976"/>
                  <a:pt x="2440" y="3042"/>
                </a:cubicBezTo>
                <a:cubicBezTo>
                  <a:pt x="2506" y="3109"/>
                  <a:pt x="2637" y="3182"/>
                  <a:pt x="2730" y="3204"/>
                </a:cubicBezTo>
                <a:cubicBezTo>
                  <a:pt x="2771" y="3214"/>
                  <a:pt x="2814" y="3220"/>
                  <a:pt x="2850" y="3220"/>
                </a:cubicBezTo>
                <a:cubicBezTo>
                  <a:pt x="2896" y="3220"/>
                  <a:pt x="2933" y="3212"/>
                  <a:pt x="2948" y="3197"/>
                </a:cubicBezTo>
                <a:cubicBezTo>
                  <a:pt x="2975" y="3170"/>
                  <a:pt x="3000" y="3144"/>
                  <a:pt x="3005" y="3140"/>
                </a:cubicBezTo>
                <a:cubicBezTo>
                  <a:pt x="3009" y="3136"/>
                  <a:pt x="2939" y="3059"/>
                  <a:pt x="2849" y="2969"/>
                </a:cubicBezTo>
                <a:cubicBezTo>
                  <a:pt x="2758" y="2879"/>
                  <a:pt x="2684" y="2796"/>
                  <a:pt x="2683" y="2784"/>
                </a:cubicBezTo>
                <a:cubicBezTo>
                  <a:pt x="2682" y="2773"/>
                  <a:pt x="2701" y="2730"/>
                  <a:pt x="2726" y="2689"/>
                </a:cubicBezTo>
                <a:cubicBezTo>
                  <a:pt x="2751" y="2648"/>
                  <a:pt x="2804" y="2595"/>
                  <a:pt x="2845" y="2570"/>
                </a:cubicBezTo>
                <a:cubicBezTo>
                  <a:pt x="2885" y="2546"/>
                  <a:pt x="2927" y="2527"/>
                  <a:pt x="2940" y="2527"/>
                </a:cubicBezTo>
                <a:cubicBezTo>
                  <a:pt x="2940" y="2527"/>
                  <a:pt x="2940" y="2527"/>
                  <a:pt x="2940" y="2527"/>
                </a:cubicBezTo>
                <a:cubicBezTo>
                  <a:pt x="2952" y="2528"/>
                  <a:pt x="3035" y="2602"/>
                  <a:pt x="3125" y="2692"/>
                </a:cubicBezTo>
                <a:cubicBezTo>
                  <a:pt x="3213" y="2780"/>
                  <a:pt x="3288" y="2848"/>
                  <a:pt x="3296" y="2848"/>
                </a:cubicBezTo>
                <a:cubicBezTo>
                  <a:pt x="3296" y="2848"/>
                  <a:pt x="3297" y="2848"/>
                  <a:pt x="3297" y="2848"/>
                </a:cubicBezTo>
                <a:cubicBezTo>
                  <a:pt x="3301" y="2844"/>
                  <a:pt x="3326" y="2819"/>
                  <a:pt x="3353" y="2792"/>
                </a:cubicBezTo>
                <a:cubicBezTo>
                  <a:pt x="3380" y="2765"/>
                  <a:pt x="3383" y="2667"/>
                  <a:pt x="3361" y="2573"/>
                </a:cubicBezTo>
                <a:lnTo>
                  <a:pt x="3361" y="2573"/>
                </a:lnTo>
                <a:close/>
                <a:moveTo>
                  <a:pt x="1159" y="2390"/>
                </a:moveTo>
                <a:lnTo>
                  <a:pt x="1159" y="2390"/>
                </a:lnTo>
                <a:lnTo>
                  <a:pt x="1093" y="2324"/>
                </a:lnTo>
                <a:lnTo>
                  <a:pt x="443" y="2973"/>
                </a:lnTo>
                <a:lnTo>
                  <a:pt x="529" y="3021"/>
                </a:lnTo>
                <a:lnTo>
                  <a:pt x="1159" y="2390"/>
                </a:lnTo>
                <a:lnTo>
                  <a:pt x="1159" y="2390"/>
                </a:lnTo>
                <a:close/>
                <a:moveTo>
                  <a:pt x="867" y="2098"/>
                </a:moveTo>
                <a:lnTo>
                  <a:pt x="867" y="2098"/>
                </a:lnTo>
                <a:lnTo>
                  <a:pt x="800" y="2031"/>
                </a:lnTo>
                <a:lnTo>
                  <a:pt x="169" y="2662"/>
                </a:lnTo>
                <a:lnTo>
                  <a:pt x="218" y="2747"/>
                </a:lnTo>
                <a:lnTo>
                  <a:pt x="867" y="2098"/>
                </a:lnTo>
                <a:lnTo>
                  <a:pt x="867" y="2098"/>
                </a:lnTo>
                <a:close/>
                <a:moveTo>
                  <a:pt x="1566" y="1913"/>
                </a:moveTo>
                <a:lnTo>
                  <a:pt x="1566" y="1913"/>
                </a:lnTo>
                <a:cubicBezTo>
                  <a:pt x="1590" y="1937"/>
                  <a:pt x="1613" y="1959"/>
                  <a:pt x="1635" y="1982"/>
                </a:cubicBezTo>
                <a:cubicBezTo>
                  <a:pt x="1584" y="2045"/>
                  <a:pt x="1525" y="2122"/>
                  <a:pt x="1480" y="2188"/>
                </a:cubicBezTo>
                <a:cubicBezTo>
                  <a:pt x="1408" y="2294"/>
                  <a:pt x="1197" y="2533"/>
                  <a:pt x="1011" y="2719"/>
                </a:cubicBezTo>
                <a:cubicBezTo>
                  <a:pt x="825" y="2904"/>
                  <a:pt x="634" y="3095"/>
                  <a:pt x="586" y="3143"/>
                </a:cubicBezTo>
                <a:cubicBezTo>
                  <a:pt x="577" y="3153"/>
                  <a:pt x="563" y="3157"/>
                  <a:pt x="546" y="3157"/>
                </a:cubicBezTo>
                <a:cubicBezTo>
                  <a:pt x="476" y="3157"/>
                  <a:pt x="349" y="3081"/>
                  <a:pt x="229" y="2962"/>
                </a:cubicBezTo>
                <a:cubicBezTo>
                  <a:pt x="81" y="2813"/>
                  <a:pt x="0" y="2653"/>
                  <a:pt x="47" y="2605"/>
                </a:cubicBezTo>
                <a:cubicBezTo>
                  <a:pt x="95" y="2557"/>
                  <a:pt x="287" y="2365"/>
                  <a:pt x="472" y="2180"/>
                </a:cubicBezTo>
                <a:cubicBezTo>
                  <a:pt x="658" y="1994"/>
                  <a:pt x="896" y="1783"/>
                  <a:pt x="1003" y="1711"/>
                </a:cubicBezTo>
                <a:cubicBezTo>
                  <a:pt x="1067" y="1667"/>
                  <a:pt x="1142" y="1610"/>
                  <a:pt x="1203" y="1560"/>
                </a:cubicBezTo>
                <a:cubicBezTo>
                  <a:pt x="1300" y="1651"/>
                  <a:pt x="1424" y="1770"/>
                  <a:pt x="1566" y="1913"/>
                </a:cubicBezTo>
                <a:lnTo>
                  <a:pt x="1566" y="1913"/>
                </a:lnTo>
                <a:close/>
                <a:moveTo>
                  <a:pt x="1849" y="1186"/>
                </a:moveTo>
                <a:lnTo>
                  <a:pt x="1849" y="1186"/>
                </a:lnTo>
                <a:lnTo>
                  <a:pt x="2715" y="319"/>
                </a:lnTo>
                <a:lnTo>
                  <a:pt x="2676" y="220"/>
                </a:lnTo>
                <a:lnTo>
                  <a:pt x="3046" y="0"/>
                </a:lnTo>
                <a:lnTo>
                  <a:pt x="3191" y="145"/>
                </a:lnTo>
                <a:lnTo>
                  <a:pt x="2971" y="514"/>
                </a:lnTo>
                <a:lnTo>
                  <a:pt x="2872" y="475"/>
                </a:lnTo>
                <a:lnTo>
                  <a:pt x="2004" y="1344"/>
                </a:lnTo>
                <a:cubicBezTo>
                  <a:pt x="1948" y="1288"/>
                  <a:pt x="1896" y="1235"/>
                  <a:pt x="1849" y="1186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06DEC93-2C2A-43D5-8114-75322E9B3B74}"/>
              </a:ext>
            </a:extLst>
          </p:cNvPr>
          <p:cNvGrpSpPr/>
          <p:nvPr/>
        </p:nvGrpSpPr>
        <p:grpSpPr>
          <a:xfrm>
            <a:off x="8746302" y="1945876"/>
            <a:ext cx="238272" cy="596767"/>
            <a:chOff x="7978776" y="1968501"/>
            <a:chExt cx="438150" cy="1193800"/>
          </a:xfrm>
          <a:solidFill>
            <a:schemeClr val="tx1"/>
          </a:solidFill>
        </p:grpSpPr>
        <p:sp>
          <p:nvSpPr>
            <p:cNvPr id="114" name="Freeform 66">
              <a:extLst>
                <a:ext uri="{FF2B5EF4-FFF2-40B4-BE49-F238E27FC236}">
                  <a16:creationId xmlns:a16="http://schemas.microsoft.com/office/drawing/2014/main" id="{9E417784-E1E3-43A1-9C01-0578AA195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8776" y="2135188"/>
              <a:ext cx="438150" cy="1027113"/>
            </a:xfrm>
            <a:custGeom>
              <a:avLst/>
              <a:gdLst>
                <a:gd name="T0" fmla="*/ 308 w 345"/>
                <a:gd name="T1" fmla="*/ 768 h 807"/>
                <a:gd name="T2" fmla="*/ 316 w 345"/>
                <a:gd name="T3" fmla="*/ 756 h 807"/>
                <a:gd name="T4" fmla="*/ 336 w 345"/>
                <a:gd name="T5" fmla="*/ 692 h 807"/>
                <a:gd name="T6" fmla="*/ 296 w 345"/>
                <a:gd name="T7" fmla="*/ 615 h 807"/>
                <a:gd name="T8" fmla="*/ 310 w 345"/>
                <a:gd name="T9" fmla="*/ 591 h 807"/>
                <a:gd name="T10" fmla="*/ 288 w 345"/>
                <a:gd name="T11" fmla="*/ 573 h 807"/>
                <a:gd name="T12" fmla="*/ 230 w 345"/>
                <a:gd name="T13" fmla="*/ 350 h 807"/>
                <a:gd name="T14" fmla="*/ 291 w 345"/>
                <a:gd name="T15" fmla="*/ 316 h 807"/>
                <a:gd name="T16" fmla="*/ 258 w 345"/>
                <a:gd name="T17" fmla="*/ 279 h 807"/>
                <a:gd name="T18" fmla="*/ 237 w 345"/>
                <a:gd name="T19" fmla="*/ 278 h 807"/>
                <a:gd name="T20" fmla="*/ 237 w 345"/>
                <a:gd name="T21" fmla="*/ 194 h 807"/>
                <a:gd name="T22" fmla="*/ 299 w 345"/>
                <a:gd name="T23" fmla="*/ 48 h 807"/>
                <a:gd name="T24" fmla="*/ 232 w 345"/>
                <a:gd name="T25" fmla="*/ 27 h 807"/>
                <a:gd name="T26" fmla="*/ 232 w 345"/>
                <a:gd name="T27" fmla="*/ 7 h 807"/>
                <a:gd name="T28" fmla="*/ 173 w 345"/>
                <a:gd name="T29" fmla="*/ 1 h 807"/>
                <a:gd name="T30" fmla="*/ 113 w 345"/>
                <a:gd name="T31" fmla="*/ 7 h 807"/>
                <a:gd name="T32" fmla="*/ 113 w 345"/>
                <a:gd name="T33" fmla="*/ 27 h 807"/>
                <a:gd name="T34" fmla="*/ 46 w 345"/>
                <a:gd name="T35" fmla="*/ 48 h 807"/>
                <a:gd name="T36" fmla="*/ 108 w 345"/>
                <a:gd name="T37" fmla="*/ 194 h 807"/>
                <a:gd name="T38" fmla="*/ 108 w 345"/>
                <a:gd name="T39" fmla="*/ 278 h 807"/>
                <a:gd name="T40" fmla="*/ 87 w 345"/>
                <a:gd name="T41" fmla="*/ 279 h 807"/>
                <a:gd name="T42" fmla="*/ 54 w 345"/>
                <a:gd name="T43" fmla="*/ 316 h 807"/>
                <a:gd name="T44" fmla="*/ 116 w 345"/>
                <a:gd name="T45" fmla="*/ 350 h 807"/>
                <a:gd name="T46" fmla="*/ 58 w 345"/>
                <a:gd name="T47" fmla="*/ 573 h 807"/>
                <a:gd name="T48" fmla="*/ 35 w 345"/>
                <a:gd name="T49" fmla="*/ 591 h 807"/>
                <a:gd name="T50" fmla="*/ 49 w 345"/>
                <a:gd name="T51" fmla="*/ 615 h 807"/>
                <a:gd name="T52" fmla="*/ 10 w 345"/>
                <a:gd name="T53" fmla="*/ 692 h 807"/>
                <a:gd name="T54" fmla="*/ 29 w 345"/>
                <a:gd name="T55" fmla="*/ 756 h 807"/>
                <a:gd name="T56" fmla="*/ 37 w 345"/>
                <a:gd name="T57" fmla="*/ 768 h 807"/>
                <a:gd name="T58" fmla="*/ 14 w 345"/>
                <a:gd name="T59" fmla="*/ 786 h 807"/>
                <a:gd name="T60" fmla="*/ 28 w 345"/>
                <a:gd name="T61" fmla="*/ 805 h 807"/>
                <a:gd name="T62" fmla="*/ 172 w 345"/>
                <a:gd name="T63" fmla="*/ 805 h 807"/>
                <a:gd name="T64" fmla="*/ 173 w 345"/>
                <a:gd name="T65" fmla="*/ 805 h 807"/>
                <a:gd name="T66" fmla="*/ 317 w 345"/>
                <a:gd name="T67" fmla="*/ 805 h 807"/>
                <a:gd name="T68" fmla="*/ 331 w 345"/>
                <a:gd name="T69" fmla="*/ 786 h 807"/>
                <a:gd name="T70" fmla="*/ 308 w 345"/>
                <a:gd name="T71" fmla="*/ 768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5" h="807">
                  <a:moveTo>
                    <a:pt x="308" y="768"/>
                  </a:moveTo>
                  <a:cubicBezTo>
                    <a:pt x="308" y="768"/>
                    <a:pt x="308" y="762"/>
                    <a:pt x="316" y="756"/>
                  </a:cubicBezTo>
                  <a:cubicBezTo>
                    <a:pt x="328" y="746"/>
                    <a:pt x="339" y="723"/>
                    <a:pt x="336" y="692"/>
                  </a:cubicBezTo>
                  <a:cubicBezTo>
                    <a:pt x="333" y="661"/>
                    <a:pt x="303" y="624"/>
                    <a:pt x="296" y="615"/>
                  </a:cubicBezTo>
                  <a:cubicBezTo>
                    <a:pt x="305" y="610"/>
                    <a:pt x="311" y="604"/>
                    <a:pt x="310" y="591"/>
                  </a:cubicBezTo>
                  <a:cubicBezTo>
                    <a:pt x="308" y="577"/>
                    <a:pt x="298" y="571"/>
                    <a:pt x="288" y="573"/>
                  </a:cubicBezTo>
                  <a:cubicBezTo>
                    <a:pt x="277" y="575"/>
                    <a:pt x="230" y="365"/>
                    <a:pt x="230" y="350"/>
                  </a:cubicBezTo>
                  <a:cubicBezTo>
                    <a:pt x="251" y="349"/>
                    <a:pt x="291" y="356"/>
                    <a:pt x="291" y="316"/>
                  </a:cubicBezTo>
                  <a:cubicBezTo>
                    <a:pt x="292" y="287"/>
                    <a:pt x="281" y="281"/>
                    <a:pt x="258" y="279"/>
                  </a:cubicBezTo>
                  <a:cubicBezTo>
                    <a:pt x="250" y="279"/>
                    <a:pt x="243" y="278"/>
                    <a:pt x="237" y="278"/>
                  </a:cubicBezTo>
                  <a:cubicBezTo>
                    <a:pt x="237" y="194"/>
                    <a:pt x="237" y="194"/>
                    <a:pt x="237" y="194"/>
                  </a:cubicBezTo>
                  <a:cubicBezTo>
                    <a:pt x="237" y="194"/>
                    <a:pt x="345" y="96"/>
                    <a:pt x="299" y="48"/>
                  </a:cubicBezTo>
                  <a:cubicBezTo>
                    <a:pt x="275" y="23"/>
                    <a:pt x="232" y="27"/>
                    <a:pt x="232" y="27"/>
                  </a:cubicBezTo>
                  <a:cubicBezTo>
                    <a:pt x="232" y="27"/>
                    <a:pt x="236" y="11"/>
                    <a:pt x="232" y="7"/>
                  </a:cubicBezTo>
                  <a:cubicBezTo>
                    <a:pt x="219" y="0"/>
                    <a:pt x="179" y="0"/>
                    <a:pt x="173" y="1"/>
                  </a:cubicBezTo>
                  <a:cubicBezTo>
                    <a:pt x="167" y="0"/>
                    <a:pt x="126" y="0"/>
                    <a:pt x="113" y="7"/>
                  </a:cubicBezTo>
                  <a:cubicBezTo>
                    <a:pt x="109" y="11"/>
                    <a:pt x="113" y="27"/>
                    <a:pt x="113" y="27"/>
                  </a:cubicBezTo>
                  <a:cubicBezTo>
                    <a:pt x="113" y="27"/>
                    <a:pt x="70" y="23"/>
                    <a:pt x="46" y="48"/>
                  </a:cubicBezTo>
                  <a:cubicBezTo>
                    <a:pt x="0" y="96"/>
                    <a:pt x="108" y="194"/>
                    <a:pt x="108" y="194"/>
                  </a:cubicBezTo>
                  <a:cubicBezTo>
                    <a:pt x="108" y="278"/>
                    <a:pt x="108" y="278"/>
                    <a:pt x="108" y="278"/>
                  </a:cubicBezTo>
                  <a:cubicBezTo>
                    <a:pt x="102" y="278"/>
                    <a:pt x="95" y="279"/>
                    <a:pt x="87" y="279"/>
                  </a:cubicBezTo>
                  <a:cubicBezTo>
                    <a:pt x="65" y="281"/>
                    <a:pt x="52" y="287"/>
                    <a:pt x="54" y="316"/>
                  </a:cubicBezTo>
                  <a:cubicBezTo>
                    <a:pt x="57" y="356"/>
                    <a:pt x="92" y="351"/>
                    <a:pt x="116" y="350"/>
                  </a:cubicBezTo>
                  <a:cubicBezTo>
                    <a:pt x="115" y="365"/>
                    <a:pt x="68" y="575"/>
                    <a:pt x="58" y="573"/>
                  </a:cubicBezTo>
                  <a:cubicBezTo>
                    <a:pt x="48" y="571"/>
                    <a:pt x="37" y="577"/>
                    <a:pt x="35" y="591"/>
                  </a:cubicBezTo>
                  <a:cubicBezTo>
                    <a:pt x="34" y="604"/>
                    <a:pt x="41" y="610"/>
                    <a:pt x="49" y="615"/>
                  </a:cubicBezTo>
                  <a:cubicBezTo>
                    <a:pt x="42" y="624"/>
                    <a:pt x="13" y="661"/>
                    <a:pt x="10" y="692"/>
                  </a:cubicBezTo>
                  <a:cubicBezTo>
                    <a:pt x="6" y="723"/>
                    <a:pt x="17" y="746"/>
                    <a:pt x="29" y="756"/>
                  </a:cubicBezTo>
                  <a:cubicBezTo>
                    <a:pt x="37" y="762"/>
                    <a:pt x="37" y="768"/>
                    <a:pt x="37" y="768"/>
                  </a:cubicBezTo>
                  <a:cubicBezTo>
                    <a:pt x="37" y="768"/>
                    <a:pt x="14" y="766"/>
                    <a:pt x="14" y="786"/>
                  </a:cubicBezTo>
                  <a:cubicBezTo>
                    <a:pt x="15" y="807"/>
                    <a:pt x="28" y="805"/>
                    <a:pt x="28" y="805"/>
                  </a:cubicBezTo>
                  <a:cubicBezTo>
                    <a:pt x="172" y="805"/>
                    <a:pt x="172" y="805"/>
                    <a:pt x="172" y="805"/>
                  </a:cubicBezTo>
                  <a:cubicBezTo>
                    <a:pt x="173" y="805"/>
                    <a:pt x="173" y="805"/>
                    <a:pt x="173" y="805"/>
                  </a:cubicBezTo>
                  <a:cubicBezTo>
                    <a:pt x="317" y="805"/>
                    <a:pt x="317" y="805"/>
                    <a:pt x="317" y="805"/>
                  </a:cubicBezTo>
                  <a:cubicBezTo>
                    <a:pt x="317" y="805"/>
                    <a:pt x="330" y="807"/>
                    <a:pt x="331" y="786"/>
                  </a:cubicBezTo>
                  <a:cubicBezTo>
                    <a:pt x="331" y="766"/>
                    <a:pt x="308" y="768"/>
                    <a:pt x="308" y="76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15" name="Freeform 67">
              <a:extLst>
                <a:ext uri="{FF2B5EF4-FFF2-40B4-BE49-F238E27FC236}">
                  <a16:creationId xmlns:a16="http://schemas.microsoft.com/office/drawing/2014/main" id="{54CEADCE-BD7C-4790-99FC-12EB2FE73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1651" y="1968501"/>
              <a:ext cx="152400" cy="153988"/>
            </a:xfrm>
            <a:custGeom>
              <a:avLst/>
              <a:gdLst>
                <a:gd name="T0" fmla="*/ 110 w 121"/>
                <a:gd name="T1" fmla="*/ 36 h 121"/>
                <a:gd name="T2" fmla="*/ 89 w 121"/>
                <a:gd name="T3" fmla="*/ 50 h 121"/>
                <a:gd name="T4" fmla="*/ 70 w 121"/>
                <a:gd name="T5" fmla="*/ 51 h 121"/>
                <a:gd name="T6" fmla="*/ 72 w 121"/>
                <a:gd name="T7" fmla="*/ 32 h 121"/>
                <a:gd name="T8" fmla="*/ 85 w 121"/>
                <a:gd name="T9" fmla="*/ 11 h 121"/>
                <a:gd name="T10" fmla="*/ 61 w 121"/>
                <a:gd name="T11" fmla="*/ 0 h 121"/>
                <a:gd name="T12" fmla="*/ 36 w 121"/>
                <a:gd name="T13" fmla="*/ 11 h 121"/>
                <a:gd name="T14" fmla="*/ 49 w 121"/>
                <a:gd name="T15" fmla="*/ 32 h 121"/>
                <a:gd name="T16" fmla="*/ 51 w 121"/>
                <a:gd name="T17" fmla="*/ 51 h 121"/>
                <a:gd name="T18" fmla="*/ 32 w 121"/>
                <a:gd name="T19" fmla="*/ 50 h 121"/>
                <a:gd name="T20" fmla="*/ 11 w 121"/>
                <a:gd name="T21" fmla="*/ 36 h 121"/>
                <a:gd name="T22" fmla="*/ 0 w 121"/>
                <a:gd name="T23" fmla="*/ 61 h 121"/>
                <a:gd name="T24" fmla="*/ 11 w 121"/>
                <a:gd name="T25" fmla="*/ 85 h 121"/>
                <a:gd name="T26" fmla="*/ 32 w 121"/>
                <a:gd name="T27" fmla="*/ 72 h 121"/>
                <a:gd name="T28" fmla="*/ 51 w 121"/>
                <a:gd name="T29" fmla="*/ 70 h 121"/>
                <a:gd name="T30" fmla="*/ 49 w 121"/>
                <a:gd name="T31" fmla="*/ 89 h 121"/>
                <a:gd name="T32" fmla="*/ 36 w 121"/>
                <a:gd name="T33" fmla="*/ 110 h 121"/>
                <a:gd name="T34" fmla="*/ 61 w 121"/>
                <a:gd name="T35" fmla="*/ 121 h 121"/>
                <a:gd name="T36" fmla="*/ 85 w 121"/>
                <a:gd name="T37" fmla="*/ 110 h 121"/>
                <a:gd name="T38" fmla="*/ 72 w 121"/>
                <a:gd name="T39" fmla="*/ 89 h 121"/>
                <a:gd name="T40" fmla="*/ 70 w 121"/>
                <a:gd name="T41" fmla="*/ 70 h 121"/>
                <a:gd name="T42" fmla="*/ 89 w 121"/>
                <a:gd name="T43" fmla="*/ 72 h 121"/>
                <a:gd name="T44" fmla="*/ 110 w 121"/>
                <a:gd name="T45" fmla="*/ 85 h 121"/>
                <a:gd name="T46" fmla="*/ 121 w 121"/>
                <a:gd name="T47" fmla="*/ 61 h 121"/>
                <a:gd name="T48" fmla="*/ 110 w 121"/>
                <a:gd name="T49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" h="121">
                  <a:moveTo>
                    <a:pt x="110" y="36"/>
                  </a:moveTo>
                  <a:cubicBezTo>
                    <a:pt x="98" y="34"/>
                    <a:pt x="101" y="44"/>
                    <a:pt x="89" y="50"/>
                  </a:cubicBezTo>
                  <a:cubicBezTo>
                    <a:pt x="87" y="51"/>
                    <a:pt x="78" y="51"/>
                    <a:pt x="70" y="51"/>
                  </a:cubicBezTo>
                  <a:cubicBezTo>
                    <a:pt x="70" y="43"/>
                    <a:pt x="71" y="34"/>
                    <a:pt x="72" y="32"/>
                  </a:cubicBezTo>
                  <a:cubicBezTo>
                    <a:pt x="78" y="20"/>
                    <a:pt x="87" y="23"/>
                    <a:pt x="85" y="11"/>
                  </a:cubicBezTo>
                  <a:cubicBezTo>
                    <a:pt x="83" y="0"/>
                    <a:pt x="66" y="0"/>
                    <a:pt x="61" y="0"/>
                  </a:cubicBezTo>
                  <a:cubicBezTo>
                    <a:pt x="55" y="0"/>
                    <a:pt x="38" y="0"/>
                    <a:pt x="36" y="11"/>
                  </a:cubicBezTo>
                  <a:cubicBezTo>
                    <a:pt x="34" y="23"/>
                    <a:pt x="44" y="20"/>
                    <a:pt x="49" y="32"/>
                  </a:cubicBezTo>
                  <a:cubicBezTo>
                    <a:pt x="50" y="34"/>
                    <a:pt x="51" y="43"/>
                    <a:pt x="51" y="51"/>
                  </a:cubicBezTo>
                  <a:cubicBezTo>
                    <a:pt x="43" y="51"/>
                    <a:pt x="34" y="51"/>
                    <a:pt x="32" y="50"/>
                  </a:cubicBezTo>
                  <a:cubicBezTo>
                    <a:pt x="20" y="44"/>
                    <a:pt x="23" y="34"/>
                    <a:pt x="11" y="36"/>
                  </a:cubicBezTo>
                  <a:cubicBezTo>
                    <a:pt x="0" y="38"/>
                    <a:pt x="0" y="55"/>
                    <a:pt x="0" y="61"/>
                  </a:cubicBezTo>
                  <a:cubicBezTo>
                    <a:pt x="0" y="66"/>
                    <a:pt x="0" y="84"/>
                    <a:pt x="11" y="85"/>
                  </a:cubicBezTo>
                  <a:cubicBezTo>
                    <a:pt x="23" y="87"/>
                    <a:pt x="20" y="78"/>
                    <a:pt x="32" y="72"/>
                  </a:cubicBezTo>
                  <a:cubicBezTo>
                    <a:pt x="34" y="71"/>
                    <a:pt x="43" y="71"/>
                    <a:pt x="51" y="70"/>
                  </a:cubicBezTo>
                  <a:cubicBezTo>
                    <a:pt x="51" y="79"/>
                    <a:pt x="50" y="87"/>
                    <a:pt x="49" y="89"/>
                  </a:cubicBezTo>
                  <a:cubicBezTo>
                    <a:pt x="44" y="101"/>
                    <a:pt x="34" y="99"/>
                    <a:pt x="36" y="110"/>
                  </a:cubicBezTo>
                  <a:cubicBezTo>
                    <a:pt x="38" y="121"/>
                    <a:pt x="55" y="121"/>
                    <a:pt x="61" y="121"/>
                  </a:cubicBezTo>
                  <a:cubicBezTo>
                    <a:pt x="66" y="121"/>
                    <a:pt x="83" y="121"/>
                    <a:pt x="85" y="110"/>
                  </a:cubicBezTo>
                  <a:cubicBezTo>
                    <a:pt x="87" y="99"/>
                    <a:pt x="78" y="101"/>
                    <a:pt x="72" y="89"/>
                  </a:cubicBezTo>
                  <a:cubicBezTo>
                    <a:pt x="71" y="87"/>
                    <a:pt x="70" y="79"/>
                    <a:pt x="70" y="70"/>
                  </a:cubicBezTo>
                  <a:cubicBezTo>
                    <a:pt x="78" y="71"/>
                    <a:pt x="87" y="71"/>
                    <a:pt x="89" y="72"/>
                  </a:cubicBezTo>
                  <a:cubicBezTo>
                    <a:pt x="101" y="78"/>
                    <a:pt x="98" y="87"/>
                    <a:pt x="110" y="85"/>
                  </a:cubicBezTo>
                  <a:cubicBezTo>
                    <a:pt x="121" y="84"/>
                    <a:pt x="121" y="66"/>
                    <a:pt x="121" y="61"/>
                  </a:cubicBezTo>
                  <a:cubicBezTo>
                    <a:pt x="121" y="55"/>
                    <a:pt x="121" y="38"/>
                    <a:pt x="110" y="36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13B1523-97D2-4FB1-8CF6-B205F05A21FA}"/>
              </a:ext>
            </a:extLst>
          </p:cNvPr>
          <p:cNvGrpSpPr/>
          <p:nvPr/>
        </p:nvGrpSpPr>
        <p:grpSpPr>
          <a:xfrm>
            <a:off x="1865570" y="4319825"/>
            <a:ext cx="185660" cy="185660"/>
            <a:chOff x="634482" y="2519256"/>
            <a:chExt cx="250052" cy="250052"/>
          </a:xfrm>
        </p:grpSpPr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680A22F0-160A-4D86-8E4B-F788FE20A6A5}"/>
                </a:ext>
              </a:extLst>
            </p:cNvPr>
            <p:cNvSpPr/>
            <p:nvPr/>
          </p:nvSpPr>
          <p:spPr>
            <a:xfrm rot="8174022">
              <a:off x="634482" y="2519256"/>
              <a:ext cx="250052" cy="250052"/>
            </a:xfrm>
            <a:prstGeom prst="teardrop">
              <a:avLst>
                <a:gd name="adj" fmla="val 144778"/>
              </a:avLst>
            </a:prstGeom>
            <a:solidFill>
              <a:srgbClr val="C00000"/>
            </a:solidFill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6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3DA9400-CEFE-46BE-BA72-A01F0BE84FDB}"/>
                </a:ext>
              </a:extLst>
            </p:cNvPr>
            <p:cNvSpPr/>
            <p:nvPr/>
          </p:nvSpPr>
          <p:spPr>
            <a:xfrm>
              <a:off x="695687" y="2595826"/>
              <a:ext cx="103688" cy="103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9C53162E-AC45-413D-8CD0-1E24B27ABA12}"/>
              </a:ext>
            </a:extLst>
          </p:cNvPr>
          <p:cNvSpPr/>
          <p:nvPr/>
        </p:nvSpPr>
        <p:spPr>
          <a:xfrm>
            <a:off x="505471" y="3058580"/>
            <a:ext cx="2226261" cy="1096651"/>
          </a:xfrm>
          <a:prstGeom prst="wedgeEllipseCallout">
            <a:avLst>
              <a:gd name="adj1" fmla="val 14996"/>
              <a:gd name="adj2" fmla="val 716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Automation in HMHS is very minimal supported by PQE team on adhoc basis</a:t>
            </a:r>
          </a:p>
        </p:txBody>
      </p:sp>
    </p:spTree>
    <p:extLst>
      <p:ext uri="{BB962C8B-B14F-4D97-AF65-F5344CB8AC3E}">
        <p14:creationId xmlns:p14="http://schemas.microsoft.com/office/powerpoint/2010/main" val="376299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E4AE719C-8110-4854-A974-A0EFD46A7114}"/>
              </a:ext>
            </a:extLst>
          </p:cNvPr>
          <p:cNvSpPr/>
          <p:nvPr/>
        </p:nvSpPr>
        <p:spPr>
          <a:xfrm>
            <a:off x="7253781" y="3622897"/>
            <a:ext cx="2576018" cy="744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7FCBF5-D826-4DB6-8A1D-A1D475494FED}"/>
              </a:ext>
            </a:extLst>
          </p:cNvPr>
          <p:cNvSpPr/>
          <p:nvPr/>
        </p:nvSpPr>
        <p:spPr>
          <a:xfrm>
            <a:off x="6418553" y="3602385"/>
            <a:ext cx="1752498" cy="744932"/>
          </a:xfrm>
          <a:prstGeom prst="rect">
            <a:avLst/>
          </a:prstGeom>
          <a:solidFill>
            <a:srgbClr val="E4F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9FD73-672F-4066-8E38-DF92C4035F3C}"/>
              </a:ext>
            </a:extLst>
          </p:cNvPr>
          <p:cNvSpPr/>
          <p:nvPr/>
        </p:nvSpPr>
        <p:spPr>
          <a:xfrm>
            <a:off x="9931025" y="824280"/>
            <a:ext cx="1589991" cy="1816906"/>
          </a:xfrm>
          <a:prstGeom prst="roundRect">
            <a:avLst>
              <a:gd name="adj" fmla="val 55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C7EDC60-E493-4B67-A3F0-7C47B43EEFCE}"/>
              </a:ext>
            </a:extLst>
          </p:cNvPr>
          <p:cNvSpPr/>
          <p:nvPr/>
        </p:nvSpPr>
        <p:spPr>
          <a:xfrm>
            <a:off x="6350411" y="824279"/>
            <a:ext cx="3491148" cy="1799376"/>
          </a:xfrm>
          <a:prstGeom prst="roundRect">
            <a:avLst>
              <a:gd name="adj" fmla="val 449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5316F02-9027-4BA8-BF53-28D4E478A5CF}"/>
              </a:ext>
            </a:extLst>
          </p:cNvPr>
          <p:cNvSpPr/>
          <p:nvPr/>
        </p:nvSpPr>
        <p:spPr>
          <a:xfrm>
            <a:off x="4966715" y="824280"/>
            <a:ext cx="1341614" cy="1799376"/>
          </a:xfrm>
          <a:prstGeom prst="roundRect">
            <a:avLst>
              <a:gd name="adj" fmla="val 536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510BD7A-6CA1-47D7-9AA5-51884B4551DF}"/>
              </a:ext>
            </a:extLst>
          </p:cNvPr>
          <p:cNvSpPr/>
          <p:nvPr/>
        </p:nvSpPr>
        <p:spPr>
          <a:xfrm>
            <a:off x="3730232" y="828145"/>
            <a:ext cx="1175465" cy="1797068"/>
          </a:xfrm>
          <a:prstGeom prst="roundRect">
            <a:avLst>
              <a:gd name="adj" fmla="val 537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6E6D2B-916A-4EE7-B3C2-8B4FFA3C09CB}"/>
              </a:ext>
            </a:extLst>
          </p:cNvPr>
          <p:cNvSpPr/>
          <p:nvPr/>
        </p:nvSpPr>
        <p:spPr>
          <a:xfrm>
            <a:off x="1186812" y="828146"/>
            <a:ext cx="1175465" cy="1779638"/>
          </a:xfrm>
          <a:prstGeom prst="roundRect">
            <a:avLst>
              <a:gd name="adj" fmla="val 608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773FF91-B4E9-4101-B8BB-041B610B2EEB}"/>
              </a:ext>
            </a:extLst>
          </p:cNvPr>
          <p:cNvSpPr/>
          <p:nvPr/>
        </p:nvSpPr>
        <p:spPr>
          <a:xfrm>
            <a:off x="2410292" y="828145"/>
            <a:ext cx="1175465" cy="1775019"/>
          </a:xfrm>
          <a:prstGeom prst="roundRect">
            <a:avLst>
              <a:gd name="adj" fmla="val 619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020C798-20CC-4A15-ABFF-B9F77678DC65}"/>
              </a:ext>
            </a:extLst>
          </p:cNvPr>
          <p:cNvSpPr/>
          <p:nvPr/>
        </p:nvSpPr>
        <p:spPr>
          <a:xfrm>
            <a:off x="655454" y="3256760"/>
            <a:ext cx="413125" cy="33439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7238AC-EE20-4CDD-88F5-AC4D15626410}"/>
              </a:ext>
            </a:extLst>
          </p:cNvPr>
          <p:cNvSpPr/>
          <p:nvPr/>
        </p:nvSpPr>
        <p:spPr>
          <a:xfrm>
            <a:off x="658761" y="828145"/>
            <a:ext cx="413125" cy="18154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08180EC1-4A2A-478D-9F54-5180C62FA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63302"/>
              </p:ext>
            </p:extLst>
          </p:nvPr>
        </p:nvGraphicFramePr>
        <p:xfrm>
          <a:off x="1143000" y="3256760"/>
          <a:ext cx="10483344" cy="3343988"/>
        </p:xfrm>
        <a:graphic>
          <a:graphicData uri="http://schemas.openxmlformats.org/drawingml/2006/table">
            <a:tbl>
              <a:tblPr bandCol="1">
                <a:tableStyleId>{68D230F3-CF80-4859-8CE7-A43EE81993B5}</a:tableStyleId>
              </a:tblPr>
              <a:tblGrid>
                <a:gridCol w="87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612">
                  <a:extLst>
                    <a:ext uri="{9D8B030D-6E8A-4147-A177-3AD203B41FA5}">
                      <a16:colId xmlns:a16="http://schemas.microsoft.com/office/drawing/2014/main" val="41155508"/>
                    </a:ext>
                  </a:extLst>
                </a:gridCol>
                <a:gridCol w="873612">
                  <a:extLst>
                    <a:ext uri="{9D8B030D-6E8A-4147-A177-3AD203B41FA5}">
                      <a16:colId xmlns:a16="http://schemas.microsoft.com/office/drawing/2014/main" val="2588589386"/>
                    </a:ext>
                  </a:extLst>
                </a:gridCol>
                <a:gridCol w="873612">
                  <a:extLst>
                    <a:ext uri="{9D8B030D-6E8A-4147-A177-3AD203B41FA5}">
                      <a16:colId xmlns:a16="http://schemas.microsoft.com/office/drawing/2014/main" val="233804725"/>
                    </a:ext>
                  </a:extLst>
                </a:gridCol>
                <a:gridCol w="873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6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612">
                  <a:extLst>
                    <a:ext uri="{9D8B030D-6E8A-4147-A177-3AD203B41FA5}">
                      <a16:colId xmlns:a16="http://schemas.microsoft.com/office/drawing/2014/main" val="4212656698"/>
                    </a:ext>
                  </a:extLst>
                </a:gridCol>
                <a:gridCol w="873612">
                  <a:extLst>
                    <a:ext uri="{9D8B030D-6E8A-4147-A177-3AD203B41FA5}">
                      <a16:colId xmlns:a16="http://schemas.microsoft.com/office/drawing/2014/main" val="1076503633"/>
                    </a:ext>
                  </a:extLst>
                </a:gridCol>
                <a:gridCol w="873612">
                  <a:extLst>
                    <a:ext uri="{9D8B030D-6E8A-4147-A177-3AD203B41FA5}">
                      <a16:colId xmlns:a16="http://schemas.microsoft.com/office/drawing/2014/main" val="2124457151"/>
                    </a:ext>
                  </a:extLst>
                </a:gridCol>
              </a:tblGrid>
              <a:tr h="33439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WEEK 1</a:t>
                      </a:r>
                    </a:p>
                    <a:p>
                      <a:pPr algn="ctr"/>
                      <a:endParaRPr lang="en-US" sz="1050" b="1" dirty="0"/>
                    </a:p>
                    <a:p>
                      <a:pPr algn="ctr"/>
                      <a:endParaRPr lang="en-US" sz="1050" b="1" dirty="0"/>
                    </a:p>
                    <a:p>
                      <a:pPr algn="ctr"/>
                      <a:endParaRPr lang="en-US" sz="1050" b="1" dirty="0"/>
                    </a:p>
                    <a:p>
                      <a:pPr algn="ctr"/>
                      <a:endParaRPr lang="en-US" sz="1050" b="1" dirty="0"/>
                    </a:p>
                    <a:p>
                      <a:pPr algn="ctr"/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/>
                        <a:t>WEEK 2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/>
                        <a:t>WEEK 3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/>
                        <a:t>WEEK 4</a:t>
                      </a:r>
                    </a:p>
                    <a:p>
                      <a:pPr marL="0" algn="ctr" defTabSz="914400" rtl="0" eaLnBrk="1" latinLnBrk="0" hangingPunct="1"/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/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/>
                        <a:t>WEEK 7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/>
                        <a:t>WEEK 8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/>
                        <a:t>WEEK 9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/>
                        <a:t>WEEK10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/>
                        <a:t>WEEK 11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/>
                        <a:t>WEEK 12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itle 14">
            <a:extLst>
              <a:ext uri="{FF2B5EF4-FFF2-40B4-BE49-F238E27FC236}">
                <a16:creationId xmlns:a16="http://schemas.microsoft.com/office/drawing/2014/main" id="{5EAFD6CC-9B06-4826-8F5F-E48A59DB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4" y="59433"/>
            <a:ext cx="11252200" cy="488215"/>
          </a:xfrm>
          <a:solidFill>
            <a:schemeClr val="bg1"/>
          </a:solidFill>
          <a:effectLst/>
        </p:spPr>
        <p:txBody>
          <a:bodyPr>
            <a:noAutofit/>
          </a:bodyPr>
          <a:lstStyle/>
          <a:p>
            <a:r>
              <a:rPr lang="en-US" sz="28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     Automation POC –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Scope, Execution Plan</a:t>
            </a:r>
            <a:endParaRPr lang="en-US" sz="2800" b="1" noProof="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ED96D1-6709-401B-B672-2A758684034E}"/>
              </a:ext>
            </a:extLst>
          </p:cNvPr>
          <p:cNvCxnSpPr/>
          <p:nvPr/>
        </p:nvCxnSpPr>
        <p:spPr>
          <a:xfrm>
            <a:off x="474064" y="615409"/>
            <a:ext cx="11470640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Travel_Fill_25">
            <a:extLst>
              <a:ext uri="{FF2B5EF4-FFF2-40B4-BE49-F238E27FC236}">
                <a16:creationId xmlns:a16="http://schemas.microsoft.com/office/drawing/2014/main" id="{9A3792E9-7C66-4F6A-9449-0050A14FD9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0" y="0"/>
            <a:ext cx="0" cy="0"/>
          </a:xfrm>
          <a:custGeom>
            <a:avLst/>
            <a:gdLst>
              <a:gd name="T0" fmla="*/ 247 w 512"/>
              <a:gd name="T1" fmla="*/ 278 h 512"/>
              <a:gd name="T2" fmla="*/ 323 w 512"/>
              <a:gd name="T3" fmla="*/ 219 h 512"/>
              <a:gd name="T4" fmla="*/ 264 w 512"/>
              <a:gd name="T5" fmla="*/ 295 h 512"/>
              <a:gd name="T6" fmla="*/ 256 w 512"/>
              <a:gd name="T7" fmla="*/ 298 h 512"/>
              <a:gd name="T8" fmla="*/ 256 w 512"/>
              <a:gd name="T9" fmla="*/ 298 h 512"/>
              <a:gd name="T10" fmla="*/ 247 w 512"/>
              <a:gd name="T11" fmla="*/ 295 h 512"/>
              <a:gd name="T12" fmla="*/ 243 w 512"/>
              <a:gd name="T13" fmla="*/ 286 h 512"/>
              <a:gd name="T14" fmla="*/ 247 w 512"/>
              <a:gd name="T15" fmla="*/ 278 h 512"/>
              <a:gd name="T16" fmla="*/ 512 w 512"/>
              <a:gd name="T17" fmla="*/ 256 h 512"/>
              <a:gd name="T18" fmla="*/ 256 w 512"/>
              <a:gd name="T19" fmla="*/ 512 h 512"/>
              <a:gd name="T20" fmla="*/ 0 w 512"/>
              <a:gd name="T21" fmla="*/ 256 h 512"/>
              <a:gd name="T22" fmla="*/ 256 w 512"/>
              <a:gd name="T23" fmla="*/ 0 h 512"/>
              <a:gd name="T24" fmla="*/ 512 w 512"/>
              <a:gd name="T25" fmla="*/ 256 h 512"/>
              <a:gd name="T26" fmla="*/ 416 w 512"/>
              <a:gd name="T27" fmla="*/ 288 h 512"/>
              <a:gd name="T28" fmla="*/ 378 w 512"/>
              <a:gd name="T29" fmla="*/ 184 h 512"/>
              <a:gd name="T30" fmla="*/ 392 w 512"/>
              <a:gd name="T31" fmla="*/ 166 h 512"/>
              <a:gd name="T32" fmla="*/ 391 w 512"/>
              <a:gd name="T33" fmla="*/ 152 h 512"/>
              <a:gd name="T34" fmla="*/ 377 w 512"/>
              <a:gd name="T35" fmla="*/ 151 h 512"/>
              <a:gd name="T36" fmla="*/ 359 w 512"/>
              <a:gd name="T37" fmla="*/ 165 h 512"/>
              <a:gd name="T38" fmla="*/ 256 w 512"/>
              <a:gd name="T39" fmla="*/ 128 h 512"/>
              <a:gd name="T40" fmla="*/ 96 w 512"/>
              <a:gd name="T41" fmla="*/ 288 h 512"/>
              <a:gd name="T42" fmla="*/ 106 w 512"/>
              <a:gd name="T43" fmla="*/ 298 h 512"/>
              <a:gd name="T44" fmla="*/ 117 w 512"/>
              <a:gd name="T45" fmla="*/ 288 h 512"/>
              <a:gd name="T46" fmla="*/ 256 w 512"/>
              <a:gd name="T47" fmla="*/ 149 h 512"/>
              <a:gd name="T48" fmla="*/ 341 w 512"/>
              <a:gd name="T49" fmla="*/ 179 h 512"/>
              <a:gd name="T50" fmla="*/ 233 w 512"/>
              <a:gd name="T51" fmla="*/ 261 h 512"/>
              <a:gd name="T52" fmla="*/ 232 w 512"/>
              <a:gd name="T53" fmla="*/ 262 h 512"/>
              <a:gd name="T54" fmla="*/ 222 w 512"/>
              <a:gd name="T55" fmla="*/ 286 h 512"/>
              <a:gd name="T56" fmla="*/ 232 w 512"/>
              <a:gd name="T57" fmla="*/ 310 h 512"/>
              <a:gd name="T58" fmla="*/ 256 w 512"/>
              <a:gd name="T59" fmla="*/ 320 h 512"/>
              <a:gd name="T60" fmla="*/ 256 w 512"/>
              <a:gd name="T61" fmla="*/ 320 h 512"/>
              <a:gd name="T62" fmla="*/ 279 w 512"/>
              <a:gd name="T63" fmla="*/ 310 h 512"/>
              <a:gd name="T64" fmla="*/ 280 w 512"/>
              <a:gd name="T65" fmla="*/ 309 h 512"/>
              <a:gd name="T66" fmla="*/ 364 w 512"/>
              <a:gd name="T67" fmla="*/ 202 h 512"/>
              <a:gd name="T68" fmla="*/ 394 w 512"/>
              <a:gd name="T69" fmla="*/ 288 h 512"/>
              <a:gd name="T70" fmla="*/ 405 w 512"/>
              <a:gd name="T71" fmla="*/ 298 h 512"/>
              <a:gd name="T72" fmla="*/ 416 w 512"/>
              <a:gd name="T73" fmla="*/ 28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12" h="512">
                <a:moveTo>
                  <a:pt x="247" y="278"/>
                </a:moveTo>
                <a:cubicBezTo>
                  <a:pt x="323" y="219"/>
                  <a:pt x="323" y="219"/>
                  <a:pt x="323" y="219"/>
                </a:cubicBezTo>
                <a:cubicBezTo>
                  <a:pt x="264" y="295"/>
                  <a:pt x="264" y="295"/>
                  <a:pt x="264" y="295"/>
                </a:cubicBezTo>
                <a:cubicBezTo>
                  <a:pt x="262" y="297"/>
                  <a:pt x="259" y="298"/>
                  <a:pt x="256" y="298"/>
                </a:cubicBezTo>
                <a:cubicBezTo>
                  <a:pt x="256" y="298"/>
                  <a:pt x="256" y="298"/>
                  <a:pt x="256" y="298"/>
                </a:cubicBezTo>
                <a:cubicBezTo>
                  <a:pt x="252" y="298"/>
                  <a:pt x="249" y="297"/>
                  <a:pt x="247" y="295"/>
                </a:cubicBezTo>
                <a:cubicBezTo>
                  <a:pt x="245" y="292"/>
                  <a:pt x="243" y="289"/>
                  <a:pt x="243" y="286"/>
                </a:cubicBezTo>
                <a:cubicBezTo>
                  <a:pt x="243" y="283"/>
                  <a:pt x="245" y="280"/>
                  <a:pt x="247" y="278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6" y="288"/>
                </a:moveTo>
                <a:cubicBezTo>
                  <a:pt x="416" y="248"/>
                  <a:pt x="401" y="212"/>
                  <a:pt x="378" y="184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95" y="162"/>
                  <a:pt x="395" y="156"/>
                  <a:pt x="391" y="152"/>
                </a:cubicBezTo>
                <a:cubicBezTo>
                  <a:pt x="387" y="148"/>
                  <a:pt x="381" y="148"/>
                  <a:pt x="377" y="151"/>
                </a:cubicBezTo>
                <a:cubicBezTo>
                  <a:pt x="359" y="165"/>
                  <a:pt x="359" y="165"/>
                  <a:pt x="359" y="165"/>
                </a:cubicBezTo>
                <a:cubicBezTo>
                  <a:pt x="331" y="142"/>
                  <a:pt x="295" y="128"/>
                  <a:pt x="256" y="128"/>
                </a:cubicBezTo>
                <a:cubicBezTo>
                  <a:pt x="167" y="128"/>
                  <a:pt x="96" y="199"/>
                  <a:pt x="96" y="288"/>
                </a:cubicBezTo>
                <a:cubicBezTo>
                  <a:pt x="96" y="294"/>
                  <a:pt x="100" y="298"/>
                  <a:pt x="106" y="298"/>
                </a:cubicBezTo>
                <a:cubicBezTo>
                  <a:pt x="112" y="298"/>
                  <a:pt x="117" y="294"/>
                  <a:pt x="117" y="288"/>
                </a:cubicBezTo>
                <a:cubicBezTo>
                  <a:pt x="117" y="211"/>
                  <a:pt x="179" y="149"/>
                  <a:pt x="256" y="149"/>
                </a:cubicBezTo>
                <a:cubicBezTo>
                  <a:pt x="288" y="149"/>
                  <a:pt x="318" y="160"/>
                  <a:pt x="341" y="179"/>
                </a:cubicBezTo>
                <a:cubicBezTo>
                  <a:pt x="233" y="261"/>
                  <a:pt x="233" y="261"/>
                  <a:pt x="233" y="261"/>
                </a:cubicBezTo>
                <a:cubicBezTo>
                  <a:pt x="233" y="262"/>
                  <a:pt x="232" y="262"/>
                  <a:pt x="232" y="262"/>
                </a:cubicBezTo>
                <a:cubicBezTo>
                  <a:pt x="226" y="269"/>
                  <a:pt x="222" y="277"/>
                  <a:pt x="222" y="286"/>
                </a:cubicBezTo>
                <a:cubicBezTo>
                  <a:pt x="222" y="295"/>
                  <a:pt x="226" y="303"/>
                  <a:pt x="232" y="310"/>
                </a:cubicBezTo>
                <a:cubicBezTo>
                  <a:pt x="238" y="316"/>
                  <a:pt x="247" y="320"/>
                  <a:pt x="256" y="320"/>
                </a:cubicBezTo>
                <a:cubicBezTo>
                  <a:pt x="256" y="320"/>
                  <a:pt x="256" y="320"/>
                  <a:pt x="256" y="320"/>
                </a:cubicBezTo>
                <a:cubicBezTo>
                  <a:pt x="265" y="320"/>
                  <a:pt x="273" y="316"/>
                  <a:pt x="279" y="310"/>
                </a:cubicBezTo>
                <a:cubicBezTo>
                  <a:pt x="280" y="310"/>
                  <a:pt x="280" y="309"/>
                  <a:pt x="280" y="309"/>
                </a:cubicBezTo>
                <a:cubicBezTo>
                  <a:pt x="364" y="202"/>
                  <a:pt x="364" y="202"/>
                  <a:pt x="364" y="202"/>
                </a:cubicBezTo>
                <a:cubicBezTo>
                  <a:pt x="383" y="225"/>
                  <a:pt x="394" y="255"/>
                  <a:pt x="394" y="288"/>
                </a:cubicBezTo>
                <a:cubicBezTo>
                  <a:pt x="394" y="294"/>
                  <a:pt x="399" y="298"/>
                  <a:pt x="405" y="298"/>
                </a:cubicBezTo>
                <a:cubicBezTo>
                  <a:pt x="411" y="298"/>
                  <a:pt x="416" y="294"/>
                  <a:pt x="416" y="28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74" name="General_Border_38">
            <a:extLst>
              <a:ext uri="{FF2B5EF4-FFF2-40B4-BE49-F238E27FC236}">
                <a16:creationId xmlns:a16="http://schemas.microsoft.com/office/drawing/2014/main" id="{2DF340FA-5632-4C5B-AF88-09FCF749111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87098" y="937873"/>
            <a:ext cx="461732" cy="461732"/>
            <a:chOff x="378" y="713"/>
            <a:chExt cx="340" cy="3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5" name="Freeform 193">
              <a:extLst>
                <a:ext uri="{FF2B5EF4-FFF2-40B4-BE49-F238E27FC236}">
                  <a16:creationId xmlns:a16="http://schemas.microsoft.com/office/drawing/2014/main" id="{61A4042C-158E-410B-BEC2-26E143F3F2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" y="713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6" name="Freeform 194">
              <a:extLst>
                <a:ext uri="{FF2B5EF4-FFF2-40B4-BE49-F238E27FC236}">
                  <a16:creationId xmlns:a16="http://schemas.microsoft.com/office/drawing/2014/main" id="{9EF60F57-9C03-4526-9CF3-D1DEEBDCBA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" y="812"/>
              <a:ext cx="212" cy="157"/>
            </a:xfrm>
            <a:custGeom>
              <a:avLst/>
              <a:gdLst>
                <a:gd name="T0" fmla="*/ 309 w 320"/>
                <a:gd name="T1" fmla="*/ 21 h 236"/>
                <a:gd name="T2" fmla="*/ 309 w 320"/>
                <a:gd name="T3" fmla="*/ 0 h 236"/>
                <a:gd name="T4" fmla="*/ 288 w 320"/>
                <a:gd name="T5" fmla="*/ 11 h 236"/>
                <a:gd name="T6" fmla="*/ 247 w 320"/>
                <a:gd name="T7" fmla="*/ 32 h 236"/>
                <a:gd name="T8" fmla="*/ 165 w 320"/>
                <a:gd name="T9" fmla="*/ 12 h 236"/>
                <a:gd name="T10" fmla="*/ 128 w 320"/>
                <a:gd name="T11" fmla="*/ 32 h 236"/>
                <a:gd name="T12" fmla="*/ 32 w 320"/>
                <a:gd name="T13" fmla="*/ 11 h 236"/>
                <a:gd name="T14" fmla="*/ 10 w 320"/>
                <a:gd name="T15" fmla="*/ 0 h 236"/>
                <a:gd name="T16" fmla="*/ 10 w 320"/>
                <a:gd name="T17" fmla="*/ 21 h 236"/>
                <a:gd name="T18" fmla="*/ 0 w 320"/>
                <a:gd name="T19" fmla="*/ 181 h 236"/>
                <a:gd name="T20" fmla="*/ 21 w 320"/>
                <a:gd name="T21" fmla="*/ 192 h 236"/>
                <a:gd name="T22" fmla="*/ 32 w 320"/>
                <a:gd name="T23" fmla="*/ 171 h 236"/>
                <a:gd name="T24" fmla="*/ 76 w 320"/>
                <a:gd name="T25" fmla="*/ 219 h 236"/>
                <a:gd name="T26" fmla="*/ 121 w 320"/>
                <a:gd name="T27" fmla="*/ 232 h 236"/>
                <a:gd name="T28" fmla="*/ 154 w 320"/>
                <a:gd name="T29" fmla="*/ 235 h 236"/>
                <a:gd name="T30" fmla="*/ 181 w 320"/>
                <a:gd name="T31" fmla="*/ 221 h 236"/>
                <a:gd name="T32" fmla="*/ 222 w 320"/>
                <a:gd name="T33" fmla="*/ 227 h 236"/>
                <a:gd name="T34" fmla="*/ 242 w 320"/>
                <a:gd name="T35" fmla="*/ 210 h 236"/>
                <a:gd name="T36" fmla="*/ 275 w 320"/>
                <a:gd name="T37" fmla="*/ 185 h 236"/>
                <a:gd name="T38" fmla="*/ 288 w 320"/>
                <a:gd name="T39" fmla="*/ 171 h 236"/>
                <a:gd name="T40" fmla="*/ 298 w 320"/>
                <a:gd name="T41" fmla="*/ 192 h 236"/>
                <a:gd name="T42" fmla="*/ 320 w 320"/>
                <a:gd name="T43" fmla="*/ 181 h 236"/>
                <a:gd name="T44" fmla="*/ 254 w 320"/>
                <a:gd name="T45" fmla="*/ 179 h 236"/>
                <a:gd name="T46" fmla="*/ 239 w 320"/>
                <a:gd name="T47" fmla="*/ 188 h 236"/>
                <a:gd name="T48" fmla="*/ 232 w 320"/>
                <a:gd name="T49" fmla="*/ 183 h 236"/>
                <a:gd name="T50" fmla="*/ 198 w 320"/>
                <a:gd name="T51" fmla="*/ 125 h 236"/>
                <a:gd name="T52" fmla="*/ 179 w 320"/>
                <a:gd name="T53" fmla="*/ 135 h 236"/>
                <a:gd name="T54" fmla="*/ 214 w 320"/>
                <a:gd name="T55" fmla="*/ 194 h 236"/>
                <a:gd name="T56" fmla="*/ 194 w 320"/>
                <a:gd name="T57" fmla="*/ 204 h 236"/>
                <a:gd name="T58" fmla="*/ 147 w 320"/>
                <a:gd name="T59" fmla="*/ 147 h 236"/>
                <a:gd name="T60" fmla="*/ 164 w 320"/>
                <a:gd name="T61" fmla="*/ 196 h 236"/>
                <a:gd name="T62" fmla="*/ 160 w 320"/>
                <a:gd name="T63" fmla="*/ 212 h 236"/>
                <a:gd name="T64" fmla="*/ 143 w 320"/>
                <a:gd name="T65" fmla="*/ 208 h 236"/>
                <a:gd name="T66" fmla="*/ 132 w 320"/>
                <a:gd name="T67" fmla="*/ 188 h 236"/>
                <a:gd name="T68" fmla="*/ 124 w 320"/>
                <a:gd name="T69" fmla="*/ 176 h 236"/>
                <a:gd name="T70" fmla="*/ 106 w 320"/>
                <a:gd name="T71" fmla="*/ 188 h 236"/>
                <a:gd name="T72" fmla="*/ 111 w 320"/>
                <a:gd name="T73" fmla="*/ 214 h 236"/>
                <a:gd name="T74" fmla="*/ 62 w 320"/>
                <a:gd name="T75" fmla="*/ 155 h 236"/>
                <a:gd name="T76" fmla="*/ 32 w 320"/>
                <a:gd name="T77" fmla="*/ 149 h 236"/>
                <a:gd name="T78" fmla="*/ 88 w 320"/>
                <a:gd name="T79" fmla="*/ 53 h 236"/>
                <a:gd name="T80" fmla="*/ 64 w 320"/>
                <a:gd name="T81" fmla="*/ 85 h 236"/>
                <a:gd name="T82" fmla="*/ 97 w 320"/>
                <a:gd name="T83" fmla="*/ 117 h 236"/>
                <a:gd name="T84" fmla="*/ 253 w 320"/>
                <a:gd name="T85" fmla="*/ 170 h 236"/>
                <a:gd name="T86" fmla="*/ 288 w 320"/>
                <a:gd name="T87" fmla="*/ 149 h 236"/>
                <a:gd name="T88" fmla="*/ 265 w 320"/>
                <a:gd name="T89" fmla="*/ 150 h 236"/>
                <a:gd name="T90" fmla="*/ 215 w 320"/>
                <a:gd name="T91" fmla="*/ 76 h 236"/>
                <a:gd name="T92" fmla="*/ 88 w 320"/>
                <a:gd name="T93" fmla="*/ 95 h 236"/>
                <a:gd name="T94" fmla="*/ 90 w 320"/>
                <a:gd name="T95" fmla="*/ 77 h 236"/>
                <a:gd name="T96" fmla="*/ 242 w 320"/>
                <a:gd name="T97" fmla="*/ 53 h 236"/>
                <a:gd name="T98" fmla="*/ 288 w 320"/>
                <a:gd name="T99" fmla="*/ 5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0" h="236">
                  <a:moveTo>
                    <a:pt x="309" y="171"/>
                  </a:moveTo>
                  <a:cubicBezTo>
                    <a:pt x="309" y="21"/>
                    <a:pt x="309" y="21"/>
                    <a:pt x="309" y="21"/>
                  </a:cubicBezTo>
                  <a:cubicBezTo>
                    <a:pt x="315" y="21"/>
                    <a:pt x="320" y="17"/>
                    <a:pt x="320" y="11"/>
                  </a:cubicBezTo>
                  <a:cubicBezTo>
                    <a:pt x="320" y="5"/>
                    <a:pt x="315" y="0"/>
                    <a:pt x="309" y="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92" y="0"/>
                    <a:pt x="288" y="5"/>
                    <a:pt x="288" y="11"/>
                  </a:cubicBezTo>
                  <a:cubicBezTo>
                    <a:pt x="288" y="32"/>
                    <a:pt x="288" y="32"/>
                    <a:pt x="288" y="32"/>
                  </a:cubicBezTo>
                  <a:cubicBezTo>
                    <a:pt x="247" y="32"/>
                    <a:pt x="247" y="32"/>
                    <a:pt x="247" y="32"/>
                  </a:cubicBezTo>
                  <a:cubicBezTo>
                    <a:pt x="173" y="11"/>
                    <a:pt x="173" y="11"/>
                    <a:pt x="173" y="11"/>
                  </a:cubicBezTo>
                  <a:cubicBezTo>
                    <a:pt x="171" y="10"/>
                    <a:pt x="168" y="11"/>
                    <a:pt x="165" y="1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7" y="0"/>
                    <a:pt x="2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10" y="171"/>
                    <a:pt x="10" y="171"/>
                    <a:pt x="10" y="171"/>
                  </a:cubicBezTo>
                  <a:cubicBezTo>
                    <a:pt x="4" y="171"/>
                    <a:pt x="0" y="175"/>
                    <a:pt x="0" y="181"/>
                  </a:cubicBezTo>
                  <a:cubicBezTo>
                    <a:pt x="0" y="187"/>
                    <a:pt x="4" y="192"/>
                    <a:pt x="10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7" y="192"/>
                    <a:pt x="32" y="187"/>
                    <a:pt x="32" y="181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47" y="171"/>
                    <a:pt x="47" y="171"/>
                    <a:pt x="47" y="171"/>
                  </a:cubicBezTo>
                  <a:cubicBezTo>
                    <a:pt x="76" y="219"/>
                    <a:pt x="76" y="219"/>
                    <a:pt x="76" y="219"/>
                  </a:cubicBezTo>
                  <a:cubicBezTo>
                    <a:pt x="82" y="230"/>
                    <a:pt x="94" y="236"/>
                    <a:pt x="106" y="236"/>
                  </a:cubicBezTo>
                  <a:cubicBezTo>
                    <a:pt x="111" y="236"/>
                    <a:pt x="116" y="235"/>
                    <a:pt x="121" y="232"/>
                  </a:cubicBezTo>
                  <a:cubicBezTo>
                    <a:pt x="125" y="230"/>
                    <a:pt x="128" y="227"/>
                    <a:pt x="130" y="225"/>
                  </a:cubicBezTo>
                  <a:cubicBezTo>
                    <a:pt x="136" y="231"/>
                    <a:pt x="145" y="235"/>
                    <a:pt x="154" y="235"/>
                  </a:cubicBezTo>
                  <a:cubicBezTo>
                    <a:pt x="160" y="235"/>
                    <a:pt x="165" y="233"/>
                    <a:pt x="171" y="230"/>
                  </a:cubicBezTo>
                  <a:cubicBezTo>
                    <a:pt x="175" y="228"/>
                    <a:pt x="178" y="225"/>
                    <a:pt x="181" y="221"/>
                  </a:cubicBezTo>
                  <a:cubicBezTo>
                    <a:pt x="187" y="228"/>
                    <a:pt x="196" y="232"/>
                    <a:pt x="205" y="232"/>
                  </a:cubicBezTo>
                  <a:cubicBezTo>
                    <a:pt x="211" y="232"/>
                    <a:pt x="217" y="231"/>
                    <a:pt x="222" y="227"/>
                  </a:cubicBezTo>
                  <a:cubicBezTo>
                    <a:pt x="229" y="223"/>
                    <a:pt x="234" y="216"/>
                    <a:pt x="236" y="209"/>
                  </a:cubicBezTo>
                  <a:cubicBezTo>
                    <a:pt x="238" y="209"/>
                    <a:pt x="240" y="210"/>
                    <a:pt x="242" y="210"/>
                  </a:cubicBezTo>
                  <a:cubicBezTo>
                    <a:pt x="248" y="210"/>
                    <a:pt x="254" y="208"/>
                    <a:pt x="259" y="205"/>
                  </a:cubicBezTo>
                  <a:cubicBezTo>
                    <a:pt x="267" y="201"/>
                    <a:pt x="272" y="193"/>
                    <a:pt x="275" y="185"/>
                  </a:cubicBezTo>
                  <a:cubicBezTo>
                    <a:pt x="276" y="180"/>
                    <a:pt x="276" y="175"/>
                    <a:pt x="275" y="171"/>
                  </a:cubicBezTo>
                  <a:cubicBezTo>
                    <a:pt x="288" y="171"/>
                    <a:pt x="288" y="171"/>
                    <a:pt x="288" y="171"/>
                  </a:cubicBezTo>
                  <a:cubicBezTo>
                    <a:pt x="288" y="181"/>
                    <a:pt x="288" y="181"/>
                    <a:pt x="288" y="181"/>
                  </a:cubicBezTo>
                  <a:cubicBezTo>
                    <a:pt x="288" y="187"/>
                    <a:pt x="292" y="192"/>
                    <a:pt x="298" y="192"/>
                  </a:cubicBezTo>
                  <a:cubicBezTo>
                    <a:pt x="309" y="192"/>
                    <a:pt x="309" y="192"/>
                    <a:pt x="309" y="192"/>
                  </a:cubicBezTo>
                  <a:cubicBezTo>
                    <a:pt x="315" y="192"/>
                    <a:pt x="320" y="187"/>
                    <a:pt x="320" y="181"/>
                  </a:cubicBezTo>
                  <a:cubicBezTo>
                    <a:pt x="320" y="175"/>
                    <a:pt x="315" y="171"/>
                    <a:pt x="309" y="171"/>
                  </a:cubicBezTo>
                  <a:close/>
                  <a:moveTo>
                    <a:pt x="254" y="179"/>
                  </a:moveTo>
                  <a:cubicBezTo>
                    <a:pt x="253" y="183"/>
                    <a:pt x="251" y="185"/>
                    <a:pt x="248" y="187"/>
                  </a:cubicBezTo>
                  <a:cubicBezTo>
                    <a:pt x="246" y="188"/>
                    <a:pt x="242" y="189"/>
                    <a:pt x="239" y="188"/>
                  </a:cubicBezTo>
                  <a:cubicBezTo>
                    <a:pt x="236" y="187"/>
                    <a:pt x="234" y="185"/>
                    <a:pt x="232" y="183"/>
                  </a:cubicBezTo>
                  <a:cubicBezTo>
                    <a:pt x="232" y="183"/>
                    <a:pt x="232" y="183"/>
                    <a:pt x="232" y="183"/>
                  </a:cubicBezTo>
                  <a:cubicBezTo>
                    <a:pt x="232" y="183"/>
                    <a:pt x="232" y="183"/>
                    <a:pt x="232" y="182"/>
                  </a:cubicBezTo>
                  <a:cubicBezTo>
                    <a:pt x="198" y="125"/>
                    <a:pt x="198" y="125"/>
                    <a:pt x="198" y="125"/>
                  </a:cubicBezTo>
                  <a:cubicBezTo>
                    <a:pt x="195" y="119"/>
                    <a:pt x="188" y="118"/>
                    <a:pt x="183" y="121"/>
                  </a:cubicBezTo>
                  <a:cubicBezTo>
                    <a:pt x="178" y="124"/>
                    <a:pt x="176" y="130"/>
                    <a:pt x="179" y="135"/>
                  </a:cubicBezTo>
                  <a:cubicBezTo>
                    <a:pt x="214" y="194"/>
                    <a:pt x="214" y="194"/>
                    <a:pt x="214" y="194"/>
                  </a:cubicBezTo>
                  <a:cubicBezTo>
                    <a:pt x="214" y="194"/>
                    <a:pt x="214" y="194"/>
                    <a:pt x="214" y="194"/>
                  </a:cubicBezTo>
                  <a:cubicBezTo>
                    <a:pt x="217" y="199"/>
                    <a:pt x="217" y="206"/>
                    <a:pt x="211" y="209"/>
                  </a:cubicBezTo>
                  <a:cubicBezTo>
                    <a:pt x="205" y="212"/>
                    <a:pt x="198" y="210"/>
                    <a:pt x="194" y="204"/>
                  </a:cubicBezTo>
                  <a:cubicBezTo>
                    <a:pt x="162" y="151"/>
                    <a:pt x="162" y="151"/>
                    <a:pt x="162" y="151"/>
                  </a:cubicBezTo>
                  <a:cubicBezTo>
                    <a:pt x="159" y="146"/>
                    <a:pt x="153" y="144"/>
                    <a:pt x="147" y="147"/>
                  </a:cubicBezTo>
                  <a:cubicBezTo>
                    <a:pt x="142" y="150"/>
                    <a:pt x="141" y="157"/>
                    <a:pt x="144" y="162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6" y="201"/>
                    <a:pt x="165" y="204"/>
                  </a:cubicBezTo>
                  <a:cubicBezTo>
                    <a:pt x="165" y="207"/>
                    <a:pt x="163" y="210"/>
                    <a:pt x="160" y="212"/>
                  </a:cubicBezTo>
                  <a:cubicBezTo>
                    <a:pt x="154" y="215"/>
                    <a:pt x="147" y="213"/>
                    <a:pt x="143" y="208"/>
                  </a:cubicBezTo>
                  <a:cubicBezTo>
                    <a:pt x="143" y="208"/>
                    <a:pt x="143" y="208"/>
                    <a:pt x="143" y="208"/>
                  </a:cubicBezTo>
                  <a:cubicBezTo>
                    <a:pt x="132" y="188"/>
                    <a:pt x="132" y="188"/>
                    <a:pt x="132" y="188"/>
                  </a:cubicBezTo>
                  <a:cubicBezTo>
                    <a:pt x="132" y="188"/>
                    <a:pt x="132" y="188"/>
                    <a:pt x="132" y="188"/>
                  </a:cubicBezTo>
                  <a:cubicBezTo>
                    <a:pt x="132" y="188"/>
                    <a:pt x="132" y="188"/>
                    <a:pt x="132" y="188"/>
                  </a:cubicBezTo>
                  <a:cubicBezTo>
                    <a:pt x="124" y="176"/>
                    <a:pt x="124" y="176"/>
                    <a:pt x="124" y="176"/>
                  </a:cubicBezTo>
                  <a:cubicBezTo>
                    <a:pt x="121" y="171"/>
                    <a:pt x="114" y="170"/>
                    <a:pt x="110" y="173"/>
                  </a:cubicBezTo>
                  <a:cubicBezTo>
                    <a:pt x="105" y="176"/>
                    <a:pt x="103" y="183"/>
                    <a:pt x="106" y="188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5" y="201"/>
                    <a:pt x="118" y="209"/>
                    <a:pt x="111" y="214"/>
                  </a:cubicBezTo>
                  <a:cubicBezTo>
                    <a:pt x="105" y="217"/>
                    <a:pt x="97" y="213"/>
                    <a:pt x="94" y="208"/>
                  </a:cubicBezTo>
                  <a:cubicBezTo>
                    <a:pt x="62" y="155"/>
                    <a:pt x="62" y="155"/>
                    <a:pt x="62" y="155"/>
                  </a:cubicBezTo>
                  <a:cubicBezTo>
                    <a:pt x="60" y="151"/>
                    <a:pt x="57" y="149"/>
                    <a:pt x="53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70" y="64"/>
                    <a:pt x="64" y="74"/>
                    <a:pt x="64" y="85"/>
                  </a:cubicBezTo>
                  <a:cubicBezTo>
                    <a:pt x="64" y="95"/>
                    <a:pt x="68" y="105"/>
                    <a:pt x="74" y="111"/>
                  </a:cubicBezTo>
                  <a:cubicBezTo>
                    <a:pt x="81" y="116"/>
                    <a:pt x="89" y="118"/>
                    <a:pt x="97" y="117"/>
                  </a:cubicBezTo>
                  <a:cubicBezTo>
                    <a:pt x="211" y="98"/>
                    <a:pt x="211" y="98"/>
                    <a:pt x="211" y="98"/>
                  </a:cubicBezTo>
                  <a:cubicBezTo>
                    <a:pt x="253" y="170"/>
                    <a:pt x="253" y="170"/>
                    <a:pt x="253" y="170"/>
                  </a:cubicBezTo>
                  <a:cubicBezTo>
                    <a:pt x="254" y="173"/>
                    <a:pt x="255" y="176"/>
                    <a:pt x="254" y="179"/>
                  </a:cubicBezTo>
                  <a:close/>
                  <a:moveTo>
                    <a:pt x="288" y="149"/>
                  </a:moveTo>
                  <a:cubicBezTo>
                    <a:pt x="266" y="149"/>
                    <a:pt x="266" y="149"/>
                    <a:pt x="266" y="149"/>
                  </a:cubicBezTo>
                  <a:cubicBezTo>
                    <a:pt x="266" y="149"/>
                    <a:pt x="266" y="150"/>
                    <a:pt x="265" y="150"/>
                  </a:cubicBezTo>
                  <a:cubicBezTo>
                    <a:pt x="226" y="81"/>
                    <a:pt x="226" y="81"/>
                    <a:pt x="226" y="81"/>
                  </a:cubicBezTo>
                  <a:cubicBezTo>
                    <a:pt x="224" y="77"/>
                    <a:pt x="220" y="75"/>
                    <a:pt x="215" y="76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91" y="97"/>
                    <a:pt x="89" y="96"/>
                    <a:pt x="88" y="95"/>
                  </a:cubicBezTo>
                  <a:cubicBezTo>
                    <a:pt x="86" y="93"/>
                    <a:pt x="85" y="89"/>
                    <a:pt x="85" y="85"/>
                  </a:cubicBezTo>
                  <a:cubicBezTo>
                    <a:pt x="85" y="80"/>
                    <a:pt x="88" y="78"/>
                    <a:pt x="90" y="77"/>
                  </a:cubicBezTo>
                  <a:cubicBezTo>
                    <a:pt x="172" y="33"/>
                    <a:pt x="172" y="33"/>
                    <a:pt x="172" y="33"/>
                  </a:cubicBezTo>
                  <a:cubicBezTo>
                    <a:pt x="242" y="53"/>
                    <a:pt x="242" y="53"/>
                    <a:pt x="242" y="53"/>
                  </a:cubicBezTo>
                  <a:cubicBezTo>
                    <a:pt x="243" y="53"/>
                    <a:pt x="244" y="53"/>
                    <a:pt x="245" y="53"/>
                  </a:cubicBezTo>
                  <a:cubicBezTo>
                    <a:pt x="288" y="53"/>
                    <a:pt x="288" y="53"/>
                    <a:pt x="288" y="53"/>
                  </a:cubicBezTo>
                  <a:lnTo>
                    <a:pt x="288" y="149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80" name="General_Border_77">
            <a:extLst>
              <a:ext uri="{FF2B5EF4-FFF2-40B4-BE49-F238E27FC236}">
                <a16:creationId xmlns:a16="http://schemas.microsoft.com/office/drawing/2014/main" id="{E4407B51-3659-45E6-BB29-D13D732343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43678" y="896101"/>
            <a:ext cx="461732" cy="461732"/>
            <a:chOff x="5986" y="3351"/>
            <a:chExt cx="340" cy="3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1" name="Freeform 658">
              <a:extLst>
                <a:ext uri="{FF2B5EF4-FFF2-40B4-BE49-F238E27FC236}">
                  <a16:creationId xmlns:a16="http://schemas.microsoft.com/office/drawing/2014/main" id="{36F64C8E-0056-42F0-91EA-C11082640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6" y="3351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82" name="Freeform 659">
              <a:extLst>
                <a:ext uri="{FF2B5EF4-FFF2-40B4-BE49-F238E27FC236}">
                  <a16:creationId xmlns:a16="http://schemas.microsoft.com/office/drawing/2014/main" id="{640447E9-EBC1-468B-9119-5C1E0F8F37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2" y="3415"/>
              <a:ext cx="188" cy="211"/>
            </a:xfrm>
            <a:custGeom>
              <a:avLst/>
              <a:gdLst>
                <a:gd name="T0" fmla="*/ 142 w 283"/>
                <a:gd name="T1" fmla="*/ 0 h 318"/>
                <a:gd name="T2" fmla="*/ 0 w 283"/>
                <a:gd name="T3" fmla="*/ 141 h 318"/>
                <a:gd name="T4" fmla="*/ 1 w 283"/>
                <a:gd name="T5" fmla="*/ 151 h 318"/>
                <a:gd name="T6" fmla="*/ 27 w 283"/>
                <a:gd name="T7" fmla="*/ 308 h 318"/>
                <a:gd name="T8" fmla="*/ 32 w 283"/>
                <a:gd name="T9" fmla="*/ 315 h 318"/>
                <a:gd name="T10" fmla="*/ 40 w 283"/>
                <a:gd name="T11" fmla="*/ 317 h 318"/>
                <a:gd name="T12" fmla="*/ 97 w 283"/>
                <a:gd name="T13" fmla="*/ 307 h 318"/>
                <a:gd name="T14" fmla="*/ 106 w 283"/>
                <a:gd name="T15" fmla="*/ 295 h 318"/>
                <a:gd name="T16" fmla="*/ 81 w 283"/>
                <a:gd name="T17" fmla="*/ 151 h 318"/>
                <a:gd name="T18" fmla="*/ 80 w 283"/>
                <a:gd name="T19" fmla="*/ 141 h 318"/>
                <a:gd name="T20" fmla="*/ 142 w 283"/>
                <a:gd name="T21" fmla="*/ 79 h 318"/>
                <a:gd name="T22" fmla="*/ 204 w 283"/>
                <a:gd name="T23" fmla="*/ 141 h 318"/>
                <a:gd name="T24" fmla="*/ 203 w 283"/>
                <a:gd name="T25" fmla="*/ 151 h 318"/>
                <a:gd name="T26" fmla="*/ 178 w 283"/>
                <a:gd name="T27" fmla="*/ 295 h 318"/>
                <a:gd name="T28" fmla="*/ 186 w 283"/>
                <a:gd name="T29" fmla="*/ 307 h 318"/>
                <a:gd name="T30" fmla="*/ 243 w 283"/>
                <a:gd name="T31" fmla="*/ 317 h 318"/>
                <a:gd name="T32" fmla="*/ 245 w 283"/>
                <a:gd name="T33" fmla="*/ 317 h 318"/>
                <a:gd name="T34" fmla="*/ 251 w 283"/>
                <a:gd name="T35" fmla="*/ 315 h 318"/>
                <a:gd name="T36" fmla="*/ 256 w 283"/>
                <a:gd name="T37" fmla="*/ 308 h 318"/>
                <a:gd name="T38" fmla="*/ 283 w 283"/>
                <a:gd name="T39" fmla="*/ 152 h 318"/>
                <a:gd name="T40" fmla="*/ 283 w 283"/>
                <a:gd name="T41" fmla="*/ 151 h 318"/>
                <a:gd name="T42" fmla="*/ 283 w 283"/>
                <a:gd name="T43" fmla="*/ 141 h 318"/>
                <a:gd name="T44" fmla="*/ 142 w 283"/>
                <a:gd name="T45" fmla="*/ 0 h 318"/>
                <a:gd name="T46" fmla="*/ 47 w 283"/>
                <a:gd name="T47" fmla="*/ 294 h 318"/>
                <a:gd name="T48" fmla="*/ 42 w 283"/>
                <a:gd name="T49" fmla="*/ 264 h 318"/>
                <a:gd name="T50" fmla="*/ 78 w 283"/>
                <a:gd name="T51" fmla="*/ 257 h 318"/>
                <a:gd name="T52" fmla="*/ 83 w 283"/>
                <a:gd name="T53" fmla="*/ 288 h 318"/>
                <a:gd name="T54" fmla="*/ 47 w 283"/>
                <a:gd name="T55" fmla="*/ 294 h 318"/>
                <a:gd name="T56" fmla="*/ 200 w 283"/>
                <a:gd name="T57" fmla="*/ 288 h 318"/>
                <a:gd name="T58" fmla="*/ 206 w 283"/>
                <a:gd name="T59" fmla="*/ 257 h 318"/>
                <a:gd name="T60" fmla="*/ 242 w 283"/>
                <a:gd name="T61" fmla="*/ 264 h 318"/>
                <a:gd name="T62" fmla="*/ 237 w 283"/>
                <a:gd name="T63" fmla="*/ 294 h 318"/>
                <a:gd name="T64" fmla="*/ 200 w 283"/>
                <a:gd name="T65" fmla="*/ 288 h 318"/>
                <a:gd name="T66" fmla="*/ 261 w 283"/>
                <a:gd name="T67" fmla="*/ 149 h 318"/>
                <a:gd name="T68" fmla="*/ 245 w 283"/>
                <a:gd name="T69" fmla="*/ 243 h 318"/>
                <a:gd name="T70" fmla="*/ 209 w 283"/>
                <a:gd name="T71" fmla="*/ 236 h 318"/>
                <a:gd name="T72" fmla="*/ 224 w 283"/>
                <a:gd name="T73" fmla="*/ 154 h 318"/>
                <a:gd name="T74" fmla="*/ 225 w 283"/>
                <a:gd name="T75" fmla="*/ 141 h 318"/>
                <a:gd name="T76" fmla="*/ 142 w 283"/>
                <a:gd name="T77" fmla="*/ 58 h 318"/>
                <a:gd name="T78" fmla="*/ 58 w 283"/>
                <a:gd name="T79" fmla="*/ 141 h 318"/>
                <a:gd name="T80" fmla="*/ 60 w 283"/>
                <a:gd name="T81" fmla="*/ 155 h 318"/>
                <a:gd name="T82" fmla="*/ 74 w 283"/>
                <a:gd name="T83" fmla="*/ 236 h 318"/>
                <a:gd name="T84" fmla="*/ 38 w 283"/>
                <a:gd name="T85" fmla="*/ 243 h 318"/>
                <a:gd name="T86" fmla="*/ 22 w 283"/>
                <a:gd name="T87" fmla="*/ 150 h 318"/>
                <a:gd name="T88" fmla="*/ 22 w 283"/>
                <a:gd name="T89" fmla="*/ 149 h 318"/>
                <a:gd name="T90" fmla="*/ 21 w 283"/>
                <a:gd name="T91" fmla="*/ 141 h 318"/>
                <a:gd name="T92" fmla="*/ 142 w 283"/>
                <a:gd name="T93" fmla="*/ 21 h 318"/>
                <a:gd name="T94" fmla="*/ 262 w 283"/>
                <a:gd name="T95" fmla="*/ 141 h 318"/>
                <a:gd name="T96" fmla="*/ 261 w 283"/>
                <a:gd name="T97" fmla="*/ 14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3" h="318">
                  <a:moveTo>
                    <a:pt x="142" y="0"/>
                  </a:moveTo>
                  <a:cubicBezTo>
                    <a:pt x="64" y="0"/>
                    <a:pt x="0" y="63"/>
                    <a:pt x="0" y="141"/>
                  </a:cubicBezTo>
                  <a:cubicBezTo>
                    <a:pt x="0" y="144"/>
                    <a:pt x="0" y="147"/>
                    <a:pt x="1" y="151"/>
                  </a:cubicBezTo>
                  <a:cubicBezTo>
                    <a:pt x="27" y="308"/>
                    <a:pt x="27" y="308"/>
                    <a:pt x="27" y="308"/>
                  </a:cubicBezTo>
                  <a:cubicBezTo>
                    <a:pt x="28" y="311"/>
                    <a:pt x="30" y="314"/>
                    <a:pt x="32" y="315"/>
                  </a:cubicBezTo>
                  <a:cubicBezTo>
                    <a:pt x="34" y="317"/>
                    <a:pt x="37" y="318"/>
                    <a:pt x="40" y="317"/>
                  </a:cubicBezTo>
                  <a:cubicBezTo>
                    <a:pt x="97" y="307"/>
                    <a:pt x="97" y="307"/>
                    <a:pt x="97" y="307"/>
                  </a:cubicBezTo>
                  <a:cubicBezTo>
                    <a:pt x="103" y="306"/>
                    <a:pt x="107" y="300"/>
                    <a:pt x="106" y="295"/>
                  </a:cubicBezTo>
                  <a:cubicBezTo>
                    <a:pt x="81" y="151"/>
                    <a:pt x="81" y="151"/>
                    <a:pt x="81" y="151"/>
                  </a:cubicBezTo>
                  <a:cubicBezTo>
                    <a:pt x="80" y="148"/>
                    <a:pt x="80" y="144"/>
                    <a:pt x="80" y="141"/>
                  </a:cubicBezTo>
                  <a:cubicBezTo>
                    <a:pt x="80" y="105"/>
                    <a:pt x="106" y="79"/>
                    <a:pt x="142" y="79"/>
                  </a:cubicBezTo>
                  <a:cubicBezTo>
                    <a:pt x="176" y="79"/>
                    <a:pt x="204" y="107"/>
                    <a:pt x="204" y="141"/>
                  </a:cubicBezTo>
                  <a:cubicBezTo>
                    <a:pt x="204" y="144"/>
                    <a:pt x="203" y="148"/>
                    <a:pt x="203" y="151"/>
                  </a:cubicBezTo>
                  <a:cubicBezTo>
                    <a:pt x="178" y="295"/>
                    <a:pt x="178" y="295"/>
                    <a:pt x="178" y="295"/>
                  </a:cubicBezTo>
                  <a:cubicBezTo>
                    <a:pt x="177" y="300"/>
                    <a:pt x="180" y="306"/>
                    <a:pt x="186" y="307"/>
                  </a:cubicBezTo>
                  <a:cubicBezTo>
                    <a:pt x="243" y="317"/>
                    <a:pt x="243" y="317"/>
                    <a:pt x="243" y="317"/>
                  </a:cubicBezTo>
                  <a:cubicBezTo>
                    <a:pt x="244" y="317"/>
                    <a:pt x="245" y="317"/>
                    <a:pt x="245" y="317"/>
                  </a:cubicBezTo>
                  <a:cubicBezTo>
                    <a:pt x="248" y="317"/>
                    <a:pt x="250" y="317"/>
                    <a:pt x="251" y="315"/>
                  </a:cubicBezTo>
                  <a:cubicBezTo>
                    <a:pt x="254" y="314"/>
                    <a:pt x="255" y="311"/>
                    <a:pt x="256" y="308"/>
                  </a:cubicBezTo>
                  <a:cubicBezTo>
                    <a:pt x="283" y="152"/>
                    <a:pt x="283" y="152"/>
                    <a:pt x="283" y="152"/>
                  </a:cubicBezTo>
                  <a:cubicBezTo>
                    <a:pt x="283" y="151"/>
                    <a:pt x="283" y="151"/>
                    <a:pt x="283" y="151"/>
                  </a:cubicBezTo>
                  <a:cubicBezTo>
                    <a:pt x="283" y="147"/>
                    <a:pt x="283" y="144"/>
                    <a:pt x="283" y="141"/>
                  </a:cubicBezTo>
                  <a:cubicBezTo>
                    <a:pt x="283" y="63"/>
                    <a:pt x="220" y="0"/>
                    <a:pt x="142" y="0"/>
                  </a:cubicBezTo>
                  <a:close/>
                  <a:moveTo>
                    <a:pt x="47" y="294"/>
                  </a:moveTo>
                  <a:cubicBezTo>
                    <a:pt x="42" y="264"/>
                    <a:pt x="42" y="264"/>
                    <a:pt x="42" y="264"/>
                  </a:cubicBezTo>
                  <a:cubicBezTo>
                    <a:pt x="78" y="257"/>
                    <a:pt x="78" y="257"/>
                    <a:pt x="78" y="257"/>
                  </a:cubicBezTo>
                  <a:cubicBezTo>
                    <a:pt x="83" y="288"/>
                    <a:pt x="83" y="288"/>
                    <a:pt x="83" y="288"/>
                  </a:cubicBezTo>
                  <a:lnTo>
                    <a:pt x="47" y="294"/>
                  </a:lnTo>
                  <a:close/>
                  <a:moveTo>
                    <a:pt x="200" y="288"/>
                  </a:moveTo>
                  <a:cubicBezTo>
                    <a:pt x="206" y="257"/>
                    <a:pt x="206" y="257"/>
                    <a:pt x="206" y="257"/>
                  </a:cubicBezTo>
                  <a:cubicBezTo>
                    <a:pt x="242" y="264"/>
                    <a:pt x="242" y="264"/>
                    <a:pt x="242" y="264"/>
                  </a:cubicBezTo>
                  <a:cubicBezTo>
                    <a:pt x="237" y="294"/>
                    <a:pt x="237" y="294"/>
                    <a:pt x="237" y="294"/>
                  </a:cubicBezTo>
                  <a:lnTo>
                    <a:pt x="200" y="288"/>
                  </a:lnTo>
                  <a:close/>
                  <a:moveTo>
                    <a:pt x="261" y="149"/>
                  </a:moveTo>
                  <a:cubicBezTo>
                    <a:pt x="245" y="243"/>
                    <a:pt x="245" y="243"/>
                    <a:pt x="245" y="243"/>
                  </a:cubicBezTo>
                  <a:cubicBezTo>
                    <a:pt x="209" y="236"/>
                    <a:pt x="209" y="236"/>
                    <a:pt x="209" y="236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4" y="151"/>
                    <a:pt x="225" y="146"/>
                    <a:pt x="225" y="141"/>
                  </a:cubicBezTo>
                  <a:cubicBezTo>
                    <a:pt x="225" y="95"/>
                    <a:pt x="188" y="58"/>
                    <a:pt x="142" y="58"/>
                  </a:cubicBezTo>
                  <a:cubicBezTo>
                    <a:pt x="94" y="58"/>
                    <a:pt x="58" y="94"/>
                    <a:pt x="58" y="141"/>
                  </a:cubicBezTo>
                  <a:cubicBezTo>
                    <a:pt x="58" y="146"/>
                    <a:pt x="59" y="151"/>
                    <a:pt x="60" y="155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38" y="243"/>
                    <a:pt x="38" y="243"/>
                    <a:pt x="38" y="243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2" y="146"/>
                    <a:pt x="21" y="144"/>
                    <a:pt x="21" y="141"/>
                  </a:cubicBezTo>
                  <a:cubicBezTo>
                    <a:pt x="21" y="75"/>
                    <a:pt x="75" y="21"/>
                    <a:pt x="142" y="21"/>
                  </a:cubicBezTo>
                  <a:cubicBezTo>
                    <a:pt x="208" y="21"/>
                    <a:pt x="262" y="75"/>
                    <a:pt x="262" y="141"/>
                  </a:cubicBezTo>
                  <a:cubicBezTo>
                    <a:pt x="262" y="144"/>
                    <a:pt x="262" y="146"/>
                    <a:pt x="261" y="149"/>
                  </a:cubicBez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83" name="Freeform 660">
              <a:extLst>
                <a:ext uri="{FF2B5EF4-FFF2-40B4-BE49-F238E27FC236}">
                  <a16:creationId xmlns:a16="http://schemas.microsoft.com/office/drawing/2014/main" id="{00E51260-5C17-4088-BFCC-9D47F775A5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6" y="3351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90" name="General_Border_14">
            <a:extLst>
              <a:ext uri="{FF2B5EF4-FFF2-40B4-BE49-F238E27FC236}">
                <a16:creationId xmlns:a16="http://schemas.microsoft.com/office/drawing/2014/main" id="{1C7D906F-6F62-46C2-8622-2BF9DD1256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0357" y="912975"/>
            <a:ext cx="461732" cy="461732"/>
            <a:chOff x="7347" y="2263"/>
            <a:chExt cx="341" cy="3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91" name="Freeform 602">
              <a:extLst>
                <a:ext uri="{FF2B5EF4-FFF2-40B4-BE49-F238E27FC236}">
                  <a16:creationId xmlns:a16="http://schemas.microsoft.com/office/drawing/2014/main" id="{96FA2A6A-82E9-4910-A66A-A5E9DEA316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9" y="2327"/>
              <a:ext cx="156" cy="212"/>
            </a:xfrm>
            <a:custGeom>
              <a:avLst/>
              <a:gdLst>
                <a:gd name="T0" fmla="*/ 224 w 235"/>
                <a:gd name="T1" fmla="*/ 149 h 320"/>
                <a:gd name="T2" fmla="*/ 43 w 235"/>
                <a:gd name="T3" fmla="*/ 149 h 320"/>
                <a:gd name="T4" fmla="*/ 43 w 235"/>
                <a:gd name="T5" fmla="*/ 96 h 320"/>
                <a:gd name="T6" fmla="*/ 118 w 235"/>
                <a:gd name="T7" fmla="*/ 21 h 320"/>
                <a:gd name="T8" fmla="*/ 192 w 235"/>
                <a:gd name="T9" fmla="*/ 96 h 320"/>
                <a:gd name="T10" fmla="*/ 192 w 235"/>
                <a:gd name="T11" fmla="*/ 106 h 320"/>
                <a:gd name="T12" fmla="*/ 203 w 235"/>
                <a:gd name="T13" fmla="*/ 117 h 320"/>
                <a:gd name="T14" fmla="*/ 214 w 235"/>
                <a:gd name="T15" fmla="*/ 106 h 320"/>
                <a:gd name="T16" fmla="*/ 214 w 235"/>
                <a:gd name="T17" fmla="*/ 96 h 320"/>
                <a:gd name="T18" fmla="*/ 118 w 235"/>
                <a:gd name="T19" fmla="*/ 0 h 320"/>
                <a:gd name="T20" fmla="*/ 22 w 235"/>
                <a:gd name="T21" fmla="*/ 96 h 320"/>
                <a:gd name="T22" fmla="*/ 22 w 235"/>
                <a:gd name="T23" fmla="*/ 149 h 320"/>
                <a:gd name="T24" fmla="*/ 11 w 235"/>
                <a:gd name="T25" fmla="*/ 149 h 320"/>
                <a:gd name="T26" fmla="*/ 0 w 235"/>
                <a:gd name="T27" fmla="*/ 160 h 320"/>
                <a:gd name="T28" fmla="*/ 0 w 235"/>
                <a:gd name="T29" fmla="*/ 309 h 320"/>
                <a:gd name="T30" fmla="*/ 11 w 235"/>
                <a:gd name="T31" fmla="*/ 320 h 320"/>
                <a:gd name="T32" fmla="*/ 224 w 235"/>
                <a:gd name="T33" fmla="*/ 320 h 320"/>
                <a:gd name="T34" fmla="*/ 235 w 235"/>
                <a:gd name="T35" fmla="*/ 309 h 320"/>
                <a:gd name="T36" fmla="*/ 235 w 235"/>
                <a:gd name="T37" fmla="*/ 160 h 320"/>
                <a:gd name="T38" fmla="*/ 224 w 235"/>
                <a:gd name="T39" fmla="*/ 149 h 320"/>
                <a:gd name="T40" fmla="*/ 214 w 235"/>
                <a:gd name="T41" fmla="*/ 298 h 320"/>
                <a:gd name="T42" fmla="*/ 22 w 235"/>
                <a:gd name="T43" fmla="*/ 298 h 320"/>
                <a:gd name="T44" fmla="*/ 22 w 235"/>
                <a:gd name="T45" fmla="*/ 170 h 320"/>
                <a:gd name="T46" fmla="*/ 214 w 235"/>
                <a:gd name="T47" fmla="*/ 170 h 320"/>
                <a:gd name="T48" fmla="*/ 214 w 235"/>
                <a:gd name="T49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0">
                  <a:moveTo>
                    <a:pt x="224" y="149"/>
                  </a:moveTo>
                  <a:cubicBezTo>
                    <a:pt x="43" y="149"/>
                    <a:pt x="43" y="149"/>
                    <a:pt x="43" y="149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54"/>
                    <a:pt x="76" y="21"/>
                    <a:pt x="118" y="21"/>
                  </a:cubicBezTo>
                  <a:cubicBezTo>
                    <a:pt x="159" y="21"/>
                    <a:pt x="192" y="54"/>
                    <a:pt x="192" y="96"/>
                  </a:cubicBezTo>
                  <a:cubicBezTo>
                    <a:pt x="192" y="106"/>
                    <a:pt x="192" y="106"/>
                    <a:pt x="192" y="106"/>
                  </a:cubicBezTo>
                  <a:cubicBezTo>
                    <a:pt x="192" y="112"/>
                    <a:pt x="197" y="117"/>
                    <a:pt x="203" y="117"/>
                  </a:cubicBezTo>
                  <a:cubicBezTo>
                    <a:pt x="209" y="117"/>
                    <a:pt x="214" y="112"/>
                    <a:pt x="214" y="106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214" y="43"/>
                    <a:pt x="171" y="0"/>
                    <a:pt x="118" y="0"/>
                  </a:cubicBezTo>
                  <a:cubicBezTo>
                    <a:pt x="65" y="0"/>
                    <a:pt x="22" y="43"/>
                    <a:pt x="22" y="96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5" y="149"/>
                    <a:pt x="0" y="154"/>
                    <a:pt x="0" y="16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160"/>
                    <a:pt x="235" y="160"/>
                    <a:pt x="235" y="160"/>
                  </a:cubicBezTo>
                  <a:cubicBezTo>
                    <a:pt x="235" y="154"/>
                    <a:pt x="230" y="149"/>
                    <a:pt x="224" y="149"/>
                  </a:cubicBezTo>
                  <a:close/>
                  <a:moveTo>
                    <a:pt x="214" y="298"/>
                  </a:moveTo>
                  <a:cubicBezTo>
                    <a:pt x="22" y="298"/>
                    <a:pt x="22" y="298"/>
                    <a:pt x="22" y="298"/>
                  </a:cubicBezTo>
                  <a:cubicBezTo>
                    <a:pt x="22" y="170"/>
                    <a:pt x="22" y="170"/>
                    <a:pt x="22" y="170"/>
                  </a:cubicBezTo>
                  <a:cubicBezTo>
                    <a:pt x="214" y="170"/>
                    <a:pt x="214" y="170"/>
                    <a:pt x="214" y="170"/>
                  </a:cubicBezTo>
                  <a:lnTo>
                    <a:pt x="214" y="298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92" name="Freeform 603">
              <a:extLst>
                <a:ext uri="{FF2B5EF4-FFF2-40B4-BE49-F238E27FC236}">
                  <a16:creationId xmlns:a16="http://schemas.microsoft.com/office/drawing/2014/main" id="{2B041D25-FEEA-4745-9BE6-A62A4ADF77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7" y="2263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55" name="General_Border_96">
            <a:extLst>
              <a:ext uri="{FF2B5EF4-FFF2-40B4-BE49-F238E27FC236}">
                <a16:creationId xmlns:a16="http://schemas.microsoft.com/office/drawing/2014/main" id="{CA3FB755-6568-4377-9355-16632FD70CA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18732" y="895421"/>
            <a:ext cx="461732" cy="461732"/>
            <a:chOff x="5850" y="1203"/>
            <a:chExt cx="340" cy="340"/>
          </a:xfrm>
          <a:solidFill>
            <a:srgbClr val="92D050"/>
          </a:solidFill>
        </p:grpSpPr>
        <p:sp>
          <p:nvSpPr>
            <p:cNvPr id="56" name="Freeform 319">
              <a:extLst>
                <a:ext uri="{FF2B5EF4-FFF2-40B4-BE49-F238E27FC236}">
                  <a16:creationId xmlns:a16="http://schemas.microsoft.com/office/drawing/2014/main" id="{B938FDFD-0197-43C1-B97D-D59DEA95FC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0" y="1203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ln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7" name="Freeform 320">
              <a:extLst>
                <a:ext uri="{FF2B5EF4-FFF2-40B4-BE49-F238E27FC236}">
                  <a16:creationId xmlns:a16="http://schemas.microsoft.com/office/drawing/2014/main" id="{86A33BBF-A9BF-491C-9501-733A377CE8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8" y="1265"/>
              <a:ext cx="137" cy="207"/>
            </a:xfrm>
            <a:custGeom>
              <a:avLst/>
              <a:gdLst>
                <a:gd name="T0" fmla="*/ 199 w 207"/>
                <a:gd name="T1" fmla="*/ 40 h 311"/>
                <a:gd name="T2" fmla="*/ 99 w 207"/>
                <a:gd name="T3" fmla="*/ 2 h 311"/>
                <a:gd name="T4" fmla="*/ 85 w 207"/>
                <a:gd name="T5" fmla="*/ 8 h 311"/>
                <a:gd name="T6" fmla="*/ 78 w 207"/>
                <a:gd name="T7" fmla="*/ 28 h 311"/>
                <a:gd name="T8" fmla="*/ 78 w 207"/>
                <a:gd name="T9" fmla="*/ 37 h 311"/>
                <a:gd name="T10" fmla="*/ 82 w 207"/>
                <a:gd name="T11" fmla="*/ 46 h 311"/>
                <a:gd name="T12" fmla="*/ 52 w 207"/>
                <a:gd name="T13" fmla="*/ 125 h 311"/>
                <a:gd name="T14" fmla="*/ 26 w 207"/>
                <a:gd name="T15" fmla="*/ 124 h 311"/>
                <a:gd name="T16" fmla="*/ 16 w 207"/>
                <a:gd name="T17" fmla="*/ 130 h 311"/>
                <a:gd name="T18" fmla="*/ 1 w 207"/>
                <a:gd name="T19" fmla="*/ 170 h 311"/>
                <a:gd name="T20" fmla="*/ 1 w 207"/>
                <a:gd name="T21" fmla="*/ 178 h 311"/>
                <a:gd name="T22" fmla="*/ 7 w 207"/>
                <a:gd name="T23" fmla="*/ 184 h 311"/>
                <a:gd name="T24" fmla="*/ 67 w 207"/>
                <a:gd name="T25" fmla="*/ 207 h 311"/>
                <a:gd name="T26" fmla="*/ 32 w 207"/>
                <a:gd name="T27" fmla="*/ 297 h 311"/>
                <a:gd name="T28" fmla="*/ 38 w 207"/>
                <a:gd name="T29" fmla="*/ 310 h 311"/>
                <a:gd name="T30" fmla="*/ 42 w 207"/>
                <a:gd name="T31" fmla="*/ 311 h 311"/>
                <a:gd name="T32" fmla="*/ 52 w 207"/>
                <a:gd name="T33" fmla="*/ 304 h 311"/>
                <a:gd name="T34" fmla="*/ 86 w 207"/>
                <a:gd name="T35" fmla="*/ 214 h 311"/>
                <a:gd name="T36" fmla="*/ 146 w 207"/>
                <a:gd name="T37" fmla="*/ 237 h 311"/>
                <a:gd name="T38" fmla="*/ 150 w 207"/>
                <a:gd name="T39" fmla="*/ 238 h 311"/>
                <a:gd name="T40" fmla="*/ 160 w 207"/>
                <a:gd name="T41" fmla="*/ 231 h 311"/>
                <a:gd name="T42" fmla="*/ 175 w 207"/>
                <a:gd name="T43" fmla="*/ 191 h 311"/>
                <a:gd name="T44" fmla="*/ 172 w 207"/>
                <a:gd name="T45" fmla="*/ 179 h 311"/>
                <a:gd name="T46" fmla="*/ 152 w 207"/>
                <a:gd name="T47" fmla="*/ 163 h 311"/>
                <a:gd name="T48" fmla="*/ 182 w 207"/>
                <a:gd name="T49" fmla="*/ 84 h 311"/>
                <a:gd name="T50" fmla="*/ 192 w 207"/>
                <a:gd name="T51" fmla="*/ 80 h 311"/>
                <a:gd name="T52" fmla="*/ 197 w 207"/>
                <a:gd name="T53" fmla="*/ 74 h 311"/>
                <a:gd name="T54" fmla="*/ 205 w 207"/>
                <a:gd name="T55" fmla="*/ 54 h 311"/>
                <a:gd name="T56" fmla="*/ 199 w 207"/>
                <a:gd name="T57" fmla="*/ 40 h 311"/>
                <a:gd name="T58" fmla="*/ 179 w 207"/>
                <a:gd name="T59" fmla="*/ 62 h 311"/>
                <a:gd name="T60" fmla="*/ 169 w 207"/>
                <a:gd name="T61" fmla="*/ 67 h 311"/>
                <a:gd name="T62" fmla="*/ 164 w 207"/>
                <a:gd name="T63" fmla="*/ 73 h 311"/>
                <a:gd name="T64" fmla="*/ 129 w 207"/>
                <a:gd name="T65" fmla="*/ 162 h 311"/>
                <a:gd name="T66" fmla="*/ 132 w 207"/>
                <a:gd name="T67" fmla="*/ 174 h 311"/>
                <a:gd name="T68" fmla="*/ 153 w 207"/>
                <a:gd name="T69" fmla="*/ 191 h 311"/>
                <a:gd name="T70" fmla="*/ 144 w 207"/>
                <a:gd name="T71" fmla="*/ 214 h 311"/>
                <a:gd name="T72" fmla="*/ 24 w 207"/>
                <a:gd name="T73" fmla="*/ 168 h 311"/>
                <a:gd name="T74" fmla="*/ 33 w 207"/>
                <a:gd name="T75" fmla="*/ 145 h 311"/>
                <a:gd name="T76" fmla="*/ 59 w 207"/>
                <a:gd name="T77" fmla="*/ 146 h 311"/>
                <a:gd name="T78" fmla="*/ 70 w 207"/>
                <a:gd name="T79" fmla="*/ 139 h 311"/>
                <a:gd name="T80" fmla="*/ 104 w 207"/>
                <a:gd name="T81" fmla="*/ 50 h 311"/>
                <a:gd name="T82" fmla="*/ 104 w 207"/>
                <a:gd name="T83" fmla="*/ 42 h 311"/>
                <a:gd name="T84" fmla="*/ 99 w 207"/>
                <a:gd name="T85" fmla="*/ 32 h 311"/>
                <a:gd name="T86" fmla="*/ 102 w 207"/>
                <a:gd name="T87" fmla="*/ 26 h 311"/>
                <a:gd name="T88" fmla="*/ 181 w 207"/>
                <a:gd name="T89" fmla="*/ 57 h 311"/>
                <a:gd name="T90" fmla="*/ 179 w 207"/>
                <a:gd name="T91" fmla="*/ 6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7" h="311">
                  <a:moveTo>
                    <a:pt x="199" y="40"/>
                  </a:moveTo>
                  <a:cubicBezTo>
                    <a:pt x="99" y="2"/>
                    <a:pt x="99" y="2"/>
                    <a:pt x="99" y="2"/>
                  </a:cubicBezTo>
                  <a:cubicBezTo>
                    <a:pt x="94" y="0"/>
                    <a:pt x="88" y="3"/>
                    <a:pt x="85" y="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7" y="31"/>
                    <a:pt x="77" y="34"/>
                    <a:pt x="78" y="37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2" y="123"/>
                    <a:pt x="18" y="126"/>
                    <a:pt x="16" y="130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0" y="173"/>
                    <a:pt x="0" y="176"/>
                    <a:pt x="1" y="178"/>
                  </a:cubicBezTo>
                  <a:cubicBezTo>
                    <a:pt x="2" y="181"/>
                    <a:pt x="4" y="183"/>
                    <a:pt x="7" y="184"/>
                  </a:cubicBezTo>
                  <a:cubicBezTo>
                    <a:pt x="67" y="207"/>
                    <a:pt x="67" y="207"/>
                    <a:pt x="67" y="207"/>
                  </a:cubicBezTo>
                  <a:cubicBezTo>
                    <a:pt x="32" y="297"/>
                    <a:pt x="32" y="297"/>
                    <a:pt x="32" y="297"/>
                  </a:cubicBezTo>
                  <a:cubicBezTo>
                    <a:pt x="30" y="302"/>
                    <a:pt x="33" y="308"/>
                    <a:pt x="38" y="310"/>
                  </a:cubicBezTo>
                  <a:cubicBezTo>
                    <a:pt x="40" y="311"/>
                    <a:pt x="41" y="311"/>
                    <a:pt x="42" y="311"/>
                  </a:cubicBezTo>
                  <a:cubicBezTo>
                    <a:pt x="46" y="311"/>
                    <a:pt x="50" y="308"/>
                    <a:pt x="52" y="304"/>
                  </a:cubicBezTo>
                  <a:cubicBezTo>
                    <a:pt x="86" y="214"/>
                    <a:pt x="86" y="214"/>
                    <a:pt x="86" y="214"/>
                  </a:cubicBezTo>
                  <a:cubicBezTo>
                    <a:pt x="146" y="237"/>
                    <a:pt x="146" y="237"/>
                    <a:pt x="146" y="237"/>
                  </a:cubicBezTo>
                  <a:cubicBezTo>
                    <a:pt x="147" y="238"/>
                    <a:pt x="149" y="238"/>
                    <a:pt x="150" y="238"/>
                  </a:cubicBezTo>
                  <a:cubicBezTo>
                    <a:pt x="154" y="238"/>
                    <a:pt x="158" y="235"/>
                    <a:pt x="160" y="231"/>
                  </a:cubicBezTo>
                  <a:cubicBezTo>
                    <a:pt x="175" y="191"/>
                    <a:pt x="175" y="191"/>
                    <a:pt x="175" y="191"/>
                  </a:cubicBezTo>
                  <a:cubicBezTo>
                    <a:pt x="177" y="187"/>
                    <a:pt x="176" y="182"/>
                    <a:pt x="172" y="179"/>
                  </a:cubicBezTo>
                  <a:cubicBezTo>
                    <a:pt x="152" y="163"/>
                    <a:pt x="152" y="163"/>
                    <a:pt x="152" y="163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94" y="79"/>
                    <a:pt x="196" y="77"/>
                    <a:pt x="197" y="74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207" y="49"/>
                    <a:pt x="204" y="43"/>
                    <a:pt x="199" y="40"/>
                  </a:cubicBezTo>
                  <a:close/>
                  <a:moveTo>
                    <a:pt x="179" y="62"/>
                  </a:moveTo>
                  <a:cubicBezTo>
                    <a:pt x="169" y="67"/>
                    <a:pt x="169" y="67"/>
                    <a:pt x="169" y="67"/>
                  </a:cubicBezTo>
                  <a:cubicBezTo>
                    <a:pt x="167" y="68"/>
                    <a:pt x="165" y="70"/>
                    <a:pt x="164" y="73"/>
                  </a:cubicBezTo>
                  <a:cubicBezTo>
                    <a:pt x="129" y="162"/>
                    <a:pt x="129" y="162"/>
                    <a:pt x="129" y="162"/>
                  </a:cubicBezTo>
                  <a:cubicBezTo>
                    <a:pt x="128" y="167"/>
                    <a:pt x="129" y="172"/>
                    <a:pt x="132" y="174"/>
                  </a:cubicBezTo>
                  <a:cubicBezTo>
                    <a:pt x="153" y="191"/>
                    <a:pt x="153" y="191"/>
                    <a:pt x="153" y="191"/>
                  </a:cubicBezTo>
                  <a:cubicBezTo>
                    <a:pt x="144" y="214"/>
                    <a:pt x="144" y="214"/>
                    <a:pt x="144" y="214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33" y="145"/>
                    <a:pt x="33" y="145"/>
                    <a:pt x="33" y="145"/>
                  </a:cubicBezTo>
                  <a:cubicBezTo>
                    <a:pt x="59" y="146"/>
                    <a:pt x="59" y="146"/>
                    <a:pt x="59" y="146"/>
                  </a:cubicBezTo>
                  <a:cubicBezTo>
                    <a:pt x="64" y="147"/>
                    <a:pt x="68" y="144"/>
                    <a:pt x="70" y="139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5" y="47"/>
                    <a:pt x="105" y="44"/>
                    <a:pt x="104" y="4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81" y="57"/>
                    <a:pt x="181" y="57"/>
                    <a:pt x="181" y="57"/>
                  </a:cubicBezTo>
                  <a:lnTo>
                    <a:pt x="179" y="62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59" name="Education_Border_10">
            <a:extLst>
              <a:ext uri="{FF2B5EF4-FFF2-40B4-BE49-F238E27FC236}">
                <a16:creationId xmlns:a16="http://schemas.microsoft.com/office/drawing/2014/main" id="{EE920FC2-79BC-41DF-8B71-649693B6A3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79400" y="914263"/>
            <a:ext cx="483107" cy="461732"/>
            <a:chOff x="5047" y="1955"/>
            <a:chExt cx="340" cy="340"/>
          </a:xfrm>
          <a:solidFill>
            <a:srgbClr val="92D050"/>
          </a:solidFill>
        </p:grpSpPr>
        <p:sp>
          <p:nvSpPr>
            <p:cNvPr id="61" name="Freeform 509">
              <a:extLst>
                <a:ext uri="{FF2B5EF4-FFF2-40B4-BE49-F238E27FC236}">
                  <a16:creationId xmlns:a16="http://schemas.microsoft.com/office/drawing/2014/main" id="{03BD9F95-B1D8-44B5-801B-79AD9B2D5F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7" y="195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ln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2" name="Freeform 510">
              <a:extLst>
                <a:ext uri="{FF2B5EF4-FFF2-40B4-BE49-F238E27FC236}">
                  <a16:creationId xmlns:a16="http://schemas.microsoft.com/office/drawing/2014/main" id="{48073CFE-D438-499B-B0B6-519CA5C875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7" y="2054"/>
              <a:ext cx="206" cy="156"/>
            </a:xfrm>
            <a:custGeom>
              <a:avLst/>
              <a:gdLst>
                <a:gd name="T0" fmla="*/ 283 w 310"/>
                <a:gd name="T1" fmla="*/ 45 h 235"/>
                <a:gd name="T2" fmla="*/ 239 w 310"/>
                <a:gd name="T3" fmla="*/ 57 h 235"/>
                <a:gd name="T4" fmla="*/ 235 w 310"/>
                <a:gd name="T5" fmla="*/ 61 h 235"/>
                <a:gd name="T6" fmla="*/ 235 w 310"/>
                <a:gd name="T7" fmla="*/ 11 h 235"/>
                <a:gd name="T8" fmla="*/ 224 w 310"/>
                <a:gd name="T9" fmla="*/ 0 h 235"/>
                <a:gd name="T10" fmla="*/ 140 w 310"/>
                <a:gd name="T11" fmla="*/ 0 h 235"/>
                <a:gd name="T12" fmla="*/ 131 w 310"/>
                <a:gd name="T13" fmla="*/ 7 h 235"/>
                <a:gd name="T14" fmla="*/ 153 w 310"/>
                <a:gd name="T15" fmla="*/ 41 h 235"/>
                <a:gd name="T16" fmla="*/ 159 w 310"/>
                <a:gd name="T17" fmla="*/ 62 h 235"/>
                <a:gd name="T18" fmla="*/ 134 w 310"/>
                <a:gd name="T19" fmla="*/ 75 h 235"/>
                <a:gd name="T20" fmla="*/ 102 w 310"/>
                <a:gd name="T21" fmla="*/ 75 h 235"/>
                <a:gd name="T22" fmla="*/ 76 w 310"/>
                <a:gd name="T23" fmla="*/ 62 h 235"/>
                <a:gd name="T24" fmla="*/ 83 w 310"/>
                <a:gd name="T25" fmla="*/ 41 h 235"/>
                <a:gd name="T26" fmla="*/ 105 w 310"/>
                <a:gd name="T27" fmla="*/ 7 h 235"/>
                <a:gd name="T28" fmla="*/ 95 w 310"/>
                <a:gd name="T29" fmla="*/ 0 h 235"/>
                <a:gd name="T30" fmla="*/ 11 w 310"/>
                <a:gd name="T31" fmla="*/ 0 h 235"/>
                <a:gd name="T32" fmla="*/ 0 w 310"/>
                <a:gd name="T33" fmla="*/ 11 h 235"/>
                <a:gd name="T34" fmla="*/ 0 w 310"/>
                <a:gd name="T35" fmla="*/ 224 h 235"/>
                <a:gd name="T36" fmla="*/ 11 w 310"/>
                <a:gd name="T37" fmla="*/ 235 h 235"/>
                <a:gd name="T38" fmla="*/ 224 w 310"/>
                <a:gd name="T39" fmla="*/ 235 h 235"/>
                <a:gd name="T40" fmla="*/ 235 w 310"/>
                <a:gd name="T41" fmla="*/ 224 h 235"/>
                <a:gd name="T42" fmla="*/ 235 w 310"/>
                <a:gd name="T43" fmla="*/ 152 h 235"/>
                <a:gd name="T44" fmla="*/ 239 w 310"/>
                <a:gd name="T45" fmla="*/ 156 h 235"/>
                <a:gd name="T46" fmla="*/ 283 w 310"/>
                <a:gd name="T47" fmla="*/ 168 h 235"/>
                <a:gd name="T48" fmla="*/ 310 w 310"/>
                <a:gd name="T49" fmla="*/ 123 h 235"/>
                <a:gd name="T50" fmla="*/ 310 w 310"/>
                <a:gd name="T51" fmla="*/ 91 h 235"/>
                <a:gd name="T52" fmla="*/ 283 w 310"/>
                <a:gd name="T53" fmla="*/ 45 h 235"/>
                <a:gd name="T54" fmla="*/ 288 w 310"/>
                <a:gd name="T55" fmla="*/ 123 h 235"/>
                <a:gd name="T56" fmla="*/ 276 w 310"/>
                <a:gd name="T57" fmla="*/ 148 h 235"/>
                <a:gd name="T58" fmla="*/ 255 w 310"/>
                <a:gd name="T59" fmla="*/ 142 h 235"/>
                <a:gd name="T60" fmla="*/ 220 w 310"/>
                <a:gd name="T61" fmla="*/ 119 h 235"/>
                <a:gd name="T62" fmla="*/ 214 w 310"/>
                <a:gd name="T63" fmla="*/ 129 h 235"/>
                <a:gd name="T64" fmla="*/ 214 w 310"/>
                <a:gd name="T65" fmla="*/ 213 h 235"/>
                <a:gd name="T66" fmla="*/ 22 w 310"/>
                <a:gd name="T67" fmla="*/ 213 h 235"/>
                <a:gd name="T68" fmla="*/ 22 w 310"/>
                <a:gd name="T69" fmla="*/ 21 h 235"/>
                <a:gd name="T70" fmla="*/ 73 w 310"/>
                <a:gd name="T71" fmla="*/ 21 h 235"/>
                <a:gd name="T72" fmla="*/ 68 w 310"/>
                <a:gd name="T73" fmla="*/ 25 h 235"/>
                <a:gd name="T74" fmla="*/ 56 w 310"/>
                <a:gd name="T75" fmla="*/ 70 h 235"/>
                <a:gd name="T76" fmla="*/ 102 w 310"/>
                <a:gd name="T77" fmla="*/ 96 h 235"/>
                <a:gd name="T78" fmla="*/ 134 w 310"/>
                <a:gd name="T79" fmla="*/ 96 h 235"/>
                <a:gd name="T80" fmla="*/ 179 w 310"/>
                <a:gd name="T81" fmla="*/ 70 h 235"/>
                <a:gd name="T82" fmla="*/ 167 w 310"/>
                <a:gd name="T83" fmla="*/ 25 h 235"/>
                <a:gd name="T84" fmla="*/ 163 w 310"/>
                <a:gd name="T85" fmla="*/ 21 h 235"/>
                <a:gd name="T86" fmla="*/ 214 w 310"/>
                <a:gd name="T87" fmla="*/ 21 h 235"/>
                <a:gd name="T88" fmla="*/ 214 w 310"/>
                <a:gd name="T89" fmla="*/ 84 h 235"/>
                <a:gd name="T90" fmla="*/ 220 w 310"/>
                <a:gd name="T91" fmla="*/ 94 h 235"/>
                <a:gd name="T92" fmla="*/ 255 w 310"/>
                <a:gd name="T93" fmla="*/ 72 h 235"/>
                <a:gd name="T94" fmla="*/ 276 w 310"/>
                <a:gd name="T95" fmla="*/ 65 h 235"/>
                <a:gd name="T96" fmla="*/ 288 w 310"/>
                <a:gd name="T97" fmla="*/ 91 h 235"/>
                <a:gd name="T98" fmla="*/ 288 w 310"/>
                <a:gd name="T99" fmla="*/ 12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0" h="235">
                  <a:moveTo>
                    <a:pt x="283" y="45"/>
                  </a:moveTo>
                  <a:cubicBezTo>
                    <a:pt x="268" y="39"/>
                    <a:pt x="251" y="44"/>
                    <a:pt x="239" y="57"/>
                  </a:cubicBezTo>
                  <a:cubicBezTo>
                    <a:pt x="237" y="59"/>
                    <a:pt x="236" y="60"/>
                    <a:pt x="235" y="61"/>
                  </a:cubicBezTo>
                  <a:cubicBezTo>
                    <a:pt x="235" y="11"/>
                    <a:pt x="235" y="11"/>
                    <a:pt x="235" y="11"/>
                  </a:cubicBezTo>
                  <a:cubicBezTo>
                    <a:pt x="235" y="5"/>
                    <a:pt x="230" y="0"/>
                    <a:pt x="22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36" y="0"/>
                    <a:pt x="132" y="3"/>
                    <a:pt x="131" y="7"/>
                  </a:cubicBezTo>
                  <a:cubicBezTo>
                    <a:pt x="128" y="14"/>
                    <a:pt x="130" y="21"/>
                    <a:pt x="153" y="41"/>
                  </a:cubicBezTo>
                  <a:cubicBezTo>
                    <a:pt x="159" y="47"/>
                    <a:pt x="162" y="55"/>
                    <a:pt x="159" y="62"/>
                  </a:cubicBezTo>
                  <a:cubicBezTo>
                    <a:pt x="156" y="70"/>
                    <a:pt x="147" y="75"/>
                    <a:pt x="134" y="75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88" y="75"/>
                    <a:pt x="79" y="70"/>
                    <a:pt x="76" y="62"/>
                  </a:cubicBezTo>
                  <a:cubicBezTo>
                    <a:pt x="73" y="55"/>
                    <a:pt x="76" y="47"/>
                    <a:pt x="83" y="41"/>
                  </a:cubicBezTo>
                  <a:cubicBezTo>
                    <a:pt x="105" y="21"/>
                    <a:pt x="108" y="14"/>
                    <a:pt x="105" y="7"/>
                  </a:cubicBezTo>
                  <a:cubicBezTo>
                    <a:pt x="103" y="3"/>
                    <a:pt x="99" y="0"/>
                    <a:pt x="9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0"/>
                    <a:pt x="5" y="235"/>
                    <a:pt x="11" y="235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30" y="235"/>
                    <a:pt x="235" y="230"/>
                    <a:pt x="235" y="224"/>
                  </a:cubicBezTo>
                  <a:cubicBezTo>
                    <a:pt x="235" y="152"/>
                    <a:pt x="235" y="152"/>
                    <a:pt x="235" y="152"/>
                  </a:cubicBezTo>
                  <a:cubicBezTo>
                    <a:pt x="236" y="153"/>
                    <a:pt x="237" y="154"/>
                    <a:pt x="239" y="156"/>
                  </a:cubicBezTo>
                  <a:cubicBezTo>
                    <a:pt x="251" y="169"/>
                    <a:pt x="268" y="174"/>
                    <a:pt x="283" y="168"/>
                  </a:cubicBezTo>
                  <a:cubicBezTo>
                    <a:pt x="300" y="162"/>
                    <a:pt x="310" y="145"/>
                    <a:pt x="310" y="123"/>
                  </a:cubicBezTo>
                  <a:cubicBezTo>
                    <a:pt x="310" y="91"/>
                    <a:pt x="310" y="91"/>
                    <a:pt x="310" y="91"/>
                  </a:cubicBezTo>
                  <a:cubicBezTo>
                    <a:pt x="310" y="68"/>
                    <a:pt x="300" y="51"/>
                    <a:pt x="283" y="45"/>
                  </a:cubicBezTo>
                  <a:close/>
                  <a:moveTo>
                    <a:pt x="288" y="123"/>
                  </a:moveTo>
                  <a:cubicBezTo>
                    <a:pt x="288" y="136"/>
                    <a:pt x="284" y="145"/>
                    <a:pt x="276" y="148"/>
                  </a:cubicBezTo>
                  <a:cubicBezTo>
                    <a:pt x="269" y="151"/>
                    <a:pt x="261" y="148"/>
                    <a:pt x="255" y="142"/>
                  </a:cubicBezTo>
                  <a:cubicBezTo>
                    <a:pt x="235" y="120"/>
                    <a:pt x="227" y="117"/>
                    <a:pt x="220" y="119"/>
                  </a:cubicBezTo>
                  <a:cubicBezTo>
                    <a:pt x="216" y="121"/>
                    <a:pt x="214" y="125"/>
                    <a:pt x="214" y="129"/>
                  </a:cubicBezTo>
                  <a:cubicBezTo>
                    <a:pt x="214" y="213"/>
                    <a:pt x="214" y="213"/>
                    <a:pt x="214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1" y="23"/>
                    <a:pt x="70" y="24"/>
                    <a:pt x="68" y="25"/>
                  </a:cubicBezTo>
                  <a:cubicBezTo>
                    <a:pt x="55" y="37"/>
                    <a:pt x="50" y="55"/>
                    <a:pt x="56" y="70"/>
                  </a:cubicBezTo>
                  <a:cubicBezTo>
                    <a:pt x="62" y="86"/>
                    <a:pt x="79" y="96"/>
                    <a:pt x="102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56" y="96"/>
                    <a:pt x="173" y="86"/>
                    <a:pt x="179" y="70"/>
                  </a:cubicBezTo>
                  <a:cubicBezTo>
                    <a:pt x="185" y="55"/>
                    <a:pt x="180" y="37"/>
                    <a:pt x="167" y="25"/>
                  </a:cubicBezTo>
                  <a:cubicBezTo>
                    <a:pt x="166" y="24"/>
                    <a:pt x="164" y="22"/>
                    <a:pt x="163" y="21"/>
                  </a:cubicBezTo>
                  <a:cubicBezTo>
                    <a:pt x="214" y="21"/>
                    <a:pt x="214" y="21"/>
                    <a:pt x="214" y="21"/>
                  </a:cubicBezTo>
                  <a:cubicBezTo>
                    <a:pt x="214" y="84"/>
                    <a:pt x="214" y="84"/>
                    <a:pt x="214" y="84"/>
                  </a:cubicBezTo>
                  <a:cubicBezTo>
                    <a:pt x="214" y="88"/>
                    <a:pt x="216" y="92"/>
                    <a:pt x="220" y="94"/>
                  </a:cubicBezTo>
                  <a:cubicBezTo>
                    <a:pt x="227" y="97"/>
                    <a:pt x="234" y="94"/>
                    <a:pt x="255" y="72"/>
                  </a:cubicBezTo>
                  <a:cubicBezTo>
                    <a:pt x="261" y="65"/>
                    <a:pt x="269" y="62"/>
                    <a:pt x="276" y="65"/>
                  </a:cubicBezTo>
                  <a:cubicBezTo>
                    <a:pt x="284" y="68"/>
                    <a:pt x="288" y="77"/>
                    <a:pt x="288" y="91"/>
                  </a:cubicBezTo>
                  <a:lnTo>
                    <a:pt x="288" y="123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D0E2C840-DF87-4DB5-9BBD-49D177A28A89}"/>
              </a:ext>
            </a:extLst>
          </p:cNvPr>
          <p:cNvSpPr/>
          <p:nvPr/>
        </p:nvSpPr>
        <p:spPr>
          <a:xfrm>
            <a:off x="1127853" y="2741643"/>
            <a:ext cx="1948309" cy="447352"/>
          </a:xfrm>
          <a:prstGeom prst="chevron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Phase I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Identify Scope</a:t>
            </a: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3AFB9536-367E-448A-928B-288EED6F4193}"/>
              </a:ext>
            </a:extLst>
          </p:cNvPr>
          <p:cNvSpPr/>
          <p:nvPr/>
        </p:nvSpPr>
        <p:spPr>
          <a:xfrm>
            <a:off x="2970421" y="2731942"/>
            <a:ext cx="3406470" cy="457053"/>
          </a:xfrm>
          <a:prstGeom prst="chevron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Phase II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Establish Automation Framework</a:t>
            </a: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19449813-D373-4FEF-A87B-B9BD0DC44DFE}"/>
              </a:ext>
            </a:extLst>
          </p:cNvPr>
          <p:cNvSpPr/>
          <p:nvPr/>
        </p:nvSpPr>
        <p:spPr>
          <a:xfrm>
            <a:off x="6281944" y="2741643"/>
            <a:ext cx="3660370" cy="457052"/>
          </a:xfrm>
          <a:prstGeom prst="chevron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Phase III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 automation (Scripting &amp; Executing)</a:t>
            </a: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059BADC1-A227-40EA-AE05-49044BCCBFBF}"/>
              </a:ext>
            </a:extLst>
          </p:cNvPr>
          <p:cNvSpPr/>
          <p:nvPr/>
        </p:nvSpPr>
        <p:spPr>
          <a:xfrm>
            <a:off x="9873846" y="2741643"/>
            <a:ext cx="1647170" cy="430886"/>
          </a:xfrm>
          <a:prstGeom prst="chevron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Phase IV -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50130-DE53-4B23-9054-0D5FC5E339BF}"/>
              </a:ext>
            </a:extLst>
          </p:cNvPr>
          <p:cNvSpPr txBox="1"/>
          <p:nvPr/>
        </p:nvSpPr>
        <p:spPr>
          <a:xfrm>
            <a:off x="1189853" y="1505573"/>
            <a:ext cx="11888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Targeted planned partners</a:t>
            </a:r>
          </a:p>
          <a:p>
            <a:pPr algn="ctr"/>
            <a:endParaRPr lang="en-US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HMK and IBC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2DE44A-59F5-4A69-BE35-D454F440D3A5}"/>
              </a:ext>
            </a:extLst>
          </p:cNvPr>
          <p:cNvSpPr txBox="1"/>
          <p:nvPr/>
        </p:nvSpPr>
        <p:spPr>
          <a:xfrm>
            <a:off x="3750627" y="1484971"/>
            <a:ext cx="11135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ja-JP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prioritization pursued to determine the priority order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EB124F-7CD3-4E1B-AE4C-B887C111359E}"/>
              </a:ext>
            </a:extLst>
          </p:cNvPr>
          <p:cNvSpPr txBox="1"/>
          <p:nvPr/>
        </p:nvSpPr>
        <p:spPr>
          <a:xfrm>
            <a:off x="4961351" y="1513651"/>
            <a:ext cx="1299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ja-JP" sz="14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Establishing</a:t>
            </a:r>
          </a:p>
          <a:p>
            <a:pPr algn="ctr">
              <a:defRPr/>
            </a:pPr>
            <a:r>
              <a:rPr lang="en-US" altLang="ja-JP" sz="14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a new  Automation framework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B7D0A0-716E-47DB-BD33-5C9268AD443A}"/>
              </a:ext>
            </a:extLst>
          </p:cNvPr>
          <p:cNvSpPr txBox="1"/>
          <p:nvPr/>
        </p:nvSpPr>
        <p:spPr>
          <a:xfrm>
            <a:off x="10074896" y="1505573"/>
            <a:ext cx="1279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ja-JP" sz="11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Review &amp; KT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C99CEF-10DF-47E5-872A-3D8B0B2F617E}"/>
              </a:ext>
            </a:extLst>
          </p:cNvPr>
          <p:cNvSpPr txBox="1"/>
          <p:nvPr/>
        </p:nvSpPr>
        <p:spPr>
          <a:xfrm>
            <a:off x="6333013" y="1512825"/>
            <a:ext cx="3576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ja-JP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Automation scripting will be done for minimum of 12 test cases in the order of precedence</a:t>
            </a:r>
          </a:p>
        </p:txBody>
      </p:sp>
      <p:grpSp>
        <p:nvGrpSpPr>
          <p:cNvPr id="48" name="Environment_Border_17">
            <a:extLst>
              <a:ext uri="{FF2B5EF4-FFF2-40B4-BE49-F238E27FC236}">
                <a16:creationId xmlns:a16="http://schemas.microsoft.com/office/drawing/2014/main" id="{C2B53893-8677-4A4D-A405-F12AA8E0E9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81825" y="929696"/>
            <a:ext cx="461732" cy="461732"/>
            <a:chOff x="2647" y="3988"/>
            <a:chExt cx="340" cy="34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9" name="Freeform 1004">
              <a:extLst>
                <a:ext uri="{FF2B5EF4-FFF2-40B4-BE49-F238E27FC236}">
                  <a16:creationId xmlns:a16="http://schemas.microsoft.com/office/drawing/2014/main" id="{1F79E69E-7F09-4EA6-9125-7570158F8B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7" y="398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0" name="Freeform 1005">
              <a:extLst>
                <a:ext uri="{FF2B5EF4-FFF2-40B4-BE49-F238E27FC236}">
                  <a16:creationId xmlns:a16="http://schemas.microsoft.com/office/drawing/2014/main" id="{746F6FAF-6DB1-4FC5-AC92-C68ACD376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0" y="4078"/>
              <a:ext cx="213" cy="186"/>
            </a:xfrm>
            <a:custGeom>
              <a:avLst/>
              <a:gdLst>
                <a:gd name="T0" fmla="*/ 320 w 321"/>
                <a:gd name="T1" fmla="*/ 27 h 280"/>
                <a:gd name="T2" fmla="*/ 312 w 321"/>
                <a:gd name="T3" fmla="*/ 19 h 280"/>
                <a:gd name="T4" fmla="*/ 147 w 321"/>
                <a:gd name="T5" fmla="*/ 32 h 280"/>
                <a:gd name="T6" fmla="*/ 133 w 321"/>
                <a:gd name="T7" fmla="*/ 56 h 280"/>
                <a:gd name="T8" fmla="*/ 9 w 321"/>
                <a:gd name="T9" fmla="*/ 55 h 280"/>
                <a:gd name="T10" fmla="*/ 1 w 321"/>
                <a:gd name="T11" fmla="*/ 63 h 280"/>
                <a:gd name="T12" fmla="*/ 4 w 321"/>
                <a:gd name="T13" fmla="*/ 73 h 280"/>
                <a:gd name="T14" fmla="*/ 114 w 321"/>
                <a:gd name="T15" fmla="*/ 140 h 280"/>
                <a:gd name="T16" fmla="*/ 125 w 321"/>
                <a:gd name="T17" fmla="*/ 139 h 280"/>
                <a:gd name="T18" fmla="*/ 129 w 321"/>
                <a:gd name="T19" fmla="*/ 138 h 280"/>
                <a:gd name="T20" fmla="*/ 129 w 321"/>
                <a:gd name="T21" fmla="*/ 269 h 280"/>
                <a:gd name="T22" fmla="*/ 139 w 321"/>
                <a:gd name="T23" fmla="*/ 280 h 280"/>
                <a:gd name="T24" fmla="*/ 150 w 321"/>
                <a:gd name="T25" fmla="*/ 269 h 280"/>
                <a:gd name="T26" fmla="*/ 150 w 321"/>
                <a:gd name="T27" fmla="*/ 125 h 280"/>
                <a:gd name="T28" fmla="*/ 165 w 321"/>
                <a:gd name="T29" fmla="*/ 133 h 280"/>
                <a:gd name="T30" fmla="*/ 176 w 321"/>
                <a:gd name="T31" fmla="*/ 134 h 280"/>
                <a:gd name="T32" fmla="*/ 318 w 321"/>
                <a:gd name="T33" fmla="*/ 37 h 280"/>
                <a:gd name="T34" fmla="*/ 320 w 321"/>
                <a:gd name="T35" fmla="*/ 27 h 280"/>
                <a:gd name="T36" fmla="*/ 119 w 321"/>
                <a:gd name="T37" fmla="*/ 118 h 280"/>
                <a:gd name="T38" fmla="*/ 33 w 321"/>
                <a:gd name="T39" fmla="*/ 72 h 280"/>
                <a:gd name="T40" fmla="*/ 124 w 321"/>
                <a:gd name="T41" fmla="*/ 75 h 280"/>
                <a:gd name="T42" fmla="*/ 131 w 321"/>
                <a:gd name="T43" fmla="*/ 82 h 280"/>
                <a:gd name="T44" fmla="*/ 132 w 321"/>
                <a:gd name="T45" fmla="*/ 92 h 280"/>
                <a:gd name="T46" fmla="*/ 134 w 321"/>
                <a:gd name="T47" fmla="*/ 96 h 280"/>
                <a:gd name="T48" fmla="*/ 132 w 321"/>
                <a:gd name="T49" fmla="*/ 99 h 280"/>
                <a:gd name="T50" fmla="*/ 119 w 321"/>
                <a:gd name="T51" fmla="*/ 118 h 280"/>
                <a:gd name="T52" fmla="*/ 171 w 321"/>
                <a:gd name="T53" fmla="*/ 112 h 280"/>
                <a:gd name="T54" fmla="*/ 153 w 321"/>
                <a:gd name="T55" fmla="*/ 87 h 280"/>
                <a:gd name="T56" fmla="*/ 153 w 321"/>
                <a:gd name="T57" fmla="*/ 87 h 280"/>
                <a:gd name="T58" fmla="*/ 162 w 321"/>
                <a:gd name="T59" fmla="*/ 47 h 280"/>
                <a:gd name="T60" fmla="*/ 224 w 321"/>
                <a:gd name="T61" fmla="*/ 29 h 280"/>
                <a:gd name="T62" fmla="*/ 290 w 321"/>
                <a:gd name="T63" fmla="*/ 36 h 280"/>
                <a:gd name="T64" fmla="*/ 171 w 321"/>
                <a:gd name="T65" fmla="*/ 11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280">
                  <a:moveTo>
                    <a:pt x="320" y="27"/>
                  </a:moveTo>
                  <a:cubicBezTo>
                    <a:pt x="319" y="23"/>
                    <a:pt x="316" y="20"/>
                    <a:pt x="312" y="19"/>
                  </a:cubicBezTo>
                  <a:cubicBezTo>
                    <a:pt x="229" y="0"/>
                    <a:pt x="173" y="4"/>
                    <a:pt x="147" y="32"/>
                  </a:cubicBezTo>
                  <a:cubicBezTo>
                    <a:pt x="140" y="40"/>
                    <a:pt x="136" y="48"/>
                    <a:pt x="133" y="56"/>
                  </a:cubicBezTo>
                  <a:cubicBezTo>
                    <a:pt x="110" y="41"/>
                    <a:pt x="68" y="41"/>
                    <a:pt x="9" y="55"/>
                  </a:cubicBezTo>
                  <a:cubicBezTo>
                    <a:pt x="5" y="56"/>
                    <a:pt x="2" y="59"/>
                    <a:pt x="1" y="63"/>
                  </a:cubicBezTo>
                  <a:cubicBezTo>
                    <a:pt x="0" y="66"/>
                    <a:pt x="1" y="70"/>
                    <a:pt x="4" y="73"/>
                  </a:cubicBezTo>
                  <a:cubicBezTo>
                    <a:pt x="11" y="81"/>
                    <a:pt x="71" y="140"/>
                    <a:pt x="114" y="140"/>
                  </a:cubicBezTo>
                  <a:cubicBezTo>
                    <a:pt x="118" y="140"/>
                    <a:pt x="122" y="140"/>
                    <a:pt x="125" y="139"/>
                  </a:cubicBezTo>
                  <a:cubicBezTo>
                    <a:pt x="126" y="139"/>
                    <a:pt x="127" y="138"/>
                    <a:pt x="129" y="138"/>
                  </a:cubicBezTo>
                  <a:cubicBezTo>
                    <a:pt x="129" y="269"/>
                    <a:pt x="129" y="269"/>
                    <a:pt x="129" y="269"/>
                  </a:cubicBezTo>
                  <a:cubicBezTo>
                    <a:pt x="129" y="275"/>
                    <a:pt x="133" y="280"/>
                    <a:pt x="139" y="280"/>
                  </a:cubicBezTo>
                  <a:cubicBezTo>
                    <a:pt x="145" y="280"/>
                    <a:pt x="150" y="275"/>
                    <a:pt x="150" y="269"/>
                  </a:cubicBezTo>
                  <a:cubicBezTo>
                    <a:pt x="150" y="125"/>
                    <a:pt x="150" y="125"/>
                    <a:pt x="150" y="125"/>
                  </a:cubicBezTo>
                  <a:cubicBezTo>
                    <a:pt x="154" y="129"/>
                    <a:pt x="160" y="132"/>
                    <a:pt x="165" y="133"/>
                  </a:cubicBezTo>
                  <a:cubicBezTo>
                    <a:pt x="169" y="134"/>
                    <a:pt x="173" y="134"/>
                    <a:pt x="176" y="134"/>
                  </a:cubicBezTo>
                  <a:cubicBezTo>
                    <a:pt x="230" y="134"/>
                    <a:pt x="309" y="47"/>
                    <a:pt x="318" y="37"/>
                  </a:cubicBezTo>
                  <a:cubicBezTo>
                    <a:pt x="320" y="34"/>
                    <a:pt x="321" y="30"/>
                    <a:pt x="320" y="27"/>
                  </a:cubicBezTo>
                  <a:close/>
                  <a:moveTo>
                    <a:pt x="119" y="118"/>
                  </a:moveTo>
                  <a:cubicBezTo>
                    <a:pt x="100" y="124"/>
                    <a:pt x="61" y="97"/>
                    <a:pt x="33" y="72"/>
                  </a:cubicBezTo>
                  <a:cubicBezTo>
                    <a:pt x="92" y="60"/>
                    <a:pt x="116" y="68"/>
                    <a:pt x="124" y="75"/>
                  </a:cubicBezTo>
                  <a:cubicBezTo>
                    <a:pt x="127" y="77"/>
                    <a:pt x="129" y="80"/>
                    <a:pt x="131" y="82"/>
                  </a:cubicBezTo>
                  <a:cubicBezTo>
                    <a:pt x="131" y="87"/>
                    <a:pt x="132" y="91"/>
                    <a:pt x="132" y="92"/>
                  </a:cubicBezTo>
                  <a:cubicBezTo>
                    <a:pt x="133" y="94"/>
                    <a:pt x="133" y="95"/>
                    <a:pt x="134" y="96"/>
                  </a:cubicBezTo>
                  <a:cubicBezTo>
                    <a:pt x="133" y="97"/>
                    <a:pt x="133" y="98"/>
                    <a:pt x="132" y="99"/>
                  </a:cubicBezTo>
                  <a:cubicBezTo>
                    <a:pt x="129" y="116"/>
                    <a:pt x="122" y="118"/>
                    <a:pt x="119" y="118"/>
                  </a:cubicBezTo>
                  <a:close/>
                  <a:moveTo>
                    <a:pt x="171" y="112"/>
                  </a:moveTo>
                  <a:cubicBezTo>
                    <a:pt x="168" y="112"/>
                    <a:pt x="158" y="109"/>
                    <a:pt x="153" y="87"/>
                  </a:cubicBezTo>
                  <a:cubicBezTo>
                    <a:pt x="153" y="87"/>
                    <a:pt x="153" y="87"/>
                    <a:pt x="153" y="87"/>
                  </a:cubicBezTo>
                  <a:cubicBezTo>
                    <a:pt x="153" y="86"/>
                    <a:pt x="147" y="63"/>
                    <a:pt x="162" y="47"/>
                  </a:cubicBezTo>
                  <a:cubicBezTo>
                    <a:pt x="171" y="38"/>
                    <a:pt x="189" y="29"/>
                    <a:pt x="224" y="29"/>
                  </a:cubicBezTo>
                  <a:cubicBezTo>
                    <a:pt x="241" y="29"/>
                    <a:pt x="263" y="31"/>
                    <a:pt x="290" y="36"/>
                  </a:cubicBezTo>
                  <a:cubicBezTo>
                    <a:pt x="253" y="74"/>
                    <a:pt x="198" y="119"/>
                    <a:pt x="171" y="112"/>
                  </a:cubicBez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F980EE5-987B-48D8-A098-65DB1D312132}"/>
              </a:ext>
            </a:extLst>
          </p:cNvPr>
          <p:cNvSpPr txBox="1"/>
          <p:nvPr/>
        </p:nvSpPr>
        <p:spPr>
          <a:xfrm>
            <a:off x="2025203" y="5309242"/>
            <a:ext cx="1705029" cy="412928"/>
          </a:xfrm>
          <a:prstGeom prst="rect">
            <a:avLst/>
          </a:prstGeom>
          <a:solidFill>
            <a:srgbClr val="E4FFAF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Frutiger Next Pro Light" charset="0"/>
                <a:cs typeface="Frutiger Next Pro Light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Lato Light" charset="0"/>
              </a:rPr>
              <a:t>Assessment on existing PQE Framework</a:t>
            </a:r>
            <a:endParaRPr lang="en-US" sz="1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2BF0BB-54ED-4ACE-A2C2-D063039FFA6E}"/>
              </a:ext>
            </a:extLst>
          </p:cNvPr>
          <p:cNvSpPr txBox="1"/>
          <p:nvPr/>
        </p:nvSpPr>
        <p:spPr>
          <a:xfrm>
            <a:off x="4636602" y="5195782"/>
            <a:ext cx="853824" cy="1377469"/>
          </a:xfrm>
          <a:prstGeom prst="rect">
            <a:avLst/>
          </a:prstGeom>
          <a:solidFill>
            <a:srgbClr val="E4FFAF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Frutiger Next Pro Light" charset="0"/>
                <a:cs typeface="Frutiger Next Pro Light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Lato Light" charset="0"/>
              </a:rPr>
              <a:t>Build a sample script and unit test</a:t>
            </a:r>
            <a:endParaRPr lang="en-US" sz="1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A2F06-5429-4C2D-B350-5FF107126939}"/>
              </a:ext>
            </a:extLst>
          </p:cNvPr>
          <p:cNvSpPr txBox="1"/>
          <p:nvPr/>
        </p:nvSpPr>
        <p:spPr>
          <a:xfrm>
            <a:off x="5527813" y="5195781"/>
            <a:ext cx="822598" cy="860396"/>
          </a:xfrm>
          <a:prstGeom prst="rect">
            <a:avLst/>
          </a:prstGeom>
          <a:solidFill>
            <a:srgbClr val="E4FFAF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Frutiger Next Pro Light" charset="0"/>
                <a:cs typeface="Frutiger Next Pro Light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9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Lato Light" charset="0"/>
              </a:rPr>
              <a:t>Plan and share test script implement-tation </a:t>
            </a:r>
            <a:endParaRPr lang="en-US" sz="9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9" name="Rectangle 217">
            <a:extLst>
              <a:ext uri="{FF2B5EF4-FFF2-40B4-BE49-F238E27FC236}">
                <a16:creationId xmlns:a16="http://schemas.microsoft.com/office/drawing/2014/main" id="{DD80C6BE-23EE-47CA-84D5-C2BAEEE70DB6}"/>
              </a:ext>
            </a:extLst>
          </p:cNvPr>
          <p:cNvSpPr>
            <a:spLocks/>
          </p:cNvSpPr>
          <p:nvPr/>
        </p:nvSpPr>
        <p:spPr bwMode="auto">
          <a:xfrm>
            <a:off x="4623743" y="4820894"/>
            <a:ext cx="1750764" cy="342056"/>
          </a:xfrm>
          <a:prstGeom prst="rect">
            <a:avLst/>
          </a:prstGeom>
          <a:solidFill>
            <a:srgbClr val="E4FFAF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Lato Light" charset="0"/>
              </a:rPr>
              <a:t>KT for HMHS folks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EE7C6C-251B-4501-B575-AE8385FBF797}"/>
              </a:ext>
            </a:extLst>
          </p:cNvPr>
          <p:cNvSpPr txBox="1"/>
          <p:nvPr/>
        </p:nvSpPr>
        <p:spPr>
          <a:xfrm>
            <a:off x="4638305" y="3602386"/>
            <a:ext cx="852121" cy="1185677"/>
          </a:xfrm>
          <a:prstGeom prst="rect">
            <a:avLst/>
          </a:prstGeom>
          <a:solidFill>
            <a:srgbClr val="E4FFAF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Frutiger Next Pro Light" charset="0"/>
                <a:cs typeface="Frutiger Next Pro Light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Lato Light" charset="0"/>
              </a:rPr>
              <a:t>Setup new framework on VDI</a:t>
            </a:r>
            <a:endParaRPr lang="en-US" sz="1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B25B8EE-9860-467D-869A-0E41282A69D9}"/>
              </a:ext>
            </a:extLst>
          </p:cNvPr>
          <p:cNvSpPr txBox="1"/>
          <p:nvPr/>
        </p:nvSpPr>
        <p:spPr>
          <a:xfrm>
            <a:off x="5536853" y="3602386"/>
            <a:ext cx="838294" cy="563924"/>
          </a:xfrm>
          <a:prstGeom prst="rect">
            <a:avLst/>
          </a:prstGeom>
          <a:solidFill>
            <a:srgbClr val="E4FFAF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Frutiger Next Pro Light" charset="0"/>
                <a:cs typeface="Frutiger Next Pro Light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Lato Light" charset="0"/>
              </a:rPr>
              <a:t>Complete the setup on VDI</a:t>
            </a:r>
            <a:endParaRPr lang="en-US" sz="1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E66E65-880B-4ED8-A4DA-F7834E1507D8}"/>
              </a:ext>
            </a:extLst>
          </p:cNvPr>
          <p:cNvSpPr txBox="1"/>
          <p:nvPr/>
        </p:nvSpPr>
        <p:spPr>
          <a:xfrm>
            <a:off x="5536213" y="4172367"/>
            <a:ext cx="838294" cy="615695"/>
          </a:xfrm>
          <a:prstGeom prst="rect">
            <a:avLst/>
          </a:prstGeom>
          <a:solidFill>
            <a:srgbClr val="E4FFAF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Frutiger Next Pro Light" charset="0"/>
                <a:cs typeface="Frutiger Next Pro Light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Lato Light" charset="0"/>
              </a:rPr>
              <a:t>Client review of the framework</a:t>
            </a:r>
            <a:endParaRPr lang="en-US" sz="1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9" name="Rectangle 230">
            <a:extLst>
              <a:ext uri="{FF2B5EF4-FFF2-40B4-BE49-F238E27FC236}">
                <a16:creationId xmlns:a16="http://schemas.microsoft.com/office/drawing/2014/main" id="{88008F07-9DA7-496D-BCBD-711FD03DC18A}"/>
              </a:ext>
            </a:extLst>
          </p:cNvPr>
          <p:cNvSpPr>
            <a:spLocks/>
          </p:cNvSpPr>
          <p:nvPr/>
        </p:nvSpPr>
        <p:spPr bwMode="auto">
          <a:xfrm rot="16200000">
            <a:off x="-781779" y="4794451"/>
            <a:ext cx="3391356" cy="31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0" marR="0" lvl="0" indent="0" algn="ctr" defTabSz="6086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Lato Bold" charset="0"/>
              </a:rPr>
              <a:t>AUTOMATION EXECUTION TASKS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Lato Bold" charset="0"/>
            </a:endParaRPr>
          </a:p>
        </p:txBody>
      </p:sp>
      <p:sp>
        <p:nvSpPr>
          <p:cNvPr id="58" name="Rectangle 217">
            <a:extLst>
              <a:ext uri="{FF2B5EF4-FFF2-40B4-BE49-F238E27FC236}">
                <a16:creationId xmlns:a16="http://schemas.microsoft.com/office/drawing/2014/main" id="{CC4EA078-9D1A-4DFE-877F-DE9E2288BAE5}"/>
              </a:ext>
            </a:extLst>
          </p:cNvPr>
          <p:cNvSpPr>
            <a:spLocks/>
          </p:cNvSpPr>
          <p:nvPr/>
        </p:nvSpPr>
        <p:spPr bwMode="auto">
          <a:xfrm>
            <a:off x="9873846" y="3602386"/>
            <a:ext cx="1752498" cy="19378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50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Lato Light" charset="0"/>
              </a:rPr>
              <a:t>Business review of test executions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Lato Light" charset="0"/>
            </a:endParaRPr>
          </a:p>
        </p:txBody>
      </p:sp>
      <p:sp>
        <p:nvSpPr>
          <p:cNvPr id="60" name="Rectangle 217">
            <a:extLst>
              <a:ext uri="{FF2B5EF4-FFF2-40B4-BE49-F238E27FC236}">
                <a16:creationId xmlns:a16="http://schemas.microsoft.com/office/drawing/2014/main" id="{A0B8235A-77C7-4F9F-809A-5793E4E0913D}"/>
              </a:ext>
            </a:extLst>
          </p:cNvPr>
          <p:cNvSpPr>
            <a:spLocks/>
          </p:cNvSpPr>
          <p:nvPr/>
        </p:nvSpPr>
        <p:spPr bwMode="auto">
          <a:xfrm>
            <a:off x="9880187" y="5640693"/>
            <a:ext cx="1752498" cy="93254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50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Lato Light" charset="0"/>
              </a:rPr>
              <a:t>KT for HMHS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Lato Light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A812ED-FBFE-4105-9F2D-2BB597CF6B97}"/>
              </a:ext>
            </a:extLst>
          </p:cNvPr>
          <p:cNvSpPr txBox="1"/>
          <p:nvPr/>
        </p:nvSpPr>
        <p:spPr>
          <a:xfrm>
            <a:off x="1166056" y="3506779"/>
            <a:ext cx="1244236" cy="895667"/>
          </a:xfrm>
          <a:prstGeom prst="rect">
            <a:avLst/>
          </a:prstGeom>
          <a:solidFill>
            <a:srgbClr val="E4FFAF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Frutiger Next Pro Light" charset="0"/>
                <a:cs typeface="Frutiger Next Pro Light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Lato Light" charset="0"/>
              </a:rPr>
              <a:t>Test strategy&amp;  understanding the targeted scope</a:t>
            </a:r>
            <a:endParaRPr lang="en-US" sz="1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A32C8D-1B4A-4437-ADC6-8111DAA27694}"/>
              </a:ext>
            </a:extLst>
          </p:cNvPr>
          <p:cNvSpPr txBox="1"/>
          <p:nvPr/>
        </p:nvSpPr>
        <p:spPr>
          <a:xfrm>
            <a:off x="1160246" y="4402446"/>
            <a:ext cx="1705029" cy="418448"/>
          </a:xfrm>
          <a:prstGeom prst="rect">
            <a:avLst/>
          </a:prstGeom>
          <a:solidFill>
            <a:srgbClr val="E4FFAF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Frutiger Next Pro Light" charset="0"/>
                <a:cs typeface="Frutiger Next Pro Light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Lato Light" charset="0"/>
              </a:rPr>
              <a:t>KT on UM and overview regression suites</a:t>
            </a:r>
            <a:endParaRPr lang="en-US" sz="1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2B291F-D59D-4EFC-8006-95671EBCAB26}"/>
              </a:ext>
            </a:extLst>
          </p:cNvPr>
          <p:cNvSpPr txBox="1"/>
          <p:nvPr/>
        </p:nvSpPr>
        <p:spPr>
          <a:xfrm>
            <a:off x="2024603" y="5748413"/>
            <a:ext cx="1705029" cy="412928"/>
          </a:xfrm>
          <a:prstGeom prst="rect">
            <a:avLst/>
          </a:prstGeom>
          <a:solidFill>
            <a:srgbClr val="E4FFAF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Frutiger Next Pro Light" charset="0"/>
                <a:cs typeface="Frutiger Next Pro Light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Lato Light" charset="0"/>
              </a:rPr>
              <a:t>Finalize the test cases</a:t>
            </a:r>
            <a:endParaRPr lang="en-US" sz="1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F3C898-945D-4984-A11F-A3658663E4D3}"/>
              </a:ext>
            </a:extLst>
          </p:cNvPr>
          <p:cNvSpPr txBox="1"/>
          <p:nvPr/>
        </p:nvSpPr>
        <p:spPr>
          <a:xfrm>
            <a:off x="2025203" y="6203456"/>
            <a:ext cx="1705029" cy="369786"/>
          </a:xfrm>
          <a:prstGeom prst="rect">
            <a:avLst/>
          </a:prstGeom>
          <a:solidFill>
            <a:srgbClr val="E4FFAF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Frutiger Next Pro Light" charset="0"/>
                <a:cs typeface="Frutiger Next Pro Light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Lato Light" charset="0"/>
              </a:rPr>
              <a:t>Estimations to script the test cases in Phase III</a:t>
            </a:r>
            <a:endParaRPr lang="en-US" sz="1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B4427B-8FAE-4B35-9A26-F58212DC43B2}"/>
              </a:ext>
            </a:extLst>
          </p:cNvPr>
          <p:cNvSpPr txBox="1"/>
          <p:nvPr/>
        </p:nvSpPr>
        <p:spPr>
          <a:xfrm>
            <a:off x="3750627" y="3602385"/>
            <a:ext cx="852121" cy="2970857"/>
          </a:xfrm>
          <a:prstGeom prst="rect">
            <a:avLst/>
          </a:prstGeom>
          <a:solidFill>
            <a:srgbClr val="E4FFAF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Frutiger Next Pro Light" charset="0"/>
                <a:cs typeface="Frutiger Next Pro Light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Lato Light" charset="0"/>
              </a:rPr>
              <a:t>Create new Framework</a:t>
            </a:r>
            <a:endParaRPr lang="en-US" sz="1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5FD0E5-9002-4D69-B8B2-BD7C6D982FC8}"/>
              </a:ext>
            </a:extLst>
          </p:cNvPr>
          <p:cNvSpPr txBox="1"/>
          <p:nvPr/>
        </p:nvSpPr>
        <p:spPr>
          <a:xfrm>
            <a:off x="1543679" y="4842199"/>
            <a:ext cx="2178774" cy="412928"/>
          </a:xfrm>
          <a:prstGeom prst="rect">
            <a:avLst/>
          </a:prstGeom>
          <a:solidFill>
            <a:srgbClr val="E4FFAF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Frutiger Next Pro Light" charset="0"/>
                <a:cs typeface="Frutiger Next Pro Light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Lato Light" charset="0"/>
              </a:rPr>
              <a:t>Manual execution of 30 test cases from IBC and HMK</a:t>
            </a:r>
            <a:endParaRPr lang="en-US" sz="1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2" name="Rectangle 230">
            <a:extLst>
              <a:ext uri="{FF2B5EF4-FFF2-40B4-BE49-F238E27FC236}">
                <a16:creationId xmlns:a16="http://schemas.microsoft.com/office/drawing/2014/main" id="{2016FCC8-3EA8-47CB-BDDF-E6767281EA95}"/>
              </a:ext>
            </a:extLst>
          </p:cNvPr>
          <p:cNvSpPr>
            <a:spLocks/>
          </p:cNvSpPr>
          <p:nvPr/>
        </p:nvSpPr>
        <p:spPr bwMode="auto">
          <a:xfrm rot="16200000">
            <a:off x="54177" y="1567914"/>
            <a:ext cx="1795511" cy="31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0" marR="0" lvl="0" indent="0" algn="ctr" defTabSz="6086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Lato Bold" charset="0"/>
              </a:rPr>
              <a:t>STRATEGY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A06DFB2-9063-48C8-8777-51F2B276D5E6}"/>
              </a:ext>
            </a:extLst>
          </p:cNvPr>
          <p:cNvSpPr txBox="1"/>
          <p:nvPr/>
        </p:nvSpPr>
        <p:spPr>
          <a:xfrm>
            <a:off x="2399280" y="1493083"/>
            <a:ext cx="11975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Manually executed 30 test cases under 11 business capabilities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FB4FDD8-F624-4EC9-9389-59003E6B3109}"/>
              </a:ext>
            </a:extLst>
          </p:cNvPr>
          <p:cNvSpPr/>
          <p:nvPr/>
        </p:nvSpPr>
        <p:spPr bwMode="gray">
          <a:xfrm>
            <a:off x="8135688" y="2286756"/>
            <a:ext cx="969818" cy="299324"/>
          </a:xfrm>
          <a:prstGeom prst="rect">
            <a:avLst/>
          </a:prstGeom>
          <a:solidFill>
            <a:srgbClr val="00B050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are here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283735-C266-43B1-BB9C-2660C90D94CD}"/>
              </a:ext>
            </a:extLst>
          </p:cNvPr>
          <p:cNvCxnSpPr>
            <a:cxnSpLocks/>
          </p:cNvCxnSpPr>
          <p:nvPr/>
        </p:nvCxnSpPr>
        <p:spPr>
          <a:xfrm flipH="1" flipV="1">
            <a:off x="8121384" y="2212260"/>
            <a:ext cx="33785" cy="4388487"/>
          </a:xfrm>
          <a:prstGeom prst="straightConnector1">
            <a:avLst/>
          </a:prstGeom>
          <a:ln w="19050">
            <a:solidFill>
              <a:schemeClr val="accent2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217">
            <a:extLst>
              <a:ext uri="{FF2B5EF4-FFF2-40B4-BE49-F238E27FC236}">
                <a16:creationId xmlns:a16="http://schemas.microsoft.com/office/drawing/2014/main" id="{08837203-7039-4967-AED3-0B93F10013E9}"/>
              </a:ext>
            </a:extLst>
          </p:cNvPr>
          <p:cNvSpPr>
            <a:spLocks/>
          </p:cNvSpPr>
          <p:nvPr/>
        </p:nvSpPr>
        <p:spPr bwMode="auto">
          <a:xfrm>
            <a:off x="5531466" y="6083674"/>
            <a:ext cx="4298334" cy="489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Lato Light" charset="0"/>
            </a:endParaRPr>
          </a:p>
        </p:txBody>
      </p:sp>
      <p:sp>
        <p:nvSpPr>
          <p:cNvPr id="70" name="Rectangle 217">
            <a:extLst>
              <a:ext uri="{FF2B5EF4-FFF2-40B4-BE49-F238E27FC236}">
                <a16:creationId xmlns:a16="http://schemas.microsoft.com/office/drawing/2014/main" id="{3CA0BA61-FF2F-4377-BAF3-4192E0D00F3D}"/>
              </a:ext>
            </a:extLst>
          </p:cNvPr>
          <p:cNvSpPr>
            <a:spLocks/>
          </p:cNvSpPr>
          <p:nvPr/>
        </p:nvSpPr>
        <p:spPr bwMode="auto">
          <a:xfrm>
            <a:off x="7248695" y="4464174"/>
            <a:ext cx="2592863" cy="48956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Lato Light" charset="0"/>
            </a:endParaRPr>
          </a:p>
        </p:txBody>
      </p:sp>
      <p:sp>
        <p:nvSpPr>
          <p:cNvPr id="71" name="Rectangle 217">
            <a:extLst>
              <a:ext uri="{FF2B5EF4-FFF2-40B4-BE49-F238E27FC236}">
                <a16:creationId xmlns:a16="http://schemas.microsoft.com/office/drawing/2014/main" id="{C91DE2D9-60D7-4DFC-A259-F5919E25605B}"/>
              </a:ext>
            </a:extLst>
          </p:cNvPr>
          <p:cNvSpPr>
            <a:spLocks/>
          </p:cNvSpPr>
          <p:nvPr/>
        </p:nvSpPr>
        <p:spPr bwMode="auto">
          <a:xfrm>
            <a:off x="6400799" y="5640693"/>
            <a:ext cx="3429000" cy="34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Lato Light" charset="0"/>
            </a:endParaRPr>
          </a:p>
        </p:txBody>
      </p:sp>
      <p:sp>
        <p:nvSpPr>
          <p:cNvPr id="73" name="Rectangle 217">
            <a:extLst>
              <a:ext uri="{FF2B5EF4-FFF2-40B4-BE49-F238E27FC236}">
                <a16:creationId xmlns:a16="http://schemas.microsoft.com/office/drawing/2014/main" id="{55E11B1A-6FC0-45FD-A629-125ECF633AAE}"/>
              </a:ext>
            </a:extLst>
          </p:cNvPr>
          <p:cNvSpPr>
            <a:spLocks/>
          </p:cNvSpPr>
          <p:nvPr/>
        </p:nvSpPr>
        <p:spPr bwMode="auto">
          <a:xfrm>
            <a:off x="7245888" y="5070598"/>
            <a:ext cx="2583912" cy="46964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Lato Light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88E6C27-A126-4793-860A-01C0C9C01843}"/>
              </a:ext>
            </a:extLst>
          </p:cNvPr>
          <p:cNvSpPr/>
          <p:nvPr/>
        </p:nvSpPr>
        <p:spPr>
          <a:xfrm>
            <a:off x="6417560" y="5652337"/>
            <a:ext cx="1714964" cy="320580"/>
          </a:xfrm>
          <a:prstGeom prst="rect">
            <a:avLst/>
          </a:prstGeom>
          <a:solidFill>
            <a:srgbClr val="E4F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7DE8BF1-CA3D-4C1B-B74A-DB1E2D4DA736}"/>
              </a:ext>
            </a:extLst>
          </p:cNvPr>
          <p:cNvSpPr/>
          <p:nvPr/>
        </p:nvSpPr>
        <p:spPr>
          <a:xfrm>
            <a:off x="5550644" y="6106870"/>
            <a:ext cx="2581880" cy="451140"/>
          </a:xfrm>
          <a:prstGeom prst="rect">
            <a:avLst/>
          </a:prstGeom>
          <a:solidFill>
            <a:srgbClr val="E4F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0E3B3A5-ACB7-4245-88AE-89754FBFEBE7}"/>
              </a:ext>
            </a:extLst>
          </p:cNvPr>
          <p:cNvSpPr txBox="1"/>
          <p:nvPr/>
        </p:nvSpPr>
        <p:spPr>
          <a:xfrm>
            <a:off x="5896936" y="6172565"/>
            <a:ext cx="3576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100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Lato Light" charset="0"/>
              </a:rPr>
              <a:t>Identify new enhancements needed for the new framework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F834C6D-EFE0-4554-ACC7-0411926E043A}"/>
              </a:ext>
            </a:extLst>
          </p:cNvPr>
          <p:cNvSpPr/>
          <p:nvPr/>
        </p:nvSpPr>
        <p:spPr>
          <a:xfrm>
            <a:off x="7254647" y="4477265"/>
            <a:ext cx="877877" cy="463493"/>
          </a:xfrm>
          <a:prstGeom prst="rect">
            <a:avLst/>
          </a:prstGeom>
          <a:solidFill>
            <a:srgbClr val="E4F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8E198D5-7DE8-41E1-84C2-B7812DD7BCA1}"/>
              </a:ext>
            </a:extLst>
          </p:cNvPr>
          <p:cNvSpPr/>
          <p:nvPr/>
        </p:nvSpPr>
        <p:spPr>
          <a:xfrm>
            <a:off x="7245888" y="5097015"/>
            <a:ext cx="869411" cy="419824"/>
          </a:xfrm>
          <a:prstGeom prst="rect">
            <a:avLst/>
          </a:prstGeom>
          <a:solidFill>
            <a:srgbClr val="E4F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E114F4-E533-4CE7-9514-F7A9A7C1FA27}"/>
              </a:ext>
            </a:extLst>
          </p:cNvPr>
          <p:cNvSpPr/>
          <p:nvPr/>
        </p:nvSpPr>
        <p:spPr>
          <a:xfrm>
            <a:off x="7801814" y="4580448"/>
            <a:ext cx="15456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100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Lato Light" charset="0"/>
              </a:rPr>
              <a:t>Review of Test Scripts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FA545D7-AAE9-41BC-807A-84BB4495111C}"/>
              </a:ext>
            </a:extLst>
          </p:cNvPr>
          <p:cNvSpPr/>
          <p:nvPr/>
        </p:nvSpPr>
        <p:spPr>
          <a:xfrm>
            <a:off x="7902803" y="5156090"/>
            <a:ext cx="13436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100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Lato Light" charset="0"/>
              </a:rPr>
              <a:t>Test Status Report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36A319C-64BE-48B9-9255-C9C2C9C0993F}"/>
              </a:ext>
            </a:extLst>
          </p:cNvPr>
          <p:cNvSpPr/>
          <p:nvPr/>
        </p:nvSpPr>
        <p:spPr>
          <a:xfrm>
            <a:off x="7288442" y="5682563"/>
            <a:ext cx="17652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100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Lato Light" charset="0"/>
              </a:rPr>
              <a:t>Document best practices</a:t>
            </a:r>
          </a:p>
        </p:txBody>
      </p:sp>
      <p:sp>
        <p:nvSpPr>
          <p:cNvPr id="93" name="Rectangle 217">
            <a:extLst>
              <a:ext uri="{FF2B5EF4-FFF2-40B4-BE49-F238E27FC236}">
                <a16:creationId xmlns:a16="http://schemas.microsoft.com/office/drawing/2014/main" id="{77588D07-C832-4B23-99DB-6742234EBBBF}"/>
              </a:ext>
            </a:extLst>
          </p:cNvPr>
          <p:cNvSpPr>
            <a:spLocks/>
          </p:cNvSpPr>
          <p:nvPr/>
        </p:nvSpPr>
        <p:spPr bwMode="auto">
          <a:xfrm>
            <a:off x="6400799" y="3614187"/>
            <a:ext cx="3429001" cy="74253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dirty="0">
              <a:solidFill>
                <a:srgbClr val="00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Lato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Lato Light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5AA9058-0A94-403D-B60E-0799C8343F59}"/>
              </a:ext>
            </a:extLst>
          </p:cNvPr>
          <p:cNvSpPr/>
          <p:nvPr/>
        </p:nvSpPr>
        <p:spPr>
          <a:xfrm rot="10800000" flipV="1">
            <a:off x="8251451" y="3909677"/>
            <a:ext cx="17524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100" dirty="0">
                <a:solidFill>
                  <a:srgbClr val="00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Lato Light" charset="0"/>
              </a:rPr>
              <a:t>Overall progress</a:t>
            </a:r>
          </a:p>
          <a:p>
            <a:pPr lvl="0" algn="ctr">
              <a:defRPr/>
            </a:pPr>
            <a:r>
              <a:rPr lang="en-US" sz="1100" dirty="0">
                <a:solidFill>
                  <a:srgbClr val="00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Lato Light" charset="0"/>
              </a:rPr>
              <a:t>65%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C45F77F-183A-4A15-82AB-40C6981C0176}"/>
              </a:ext>
            </a:extLst>
          </p:cNvPr>
          <p:cNvSpPr/>
          <p:nvPr/>
        </p:nvSpPr>
        <p:spPr>
          <a:xfrm>
            <a:off x="6415803" y="3633847"/>
            <a:ext cx="1730317" cy="698845"/>
          </a:xfrm>
          <a:prstGeom prst="rect">
            <a:avLst/>
          </a:prstGeom>
          <a:solidFill>
            <a:srgbClr val="E4F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6" name="General_Fill_3">
            <a:extLst>
              <a:ext uri="{FF2B5EF4-FFF2-40B4-BE49-F238E27FC236}">
                <a16:creationId xmlns:a16="http://schemas.microsoft.com/office/drawing/2014/main" id="{4782F8D7-5B61-4BA2-B72B-94764E8C5C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83110" y="3985456"/>
            <a:ext cx="180854" cy="1808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09" name="General_Fill_3">
            <a:extLst>
              <a:ext uri="{FF2B5EF4-FFF2-40B4-BE49-F238E27FC236}">
                <a16:creationId xmlns:a16="http://schemas.microsoft.com/office/drawing/2014/main" id="{85080407-FC9A-4151-85DA-EDC8561F10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85105" y="3965691"/>
            <a:ext cx="180854" cy="1808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2 w 512"/>
              <a:gd name="T11" fmla="*/ 167 h 512"/>
              <a:gd name="T12" fmla="*/ 189 w 512"/>
              <a:gd name="T13" fmla="*/ 381 h 512"/>
              <a:gd name="T14" fmla="*/ 181 w 512"/>
              <a:gd name="T15" fmla="*/ 384 h 512"/>
              <a:gd name="T16" fmla="*/ 173 w 512"/>
              <a:gd name="T17" fmla="*/ 381 h 512"/>
              <a:gd name="T18" fmla="*/ 99 w 512"/>
              <a:gd name="T19" fmla="*/ 306 h 512"/>
              <a:gd name="T20" fmla="*/ 99 w 512"/>
              <a:gd name="T21" fmla="*/ 291 h 512"/>
              <a:gd name="T22" fmla="*/ 114 w 512"/>
              <a:gd name="T23" fmla="*/ 291 h 512"/>
              <a:gd name="T24" fmla="*/ 181 w 512"/>
              <a:gd name="T25" fmla="*/ 358 h 512"/>
              <a:gd name="T26" fmla="*/ 387 w 512"/>
              <a:gd name="T27" fmla="*/ 152 h 512"/>
              <a:gd name="T28" fmla="*/ 402 w 512"/>
              <a:gd name="T29" fmla="*/ 152 h 512"/>
              <a:gd name="T30" fmla="*/ 402 w 512"/>
              <a:gd name="T31" fmla="*/ 16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2" y="167"/>
                </a:moveTo>
                <a:cubicBezTo>
                  <a:pt x="189" y="381"/>
                  <a:pt x="189" y="381"/>
                  <a:pt x="189" y="381"/>
                </a:cubicBezTo>
                <a:cubicBezTo>
                  <a:pt x="186" y="383"/>
                  <a:pt x="184" y="384"/>
                  <a:pt x="181" y="384"/>
                </a:cubicBezTo>
                <a:cubicBezTo>
                  <a:pt x="178" y="384"/>
                  <a:pt x="176" y="383"/>
                  <a:pt x="173" y="381"/>
                </a:cubicBezTo>
                <a:cubicBezTo>
                  <a:pt x="99" y="306"/>
                  <a:pt x="99" y="306"/>
                  <a:pt x="99" y="306"/>
                </a:cubicBezTo>
                <a:cubicBezTo>
                  <a:pt x="95" y="302"/>
                  <a:pt x="95" y="295"/>
                  <a:pt x="99" y="291"/>
                </a:cubicBezTo>
                <a:cubicBezTo>
                  <a:pt x="103" y="287"/>
                  <a:pt x="110" y="287"/>
                  <a:pt x="114" y="291"/>
                </a:cubicBezTo>
                <a:cubicBezTo>
                  <a:pt x="181" y="358"/>
                  <a:pt x="181" y="358"/>
                  <a:pt x="181" y="358"/>
                </a:cubicBezTo>
                <a:cubicBezTo>
                  <a:pt x="387" y="152"/>
                  <a:pt x="387" y="152"/>
                  <a:pt x="387" y="152"/>
                </a:cubicBezTo>
                <a:cubicBezTo>
                  <a:pt x="391" y="148"/>
                  <a:pt x="398" y="148"/>
                  <a:pt x="402" y="152"/>
                </a:cubicBezTo>
                <a:cubicBezTo>
                  <a:pt x="406" y="156"/>
                  <a:pt x="406" y="163"/>
                  <a:pt x="402" y="167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5CE1080-7123-4E8B-9C05-C00B73BD051D}"/>
              </a:ext>
            </a:extLst>
          </p:cNvPr>
          <p:cNvSpPr/>
          <p:nvPr/>
        </p:nvSpPr>
        <p:spPr>
          <a:xfrm rot="10800000" flipV="1">
            <a:off x="6583564" y="3906829"/>
            <a:ext cx="17524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100" dirty="0">
                <a:solidFill>
                  <a:srgbClr val="00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Lato Light" charset="0"/>
              </a:rPr>
              <a:t>6 out of 12 testcases are automated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0D7DC26-22E7-43A1-ADB1-C8318FFF518E}"/>
              </a:ext>
            </a:extLst>
          </p:cNvPr>
          <p:cNvSpPr/>
          <p:nvPr/>
        </p:nvSpPr>
        <p:spPr>
          <a:xfrm>
            <a:off x="6655121" y="3645218"/>
            <a:ext cx="28953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100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Lato Light" charset="0"/>
              </a:rPr>
              <a:t>Implementation of Test Automation Scripts</a:t>
            </a:r>
          </a:p>
        </p:txBody>
      </p:sp>
    </p:spTree>
    <p:extLst>
      <p:ext uri="{BB962C8B-B14F-4D97-AF65-F5344CB8AC3E}">
        <p14:creationId xmlns:p14="http://schemas.microsoft.com/office/powerpoint/2010/main" val="257753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62">
            <a:extLst>
              <a:ext uri="{FF2B5EF4-FFF2-40B4-BE49-F238E27FC236}">
                <a16:creationId xmlns:a16="http://schemas.microsoft.com/office/drawing/2014/main" id="{E76C4BF5-8918-4400-A936-9CCC7EF392B4}"/>
              </a:ext>
            </a:extLst>
          </p:cNvPr>
          <p:cNvSpPr/>
          <p:nvPr/>
        </p:nvSpPr>
        <p:spPr>
          <a:xfrm>
            <a:off x="1452328" y="1877484"/>
            <a:ext cx="1135380" cy="1874520"/>
          </a:xfrm>
          <a:custGeom>
            <a:avLst/>
            <a:gdLst>
              <a:gd name="connsiteX0" fmla="*/ 403860 w 1135380"/>
              <a:gd name="connsiteY0" fmla="*/ 0 h 1790700"/>
              <a:gd name="connsiteX1" fmla="*/ 403860 w 1135380"/>
              <a:gd name="connsiteY1" fmla="*/ 0 h 1790700"/>
              <a:gd name="connsiteX2" fmla="*/ 0 w 1135380"/>
              <a:gd name="connsiteY2" fmla="*/ 1744980 h 1790700"/>
              <a:gd name="connsiteX3" fmla="*/ 777240 w 1135380"/>
              <a:gd name="connsiteY3" fmla="*/ 1790700 h 1790700"/>
              <a:gd name="connsiteX4" fmla="*/ 1135380 w 1135380"/>
              <a:gd name="connsiteY4" fmla="*/ 15240 h 1790700"/>
              <a:gd name="connsiteX5" fmla="*/ 403860 w 1135380"/>
              <a:gd name="connsiteY5" fmla="*/ 0 h 1790700"/>
              <a:gd name="connsiteX0" fmla="*/ 403860 w 1135380"/>
              <a:gd name="connsiteY0" fmla="*/ 0 h 1874520"/>
              <a:gd name="connsiteX1" fmla="*/ 403860 w 1135380"/>
              <a:gd name="connsiteY1" fmla="*/ 0 h 1874520"/>
              <a:gd name="connsiteX2" fmla="*/ 0 w 1135380"/>
              <a:gd name="connsiteY2" fmla="*/ 1744980 h 1874520"/>
              <a:gd name="connsiteX3" fmla="*/ 670560 w 1135380"/>
              <a:gd name="connsiteY3" fmla="*/ 1874520 h 1874520"/>
              <a:gd name="connsiteX4" fmla="*/ 1135380 w 1135380"/>
              <a:gd name="connsiteY4" fmla="*/ 15240 h 1874520"/>
              <a:gd name="connsiteX5" fmla="*/ 403860 w 1135380"/>
              <a:gd name="connsiteY5" fmla="*/ 0 h 187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" h="1874520">
                <a:moveTo>
                  <a:pt x="403860" y="0"/>
                </a:moveTo>
                <a:lnTo>
                  <a:pt x="403860" y="0"/>
                </a:lnTo>
                <a:lnTo>
                  <a:pt x="0" y="1744980"/>
                </a:lnTo>
                <a:lnTo>
                  <a:pt x="670560" y="1874520"/>
                </a:lnTo>
                <a:lnTo>
                  <a:pt x="1135380" y="15240"/>
                </a:lnTo>
                <a:lnTo>
                  <a:pt x="40386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1EB577-25AB-47A1-B75F-313BA0F283EE}"/>
              </a:ext>
            </a:extLst>
          </p:cNvPr>
          <p:cNvSpPr/>
          <p:nvPr/>
        </p:nvSpPr>
        <p:spPr>
          <a:xfrm>
            <a:off x="3185326" y="2543098"/>
            <a:ext cx="8309872" cy="1592184"/>
          </a:xfrm>
          <a:prstGeom prst="roundRect">
            <a:avLst>
              <a:gd name="adj" fmla="val 2295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47BCE-4D72-4767-B9C1-83F74335C63C}"/>
              </a:ext>
            </a:extLst>
          </p:cNvPr>
          <p:cNvSpPr/>
          <p:nvPr/>
        </p:nvSpPr>
        <p:spPr bwMode="gray">
          <a:xfrm>
            <a:off x="3185326" y="837646"/>
            <a:ext cx="8341801" cy="491305"/>
          </a:xfrm>
          <a:prstGeom prst="rect">
            <a:avLst/>
          </a:prstGeom>
          <a:solidFill>
            <a:srgbClr val="333F50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Week 1 to 2 – Create plan for upgrading framework capabilities &amp; identify additional scope for regression automation</a:t>
            </a:r>
          </a:p>
        </p:txBody>
      </p:sp>
      <p:sp>
        <p:nvSpPr>
          <p:cNvPr id="11" name="Title 14">
            <a:extLst>
              <a:ext uri="{FF2B5EF4-FFF2-40B4-BE49-F238E27FC236}">
                <a16:creationId xmlns:a16="http://schemas.microsoft.com/office/drawing/2014/main" id="{5EAFD6CC-9B06-4826-8F5F-E48A59DB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4" y="59433"/>
            <a:ext cx="11252200" cy="488215"/>
          </a:xfrm>
          <a:solidFill>
            <a:schemeClr val="bg1"/>
          </a:solidFill>
          <a:effectLst/>
        </p:spPr>
        <p:txBody>
          <a:bodyPr>
            <a:noAutofit/>
          </a:bodyPr>
          <a:lstStyle/>
          <a:p>
            <a:r>
              <a:rPr lang="en-US" sz="28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     Path towards enabling HMHS to reach to Level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ED96D1-6709-401B-B672-2A758684034E}"/>
              </a:ext>
            </a:extLst>
          </p:cNvPr>
          <p:cNvCxnSpPr/>
          <p:nvPr/>
        </p:nvCxnSpPr>
        <p:spPr>
          <a:xfrm>
            <a:off x="474064" y="615409"/>
            <a:ext cx="11470640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Travel_Fill_25">
            <a:extLst>
              <a:ext uri="{FF2B5EF4-FFF2-40B4-BE49-F238E27FC236}">
                <a16:creationId xmlns:a16="http://schemas.microsoft.com/office/drawing/2014/main" id="{9A3792E9-7C66-4F6A-9449-0050A14FD9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0" y="0"/>
            <a:ext cx="0" cy="0"/>
          </a:xfrm>
          <a:custGeom>
            <a:avLst/>
            <a:gdLst>
              <a:gd name="T0" fmla="*/ 247 w 512"/>
              <a:gd name="T1" fmla="*/ 278 h 512"/>
              <a:gd name="T2" fmla="*/ 323 w 512"/>
              <a:gd name="T3" fmla="*/ 219 h 512"/>
              <a:gd name="T4" fmla="*/ 264 w 512"/>
              <a:gd name="T5" fmla="*/ 295 h 512"/>
              <a:gd name="T6" fmla="*/ 256 w 512"/>
              <a:gd name="T7" fmla="*/ 298 h 512"/>
              <a:gd name="T8" fmla="*/ 256 w 512"/>
              <a:gd name="T9" fmla="*/ 298 h 512"/>
              <a:gd name="T10" fmla="*/ 247 w 512"/>
              <a:gd name="T11" fmla="*/ 295 h 512"/>
              <a:gd name="T12" fmla="*/ 243 w 512"/>
              <a:gd name="T13" fmla="*/ 286 h 512"/>
              <a:gd name="T14" fmla="*/ 247 w 512"/>
              <a:gd name="T15" fmla="*/ 278 h 512"/>
              <a:gd name="T16" fmla="*/ 512 w 512"/>
              <a:gd name="T17" fmla="*/ 256 h 512"/>
              <a:gd name="T18" fmla="*/ 256 w 512"/>
              <a:gd name="T19" fmla="*/ 512 h 512"/>
              <a:gd name="T20" fmla="*/ 0 w 512"/>
              <a:gd name="T21" fmla="*/ 256 h 512"/>
              <a:gd name="T22" fmla="*/ 256 w 512"/>
              <a:gd name="T23" fmla="*/ 0 h 512"/>
              <a:gd name="T24" fmla="*/ 512 w 512"/>
              <a:gd name="T25" fmla="*/ 256 h 512"/>
              <a:gd name="T26" fmla="*/ 416 w 512"/>
              <a:gd name="T27" fmla="*/ 288 h 512"/>
              <a:gd name="T28" fmla="*/ 378 w 512"/>
              <a:gd name="T29" fmla="*/ 184 h 512"/>
              <a:gd name="T30" fmla="*/ 392 w 512"/>
              <a:gd name="T31" fmla="*/ 166 h 512"/>
              <a:gd name="T32" fmla="*/ 391 w 512"/>
              <a:gd name="T33" fmla="*/ 152 h 512"/>
              <a:gd name="T34" fmla="*/ 377 w 512"/>
              <a:gd name="T35" fmla="*/ 151 h 512"/>
              <a:gd name="T36" fmla="*/ 359 w 512"/>
              <a:gd name="T37" fmla="*/ 165 h 512"/>
              <a:gd name="T38" fmla="*/ 256 w 512"/>
              <a:gd name="T39" fmla="*/ 128 h 512"/>
              <a:gd name="T40" fmla="*/ 96 w 512"/>
              <a:gd name="T41" fmla="*/ 288 h 512"/>
              <a:gd name="T42" fmla="*/ 106 w 512"/>
              <a:gd name="T43" fmla="*/ 298 h 512"/>
              <a:gd name="T44" fmla="*/ 117 w 512"/>
              <a:gd name="T45" fmla="*/ 288 h 512"/>
              <a:gd name="T46" fmla="*/ 256 w 512"/>
              <a:gd name="T47" fmla="*/ 149 h 512"/>
              <a:gd name="T48" fmla="*/ 341 w 512"/>
              <a:gd name="T49" fmla="*/ 179 h 512"/>
              <a:gd name="T50" fmla="*/ 233 w 512"/>
              <a:gd name="T51" fmla="*/ 261 h 512"/>
              <a:gd name="T52" fmla="*/ 232 w 512"/>
              <a:gd name="T53" fmla="*/ 262 h 512"/>
              <a:gd name="T54" fmla="*/ 222 w 512"/>
              <a:gd name="T55" fmla="*/ 286 h 512"/>
              <a:gd name="T56" fmla="*/ 232 w 512"/>
              <a:gd name="T57" fmla="*/ 310 h 512"/>
              <a:gd name="T58" fmla="*/ 256 w 512"/>
              <a:gd name="T59" fmla="*/ 320 h 512"/>
              <a:gd name="T60" fmla="*/ 256 w 512"/>
              <a:gd name="T61" fmla="*/ 320 h 512"/>
              <a:gd name="T62" fmla="*/ 279 w 512"/>
              <a:gd name="T63" fmla="*/ 310 h 512"/>
              <a:gd name="T64" fmla="*/ 280 w 512"/>
              <a:gd name="T65" fmla="*/ 309 h 512"/>
              <a:gd name="T66" fmla="*/ 364 w 512"/>
              <a:gd name="T67" fmla="*/ 202 h 512"/>
              <a:gd name="T68" fmla="*/ 394 w 512"/>
              <a:gd name="T69" fmla="*/ 288 h 512"/>
              <a:gd name="T70" fmla="*/ 405 w 512"/>
              <a:gd name="T71" fmla="*/ 298 h 512"/>
              <a:gd name="T72" fmla="*/ 416 w 512"/>
              <a:gd name="T73" fmla="*/ 28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12" h="512">
                <a:moveTo>
                  <a:pt x="247" y="278"/>
                </a:moveTo>
                <a:cubicBezTo>
                  <a:pt x="323" y="219"/>
                  <a:pt x="323" y="219"/>
                  <a:pt x="323" y="219"/>
                </a:cubicBezTo>
                <a:cubicBezTo>
                  <a:pt x="264" y="295"/>
                  <a:pt x="264" y="295"/>
                  <a:pt x="264" y="295"/>
                </a:cubicBezTo>
                <a:cubicBezTo>
                  <a:pt x="262" y="297"/>
                  <a:pt x="259" y="298"/>
                  <a:pt x="256" y="298"/>
                </a:cubicBezTo>
                <a:cubicBezTo>
                  <a:pt x="256" y="298"/>
                  <a:pt x="256" y="298"/>
                  <a:pt x="256" y="298"/>
                </a:cubicBezTo>
                <a:cubicBezTo>
                  <a:pt x="252" y="298"/>
                  <a:pt x="249" y="297"/>
                  <a:pt x="247" y="295"/>
                </a:cubicBezTo>
                <a:cubicBezTo>
                  <a:pt x="245" y="292"/>
                  <a:pt x="243" y="289"/>
                  <a:pt x="243" y="286"/>
                </a:cubicBezTo>
                <a:cubicBezTo>
                  <a:pt x="243" y="283"/>
                  <a:pt x="245" y="280"/>
                  <a:pt x="247" y="278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6" y="288"/>
                </a:moveTo>
                <a:cubicBezTo>
                  <a:pt x="416" y="248"/>
                  <a:pt x="401" y="212"/>
                  <a:pt x="378" y="184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95" y="162"/>
                  <a:pt x="395" y="156"/>
                  <a:pt x="391" y="152"/>
                </a:cubicBezTo>
                <a:cubicBezTo>
                  <a:pt x="387" y="148"/>
                  <a:pt x="381" y="148"/>
                  <a:pt x="377" y="151"/>
                </a:cubicBezTo>
                <a:cubicBezTo>
                  <a:pt x="359" y="165"/>
                  <a:pt x="359" y="165"/>
                  <a:pt x="359" y="165"/>
                </a:cubicBezTo>
                <a:cubicBezTo>
                  <a:pt x="331" y="142"/>
                  <a:pt x="295" y="128"/>
                  <a:pt x="256" y="128"/>
                </a:cubicBezTo>
                <a:cubicBezTo>
                  <a:pt x="167" y="128"/>
                  <a:pt x="96" y="199"/>
                  <a:pt x="96" y="288"/>
                </a:cubicBezTo>
                <a:cubicBezTo>
                  <a:pt x="96" y="294"/>
                  <a:pt x="100" y="298"/>
                  <a:pt x="106" y="298"/>
                </a:cubicBezTo>
                <a:cubicBezTo>
                  <a:pt x="112" y="298"/>
                  <a:pt x="117" y="294"/>
                  <a:pt x="117" y="288"/>
                </a:cubicBezTo>
                <a:cubicBezTo>
                  <a:pt x="117" y="211"/>
                  <a:pt x="179" y="149"/>
                  <a:pt x="256" y="149"/>
                </a:cubicBezTo>
                <a:cubicBezTo>
                  <a:pt x="288" y="149"/>
                  <a:pt x="318" y="160"/>
                  <a:pt x="341" y="179"/>
                </a:cubicBezTo>
                <a:cubicBezTo>
                  <a:pt x="233" y="261"/>
                  <a:pt x="233" y="261"/>
                  <a:pt x="233" y="261"/>
                </a:cubicBezTo>
                <a:cubicBezTo>
                  <a:pt x="233" y="262"/>
                  <a:pt x="232" y="262"/>
                  <a:pt x="232" y="262"/>
                </a:cubicBezTo>
                <a:cubicBezTo>
                  <a:pt x="226" y="269"/>
                  <a:pt x="222" y="277"/>
                  <a:pt x="222" y="286"/>
                </a:cubicBezTo>
                <a:cubicBezTo>
                  <a:pt x="222" y="295"/>
                  <a:pt x="226" y="303"/>
                  <a:pt x="232" y="310"/>
                </a:cubicBezTo>
                <a:cubicBezTo>
                  <a:pt x="238" y="316"/>
                  <a:pt x="247" y="320"/>
                  <a:pt x="256" y="320"/>
                </a:cubicBezTo>
                <a:cubicBezTo>
                  <a:pt x="256" y="320"/>
                  <a:pt x="256" y="320"/>
                  <a:pt x="256" y="320"/>
                </a:cubicBezTo>
                <a:cubicBezTo>
                  <a:pt x="265" y="320"/>
                  <a:pt x="273" y="316"/>
                  <a:pt x="279" y="310"/>
                </a:cubicBezTo>
                <a:cubicBezTo>
                  <a:pt x="280" y="310"/>
                  <a:pt x="280" y="309"/>
                  <a:pt x="280" y="309"/>
                </a:cubicBezTo>
                <a:cubicBezTo>
                  <a:pt x="364" y="202"/>
                  <a:pt x="364" y="202"/>
                  <a:pt x="364" y="202"/>
                </a:cubicBezTo>
                <a:cubicBezTo>
                  <a:pt x="383" y="225"/>
                  <a:pt x="394" y="255"/>
                  <a:pt x="394" y="288"/>
                </a:cubicBezTo>
                <a:cubicBezTo>
                  <a:pt x="394" y="294"/>
                  <a:pt x="399" y="298"/>
                  <a:pt x="405" y="298"/>
                </a:cubicBezTo>
                <a:cubicBezTo>
                  <a:pt x="411" y="298"/>
                  <a:pt x="416" y="294"/>
                  <a:pt x="416" y="28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E8C5E0-A510-4C93-A181-9E2608A2E730}"/>
              </a:ext>
            </a:extLst>
          </p:cNvPr>
          <p:cNvSpPr/>
          <p:nvPr/>
        </p:nvSpPr>
        <p:spPr bwMode="gray">
          <a:xfrm>
            <a:off x="4955614" y="2946789"/>
            <a:ext cx="3132139" cy="108386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365760" rIns="88900" bIns="88900" rtlCol="0" anchor="t"/>
          <a:lstStyle/>
          <a:p>
            <a:pPr marL="0" lvl="1">
              <a:spcBef>
                <a:spcPts val="600"/>
              </a:spcBef>
              <a:buSzPct val="100000"/>
              <a:defRPr/>
            </a:pPr>
            <a:endParaRPr lang="en-US" sz="11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  <a:defRPr/>
            </a:pPr>
            <a:endParaRPr lang="en-US" sz="11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9D9A23-7C34-4629-9FE7-F5FA4A313FE7}"/>
              </a:ext>
            </a:extLst>
          </p:cNvPr>
          <p:cNvSpPr/>
          <p:nvPr/>
        </p:nvSpPr>
        <p:spPr bwMode="gray">
          <a:xfrm>
            <a:off x="4781960" y="2623204"/>
            <a:ext cx="3233791" cy="3830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Integration with project management tools and abstract enterprise layers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46CB08-4383-4174-8B43-D187F2829B29}"/>
              </a:ext>
            </a:extLst>
          </p:cNvPr>
          <p:cNvSpPr/>
          <p:nvPr/>
        </p:nvSpPr>
        <p:spPr bwMode="gray">
          <a:xfrm>
            <a:off x="8189406" y="2942153"/>
            <a:ext cx="2934119" cy="1088504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365760" rIns="88900" bIns="88900" rtlCol="0" anchor="t"/>
          <a:lstStyle/>
          <a:p>
            <a:pPr marL="0" lvl="1">
              <a:spcBef>
                <a:spcPts val="600"/>
              </a:spcBef>
              <a:buSzPct val="100000"/>
              <a:defRPr/>
            </a:pPr>
            <a:endParaRPr lang="en-US" sz="11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  <a:defRPr/>
            </a:pPr>
            <a:endParaRPr lang="en-US" sz="11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07D66E-4A77-4F6B-8506-9E67C38EB7F6}"/>
              </a:ext>
            </a:extLst>
          </p:cNvPr>
          <p:cNvSpPr/>
          <p:nvPr/>
        </p:nvSpPr>
        <p:spPr bwMode="gray">
          <a:xfrm>
            <a:off x="8117404" y="2611258"/>
            <a:ext cx="2820991" cy="375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 algn="ctr">
              <a:spcAft>
                <a:spcPts val="200"/>
              </a:spcAft>
            </a:pPr>
            <a:r>
              <a:rPr lang="en-US" sz="120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Analysis, Reporting, Test config management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A5801-E558-4557-9BAA-7F4418781C20}"/>
              </a:ext>
            </a:extLst>
          </p:cNvPr>
          <p:cNvSpPr txBox="1"/>
          <p:nvPr/>
        </p:nvSpPr>
        <p:spPr>
          <a:xfrm>
            <a:off x="4955613" y="3025042"/>
            <a:ext cx="2778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Integration of selenium with RQM - Rational Quality Manager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Identify &amp; implement abstraction of common test modules to make it suitable for all HMHS clients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35B74F-400E-41F0-9D27-A15FBE2A9691}"/>
              </a:ext>
            </a:extLst>
          </p:cNvPr>
          <p:cNvSpPr txBox="1"/>
          <p:nvPr/>
        </p:nvSpPr>
        <p:spPr>
          <a:xfrm>
            <a:off x="8189406" y="3090631"/>
            <a:ext cx="303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Equivalent Manual Test Effort (EMTE)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Automation code coverage report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Report generation in Excel format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Configure the test environment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1F7827-705A-43E1-ACB4-AB9DD266F028}"/>
              </a:ext>
            </a:extLst>
          </p:cNvPr>
          <p:cNvSpPr/>
          <p:nvPr/>
        </p:nvSpPr>
        <p:spPr>
          <a:xfrm>
            <a:off x="3185327" y="4755893"/>
            <a:ext cx="4013172" cy="893656"/>
          </a:xfrm>
          <a:prstGeom prst="roundRect">
            <a:avLst>
              <a:gd name="adj" fmla="val 553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BEFBC9-1F0D-4BC5-B135-73D12901D6A2}"/>
              </a:ext>
            </a:extLst>
          </p:cNvPr>
          <p:cNvSpPr txBox="1"/>
          <p:nvPr/>
        </p:nvSpPr>
        <p:spPr>
          <a:xfrm>
            <a:off x="3295859" y="2639096"/>
            <a:ext cx="1450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Upgrade new Automation Framework to meet enterprise goals by making </a:t>
            </a:r>
            <a:r>
              <a:rPr lang="en-US" sz="1200" b="1" dirty="0">
                <a:solidFill>
                  <a:srgbClr val="4472C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framework and tools available &amp; tested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F312BA-243A-436D-A045-1283C61C7F18}"/>
              </a:ext>
            </a:extLst>
          </p:cNvPr>
          <p:cNvSpPr txBox="1"/>
          <p:nvPr/>
        </p:nvSpPr>
        <p:spPr>
          <a:xfrm>
            <a:off x="3185327" y="4833138"/>
            <a:ext cx="401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ja-JP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Identify functional test cases for August release of any identified team (Avengers / Gladiators / Golden Horde etc) – </a:t>
            </a:r>
            <a:r>
              <a:rPr lang="en-US" altLang="ja-JP" sz="1200" b="1" dirty="0">
                <a:solidFill>
                  <a:srgbClr val="4472C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Reactive to need / opportunities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B78F46-4237-4006-A5B2-420D0F3FB47C}"/>
              </a:ext>
            </a:extLst>
          </p:cNvPr>
          <p:cNvSpPr/>
          <p:nvPr/>
        </p:nvSpPr>
        <p:spPr bwMode="gray">
          <a:xfrm>
            <a:off x="3185326" y="2065193"/>
            <a:ext cx="8341801" cy="491305"/>
          </a:xfrm>
          <a:prstGeom prst="rect">
            <a:avLst/>
          </a:prstGeom>
          <a:solidFill>
            <a:srgbClr val="333F50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Week 3 to 6 – Implement framework enhancements</a:t>
            </a:r>
            <a:endParaRPr lang="en-US" sz="1200" dirty="0"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4E846DB-900F-47A3-A2EC-01F139A406AC}"/>
              </a:ext>
            </a:extLst>
          </p:cNvPr>
          <p:cNvSpPr/>
          <p:nvPr/>
        </p:nvSpPr>
        <p:spPr>
          <a:xfrm>
            <a:off x="3185324" y="1330517"/>
            <a:ext cx="8309873" cy="660789"/>
          </a:xfrm>
          <a:prstGeom prst="roundRect">
            <a:avLst>
              <a:gd name="adj" fmla="val 537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Identify additional HMK and IBC regression test cases to automate to continue on the going scripting (targeting remainder of 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Define the enhancements required for the introduced New Automation Framework to address other integration </a:t>
            </a:r>
            <a:endParaRPr lang="en-US" sz="1200" strike="sngStrike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805D79-9181-472F-B7C0-3EF855C0BBB1}"/>
              </a:ext>
            </a:extLst>
          </p:cNvPr>
          <p:cNvSpPr/>
          <p:nvPr/>
        </p:nvSpPr>
        <p:spPr bwMode="gray">
          <a:xfrm>
            <a:off x="3185326" y="4237373"/>
            <a:ext cx="4013173" cy="491305"/>
          </a:xfrm>
          <a:prstGeom prst="rect">
            <a:avLst/>
          </a:prstGeom>
          <a:solidFill>
            <a:srgbClr val="333F50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Week 7 to 8 – Identify functional test cases for August release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E62375E-4BC3-41B9-9B75-848152B5E826}"/>
              </a:ext>
            </a:extLst>
          </p:cNvPr>
          <p:cNvSpPr/>
          <p:nvPr/>
        </p:nvSpPr>
        <p:spPr>
          <a:xfrm>
            <a:off x="3185326" y="6209956"/>
            <a:ext cx="8331663" cy="545757"/>
          </a:xfrm>
          <a:prstGeom prst="roundRect">
            <a:avLst>
              <a:gd name="adj" fmla="val 537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Continue automate regression test cases, identified functional test cases &amp; Review with business – </a:t>
            </a:r>
            <a:r>
              <a:rPr lang="en-US" sz="1200" b="1" dirty="0">
                <a:solidFill>
                  <a:srgbClr val="4472C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Address Specific areas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0A5343-5A4B-4692-AC30-C9882C895DA9}"/>
              </a:ext>
            </a:extLst>
          </p:cNvPr>
          <p:cNvSpPr/>
          <p:nvPr/>
        </p:nvSpPr>
        <p:spPr bwMode="gray">
          <a:xfrm>
            <a:off x="3185327" y="5723435"/>
            <a:ext cx="8331662" cy="491305"/>
          </a:xfrm>
          <a:prstGeom prst="rect">
            <a:avLst/>
          </a:prstGeom>
          <a:solidFill>
            <a:srgbClr val="333F50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Week 1 to 12  - Automate regression test cases 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D0B1640-A0C2-48B5-8AF3-74F4B8219C26}"/>
              </a:ext>
            </a:extLst>
          </p:cNvPr>
          <p:cNvSpPr/>
          <p:nvPr/>
        </p:nvSpPr>
        <p:spPr>
          <a:xfrm>
            <a:off x="7317857" y="4735797"/>
            <a:ext cx="4209270" cy="893656"/>
          </a:xfrm>
          <a:prstGeom prst="roundRect">
            <a:avLst>
              <a:gd name="adj" fmla="val 553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5AFC7B-71DA-43BF-A9B7-CC76F932C961}"/>
              </a:ext>
            </a:extLst>
          </p:cNvPr>
          <p:cNvSpPr txBox="1"/>
          <p:nvPr/>
        </p:nvSpPr>
        <p:spPr>
          <a:xfrm>
            <a:off x="7317857" y="4758030"/>
            <a:ext cx="4209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ja-JP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Automate functional test cases for the on going development activities of any identified team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ja-JP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Create, execute scripts and report Test Automation results before regression begins for August Release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AFC879-A084-42F0-869D-C02C16D698C1}"/>
              </a:ext>
            </a:extLst>
          </p:cNvPr>
          <p:cNvSpPr/>
          <p:nvPr/>
        </p:nvSpPr>
        <p:spPr bwMode="gray">
          <a:xfrm>
            <a:off x="7317855" y="4237373"/>
            <a:ext cx="4209271" cy="491305"/>
          </a:xfrm>
          <a:prstGeom prst="rect">
            <a:avLst/>
          </a:prstGeom>
          <a:solidFill>
            <a:srgbClr val="333F50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Week 9 to 10 – Automate test cases for August release within the functional validation cycle</a:t>
            </a:r>
          </a:p>
        </p:txBody>
      </p:sp>
      <p:sp>
        <p:nvSpPr>
          <p:cNvPr id="27" name="Freeform 63">
            <a:extLst>
              <a:ext uri="{FF2B5EF4-FFF2-40B4-BE49-F238E27FC236}">
                <a16:creationId xmlns:a16="http://schemas.microsoft.com/office/drawing/2014/main" id="{23CC4111-2732-4499-B9DB-5869CB6DFCC4}"/>
              </a:ext>
            </a:extLst>
          </p:cNvPr>
          <p:cNvSpPr/>
          <p:nvPr/>
        </p:nvSpPr>
        <p:spPr>
          <a:xfrm>
            <a:off x="1340572" y="2546952"/>
            <a:ext cx="782003" cy="1212532"/>
          </a:xfrm>
          <a:custGeom>
            <a:avLst/>
            <a:gdLst>
              <a:gd name="connsiteX0" fmla="*/ 266700 w 731520"/>
              <a:gd name="connsiteY0" fmla="*/ 0 h 1196340"/>
              <a:gd name="connsiteX1" fmla="*/ 731520 w 731520"/>
              <a:gd name="connsiteY1" fmla="*/ 1196340 h 1196340"/>
              <a:gd name="connsiteX2" fmla="*/ 0 w 731520"/>
              <a:gd name="connsiteY2" fmla="*/ 1196340 h 1196340"/>
              <a:gd name="connsiteX3" fmla="*/ 266700 w 731520"/>
              <a:gd name="connsiteY3" fmla="*/ 0 h 1196340"/>
              <a:gd name="connsiteX0" fmla="*/ 266700 w 739140"/>
              <a:gd name="connsiteY0" fmla="*/ 0 h 1226820"/>
              <a:gd name="connsiteX1" fmla="*/ 739140 w 739140"/>
              <a:gd name="connsiteY1" fmla="*/ 1226820 h 1226820"/>
              <a:gd name="connsiteX2" fmla="*/ 0 w 739140"/>
              <a:gd name="connsiteY2" fmla="*/ 1196340 h 1226820"/>
              <a:gd name="connsiteX3" fmla="*/ 266700 w 739140"/>
              <a:gd name="connsiteY3" fmla="*/ 0 h 1226820"/>
              <a:gd name="connsiteX0" fmla="*/ 266700 w 753428"/>
              <a:gd name="connsiteY0" fmla="*/ 0 h 1241107"/>
              <a:gd name="connsiteX1" fmla="*/ 753428 w 753428"/>
              <a:gd name="connsiteY1" fmla="*/ 1241107 h 1241107"/>
              <a:gd name="connsiteX2" fmla="*/ 0 w 753428"/>
              <a:gd name="connsiteY2" fmla="*/ 1196340 h 1241107"/>
              <a:gd name="connsiteX3" fmla="*/ 266700 w 753428"/>
              <a:gd name="connsiteY3" fmla="*/ 0 h 1241107"/>
              <a:gd name="connsiteX0" fmla="*/ 266700 w 758190"/>
              <a:gd name="connsiteY0" fmla="*/ 0 h 1226819"/>
              <a:gd name="connsiteX1" fmla="*/ 758190 w 758190"/>
              <a:gd name="connsiteY1" fmla="*/ 1226819 h 1226819"/>
              <a:gd name="connsiteX2" fmla="*/ 0 w 758190"/>
              <a:gd name="connsiteY2" fmla="*/ 1196340 h 1226819"/>
              <a:gd name="connsiteX3" fmla="*/ 266700 w 758190"/>
              <a:gd name="connsiteY3" fmla="*/ 0 h 1226819"/>
              <a:gd name="connsiteX0" fmla="*/ 278607 w 758190"/>
              <a:gd name="connsiteY0" fmla="*/ 0 h 1212532"/>
              <a:gd name="connsiteX1" fmla="*/ 758190 w 758190"/>
              <a:gd name="connsiteY1" fmla="*/ 1212532 h 1212532"/>
              <a:gd name="connsiteX2" fmla="*/ 0 w 758190"/>
              <a:gd name="connsiteY2" fmla="*/ 1182053 h 1212532"/>
              <a:gd name="connsiteX3" fmla="*/ 278607 w 758190"/>
              <a:gd name="connsiteY3" fmla="*/ 0 h 1212532"/>
              <a:gd name="connsiteX0" fmla="*/ 302420 w 782003"/>
              <a:gd name="connsiteY0" fmla="*/ 0 h 1212532"/>
              <a:gd name="connsiteX1" fmla="*/ 782003 w 782003"/>
              <a:gd name="connsiteY1" fmla="*/ 1212532 h 1212532"/>
              <a:gd name="connsiteX2" fmla="*/ 0 w 782003"/>
              <a:gd name="connsiteY2" fmla="*/ 1184434 h 1212532"/>
              <a:gd name="connsiteX3" fmla="*/ 302420 w 782003"/>
              <a:gd name="connsiteY3" fmla="*/ 0 h 121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003" h="1212532">
                <a:moveTo>
                  <a:pt x="302420" y="0"/>
                </a:moveTo>
                <a:lnTo>
                  <a:pt x="782003" y="1212532"/>
                </a:lnTo>
                <a:lnTo>
                  <a:pt x="0" y="1184434"/>
                </a:lnTo>
                <a:lnTo>
                  <a:pt x="30242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Freeform 64">
            <a:extLst>
              <a:ext uri="{FF2B5EF4-FFF2-40B4-BE49-F238E27FC236}">
                <a16:creationId xmlns:a16="http://schemas.microsoft.com/office/drawing/2014/main" id="{BB18D370-4643-46E6-97E6-9E6DADBD32BE}"/>
              </a:ext>
            </a:extLst>
          </p:cNvPr>
          <p:cNvSpPr/>
          <p:nvPr/>
        </p:nvSpPr>
        <p:spPr>
          <a:xfrm>
            <a:off x="500785" y="2532664"/>
            <a:ext cx="1135380" cy="1874520"/>
          </a:xfrm>
          <a:custGeom>
            <a:avLst/>
            <a:gdLst>
              <a:gd name="connsiteX0" fmla="*/ 403860 w 1135380"/>
              <a:gd name="connsiteY0" fmla="*/ 0 h 1790700"/>
              <a:gd name="connsiteX1" fmla="*/ 403860 w 1135380"/>
              <a:gd name="connsiteY1" fmla="*/ 0 h 1790700"/>
              <a:gd name="connsiteX2" fmla="*/ 0 w 1135380"/>
              <a:gd name="connsiteY2" fmla="*/ 1744980 h 1790700"/>
              <a:gd name="connsiteX3" fmla="*/ 777240 w 1135380"/>
              <a:gd name="connsiteY3" fmla="*/ 1790700 h 1790700"/>
              <a:gd name="connsiteX4" fmla="*/ 1135380 w 1135380"/>
              <a:gd name="connsiteY4" fmla="*/ 15240 h 1790700"/>
              <a:gd name="connsiteX5" fmla="*/ 403860 w 1135380"/>
              <a:gd name="connsiteY5" fmla="*/ 0 h 1790700"/>
              <a:gd name="connsiteX0" fmla="*/ 403860 w 1135380"/>
              <a:gd name="connsiteY0" fmla="*/ 0 h 1874520"/>
              <a:gd name="connsiteX1" fmla="*/ 403860 w 1135380"/>
              <a:gd name="connsiteY1" fmla="*/ 0 h 1874520"/>
              <a:gd name="connsiteX2" fmla="*/ 0 w 1135380"/>
              <a:gd name="connsiteY2" fmla="*/ 1744980 h 1874520"/>
              <a:gd name="connsiteX3" fmla="*/ 670560 w 1135380"/>
              <a:gd name="connsiteY3" fmla="*/ 1874520 h 1874520"/>
              <a:gd name="connsiteX4" fmla="*/ 1135380 w 1135380"/>
              <a:gd name="connsiteY4" fmla="*/ 15240 h 1874520"/>
              <a:gd name="connsiteX5" fmla="*/ 403860 w 1135380"/>
              <a:gd name="connsiteY5" fmla="*/ 0 h 187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" h="1874520">
                <a:moveTo>
                  <a:pt x="403860" y="0"/>
                </a:moveTo>
                <a:lnTo>
                  <a:pt x="403860" y="0"/>
                </a:lnTo>
                <a:lnTo>
                  <a:pt x="0" y="1744980"/>
                </a:lnTo>
                <a:lnTo>
                  <a:pt x="670560" y="1874520"/>
                </a:lnTo>
                <a:lnTo>
                  <a:pt x="1135380" y="15240"/>
                </a:lnTo>
                <a:lnTo>
                  <a:pt x="40386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A47950C-38B4-42B9-BA12-720A0DA1EDB1}"/>
              </a:ext>
            </a:extLst>
          </p:cNvPr>
          <p:cNvGrpSpPr/>
          <p:nvPr/>
        </p:nvGrpSpPr>
        <p:grpSpPr>
          <a:xfrm>
            <a:off x="1420971" y="3915766"/>
            <a:ext cx="706551" cy="365760"/>
            <a:chOff x="4953973" y="3370420"/>
            <a:chExt cx="706551" cy="365760"/>
          </a:xfrm>
        </p:grpSpPr>
        <p:sp>
          <p:nvSpPr>
            <p:cNvPr id="41" name="Right Arrow 1">
              <a:extLst>
                <a:ext uri="{FF2B5EF4-FFF2-40B4-BE49-F238E27FC236}">
                  <a16:creationId xmlns:a16="http://schemas.microsoft.com/office/drawing/2014/main" id="{278315E4-FC14-467C-A7D4-732DEDACB84E}"/>
                </a:ext>
              </a:extLst>
            </p:cNvPr>
            <p:cNvSpPr/>
            <p:nvPr/>
          </p:nvSpPr>
          <p:spPr>
            <a:xfrm>
              <a:off x="4953973" y="3370420"/>
              <a:ext cx="706551" cy="365760"/>
            </a:xfrm>
            <a:custGeom>
              <a:avLst/>
              <a:gdLst>
                <a:gd name="connsiteX0" fmla="*/ 0 w 3994150"/>
                <a:gd name="connsiteY0" fmla="*/ 546497 h 2185987"/>
                <a:gd name="connsiteX1" fmla="*/ 2901157 w 3994150"/>
                <a:gd name="connsiteY1" fmla="*/ 5464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8777 w 3994150"/>
                <a:gd name="connsiteY1" fmla="*/ 2797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32551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32551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075610 h 2185987"/>
                <a:gd name="connsiteX7" fmla="*/ 7620 w 3994150"/>
                <a:gd name="connsiteY7" fmla="*/ 256937 h 2185987"/>
                <a:gd name="connsiteX0" fmla="*/ 0 w 4268470"/>
                <a:gd name="connsiteY0" fmla="*/ 249317 h 2185987"/>
                <a:gd name="connsiteX1" fmla="*/ 3175477 w 4268470"/>
                <a:gd name="connsiteY1" fmla="*/ 272177 h 2185987"/>
                <a:gd name="connsiteX2" fmla="*/ 3175477 w 4268470"/>
                <a:gd name="connsiteY2" fmla="*/ 0 h 2185987"/>
                <a:gd name="connsiteX3" fmla="*/ 4268470 w 4268470"/>
                <a:gd name="connsiteY3" fmla="*/ 1092994 h 2185987"/>
                <a:gd name="connsiteX4" fmla="*/ 3175477 w 4268470"/>
                <a:gd name="connsiteY4" fmla="*/ 2185987 h 2185987"/>
                <a:gd name="connsiteX5" fmla="*/ 3183097 w 4268470"/>
                <a:gd name="connsiteY5" fmla="*/ 1067990 h 2185987"/>
                <a:gd name="connsiteX6" fmla="*/ 274320 w 4268470"/>
                <a:gd name="connsiteY6" fmla="*/ 1075610 h 2185987"/>
                <a:gd name="connsiteX7" fmla="*/ 0 w 4268470"/>
                <a:gd name="connsiteY7" fmla="*/ 24931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228600 w 4222750"/>
                <a:gd name="connsiteY6" fmla="*/ 1075610 h 2185987"/>
                <a:gd name="connsiteX7" fmla="*/ 0 w 4222750"/>
                <a:gd name="connsiteY7" fmla="*/ 27217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1219200 w 4222750"/>
                <a:gd name="connsiteY6" fmla="*/ 1067990 h 2185987"/>
                <a:gd name="connsiteX7" fmla="*/ 0 w 4222750"/>
                <a:gd name="connsiteY7" fmla="*/ 272177 h 218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22750" h="2185987">
                  <a:moveTo>
                    <a:pt x="0" y="272177"/>
                  </a:moveTo>
                  <a:lnTo>
                    <a:pt x="3129757" y="272177"/>
                  </a:lnTo>
                  <a:lnTo>
                    <a:pt x="3129757" y="0"/>
                  </a:lnTo>
                  <a:lnTo>
                    <a:pt x="4222750" y="1092994"/>
                  </a:lnTo>
                  <a:lnTo>
                    <a:pt x="3129757" y="2185987"/>
                  </a:lnTo>
                  <a:lnTo>
                    <a:pt x="3137377" y="1067990"/>
                  </a:lnTo>
                  <a:lnTo>
                    <a:pt x="1219200" y="1067990"/>
                  </a:lnTo>
                  <a:lnTo>
                    <a:pt x="0" y="27217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2" name="Right Arrow 1">
              <a:extLst>
                <a:ext uri="{FF2B5EF4-FFF2-40B4-BE49-F238E27FC236}">
                  <a16:creationId xmlns:a16="http://schemas.microsoft.com/office/drawing/2014/main" id="{124FE4E6-E42C-4658-80A6-79E4CB642623}"/>
                </a:ext>
              </a:extLst>
            </p:cNvPr>
            <p:cNvSpPr/>
            <p:nvPr/>
          </p:nvSpPr>
          <p:spPr>
            <a:xfrm rot="10800000" flipH="1" flipV="1">
              <a:off x="5478145" y="3549116"/>
              <a:ext cx="181104" cy="187064"/>
            </a:xfrm>
            <a:custGeom>
              <a:avLst/>
              <a:gdLst>
                <a:gd name="connsiteX0" fmla="*/ 0 w 3994150"/>
                <a:gd name="connsiteY0" fmla="*/ 546497 h 2185987"/>
                <a:gd name="connsiteX1" fmla="*/ 2901157 w 3994150"/>
                <a:gd name="connsiteY1" fmla="*/ 5464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8777 w 3994150"/>
                <a:gd name="connsiteY1" fmla="*/ 2797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32551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32551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075610 h 2185987"/>
                <a:gd name="connsiteX7" fmla="*/ 7620 w 3994150"/>
                <a:gd name="connsiteY7" fmla="*/ 256937 h 2185987"/>
                <a:gd name="connsiteX0" fmla="*/ 0 w 4268470"/>
                <a:gd name="connsiteY0" fmla="*/ 249317 h 2185987"/>
                <a:gd name="connsiteX1" fmla="*/ 3175477 w 4268470"/>
                <a:gd name="connsiteY1" fmla="*/ 272177 h 2185987"/>
                <a:gd name="connsiteX2" fmla="*/ 3175477 w 4268470"/>
                <a:gd name="connsiteY2" fmla="*/ 0 h 2185987"/>
                <a:gd name="connsiteX3" fmla="*/ 4268470 w 4268470"/>
                <a:gd name="connsiteY3" fmla="*/ 1092994 h 2185987"/>
                <a:gd name="connsiteX4" fmla="*/ 3175477 w 4268470"/>
                <a:gd name="connsiteY4" fmla="*/ 2185987 h 2185987"/>
                <a:gd name="connsiteX5" fmla="*/ 3183097 w 4268470"/>
                <a:gd name="connsiteY5" fmla="*/ 1067990 h 2185987"/>
                <a:gd name="connsiteX6" fmla="*/ 274320 w 4268470"/>
                <a:gd name="connsiteY6" fmla="*/ 1075610 h 2185987"/>
                <a:gd name="connsiteX7" fmla="*/ 0 w 4268470"/>
                <a:gd name="connsiteY7" fmla="*/ 24931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228600 w 4222750"/>
                <a:gd name="connsiteY6" fmla="*/ 1075610 h 2185987"/>
                <a:gd name="connsiteX7" fmla="*/ 0 w 4222750"/>
                <a:gd name="connsiteY7" fmla="*/ 27217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1219200 w 4222750"/>
                <a:gd name="connsiteY6" fmla="*/ 1067990 h 2185987"/>
                <a:gd name="connsiteX7" fmla="*/ 0 w 4222750"/>
                <a:gd name="connsiteY7" fmla="*/ 272177 h 2185987"/>
                <a:gd name="connsiteX0" fmla="*/ 0 w 3003550"/>
                <a:gd name="connsiteY0" fmla="*/ 1067990 h 2185987"/>
                <a:gd name="connsiteX1" fmla="*/ 1910557 w 3003550"/>
                <a:gd name="connsiteY1" fmla="*/ 272177 h 2185987"/>
                <a:gd name="connsiteX2" fmla="*/ 1910557 w 3003550"/>
                <a:gd name="connsiteY2" fmla="*/ 0 h 2185987"/>
                <a:gd name="connsiteX3" fmla="*/ 3003550 w 3003550"/>
                <a:gd name="connsiteY3" fmla="*/ 1092994 h 2185987"/>
                <a:gd name="connsiteX4" fmla="*/ 1910557 w 3003550"/>
                <a:gd name="connsiteY4" fmla="*/ 2185987 h 2185987"/>
                <a:gd name="connsiteX5" fmla="*/ 1918177 w 3003550"/>
                <a:gd name="connsiteY5" fmla="*/ 1067990 h 2185987"/>
                <a:gd name="connsiteX6" fmla="*/ 0 w 3003550"/>
                <a:gd name="connsiteY6" fmla="*/ 1067990 h 2185987"/>
                <a:gd name="connsiteX0" fmla="*/ 7620 w 1092993"/>
                <a:gd name="connsiteY0" fmla="*/ 1067990 h 2185987"/>
                <a:gd name="connsiteX1" fmla="*/ 0 w 1092993"/>
                <a:gd name="connsiteY1" fmla="*/ 272177 h 2185987"/>
                <a:gd name="connsiteX2" fmla="*/ 0 w 1092993"/>
                <a:gd name="connsiteY2" fmla="*/ 0 h 2185987"/>
                <a:gd name="connsiteX3" fmla="*/ 1092993 w 1092993"/>
                <a:gd name="connsiteY3" fmla="*/ 1092994 h 2185987"/>
                <a:gd name="connsiteX4" fmla="*/ 0 w 1092993"/>
                <a:gd name="connsiteY4" fmla="*/ 2185987 h 2185987"/>
                <a:gd name="connsiteX5" fmla="*/ 7620 w 1092993"/>
                <a:gd name="connsiteY5" fmla="*/ 1067990 h 2185987"/>
                <a:gd name="connsiteX0" fmla="*/ 7620 w 1092993"/>
                <a:gd name="connsiteY0" fmla="*/ 1067990 h 2185987"/>
                <a:gd name="connsiteX1" fmla="*/ 0 w 1092993"/>
                <a:gd name="connsiteY1" fmla="*/ 0 h 2185987"/>
                <a:gd name="connsiteX2" fmla="*/ 1092993 w 1092993"/>
                <a:gd name="connsiteY2" fmla="*/ 1092994 h 2185987"/>
                <a:gd name="connsiteX3" fmla="*/ 0 w 1092993"/>
                <a:gd name="connsiteY3" fmla="*/ 2185987 h 2185987"/>
                <a:gd name="connsiteX4" fmla="*/ 7620 w 1092993"/>
                <a:gd name="connsiteY4" fmla="*/ 1067990 h 2185987"/>
                <a:gd name="connsiteX0" fmla="*/ 7620 w 1092993"/>
                <a:gd name="connsiteY0" fmla="*/ 0 h 1117997"/>
                <a:gd name="connsiteX1" fmla="*/ 1092993 w 1092993"/>
                <a:gd name="connsiteY1" fmla="*/ 25004 h 1117997"/>
                <a:gd name="connsiteX2" fmla="*/ 0 w 1092993"/>
                <a:gd name="connsiteY2" fmla="*/ 1117997 h 1117997"/>
                <a:gd name="connsiteX3" fmla="*/ 7620 w 1092993"/>
                <a:gd name="connsiteY3" fmla="*/ 0 h 111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2993" h="1117997">
                  <a:moveTo>
                    <a:pt x="7620" y="0"/>
                  </a:moveTo>
                  <a:lnTo>
                    <a:pt x="1092993" y="25004"/>
                  </a:lnTo>
                  <a:lnTo>
                    <a:pt x="0" y="111799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86FA482-25F9-4DF3-A8D2-3A42E8E8FF03}"/>
              </a:ext>
            </a:extLst>
          </p:cNvPr>
          <p:cNvSpPr/>
          <p:nvPr/>
        </p:nvSpPr>
        <p:spPr>
          <a:xfrm>
            <a:off x="447435" y="4570609"/>
            <a:ext cx="2653621" cy="938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Opportunistic</a:t>
            </a:r>
            <a:r>
              <a:rPr lang="en-US" sz="1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Automation to address specific areas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Reactive to need/opportunities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Framework/tools are available that can cater future needs of Enterprise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CBA618-FD19-463E-AB15-63E9710FF365}"/>
              </a:ext>
            </a:extLst>
          </p:cNvPr>
          <p:cNvSpPr txBox="1"/>
          <p:nvPr/>
        </p:nvSpPr>
        <p:spPr>
          <a:xfrm>
            <a:off x="875439" y="1863288"/>
            <a:ext cx="691028" cy="74981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79BB0E4-7F51-4DE4-BFD0-DA27CF15F038}"/>
              </a:ext>
            </a:extLst>
          </p:cNvPr>
          <p:cNvGrpSpPr>
            <a:grpSpLocks noChangeAspect="1"/>
          </p:cNvGrpSpPr>
          <p:nvPr/>
        </p:nvGrpSpPr>
        <p:grpSpPr>
          <a:xfrm>
            <a:off x="854710" y="2854918"/>
            <a:ext cx="471113" cy="528891"/>
            <a:chOff x="1804988" y="5734050"/>
            <a:chExt cx="1009650" cy="1133475"/>
          </a:xfrm>
          <a:solidFill>
            <a:schemeClr val="tx2"/>
          </a:solidFill>
        </p:grpSpPr>
        <p:sp>
          <p:nvSpPr>
            <p:cNvPr id="50" name="Freeform 6983">
              <a:extLst>
                <a:ext uri="{FF2B5EF4-FFF2-40B4-BE49-F238E27FC236}">
                  <a16:creationId xmlns:a16="http://schemas.microsoft.com/office/drawing/2014/main" id="{397FC586-9067-4DFA-B192-B22352A35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488" y="5915025"/>
              <a:ext cx="676275" cy="733425"/>
            </a:xfrm>
            <a:custGeom>
              <a:avLst/>
              <a:gdLst>
                <a:gd name="T0" fmla="*/ 38 w 71"/>
                <a:gd name="T1" fmla="*/ 72 h 77"/>
                <a:gd name="T2" fmla="*/ 25 w 71"/>
                <a:gd name="T3" fmla="*/ 65 h 77"/>
                <a:gd name="T4" fmla="*/ 22 w 71"/>
                <a:gd name="T5" fmla="*/ 61 h 77"/>
                <a:gd name="T6" fmla="*/ 7 w 71"/>
                <a:gd name="T7" fmla="*/ 41 h 77"/>
                <a:gd name="T8" fmla="*/ 40 w 71"/>
                <a:gd name="T9" fmla="*/ 7 h 77"/>
                <a:gd name="T10" fmla="*/ 56 w 71"/>
                <a:gd name="T11" fmla="*/ 51 h 77"/>
                <a:gd name="T12" fmla="*/ 49 w 71"/>
                <a:gd name="T13" fmla="*/ 59 h 77"/>
                <a:gd name="T14" fmla="*/ 37 w 71"/>
                <a:gd name="T15" fmla="*/ 71 h 77"/>
                <a:gd name="T16" fmla="*/ 38 w 71"/>
                <a:gd name="T17" fmla="*/ 75 h 77"/>
                <a:gd name="T18" fmla="*/ 51 w 71"/>
                <a:gd name="T19" fmla="*/ 66 h 77"/>
                <a:gd name="T20" fmla="*/ 57 w 71"/>
                <a:gd name="T21" fmla="*/ 56 h 77"/>
                <a:gd name="T22" fmla="*/ 63 w 71"/>
                <a:gd name="T23" fmla="*/ 45 h 77"/>
                <a:gd name="T24" fmla="*/ 38 w 71"/>
                <a:gd name="T25" fmla="*/ 2 h 77"/>
                <a:gd name="T26" fmla="*/ 2 w 71"/>
                <a:gd name="T27" fmla="*/ 38 h 77"/>
                <a:gd name="T28" fmla="*/ 18 w 71"/>
                <a:gd name="T29" fmla="*/ 63 h 77"/>
                <a:gd name="T30" fmla="*/ 27 w 71"/>
                <a:gd name="T31" fmla="*/ 74 h 77"/>
                <a:gd name="T32" fmla="*/ 38 w 71"/>
                <a:gd name="T33" fmla="*/ 75 h 77"/>
                <a:gd name="T34" fmla="*/ 38 w 71"/>
                <a:gd name="T35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" h="77">
                  <a:moveTo>
                    <a:pt x="38" y="72"/>
                  </a:moveTo>
                  <a:cubicBezTo>
                    <a:pt x="32" y="72"/>
                    <a:pt x="27" y="71"/>
                    <a:pt x="25" y="65"/>
                  </a:cubicBezTo>
                  <a:cubicBezTo>
                    <a:pt x="24" y="63"/>
                    <a:pt x="23" y="62"/>
                    <a:pt x="22" y="61"/>
                  </a:cubicBezTo>
                  <a:cubicBezTo>
                    <a:pt x="15" y="55"/>
                    <a:pt x="9" y="50"/>
                    <a:pt x="7" y="41"/>
                  </a:cubicBezTo>
                  <a:cubicBezTo>
                    <a:pt x="0" y="19"/>
                    <a:pt x="19" y="4"/>
                    <a:pt x="40" y="7"/>
                  </a:cubicBezTo>
                  <a:cubicBezTo>
                    <a:pt x="61" y="9"/>
                    <a:pt x="66" y="37"/>
                    <a:pt x="56" y="51"/>
                  </a:cubicBezTo>
                  <a:cubicBezTo>
                    <a:pt x="54" y="54"/>
                    <a:pt x="51" y="56"/>
                    <a:pt x="49" y="59"/>
                  </a:cubicBezTo>
                  <a:cubicBezTo>
                    <a:pt x="45" y="67"/>
                    <a:pt x="47" y="70"/>
                    <a:pt x="37" y="71"/>
                  </a:cubicBezTo>
                  <a:cubicBezTo>
                    <a:pt x="35" y="72"/>
                    <a:pt x="35" y="75"/>
                    <a:pt x="38" y="75"/>
                  </a:cubicBezTo>
                  <a:cubicBezTo>
                    <a:pt x="46" y="74"/>
                    <a:pt x="48" y="74"/>
                    <a:pt x="51" y="66"/>
                  </a:cubicBezTo>
                  <a:cubicBezTo>
                    <a:pt x="53" y="62"/>
                    <a:pt x="54" y="60"/>
                    <a:pt x="57" y="56"/>
                  </a:cubicBezTo>
                  <a:cubicBezTo>
                    <a:pt x="60" y="53"/>
                    <a:pt x="62" y="49"/>
                    <a:pt x="63" y="45"/>
                  </a:cubicBezTo>
                  <a:cubicBezTo>
                    <a:pt x="71" y="26"/>
                    <a:pt x="58" y="5"/>
                    <a:pt x="38" y="2"/>
                  </a:cubicBezTo>
                  <a:cubicBezTo>
                    <a:pt x="15" y="0"/>
                    <a:pt x="0" y="17"/>
                    <a:pt x="2" y="38"/>
                  </a:cubicBezTo>
                  <a:cubicBezTo>
                    <a:pt x="3" y="49"/>
                    <a:pt x="10" y="56"/>
                    <a:pt x="18" y="63"/>
                  </a:cubicBezTo>
                  <a:cubicBezTo>
                    <a:pt x="22" y="66"/>
                    <a:pt x="22" y="71"/>
                    <a:pt x="27" y="74"/>
                  </a:cubicBezTo>
                  <a:cubicBezTo>
                    <a:pt x="30" y="77"/>
                    <a:pt x="35" y="76"/>
                    <a:pt x="38" y="75"/>
                  </a:cubicBezTo>
                  <a:cubicBezTo>
                    <a:pt x="39" y="74"/>
                    <a:pt x="39" y="72"/>
                    <a:pt x="38" y="72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1" name="Freeform 6984">
              <a:extLst>
                <a:ext uri="{FF2B5EF4-FFF2-40B4-BE49-F238E27FC236}">
                  <a16:creationId xmlns:a16="http://schemas.microsoft.com/office/drawing/2014/main" id="{18E6926E-605D-4554-99DA-3DB6CBFBB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413" y="6172200"/>
              <a:ext cx="304800" cy="133350"/>
            </a:xfrm>
            <a:custGeom>
              <a:avLst/>
              <a:gdLst>
                <a:gd name="T0" fmla="*/ 1 w 32"/>
                <a:gd name="T1" fmla="*/ 9 h 14"/>
                <a:gd name="T2" fmla="*/ 9 w 32"/>
                <a:gd name="T3" fmla="*/ 14 h 14"/>
                <a:gd name="T4" fmla="*/ 13 w 32"/>
                <a:gd name="T5" fmla="*/ 4 h 14"/>
                <a:gd name="T6" fmla="*/ 10 w 32"/>
                <a:gd name="T7" fmla="*/ 4 h 14"/>
                <a:gd name="T8" fmla="*/ 16 w 32"/>
                <a:gd name="T9" fmla="*/ 11 h 14"/>
                <a:gd name="T10" fmla="*/ 22 w 32"/>
                <a:gd name="T11" fmla="*/ 2 h 14"/>
                <a:gd name="T12" fmla="*/ 19 w 32"/>
                <a:gd name="T13" fmla="*/ 3 h 14"/>
                <a:gd name="T14" fmla="*/ 22 w 32"/>
                <a:gd name="T15" fmla="*/ 11 h 14"/>
                <a:gd name="T16" fmla="*/ 25 w 32"/>
                <a:gd name="T17" fmla="*/ 11 h 14"/>
                <a:gd name="T18" fmla="*/ 31 w 32"/>
                <a:gd name="T19" fmla="*/ 4 h 14"/>
                <a:gd name="T20" fmla="*/ 28 w 32"/>
                <a:gd name="T21" fmla="*/ 3 h 14"/>
                <a:gd name="T22" fmla="*/ 23 w 32"/>
                <a:gd name="T23" fmla="*/ 9 h 14"/>
                <a:gd name="T24" fmla="*/ 26 w 32"/>
                <a:gd name="T25" fmla="*/ 9 h 14"/>
                <a:gd name="T26" fmla="*/ 22 w 32"/>
                <a:gd name="T27" fmla="*/ 1 h 14"/>
                <a:gd name="T28" fmla="*/ 18 w 32"/>
                <a:gd name="T29" fmla="*/ 1 h 14"/>
                <a:gd name="T30" fmla="*/ 16 w 32"/>
                <a:gd name="T31" fmla="*/ 7 h 14"/>
                <a:gd name="T32" fmla="*/ 13 w 32"/>
                <a:gd name="T33" fmla="*/ 2 h 14"/>
                <a:gd name="T34" fmla="*/ 10 w 32"/>
                <a:gd name="T35" fmla="*/ 2 h 14"/>
                <a:gd name="T36" fmla="*/ 9 w 32"/>
                <a:gd name="T37" fmla="*/ 7 h 14"/>
                <a:gd name="T38" fmla="*/ 8 w 32"/>
                <a:gd name="T39" fmla="*/ 11 h 14"/>
                <a:gd name="T40" fmla="*/ 4 w 32"/>
                <a:gd name="T41" fmla="*/ 8 h 14"/>
                <a:gd name="T42" fmla="*/ 1 w 32"/>
                <a:gd name="T4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14">
                  <a:moveTo>
                    <a:pt x="1" y="9"/>
                  </a:moveTo>
                  <a:cubicBezTo>
                    <a:pt x="2" y="12"/>
                    <a:pt x="6" y="14"/>
                    <a:pt x="9" y="14"/>
                  </a:cubicBezTo>
                  <a:cubicBezTo>
                    <a:pt x="13" y="13"/>
                    <a:pt x="12" y="7"/>
                    <a:pt x="13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12" y="7"/>
                    <a:pt x="12" y="12"/>
                    <a:pt x="16" y="11"/>
                  </a:cubicBezTo>
                  <a:cubicBezTo>
                    <a:pt x="19" y="11"/>
                    <a:pt x="21" y="5"/>
                    <a:pt x="22" y="2"/>
                  </a:cubicBezTo>
                  <a:cubicBezTo>
                    <a:pt x="21" y="3"/>
                    <a:pt x="20" y="3"/>
                    <a:pt x="19" y="3"/>
                  </a:cubicBezTo>
                  <a:cubicBezTo>
                    <a:pt x="21" y="5"/>
                    <a:pt x="21" y="8"/>
                    <a:pt x="22" y="11"/>
                  </a:cubicBezTo>
                  <a:cubicBezTo>
                    <a:pt x="23" y="12"/>
                    <a:pt x="24" y="12"/>
                    <a:pt x="25" y="11"/>
                  </a:cubicBezTo>
                  <a:cubicBezTo>
                    <a:pt x="28" y="9"/>
                    <a:pt x="30" y="8"/>
                    <a:pt x="31" y="4"/>
                  </a:cubicBezTo>
                  <a:cubicBezTo>
                    <a:pt x="32" y="2"/>
                    <a:pt x="29" y="1"/>
                    <a:pt x="28" y="3"/>
                  </a:cubicBezTo>
                  <a:cubicBezTo>
                    <a:pt x="27" y="6"/>
                    <a:pt x="25" y="7"/>
                    <a:pt x="23" y="9"/>
                  </a:cubicBezTo>
                  <a:cubicBezTo>
                    <a:pt x="24" y="9"/>
                    <a:pt x="25" y="9"/>
                    <a:pt x="26" y="9"/>
                  </a:cubicBezTo>
                  <a:cubicBezTo>
                    <a:pt x="24" y="6"/>
                    <a:pt x="24" y="3"/>
                    <a:pt x="22" y="1"/>
                  </a:cubicBezTo>
                  <a:cubicBezTo>
                    <a:pt x="21" y="0"/>
                    <a:pt x="19" y="0"/>
                    <a:pt x="18" y="1"/>
                  </a:cubicBezTo>
                  <a:cubicBezTo>
                    <a:pt x="18" y="3"/>
                    <a:pt x="17" y="5"/>
                    <a:pt x="16" y="7"/>
                  </a:cubicBezTo>
                  <a:cubicBezTo>
                    <a:pt x="16" y="7"/>
                    <a:pt x="13" y="3"/>
                    <a:pt x="13" y="2"/>
                  </a:cubicBezTo>
                  <a:cubicBezTo>
                    <a:pt x="12" y="1"/>
                    <a:pt x="11" y="1"/>
                    <a:pt x="10" y="2"/>
                  </a:cubicBezTo>
                  <a:cubicBezTo>
                    <a:pt x="9" y="4"/>
                    <a:pt x="9" y="5"/>
                    <a:pt x="9" y="7"/>
                  </a:cubicBezTo>
                  <a:cubicBezTo>
                    <a:pt x="8" y="8"/>
                    <a:pt x="8" y="9"/>
                    <a:pt x="8" y="11"/>
                  </a:cubicBezTo>
                  <a:cubicBezTo>
                    <a:pt x="8" y="11"/>
                    <a:pt x="4" y="8"/>
                    <a:pt x="4" y="8"/>
                  </a:cubicBezTo>
                  <a:cubicBezTo>
                    <a:pt x="3" y="6"/>
                    <a:pt x="0" y="7"/>
                    <a:pt x="1" y="9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2" name="Freeform 6985">
              <a:extLst>
                <a:ext uri="{FF2B5EF4-FFF2-40B4-BE49-F238E27FC236}">
                  <a16:creationId xmlns:a16="http://schemas.microsoft.com/office/drawing/2014/main" id="{DCF792A3-9A9C-434C-92B5-B676E7F7E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3" y="6505575"/>
              <a:ext cx="333375" cy="361950"/>
            </a:xfrm>
            <a:custGeom>
              <a:avLst/>
              <a:gdLst>
                <a:gd name="T0" fmla="*/ 2 w 35"/>
                <a:gd name="T1" fmla="*/ 5 h 38"/>
                <a:gd name="T2" fmla="*/ 2 w 35"/>
                <a:gd name="T3" fmla="*/ 25 h 38"/>
                <a:gd name="T4" fmla="*/ 14 w 35"/>
                <a:gd name="T5" fmla="*/ 37 h 38"/>
                <a:gd name="T6" fmla="*/ 31 w 35"/>
                <a:gd name="T7" fmla="*/ 30 h 38"/>
                <a:gd name="T8" fmla="*/ 31 w 35"/>
                <a:gd name="T9" fmla="*/ 2 h 38"/>
                <a:gd name="T10" fmla="*/ 28 w 35"/>
                <a:gd name="T11" fmla="*/ 2 h 38"/>
                <a:gd name="T12" fmla="*/ 29 w 35"/>
                <a:gd name="T13" fmla="*/ 23 h 38"/>
                <a:gd name="T14" fmla="*/ 14 w 35"/>
                <a:gd name="T15" fmla="*/ 33 h 38"/>
                <a:gd name="T16" fmla="*/ 5 w 35"/>
                <a:gd name="T17" fmla="*/ 20 h 38"/>
                <a:gd name="T18" fmla="*/ 4 w 35"/>
                <a:gd name="T19" fmla="*/ 5 h 38"/>
                <a:gd name="T20" fmla="*/ 2 w 35"/>
                <a:gd name="T2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8">
                  <a:moveTo>
                    <a:pt x="2" y="5"/>
                  </a:moveTo>
                  <a:cubicBezTo>
                    <a:pt x="0" y="11"/>
                    <a:pt x="1" y="19"/>
                    <a:pt x="2" y="25"/>
                  </a:cubicBezTo>
                  <a:cubicBezTo>
                    <a:pt x="4" y="32"/>
                    <a:pt x="7" y="35"/>
                    <a:pt x="14" y="37"/>
                  </a:cubicBezTo>
                  <a:cubicBezTo>
                    <a:pt x="20" y="38"/>
                    <a:pt x="28" y="36"/>
                    <a:pt x="31" y="30"/>
                  </a:cubicBezTo>
                  <a:cubicBezTo>
                    <a:pt x="35" y="22"/>
                    <a:pt x="32" y="10"/>
                    <a:pt x="31" y="2"/>
                  </a:cubicBezTo>
                  <a:cubicBezTo>
                    <a:pt x="30" y="0"/>
                    <a:pt x="28" y="0"/>
                    <a:pt x="28" y="2"/>
                  </a:cubicBezTo>
                  <a:cubicBezTo>
                    <a:pt x="28" y="9"/>
                    <a:pt x="30" y="16"/>
                    <a:pt x="29" y="23"/>
                  </a:cubicBezTo>
                  <a:cubicBezTo>
                    <a:pt x="29" y="31"/>
                    <a:pt x="22" y="34"/>
                    <a:pt x="14" y="33"/>
                  </a:cubicBezTo>
                  <a:cubicBezTo>
                    <a:pt x="7" y="32"/>
                    <a:pt x="6" y="26"/>
                    <a:pt x="5" y="20"/>
                  </a:cubicBezTo>
                  <a:cubicBezTo>
                    <a:pt x="4" y="15"/>
                    <a:pt x="4" y="10"/>
                    <a:pt x="4" y="5"/>
                  </a:cubicBezTo>
                  <a:cubicBezTo>
                    <a:pt x="4" y="4"/>
                    <a:pt x="2" y="4"/>
                    <a:pt x="2" y="5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3" name="Freeform 6986">
              <a:extLst>
                <a:ext uri="{FF2B5EF4-FFF2-40B4-BE49-F238E27FC236}">
                  <a16:creationId xmlns:a16="http://schemas.microsoft.com/office/drawing/2014/main" id="{2D0C5939-24E3-492E-80C9-62BC4717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3" y="6696075"/>
              <a:ext cx="285750" cy="104775"/>
            </a:xfrm>
            <a:custGeom>
              <a:avLst/>
              <a:gdLst>
                <a:gd name="T0" fmla="*/ 1 w 30"/>
                <a:gd name="T1" fmla="*/ 7 h 11"/>
                <a:gd name="T2" fmla="*/ 14 w 30"/>
                <a:gd name="T3" fmla="*/ 11 h 11"/>
                <a:gd name="T4" fmla="*/ 29 w 30"/>
                <a:gd name="T5" fmla="*/ 4 h 11"/>
                <a:gd name="T6" fmla="*/ 26 w 30"/>
                <a:gd name="T7" fmla="*/ 1 h 11"/>
                <a:gd name="T8" fmla="*/ 15 w 30"/>
                <a:gd name="T9" fmla="*/ 7 h 11"/>
                <a:gd name="T10" fmla="*/ 2 w 30"/>
                <a:gd name="T11" fmla="*/ 5 h 11"/>
                <a:gd name="T12" fmla="*/ 1 w 3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1">
                  <a:moveTo>
                    <a:pt x="1" y="7"/>
                  </a:moveTo>
                  <a:cubicBezTo>
                    <a:pt x="4" y="10"/>
                    <a:pt x="10" y="11"/>
                    <a:pt x="14" y="11"/>
                  </a:cubicBezTo>
                  <a:cubicBezTo>
                    <a:pt x="20" y="10"/>
                    <a:pt x="25" y="8"/>
                    <a:pt x="29" y="4"/>
                  </a:cubicBezTo>
                  <a:cubicBezTo>
                    <a:pt x="30" y="2"/>
                    <a:pt x="27" y="0"/>
                    <a:pt x="26" y="1"/>
                  </a:cubicBezTo>
                  <a:cubicBezTo>
                    <a:pt x="23" y="4"/>
                    <a:pt x="19" y="6"/>
                    <a:pt x="15" y="7"/>
                  </a:cubicBezTo>
                  <a:cubicBezTo>
                    <a:pt x="10" y="8"/>
                    <a:pt x="6" y="5"/>
                    <a:pt x="2" y="5"/>
                  </a:cubicBezTo>
                  <a:cubicBezTo>
                    <a:pt x="1" y="5"/>
                    <a:pt x="0" y="6"/>
                    <a:pt x="1" y="7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4" name="Freeform 6987">
              <a:extLst>
                <a:ext uri="{FF2B5EF4-FFF2-40B4-BE49-F238E27FC236}">
                  <a16:creationId xmlns:a16="http://schemas.microsoft.com/office/drawing/2014/main" id="{DB84F32B-AEAC-4BAE-A8A8-94D0205C1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3" y="6619875"/>
              <a:ext cx="285750" cy="104775"/>
            </a:xfrm>
            <a:custGeom>
              <a:avLst/>
              <a:gdLst>
                <a:gd name="T0" fmla="*/ 1 w 30"/>
                <a:gd name="T1" fmla="*/ 7 h 11"/>
                <a:gd name="T2" fmla="*/ 14 w 30"/>
                <a:gd name="T3" fmla="*/ 11 h 11"/>
                <a:gd name="T4" fmla="*/ 29 w 30"/>
                <a:gd name="T5" fmla="*/ 4 h 11"/>
                <a:gd name="T6" fmla="*/ 26 w 30"/>
                <a:gd name="T7" fmla="*/ 1 h 11"/>
                <a:gd name="T8" fmla="*/ 15 w 30"/>
                <a:gd name="T9" fmla="*/ 7 h 11"/>
                <a:gd name="T10" fmla="*/ 2 w 30"/>
                <a:gd name="T11" fmla="*/ 5 h 11"/>
                <a:gd name="T12" fmla="*/ 1 w 3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1">
                  <a:moveTo>
                    <a:pt x="1" y="7"/>
                  </a:moveTo>
                  <a:cubicBezTo>
                    <a:pt x="4" y="10"/>
                    <a:pt x="10" y="11"/>
                    <a:pt x="14" y="11"/>
                  </a:cubicBezTo>
                  <a:cubicBezTo>
                    <a:pt x="20" y="11"/>
                    <a:pt x="25" y="8"/>
                    <a:pt x="29" y="4"/>
                  </a:cubicBezTo>
                  <a:cubicBezTo>
                    <a:pt x="30" y="2"/>
                    <a:pt x="27" y="0"/>
                    <a:pt x="26" y="1"/>
                  </a:cubicBezTo>
                  <a:cubicBezTo>
                    <a:pt x="23" y="5"/>
                    <a:pt x="19" y="7"/>
                    <a:pt x="15" y="7"/>
                  </a:cubicBezTo>
                  <a:cubicBezTo>
                    <a:pt x="10" y="8"/>
                    <a:pt x="6" y="5"/>
                    <a:pt x="2" y="5"/>
                  </a:cubicBezTo>
                  <a:cubicBezTo>
                    <a:pt x="1" y="5"/>
                    <a:pt x="0" y="6"/>
                    <a:pt x="1" y="7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9" name="Freeform 6988">
              <a:extLst>
                <a:ext uri="{FF2B5EF4-FFF2-40B4-BE49-F238E27FC236}">
                  <a16:creationId xmlns:a16="http://schemas.microsoft.com/office/drawing/2014/main" id="{628745F5-A673-42B2-ADA4-A4F5B802C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413" y="6229350"/>
              <a:ext cx="161925" cy="333375"/>
            </a:xfrm>
            <a:custGeom>
              <a:avLst/>
              <a:gdLst>
                <a:gd name="T0" fmla="*/ 1 w 17"/>
                <a:gd name="T1" fmla="*/ 3 h 35"/>
                <a:gd name="T2" fmla="*/ 14 w 17"/>
                <a:gd name="T3" fmla="*/ 33 h 35"/>
                <a:gd name="T4" fmla="*/ 17 w 17"/>
                <a:gd name="T5" fmla="*/ 32 h 35"/>
                <a:gd name="T6" fmla="*/ 3 w 17"/>
                <a:gd name="T7" fmla="*/ 1 h 35"/>
                <a:gd name="T8" fmla="*/ 1 w 17"/>
                <a:gd name="T9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5">
                  <a:moveTo>
                    <a:pt x="1" y="3"/>
                  </a:moveTo>
                  <a:cubicBezTo>
                    <a:pt x="7" y="12"/>
                    <a:pt x="10" y="23"/>
                    <a:pt x="14" y="33"/>
                  </a:cubicBezTo>
                  <a:cubicBezTo>
                    <a:pt x="15" y="35"/>
                    <a:pt x="17" y="34"/>
                    <a:pt x="17" y="32"/>
                  </a:cubicBezTo>
                  <a:cubicBezTo>
                    <a:pt x="13" y="22"/>
                    <a:pt x="10" y="10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0" name="Freeform 6989">
              <a:extLst>
                <a:ext uri="{FF2B5EF4-FFF2-40B4-BE49-F238E27FC236}">
                  <a16:creationId xmlns:a16="http://schemas.microsoft.com/office/drawing/2014/main" id="{018E18D6-4F52-4FD9-A0C8-2E28FF0F2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6191250"/>
              <a:ext cx="104775" cy="361950"/>
            </a:xfrm>
            <a:custGeom>
              <a:avLst/>
              <a:gdLst>
                <a:gd name="T0" fmla="*/ 8 w 11"/>
                <a:gd name="T1" fmla="*/ 1 h 38"/>
                <a:gd name="T2" fmla="*/ 0 w 11"/>
                <a:gd name="T3" fmla="*/ 36 h 38"/>
                <a:gd name="T4" fmla="*/ 3 w 11"/>
                <a:gd name="T5" fmla="*/ 37 h 38"/>
                <a:gd name="T6" fmla="*/ 11 w 11"/>
                <a:gd name="T7" fmla="*/ 2 h 38"/>
                <a:gd name="T8" fmla="*/ 8 w 11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8">
                  <a:moveTo>
                    <a:pt x="8" y="1"/>
                  </a:moveTo>
                  <a:cubicBezTo>
                    <a:pt x="5" y="12"/>
                    <a:pt x="1" y="24"/>
                    <a:pt x="0" y="36"/>
                  </a:cubicBezTo>
                  <a:cubicBezTo>
                    <a:pt x="0" y="38"/>
                    <a:pt x="2" y="38"/>
                    <a:pt x="3" y="37"/>
                  </a:cubicBezTo>
                  <a:cubicBezTo>
                    <a:pt x="6" y="25"/>
                    <a:pt x="9" y="13"/>
                    <a:pt x="11" y="2"/>
                  </a:cubicBezTo>
                  <a:cubicBezTo>
                    <a:pt x="11" y="0"/>
                    <a:pt x="9" y="0"/>
                    <a:pt x="8" y="1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1" name="Freeform 6990">
              <a:extLst>
                <a:ext uri="{FF2B5EF4-FFF2-40B4-BE49-F238E27FC236}">
                  <a16:creationId xmlns:a16="http://schemas.microsoft.com/office/drawing/2014/main" id="{A93CBE9A-DCA6-4891-9A56-5A6582850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613" y="5734050"/>
              <a:ext cx="57150" cy="133350"/>
            </a:xfrm>
            <a:custGeom>
              <a:avLst/>
              <a:gdLst>
                <a:gd name="T0" fmla="*/ 6 w 6"/>
                <a:gd name="T1" fmla="*/ 12 h 14"/>
                <a:gd name="T2" fmla="*/ 4 w 6"/>
                <a:gd name="T3" fmla="*/ 2 h 14"/>
                <a:gd name="T4" fmla="*/ 1 w 6"/>
                <a:gd name="T5" fmla="*/ 3 h 14"/>
                <a:gd name="T6" fmla="*/ 2 w 6"/>
                <a:gd name="T7" fmla="*/ 13 h 14"/>
                <a:gd name="T8" fmla="*/ 6 w 6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12"/>
                  </a:moveTo>
                  <a:cubicBezTo>
                    <a:pt x="6" y="9"/>
                    <a:pt x="5" y="5"/>
                    <a:pt x="4" y="2"/>
                  </a:cubicBezTo>
                  <a:cubicBezTo>
                    <a:pt x="4" y="0"/>
                    <a:pt x="0" y="1"/>
                    <a:pt x="1" y="3"/>
                  </a:cubicBezTo>
                  <a:cubicBezTo>
                    <a:pt x="1" y="6"/>
                    <a:pt x="2" y="9"/>
                    <a:pt x="2" y="13"/>
                  </a:cubicBezTo>
                  <a:cubicBezTo>
                    <a:pt x="3" y="14"/>
                    <a:pt x="5" y="14"/>
                    <a:pt x="6" y="12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2" name="Freeform 6991">
              <a:extLst>
                <a:ext uri="{FF2B5EF4-FFF2-40B4-BE49-F238E27FC236}">
                  <a16:creationId xmlns:a16="http://schemas.microsoft.com/office/drawing/2014/main" id="{99232C00-F05D-4CDF-91FB-FFFD547AD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688" y="5781675"/>
              <a:ext cx="95250" cy="133350"/>
            </a:xfrm>
            <a:custGeom>
              <a:avLst/>
              <a:gdLst>
                <a:gd name="T0" fmla="*/ 3 w 10"/>
                <a:gd name="T1" fmla="*/ 13 h 14"/>
                <a:gd name="T2" fmla="*/ 6 w 10"/>
                <a:gd name="T3" fmla="*/ 8 h 14"/>
                <a:gd name="T4" fmla="*/ 9 w 10"/>
                <a:gd name="T5" fmla="*/ 3 h 14"/>
                <a:gd name="T6" fmla="*/ 6 w 10"/>
                <a:gd name="T7" fmla="*/ 1 h 14"/>
                <a:gd name="T8" fmla="*/ 4 w 10"/>
                <a:gd name="T9" fmla="*/ 6 h 14"/>
                <a:gd name="T10" fmla="*/ 1 w 10"/>
                <a:gd name="T11" fmla="*/ 11 h 14"/>
                <a:gd name="T12" fmla="*/ 3 w 10"/>
                <a:gd name="T1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4">
                  <a:moveTo>
                    <a:pt x="3" y="13"/>
                  </a:moveTo>
                  <a:cubicBezTo>
                    <a:pt x="5" y="12"/>
                    <a:pt x="6" y="10"/>
                    <a:pt x="6" y="8"/>
                  </a:cubicBezTo>
                  <a:cubicBezTo>
                    <a:pt x="7" y="7"/>
                    <a:pt x="8" y="5"/>
                    <a:pt x="9" y="3"/>
                  </a:cubicBezTo>
                  <a:cubicBezTo>
                    <a:pt x="10" y="2"/>
                    <a:pt x="8" y="0"/>
                    <a:pt x="6" y="1"/>
                  </a:cubicBezTo>
                  <a:cubicBezTo>
                    <a:pt x="5" y="3"/>
                    <a:pt x="4" y="5"/>
                    <a:pt x="4" y="6"/>
                  </a:cubicBezTo>
                  <a:cubicBezTo>
                    <a:pt x="3" y="8"/>
                    <a:pt x="2" y="10"/>
                    <a:pt x="1" y="11"/>
                  </a:cubicBezTo>
                  <a:cubicBezTo>
                    <a:pt x="0" y="13"/>
                    <a:pt x="2" y="14"/>
                    <a:pt x="3" y="13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3" name="Freeform 6992">
              <a:extLst>
                <a:ext uri="{FF2B5EF4-FFF2-40B4-BE49-F238E27FC236}">
                  <a16:creationId xmlns:a16="http://schemas.microsoft.com/office/drawing/2014/main" id="{7FF7262E-0252-418A-A3B6-86F04F704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613" y="5943600"/>
              <a:ext cx="133350" cy="114300"/>
            </a:xfrm>
            <a:custGeom>
              <a:avLst/>
              <a:gdLst>
                <a:gd name="T0" fmla="*/ 4 w 14"/>
                <a:gd name="T1" fmla="*/ 10 h 12"/>
                <a:gd name="T2" fmla="*/ 12 w 14"/>
                <a:gd name="T3" fmla="*/ 4 h 12"/>
                <a:gd name="T4" fmla="*/ 11 w 14"/>
                <a:gd name="T5" fmla="*/ 1 h 12"/>
                <a:gd name="T6" fmla="*/ 2 w 14"/>
                <a:gd name="T7" fmla="*/ 7 h 12"/>
                <a:gd name="T8" fmla="*/ 4 w 14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4" y="10"/>
                  </a:moveTo>
                  <a:cubicBezTo>
                    <a:pt x="7" y="8"/>
                    <a:pt x="9" y="5"/>
                    <a:pt x="12" y="4"/>
                  </a:cubicBezTo>
                  <a:cubicBezTo>
                    <a:pt x="14" y="3"/>
                    <a:pt x="13" y="0"/>
                    <a:pt x="11" y="1"/>
                  </a:cubicBezTo>
                  <a:cubicBezTo>
                    <a:pt x="7" y="2"/>
                    <a:pt x="5" y="5"/>
                    <a:pt x="2" y="7"/>
                  </a:cubicBezTo>
                  <a:cubicBezTo>
                    <a:pt x="0" y="9"/>
                    <a:pt x="3" y="12"/>
                    <a:pt x="4" y="10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4" name="Freeform 6993">
              <a:extLst>
                <a:ext uri="{FF2B5EF4-FFF2-40B4-BE49-F238E27FC236}">
                  <a16:creationId xmlns:a16="http://schemas.microsoft.com/office/drawing/2014/main" id="{4859C35F-9DC0-42BB-8718-1DB2E3104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288" y="6238875"/>
              <a:ext cx="133350" cy="57150"/>
            </a:xfrm>
            <a:custGeom>
              <a:avLst/>
              <a:gdLst>
                <a:gd name="T0" fmla="*/ 2 w 14"/>
                <a:gd name="T1" fmla="*/ 4 h 6"/>
                <a:gd name="T2" fmla="*/ 11 w 14"/>
                <a:gd name="T3" fmla="*/ 6 h 6"/>
                <a:gd name="T4" fmla="*/ 12 w 14"/>
                <a:gd name="T5" fmla="*/ 3 h 6"/>
                <a:gd name="T6" fmla="*/ 4 w 14"/>
                <a:gd name="T7" fmla="*/ 0 h 6"/>
                <a:gd name="T8" fmla="*/ 2 w 14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4"/>
                  </a:moveTo>
                  <a:cubicBezTo>
                    <a:pt x="5" y="4"/>
                    <a:pt x="8" y="6"/>
                    <a:pt x="11" y="6"/>
                  </a:cubicBezTo>
                  <a:cubicBezTo>
                    <a:pt x="13" y="6"/>
                    <a:pt x="14" y="3"/>
                    <a:pt x="12" y="3"/>
                  </a:cubicBezTo>
                  <a:cubicBezTo>
                    <a:pt x="9" y="2"/>
                    <a:pt x="6" y="1"/>
                    <a:pt x="4" y="0"/>
                  </a:cubicBezTo>
                  <a:cubicBezTo>
                    <a:pt x="1" y="0"/>
                    <a:pt x="0" y="3"/>
                    <a:pt x="2" y="4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5" name="Freeform 6994">
              <a:extLst>
                <a:ext uri="{FF2B5EF4-FFF2-40B4-BE49-F238E27FC236}">
                  <a16:creationId xmlns:a16="http://schemas.microsoft.com/office/drawing/2014/main" id="{18CF7E45-671B-48A0-B12C-4CB489398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563" y="6457950"/>
              <a:ext cx="104775" cy="85725"/>
            </a:xfrm>
            <a:custGeom>
              <a:avLst/>
              <a:gdLst>
                <a:gd name="T0" fmla="*/ 1 w 11"/>
                <a:gd name="T1" fmla="*/ 3 h 9"/>
                <a:gd name="T2" fmla="*/ 4 w 11"/>
                <a:gd name="T3" fmla="*/ 6 h 9"/>
                <a:gd name="T4" fmla="*/ 7 w 11"/>
                <a:gd name="T5" fmla="*/ 8 h 9"/>
                <a:gd name="T6" fmla="*/ 9 w 11"/>
                <a:gd name="T7" fmla="*/ 5 h 9"/>
                <a:gd name="T8" fmla="*/ 6 w 11"/>
                <a:gd name="T9" fmla="*/ 3 h 9"/>
                <a:gd name="T10" fmla="*/ 3 w 11"/>
                <a:gd name="T11" fmla="*/ 0 h 9"/>
                <a:gd name="T12" fmla="*/ 1 w 11"/>
                <a:gd name="T13" fmla="*/ 1 h 9"/>
                <a:gd name="T14" fmla="*/ 1 w 11"/>
                <a:gd name="T1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9">
                  <a:moveTo>
                    <a:pt x="1" y="3"/>
                  </a:moveTo>
                  <a:cubicBezTo>
                    <a:pt x="2" y="4"/>
                    <a:pt x="3" y="5"/>
                    <a:pt x="4" y="6"/>
                  </a:cubicBezTo>
                  <a:cubicBezTo>
                    <a:pt x="5" y="7"/>
                    <a:pt x="6" y="7"/>
                    <a:pt x="7" y="8"/>
                  </a:cubicBezTo>
                  <a:cubicBezTo>
                    <a:pt x="9" y="9"/>
                    <a:pt x="11" y="6"/>
                    <a:pt x="9" y="5"/>
                  </a:cubicBezTo>
                  <a:cubicBezTo>
                    <a:pt x="8" y="4"/>
                    <a:pt x="7" y="3"/>
                    <a:pt x="6" y="3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6" name="Freeform 6995">
              <a:extLst>
                <a:ext uri="{FF2B5EF4-FFF2-40B4-BE49-F238E27FC236}">
                  <a16:creationId xmlns:a16="http://schemas.microsoft.com/office/drawing/2014/main" id="{E624AFB2-8865-4B91-BB33-37F8C714F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5848350"/>
              <a:ext cx="104775" cy="123825"/>
            </a:xfrm>
            <a:custGeom>
              <a:avLst/>
              <a:gdLst>
                <a:gd name="T0" fmla="*/ 10 w 11"/>
                <a:gd name="T1" fmla="*/ 9 h 13"/>
                <a:gd name="T2" fmla="*/ 4 w 11"/>
                <a:gd name="T3" fmla="*/ 2 h 13"/>
                <a:gd name="T4" fmla="*/ 1 w 11"/>
                <a:gd name="T5" fmla="*/ 4 h 13"/>
                <a:gd name="T6" fmla="*/ 8 w 11"/>
                <a:gd name="T7" fmla="*/ 12 h 13"/>
                <a:gd name="T8" fmla="*/ 10 w 11"/>
                <a:gd name="T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10" y="9"/>
                  </a:moveTo>
                  <a:cubicBezTo>
                    <a:pt x="8" y="7"/>
                    <a:pt x="6" y="5"/>
                    <a:pt x="4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3" y="7"/>
                    <a:pt x="5" y="10"/>
                    <a:pt x="8" y="12"/>
                  </a:cubicBezTo>
                  <a:cubicBezTo>
                    <a:pt x="9" y="13"/>
                    <a:pt x="11" y="11"/>
                    <a:pt x="10" y="9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8" name="Freeform 6996">
              <a:extLst>
                <a:ext uri="{FF2B5EF4-FFF2-40B4-BE49-F238E27FC236}">
                  <a16:creationId xmlns:a16="http://schemas.microsoft.com/office/drawing/2014/main" id="{D6F05D9A-8A72-49BE-A7D1-2D6ECE088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988" y="6105525"/>
              <a:ext cx="133350" cy="66675"/>
            </a:xfrm>
            <a:custGeom>
              <a:avLst/>
              <a:gdLst>
                <a:gd name="T0" fmla="*/ 11 w 14"/>
                <a:gd name="T1" fmla="*/ 3 h 7"/>
                <a:gd name="T2" fmla="*/ 4 w 14"/>
                <a:gd name="T3" fmla="*/ 1 h 7"/>
                <a:gd name="T4" fmla="*/ 2 w 14"/>
                <a:gd name="T5" fmla="*/ 4 h 7"/>
                <a:gd name="T6" fmla="*/ 11 w 14"/>
                <a:gd name="T7" fmla="*/ 7 h 7"/>
                <a:gd name="T8" fmla="*/ 11 w 14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11" y="3"/>
                  </a:moveTo>
                  <a:cubicBezTo>
                    <a:pt x="8" y="3"/>
                    <a:pt x="6" y="2"/>
                    <a:pt x="4" y="1"/>
                  </a:cubicBezTo>
                  <a:cubicBezTo>
                    <a:pt x="1" y="0"/>
                    <a:pt x="0" y="4"/>
                    <a:pt x="2" y="4"/>
                  </a:cubicBezTo>
                  <a:cubicBezTo>
                    <a:pt x="5" y="6"/>
                    <a:pt x="8" y="7"/>
                    <a:pt x="11" y="7"/>
                  </a:cubicBezTo>
                  <a:cubicBezTo>
                    <a:pt x="13" y="7"/>
                    <a:pt x="14" y="3"/>
                    <a:pt x="11" y="3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9" name="Freeform 6997">
              <a:extLst>
                <a:ext uri="{FF2B5EF4-FFF2-40B4-BE49-F238E27FC236}">
                  <a16:creationId xmlns:a16="http://schemas.microsoft.com/office/drawing/2014/main" id="{F070BB62-A587-450F-854D-711233C93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563" y="6362700"/>
              <a:ext cx="123825" cy="66675"/>
            </a:xfrm>
            <a:custGeom>
              <a:avLst/>
              <a:gdLst>
                <a:gd name="T0" fmla="*/ 11 w 13"/>
                <a:gd name="T1" fmla="*/ 0 h 7"/>
                <a:gd name="T2" fmla="*/ 3 w 13"/>
                <a:gd name="T3" fmla="*/ 3 h 7"/>
                <a:gd name="T4" fmla="*/ 3 w 13"/>
                <a:gd name="T5" fmla="*/ 6 h 7"/>
                <a:gd name="T6" fmla="*/ 12 w 13"/>
                <a:gd name="T7" fmla="*/ 3 h 7"/>
                <a:gd name="T8" fmla="*/ 11 w 13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1" y="0"/>
                  </a:moveTo>
                  <a:cubicBezTo>
                    <a:pt x="8" y="0"/>
                    <a:pt x="5" y="2"/>
                    <a:pt x="3" y="3"/>
                  </a:cubicBezTo>
                  <a:cubicBezTo>
                    <a:pt x="0" y="3"/>
                    <a:pt x="1" y="7"/>
                    <a:pt x="3" y="6"/>
                  </a:cubicBezTo>
                  <a:cubicBezTo>
                    <a:pt x="6" y="5"/>
                    <a:pt x="9" y="4"/>
                    <a:pt x="12" y="3"/>
                  </a:cubicBezTo>
                  <a:cubicBezTo>
                    <a:pt x="13" y="2"/>
                    <a:pt x="12" y="0"/>
                    <a:pt x="11" y="0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0" name="Freeform 6998">
              <a:extLst>
                <a:ext uri="{FF2B5EF4-FFF2-40B4-BE49-F238E27FC236}">
                  <a16:creationId xmlns:a16="http://schemas.microsoft.com/office/drawing/2014/main" id="{22E3CA79-C652-4D84-ABC5-B5F4640C8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488" y="6534150"/>
              <a:ext cx="76200" cy="95250"/>
            </a:xfrm>
            <a:custGeom>
              <a:avLst/>
              <a:gdLst>
                <a:gd name="T0" fmla="*/ 5 w 8"/>
                <a:gd name="T1" fmla="*/ 1 h 10"/>
                <a:gd name="T2" fmla="*/ 1 w 8"/>
                <a:gd name="T3" fmla="*/ 6 h 10"/>
                <a:gd name="T4" fmla="*/ 4 w 8"/>
                <a:gd name="T5" fmla="*/ 8 h 10"/>
                <a:gd name="T6" fmla="*/ 7 w 8"/>
                <a:gd name="T7" fmla="*/ 3 h 10"/>
                <a:gd name="T8" fmla="*/ 5 w 8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5" y="1"/>
                  </a:moveTo>
                  <a:cubicBezTo>
                    <a:pt x="3" y="3"/>
                    <a:pt x="2" y="4"/>
                    <a:pt x="1" y="6"/>
                  </a:cubicBezTo>
                  <a:cubicBezTo>
                    <a:pt x="0" y="8"/>
                    <a:pt x="3" y="10"/>
                    <a:pt x="4" y="8"/>
                  </a:cubicBezTo>
                  <a:cubicBezTo>
                    <a:pt x="5" y="6"/>
                    <a:pt x="6" y="5"/>
                    <a:pt x="7" y="3"/>
                  </a:cubicBezTo>
                  <a:cubicBezTo>
                    <a:pt x="8" y="1"/>
                    <a:pt x="6" y="0"/>
                    <a:pt x="5" y="1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99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C5C4-B5AB-4267-9501-9EDF5A6F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0907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4">
            <a:extLst>
              <a:ext uri="{FF2B5EF4-FFF2-40B4-BE49-F238E27FC236}">
                <a16:creationId xmlns:a16="http://schemas.microsoft.com/office/drawing/2014/main" id="{5EAFD6CC-9B06-4826-8F5F-E48A59DB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4" y="59433"/>
            <a:ext cx="11252200" cy="488215"/>
          </a:xfrm>
          <a:solidFill>
            <a:schemeClr val="bg1"/>
          </a:solidFill>
          <a:effectLst/>
        </p:spPr>
        <p:txBody>
          <a:bodyPr>
            <a:noAutofit/>
          </a:bodyPr>
          <a:lstStyle/>
          <a:p>
            <a:r>
              <a:rPr lang="en-US" sz="28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     PQE Framework Maturity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ED96D1-6709-401B-B672-2A758684034E}"/>
              </a:ext>
            </a:extLst>
          </p:cNvPr>
          <p:cNvCxnSpPr/>
          <p:nvPr/>
        </p:nvCxnSpPr>
        <p:spPr>
          <a:xfrm>
            <a:off x="474064" y="615409"/>
            <a:ext cx="11470640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A68B5E-9DA5-4BB3-88A2-860C0BDC5446}"/>
              </a:ext>
            </a:extLst>
          </p:cNvPr>
          <p:cNvGraphicFramePr>
            <a:graphicFrameLocks noGrp="1"/>
          </p:cNvGraphicFramePr>
          <p:nvPr/>
        </p:nvGraphicFramePr>
        <p:xfrm>
          <a:off x="474064" y="873060"/>
          <a:ext cx="11470640" cy="5132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4849">
                  <a:extLst>
                    <a:ext uri="{9D8B030D-6E8A-4147-A177-3AD203B41FA5}">
                      <a16:colId xmlns:a16="http://schemas.microsoft.com/office/drawing/2014/main" val="2496392633"/>
                    </a:ext>
                  </a:extLst>
                </a:gridCol>
                <a:gridCol w="2521258">
                  <a:extLst>
                    <a:ext uri="{9D8B030D-6E8A-4147-A177-3AD203B41FA5}">
                      <a16:colId xmlns:a16="http://schemas.microsoft.com/office/drawing/2014/main" val="2950220134"/>
                    </a:ext>
                  </a:extLst>
                </a:gridCol>
                <a:gridCol w="6804533">
                  <a:extLst>
                    <a:ext uri="{9D8B030D-6E8A-4147-A177-3AD203B41FA5}">
                      <a16:colId xmlns:a16="http://schemas.microsoft.com/office/drawing/2014/main" val="2425867938"/>
                    </a:ext>
                  </a:extLst>
                </a:gridCol>
              </a:tblGrid>
              <a:tr h="7418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PQE  framework maturity level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Reasoning – Additional information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823992"/>
                  </a:ext>
                </a:extLst>
              </a:tr>
              <a:tr h="14493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 case Standardization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Page Object Model is not implemented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Not all elements are identified and Changes in application since the exercise would not have been reflected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i="1" dirty="0"/>
                        <a:t>BDD/Cucumber is recommended considering transition to Agile in future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889189"/>
                  </a:ext>
                </a:extLst>
              </a:tr>
              <a:tr h="8247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i="1" dirty="0"/>
                        <a:t>Framework files are tightly coupled which could make enhancements take longer time.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979302"/>
                  </a:ext>
                </a:extLst>
              </a:tr>
              <a:tr h="7948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 Data &amp; Config Utility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Methods to Read Test data available but scripts have hard coded test data inputs - </a:t>
                      </a:r>
                      <a:r>
                        <a:rPr lang="en-US" sz="1800" i="1" dirty="0"/>
                        <a:t>Framework files are tightly coupled which could make enhancements take longer time.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505857"/>
                  </a:ext>
                </a:extLst>
              </a:tr>
              <a:tr h="11220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Utility 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Project Independent libraries that help with common functions like Capturing screenshots, read and write data from Excel spreadsheets etc. - </a:t>
                      </a:r>
                      <a:r>
                        <a:rPr lang="en-US" sz="1800" i="1" dirty="0"/>
                        <a:t>Framework files are tightly coupled which could make enhancements take longer time.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501693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4BCB52C0-07C9-4A79-AD66-EA448B98BF34}"/>
              </a:ext>
            </a:extLst>
          </p:cNvPr>
          <p:cNvSpPr txBox="1"/>
          <p:nvPr/>
        </p:nvSpPr>
        <p:spPr>
          <a:xfrm>
            <a:off x="445582" y="5986001"/>
            <a:ext cx="11470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                          None 							                      Significant				 	</a:t>
            </a:r>
          </a:p>
          <a:p>
            <a:r>
              <a:rPr lang="en-US" sz="1400" dirty="0"/>
              <a:t>		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215A973-DAD0-4C13-BEE0-5C7FB3CDC269}"/>
              </a:ext>
            </a:extLst>
          </p:cNvPr>
          <p:cNvSpPr/>
          <p:nvPr/>
        </p:nvSpPr>
        <p:spPr>
          <a:xfrm>
            <a:off x="8916141" y="6233855"/>
            <a:ext cx="351408" cy="31073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079BFE0-EDD7-4A4A-A899-49A59B4D722E}"/>
              </a:ext>
            </a:extLst>
          </p:cNvPr>
          <p:cNvGrpSpPr/>
          <p:nvPr/>
        </p:nvGrpSpPr>
        <p:grpSpPr>
          <a:xfrm>
            <a:off x="3550480" y="6233855"/>
            <a:ext cx="351408" cy="310736"/>
            <a:chOff x="2362200" y="1633474"/>
            <a:chExt cx="457200" cy="457200"/>
          </a:xfrm>
        </p:grpSpPr>
        <p:sp>
          <p:nvSpPr>
            <p:cNvPr id="87" name="Partial Circle 86">
              <a:extLst>
                <a:ext uri="{FF2B5EF4-FFF2-40B4-BE49-F238E27FC236}">
                  <a16:creationId xmlns:a16="http://schemas.microsoft.com/office/drawing/2014/main" id="{93EE85AC-9202-4EA0-901E-35B4AA1DE635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Partial Circle 87">
              <a:extLst>
                <a:ext uri="{FF2B5EF4-FFF2-40B4-BE49-F238E27FC236}">
                  <a16:creationId xmlns:a16="http://schemas.microsoft.com/office/drawing/2014/main" id="{97BF7C07-05CC-4B67-81B0-5DBC0CC48DD0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>
                <a:gd name="adj1" fmla="val 16200000"/>
                <a:gd name="adj2" fmla="val 0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E763A7E-1839-49A2-88C9-1AF1D82F4BF7}"/>
              </a:ext>
            </a:extLst>
          </p:cNvPr>
          <p:cNvGrpSpPr/>
          <p:nvPr/>
        </p:nvGrpSpPr>
        <p:grpSpPr>
          <a:xfrm>
            <a:off x="5108359" y="6233855"/>
            <a:ext cx="351408" cy="310736"/>
            <a:chOff x="2362200" y="1633474"/>
            <a:chExt cx="457200" cy="457200"/>
          </a:xfrm>
        </p:grpSpPr>
        <p:sp>
          <p:nvSpPr>
            <p:cNvPr id="96" name="Partial Circle 95">
              <a:extLst>
                <a:ext uri="{FF2B5EF4-FFF2-40B4-BE49-F238E27FC236}">
                  <a16:creationId xmlns:a16="http://schemas.microsoft.com/office/drawing/2014/main" id="{2B1FEA32-8C28-4F43-BF97-9C4EBEBA40C5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Partial Circle 96">
              <a:extLst>
                <a:ext uri="{FF2B5EF4-FFF2-40B4-BE49-F238E27FC236}">
                  <a16:creationId xmlns:a16="http://schemas.microsoft.com/office/drawing/2014/main" id="{1EFE9AC7-F2C2-4A39-9CBE-9D99CAC5658E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>
                <a:gd name="adj1" fmla="val 16200000"/>
                <a:gd name="adj2" fmla="val 5400000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CC5BC46-9DDF-4727-AFC9-F559041DB48F}"/>
              </a:ext>
            </a:extLst>
          </p:cNvPr>
          <p:cNvGrpSpPr/>
          <p:nvPr/>
        </p:nvGrpSpPr>
        <p:grpSpPr>
          <a:xfrm>
            <a:off x="6831082" y="6233855"/>
            <a:ext cx="351408" cy="310736"/>
            <a:chOff x="2362200" y="1633474"/>
            <a:chExt cx="457200" cy="457200"/>
          </a:xfrm>
        </p:grpSpPr>
        <p:sp>
          <p:nvSpPr>
            <p:cNvPr id="105" name="Partial Circle 104">
              <a:extLst>
                <a:ext uri="{FF2B5EF4-FFF2-40B4-BE49-F238E27FC236}">
                  <a16:creationId xmlns:a16="http://schemas.microsoft.com/office/drawing/2014/main" id="{EF69EE25-4AF6-4847-9711-322869B9962B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Partial Circle 105">
              <a:extLst>
                <a:ext uri="{FF2B5EF4-FFF2-40B4-BE49-F238E27FC236}">
                  <a16:creationId xmlns:a16="http://schemas.microsoft.com/office/drawing/2014/main" id="{9D4952D1-A5EF-4ABF-A1E1-397EC526A1CA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>
                <a:gd name="adj1" fmla="val 16200000"/>
                <a:gd name="adj2" fmla="val 10800000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21453E01-C675-482A-93E7-DC64E4242F43}"/>
              </a:ext>
            </a:extLst>
          </p:cNvPr>
          <p:cNvSpPr/>
          <p:nvPr/>
        </p:nvSpPr>
        <p:spPr>
          <a:xfrm>
            <a:off x="1910179" y="6239031"/>
            <a:ext cx="351408" cy="31073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9DE94A7-B465-4F1A-8099-AB3BDDCC7CB0}"/>
              </a:ext>
            </a:extLst>
          </p:cNvPr>
          <p:cNvSpPr/>
          <p:nvPr/>
        </p:nvSpPr>
        <p:spPr>
          <a:xfrm>
            <a:off x="1910179" y="6597859"/>
            <a:ext cx="7278209" cy="18911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BED16B-826E-41F4-AC0E-CDA10B994348}"/>
              </a:ext>
            </a:extLst>
          </p:cNvPr>
          <p:cNvSpPr/>
          <p:nvPr/>
        </p:nvSpPr>
        <p:spPr>
          <a:xfrm>
            <a:off x="3660711" y="2117000"/>
            <a:ext cx="351408" cy="35051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A378B8A-E556-4C85-8D81-80EF530FD978}"/>
              </a:ext>
            </a:extLst>
          </p:cNvPr>
          <p:cNvGrpSpPr/>
          <p:nvPr/>
        </p:nvGrpSpPr>
        <p:grpSpPr>
          <a:xfrm>
            <a:off x="3660711" y="3320300"/>
            <a:ext cx="351408" cy="310736"/>
            <a:chOff x="2362200" y="1633474"/>
            <a:chExt cx="457200" cy="457200"/>
          </a:xfrm>
        </p:grpSpPr>
        <p:sp>
          <p:nvSpPr>
            <p:cNvPr id="38" name="Partial Circle 37">
              <a:extLst>
                <a:ext uri="{FF2B5EF4-FFF2-40B4-BE49-F238E27FC236}">
                  <a16:creationId xmlns:a16="http://schemas.microsoft.com/office/drawing/2014/main" id="{BED2CD29-787E-47AD-9E05-6BA9D125E250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Partial Circle 38">
              <a:extLst>
                <a:ext uri="{FF2B5EF4-FFF2-40B4-BE49-F238E27FC236}">
                  <a16:creationId xmlns:a16="http://schemas.microsoft.com/office/drawing/2014/main" id="{1E42B897-211C-491A-A5AD-5AC94F46599A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>
                <a:gd name="adj1" fmla="val 16200000"/>
                <a:gd name="adj2" fmla="val 0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5E1A90-2C11-4792-B8D2-984241C28B1A}"/>
              </a:ext>
            </a:extLst>
          </p:cNvPr>
          <p:cNvGrpSpPr/>
          <p:nvPr/>
        </p:nvGrpSpPr>
        <p:grpSpPr>
          <a:xfrm>
            <a:off x="3660711" y="4173675"/>
            <a:ext cx="351408" cy="310736"/>
            <a:chOff x="2362200" y="1633474"/>
            <a:chExt cx="457200" cy="457200"/>
          </a:xfrm>
        </p:grpSpPr>
        <p:sp>
          <p:nvSpPr>
            <p:cNvPr id="41" name="Partial Circle 40">
              <a:extLst>
                <a:ext uri="{FF2B5EF4-FFF2-40B4-BE49-F238E27FC236}">
                  <a16:creationId xmlns:a16="http://schemas.microsoft.com/office/drawing/2014/main" id="{3F9890BD-3714-4703-A412-79C51541853E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Partial Circle 41">
              <a:extLst>
                <a:ext uri="{FF2B5EF4-FFF2-40B4-BE49-F238E27FC236}">
                  <a16:creationId xmlns:a16="http://schemas.microsoft.com/office/drawing/2014/main" id="{C52AF283-3899-40AF-9B6A-C24B298C57D5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>
                <a:gd name="adj1" fmla="val 16200000"/>
                <a:gd name="adj2" fmla="val 5400000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93B389-17D6-47D1-B6F6-AC981E26B322}"/>
              </a:ext>
            </a:extLst>
          </p:cNvPr>
          <p:cNvGrpSpPr/>
          <p:nvPr/>
        </p:nvGrpSpPr>
        <p:grpSpPr>
          <a:xfrm>
            <a:off x="3660711" y="5132626"/>
            <a:ext cx="351408" cy="310736"/>
            <a:chOff x="2362200" y="1633474"/>
            <a:chExt cx="457200" cy="457200"/>
          </a:xfrm>
        </p:grpSpPr>
        <p:sp>
          <p:nvSpPr>
            <p:cNvPr id="44" name="Partial Circle 43">
              <a:extLst>
                <a:ext uri="{FF2B5EF4-FFF2-40B4-BE49-F238E27FC236}">
                  <a16:creationId xmlns:a16="http://schemas.microsoft.com/office/drawing/2014/main" id="{6F0AB378-0051-4407-9C75-E507CC086001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Partial Circle 44">
              <a:extLst>
                <a:ext uri="{FF2B5EF4-FFF2-40B4-BE49-F238E27FC236}">
                  <a16:creationId xmlns:a16="http://schemas.microsoft.com/office/drawing/2014/main" id="{1CE60709-85A7-4A56-9C67-25BE66AC7D4A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>
                <a:gd name="adj1" fmla="val 16200000"/>
                <a:gd name="adj2" fmla="val 5400000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6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4">
            <a:extLst>
              <a:ext uri="{FF2B5EF4-FFF2-40B4-BE49-F238E27FC236}">
                <a16:creationId xmlns:a16="http://schemas.microsoft.com/office/drawing/2014/main" id="{5EAFD6CC-9B06-4826-8F5F-E48A59DB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4" y="59433"/>
            <a:ext cx="11252200" cy="488215"/>
          </a:xfrm>
          <a:solidFill>
            <a:schemeClr val="bg1"/>
          </a:solidFill>
          <a:effectLst/>
        </p:spPr>
        <p:txBody>
          <a:bodyPr>
            <a:noAutofit/>
          </a:bodyPr>
          <a:lstStyle/>
          <a:p>
            <a:r>
              <a:rPr lang="en-US" sz="28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     PQE Framework Maturity…</a:t>
            </a:r>
            <a:r>
              <a:rPr lang="en-US" sz="2800" b="1" i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Continued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ED96D1-6709-401B-B672-2A758684034E}"/>
              </a:ext>
            </a:extLst>
          </p:cNvPr>
          <p:cNvCxnSpPr/>
          <p:nvPr/>
        </p:nvCxnSpPr>
        <p:spPr>
          <a:xfrm>
            <a:off x="474064" y="615409"/>
            <a:ext cx="11470640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A68B5E-9DA5-4BB3-88A2-860C0BDC5446}"/>
              </a:ext>
            </a:extLst>
          </p:cNvPr>
          <p:cNvGraphicFramePr>
            <a:graphicFrameLocks noGrp="1"/>
          </p:cNvGraphicFramePr>
          <p:nvPr/>
        </p:nvGraphicFramePr>
        <p:xfrm>
          <a:off x="474064" y="873060"/>
          <a:ext cx="11470640" cy="45601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4849">
                  <a:extLst>
                    <a:ext uri="{9D8B030D-6E8A-4147-A177-3AD203B41FA5}">
                      <a16:colId xmlns:a16="http://schemas.microsoft.com/office/drawing/2014/main" val="2496392633"/>
                    </a:ext>
                  </a:extLst>
                </a:gridCol>
                <a:gridCol w="2521258">
                  <a:extLst>
                    <a:ext uri="{9D8B030D-6E8A-4147-A177-3AD203B41FA5}">
                      <a16:colId xmlns:a16="http://schemas.microsoft.com/office/drawing/2014/main" val="2950220134"/>
                    </a:ext>
                  </a:extLst>
                </a:gridCol>
                <a:gridCol w="6804533">
                  <a:extLst>
                    <a:ext uri="{9D8B030D-6E8A-4147-A177-3AD203B41FA5}">
                      <a16:colId xmlns:a16="http://schemas.microsoft.com/office/drawing/2014/main" val="2425867938"/>
                    </a:ext>
                  </a:extLst>
                </a:gridCol>
              </a:tblGrid>
              <a:tr h="64296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PQE  framework maturity level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Reasoning – Additional information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823992"/>
                  </a:ext>
                </a:extLst>
              </a:tr>
              <a:tr h="9077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Functional Library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Reusable application functionalities like Login/Logout functions available and can be reused - </a:t>
                      </a:r>
                      <a:r>
                        <a:rPr lang="en-US" sz="1800" i="1" dirty="0"/>
                        <a:t>Framework files are tightly coupled which could make enhancements take longer time.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889189"/>
                  </a:ext>
                </a:extLst>
              </a:tr>
              <a:tr h="9724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Reporting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Pretty reports using Extent Reports can help generate reader friendly test run report – folder structure needs change to archive all generate reports, screenshot is taken after every step, 3 different reports formats are generated – both increasing runtime of the script.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979302"/>
                  </a:ext>
                </a:extLst>
              </a:tr>
              <a:tr h="1539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 Runner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Tests are triggered via command prompt, doing that from  a spreadsheet can reduce the complexity – </a:t>
                      </a:r>
                      <a:r>
                        <a:rPr lang="en-US" sz="1800" i="1" dirty="0"/>
                        <a:t>Framework files are tightly coupled which could make enhancements take longer time.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505857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4BCB52C0-07C9-4A79-AD66-EA448B98BF34}"/>
              </a:ext>
            </a:extLst>
          </p:cNvPr>
          <p:cNvSpPr txBox="1"/>
          <p:nvPr/>
        </p:nvSpPr>
        <p:spPr>
          <a:xfrm>
            <a:off x="445582" y="5986001"/>
            <a:ext cx="11470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                          None 							                      Significant				 	</a:t>
            </a:r>
          </a:p>
          <a:p>
            <a:r>
              <a:rPr lang="en-US" sz="1400" dirty="0"/>
              <a:t>		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215A973-DAD0-4C13-BEE0-5C7FB3CDC269}"/>
              </a:ext>
            </a:extLst>
          </p:cNvPr>
          <p:cNvSpPr/>
          <p:nvPr/>
        </p:nvSpPr>
        <p:spPr>
          <a:xfrm>
            <a:off x="8916141" y="6233855"/>
            <a:ext cx="351408" cy="31073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079BFE0-EDD7-4A4A-A899-49A59B4D722E}"/>
              </a:ext>
            </a:extLst>
          </p:cNvPr>
          <p:cNvGrpSpPr/>
          <p:nvPr/>
        </p:nvGrpSpPr>
        <p:grpSpPr>
          <a:xfrm>
            <a:off x="3550480" y="6233855"/>
            <a:ext cx="351408" cy="310736"/>
            <a:chOff x="2362200" y="1633474"/>
            <a:chExt cx="457200" cy="457200"/>
          </a:xfrm>
        </p:grpSpPr>
        <p:sp>
          <p:nvSpPr>
            <p:cNvPr id="87" name="Partial Circle 86">
              <a:extLst>
                <a:ext uri="{FF2B5EF4-FFF2-40B4-BE49-F238E27FC236}">
                  <a16:creationId xmlns:a16="http://schemas.microsoft.com/office/drawing/2014/main" id="{93EE85AC-9202-4EA0-901E-35B4AA1DE635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Partial Circle 87">
              <a:extLst>
                <a:ext uri="{FF2B5EF4-FFF2-40B4-BE49-F238E27FC236}">
                  <a16:creationId xmlns:a16="http://schemas.microsoft.com/office/drawing/2014/main" id="{97BF7C07-05CC-4B67-81B0-5DBC0CC48DD0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>
                <a:gd name="adj1" fmla="val 16200000"/>
                <a:gd name="adj2" fmla="val 0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E763A7E-1839-49A2-88C9-1AF1D82F4BF7}"/>
              </a:ext>
            </a:extLst>
          </p:cNvPr>
          <p:cNvGrpSpPr/>
          <p:nvPr/>
        </p:nvGrpSpPr>
        <p:grpSpPr>
          <a:xfrm>
            <a:off x="5108359" y="6233855"/>
            <a:ext cx="351408" cy="310736"/>
            <a:chOff x="2362200" y="1633474"/>
            <a:chExt cx="457200" cy="457200"/>
          </a:xfrm>
        </p:grpSpPr>
        <p:sp>
          <p:nvSpPr>
            <p:cNvPr id="96" name="Partial Circle 95">
              <a:extLst>
                <a:ext uri="{FF2B5EF4-FFF2-40B4-BE49-F238E27FC236}">
                  <a16:creationId xmlns:a16="http://schemas.microsoft.com/office/drawing/2014/main" id="{2B1FEA32-8C28-4F43-BF97-9C4EBEBA40C5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Partial Circle 96">
              <a:extLst>
                <a:ext uri="{FF2B5EF4-FFF2-40B4-BE49-F238E27FC236}">
                  <a16:creationId xmlns:a16="http://schemas.microsoft.com/office/drawing/2014/main" id="{1EFE9AC7-F2C2-4A39-9CBE-9D99CAC5658E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>
                <a:gd name="adj1" fmla="val 16200000"/>
                <a:gd name="adj2" fmla="val 5400000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CC5BC46-9DDF-4727-AFC9-F559041DB48F}"/>
              </a:ext>
            </a:extLst>
          </p:cNvPr>
          <p:cNvGrpSpPr/>
          <p:nvPr/>
        </p:nvGrpSpPr>
        <p:grpSpPr>
          <a:xfrm>
            <a:off x="6831082" y="6233855"/>
            <a:ext cx="351408" cy="310736"/>
            <a:chOff x="2362200" y="1633474"/>
            <a:chExt cx="457200" cy="457200"/>
          </a:xfrm>
        </p:grpSpPr>
        <p:sp>
          <p:nvSpPr>
            <p:cNvPr id="105" name="Partial Circle 104">
              <a:extLst>
                <a:ext uri="{FF2B5EF4-FFF2-40B4-BE49-F238E27FC236}">
                  <a16:creationId xmlns:a16="http://schemas.microsoft.com/office/drawing/2014/main" id="{EF69EE25-4AF6-4847-9711-322869B9962B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Partial Circle 105">
              <a:extLst>
                <a:ext uri="{FF2B5EF4-FFF2-40B4-BE49-F238E27FC236}">
                  <a16:creationId xmlns:a16="http://schemas.microsoft.com/office/drawing/2014/main" id="{9D4952D1-A5EF-4ABF-A1E1-397EC526A1CA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>
                <a:gd name="adj1" fmla="val 16200000"/>
                <a:gd name="adj2" fmla="val 10800000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21453E01-C675-482A-93E7-DC64E4242F43}"/>
              </a:ext>
            </a:extLst>
          </p:cNvPr>
          <p:cNvSpPr/>
          <p:nvPr/>
        </p:nvSpPr>
        <p:spPr>
          <a:xfrm>
            <a:off x="1910179" y="6239031"/>
            <a:ext cx="351408" cy="31073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9DE94A7-B465-4F1A-8099-AB3BDDCC7CB0}"/>
              </a:ext>
            </a:extLst>
          </p:cNvPr>
          <p:cNvSpPr/>
          <p:nvPr/>
        </p:nvSpPr>
        <p:spPr>
          <a:xfrm>
            <a:off x="1910179" y="6597859"/>
            <a:ext cx="7278209" cy="18911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2FAE4E-9C38-4EA3-AAF8-003A8C349C0A}"/>
              </a:ext>
            </a:extLst>
          </p:cNvPr>
          <p:cNvGrpSpPr/>
          <p:nvPr/>
        </p:nvGrpSpPr>
        <p:grpSpPr>
          <a:xfrm>
            <a:off x="3654356" y="1860392"/>
            <a:ext cx="351408" cy="310736"/>
            <a:chOff x="2362200" y="1633474"/>
            <a:chExt cx="457200" cy="457200"/>
          </a:xfrm>
        </p:grpSpPr>
        <p:sp>
          <p:nvSpPr>
            <p:cNvPr id="35" name="Partial Circle 34">
              <a:extLst>
                <a:ext uri="{FF2B5EF4-FFF2-40B4-BE49-F238E27FC236}">
                  <a16:creationId xmlns:a16="http://schemas.microsoft.com/office/drawing/2014/main" id="{5EB7E12C-B42B-4816-930F-31B01AF5CC63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Partial Circle 35">
              <a:extLst>
                <a:ext uri="{FF2B5EF4-FFF2-40B4-BE49-F238E27FC236}">
                  <a16:creationId xmlns:a16="http://schemas.microsoft.com/office/drawing/2014/main" id="{4DDA5021-FA3D-4DFA-AA93-D4B0362674D5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>
                <a:gd name="adj1" fmla="val 16200000"/>
                <a:gd name="adj2" fmla="val 0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C2BE1B-986E-4748-BB24-6CC738650BC4}"/>
              </a:ext>
            </a:extLst>
          </p:cNvPr>
          <p:cNvGrpSpPr/>
          <p:nvPr/>
        </p:nvGrpSpPr>
        <p:grpSpPr>
          <a:xfrm>
            <a:off x="3676702" y="4464478"/>
            <a:ext cx="351408" cy="310736"/>
            <a:chOff x="2362200" y="1633474"/>
            <a:chExt cx="457200" cy="457200"/>
          </a:xfrm>
        </p:grpSpPr>
        <p:sp>
          <p:nvSpPr>
            <p:cNvPr id="41" name="Partial Circle 40">
              <a:extLst>
                <a:ext uri="{FF2B5EF4-FFF2-40B4-BE49-F238E27FC236}">
                  <a16:creationId xmlns:a16="http://schemas.microsoft.com/office/drawing/2014/main" id="{34988F2C-5BAF-467B-B659-E60BF2025DB3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Partial Circle 41">
              <a:extLst>
                <a:ext uri="{FF2B5EF4-FFF2-40B4-BE49-F238E27FC236}">
                  <a16:creationId xmlns:a16="http://schemas.microsoft.com/office/drawing/2014/main" id="{5916A607-C7A1-4600-862A-A9E527ABF308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>
                <a:gd name="adj1" fmla="val 16200000"/>
                <a:gd name="adj2" fmla="val 10800000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62F1DF-73C3-425D-8150-C9A7E6B01454}"/>
              </a:ext>
            </a:extLst>
          </p:cNvPr>
          <p:cNvGrpSpPr/>
          <p:nvPr/>
        </p:nvGrpSpPr>
        <p:grpSpPr>
          <a:xfrm>
            <a:off x="3654356" y="2956088"/>
            <a:ext cx="351408" cy="310736"/>
            <a:chOff x="2362200" y="1633474"/>
            <a:chExt cx="457200" cy="457200"/>
          </a:xfrm>
        </p:grpSpPr>
        <p:sp>
          <p:nvSpPr>
            <p:cNvPr id="28" name="Partial Circle 27">
              <a:extLst>
                <a:ext uri="{FF2B5EF4-FFF2-40B4-BE49-F238E27FC236}">
                  <a16:creationId xmlns:a16="http://schemas.microsoft.com/office/drawing/2014/main" id="{C990E04D-99C8-4C09-917E-5CD0E9B5486D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Partial Circle 28">
              <a:extLst>
                <a:ext uri="{FF2B5EF4-FFF2-40B4-BE49-F238E27FC236}">
                  <a16:creationId xmlns:a16="http://schemas.microsoft.com/office/drawing/2014/main" id="{77D8AD2E-AC5D-413D-80AB-00C459FCA4CE}"/>
                </a:ext>
              </a:extLst>
            </p:cNvPr>
            <p:cNvSpPr/>
            <p:nvPr/>
          </p:nvSpPr>
          <p:spPr>
            <a:xfrm>
              <a:off x="2362200" y="1633474"/>
              <a:ext cx="457200" cy="457200"/>
            </a:xfrm>
            <a:prstGeom prst="pie">
              <a:avLst>
                <a:gd name="adj1" fmla="val 16200000"/>
                <a:gd name="adj2" fmla="val 5400000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4875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loitte 16_9 onscreen">
  <a:themeElements>
    <a:clrScheme name="Deloitte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loitte 16_9 onscreen" id="{5BF5B43D-7990-4CDA-BE48-497BCBC1470C}" vid="{BE4EDB12-465C-4398-86A0-E4F2803CBF9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7175</TotalTime>
  <Words>1758</Words>
  <Application>Microsoft Office PowerPoint</Application>
  <PresentationFormat>Widescreen</PresentationFormat>
  <Paragraphs>270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Open Sans</vt:lpstr>
      <vt:lpstr>Open Sans Extrabold</vt:lpstr>
      <vt:lpstr>Open Sans Light</vt:lpstr>
      <vt:lpstr>Verdana</vt:lpstr>
      <vt:lpstr>Wingdings</vt:lpstr>
      <vt:lpstr>Wingdings 2</vt:lpstr>
      <vt:lpstr>Office Theme</vt:lpstr>
      <vt:lpstr>Deloitte 16_9 onscreen</vt:lpstr>
      <vt:lpstr>think-cell Slide</vt:lpstr>
      <vt:lpstr>       Table of Contents</vt:lpstr>
      <vt:lpstr>      Test Automation @ HMHS</vt:lpstr>
      <vt:lpstr>      Test Automation Opportunities @ HMHS </vt:lpstr>
      <vt:lpstr>   Test Automation Maturity @ HMHS</vt:lpstr>
      <vt:lpstr>      Automation POC – Scope, Execution Plan</vt:lpstr>
      <vt:lpstr>      Path towards enabling HMHS to reach to Level 2</vt:lpstr>
      <vt:lpstr>Appendix</vt:lpstr>
      <vt:lpstr>      PQE Framework Maturity</vt:lpstr>
      <vt:lpstr>      PQE Framework Maturity…Continued</vt:lpstr>
      <vt:lpstr>       PQE Framework Evaluation</vt:lpstr>
      <vt:lpstr>       Enhancement Required To PQE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skandikuppa@deloitte.com</dc:creator>
  <cp:lastModifiedBy>Konchada, Anusha</cp:lastModifiedBy>
  <cp:revision>368</cp:revision>
  <dcterms:created xsi:type="dcterms:W3CDTF">2020-03-11T16:12:11Z</dcterms:created>
  <dcterms:modified xsi:type="dcterms:W3CDTF">2021-09-29T19:34:55Z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2021-09-29T19:34:43Z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e6e3444e-5021-4244-ba30-7e74e664781c</vt:lpwstr>
  </property>
  <property fmtid="{D5CDD505-2E9C-101B-9397-08002B2CF9AE}" pid="8" name="MSIP_Label_ea60d57e-af5b-4752-ac57-3e4f28ca11dc_ContentBits">
    <vt:lpwstr>0</vt:lpwstr>
  </property>
</Properties>
</file>