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045" r:id="rId2"/>
    <p:sldId id="466" r:id="rId3"/>
    <p:sldId id="464" r:id="rId4"/>
    <p:sldId id="875" r:id="rId5"/>
    <p:sldId id="876" r:id="rId6"/>
    <p:sldId id="3043" r:id="rId7"/>
    <p:sldId id="3044" r:id="rId8"/>
    <p:sldId id="461" r:id="rId9"/>
    <p:sldId id="87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7"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62576C-4273-4FEE-94F4-3718F5056808}" type="datetimeFigureOut">
              <a:rPr lang="en-US" smtClean="0"/>
              <a:t>9/29/2021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5B9BB3-E8FB-4BC1-909A-61DB9366EB01}" type="slidenum">
              <a:rPr lang="en-US" smtClean="0"/>
              <a:t>‹#›</a:t>
            </a:fld>
            <a:endParaRPr lang="en-US" dirty="0"/>
          </a:p>
        </p:txBody>
      </p:sp>
    </p:spTree>
    <p:extLst>
      <p:ext uri="{BB962C8B-B14F-4D97-AF65-F5344CB8AC3E}">
        <p14:creationId xmlns:p14="http://schemas.microsoft.com/office/powerpoint/2010/main" val="2649491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Tags: project plan, current state, future state</a:t>
            </a:r>
          </a:p>
        </p:txBody>
      </p:sp>
      <p:sp>
        <p:nvSpPr>
          <p:cNvPr id="4" name="Slide Number Placeholder 3"/>
          <p:cNvSpPr>
            <a:spLocks noGrp="1"/>
          </p:cNvSpPr>
          <p:nvPr>
            <p:ph type="sldNum" sz="quarter" idx="10"/>
          </p:nvPr>
        </p:nvSpPr>
        <p:spPr/>
        <p:txBody>
          <a:bodyPr/>
          <a:lstStyle/>
          <a:p>
            <a:fld id="{010BE93B-B4D6-4E29-B321-64772F551831}" type="slidenum">
              <a:rPr lang="en-US" smtClean="0"/>
              <a:t>8</a:t>
            </a:fld>
            <a:endParaRPr lang="en-US"/>
          </a:p>
        </p:txBody>
      </p:sp>
    </p:spTree>
    <p:extLst>
      <p:ext uri="{BB962C8B-B14F-4D97-AF65-F5344CB8AC3E}">
        <p14:creationId xmlns:p14="http://schemas.microsoft.com/office/powerpoint/2010/main" val="493831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5BC8-C6FF-4BDE-93A7-98E045462E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4D9195-1375-48B1-949B-716F4CB97C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7F9790-3532-4AEF-9556-8E14BEC03A6F}"/>
              </a:ext>
            </a:extLst>
          </p:cNvPr>
          <p:cNvSpPr>
            <a:spLocks noGrp="1"/>
          </p:cNvSpPr>
          <p:nvPr>
            <p:ph type="dt" sz="half" idx="10"/>
          </p:nvPr>
        </p:nvSpPr>
        <p:spPr/>
        <p:txBody>
          <a:bodyPr/>
          <a:lstStyle/>
          <a:p>
            <a:fld id="{05887DDF-E071-4CBE-8202-0F15CE64E97D}" type="datetimeFigureOut">
              <a:rPr lang="en-US" smtClean="0"/>
              <a:t>9/29/2021</a:t>
            </a:fld>
            <a:endParaRPr lang="en-US" dirty="0"/>
          </a:p>
        </p:txBody>
      </p:sp>
      <p:sp>
        <p:nvSpPr>
          <p:cNvPr id="5" name="Footer Placeholder 4">
            <a:extLst>
              <a:ext uri="{FF2B5EF4-FFF2-40B4-BE49-F238E27FC236}">
                <a16:creationId xmlns:a16="http://schemas.microsoft.com/office/drawing/2014/main" id="{69D16FEC-CD84-447C-AEA8-57922C4D81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C34890-176E-4D88-A93B-E2FDC3E31ACE}"/>
              </a:ext>
            </a:extLst>
          </p:cNvPr>
          <p:cNvSpPr>
            <a:spLocks noGrp="1"/>
          </p:cNvSpPr>
          <p:nvPr>
            <p:ph type="sldNum" sz="quarter" idx="12"/>
          </p:nvPr>
        </p:nvSpPr>
        <p:spPr/>
        <p:txBody>
          <a:bodyPr/>
          <a:lstStyle/>
          <a:p>
            <a:fld id="{457DE76E-6C1A-44A7-B9DE-6F1EA059DF2B}" type="slidenum">
              <a:rPr lang="en-US" smtClean="0"/>
              <a:t>‹#›</a:t>
            </a:fld>
            <a:endParaRPr lang="en-US" dirty="0"/>
          </a:p>
        </p:txBody>
      </p:sp>
    </p:spTree>
    <p:extLst>
      <p:ext uri="{BB962C8B-B14F-4D97-AF65-F5344CB8AC3E}">
        <p14:creationId xmlns:p14="http://schemas.microsoft.com/office/powerpoint/2010/main" val="1301576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21E4C-31E6-47BB-A7D3-FD4D00F6BF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C906D9-E738-4315-8856-5179341EBE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93B34E-4C1A-45FD-9D93-DBBCD9B37DA2}"/>
              </a:ext>
            </a:extLst>
          </p:cNvPr>
          <p:cNvSpPr>
            <a:spLocks noGrp="1"/>
          </p:cNvSpPr>
          <p:nvPr>
            <p:ph type="dt" sz="half" idx="10"/>
          </p:nvPr>
        </p:nvSpPr>
        <p:spPr/>
        <p:txBody>
          <a:bodyPr/>
          <a:lstStyle/>
          <a:p>
            <a:fld id="{05887DDF-E071-4CBE-8202-0F15CE64E97D}" type="datetimeFigureOut">
              <a:rPr lang="en-US" smtClean="0"/>
              <a:t>9/29/2021</a:t>
            </a:fld>
            <a:endParaRPr lang="en-US" dirty="0"/>
          </a:p>
        </p:txBody>
      </p:sp>
      <p:sp>
        <p:nvSpPr>
          <p:cNvPr id="5" name="Footer Placeholder 4">
            <a:extLst>
              <a:ext uri="{FF2B5EF4-FFF2-40B4-BE49-F238E27FC236}">
                <a16:creationId xmlns:a16="http://schemas.microsoft.com/office/drawing/2014/main" id="{9CBAE1C6-C2B5-4F4C-A1F2-DFFA2EC9E5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A1FCB0-BF76-49D9-B826-593DE9E4DE44}"/>
              </a:ext>
            </a:extLst>
          </p:cNvPr>
          <p:cNvSpPr>
            <a:spLocks noGrp="1"/>
          </p:cNvSpPr>
          <p:nvPr>
            <p:ph type="sldNum" sz="quarter" idx="12"/>
          </p:nvPr>
        </p:nvSpPr>
        <p:spPr/>
        <p:txBody>
          <a:bodyPr/>
          <a:lstStyle/>
          <a:p>
            <a:fld id="{457DE76E-6C1A-44A7-B9DE-6F1EA059DF2B}" type="slidenum">
              <a:rPr lang="en-US" smtClean="0"/>
              <a:t>‹#›</a:t>
            </a:fld>
            <a:endParaRPr lang="en-US" dirty="0"/>
          </a:p>
        </p:txBody>
      </p:sp>
    </p:spTree>
    <p:extLst>
      <p:ext uri="{BB962C8B-B14F-4D97-AF65-F5344CB8AC3E}">
        <p14:creationId xmlns:p14="http://schemas.microsoft.com/office/powerpoint/2010/main" val="379267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F197D5-F752-4CA8-B83B-C525938A21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116DCD-C925-45CF-AB10-3A3813CC8F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2A2E4-8213-4228-9174-8250F6E38E22}"/>
              </a:ext>
            </a:extLst>
          </p:cNvPr>
          <p:cNvSpPr>
            <a:spLocks noGrp="1"/>
          </p:cNvSpPr>
          <p:nvPr>
            <p:ph type="dt" sz="half" idx="10"/>
          </p:nvPr>
        </p:nvSpPr>
        <p:spPr/>
        <p:txBody>
          <a:bodyPr/>
          <a:lstStyle/>
          <a:p>
            <a:fld id="{05887DDF-E071-4CBE-8202-0F15CE64E97D}" type="datetimeFigureOut">
              <a:rPr lang="en-US" smtClean="0"/>
              <a:t>9/29/2021</a:t>
            </a:fld>
            <a:endParaRPr lang="en-US" dirty="0"/>
          </a:p>
        </p:txBody>
      </p:sp>
      <p:sp>
        <p:nvSpPr>
          <p:cNvPr id="5" name="Footer Placeholder 4">
            <a:extLst>
              <a:ext uri="{FF2B5EF4-FFF2-40B4-BE49-F238E27FC236}">
                <a16:creationId xmlns:a16="http://schemas.microsoft.com/office/drawing/2014/main" id="{59F6F5E3-B25C-411F-BA9D-769161C994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D89B570-C775-4120-8C98-5C3B9F92F810}"/>
              </a:ext>
            </a:extLst>
          </p:cNvPr>
          <p:cNvSpPr>
            <a:spLocks noGrp="1"/>
          </p:cNvSpPr>
          <p:nvPr>
            <p:ph type="sldNum" sz="quarter" idx="12"/>
          </p:nvPr>
        </p:nvSpPr>
        <p:spPr/>
        <p:txBody>
          <a:bodyPr/>
          <a:lstStyle/>
          <a:p>
            <a:fld id="{457DE76E-6C1A-44A7-B9DE-6F1EA059DF2B}" type="slidenum">
              <a:rPr lang="en-US" smtClean="0"/>
              <a:t>‹#›</a:t>
            </a:fld>
            <a:endParaRPr lang="en-US" dirty="0"/>
          </a:p>
        </p:txBody>
      </p:sp>
    </p:spTree>
    <p:extLst>
      <p:ext uri="{BB962C8B-B14F-4D97-AF65-F5344CB8AC3E}">
        <p14:creationId xmlns:p14="http://schemas.microsoft.com/office/powerpoint/2010/main" val="2729053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623392" y="164638"/>
            <a:ext cx="11568608"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623392" y="932723"/>
            <a:ext cx="11568608"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33945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2890019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5B435-F26A-42A3-8860-9F6DF3483D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59D050-ACAE-412C-B796-5D66BF1DA7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2C2F81-740C-47BE-9CE4-81D048EFE8E4}"/>
              </a:ext>
            </a:extLst>
          </p:cNvPr>
          <p:cNvSpPr>
            <a:spLocks noGrp="1"/>
          </p:cNvSpPr>
          <p:nvPr>
            <p:ph type="dt" sz="half" idx="10"/>
          </p:nvPr>
        </p:nvSpPr>
        <p:spPr/>
        <p:txBody>
          <a:bodyPr/>
          <a:lstStyle/>
          <a:p>
            <a:fld id="{05887DDF-E071-4CBE-8202-0F15CE64E97D}" type="datetimeFigureOut">
              <a:rPr lang="en-US" smtClean="0"/>
              <a:t>9/29/2021</a:t>
            </a:fld>
            <a:endParaRPr lang="en-US" dirty="0"/>
          </a:p>
        </p:txBody>
      </p:sp>
      <p:sp>
        <p:nvSpPr>
          <p:cNvPr id="5" name="Footer Placeholder 4">
            <a:extLst>
              <a:ext uri="{FF2B5EF4-FFF2-40B4-BE49-F238E27FC236}">
                <a16:creationId xmlns:a16="http://schemas.microsoft.com/office/drawing/2014/main" id="{E3C671AC-90F8-4C12-9536-9CAFF30E3D5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B28091B-14ED-4E45-A1F9-3FAC2AF764D7}"/>
              </a:ext>
            </a:extLst>
          </p:cNvPr>
          <p:cNvSpPr>
            <a:spLocks noGrp="1"/>
          </p:cNvSpPr>
          <p:nvPr>
            <p:ph type="sldNum" sz="quarter" idx="12"/>
          </p:nvPr>
        </p:nvSpPr>
        <p:spPr/>
        <p:txBody>
          <a:bodyPr/>
          <a:lstStyle/>
          <a:p>
            <a:fld id="{457DE76E-6C1A-44A7-B9DE-6F1EA059DF2B}" type="slidenum">
              <a:rPr lang="en-US" smtClean="0"/>
              <a:t>‹#›</a:t>
            </a:fld>
            <a:endParaRPr lang="en-US" dirty="0"/>
          </a:p>
        </p:txBody>
      </p:sp>
    </p:spTree>
    <p:extLst>
      <p:ext uri="{BB962C8B-B14F-4D97-AF65-F5344CB8AC3E}">
        <p14:creationId xmlns:p14="http://schemas.microsoft.com/office/powerpoint/2010/main" val="739190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03A5A-E2CA-478A-8CB8-82738B411C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B4E3B6-6C51-47DC-B5C9-ABC65D6F32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E2415E-21F2-45A5-9EF4-85DD7BE5BA07}"/>
              </a:ext>
            </a:extLst>
          </p:cNvPr>
          <p:cNvSpPr>
            <a:spLocks noGrp="1"/>
          </p:cNvSpPr>
          <p:nvPr>
            <p:ph type="dt" sz="half" idx="10"/>
          </p:nvPr>
        </p:nvSpPr>
        <p:spPr/>
        <p:txBody>
          <a:bodyPr/>
          <a:lstStyle/>
          <a:p>
            <a:fld id="{05887DDF-E071-4CBE-8202-0F15CE64E97D}" type="datetimeFigureOut">
              <a:rPr lang="en-US" smtClean="0"/>
              <a:t>9/29/2021</a:t>
            </a:fld>
            <a:endParaRPr lang="en-US" dirty="0"/>
          </a:p>
        </p:txBody>
      </p:sp>
      <p:sp>
        <p:nvSpPr>
          <p:cNvPr id="5" name="Footer Placeholder 4">
            <a:extLst>
              <a:ext uri="{FF2B5EF4-FFF2-40B4-BE49-F238E27FC236}">
                <a16:creationId xmlns:a16="http://schemas.microsoft.com/office/drawing/2014/main" id="{F25F584E-193B-4962-ABA8-B7927B12E75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CC6709-A746-4E82-98C2-7CD03924AC23}"/>
              </a:ext>
            </a:extLst>
          </p:cNvPr>
          <p:cNvSpPr>
            <a:spLocks noGrp="1"/>
          </p:cNvSpPr>
          <p:nvPr>
            <p:ph type="sldNum" sz="quarter" idx="12"/>
          </p:nvPr>
        </p:nvSpPr>
        <p:spPr/>
        <p:txBody>
          <a:bodyPr/>
          <a:lstStyle/>
          <a:p>
            <a:fld id="{457DE76E-6C1A-44A7-B9DE-6F1EA059DF2B}" type="slidenum">
              <a:rPr lang="en-US" smtClean="0"/>
              <a:t>‹#›</a:t>
            </a:fld>
            <a:endParaRPr lang="en-US" dirty="0"/>
          </a:p>
        </p:txBody>
      </p:sp>
    </p:spTree>
    <p:extLst>
      <p:ext uri="{BB962C8B-B14F-4D97-AF65-F5344CB8AC3E}">
        <p14:creationId xmlns:p14="http://schemas.microsoft.com/office/powerpoint/2010/main" val="305365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C489A-9736-4C17-920D-61B7118848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F68429-2C8A-47DE-9B69-A5DACA7F93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84488B-BDB2-4B22-8667-00D6BC918F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DF1556-E16B-41A4-B3A9-1AAE19958918}"/>
              </a:ext>
            </a:extLst>
          </p:cNvPr>
          <p:cNvSpPr>
            <a:spLocks noGrp="1"/>
          </p:cNvSpPr>
          <p:nvPr>
            <p:ph type="dt" sz="half" idx="10"/>
          </p:nvPr>
        </p:nvSpPr>
        <p:spPr/>
        <p:txBody>
          <a:bodyPr/>
          <a:lstStyle/>
          <a:p>
            <a:fld id="{05887DDF-E071-4CBE-8202-0F15CE64E97D}" type="datetimeFigureOut">
              <a:rPr lang="en-US" smtClean="0"/>
              <a:t>9/29/2021</a:t>
            </a:fld>
            <a:endParaRPr lang="en-US" dirty="0"/>
          </a:p>
        </p:txBody>
      </p:sp>
      <p:sp>
        <p:nvSpPr>
          <p:cNvPr id="6" name="Footer Placeholder 5">
            <a:extLst>
              <a:ext uri="{FF2B5EF4-FFF2-40B4-BE49-F238E27FC236}">
                <a16:creationId xmlns:a16="http://schemas.microsoft.com/office/drawing/2014/main" id="{37C26779-C80C-4438-8614-46DA068FBC6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5A6BF58-3BA1-41B0-9F7B-FC2E1A7F8B3C}"/>
              </a:ext>
            </a:extLst>
          </p:cNvPr>
          <p:cNvSpPr>
            <a:spLocks noGrp="1"/>
          </p:cNvSpPr>
          <p:nvPr>
            <p:ph type="sldNum" sz="quarter" idx="12"/>
          </p:nvPr>
        </p:nvSpPr>
        <p:spPr/>
        <p:txBody>
          <a:bodyPr/>
          <a:lstStyle/>
          <a:p>
            <a:fld id="{457DE76E-6C1A-44A7-B9DE-6F1EA059DF2B}" type="slidenum">
              <a:rPr lang="en-US" smtClean="0"/>
              <a:t>‹#›</a:t>
            </a:fld>
            <a:endParaRPr lang="en-US" dirty="0"/>
          </a:p>
        </p:txBody>
      </p:sp>
    </p:spTree>
    <p:extLst>
      <p:ext uri="{BB962C8B-B14F-4D97-AF65-F5344CB8AC3E}">
        <p14:creationId xmlns:p14="http://schemas.microsoft.com/office/powerpoint/2010/main" val="164203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25A96-ACD3-4103-BD48-D1CCA5CE6E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444A03-7F86-4D15-BB7F-1556387DDE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0FA5C8-4900-4A6E-913E-AD684D49DF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4880A9-807A-4A68-8CFF-0B06AF8345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B9F4BE-98E8-4108-99D5-4D965D6381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B77E78-6BF6-4031-8A8C-E4C2AE26332B}"/>
              </a:ext>
            </a:extLst>
          </p:cNvPr>
          <p:cNvSpPr>
            <a:spLocks noGrp="1"/>
          </p:cNvSpPr>
          <p:nvPr>
            <p:ph type="dt" sz="half" idx="10"/>
          </p:nvPr>
        </p:nvSpPr>
        <p:spPr/>
        <p:txBody>
          <a:bodyPr/>
          <a:lstStyle/>
          <a:p>
            <a:fld id="{05887DDF-E071-4CBE-8202-0F15CE64E97D}" type="datetimeFigureOut">
              <a:rPr lang="en-US" smtClean="0"/>
              <a:t>9/29/2021</a:t>
            </a:fld>
            <a:endParaRPr lang="en-US" dirty="0"/>
          </a:p>
        </p:txBody>
      </p:sp>
      <p:sp>
        <p:nvSpPr>
          <p:cNvPr id="8" name="Footer Placeholder 7">
            <a:extLst>
              <a:ext uri="{FF2B5EF4-FFF2-40B4-BE49-F238E27FC236}">
                <a16:creationId xmlns:a16="http://schemas.microsoft.com/office/drawing/2014/main" id="{BB74B4DE-7BB4-456C-B4E5-02020F0D043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6CBAE27-130E-4DCD-A651-618CCDB643B6}"/>
              </a:ext>
            </a:extLst>
          </p:cNvPr>
          <p:cNvSpPr>
            <a:spLocks noGrp="1"/>
          </p:cNvSpPr>
          <p:nvPr>
            <p:ph type="sldNum" sz="quarter" idx="12"/>
          </p:nvPr>
        </p:nvSpPr>
        <p:spPr/>
        <p:txBody>
          <a:bodyPr/>
          <a:lstStyle/>
          <a:p>
            <a:fld id="{457DE76E-6C1A-44A7-B9DE-6F1EA059DF2B}" type="slidenum">
              <a:rPr lang="en-US" smtClean="0"/>
              <a:t>‹#›</a:t>
            </a:fld>
            <a:endParaRPr lang="en-US" dirty="0"/>
          </a:p>
        </p:txBody>
      </p:sp>
    </p:spTree>
    <p:extLst>
      <p:ext uri="{BB962C8B-B14F-4D97-AF65-F5344CB8AC3E}">
        <p14:creationId xmlns:p14="http://schemas.microsoft.com/office/powerpoint/2010/main" val="422311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9D29E-1A64-4DA7-8864-83B2CE6D24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2A89DA-1DC4-4DB6-BF46-7CFA0B2238E7}"/>
              </a:ext>
            </a:extLst>
          </p:cNvPr>
          <p:cNvSpPr>
            <a:spLocks noGrp="1"/>
          </p:cNvSpPr>
          <p:nvPr>
            <p:ph type="dt" sz="half" idx="10"/>
          </p:nvPr>
        </p:nvSpPr>
        <p:spPr/>
        <p:txBody>
          <a:bodyPr/>
          <a:lstStyle/>
          <a:p>
            <a:fld id="{05887DDF-E071-4CBE-8202-0F15CE64E97D}" type="datetimeFigureOut">
              <a:rPr lang="en-US" smtClean="0"/>
              <a:t>9/29/2021</a:t>
            </a:fld>
            <a:endParaRPr lang="en-US" dirty="0"/>
          </a:p>
        </p:txBody>
      </p:sp>
      <p:sp>
        <p:nvSpPr>
          <p:cNvPr id="4" name="Footer Placeholder 3">
            <a:extLst>
              <a:ext uri="{FF2B5EF4-FFF2-40B4-BE49-F238E27FC236}">
                <a16:creationId xmlns:a16="http://schemas.microsoft.com/office/drawing/2014/main" id="{5BB922BA-15D3-4D79-BF72-3717F1F6851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55737DC-3D07-472E-8E96-54E03DC6BD7D}"/>
              </a:ext>
            </a:extLst>
          </p:cNvPr>
          <p:cNvSpPr>
            <a:spLocks noGrp="1"/>
          </p:cNvSpPr>
          <p:nvPr>
            <p:ph type="sldNum" sz="quarter" idx="12"/>
          </p:nvPr>
        </p:nvSpPr>
        <p:spPr/>
        <p:txBody>
          <a:bodyPr/>
          <a:lstStyle/>
          <a:p>
            <a:fld id="{457DE76E-6C1A-44A7-B9DE-6F1EA059DF2B}" type="slidenum">
              <a:rPr lang="en-US" smtClean="0"/>
              <a:t>‹#›</a:t>
            </a:fld>
            <a:endParaRPr lang="en-US" dirty="0"/>
          </a:p>
        </p:txBody>
      </p:sp>
    </p:spTree>
    <p:extLst>
      <p:ext uri="{BB962C8B-B14F-4D97-AF65-F5344CB8AC3E}">
        <p14:creationId xmlns:p14="http://schemas.microsoft.com/office/powerpoint/2010/main" val="2320368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E2A415-36C0-4726-9576-74B7FC56C6F3}"/>
              </a:ext>
            </a:extLst>
          </p:cNvPr>
          <p:cNvSpPr>
            <a:spLocks noGrp="1"/>
          </p:cNvSpPr>
          <p:nvPr>
            <p:ph type="dt" sz="half" idx="10"/>
          </p:nvPr>
        </p:nvSpPr>
        <p:spPr/>
        <p:txBody>
          <a:bodyPr/>
          <a:lstStyle/>
          <a:p>
            <a:fld id="{05887DDF-E071-4CBE-8202-0F15CE64E97D}" type="datetimeFigureOut">
              <a:rPr lang="en-US" smtClean="0"/>
              <a:t>9/29/2021</a:t>
            </a:fld>
            <a:endParaRPr lang="en-US" dirty="0"/>
          </a:p>
        </p:txBody>
      </p:sp>
      <p:sp>
        <p:nvSpPr>
          <p:cNvPr id="3" name="Footer Placeholder 2">
            <a:extLst>
              <a:ext uri="{FF2B5EF4-FFF2-40B4-BE49-F238E27FC236}">
                <a16:creationId xmlns:a16="http://schemas.microsoft.com/office/drawing/2014/main" id="{558C9172-9F73-448D-8E05-944B4F57E83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ECA35E-BCF6-4725-8ACF-6D8E183F00FD}"/>
              </a:ext>
            </a:extLst>
          </p:cNvPr>
          <p:cNvSpPr>
            <a:spLocks noGrp="1"/>
          </p:cNvSpPr>
          <p:nvPr>
            <p:ph type="sldNum" sz="quarter" idx="12"/>
          </p:nvPr>
        </p:nvSpPr>
        <p:spPr/>
        <p:txBody>
          <a:bodyPr/>
          <a:lstStyle/>
          <a:p>
            <a:fld id="{457DE76E-6C1A-44A7-B9DE-6F1EA059DF2B}" type="slidenum">
              <a:rPr lang="en-US" smtClean="0"/>
              <a:t>‹#›</a:t>
            </a:fld>
            <a:endParaRPr lang="en-US" dirty="0"/>
          </a:p>
        </p:txBody>
      </p:sp>
    </p:spTree>
    <p:extLst>
      <p:ext uri="{BB962C8B-B14F-4D97-AF65-F5344CB8AC3E}">
        <p14:creationId xmlns:p14="http://schemas.microsoft.com/office/powerpoint/2010/main" val="2432954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B80F1-AD25-4A72-8C82-164E1FA5C6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924F28-C199-4255-B8C2-E13A6258AF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BE0B38-6876-40D6-9256-46542CB14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9FA30B-9425-4011-AA01-77FC99D981BC}"/>
              </a:ext>
            </a:extLst>
          </p:cNvPr>
          <p:cNvSpPr>
            <a:spLocks noGrp="1"/>
          </p:cNvSpPr>
          <p:nvPr>
            <p:ph type="dt" sz="half" idx="10"/>
          </p:nvPr>
        </p:nvSpPr>
        <p:spPr/>
        <p:txBody>
          <a:bodyPr/>
          <a:lstStyle/>
          <a:p>
            <a:fld id="{05887DDF-E071-4CBE-8202-0F15CE64E97D}" type="datetimeFigureOut">
              <a:rPr lang="en-US" smtClean="0"/>
              <a:t>9/29/2021</a:t>
            </a:fld>
            <a:endParaRPr lang="en-US" dirty="0"/>
          </a:p>
        </p:txBody>
      </p:sp>
      <p:sp>
        <p:nvSpPr>
          <p:cNvPr id="6" name="Footer Placeholder 5">
            <a:extLst>
              <a:ext uri="{FF2B5EF4-FFF2-40B4-BE49-F238E27FC236}">
                <a16:creationId xmlns:a16="http://schemas.microsoft.com/office/drawing/2014/main" id="{831ECD8F-379A-487F-BA29-2AF0FE5D6AD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C97A348-74F9-425C-BFEE-2C28C8C729E9}"/>
              </a:ext>
            </a:extLst>
          </p:cNvPr>
          <p:cNvSpPr>
            <a:spLocks noGrp="1"/>
          </p:cNvSpPr>
          <p:nvPr>
            <p:ph type="sldNum" sz="quarter" idx="12"/>
          </p:nvPr>
        </p:nvSpPr>
        <p:spPr/>
        <p:txBody>
          <a:bodyPr/>
          <a:lstStyle/>
          <a:p>
            <a:fld id="{457DE76E-6C1A-44A7-B9DE-6F1EA059DF2B}" type="slidenum">
              <a:rPr lang="en-US" smtClean="0"/>
              <a:t>‹#›</a:t>
            </a:fld>
            <a:endParaRPr lang="en-US" dirty="0"/>
          </a:p>
        </p:txBody>
      </p:sp>
    </p:spTree>
    <p:extLst>
      <p:ext uri="{BB962C8B-B14F-4D97-AF65-F5344CB8AC3E}">
        <p14:creationId xmlns:p14="http://schemas.microsoft.com/office/powerpoint/2010/main" val="2826482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694D-1B55-46C3-AF7E-97BF04765B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BA9CC7-408F-4C49-A678-5E0DF27E06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F2B5706-1EDD-46D1-BAFB-3C551FEB9F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A28148-66E5-411C-B986-34DED51149C3}"/>
              </a:ext>
            </a:extLst>
          </p:cNvPr>
          <p:cNvSpPr>
            <a:spLocks noGrp="1"/>
          </p:cNvSpPr>
          <p:nvPr>
            <p:ph type="dt" sz="half" idx="10"/>
          </p:nvPr>
        </p:nvSpPr>
        <p:spPr/>
        <p:txBody>
          <a:bodyPr/>
          <a:lstStyle/>
          <a:p>
            <a:fld id="{05887DDF-E071-4CBE-8202-0F15CE64E97D}" type="datetimeFigureOut">
              <a:rPr lang="en-US" smtClean="0"/>
              <a:t>9/29/2021</a:t>
            </a:fld>
            <a:endParaRPr lang="en-US" dirty="0"/>
          </a:p>
        </p:txBody>
      </p:sp>
      <p:sp>
        <p:nvSpPr>
          <p:cNvPr id="6" name="Footer Placeholder 5">
            <a:extLst>
              <a:ext uri="{FF2B5EF4-FFF2-40B4-BE49-F238E27FC236}">
                <a16:creationId xmlns:a16="http://schemas.microsoft.com/office/drawing/2014/main" id="{0A166E87-CA52-4632-8825-A6A747C20A6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77245F0-ACB2-4DFF-B70C-085E9C9730EA}"/>
              </a:ext>
            </a:extLst>
          </p:cNvPr>
          <p:cNvSpPr>
            <a:spLocks noGrp="1"/>
          </p:cNvSpPr>
          <p:nvPr>
            <p:ph type="sldNum" sz="quarter" idx="12"/>
          </p:nvPr>
        </p:nvSpPr>
        <p:spPr/>
        <p:txBody>
          <a:bodyPr/>
          <a:lstStyle/>
          <a:p>
            <a:fld id="{457DE76E-6C1A-44A7-B9DE-6F1EA059DF2B}" type="slidenum">
              <a:rPr lang="en-US" smtClean="0"/>
              <a:t>‹#›</a:t>
            </a:fld>
            <a:endParaRPr lang="en-US" dirty="0"/>
          </a:p>
        </p:txBody>
      </p:sp>
    </p:spTree>
    <p:extLst>
      <p:ext uri="{BB962C8B-B14F-4D97-AF65-F5344CB8AC3E}">
        <p14:creationId xmlns:p14="http://schemas.microsoft.com/office/powerpoint/2010/main" val="2065262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83053E-412D-47BC-A7B3-2479B8AC7C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6E85C2-60E1-4C97-B8A9-02AA36CE32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EAC92-D656-40DA-A1F4-BFC7232460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87DDF-E071-4CBE-8202-0F15CE64E97D}" type="datetimeFigureOut">
              <a:rPr lang="en-US" smtClean="0"/>
              <a:t>9/29/2021</a:t>
            </a:fld>
            <a:endParaRPr lang="en-US" dirty="0"/>
          </a:p>
        </p:txBody>
      </p:sp>
      <p:sp>
        <p:nvSpPr>
          <p:cNvPr id="5" name="Footer Placeholder 4">
            <a:extLst>
              <a:ext uri="{FF2B5EF4-FFF2-40B4-BE49-F238E27FC236}">
                <a16:creationId xmlns:a16="http://schemas.microsoft.com/office/drawing/2014/main" id="{7EE02544-9833-4FFB-AF3F-F00F9890B3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D366282-F1C0-4DB9-8CF3-466795364F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7DE76E-6C1A-44A7-B9DE-6F1EA059DF2B}" type="slidenum">
              <a:rPr lang="en-US" smtClean="0"/>
              <a:t>‹#›</a:t>
            </a:fld>
            <a:endParaRPr lang="en-US" dirty="0"/>
          </a:p>
        </p:txBody>
      </p:sp>
    </p:spTree>
    <p:extLst>
      <p:ext uri="{BB962C8B-B14F-4D97-AF65-F5344CB8AC3E}">
        <p14:creationId xmlns:p14="http://schemas.microsoft.com/office/powerpoint/2010/main" val="1244830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2.xml"/><Relationship Id="rId7" Type="http://schemas.openxmlformats.org/officeDocument/2006/relationships/image" Target="../media/image1.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4A744-5D19-466B-95C5-FD02CD48307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1429C59-0E9F-427A-AA06-BBD0F0509955}"/>
              </a:ext>
            </a:extLst>
          </p:cNvPr>
          <p:cNvSpPr>
            <a:spLocks noGrp="1"/>
          </p:cNvSpPr>
          <p:nvPr>
            <p:ph idx="1"/>
          </p:nvPr>
        </p:nvSpPr>
        <p:spPr/>
        <p:txBody>
          <a:bodyPr/>
          <a:lstStyle/>
          <a:p>
            <a:r>
              <a:rPr lang="en-US" dirty="0"/>
              <a:t>Scope</a:t>
            </a:r>
          </a:p>
          <a:p>
            <a:r>
              <a:rPr lang="en-US" dirty="0"/>
              <a:t>PQE framework Assessment</a:t>
            </a:r>
          </a:p>
          <a:p>
            <a:pPr lvl="1"/>
            <a:r>
              <a:rPr lang="en-US" dirty="0"/>
              <a:t>Enhancements required</a:t>
            </a:r>
          </a:p>
          <a:p>
            <a:r>
              <a:rPr lang="en-US" dirty="0"/>
              <a:t>Test Strategy and Framework</a:t>
            </a:r>
          </a:p>
          <a:p>
            <a:r>
              <a:rPr lang="en-US" dirty="0"/>
              <a:t>Execution plan</a:t>
            </a:r>
          </a:p>
          <a:p>
            <a:endParaRPr lang="en-US" dirty="0"/>
          </a:p>
        </p:txBody>
      </p:sp>
    </p:spTree>
    <p:extLst>
      <p:ext uri="{BB962C8B-B14F-4D97-AF65-F5344CB8AC3E}">
        <p14:creationId xmlns:p14="http://schemas.microsoft.com/office/powerpoint/2010/main" val="2676045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4">
            <a:extLst>
              <a:ext uri="{FF2B5EF4-FFF2-40B4-BE49-F238E27FC236}">
                <a16:creationId xmlns:a16="http://schemas.microsoft.com/office/drawing/2014/main" id="{5EAFD6CC-9B06-4826-8F5F-E48A59DBC2EB}"/>
              </a:ext>
            </a:extLst>
          </p:cNvPr>
          <p:cNvSpPr>
            <a:spLocks noGrp="1"/>
          </p:cNvSpPr>
          <p:nvPr>
            <p:ph type="title"/>
          </p:nvPr>
        </p:nvSpPr>
        <p:spPr>
          <a:xfrm>
            <a:off x="69344" y="59433"/>
            <a:ext cx="11252200" cy="488215"/>
          </a:xfrm>
          <a:solidFill>
            <a:schemeClr val="bg1"/>
          </a:solidFill>
          <a:effectLst/>
        </p:spPr>
        <p:txBody>
          <a:bodyPr>
            <a:noAutofit/>
          </a:bodyPr>
          <a:lstStyle/>
          <a:p>
            <a:r>
              <a:rPr lang="en-US" sz="2800" b="1" noProof="0" dirty="0">
                <a:solidFill>
                  <a:schemeClr val="tx1">
                    <a:lumMod val="85000"/>
                    <a:lumOff val="15000"/>
                  </a:schemeClr>
                </a:solidFill>
                <a:latin typeface="Cambria" panose="02040503050406030204" pitchFamily="18" charset="0"/>
                <a:ea typeface="Verdana" panose="020B0604030504040204" pitchFamily="34" charset="0"/>
                <a:cs typeface="Verdana" panose="020B0604030504040204" pitchFamily="34" charset="0"/>
              </a:rPr>
              <a:t>      </a:t>
            </a:r>
            <a:r>
              <a:rPr lang="en-US" sz="2800" b="1" dirty="0">
                <a:solidFill>
                  <a:schemeClr val="tx1">
                    <a:lumMod val="85000"/>
                    <a:lumOff val="15000"/>
                  </a:schemeClr>
                </a:solidFill>
                <a:latin typeface="Cambria" panose="02040503050406030204" pitchFamily="18" charset="0"/>
                <a:ea typeface="Verdana" panose="020B0604030504040204" pitchFamily="34" charset="0"/>
                <a:cs typeface="Verdana" panose="020B0604030504040204" pitchFamily="34" charset="0"/>
              </a:rPr>
              <a:t>Scope Determination</a:t>
            </a:r>
            <a:endParaRPr lang="en-US" sz="2800" b="1" noProof="0" dirty="0">
              <a:solidFill>
                <a:schemeClr val="tx1">
                  <a:lumMod val="85000"/>
                  <a:lumOff val="15000"/>
                </a:schemeClr>
              </a:solidFill>
              <a:latin typeface="Cambria" panose="02040503050406030204" pitchFamily="18" charset="0"/>
              <a:ea typeface="Verdana" panose="020B0604030504040204" pitchFamily="34" charset="0"/>
              <a:cs typeface="Verdana" panose="020B0604030504040204" pitchFamily="34" charset="0"/>
            </a:endParaRPr>
          </a:p>
        </p:txBody>
      </p:sp>
      <p:cxnSp>
        <p:nvCxnSpPr>
          <p:cNvPr id="18" name="Straight Connector 17">
            <a:extLst>
              <a:ext uri="{FF2B5EF4-FFF2-40B4-BE49-F238E27FC236}">
                <a16:creationId xmlns:a16="http://schemas.microsoft.com/office/drawing/2014/main" id="{C1ED96D1-6709-401B-B672-2A758684034E}"/>
              </a:ext>
            </a:extLst>
          </p:cNvPr>
          <p:cNvCxnSpPr/>
          <p:nvPr/>
        </p:nvCxnSpPr>
        <p:spPr>
          <a:xfrm>
            <a:off x="474064" y="615409"/>
            <a:ext cx="11470640" cy="0"/>
          </a:xfrm>
          <a:prstGeom prst="line">
            <a:avLst/>
          </a:prstGeom>
          <a:ln w="19050"/>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grpSp>
        <p:nvGrpSpPr>
          <p:cNvPr id="58" name="Group 57">
            <a:extLst>
              <a:ext uri="{FF2B5EF4-FFF2-40B4-BE49-F238E27FC236}">
                <a16:creationId xmlns:a16="http://schemas.microsoft.com/office/drawing/2014/main" id="{FD1EDD0A-DC92-4D44-8F0D-F7361B31FDA8}"/>
              </a:ext>
            </a:extLst>
          </p:cNvPr>
          <p:cNvGrpSpPr/>
          <p:nvPr/>
        </p:nvGrpSpPr>
        <p:grpSpPr>
          <a:xfrm>
            <a:off x="474064" y="1933602"/>
            <a:ext cx="11246637" cy="3333724"/>
            <a:chOff x="904875" y="1944688"/>
            <a:chExt cx="6220465" cy="3838575"/>
          </a:xfrm>
        </p:grpSpPr>
        <p:sp>
          <p:nvSpPr>
            <p:cNvPr id="60" name="AutoShape 4">
              <a:extLst>
                <a:ext uri="{FF2B5EF4-FFF2-40B4-BE49-F238E27FC236}">
                  <a16:creationId xmlns:a16="http://schemas.microsoft.com/office/drawing/2014/main" id="{61620EEB-25C2-41E5-A3B6-ED4A964E6796}"/>
                </a:ext>
              </a:extLst>
            </p:cNvPr>
            <p:cNvSpPr>
              <a:spLocks noChangeArrowheads="1"/>
            </p:cNvSpPr>
            <p:nvPr/>
          </p:nvSpPr>
          <p:spPr bwMode="auto">
            <a:xfrm rot="16200000">
              <a:off x="5549704" y="3405027"/>
              <a:ext cx="2045611" cy="1105660"/>
            </a:xfrm>
            <a:custGeom>
              <a:avLst/>
              <a:gdLst>
                <a:gd name="T0" fmla="*/ 252318315 w 21600"/>
                <a:gd name="T1" fmla="*/ 46312661 h 21600"/>
                <a:gd name="T2" fmla="*/ 128472907 w 21600"/>
                <a:gd name="T3" fmla="*/ 92625257 h 21600"/>
                <a:gd name="T4" fmla="*/ 4627391 w 21600"/>
                <a:gd name="T5" fmla="*/ 46312661 h 21600"/>
                <a:gd name="T6" fmla="*/ 128472907 w 21600"/>
                <a:gd name="T7" fmla="*/ 0 h 21600"/>
                <a:gd name="T8" fmla="*/ 0 60000 65536"/>
                <a:gd name="T9" fmla="*/ 0 60000 65536"/>
                <a:gd name="T10" fmla="*/ 0 60000 65536"/>
                <a:gd name="T11" fmla="*/ 0 60000 65536"/>
                <a:gd name="T12" fmla="*/ 2189 w 21600"/>
                <a:gd name="T13" fmla="*/ 2189 h 21600"/>
                <a:gd name="T14" fmla="*/ 19411 w 21600"/>
                <a:gd name="T15" fmla="*/ 19411 h 21600"/>
              </a:gdLst>
              <a:ahLst/>
              <a:cxnLst>
                <a:cxn ang="T8">
                  <a:pos x="T0" y="T1"/>
                </a:cxn>
                <a:cxn ang="T9">
                  <a:pos x="T2" y="T3"/>
                </a:cxn>
                <a:cxn ang="T10">
                  <a:pos x="T4" y="T5"/>
                </a:cxn>
                <a:cxn ang="T11">
                  <a:pos x="T6" y="T7"/>
                </a:cxn>
              </a:cxnLst>
              <a:rect l="T12" t="T13" r="T14" b="T15"/>
              <a:pathLst>
                <a:path w="21600" h="21600">
                  <a:moveTo>
                    <a:pt x="0" y="0"/>
                  </a:moveTo>
                  <a:lnTo>
                    <a:pt x="778" y="21600"/>
                  </a:lnTo>
                  <a:lnTo>
                    <a:pt x="20822" y="21600"/>
                  </a:lnTo>
                  <a:lnTo>
                    <a:pt x="21600" y="0"/>
                  </a:lnTo>
                  <a:close/>
                </a:path>
              </a:pathLst>
            </a:custGeom>
            <a:solidFill>
              <a:schemeClr val="bg2"/>
            </a:solidFill>
            <a:ln w="9525">
              <a:noFill/>
              <a:miter lim="800000"/>
              <a:headEnd/>
              <a:tailEnd/>
            </a:ln>
          </p:spPr>
          <p:txBody>
            <a:bodyPr vert="vert" lIns="91440" tIns="91440" rIns="91440" bIns="91440" anchor="ctr"/>
            <a:lstStyle/>
            <a:p>
              <a:pPr>
                <a:defRPr/>
              </a:pPr>
              <a:r>
                <a:rPr lang="en-US" altLang="ja-JP" sz="1400" dirty="0">
                  <a:ea typeface="ＭＳ Ｐゴシック" pitchFamily="50" charset="-128"/>
                </a:rPr>
                <a:t>Automation scripting will be done for minimum of 12 test cases in the order of precedence during the scripting phase.</a:t>
              </a:r>
            </a:p>
          </p:txBody>
        </p:sp>
        <p:sp>
          <p:nvSpPr>
            <p:cNvPr id="64" name="AutoShape 5">
              <a:extLst>
                <a:ext uri="{FF2B5EF4-FFF2-40B4-BE49-F238E27FC236}">
                  <a16:creationId xmlns:a16="http://schemas.microsoft.com/office/drawing/2014/main" id="{B3D5FC28-C5A6-48A9-BF9D-1C1EDB3CDDA1}"/>
                </a:ext>
              </a:extLst>
            </p:cNvPr>
            <p:cNvSpPr>
              <a:spLocks noChangeArrowheads="1"/>
            </p:cNvSpPr>
            <p:nvPr/>
          </p:nvSpPr>
          <p:spPr bwMode="auto">
            <a:xfrm rot="16200000">
              <a:off x="2858428" y="3280800"/>
              <a:ext cx="2787650" cy="1354115"/>
            </a:xfrm>
            <a:custGeom>
              <a:avLst/>
              <a:gdLst>
                <a:gd name="T0" fmla="*/ 353288952 w 21600"/>
                <a:gd name="T1" fmla="*/ 66790009 h 21600"/>
                <a:gd name="T2" fmla="*/ 179884086 w 21600"/>
                <a:gd name="T3" fmla="*/ 133579940 h 21600"/>
                <a:gd name="T4" fmla="*/ 6479221 w 21600"/>
                <a:gd name="T5" fmla="*/ 66790009 h 21600"/>
                <a:gd name="T6" fmla="*/ 179884086 w 21600"/>
                <a:gd name="T7" fmla="*/ 0 h 21600"/>
                <a:gd name="T8" fmla="*/ 0 60000 65536"/>
                <a:gd name="T9" fmla="*/ 0 60000 65536"/>
                <a:gd name="T10" fmla="*/ 0 60000 65536"/>
                <a:gd name="T11" fmla="*/ 0 60000 65536"/>
                <a:gd name="T12" fmla="*/ 2189 w 21600"/>
                <a:gd name="T13" fmla="*/ 2189 h 21600"/>
                <a:gd name="T14" fmla="*/ 19411 w 21600"/>
                <a:gd name="T15" fmla="*/ 19411 h 21600"/>
              </a:gdLst>
              <a:ahLst/>
              <a:cxnLst>
                <a:cxn ang="T8">
                  <a:pos x="T0" y="T1"/>
                </a:cxn>
                <a:cxn ang="T9">
                  <a:pos x="T2" y="T3"/>
                </a:cxn>
                <a:cxn ang="T10">
                  <a:pos x="T4" y="T5"/>
                </a:cxn>
                <a:cxn ang="T11">
                  <a:pos x="T6" y="T7"/>
                </a:cxn>
              </a:cxnLst>
              <a:rect l="T12" t="T13" r="T14" b="T15"/>
              <a:pathLst>
                <a:path w="21600" h="21600">
                  <a:moveTo>
                    <a:pt x="0" y="0"/>
                  </a:moveTo>
                  <a:lnTo>
                    <a:pt x="778" y="21600"/>
                  </a:lnTo>
                  <a:lnTo>
                    <a:pt x="20822" y="21600"/>
                  </a:lnTo>
                  <a:lnTo>
                    <a:pt x="21600" y="0"/>
                  </a:lnTo>
                  <a:close/>
                </a:path>
              </a:pathLst>
            </a:custGeom>
            <a:solidFill>
              <a:schemeClr val="bg1">
                <a:lumMod val="75000"/>
              </a:schemeClr>
            </a:solidFill>
            <a:ln w="9525">
              <a:noFill/>
              <a:miter lim="800000"/>
              <a:headEnd/>
              <a:tailEnd/>
            </a:ln>
          </p:spPr>
          <p:txBody>
            <a:bodyPr vert="vert" lIns="91440" tIns="91440" rIns="91440" bIns="91440" anchor="ctr"/>
            <a:lstStyle/>
            <a:p>
              <a:pPr>
                <a:defRPr/>
              </a:pPr>
              <a:r>
                <a:rPr lang="en-US" altLang="ja-JP" sz="1600" dirty="0">
                  <a:ea typeface="ＭＳ Ｐゴシック" pitchFamily="50" charset="-128"/>
                </a:rPr>
                <a:t>Business prioritization pursued to determine the order of preference </a:t>
              </a:r>
            </a:p>
          </p:txBody>
        </p:sp>
        <p:sp>
          <p:nvSpPr>
            <p:cNvPr id="65" name="AutoShape 6">
              <a:extLst>
                <a:ext uri="{FF2B5EF4-FFF2-40B4-BE49-F238E27FC236}">
                  <a16:creationId xmlns:a16="http://schemas.microsoft.com/office/drawing/2014/main" id="{0D6ADF77-3851-40A5-ADB1-2BF42E66C25B}"/>
                </a:ext>
              </a:extLst>
            </p:cNvPr>
            <p:cNvSpPr>
              <a:spLocks noChangeArrowheads="1"/>
            </p:cNvSpPr>
            <p:nvPr/>
          </p:nvSpPr>
          <p:spPr bwMode="auto">
            <a:xfrm rot="16200000">
              <a:off x="1288215" y="3217607"/>
              <a:ext cx="3290887" cy="1421969"/>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2189 w 21600"/>
                <a:gd name="T13" fmla="*/ 2189 h 21600"/>
                <a:gd name="T14" fmla="*/ 19411 w 21600"/>
                <a:gd name="T15" fmla="*/ 19411 h 21600"/>
              </a:gdLst>
              <a:ahLst/>
              <a:cxnLst>
                <a:cxn ang="T8">
                  <a:pos x="T0" y="T1"/>
                </a:cxn>
                <a:cxn ang="T9">
                  <a:pos x="T2" y="T3"/>
                </a:cxn>
                <a:cxn ang="T10">
                  <a:pos x="T4" y="T5"/>
                </a:cxn>
                <a:cxn ang="T11">
                  <a:pos x="T6" y="T7"/>
                </a:cxn>
              </a:cxnLst>
              <a:rect l="T12" t="T13" r="T14" b="T15"/>
              <a:pathLst>
                <a:path w="21600" h="21600">
                  <a:moveTo>
                    <a:pt x="0" y="0"/>
                  </a:moveTo>
                  <a:lnTo>
                    <a:pt x="778" y="21600"/>
                  </a:lnTo>
                  <a:lnTo>
                    <a:pt x="20822" y="21600"/>
                  </a:lnTo>
                  <a:lnTo>
                    <a:pt x="21600" y="0"/>
                  </a:lnTo>
                  <a:close/>
                </a:path>
              </a:pathLst>
            </a:custGeom>
            <a:solidFill>
              <a:schemeClr val="bg1">
                <a:lumMod val="65000"/>
              </a:schemeClr>
            </a:solidFill>
            <a:ln w="9525">
              <a:noFill/>
              <a:miter lim="800000"/>
              <a:headEnd/>
              <a:tailEnd/>
            </a:ln>
          </p:spPr>
          <p:txBody>
            <a:bodyPr vert="vert" lIns="91440" tIns="91440" rIns="91440" bIns="91440" anchor="ctr"/>
            <a:lstStyle/>
            <a:p>
              <a:r>
                <a:rPr lang="en-US" dirty="0"/>
                <a:t>11 themes identified for</a:t>
              </a:r>
              <a:r>
                <a:rPr lang="en-US" strike="sngStrike" dirty="0"/>
                <a:t> </a:t>
              </a:r>
              <a:r>
                <a:rPr lang="en-US" dirty="0"/>
                <a:t>selection 30 test cases for both the clients – executed manually</a:t>
              </a:r>
              <a:endParaRPr lang="en-US" altLang="ja-JP" dirty="0">
                <a:ea typeface="ＭＳ Ｐゴシック" charset="-128"/>
              </a:endParaRPr>
            </a:p>
          </p:txBody>
        </p:sp>
        <p:sp>
          <p:nvSpPr>
            <p:cNvPr id="66" name="AutoShape 7">
              <a:extLst>
                <a:ext uri="{FF2B5EF4-FFF2-40B4-BE49-F238E27FC236}">
                  <a16:creationId xmlns:a16="http://schemas.microsoft.com/office/drawing/2014/main" id="{8F892AEB-7E99-45AB-8A80-9525CD1A7D57}"/>
                </a:ext>
              </a:extLst>
            </p:cNvPr>
            <p:cNvSpPr>
              <a:spLocks noChangeArrowheads="1"/>
            </p:cNvSpPr>
            <p:nvPr/>
          </p:nvSpPr>
          <p:spPr bwMode="auto">
            <a:xfrm rot="16200000">
              <a:off x="-337356" y="3186919"/>
              <a:ext cx="3838575" cy="135411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2189 w 21600"/>
                <a:gd name="T13" fmla="*/ 2189 h 21600"/>
                <a:gd name="T14" fmla="*/ 19411 w 21600"/>
                <a:gd name="T15" fmla="*/ 19411 h 21600"/>
              </a:gdLst>
              <a:ahLst/>
              <a:cxnLst>
                <a:cxn ang="T8">
                  <a:pos x="T0" y="T1"/>
                </a:cxn>
                <a:cxn ang="T9">
                  <a:pos x="T2" y="T3"/>
                </a:cxn>
                <a:cxn ang="T10">
                  <a:pos x="T4" y="T5"/>
                </a:cxn>
                <a:cxn ang="T11">
                  <a:pos x="T6" y="T7"/>
                </a:cxn>
              </a:cxnLst>
              <a:rect l="T12" t="T13" r="T14" b="T15"/>
              <a:pathLst>
                <a:path w="21600" h="21600">
                  <a:moveTo>
                    <a:pt x="0" y="0"/>
                  </a:moveTo>
                  <a:lnTo>
                    <a:pt x="778" y="21600"/>
                  </a:lnTo>
                  <a:lnTo>
                    <a:pt x="20822" y="21600"/>
                  </a:lnTo>
                  <a:lnTo>
                    <a:pt x="21600" y="0"/>
                  </a:lnTo>
                  <a:close/>
                </a:path>
              </a:pathLst>
            </a:custGeom>
            <a:solidFill>
              <a:schemeClr val="bg1">
                <a:lumMod val="50000"/>
              </a:schemeClr>
            </a:solidFill>
            <a:ln w="9525">
              <a:noFill/>
              <a:miter lim="800000"/>
              <a:headEnd/>
              <a:tailEnd/>
            </a:ln>
          </p:spPr>
          <p:txBody>
            <a:bodyPr vert="vert" lIns="91440" tIns="91440" rIns="91440" bIns="91440" anchor="ctr"/>
            <a:lstStyle/>
            <a:p>
              <a:r>
                <a:rPr lang="en-US" dirty="0"/>
                <a:t>Targeted ASPs</a:t>
              </a:r>
            </a:p>
            <a:p>
              <a:r>
                <a:rPr lang="en-US" dirty="0"/>
                <a:t>Highmark and IBC</a:t>
              </a:r>
            </a:p>
          </p:txBody>
        </p:sp>
      </p:grpSp>
      <p:sp>
        <p:nvSpPr>
          <p:cNvPr id="67" name="Travel_Fill_25">
            <a:extLst>
              <a:ext uri="{FF2B5EF4-FFF2-40B4-BE49-F238E27FC236}">
                <a16:creationId xmlns:a16="http://schemas.microsoft.com/office/drawing/2014/main" id="{9A3792E9-7C66-4F6A-9449-0050A14FD9A2}"/>
              </a:ext>
            </a:extLst>
          </p:cNvPr>
          <p:cNvSpPr>
            <a:spLocks noChangeAspect="1" noEditPoints="1"/>
          </p:cNvSpPr>
          <p:nvPr/>
        </p:nvSpPr>
        <p:spPr bwMode="auto">
          <a:xfrm>
            <a:off x="0" y="0"/>
            <a:ext cx="0" cy="0"/>
          </a:xfrm>
          <a:custGeom>
            <a:avLst/>
            <a:gdLst>
              <a:gd name="T0" fmla="*/ 247 w 512"/>
              <a:gd name="T1" fmla="*/ 278 h 512"/>
              <a:gd name="T2" fmla="*/ 323 w 512"/>
              <a:gd name="T3" fmla="*/ 219 h 512"/>
              <a:gd name="T4" fmla="*/ 264 w 512"/>
              <a:gd name="T5" fmla="*/ 295 h 512"/>
              <a:gd name="T6" fmla="*/ 256 w 512"/>
              <a:gd name="T7" fmla="*/ 298 h 512"/>
              <a:gd name="T8" fmla="*/ 256 w 512"/>
              <a:gd name="T9" fmla="*/ 298 h 512"/>
              <a:gd name="T10" fmla="*/ 247 w 512"/>
              <a:gd name="T11" fmla="*/ 295 h 512"/>
              <a:gd name="T12" fmla="*/ 243 w 512"/>
              <a:gd name="T13" fmla="*/ 286 h 512"/>
              <a:gd name="T14" fmla="*/ 247 w 512"/>
              <a:gd name="T15" fmla="*/ 278 h 512"/>
              <a:gd name="T16" fmla="*/ 512 w 512"/>
              <a:gd name="T17" fmla="*/ 256 h 512"/>
              <a:gd name="T18" fmla="*/ 256 w 512"/>
              <a:gd name="T19" fmla="*/ 512 h 512"/>
              <a:gd name="T20" fmla="*/ 0 w 512"/>
              <a:gd name="T21" fmla="*/ 256 h 512"/>
              <a:gd name="T22" fmla="*/ 256 w 512"/>
              <a:gd name="T23" fmla="*/ 0 h 512"/>
              <a:gd name="T24" fmla="*/ 512 w 512"/>
              <a:gd name="T25" fmla="*/ 256 h 512"/>
              <a:gd name="T26" fmla="*/ 416 w 512"/>
              <a:gd name="T27" fmla="*/ 288 h 512"/>
              <a:gd name="T28" fmla="*/ 378 w 512"/>
              <a:gd name="T29" fmla="*/ 184 h 512"/>
              <a:gd name="T30" fmla="*/ 392 w 512"/>
              <a:gd name="T31" fmla="*/ 166 h 512"/>
              <a:gd name="T32" fmla="*/ 391 w 512"/>
              <a:gd name="T33" fmla="*/ 152 h 512"/>
              <a:gd name="T34" fmla="*/ 377 w 512"/>
              <a:gd name="T35" fmla="*/ 151 h 512"/>
              <a:gd name="T36" fmla="*/ 359 w 512"/>
              <a:gd name="T37" fmla="*/ 165 h 512"/>
              <a:gd name="T38" fmla="*/ 256 w 512"/>
              <a:gd name="T39" fmla="*/ 128 h 512"/>
              <a:gd name="T40" fmla="*/ 96 w 512"/>
              <a:gd name="T41" fmla="*/ 288 h 512"/>
              <a:gd name="T42" fmla="*/ 106 w 512"/>
              <a:gd name="T43" fmla="*/ 298 h 512"/>
              <a:gd name="T44" fmla="*/ 117 w 512"/>
              <a:gd name="T45" fmla="*/ 288 h 512"/>
              <a:gd name="T46" fmla="*/ 256 w 512"/>
              <a:gd name="T47" fmla="*/ 149 h 512"/>
              <a:gd name="T48" fmla="*/ 341 w 512"/>
              <a:gd name="T49" fmla="*/ 179 h 512"/>
              <a:gd name="T50" fmla="*/ 233 w 512"/>
              <a:gd name="T51" fmla="*/ 261 h 512"/>
              <a:gd name="T52" fmla="*/ 232 w 512"/>
              <a:gd name="T53" fmla="*/ 262 h 512"/>
              <a:gd name="T54" fmla="*/ 222 w 512"/>
              <a:gd name="T55" fmla="*/ 286 h 512"/>
              <a:gd name="T56" fmla="*/ 232 w 512"/>
              <a:gd name="T57" fmla="*/ 310 h 512"/>
              <a:gd name="T58" fmla="*/ 256 w 512"/>
              <a:gd name="T59" fmla="*/ 320 h 512"/>
              <a:gd name="T60" fmla="*/ 256 w 512"/>
              <a:gd name="T61" fmla="*/ 320 h 512"/>
              <a:gd name="T62" fmla="*/ 279 w 512"/>
              <a:gd name="T63" fmla="*/ 310 h 512"/>
              <a:gd name="T64" fmla="*/ 280 w 512"/>
              <a:gd name="T65" fmla="*/ 309 h 512"/>
              <a:gd name="T66" fmla="*/ 364 w 512"/>
              <a:gd name="T67" fmla="*/ 202 h 512"/>
              <a:gd name="T68" fmla="*/ 394 w 512"/>
              <a:gd name="T69" fmla="*/ 288 h 512"/>
              <a:gd name="T70" fmla="*/ 405 w 512"/>
              <a:gd name="T71" fmla="*/ 298 h 512"/>
              <a:gd name="T72" fmla="*/ 416 w 512"/>
              <a:gd name="T73" fmla="*/ 28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2" h="512">
                <a:moveTo>
                  <a:pt x="247" y="278"/>
                </a:moveTo>
                <a:cubicBezTo>
                  <a:pt x="323" y="219"/>
                  <a:pt x="323" y="219"/>
                  <a:pt x="323" y="219"/>
                </a:cubicBezTo>
                <a:cubicBezTo>
                  <a:pt x="264" y="295"/>
                  <a:pt x="264" y="295"/>
                  <a:pt x="264" y="295"/>
                </a:cubicBezTo>
                <a:cubicBezTo>
                  <a:pt x="262" y="297"/>
                  <a:pt x="259" y="298"/>
                  <a:pt x="256" y="298"/>
                </a:cubicBezTo>
                <a:cubicBezTo>
                  <a:pt x="256" y="298"/>
                  <a:pt x="256" y="298"/>
                  <a:pt x="256" y="298"/>
                </a:cubicBezTo>
                <a:cubicBezTo>
                  <a:pt x="252" y="298"/>
                  <a:pt x="249" y="297"/>
                  <a:pt x="247" y="295"/>
                </a:cubicBezTo>
                <a:cubicBezTo>
                  <a:pt x="245" y="292"/>
                  <a:pt x="243" y="289"/>
                  <a:pt x="243" y="286"/>
                </a:cubicBezTo>
                <a:cubicBezTo>
                  <a:pt x="243" y="283"/>
                  <a:pt x="245" y="280"/>
                  <a:pt x="247" y="278"/>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88"/>
                </a:moveTo>
                <a:cubicBezTo>
                  <a:pt x="416" y="248"/>
                  <a:pt x="401" y="212"/>
                  <a:pt x="378" y="184"/>
                </a:cubicBezTo>
                <a:cubicBezTo>
                  <a:pt x="392" y="166"/>
                  <a:pt x="392" y="166"/>
                  <a:pt x="392" y="166"/>
                </a:cubicBezTo>
                <a:cubicBezTo>
                  <a:pt x="395" y="162"/>
                  <a:pt x="395" y="156"/>
                  <a:pt x="391" y="152"/>
                </a:cubicBezTo>
                <a:cubicBezTo>
                  <a:pt x="387" y="148"/>
                  <a:pt x="381" y="148"/>
                  <a:pt x="377" y="151"/>
                </a:cubicBezTo>
                <a:cubicBezTo>
                  <a:pt x="359" y="165"/>
                  <a:pt x="359" y="165"/>
                  <a:pt x="359" y="165"/>
                </a:cubicBezTo>
                <a:cubicBezTo>
                  <a:pt x="331" y="142"/>
                  <a:pt x="295" y="128"/>
                  <a:pt x="256" y="128"/>
                </a:cubicBezTo>
                <a:cubicBezTo>
                  <a:pt x="167" y="128"/>
                  <a:pt x="96" y="199"/>
                  <a:pt x="96" y="288"/>
                </a:cubicBezTo>
                <a:cubicBezTo>
                  <a:pt x="96" y="294"/>
                  <a:pt x="100" y="298"/>
                  <a:pt x="106" y="298"/>
                </a:cubicBezTo>
                <a:cubicBezTo>
                  <a:pt x="112" y="298"/>
                  <a:pt x="117" y="294"/>
                  <a:pt x="117" y="288"/>
                </a:cubicBezTo>
                <a:cubicBezTo>
                  <a:pt x="117" y="211"/>
                  <a:pt x="179" y="149"/>
                  <a:pt x="256" y="149"/>
                </a:cubicBezTo>
                <a:cubicBezTo>
                  <a:pt x="288" y="149"/>
                  <a:pt x="318" y="160"/>
                  <a:pt x="341" y="179"/>
                </a:cubicBezTo>
                <a:cubicBezTo>
                  <a:pt x="233" y="261"/>
                  <a:pt x="233" y="261"/>
                  <a:pt x="233" y="261"/>
                </a:cubicBezTo>
                <a:cubicBezTo>
                  <a:pt x="233" y="262"/>
                  <a:pt x="232" y="262"/>
                  <a:pt x="232" y="262"/>
                </a:cubicBezTo>
                <a:cubicBezTo>
                  <a:pt x="226" y="269"/>
                  <a:pt x="222" y="277"/>
                  <a:pt x="222" y="286"/>
                </a:cubicBezTo>
                <a:cubicBezTo>
                  <a:pt x="222" y="295"/>
                  <a:pt x="226" y="303"/>
                  <a:pt x="232" y="310"/>
                </a:cubicBezTo>
                <a:cubicBezTo>
                  <a:pt x="238" y="316"/>
                  <a:pt x="247" y="320"/>
                  <a:pt x="256" y="320"/>
                </a:cubicBezTo>
                <a:cubicBezTo>
                  <a:pt x="256" y="320"/>
                  <a:pt x="256" y="320"/>
                  <a:pt x="256" y="320"/>
                </a:cubicBezTo>
                <a:cubicBezTo>
                  <a:pt x="265" y="320"/>
                  <a:pt x="273" y="316"/>
                  <a:pt x="279" y="310"/>
                </a:cubicBezTo>
                <a:cubicBezTo>
                  <a:pt x="280" y="310"/>
                  <a:pt x="280" y="309"/>
                  <a:pt x="280" y="309"/>
                </a:cubicBezTo>
                <a:cubicBezTo>
                  <a:pt x="364" y="202"/>
                  <a:pt x="364" y="202"/>
                  <a:pt x="364" y="202"/>
                </a:cubicBezTo>
                <a:cubicBezTo>
                  <a:pt x="383" y="225"/>
                  <a:pt x="394" y="255"/>
                  <a:pt x="394" y="288"/>
                </a:cubicBezTo>
                <a:cubicBezTo>
                  <a:pt x="394" y="294"/>
                  <a:pt x="399" y="298"/>
                  <a:pt x="405" y="298"/>
                </a:cubicBezTo>
                <a:cubicBezTo>
                  <a:pt x="411" y="298"/>
                  <a:pt x="416" y="294"/>
                  <a:pt x="416" y="28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200" dirty="0"/>
          </a:p>
        </p:txBody>
      </p:sp>
      <p:grpSp>
        <p:nvGrpSpPr>
          <p:cNvPr id="74" name="General_Border_38">
            <a:extLst>
              <a:ext uri="{FF2B5EF4-FFF2-40B4-BE49-F238E27FC236}">
                <a16:creationId xmlns:a16="http://schemas.microsoft.com/office/drawing/2014/main" id="{2DF340FA-5632-4C5B-AF88-09FCF7491110}"/>
              </a:ext>
            </a:extLst>
          </p:cNvPr>
          <p:cNvGrpSpPr>
            <a:grpSpLocks noChangeAspect="1"/>
          </p:cNvGrpSpPr>
          <p:nvPr/>
        </p:nvGrpSpPr>
        <p:grpSpPr bwMode="auto">
          <a:xfrm>
            <a:off x="6350522" y="1785181"/>
            <a:ext cx="698500" cy="698500"/>
            <a:chOff x="378" y="713"/>
            <a:chExt cx="340" cy="340"/>
          </a:xfrm>
          <a:solidFill>
            <a:schemeClr val="accent6">
              <a:lumMod val="60000"/>
              <a:lumOff val="40000"/>
            </a:schemeClr>
          </a:solidFill>
        </p:grpSpPr>
        <p:sp>
          <p:nvSpPr>
            <p:cNvPr id="75" name="Freeform 193">
              <a:extLst>
                <a:ext uri="{FF2B5EF4-FFF2-40B4-BE49-F238E27FC236}">
                  <a16:creationId xmlns:a16="http://schemas.microsoft.com/office/drawing/2014/main" id="{61A4042C-158E-410B-BEC2-26E143F3F239}"/>
                </a:ext>
              </a:extLst>
            </p:cNvPr>
            <p:cNvSpPr>
              <a:spLocks noEditPoints="1"/>
            </p:cNvSpPr>
            <p:nvPr/>
          </p:nvSpPr>
          <p:spPr bwMode="auto">
            <a:xfrm>
              <a:off x="378" y="713"/>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76" name="Freeform 194">
              <a:extLst>
                <a:ext uri="{FF2B5EF4-FFF2-40B4-BE49-F238E27FC236}">
                  <a16:creationId xmlns:a16="http://schemas.microsoft.com/office/drawing/2014/main" id="{9EF60F57-9C03-4526-9CF3-D1DEEBDCBA5E}"/>
                </a:ext>
              </a:extLst>
            </p:cNvPr>
            <p:cNvSpPr>
              <a:spLocks noEditPoints="1"/>
            </p:cNvSpPr>
            <p:nvPr/>
          </p:nvSpPr>
          <p:spPr bwMode="auto">
            <a:xfrm>
              <a:off x="442" y="812"/>
              <a:ext cx="212" cy="157"/>
            </a:xfrm>
            <a:custGeom>
              <a:avLst/>
              <a:gdLst>
                <a:gd name="T0" fmla="*/ 309 w 320"/>
                <a:gd name="T1" fmla="*/ 21 h 236"/>
                <a:gd name="T2" fmla="*/ 309 w 320"/>
                <a:gd name="T3" fmla="*/ 0 h 236"/>
                <a:gd name="T4" fmla="*/ 288 w 320"/>
                <a:gd name="T5" fmla="*/ 11 h 236"/>
                <a:gd name="T6" fmla="*/ 247 w 320"/>
                <a:gd name="T7" fmla="*/ 32 h 236"/>
                <a:gd name="T8" fmla="*/ 165 w 320"/>
                <a:gd name="T9" fmla="*/ 12 h 236"/>
                <a:gd name="T10" fmla="*/ 128 w 320"/>
                <a:gd name="T11" fmla="*/ 32 h 236"/>
                <a:gd name="T12" fmla="*/ 32 w 320"/>
                <a:gd name="T13" fmla="*/ 11 h 236"/>
                <a:gd name="T14" fmla="*/ 10 w 320"/>
                <a:gd name="T15" fmla="*/ 0 h 236"/>
                <a:gd name="T16" fmla="*/ 10 w 320"/>
                <a:gd name="T17" fmla="*/ 21 h 236"/>
                <a:gd name="T18" fmla="*/ 0 w 320"/>
                <a:gd name="T19" fmla="*/ 181 h 236"/>
                <a:gd name="T20" fmla="*/ 21 w 320"/>
                <a:gd name="T21" fmla="*/ 192 h 236"/>
                <a:gd name="T22" fmla="*/ 32 w 320"/>
                <a:gd name="T23" fmla="*/ 171 h 236"/>
                <a:gd name="T24" fmla="*/ 76 w 320"/>
                <a:gd name="T25" fmla="*/ 219 h 236"/>
                <a:gd name="T26" fmla="*/ 121 w 320"/>
                <a:gd name="T27" fmla="*/ 232 h 236"/>
                <a:gd name="T28" fmla="*/ 154 w 320"/>
                <a:gd name="T29" fmla="*/ 235 h 236"/>
                <a:gd name="T30" fmla="*/ 181 w 320"/>
                <a:gd name="T31" fmla="*/ 221 h 236"/>
                <a:gd name="T32" fmla="*/ 222 w 320"/>
                <a:gd name="T33" fmla="*/ 227 h 236"/>
                <a:gd name="T34" fmla="*/ 242 w 320"/>
                <a:gd name="T35" fmla="*/ 210 h 236"/>
                <a:gd name="T36" fmla="*/ 275 w 320"/>
                <a:gd name="T37" fmla="*/ 185 h 236"/>
                <a:gd name="T38" fmla="*/ 288 w 320"/>
                <a:gd name="T39" fmla="*/ 171 h 236"/>
                <a:gd name="T40" fmla="*/ 298 w 320"/>
                <a:gd name="T41" fmla="*/ 192 h 236"/>
                <a:gd name="T42" fmla="*/ 320 w 320"/>
                <a:gd name="T43" fmla="*/ 181 h 236"/>
                <a:gd name="T44" fmla="*/ 254 w 320"/>
                <a:gd name="T45" fmla="*/ 179 h 236"/>
                <a:gd name="T46" fmla="*/ 239 w 320"/>
                <a:gd name="T47" fmla="*/ 188 h 236"/>
                <a:gd name="T48" fmla="*/ 232 w 320"/>
                <a:gd name="T49" fmla="*/ 183 h 236"/>
                <a:gd name="T50" fmla="*/ 198 w 320"/>
                <a:gd name="T51" fmla="*/ 125 h 236"/>
                <a:gd name="T52" fmla="*/ 179 w 320"/>
                <a:gd name="T53" fmla="*/ 135 h 236"/>
                <a:gd name="T54" fmla="*/ 214 w 320"/>
                <a:gd name="T55" fmla="*/ 194 h 236"/>
                <a:gd name="T56" fmla="*/ 194 w 320"/>
                <a:gd name="T57" fmla="*/ 204 h 236"/>
                <a:gd name="T58" fmla="*/ 147 w 320"/>
                <a:gd name="T59" fmla="*/ 147 h 236"/>
                <a:gd name="T60" fmla="*/ 164 w 320"/>
                <a:gd name="T61" fmla="*/ 196 h 236"/>
                <a:gd name="T62" fmla="*/ 160 w 320"/>
                <a:gd name="T63" fmla="*/ 212 h 236"/>
                <a:gd name="T64" fmla="*/ 143 w 320"/>
                <a:gd name="T65" fmla="*/ 208 h 236"/>
                <a:gd name="T66" fmla="*/ 132 w 320"/>
                <a:gd name="T67" fmla="*/ 188 h 236"/>
                <a:gd name="T68" fmla="*/ 124 w 320"/>
                <a:gd name="T69" fmla="*/ 176 h 236"/>
                <a:gd name="T70" fmla="*/ 106 w 320"/>
                <a:gd name="T71" fmla="*/ 188 h 236"/>
                <a:gd name="T72" fmla="*/ 111 w 320"/>
                <a:gd name="T73" fmla="*/ 214 h 236"/>
                <a:gd name="T74" fmla="*/ 62 w 320"/>
                <a:gd name="T75" fmla="*/ 155 h 236"/>
                <a:gd name="T76" fmla="*/ 32 w 320"/>
                <a:gd name="T77" fmla="*/ 149 h 236"/>
                <a:gd name="T78" fmla="*/ 88 w 320"/>
                <a:gd name="T79" fmla="*/ 53 h 236"/>
                <a:gd name="T80" fmla="*/ 64 w 320"/>
                <a:gd name="T81" fmla="*/ 85 h 236"/>
                <a:gd name="T82" fmla="*/ 97 w 320"/>
                <a:gd name="T83" fmla="*/ 117 h 236"/>
                <a:gd name="T84" fmla="*/ 253 w 320"/>
                <a:gd name="T85" fmla="*/ 170 h 236"/>
                <a:gd name="T86" fmla="*/ 288 w 320"/>
                <a:gd name="T87" fmla="*/ 149 h 236"/>
                <a:gd name="T88" fmla="*/ 265 w 320"/>
                <a:gd name="T89" fmla="*/ 150 h 236"/>
                <a:gd name="T90" fmla="*/ 215 w 320"/>
                <a:gd name="T91" fmla="*/ 76 h 236"/>
                <a:gd name="T92" fmla="*/ 88 w 320"/>
                <a:gd name="T93" fmla="*/ 95 h 236"/>
                <a:gd name="T94" fmla="*/ 90 w 320"/>
                <a:gd name="T95" fmla="*/ 77 h 236"/>
                <a:gd name="T96" fmla="*/ 242 w 320"/>
                <a:gd name="T97" fmla="*/ 53 h 236"/>
                <a:gd name="T98" fmla="*/ 288 w 320"/>
                <a:gd name="T99" fmla="*/ 53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0" h="236">
                  <a:moveTo>
                    <a:pt x="309" y="171"/>
                  </a:moveTo>
                  <a:cubicBezTo>
                    <a:pt x="309" y="21"/>
                    <a:pt x="309" y="21"/>
                    <a:pt x="309" y="21"/>
                  </a:cubicBezTo>
                  <a:cubicBezTo>
                    <a:pt x="315" y="21"/>
                    <a:pt x="320" y="17"/>
                    <a:pt x="320" y="11"/>
                  </a:cubicBezTo>
                  <a:cubicBezTo>
                    <a:pt x="320" y="5"/>
                    <a:pt x="315" y="0"/>
                    <a:pt x="309" y="0"/>
                  </a:cubicBezTo>
                  <a:cubicBezTo>
                    <a:pt x="298" y="0"/>
                    <a:pt x="298" y="0"/>
                    <a:pt x="298" y="0"/>
                  </a:cubicBezTo>
                  <a:cubicBezTo>
                    <a:pt x="292" y="0"/>
                    <a:pt x="288" y="5"/>
                    <a:pt x="288" y="11"/>
                  </a:cubicBezTo>
                  <a:cubicBezTo>
                    <a:pt x="288" y="32"/>
                    <a:pt x="288" y="32"/>
                    <a:pt x="288" y="32"/>
                  </a:cubicBezTo>
                  <a:cubicBezTo>
                    <a:pt x="247" y="32"/>
                    <a:pt x="247" y="32"/>
                    <a:pt x="247" y="32"/>
                  </a:cubicBezTo>
                  <a:cubicBezTo>
                    <a:pt x="173" y="11"/>
                    <a:pt x="173" y="11"/>
                    <a:pt x="173" y="11"/>
                  </a:cubicBezTo>
                  <a:cubicBezTo>
                    <a:pt x="171" y="10"/>
                    <a:pt x="168" y="11"/>
                    <a:pt x="165" y="12"/>
                  </a:cubicBezTo>
                  <a:cubicBezTo>
                    <a:pt x="128" y="32"/>
                    <a:pt x="128" y="32"/>
                    <a:pt x="128" y="32"/>
                  </a:cubicBezTo>
                  <a:cubicBezTo>
                    <a:pt x="128" y="32"/>
                    <a:pt x="128" y="32"/>
                    <a:pt x="128" y="32"/>
                  </a:cubicBezTo>
                  <a:cubicBezTo>
                    <a:pt x="32" y="32"/>
                    <a:pt x="32" y="32"/>
                    <a:pt x="32" y="32"/>
                  </a:cubicBezTo>
                  <a:cubicBezTo>
                    <a:pt x="32" y="11"/>
                    <a:pt x="32" y="11"/>
                    <a:pt x="32" y="11"/>
                  </a:cubicBezTo>
                  <a:cubicBezTo>
                    <a:pt x="32" y="5"/>
                    <a:pt x="27" y="0"/>
                    <a:pt x="21" y="0"/>
                  </a:cubicBezTo>
                  <a:cubicBezTo>
                    <a:pt x="10" y="0"/>
                    <a:pt x="10" y="0"/>
                    <a:pt x="10" y="0"/>
                  </a:cubicBezTo>
                  <a:cubicBezTo>
                    <a:pt x="4" y="0"/>
                    <a:pt x="0" y="5"/>
                    <a:pt x="0" y="11"/>
                  </a:cubicBezTo>
                  <a:cubicBezTo>
                    <a:pt x="0" y="17"/>
                    <a:pt x="4" y="21"/>
                    <a:pt x="10" y="21"/>
                  </a:cubicBezTo>
                  <a:cubicBezTo>
                    <a:pt x="10" y="171"/>
                    <a:pt x="10" y="171"/>
                    <a:pt x="10" y="171"/>
                  </a:cubicBezTo>
                  <a:cubicBezTo>
                    <a:pt x="4" y="171"/>
                    <a:pt x="0" y="175"/>
                    <a:pt x="0" y="181"/>
                  </a:cubicBezTo>
                  <a:cubicBezTo>
                    <a:pt x="0" y="187"/>
                    <a:pt x="4" y="192"/>
                    <a:pt x="10" y="192"/>
                  </a:cubicBezTo>
                  <a:cubicBezTo>
                    <a:pt x="21" y="192"/>
                    <a:pt x="21" y="192"/>
                    <a:pt x="21" y="192"/>
                  </a:cubicBezTo>
                  <a:cubicBezTo>
                    <a:pt x="27" y="192"/>
                    <a:pt x="32" y="187"/>
                    <a:pt x="32" y="181"/>
                  </a:cubicBezTo>
                  <a:cubicBezTo>
                    <a:pt x="32" y="171"/>
                    <a:pt x="32" y="171"/>
                    <a:pt x="32" y="171"/>
                  </a:cubicBezTo>
                  <a:cubicBezTo>
                    <a:pt x="47" y="171"/>
                    <a:pt x="47" y="171"/>
                    <a:pt x="47" y="171"/>
                  </a:cubicBezTo>
                  <a:cubicBezTo>
                    <a:pt x="76" y="219"/>
                    <a:pt x="76" y="219"/>
                    <a:pt x="76" y="219"/>
                  </a:cubicBezTo>
                  <a:cubicBezTo>
                    <a:pt x="82" y="230"/>
                    <a:pt x="94" y="236"/>
                    <a:pt x="106" y="236"/>
                  </a:cubicBezTo>
                  <a:cubicBezTo>
                    <a:pt x="111" y="236"/>
                    <a:pt x="116" y="235"/>
                    <a:pt x="121" y="232"/>
                  </a:cubicBezTo>
                  <a:cubicBezTo>
                    <a:pt x="125" y="230"/>
                    <a:pt x="128" y="227"/>
                    <a:pt x="130" y="225"/>
                  </a:cubicBezTo>
                  <a:cubicBezTo>
                    <a:pt x="136" y="231"/>
                    <a:pt x="145" y="235"/>
                    <a:pt x="154" y="235"/>
                  </a:cubicBezTo>
                  <a:cubicBezTo>
                    <a:pt x="160" y="235"/>
                    <a:pt x="165" y="233"/>
                    <a:pt x="171" y="230"/>
                  </a:cubicBezTo>
                  <a:cubicBezTo>
                    <a:pt x="175" y="228"/>
                    <a:pt x="178" y="225"/>
                    <a:pt x="181" y="221"/>
                  </a:cubicBezTo>
                  <a:cubicBezTo>
                    <a:pt x="187" y="228"/>
                    <a:pt x="196" y="232"/>
                    <a:pt x="205" y="232"/>
                  </a:cubicBezTo>
                  <a:cubicBezTo>
                    <a:pt x="211" y="232"/>
                    <a:pt x="217" y="231"/>
                    <a:pt x="222" y="227"/>
                  </a:cubicBezTo>
                  <a:cubicBezTo>
                    <a:pt x="229" y="223"/>
                    <a:pt x="234" y="216"/>
                    <a:pt x="236" y="209"/>
                  </a:cubicBezTo>
                  <a:cubicBezTo>
                    <a:pt x="238" y="209"/>
                    <a:pt x="240" y="210"/>
                    <a:pt x="242" y="210"/>
                  </a:cubicBezTo>
                  <a:cubicBezTo>
                    <a:pt x="248" y="210"/>
                    <a:pt x="254" y="208"/>
                    <a:pt x="259" y="205"/>
                  </a:cubicBezTo>
                  <a:cubicBezTo>
                    <a:pt x="267" y="201"/>
                    <a:pt x="272" y="193"/>
                    <a:pt x="275" y="185"/>
                  </a:cubicBezTo>
                  <a:cubicBezTo>
                    <a:pt x="276" y="180"/>
                    <a:pt x="276" y="175"/>
                    <a:pt x="275" y="171"/>
                  </a:cubicBezTo>
                  <a:cubicBezTo>
                    <a:pt x="288" y="171"/>
                    <a:pt x="288" y="171"/>
                    <a:pt x="288" y="171"/>
                  </a:cubicBezTo>
                  <a:cubicBezTo>
                    <a:pt x="288" y="181"/>
                    <a:pt x="288" y="181"/>
                    <a:pt x="288" y="181"/>
                  </a:cubicBezTo>
                  <a:cubicBezTo>
                    <a:pt x="288" y="187"/>
                    <a:pt x="292" y="192"/>
                    <a:pt x="298" y="192"/>
                  </a:cubicBezTo>
                  <a:cubicBezTo>
                    <a:pt x="309" y="192"/>
                    <a:pt x="309" y="192"/>
                    <a:pt x="309" y="192"/>
                  </a:cubicBezTo>
                  <a:cubicBezTo>
                    <a:pt x="315" y="192"/>
                    <a:pt x="320" y="187"/>
                    <a:pt x="320" y="181"/>
                  </a:cubicBezTo>
                  <a:cubicBezTo>
                    <a:pt x="320" y="175"/>
                    <a:pt x="315" y="171"/>
                    <a:pt x="309" y="171"/>
                  </a:cubicBezTo>
                  <a:close/>
                  <a:moveTo>
                    <a:pt x="254" y="179"/>
                  </a:moveTo>
                  <a:cubicBezTo>
                    <a:pt x="253" y="183"/>
                    <a:pt x="251" y="185"/>
                    <a:pt x="248" y="187"/>
                  </a:cubicBezTo>
                  <a:cubicBezTo>
                    <a:pt x="246" y="188"/>
                    <a:pt x="242" y="189"/>
                    <a:pt x="239" y="188"/>
                  </a:cubicBezTo>
                  <a:cubicBezTo>
                    <a:pt x="236" y="187"/>
                    <a:pt x="234" y="185"/>
                    <a:pt x="232" y="183"/>
                  </a:cubicBezTo>
                  <a:cubicBezTo>
                    <a:pt x="232" y="183"/>
                    <a:pt x="232" y="183"/>
                    <a:pt x="232" y="183"/>
                  </a:cubicBezTo>
                  <a:cubicBezTo>
                    <a:pt x="232" y="183"/>
                    <a:pt x="232" y="183"/>
                    <a:pt x="232" y="182"/>
                  </a:cubicBezTo>
                  <a:cubicBezTo>
                    <a:pt x="198" y="125"/>
                    <a:pt x="198" y="125"/>
                    <a:pt x="198" y="125"/>
                  </a:cubicBezTo>
                  <a:cubicBezTo>
                    <a:pt x="195" y="119"/>
                    <a:pt x="188" y="118"/>
                    <a:pt x="183" y="121"/>
                  </a:cubicBezTo>
                  <a:cubicBezTo>
                    <a:pt x="178" y="124"/>
                    <a:pt x="176" y="130"/>
                    <a:pt x="179" y="135"/>
                  </a:cubicBezTo>
                  <a:cubicBezTo>
                    <a:pt x="214" y="194"/>
                    <a:pt x="214" y="194"/>
                    <a:pt x="214" y="194"/>
                  </a:cubicBezTo>
                  <a:cubicBezTo>
                    <a:pt x="214" y="194"/>
                    <a:pt x="214" y="194"/>
                    <a:pt x="214" y="194"/>
                  </a:cubicBezTo>
                  <a:cubicBezTo>
                    <a:pt x="217" y="199"/>
                    <a:pt x="217" y="206"/>
                    <a:pt x="211" y="209"/>
                  </a:cubicBezTo>
                  <a:cubicBezTo>
                    <a:pt x="205" y="212"/>
                    <a:pt x="198" y="210"/>
                    <a:pt x="194" y="204"/>
                  </a:cubicBezTo>
                  <a:cubicBezTo>
                    <a:pt x="162" y="151"/>
                    <a:pt x="162" y="151"/>
                    <a:pt x="162" y="151"/>
                  </a:cubicBezTo>
                  <a:cubicBezTo>
                    <a:pt x="159" y="146"/>
                    <a:pt x="153" y="144"/>
                    <a:pt x="147" y="147"/>
                  </a:cubicBezTo>
                  <a:cubicBezTo>
                    <a:pt x="142" y="150"/>
                    <a:pt x="141" y="157"/>
                    <a:pt x="144" y="162"/>
                  </a:cubicBezTo>
                  <a:cubicBezTo>
                    <a:pt x="164" y="196"/>
                    <a:pt x="164" y="196"/>
                    <a:pt x="164" y="196"/>
                  </a:cubicBezTo>
                  <a:cubicBezTo>
                    <a:pt x="166" y="198"/>
                    <a:pt x="166" y="201"/>
                    <a:pt x="165" y="204"/>
                  </a:cubicBezTo>
                  <a:cubicBezTo>
                    <a:pt x="165" y="207"/>
                    <a:pt x="163" y="210"/>
                    <a:pt x="160" y="212"/>
                  </a:cubicBezTo>
                  <a:cubicBezTo>
                    <a:pt x="154" y="215"/>
                    <a:pt x="147" y="213"/>
                    <a:pt x="143" y="208"/>
                  </a:cubicBezTo>
                  <a:cubicBezTo>
                    <a:pt x="143" y="208"/>
                    <a:pt x="143" y="208"/>
                    <a:pt x="143" y="208"/>
                  </a:cubicBezTo>
                  <a:cubicBezTo>
                    <a:pt x="132" y="188"/>
                    <a:pt x="132" y="188"/>
                    <a:pt x="132" y="188"/>
                  </a:cubicBezTo>
                  <a:cubicBezTo>
                    <a:pt x="132" y="188"/>
                    <a:pt x="132" y="188"/>
                    <a:pt x="132" y="188"/>
                  </a:cubicBezTo>
                  <a:cubicBezTo>
                    <a:pt x="132" y="188"/>
                    <a:pt x="132" y="188"/>
                    <a:pt x="132" y="188"/>
                  </a:cubicBezTo>
                  <a:cubicBezTo>
                    <a:pt x="124" y="176"/>
                    <a:pt x="124" y="176"/>
                    <a:pt x="124" y="176"/>
                  </a:cubicBezTo>
                  <a:cubicBezTo>
                    <a:pt x="121" y="171"/>
                    <a:pt x="114" y="170"/>
                    <a:pt x="110" y="173"/>
                  </a:cubicBezTo>
                  <a:cubicBezTo>
                    <a:pt x="105" y="176"/>
                    <a:pt x="103" y="183"/>
                    <a:pt x="106" y="188"/>
                  </a:cubicBezTo>
                  <a:cubicBezTo>
                    <a:pt x="114" y="199"/>
                    <a:pt x="114" y="199"/>
                    <a:pt x="114" y="199"/>
                  </a:cubicBezTo>
                  <a:cubicBezTo>
                    <a:pt x="115" y="201"/>
                    <a:pt x="118" y="209"/>
                    <a:pt x="111" y="214"/>
                  </a:cubicBezTo>
                  <a:cubicBezTo>
                    <a:pt x="105" y="217"/>
                    <a:pt x="97" y="213"/>
                    <a:pt x="94" y="208"/>
                  </a:cubicBezTo>
                  <a:cubicBezTo>
                    <a:pt x="62" y="155"/>
                    <a:pt x="62" y="155"/>
                    <a:pt x="62" y="155"/>
                  </a:cubicBezTo>
                  <a:cubicBezTo>
                    <a:pt x="60" y="151"/>
                    <a:pt x="57" y="149"/>
                    <a:pt x="53" y="149"/>
                  </a:cubicBezTo>
                  <a:cubicBezTo>
                    <a:pt x="32" y="149"/>
                    <a:pt x="32" y="149"/>
                    <a:pt x="32" y="149"/>
                  </a:cubicBezTo>
                  <a:cubicBezTo>
                    <a:pt x="32" y="53"/>
                    <a:pt x="32" y="53"/>
                    <a:pt x="32" y="53"/>
                  </a:cubicBezTo>
                  <a:cubicBezTo>
                    <a:pt x="88" y="53"/>
                    <a:pt x="88" y="53"/>
                    <a:pt x="88" y="53"/>
                  </a:cubicBezTo>
                  <a:cubicBezTo>
                    <a:pt x="80" y="58"/>
                    <a:pt x="80" y="58"/>
                    <a:pt x="80" y="58"/>
                  </a:cubicBezTo>
                  <a:cubicBezTo>
                    <a:pt x="70" y="64"/>
                    <a:pt x="64" y="74"/>
                    <a:pt x="64" y="85"/>
                  </a:cubicBezTo>
                  <a:cubicBezTo>
                    <a:pt x="64" y="95"/>
                    <a:pt x="68" y="105"/>
                    <a:pt x="74" y="111"/>
                  </a:cubicBezTo>
                  <a:cubicBezTo>
                    <a:pt x="81" y="116"/>
                    <a:pt x="89" y="118"/>
                    <a:pt x="97" y="117"/>
                  </a:cubicBezTo>
                  <a:cubicBezTo>
                    <a:pt x="211" y="98"/>
                    <a:pt x="211" y="98"/>
                    <a:pt x="211" y="98"/>
                  </a:cubicBezTo>
                  <a:cubicBezTo>
                    <a:pt x="253" y="170"/>
                    <a:pt x="253" y="170"/>
                    <a:pt x="253" y="170"/>
                  </a:cubicBezTo>
                  <a:cubicBezTo>
                    <a:pt x="254" y="173"/>
                    <a:pt x="255" y="176"/>
                    <a:pt x="254" y="179"/>
                  </a:cubicBezTo>
                  <a:close/>
                  <a:moveTo>
                    <a:pt x="288" y="149"/>
                  </a:moveTo>
                  <a:cubicBezTo>
                    <a:pt x="266" y="149"/>
                    <a:pt x="266" y="149"/>
                    <a:pt x="266" y="149"/>
                  </a:cubicBezTo>
                  <a:cubicBezTo>
                    <a:pt x="266" y="149"/>
                    <a:pt x="266" y="150"/>
                    <a:pt x="265" y="150"/>
                  </a:cubicBezTo>
                  <a:cubicBezTo>
                    <a:pt x="226" y="81"/>
                    <a:pt x="226" y="81"/>
                    <a:pt x="226" y="81"/>
                  </a:cubicBezTo>
                  <a:cubicBezTo>
                    <a:pt x="224" y="77"/>
                    <a:pt x="220" y="75"/>
                    <a:pt x="215" y="76"/>
                  </a:cubicBezTo>
                  <a:cubicBezTo>
                    <a:pt x="94" y="96"/>
                    <a:pt x="94" y="96"/>
                    <a:pt x="94" y="96"/>
                  </a:cubicBezTo>
                  <a:cubicBezTo>
                    <a:pt x="91" y="97"/>
                    <a:pt x="89" y="96"/>
                    <a:pt x="88" y="95"/>
                  </a:cubicBezTo>
                  <a:cubicBezTo>
                    <a:pt x="86" y="93"/>
                    <a:pt x="85" y="89"/>
                    <a:pt x="85" y="85"/>
                  </a:cubicBezTo>
                  <a:cubicBezTo>
                    <a:pt x="85" y="80"/>
                    <a:pt x="88" y="78"/>
                    <a:pt x="90" y="77"/>
                  </a:cubicBezTo>
                  <a:cubicBezTo>
                    <a:pt x="172" y="33"/>
                    <a:pt x="172" y="33"/>
                    <a:pt x="172" y="33"/>
                  </a:cubicBezTo>
                  <a:cubicBezTo>
                    <a:pt x="242" y="53"/>
                    <a:pt x="242" y="53"/>
                    <a:pt x="242" y="53"/>
                  </a:cubicBezTo>
                  <a:cubicBezTo>
                    <a:pt x="243" y="53"/>
                    <a:pt x="244" y="53"/>
                    <a:pt x="245" y="53"/>
                  </a:cubicBezTo>
                  <a:cubicBezTo>
                    <a:pt x="288" y="53"/>
                    <a:pt x="288" y="53"/>
                    <a:pt x="288" y="53"/>
                  </a:cubicBezTo>
                  <a:lnTo>
                    <a:pt x="288" y="1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grpSp>
        <p:nvGrpSpPr>
          <p:cNvPr id="80" name="General_Border_77">
            <a:extLst>
              <a:ext uri="{FF2B5EF4-FFF2-40B4-BE49-F238E27FC236}">
                <a16:creationId xmlns:a16="http://schemas.microsoft.com/office/drawing/2014/main" id="{E4407B51-3659-45E6-BB29-D13D732343CD}"/>
              </a:ext>
            </a:extLst>
          </p:cNvPr>
          <p:cNvGrpSpPr>
            <a:grpSpLocks noChangeAspect="1"/>
          </p:cNvGrpSpPr>
          <p:nvPr/>
        </p:nvGrpSpPr>
        <p:grpSpPr bwMode="auto">
          <a:xfrm>
            <a:off x="3809966" y="1532516"/>
            <a:ext cx="698500" cy="698500"/>
            <a:chOff x="5986" y="3351"/>
            <a:chExt cx="340" cy="340"/>
          </a:xfrm>
          <a:solidFill>
            <a:schemeClr val="accent6">
              <a:lumMod val="60000"/>
              <a:lumOff val="40000"/>
            </a:schemeClr>
          </a:solidFill>
        </p:grpSpPr>
        <p:sp>
          <p:nvSpPr>
            <p:cNvPr id="81" name="Freeform 658">
              <a:extLst>
                <a:ext uri="{FF2B5EF4-FFF2-40B4-BE49-F238E27FC236}">
                  <a16:creationId xmlns:a16="http://schemas.microsoft.com/office/drawing/2014/main" id="{36F64C8E-0056-42F0-91EA-C1108264061E}"/>
                </a:ext>
              </a:extLst>
            </p:cNvPr>
            <p:cNvSpPr>
              <a:spLocks noEditPoints="1"/>
            </p:cNvSpPr>
            <p:nvPr/>
          </p:nvSpPr>
          <p:spPr bwMode="auto">
            <a:xfrm>
              <a:off x="5986" y="335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82" name="Freeform 659">
              <a:extLst>
                <a:ext uri="{FF2B5EF4-FFF2-40B4-BE49-F238E27FC236}">
                  <a16:creationId xmlns:a16="http://schemas.microsoft.com/office/drawing/2014/main" id="{640447E9-EBC1-468B-9119-5C1E0F8F3713}"/>
                </a:ext>
              </a:extLst>
            </p:cNvPr>
            <p:cNvSpPr>
              <a:spLocks noEditPoints="1"/>
            </p:cNvSpPr>
            <p:nvPr/>
          </p:nvSpPr>
          <p:spPr bwMode="auto">
            <a:xfrm>
              <a:off x="6062" y="3415"/>
              <a:ext cx="188" cy="211"/>
            </a:xfrm>
            <a:custGeom>
              <a:avLst/>
              <a:gdLst>
                <a:gd name="T0" fmla="*/ 142 w 283"/>
                <a:gd name="T1" fmla="*/ 0 h 318"/>
                <a:gd name="T2" fmla="*/ 0 w 283"/>
                <a:gd name="T3" fmla="*/ 141 h 318"/>
                <a:gd name="T4" fmla="*/ 1 w 283"/>
                <a:gd name="T5" fmla="*/ 151 h 318"/>
                <a:gd name="T6" fmla="*/ 27 w 283"/>
                <a:gd name="T7" fmla="*/ 308 h 318"/>
                <a:gd name="T8" fmla="*/ 32 w 283"/>
                <a:gd name="T9" fmla="*/ 315 h 318"/>
                <a:gd name="T10" fmla="*/ 40 w 283"/>
                <a:gd name="T11" fmla="*/ 317 h 318"/>
                <a:gd name="T12" fmla="*/ 97 w 283"/>
                <a:gd name="T13" fmla="*/ 307 h 318"/>
                <a:gd name="T14" fmla="*/ 106 w 283"/>
                <a:gd name="T15" fmla="*/ 295 h 318"/>
                <a:gd name="T16" fmla="*/ 81 w 283"/>
                <a:gd name="T17" fmla="*/ 151 h 318"/>
                <a:gd name="T18" fmla="*/ 80 w 283"/>
                <a:gd name="T19" fmla="*/ 141 h 318"/>
                <a:gd name="T20" fmla="*/ 142 w 283"/>
                <a:gd name="T21" fmla="*/ 79 h 318"/>
                <a:gd name="T22" fmla="*/ 204 w 283"/>
                <a:gd name="T23" fmla="*/ 141 h 318"/>
                <a:gd name="T24" fmla="*/ 203 w 283"/>
                <a:gd name="T25" fmla="*/ 151 h 318"/>
                <a:gd name="T26" fmla="*/ 178 w 283"/>
                <a:gd name="T27" fmla="*/ 295 h 318"/>
                <a:gd name="T28" fmla="*/ 186 w 283"/>
                <a:gd name="T29" fmla="*/ 307 h 318"/>
                <a:gd name="T30" fmla="*/ 243 w 283"/>
                <a:gd name="T31" fmla="*/ 317 h 318"/>
                <a:gd name="T32" fmla="*/ 245 w 283"/>
                <a:gd name="T33" fmla="*/ 317 h 318"/>
                <a:gd name="T34" fmla="*/ 251 w 283"/>
                <a:gd name="T35" fmla="*/ 315 h 318"/>
                <a:gd name="T36" fmla="*/ 256 w 283"/>
                <a:gd name="T37" fmla="*/ 308 h 318"/>
                <a:gd name="T38" fmla="*/ 283 w 283"/>
                <a:gd name="T39" fmla="*/ 152 h 318"/>
                <a:gd name="T40" fmla="*/ 283 w 283"/>
                <a:gd name="T41" fmla="*/ 151 h 318"/>
                <a:gd name="T42" fmla="*/ 283 w 283"/>
                <a:gd name="T43" fmla="*/ 141 h 318"/>
                <a:gd name="T44" fmla="*/ 142 w 283"/>
                <a:gd name="T45" fmla="*/ 0 h 318"/>
                <a:gd name="T46" fmla="*/ 47 w 283"/>
                <a:gd name="T47" fmla="*/ 294 h 318"/>
                <a:gd name="T48" fmla="*/ 42 w 283"/>
                <a:gd name="T49" fmla="*/ 264 h 318"/>
                <a:gd name="T50" fmla="*/ 78 w 283"/>
                <a:gd name="T51" fmla="*/ 257 h 318"/>
                <a:gd name="T52" fmla="*/ 83 w 283"/>
                <a:gd name="T53" fmla="*/ 288 h 318"/>
                <a:gd name="T54" fmla="*/ 47 w 283"/>
                <a:gd name="T55" fmla="*/ 294 h 318"/>
                <a:gd name="T56" fmla="*/ 200 w 283"/>
                <a:gd name="T57" fmla="*/ 288 h 318"/>
                <a:gd name="T58" fmla="*/ 206 w 283"/>
                <a:gd name="T59" fmla="*/ 257 h 318"/>
                <a:gd name="T60" fmla="*/ 242 w 283"/>
                <a:gd name="T61" fmla="*/ 264 h 318"/>
                <a:gd name="T62" fmla="*/ 237 w 283"/>
                <a:gd name="T63" fmla="*/ 294 h 318"/>
                <a:gd name="T64" fmla="*/ 200 w 283"/>
                <a:gd name="T65" fmla="*/ 288 h 318"/>
                <a:gd name="T66" fmla="*/ 261 w 283"/>
                <a:gd name="T67" fmla="*/ 149 h 318"/>
                <a:gd name="T68" fmla="*/ 245 w 283"/>
                <a:gd name="T69" fmla="*/ 243 h 318"/>
                <a:gd name="T70" fmla="*/ 209 w 283"/>
                <a:gd name="T71" fmla="*/ 236 h 318"/>
                <a:gd name="T72" fmla="*/ 224 w 283"/>
                <a:gd name="T73" fmla="*/ 154 h 318"/>
                <a:gd name="T74" fmla="*/ 225 w 283"/>
                <a:gd name="T75" fmla="*/ 141 h 318"/>
                <a:gd name="T76" fmla="*/ 142 w 283"/>
                <a:gd name="T77" fmla="*/ 58 h 318"/>
                <a:gd name="T78" fmla="*/ 58 w 283"/>
                <a:gd name="T79" fmla="*/ 141 h 318"/>
                <a:gd name="T80" fmla="*/ 60 w 283"/>
                <a:gd name="T81" fmla="*/ 155 h 318"/>
                <a:gd name="T82" fmla="*/ 74 w 283"/>
                <a:gd name="T83" fmla="*/ 236 h 318"/>
                <a:gd name="T84" fmla="*/ 38 w 283"/>
                <a:gd name="T85" fmla="*/ 243 h 318"/>
                <a:gd name="T86" fmla="*/ 22 w 283"/>
                <a:gd name="T87" fmla="*/ 150 h 318"/>
                <a:gd name="T88" fmla="*/ 22 w 283"/>
                <a:gd name="T89" fmla="*/ 149 h 318"/>
                <a:gd name="T90" fmla="*/ 21 w 283"/>
                <a:gd name="T91" fmla="*/ 141 h 318"/>
                <a:gd name="T92" fmla="*/ 142 w 283"/>
                <a:gd name="T93" fmla="*/ 21 h 318"/>
                <a:gd name="T94" fmla="*/ 262 w 283"/>
                <a:gd name="T95" fmla="*/ 141 h 318"/>
                <a:gd name="T96" fmla="*/ 261 w 283"/>
                <a:gd name="T97" fmla="*/ 14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3" h="318">
                  <a:moveTo>
                    <a:pt x="142" y="0"/>
                  </a:moveTo>
                  <a:cubicBezTo>
                    <a:pt x="64" y="0"/>
                    <a:pt x="0" y="63"/>
                    <a:pt x="0" y="141"/>
                  </a:cubicBezTo>
                  <a:cubicBezTo>
                    <a:pt x="0" y="144"/>
                    <a:pt x="0" y="147"/>
                    <a:pt x="1" y="151"/>
                  </a:cubicBezTo>
                  <a:cubicBezTo>
                    <a:pt x="27" y="308"/>
                    <a:pt x="27" y="308"/>
                    <a:pt x="27" y="308"/>
                  </a:cubicBezTo>
                  <a:cubicBezTo>
                    <a:pt x="28" y="311"/>
                    <a:pt x="30" y="314"/>
                    <a:pt x="32" y="315"/>
                  </a:cubicBezTo>
                  <a:cubicBezTo>
                    <a:pt x="34" y="317"/>
                    <a:pt x="37" y="318"/>
                    <a:pt x="40" y="317"/>
                  </a:cubicBezTo>
                  <a:cubicBezTo>
                    <a:pt x="97" y="307"/>
                    <a:pt x="97" y="307"/>
                    <a:pt x="97" y="307"/>
                  </a:cubicBezTo>
                  <a:cubicBezTo>
                    <a:pt x="103" y="306"/>
                    <a:pt x="107" y="300"/>
                    <a:pt x="106" y="295"/>
                  </a:cubicBezTo>
                  <a:cubicBezTo>
                    <a:pt x="81" y="151"/>
                    <a:pt x="81" y="151"/>
                    <a:pt x="81" y="151"/>
                  </a:cubicBezTo>
                  <a:cubicBezTo>
                    <a:pt x="80" y="148"/>
                    <a:pt x="80" y="144"/>
                    <a:pt x="80" y="141"/>
                  </a:cubicBezTo>
                  <a:cubicBezTo>
                    <a:pt x="80" y="105"/>
                    <a:pt x="106" y="79"/>
                    <a:pt x="142" y="79"/>
                  </a:cubicBezTo>
                  <a:cubicBezTo>
                    <a:pt x="176" y="79"/>
                    <a:pt x="204" y="107"/>
                    <a:pt x="204" y="141"/>
                  </a:cubicBezTo>
                  <a:cubicBezTo>
                    <a:pt x="204" y="144"/>
                    <a:pt x="203" y="148"/>
                    <a:pt x="203" y="151"/>
                  </a:cubicBezTo>
                  <a:cubicBezTo>
                    <a:pt x="178" y="295"/>
                    <a:pt x="178" y="295"/>
                    <a:pt x="178" y="295"/>
                  </a:cubicBezTo>
                  <a:cubicBezTo>
                    <a:pt x="177" y="300"/>
                    <a:pt x="180" y="306"/>
                    <a:pt x="186" y="307"/>
                  </a:cubicBezTo>
                  <a:cubicBezTo>
                    <a:pt x="243" y="317"/>
                    <a:pt x="243" y="317"/>
                    <a:pt x="243" y="317"/>
                  </a:cubicBezTo>
                  <a:cubicBezTo>
                    <a:pt x="244" y="317"/>
                    <a:pt x="245" y="317"/>
                    <a:pt x="245" y="317"/>
                  </a:cubicBezTo>
                  <a:cubicBezTo>
                    <a:pt x="248" y="317"/>
                    <a:pt x="250" y="317"/>
                    <a:pt x="251" y="315"/>
                  </a:cubicBezTo>
                  <a:cubicBezTo>
                    <a:pt x="254" y="314"/>
                    <a:pt x="255" y="311"/>
                    <a:pt x="256" y="308"/>
                  </a:cubicBezTo>
                  <a:cubicBezTo>
                    <a:pt x="283" y="152"/>
                    <a:pt x="283" y="152"/>
                    <a:pt x="283" y="152"/>
                  </a:cubicBezTo>
                  <a:cubicBezTo>
                    <a:pt x="283" y="151"/>
                    <a:pt x="283" y="151"/>
                    <a:pt x="283" y="151"/>
                  </a:cubicBezTo>
                  <a:cubicBezTo>
                    <a:pt x="283" y="147"/>
                    <a:pt x="283" y="144"/>
                    <a:pt x="283" y="141"/>
                  </a:cubicBezTo>
                  <a:cubicBezTo>
                    <a:pt x="283" y="63"/>
                    <a:pt x="220" y="0"/>
                    <a:pt x="142" y="0"/>
                  </a:cubicBezTo>
                  <a:close/>
                  <a:moveTo>
                    <a:pt x="47" y="294"/>
                  </a:moveTo>
                  <a:cubicBezTo>
                    <a:pt x="42" y="264"/>
                    <a:pt x="42" y="264"/>
                    <a:pt x="42" y="264"/>
                  </a:cubicBezTo>
                  <a:cubicBezTo>
                    <a:pt x="78" y="257"/>
                    <a:pt x="78" y="257"/>
                    <a:pt x="78" y="257"/>
                  </a:cubicBezTo>
                  <a:cubicBezTo>
                    <a:pt x="83" y="288"/>
                    <a:pt x="83" y="288"/>
                    <a:pt x="83" y="288"/>
                  </a:cubicBezTo>
                  <a:lnTo>
                    <a:pt x="47" y="294"/>
                  </a:lnTo>
                  <a:close/>
                  <a:moveTo>
                    <a:pt x="200" y="288"/>
                  </a:moveTo>
                  <a:cubicBezTo>
                    <a:pt x="206" y="257"/>
                    <a:pt x="206" y="257"/>
                    <a:pt x="206" y="257"/>
                  </a:cubicBezTo>
                  <a:cubicBezTo>
                    <a:pt x="242" y="264"/>
                    <a:pt x="242" y="264"/>
                    <a:pt x="242" y="264"/>
                  </a:cubicBezTo>
                  <a:cubicBezTo>
                    <a:pt x="237" y="294"/>
                    <a:pt x="237" y="294"/>
                    <a:pt x="237" y="294"/>
                  </a:cubicBezTo>
                  <a:lnTo>
                    <a:pt x="200" y="288"/>
                  </a:lnTo>
                  <a:close/>
                  <a:moveTo>
                    <a:pt x="261" y="149"/>
                  </a:moveTo>
                  <a:cubicBezTo>
                    <a:pt x="245" y="243"/>
                    <a:pt x="245" y="243"/>
                    <a:pt x="245" y="243"/>
                  </a:cubicBezTo>
                  <a:cubicBezTo>
                    <a:pt x="209" y="236"/>
                    <a:pt x="209" y="236"/>
                    <a:pt x="209" y="236"/>
                  </a:cubicBezTo>
                  <a:cubicBezTo>
                    <a:pt x="224" y="154"/>
                    <a:pt x="224" y="154"/>
                    <a:pt x="224" y="154"/>
                  </a:cubicBezTo>
                  <a:cubicBezTo>
                    <a:pt x="224" y="151"/>
                    <a:pt x="225" y="146"/>
                    <a:pt x="225" y="141"/>
                  </a:cubicBezTo>
                  <a:cubicBezTo>
                    <a:pt x="225" y="95"/>
                    <a:pt x="188" y="58"/>
                    <a:pt x="142" y="58"/>
                  </a:cubicBezTo>
                  <a:cubicBezTo>
                    <a:pt x="94" y="58"/>
                    <a:pt x="58" y="94"/>
                    <a:pt x="58" y="141"/>
                  </a:cubicBezTo>
                  <a:cubicBezTo>
                    <a:pt x="58" y="146"/>
                    <a:pt x="59" y="151"/>
                    <a:pt x="60" y="155"/>
                  </a:cubicBezTo>
                  <a:cubicBezTo>
                    <a:pt x="74" y="236"/>
                    <a:pt x="74" y="236"/>
                    <a:pt x="74" y="236"/>
                  </a:cubicBezTo>
                  <a:cubicBezTo>
                    <a:pt x="38" y="243"/>
                    <a:pt x="38" y="243"/>
                    <a:pt x="38" y="243"/>
                  </a:cubicBezTo>
                  <a:cubicBezTo>
                    <a:pt x="22" y="150"/>
                    <a:pt x="22" y="150"/>
                    <a:pt x="22" y="150"/>
                  </a:cubicBezTo>
                  <a:cubicBezTo>
                    <a:pt x="22" y="149"/>
                    <a:pt x="22" y="149"/>
                    <a:pt x="22" y="149"/>
                  </a:cubicBezTo>
                  <a:cubicBezTo>
                    <a:pt x="22" y="146"/>
                    <a:pt x="21" y="144"/>
                    <a:pt x="21" y="141"/>
                  </a:cubicBezTo>
                  <a:cubicBezTo>
                    <a:pt x="21" y="75"/>
                    <a:pt x="75" y="21"/>
                    <a:pt x="142" y="21"/>
                  </a:cubicBezTo>
                  <a:cubicBezTo>
                    <a:pt x="208" y="21"/>
                    <a:pt x="262" y="75"/>
                    <a:pt x="262" y="141"/>
                  </a:cubicBezTo>
                  <a:cubicBezTo>
                    <a:pt x="262" y="144"/>
                    <a:pt x="262" y="146"/>
                    <a:pt x="261" y="14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83" name="Freeform 660">
              <a:extLst>
                <a:ext uri="{FF2B5EF4-FFF2-40B4-BE49-F238E27FC236}">
                  <a16:creationId xmlns:a16="http://schemas.microsoft.com/office/drawing/2014/main" id="{00E51260-5C17-4088-BFCC-9D47F775A5A2}"/>
                </a:ext>
              </a:extLst>
            </p:cNvPr>
            <p:cNvSpPr>
              <a:spLocks noEditPoints="1"/>
            </p:cNvSpPr>
            <p:nvPr/>
          </p:nvSpPr>
          <p:spPr bwMode="auto">
            <a:xfrm>
              <a:off x="5986" y="335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grpSp>
        <p:nvGrpSpPr>
          <p:cNvPr id="90" name="General_Border_14">
            <a:extLst>
              <a:ext uri="{FF2B5EF4-FFF2-40B4-BE49-F238E27FC236}">
                <a16:creationId xmlns:a16="http://schemas.microsoft.com/office/drawing/2014/main" id="{1C7D906F-6F62-46C2-8622-2BF9DD1256D3}"/>
              </a:ext>
            </a:extLst>
          </p:cNvPr>
          <p:cNvGrpSpPr>
            <a:grpSpLocks noChangeAspect="1"/>
          </p:cNvGrpSpPr>
          <p:nvPr/>
        </p:nvGrpSpPr>
        <p:grpSpPr bwMode="auto">
          <a:xfrm>
            <a:off x="1190087" y="1266852"/>
            <a:ext cx="698500" cy="698500"/>
            <a:chOff x="7347" y="2263"/>
            <a:chExt cx="341" cy="340"/>
          </a:xfrm>
          <a:solidFill>
            <a:schemeClr val="accent6">
              <a:lumMod val="60000"/>
              <a:lumOff val="40000"/>
            </a:schemeClr>
          </a:solidFill>
        </p:grpSpPr>
        <p:sp>
          <p:nvSpPr>
            <p:cNvPr id="91" name="Freeform 602">
              <a:extLst>
                <a:ext uri="{FF2B5EF4-FFF2-40B4-BE49-F238E27FC236}">
                  <a16:creationId xmlns:a16="http://schemas.microsoft.com/office/drawing/2014/main" id="{96FA2A6A-82E9-4910-A66A-A5E9DEA3166C}"/>
                </a:ext>
              </a:extLst>
            </p:cNvPr>
            <p:cNvSpPr>
              <a:spLocks noEditPoints="1"/>
            </p:cNvSpPr>
            <p:nvPr/>
          </p:nvSpPr>
          <p:spPr bwMode="auto">
            <a:xfrm>
              <a:off x="7439" y="2327"/>
              <a:ext cx="156" cy="212"/>
            </a:xfrm>
            <a:custGeom>
              <a:avLst/>
              <a:gdLst>
                <a:gd name="T0" fmla="*/ 224 w 235"/>
                <a:gd name="T1" fmla="*/ 149 h 320"/>
                <a:gd name="T2" fmla="*/ 43 w 235"/>
                <a:gd name="T3" fmla="*/ 149 h 320"/>
                <a:gd name="T4" fmla="*/ 43 w 235"/>
                <a:gd name="T5" fmla="*/ 96 h 320"/>
                <a:gd name="T6" fmla="*/ 118 w 235"/>
                <a:gd name="T7" fmla="*/ 21 h 320"/>
                <a:gd name="T8" fmla="*/ 192 w 235"/>
                <a:gd name="T9" fmla="*/ 96 h 320"/>
                <a:gd name="T10" fmla="*/ 192 w 235"/>
                <a:gd name="T11" fmla="*/ 106 h 320"/>
                <a:gd name="T12" fmla="*/ 203 w 235"/>
                <a:gd name="T13" fmla="*/ 117 h 320"/>
                <a:gd name="T14" fmla="*/ 214 w 235"/>
                <a:gd name="T15" fmla="*/ 106 h 320"/>
                <a:gd name="T16" fmla="*/ 214 w 235"/>
                <a:gd name="T17" fmla="*/ 96 h 320"/>
                <a:gd name="T18" fmla="*/ 118 w 235"/>
                <a:gd name="T19" fmla="*/ 0 h 320"/>
                <a:gd name="T20" fmla="*/ 22 w 235"/>
                <a:gd name="T21" fmla="*/ 96 h 320"/>
                <a:gd name="T22" fmla="*/ 22 w 235"/>
                <a:gd name="T23" fmla="*/ 149 h 320"/>
                <a:gd name="T24" fmla="*/ 11 w 235"/>
                <a:gd name="T25" fmla="*/ 149 h 320"/>
                <a:gd name="T26" fmla="*/ 0 w 235"/>
                <a:gd name="T27" fmla="*/ 160 h 320"/>
                <a:gd name="T28" fmla="*/ 0 w 235"/>
                <a:gd name="T29" fmla="*/ 309 h 320"/>
                <a:gd name="T30" fmla="*/ 11 w 235"/>
                <a:gd name="T31" fmla="*/ 320 h 320"/>
                <a:gd name="T32" fmla="*/ 224 w 235"/>
                <a:gd name="T33" fmla="*/ 320 h 320"/>
                <a:gd name="T34" fmla="*/ 235 w 235"/>
                <a:gd name="T35" fmla="*/ 309 h 320"/>
                <a:gd name="T36" fmla="*/ 235 w 235"/>
                <a:gd name="T37" fmla="*/ 160 h 320"/>
                <a:gd name="T38" fmla="*/ 224 w 235"/>
                <a:gd name="T39" fmla="*/ 149 h 320"/>
                <a:gd name="T40" fmla="*/ 214 w 235"/>
                <a:gd name="T41" fmla="*/ 298 h 320"/>
                <a:gd name="T42" fmla="*/ 22 w 235"/>
                <a:gd name="T43" fmla="*/ 298 h 320"/>
                <a:gd name="T44" fmla="*/ 22 w 235"/>
                <a:gd name="T45" fmla="*/ 170 h 320"/>
                <a:gd name="T46" fmla="*/ 214 w 235"/>
                <a:gd name="T47" fmla="*/ 170 h 320"/>
                <a:gd name="T48" fmla="*/ 214 w 235"/>
                <a:gd name="T49" fmla="*/ 29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5" h="320">
                  <a:moveTo>
                    <a:pt x="224" y="149"/>
                  </a:moveTo>
                  <a:cubicBezTo>
                    <a:pt x="43" y="149"/>
                    <a:pt x="43" y="149"/>
                    <a:pt x="43" y="149"/>
                  </a:cubicBezTo>
                  <a:cubicBezTo>
                    <a:pt x="43" y="96"/>
                    <a:pt x="43" y="96"/>
                    <a:pt x="43" y="96"/>
                  </a:cubicBezTo>
                  <a:cubicBezTo>
                    <a:pt x="43" y="54"/>
                    <a:pt x="76" y="21"/>
                    <a:pt x="118" y="21"/>
                  </a:cubicBezTo>
                  <a:cubicBezTo>
                    <a:pt x="159" y="21"/>
                    <a:pt x="192" y="54"/>
                    <a:pt x="192" y="96"/>
                  </a:cubicBezTo>
                  <a:cubicBezTo>
                    <a:pt x="192" y="106"/>
                    <a:pt x="192" y="106"/>
                    <a:pt x="192" y="106"/>
                  </a:cubicBezTo>
                  <a:cubicBezTo>
                    <a:pt x="192" y="112"/>
                    <a:pt x="197" y="117"/>
                    <a:pt x="203" y="117"/>
                  </a:cubicBezTo>
                  <a:cubicBezTo>
                    <a:pt x="209" y="117"/>
                    <a:pt x="214" y="112"/>
                    <a:pt x="214" y="106"/>
                  </a:cubicBezTo>
                  <a:cubicBezTo>
                    <a:pt x="214" y="96"/>
                    <a:pt x="214" y="96"/>
                    <a:pt x="214" y="96"/>
                  </a:cubicBezTo>
                  <a:cubicBezTo>
                    <a:pt x="214" y="43"/>
                    <a:pt x="171" y="0"/>
                    <a:pt x="118" y="0"/>
                  </a:cubicBezTo>
                  <a:cubicBezTo>
                    <a:pt x="65" y="0"/>
                    <a:pt x="22" y="43"/>
                    <a:pt x="22" y="96"/>
                  </a:cubicBezTo>
                  <a:cubicBezTo>
                    <a:pt x="22" y="149"/>
                    <a:pt x="22" y="149"/>
                    <a:pt x="22" y="149"/>
                  </a:cubicBezTo>
                  <a:cubicBezTo>
                    <a:pt x="11" y="149"/>
                    <a:pt x="11" y="149"/>
                    <a:pt x="11" y="149"/>
                  </a:cubicBezTo>
                  <a:cubicBezTo>
                    <a:pt x="5" y="149"/>
                    <a:pt x="0" y="154"/>
                    <a:pt x="0" y="160"/>
                  </a:cubicBezTo>
                  <a:cubicBezTo>
                    <a:pt x="0" y="309"/>
                    <a:pt x="0" y="309"/>
                    <a:pt x="0" y="309"/>
                  </a:cubicBezTo>
                  <a:cubicBezTo>
                    <a:pt x="0" y="315"/>
                    <a:pt x="5" y="320"/>
                    <a:pt x="11" y="320"/>
                  </a:cubicBezTo>
                  <a:cubicBezTo>
                    <a:pt x="224" y="320"/>
                    <a:pt x="224" y="320"/>
                    <a:pt x="224" y="320"/>
                  </a:cubicBezTo>
                  <a:cubicBezTo>
                    <a:pt x="230" y="320"/>
                    <a:pt x="235" y="315"/>
                    <a:pt x="235" y="309"/>
                  </a:cubicBezTo>
                  <a:cubicBezTo>
                    <a:pt x="235" y="160"/>
                    <a:pt x="235" y="160"/>
                    <a:pt x="235" y="160"/>
                  </a:cubicBezTo>
                  <a:cubicBezTo>
                    <a:pt x="235" y="154"/>
                    <a:pt x="230" y="149"/>
                    <a:pt x="224" y="149"/>
                  </a:cubicBezTo>
                  <a:close/>
                  <a:moveTo>
                    <a:pt x="214" y="298"/>
                  </a:moveTo>
                  <a:cubicBezTo>
                    <a:pt x="22" y="298"/>
                    <a:pt x="22" y="298"/>
                    <a:pt x="22" y="298"/>
                  </a:cubicBezTo>
                  <a:cubicBezTo>
                    <a:pt x="22" y="170"/>
                    <a:pt x="22" y="170"/>
                    <a:pt x="22" y="170"/>
                  </a:cubicBezTo>
                  <a:cubicBezTo>
                    <a:pt x="214" y="170"/>
                    <a:pt x="214" y="170"/>
                    <a:pt x="214" y="170"/>
                  </a:cubicBezTo>
                  <a:lnTo>
                    <a:pt x="214" y="2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92" name="Freeform 603">
              <a:extLst>
                <a:ext uri="{FF2B5EF4-FFF2-40B4-BE49-F238E27FC236}">
                  <a16:creationId xmlns:a16="http://schemas.microsoft.com/office/drawing/2014/main" id="{2B041D25-FEEA-4745-9BE6-A62A4ADF7703}"/>
                </a:ext>
              </a:extLst>
            </p:cNvPr>
            <p:cNvSpPr>
              <a:spLocks noEditPoints="1"/>
            </p:cNvSpPr>
            <p:nvPr/>
          </p:nvSpPr>
          <p:spPr bwMode="auto">
            <a:xfrm>
              <a:off x="7347" y="2263"/>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sp>
        <p:nvSpPr>
          <p:cNvPr id="23" name="AutoShape 4">
            <a:extLst>
              <a:ext uri="{FF2B5EF4-FFF2-40B4-BE49-F238E27FC236}">
                <a16:creationId xmlns:a16="http://schemas.microsoft.com/office/drawing/2014/main" id="{4E3D8B0E-DF7F-4054-9DFC-5A57D85FC034}"/>
              </a:ext>
            </a:extLst>
          </p:cNvPr>
          <p:cNvSpPr>
            <a:spLocks noChangeArrowheads="1"/>
          </p:cNvSpPr>
          <p:nvPr/>
        </p:nvSpPr>
        <p:spPr bwMode="auto">
          <a:xfrm rot="16200000">
            <a:off x="7699135" y="2682478"/>
            <a:ext cx="2046008" cy="1999040"/>
          </a:xfrm>
          <a:custGeom>
            <a:avLst/>
            <a:gdLst>
              <a:gd name="T0" fmla="*/ 252318315 w 21600"/>
              <a:gd name="T1" fmla="*/ 46312661 h 21600"/>
              <a:gd name="T2" fmla="*/ 128472907 w 21600"/>
              <a:gd name="T3" fmla="*/ 92625257 h 21600"/>
              <a:gd name="T4" fmla="*/ 4627391 w 21600"/>
              <a:gd name="T5" fmla="*/ 46312661 h 21600"/>
              <a:gd name="T6" fmla="*/ 128472907 w 21600"/>
              <a:gd name="T7" fmla="*/ 0 h 21600"/>
              <a:gd name="T8" fmla="*/ 0 60000 65536"/>
              <a:gd name="T9" fmla="*/ 0 60000 65536"/>
              <a:gd name="T10" fmla="*/ 0 60000 65536"/>
              <a:gd name="T11" fmla="*/ 0 60000 65536"/>
              <a:gd name="T12" fmla="*/ 2189 w 21600"/>
              <a:gd name="T13" fmla="*/ 2189 h 21600"/>
              <a:gd name="T14" fmla="*/ 19411 w 21600"/>
              <a:gd name="T15" fmla="*/ 19411 h 21600"/>
            </a:gdLst>
            <a:ahLst/>
            <a:cxnLst>
              <a:cxn ang="T8">
                <a:pos x="T0" y="T1"/>
              </a:cxn>
              <a:cxn ang="T9">
                <a:pos x="T2" y="T3"/>
              </a:cxn>
              <a:cxn ang="T10">
                <a:pos x="T4" y="T5"/>
              </a:cxn>
              <a:cxn ang="T11">
                <a:pos x="T6" y="T7"/>
              </a:cxn>
            </a:cxnLst>
            <a:rect l="T12" t="T13" r="T14" b="T15"/>
            <a:pathLst>
              <a:path w="21600" h="21600">
                <a:moveTo>
                  <a:pt x="0" y="0"/>
                </a:moveTo>
                <a:lnTo>
                  <a:pt x="778" y="21600"/>
                </a:lnTo>
                <a:lnTo>
                  <a:pt x="20822" y="21600"/>
                </a:lnTo>
                <a:lnTo>
                  <a:pt x="21600" y="0"/>
                </a:lnTo>
                <a:close/>
              </a:path>
            </a:pathLst>
          </a:custGeom>
          <a:solidFill>
            <a:schemeClr val="accent6">
              <a:lumMod val="20000"/>
              <a:lumOff val="80000"/>
            </a:schemeClr>
          </a:solidFill>
          <a:ln w="9525">
            <a:noFill/>
            <a:miter lim="800000"/>
            <a:headEnd/>
            <a:tailEnd/>
          </a:ln>
        </p:spPr>
        <p:txBody>
          <a:bodyPr vert="vert" lIns="91440" tIns="91440" rIns="91440" bIns="91440" anchor="ctr"/>
          <a:lstStyle/>
          <a:p>
            <a:pPr>
              <a:defRPr/>
            </a:pPr>
            <a:r>
              <a:rPr lang="en-US" altLang="ja-JP" sz="1600" i="1" dirty="0">
                <a:ea typeface="ＭＳ Ｐゴシック" pitchFamily="50" charset="-128"/>
              </a:rPr>
              <a:t>Establishing</a:t>
            </a:r>
          </a:p>
          <a:p>
            <a:pPr>
              <a:defRPr/>
            </a:pPr>
            <a:r>
              <a:rPr lang="en-US" altLang="ja-JP" sz="1600" i="1" dirty="0">
                <a:ea typeface="ＭＳ Ｐゴシック" pitchFamily="50" charset="-128"/>
              </a:rPr>
              <a:t> a new  Automation framework - DIAS</a:t>
            </a:r>
          </a:p>
        </p:txBody>
      </p:sp>
      <p:cxnSp>
        <p:nvCxnSpPr>
          <p:cNvPr id="7" name="Straight Arrow Connector 6">
            <a:extLst>
              <a:ext uri="{FF2B5EF4-FFF2-40B4-BE49-F238E27FC236}">
                <a16:creationId xmlns:a16="http://schemas.microsoft.com/office/drawing/2014/main" id="{2FB63E8F-9DCB-4C5D-B4BF-85019F8B130F}"/>
              </a:ext>
            </a:extLst>
          </p:cNvPr>
          <p:cNvCxnSpPr>
            <a:cxnSpLocks/>
          </p:cNvCxnSpPr>
          <p:nvPr/>
        </p:nvCxnSpPr>
        <p:spPr>
          <a:xfrm>
            <a:off x="6382272" y="5863469"/>
            <a:ext cx="286574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8BEE2A4-6CFB-42CD-94EB-C2BB7364B875}"/>
              </a:ext>
            </a:extLst>
          </p:cNvPr>
          <p:cNvCxnSpPr>
            <a:cxnSpLocks/>
          </p:cNvCxnSpPr>
          <p:nvPr/>
        </p:nvCxnSpPr>
        <p:spPr>
          <a:xfrm flipV="1">
            <a:off x="6382272" y="4835951"/>
            <a:ext cx="0" cy="10275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CF5233A-5C0C-4C5C-BAAA-8E22E64AF23A}"/>
              </a:ext>
            </a:extLst>
          </p:cNvPr>
          <p:cNvCxnSpPr>
            <a:cxnSpLocks/>
          </p:cNvCxnSpPr>
          <p:nvPr/>
        </p:nvCxnSpPr>
        <p:spPr>
          <a:xfrm flipV="1">
            <a:off x="9240490" y="4637988"/>
            <a:ext cx="0" cy="12066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8031303-A36B-41CD-A707-B1E883BD664E}"/>
              </a:ext>
            </a:extLst>
          </p:cNvPr>
          <p:cNvCxnSpPr>
            <a:cxnSpLocks/>
          </p:cNvCxnSpPr>
          <p:nvPr/>
        </p:nvCxnSpPr>
        <p:spPr>
          <a:xfrm flipV="1">
            <a:off x="10788057" y="4517004"/>
            <a:ext cx="0" cy="13276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C92AB97-C3C5-4FA4-997A-DBC32349A221}"/>
              </a:ext>
            </a:extLst>
          </p:cNvPr>
          <p:cNvCxnSpPr>
            <a:cxnSpLocks/>
          </p:cNvCxnSpPr>
          <p:nvPr/>
        </p:nvCxnSpPr>
        <p:spPr>
          <a:xfrm flipV="1">
            <a:off x="3983657" y="5025286"/>
            <a:ext cx="0" cy="8381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4A4C637-A671-4C2B-960B-6FE2F2AF6DC0}"/>
              </a:ext>
            </a:extLst>
          </p:cNvPr>
          <p:cNvSpPr txBox="1"/>
          <p:nvPr/>
        </p:nvSpPr>
        <p:spPr>
          <a:xfrm>
            <a:off x="3296011" y="5873259"/>
            <a:ext cx="1375292" cy="369332"/>
          </a:xfrm>
          <a:prstGeom prst="rect">
            <a:avLst/>
          </a:prstGeom>
          <a:noFill/>
          <a:ln>
            <a:solidFill>
              <a:schemeClr val="tx1"/>
            </a:solidFill>
          </a:ln>
        </p:spPr>
        <p:txBody>
          <a:bodyPr wrap="square" rtlCol="0">
            <a:spAutoFit/>
          </a:bodyPr>
          <a:lstStyle/>
          <a:p>
            <a:pPr algn="ctr"/>
            <a:r>
              <a:rPr lang="en-US" dirty="0"/>
              <a:t>Phase I</a:t>
            </a:r>
          </a:p>
        </p:txBody>
      </p:sp>
      <p:sp>
        <p:nvSpPr>
          <p:cNvPr id="51" name="TextBox 50">
            <a:extLst>
              <a:ext uri="{FF2B5EF4-FFF2-40B4-BE49-F238E27FC236}">
                <a16:creationId xmlns:a16="http://schemas.microsoft.com/office/drawing/2014/main" id="{8A5149DC-32F5-460F-872C-95ECD97454C3}"/>
              </a:ext>
            </a:extLst>
          </p:cNvPr>
          <p:cNvSpPr txBox="1"/>
          <p:nvPr/>
        </p:nvSpPr>
        <p:spPr>
          <a:xfrm>
            <a:off x="7195125" y="6257935"/>
            <a:ext cx="1375292" cy="369332"/>
          </a:xfrm>
          <a:prstGeom prst="rect">
            <a:avLst/>
          </a:prstGeom>
          <a:noFill/>
          <a:ln>
            <a:solidFill>
              <a:schemeClr val="tx1"/>
            </a:solidFill>
          </a:ln>
        </p:spPr>
        <p:txBody>
          <a:bodyPr wrap="square" rtlCol="0">
            <a:spAutoFit/>
          </a:bodyPr>
          <a:lstStyle/>
          <a:p>
            <a:pPr algn="ctr"/>
            <a:r>
              <a:rPr lang="en-US" dirty="0"/>
              <a:t>Phase II</a:t>
            </a:r>
          </a:p>
        </p:txBody>
      </p:sp>
      <p:sp>
        <p:nvSpPr>
          <p:cNvPr id="52" name="TextBox 51">
            <a:extLst>
              <a:ext uri="{FF2B5EF4-FFF2-40B4-BE49-F238E27FC236}">
                <a16:creationId xmlns:a16="http://schemas.microsoft.com/office/drawing/2014/main" id="{5FA954AC-EE96-4910-A6D4-8C8EC73411D9}"/>
              </a:ext>
            </a:extLst>
          </p:cNvPr>
          <p:cNvSpPr txBox="1"/>
          <p:nvPr/>
        </p:nvSpPr>
        <p:spPr>
          <a:xfrm>
            <a:off x="10043068" y="5844616"/>
            <a:ext cx="1375292" cy="369332"/>
          </a:xfrm>
          <a:prstGeom prst="rect">
            <a:avLst/>
          </a:prstGeom>
          <a:noFill/>
          <a:ln>
            <a:solidFill>
              <a:schemeClr val="tx1"/>
            </a:solidFill>
          </a:ln>
        </p:spPr>
        <p:txBody>
          <a:bodyPr wrap="square" rtlCol="0">
            <a:spAutoFit/>
          </a:bodyPr>
          <a:lstStyle/>
          <a:p>
            <a:pPr algn="ctr"/>
            <a:r>
              <a:rPr lang="en-US" dirty="0"/>
              <a:t>Phase III</a:t>
            </a:r>
          </a:p>
        </p:txBody>
      </p:sp>
      <p:cxnSp>
        <p:nvCxnSpPr>
          <p:cNvPr id="53" name="Straight Arrow Connector 52">
            <a:extLst>
              <a:ext uri="{FF2B5EF4-FFF2-40B4-BE49-F238E27FC236}">
                <a16:creationId xmlns:a16="http://schemas.microsoft.com/office/drawing/2014/main" id="{A603412F-78E8-41FB-9188-C6F91EC1C9F4}"/>
              </a:ext>
            </a:extLst>
          </p:cNvPr>
          <p:cNvCxnSpPr>
            <a:cxnSpLocks/>
          </p:cNvCxnSpPr>
          <p:nvPr/>
        </p:nvCxnSpPr>
        <p:spPr>
          <a:xfrm flipV="1">
            <a:off x="7812836" y="5856103"/>
            <a:ext cx="0" cy="411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eneral_Border_96">
            <a:extLst>
              <a:ext uri="{FF2B5EF4-FFF2-40B4-BE49-F238E27FC236}">
                <a16:creationId xmlns:a16="http://schemas.microsoft.com/office/drawing/2014/main" id="{CA3FB755-6568-4377-9355-16632FD70CA6}"/>
              </a:ext>
            </a:extLst>
          </p:cNvPr>
          <p:cNvGrpSpPr>
            <a:grpSpLocks noChangeAspect="1"/>
          </p:cNvGrpSpPr>
          <p:nvPr/>
        </p:nvGrpSpPr>
        <p:grpSpPr bwMode="auto">
          <a:xfrm>
            <a:off x="8441974" y="2009018"/>
            <a:ext cx="635000" cy="635000"/>
            <a:chOff x="5850" y="1203"/>
            <a:chExt cx="340" cy="340"/>
          </a:xfrm>
          <a:solidFill>
            <a:srgbClr val="92D050"/>
          </a:solidFill>
        </p:grpSpPr>
        <p:sp>
          <p:nvSpPr>
            <p:cNvPr id="56" name="Freeform 319">
              <a:extLst>
                <a:ext uri="{FF2B5EF4-FFF2-40B4-BE49-F238E27FC236}">
                  <a16:creationId xmlns:a16="http://schemas.microsoft.com/office/drawing/2014/main" id="{B938FDFD-0197-43C1-B97D-D59DEA95FC3D}"/>
                </a:ext>
              </a:extLst>
            </p:cNvPr>
            <p:cNvSpPr>
              <a:spLocks noEditPoints="1"/>
            </p:cNvSpPr>
            <p:nvPr/>
          </p:nvSpPr>
          <p:spPr bwMode="auto">
            <a:xfrm>
              <a:off x="5850" y="1203"/>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accent6">
                  <a:lumMod val="40000"/>
                  <a:lumOff val="6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57" name="Freeform 320">
              <a:extLst>
                <a:ext uri="{FF2B5EF4-FFF2-40B4-BE49-F238E27FC236}">
                  <a16:creationId xmlns:a16="http://schemas.microsoft.com/office/drawing/2014/main" id="{86A33BBF-A9BF-491C-9501-733A377CE842}"/>
                </a:ext>
              </a:extLst>
            </p:cNvPr>
            <p:cNvSpPr>
              <a:spLocks noEditPoints="1"/>
            </p:cNvSpPr>
            <p:nvPr/>
          </p:nvSpPr>
          <p:spPr bwMode="auto">
            <a:xfrm>
              <a:off x="5958" y="1265"/>
              <a:ext cx="137" cy="207"/>
            </a:xfrm>
            <a:custGeom>
              <a:avLst/>
              <a:gdLst>
                <a:gd name="T0" fmla="*/ 199 w 207"/>
                <a:gd name="T1" fmla="*/ 40 h 311"/>
                <a:gd name="T2" fmla="*/ 99 w 207"/>
                <a:gd name="T3" fmla="*/ 2 h 311"/>
                <a:gd name="T4" fmla="*/ 85 w 207"/>
                <a:gd name="T5" fmla="*/ 8 h 311"/>
                <a:gd name="T6" fmla="*/ 78 w 207"/>
                <a:gd name="T7" fmla="*/ 28 h 311"/>
                <a:gd name="T8" fmla="*/ 78 w 207"/>
                <a:gd name="T9" fmla="*/ 37 h 311"/>
                <a:gd name="T10" fmla="*/ 82 w 207"/>
                <a:gd name="T11" fmla="*/ 46 h 311"/>
                <a:gd name="T12" fmla="*/ 52 w 207"/>
                <a:gd name="T13" fmla="*/ 125 h 311"/>
                <a:gd name="T14" fmla="*/ 26 w 207"/>
                <a:gd name="T15" fmla="*/ 124 h 311"/>
                <a:gd name="T16" fmla="*/ 16 w 207"/>
                <a:gd name="T17" fmla="*/ 130 h 311"/>
                <a:gd name="T18" fmla="*/ 1 w 207"/>
                <a:gd name="T19" fmla="*/ 170 h 311"/>
                <a:gd name="T20" fmla="*/ 1 w 207"/>
                <a:gd name="T21" fmla="*/ 178 h 311"/>
                <a:gd name="T22" fmla="*/ 7 w 207"/>
                <a:gd name="T23" fmla="*/ 184 h 311"/>
                <a:gd name="T24" fmla="*/ 67 w 207"/>
                <a:gd name="T25" fmla="*/ 207 h 311"/>
                <a:gd name="T26" fmla="*/ 32 w 207"/>
                <a:gd name="T27" fmla="*/ 297 h 311"/>
                <a:gd name="T28" fmla="*/ 38 w 207"/>
                <a:gd name="T29" fmla="*/ 310 h 311"/>
                <a:gd name="T30" fmla="*/ 42 w 207"/>
                <a:gd name="T31" fmla="*/ 311 h 311"/>
                <a:gd name="T32" fmla="*/ 52 w 207"/>
                <a:gd name="T33" fmla="*/ 304 h 311"/>
                <a:gd name="T34" fmla="*/ 86 w 207"/>
                <a:gd name="T35" fmla="*/ 214 h 311"/>
                <a:gd name="T36" fmla="*/ 146 w 207"/>
                <a:gd name="T37" fmla="*/ 237 h 311"/>
                <a:gd name="T38" fmla="*/ 150 w 207"/>
                <a:gd name="T39" fmla="*/ 238 h 311"/>
                <a:gd name="T40" fmla="*/ 160 w 207"/>
                <a:gd name="T41" fmla="*/ 231 h 311"/>
                <a:gd name="T42" fmla="*/ 175 w 207"/>
                <a:gd name="T43" fmla="*/ 191 h 311"/>
                <a:gd name="T44" fmla="*/ 172 w 207"/>
                <a:gd name="T45" fmla="*/ 179 h 311"/>
                <a:gd name="T46" fmla="*/ 152 w 207"/>
                <a:gd name="T47" fmla="*/ 163 h 311"/>
                <a:gd name="T48" fmla="*/ 182 w 207"/>
                <a:gd name="T49" fmla="*/ 84 h 311"/>
                <a:gd name="T50" fmla="*/ 192 w 207"/>
                <a:gd name="T51" fmla="*/ 80 h 311"/>
                <a:gd name="T52" fmla="*/ 197 w 207"/>
                <a:gd name="T53" fmla="*/ 74 h 311"/>
                <a:gd name="T54" fmla="*/ 205 w 207"/>
                <a:gd name="T55" fmla="*/ 54 h 311"/>
                <a:gd name="T56" fmla="*/ 199 w 207"/>
                <a:gd name="T57" fmla="*/ 40 h 311"/>
                <a:gd name="T58" fmla="*/ 179 w 207"/>
                <a:gd name="T59" fmla="*/ 62 h 311"/>
                <a:gd name="T60" fmla="*/ 169 w 207"/>
                <a:gd name="T61" fmla="*/ 67 h 311"/>
                <a:gd name="T62" fmla="*/ 164 w 207"/>
                <a:gd name="T63" fmla="*/ 73 h 311"/>
                <a:gd name="T64" fmla="*/ 129 w 207"/>
                <a:gd name="T65" fmla="*/ 162 h 311"/>
                <a:gd name="T66" fmla="*/ 132 w 207"/>
                <a:gd name="T67" fmla="*/ 174 h 311"/>
                <a:gd name="T68" fmla="*/ 153 w 207"/>
                <a:gd name="T69" fmla="*/ 191 h 311"/>
                <a:gd name="T70" fmla="*/ 144 w 207"/>
                <a:gd name="T71" fmla="*/ 214 h 311"/>
                <a:gd name="T72" fmla="*/ 24 w 207"/>
                <a:gd name="T73" fmla="*/ 168 h 311"/>
                <a:gd name="T74" fmla="*/ 33 w 207"/>
                <a:gd name="T75" fmla="*/ 145 h 311"/>
                <a:gd name="T76" fmla="*/ 59 w 207"/>
                <a:gd name="T77" fmla="*/ 146 h 311"/>
                <a:gd name="T78" fmla="*/ 70 w 207"/>
                <a:gd name="T79" fmla="*/ 139 h 311"/>
                <a:gd name="T80" fmla="*/ 104 w 207"/>
                <a:gd name="T81" fmla="*/ 50 h 311"/>
                <a:gd name="T82" fmla="*/ 104 w 207"/>
                <a:gd name="T83" fmla="*/ 42 h 311"/>
                <a:gd name="T84" fmla="*/ 99 w 207"/>
                <a:gd name="T85" fmla="*/ 32 h 311"/>
                <a:gd name="T86" fmla="*/ 102 w 207"/>
                <a:gd name="T87" fmla="*/ 26 h 311"/>
                <a:gd name="T88" fmla="*/ 181 w 207"/>
                <a:gd name="T89" fmla="*/ 57 h 311"/>
                <a:gd name="T90" fmla="*/ 179 w 207"/>
                <a:gd name="T91" fmla="*/ 62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7" h="311">
                  <a:moveTo>
                    <a:pt x="199" y="40"/>
                  </a:moveTo>
                  <a:cubicBezTo>
                    <a:pt x="99" y="2"/>
                    <a:pt x="99" y="2"/>
                    <a:pt x="99" y="2"/>
                  </a:cubicBezTo>
                  <a:cubicBezTo>
                    <a:pt x="94" y="0"/>
                    <a:pt x="88" y="3"/>
                    <a:pt x="85" y="8"/>
                  </a:cubicBezTo>
                  <a:cubicBezTo>
                    <a:pt x="78" y="28"/>
                    <a:pt x="78" y="28"/>
                    <a:pt x="78" y="28"/>
                  </a:cubicBezTo>
                  <a:cubicBezTo>
                    <a:pt x="77" y="31"/>
                    <a:pt x="77" y="34"/>
                    <a:pt x="78" y="37"/>
                  </a:cubicBezTo>
                  <a:cubicBezTo>
                    <a:pt x="82" y="46"/>
                    <a:pt x="82" y="46"/>
                    <a:pt x="82" y="46"/>
                  </a:cubicBezTo>
                  <a:cubicBezTo>
                    <a:pt x="52" y="125"/>
                    <a:pt x="52" y="125"/>
                    <a:pt x="52" y="125"/>
                  </a:cubicBezTo>
                  <a:cubicBezTo>
                    <a:pt x="26" y="124"/>
                    <a:pt x="26" y="124"/>
                    <a:pt x="26" y="124"/>
                  </a:cubicBezTo>
                  <a:cubicBezTo>
                    <a:pt x="22" y="123"/>
                    <a:pt x="18" y="126"/>
                    <a:pt x="16" y="130"/>
                  </a:cubicBezTo>
                  <a:cubicBezTo>
                    <a:pt x="1" y="170"/>
                    <a:pt x="1" y="170"/>
                    <a:pt x="1" y="170"/>
                  </a:cubicBezTo>
                  <a:cubicBezTo>
                    <a:pt x="0" y="173"/>
                    <a:pt x="0" y="176"/>
                    <a:pt x="1" y="178"/>
                  </a:cubicBezTo>
                  <a:cubicBezTo>
                    <a:pt x="2" y="181"/>
                    <a:pt x="4" y="183"/>
                    <a:pt x="7" y="184"/>
                  </a:cubicBezTo>
                  <a:cubicBezTo>
                    <a:pt x="67" y="207"/>
                    <a:pt x="67" y="207"/>
                    <a:pt x="67" y="207"/>
                  </a:cubicBezTo>
                  <a:cubicBezTo>
                    <a:pt x="32" y="297"/>
                    <a:pt x="32" y="297"/>
                    <a:pt x="32" y="297"/>
                  </a:cubicBezTo>
                  <a:cubicBezTo>
                    <a:pt x="30" y="302"/>
                    <a:pt x="33" y="308"/>
                    <a:pt x="38" y="310"/>
                  </a:cubicBezTo>
                  <a:cubicBezTo>
                    <a:pt x="40" y="311"/>
                    <a:pt x="41" y="311"/>
                    <a:pt x="42" y="311"/>
                  </a:cubicBezTo>
                  <a:cubicBezTo>
                    <a:pt x="46" y="311"/>
                    <a:pt x="50" y="308"/>
                    <a:pt x="52" y="304"/>
                  </a:cubicBezTo>
                  <a:cubicBezTo>
                    <a:pt x="86" y="214"/>
                    <a:pt x="86" y="214"/>
                    <a:pt x="86" y="214"/>
                  </a:cubicBezTo>
                  <a:cubicBezTo>
                    <a:pt x="146" y="237"/>
                    <a:pt x="146" y="237"/>
                    <a:pt x="146" y="237"/>
                  </a:cubicBezTo>
                  <a:cubicBezTo>
                    <a:pt x="147" y="238"/>
                    <a:pt x="149" y="238"/>
                    <a:pt x="150" y="238"/>
                  </a:cubicBezTo>
                  <a:cubicBezTo>
                    <a:pt x="154" y="238"/>
                    <a:pt x="158" y="235"/>
                    <a:pt x="160" y="231"/>
                  </a:cubicBezTo>
                  <a:cubicBezTo>
                    <a:pt x="175" y="191"/>
                    <a:pt x="175" y="191"/>
                    <a:pt x="175" y="191"/>
                  </a:cubicBezTo>
                  <a:cubicBezTo>
                    <a:pt x="177" y="187"/>
                    <a:pt x="176" y="182"/>
                    <a:pt x="172" y="179"/>
                  </a:cubicBezTo>
                  <a:cubicBezTo>
                    <a:pt x="152" y="163"/>
                    <a:pt x="152" y="163"/>
                    <a:pt x="152" y="163"/>
                  </a:cubicBezTo>
                  <a:cubicBezTo>
                    <a:pt x="182" y="84"/>
                    <a:pt x="182" y="84"/>
                    <a:pt x="182" y="84"/>
                  </a:cubicBezTo>
                  <a:cubicBezTo>
                    <a:pt x="192" y="80"/>
                    <a:pt x="192" y="80"/>
                    <a:pt x="192" y="80"/>
                  </a:cubicBezTo>
                  <a:cubicBezTo>
                    <a:pt x="194" y="79"/>
                    <a:pt x="196" y="77"/>
                    <a:pt x="197" y="74"/>
                  </a:cubicBezTo>
                  <a:cubicBezTo>
                    <a:pt x="205" y="54"/>
                    <a:pt x="205" y="54"/>
                    <a:pt x="205" y="54"/>
                  </a:cubicBezTo>
                  <a:cubicBezTo>
                    <a:pt x="207" y="49"/>
                    <a:pt x="204" y="43"/>
                    <a:pt x="199" y="40"/>
                  </a:cubicBezTo>
                  <a:close/>
                  <a:moveTo>
                    <a:pt x="179" y="62"/>
                  </a:moveTo>
                  <a:cubicBezTo>
                    <a:pt x="169" y="67"/>
                    <a:pt x="169" y="67"/>
                    <a:pt x="169" y="67"/>
                  </a:cubicBezTo>
                  <a:cubicBezTo>
                    <a:pt x="167" y="68"/>
                    <a:pt x="165" y="70"/>
                    <a:pt x="164" y="73"/>
                  </a:cubicBezTo>
                  <a:cubicBezTo>
                    <a:pt x="129" y="162"/>
                    <a:pt x="129" y="162"/>
                    <a:pt x="129" y="162"/>
                  </a:cubicBezTo>
                  <a:cubicBezTo>
                    <a:pt x="128" y="167"/>
                    <a:pt x="129" y="172"/>
                    <a:pt x="132" y="174"/>
                  </a:cubicBezTo>
                  <a:cubicBezTo>
                    <a:pt x="153" y="191"/>
                    <a:pt x="153" y="191"/>
                    <a:pt x="153" y="191"/>
                  </a:cubicBezTo>
                  <a:cubicBezTo>
                    <a:pt x="144" y="214"/>
                    <a:pt x="144" y="214"/>
                    <a:pt x="144" y="214"/>
                  </a:cubicBezTo>
                  <a:cubicBezTo>
                    <a:pt x="24" y="168"/>
                    <a:pt x="24" y="168"/>
                    <a:pt x="24" y="168"/>
                  </a:cubicBezTo>
                  <a:cubicBezTo>
                    <a:pt x="33" y="145"/>
                    <a:pt x="33" y="145"/>
                    <a:pt x="33" y="145"/>
                  </a:cubicBezTo>
                  <a:cubicBezTo>
                    <a:pt x="59" y="146"/>
                    <a:pt x="59" y="146"/>
                    <a:pt x="59" y="146"/>
                  </a:cubicBezTo>
                  <a:cubicBezTo>
                    <a:pt x="64" y="147"/>
                    <a:pt x="68" y="144"/>
                    <a:pt x="70" y="139"/>
                  </a:cubicBezTo>
                  <a:cubicBezTo>
                    <a:pt x="104" y="50"/>
                    <a:pt x="104" y="50"/>
                    <a:pt x="104" y="50"/>
                  </a:cubicBezTo>
                  <a:cubicBezTo>
                    <a:pt x="105" y="47"/>
                    <a:pt x="105" y="44"/>
                    <a:pt x="104" y="42"/>
                  </a:cubicBezTo>
                  <a:cubicBezTo>
                    <a:pt x="99" y="32"/>
                    <a:pt x="99" y="32"/>
                    <a:pt x="99" y="32"/>
                  </a:cubicBezTo>
                  <a:cubicBezTo>
                    <a:pt x="102" y="26"/>
                    <a:pt x="102" y="26"/>
                    <a:pt x="102" y="26"/>
                  </a:cubicBezTo>
                  <a:cubicBezTo>
                    <a:pt x="181" y="57"/>
                    <a:pt x="181" y="57"/>
                    <a:pt x="181" y="57"/>
                  </a:cubicBezTo>
                  <a:lnTo>
                    <a:pt x="179" y="62"/>
                  </a:lnTo>
                  <a:close/>
                </a:path>
              </a:pathLst>
            </a:custGeom>
            <a:grpFill/>
            <a:ln>
              <a:solidFill>
                <a:schemeClr val="accent6">
                  <a:lumMod val="40000"/>
                  <a:lumOff val="6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grpSp>
        <p:nvGrpSpPr>
          <p:cNvPr id="59" name="Education_Border_10">
            <a:extLst>
              <a:ext uri="{FF2B5EF4-FFF2-40B4-BE49-F238E27FC236}">
                <a16:creationId xmlns:a16="http://schemas.microsoft.com/office/drawing/2014/main" id="{EE920FC2-79BC-41DF-8B71-649693B6A3CC}"/>
              </a:ext>
            </a:extLst>
          </p:cNvPr>
          <p:cNvGrpSpPr>
            <a:grpSpLocks noChangeAspect="1"/>
          </p:cNvGrpSpPr>
          <p:nvPr/>
        </p:nvGrpSpPr>
        <p:grpSpPr bwMode="auto">
          <a:xfrm>
            <a:off x="10456975" y="2133005"/>
            <a:ext cx="657636" cy="628539"/>
            <a:chOff x="5047" y="1955"/>
            <a:chExt cx="340" cy="340"/>
          </a:xfrm>
          <a:solidFill>
            <a:srgbClr val="92D050"/>
          </a:solidFill>
        </p:grpSpPr>
        <p:sp>
          <p:nvSpPr>
            <p:cNvPr id="61" name="Freeform 509">
              <a:extLst>
                <a:ext uri="{FF2B5EF4-FFF2-40B4-BE49-F238E27FC236}">
                  <a16:creationId xmlns:a16="http://schemas.microsoft.com/office/drawing/2014/main" id="{03BD9F95-B1D8-44B5-801B-79AD9B2D5F7D}"/>
                </a:ext>
              </a:extLst>
            </p:cNvPr>
            <p:cNvSpPr>
              <a:spLocks noEditPoints="1"/>
            </p:cNvSpPr>
            <p:nvPr/>
          </p:nvSpPr>
          <p:spPr bwMode="auto">
            <a:xfrm>
              <a:off x="5047" y="1955"/>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accent6">
                  <a:lumMod val="40000"/>
                  <a:lumOff val="6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62" name="Freeform 510">
              <a:extLst>
                <a:ext uri="{FF2B5EF4-FFF2-40B4-BE49-F238E27FC236}">
                  <a16:creationId xmlns:a16="http://schemas.microsoft.com/office/drawing/2014/main" id="{48073CFE-D438-499B-B0B6-519CA5C8755A}"/>
                </a:ext>
              </a:extLst>
            </p:cNvPr>
            <p:cNvSpPr>
              <a:spLocks noEditPoints="1"/>
            </p:cNvSpPr>
            <p:nvPr/>
          </p:nvSpPr>
          <p:spPr bwMode="auto">
            <a:xfrm>
              <a:off x="5117" y="2054"/>
              <a:ext cx="206" cy="156"/>
            </a:xfrm>
            <a:custGeom>
              <a:avLst/>
              <a:gdLst>
                <a:gd name="T0" fmla="*/ 283 w 310"/>
                <a:gd name="T1" fmla="*/ 45 h 235"/>
                <a:gd name="T2" fmla="*/ 239 w 310"/>
                <a:gd name="T3" fmla="*/ 57 h 235"/>
                <a:gd name="T4" fmla="*/ 235 w 310"/>
                <a:gd name="T5" fmla="*/ 61 h 235"/>
                <a:gd name="T6" fmla="*/ 235 w 310"/>
                <a:gd name="T7" fmla="*/ 11 h 235"/>
                <a:gd name="T8" fmla="*/ 224 w 310"/>
                <a:gd name="T9" fmla="*/ 0 h 235"/>
                <a:gd name="T10" fmla="*/ 140 w 310"/>
                <a:gd name="T11" fmla="*/ 0 h 235"/>
                <a:gd name="T12" fmla="*/ 131 w 310"/>
                <a:gd name="T13" fmla="*/ 7 h 235"/>
                <a:gd name="T14" fmla="*/ 153 w 310"/>
                <a:gd name="T15" fmla="*/ 41 h 235"/>
                <a:gd name="T16" fmla="*/ 159 w 310"/>
                <a:gd name="T17" fmla="*/ 62 h 235"/>
                <a:gd name="T18" fmla="*/ 134 w 310"/>
                <a:gd name="T19" fmla="*/ 75 h 235"/>
                <a:gd name="T20" fmla="*/ 102 w 310"/>
                <a:gd name="T21" fmla="*/ 75 h 235"/>
                <a:gd name="T22" fmla="*/ 76 w 310"/>
                <a:gd name="T23" fmla="*/ 62 h 235"/>
                <a:gd name="T24" fmla="*/ 83 w 310"/>
                <a:gd name="T25" fmla="*/ 41 h 235"/>
                <a:gd name="T26" fmla="*/ 105 w 310"/>
                <a:gd name="T27" fmla="*/ 7 h 235"/>
                <a:gd name="T28" fmla="*/ 95 w 310"/>
                <a:gd name="T29" fmla="*/ 0 h 235"/>
                <a:gd name="T30" fmla="*/ 11 w 310"/>
                <a:gd name="T31" fmla="*/ 0 h 235"/>
                <a:gd name="T32" fmla="*/ 0 w 310"/>
                <a:gd name="T33" fmla="*/ 11 h 235"/>
                <a:gd name="T34" fmla="*/ 0 w 310"/>
                <a:gd name="T35" fmla="*/ 224 h 235"/>
                <a:gd name="T36" fmla="*/ 11 w 310"/>
                <a:gd name="T37" fmla="*/ 235 h 235"/>
                <a:gd name="T38" fmla="*/ 224 w 310"/>
                <a:gd name="T39" fmla="*/ 235 h 235"/>
                <a:gd name="T40" fmla="*/ 235 w 310"/>
                <a:gd name="T41" fmla="*/ 224 h 235"/>
                <a:gd name="T42" fmla="*/ 235 w 310"/>
                <a:gd name="T43" fmla="*/ 152 h 235"/>
                <a:gd name="T44" fmla="*/ 239 w 310"/>
                <a:gd name="T45" fmla="*/ 156 h 235"/>
                <a:gd name="T46" fmla="*/ 283 w 310"/>
                <a:gd name="T47" fmla="*/ 168 h 235"/>
                <a:gd name="T48" fmla="*/ 310 w 310"/>
                <a:gd name="T49" fmla="*/ 123 h 235"/>
                <a:gd name="T50" fmla="*/ 310 w 310"/>
                <a:gd name="T51" fmla="*/ 91 h 235"/>
                <a:gd name="T52" fmla="*/ 283 w 310"/>
                <a:gd name="T53" fmla="*/ 45 h 235"/>
                <a:gd name="T54" fmla="*/ 288 w 310"/>
                <a:gd name="T55" fmla="*/ 123 h 235"/>
                <a:gd name="T56" fmla="*/ 276 w 310"/>
                <a:gd name="T57" fmla="*/ 148 h 235"/>
                <a:gd name="T58" fmla="*/ 255 w 310"/>
                <a:gd name="T59" fmla="*/ 142 h 235"/>
                <a:gd name="T60" fmla="*/ 220 w 310"/>
                <a:gd name="T61" fmla="*/ 119 h 235"/>
                <a:gd name="T62" fmla="*/ 214 w 310"/>
                <a:gd name="T63" fmla="*/ 129 h 235"/>
                <a:gd name="T64" fmla="*/ 214 w 310"/>
                <a:gd name="T65" fmla="*/ 213 h 235"/>
                <a:gd name="T66" fmla="*/ 22 w 310"/>
                <a:gd name="T67" fmla="*/ 213 h 235"/>
                <a:gd name="T68" fmla="*/ 22 w 310"/>
                <a:gd name="T69" fmla="*/ 21 h 235"/>
                <a:gd name="T70" fmla="*/ 73 w 310"/>
                <a:gd name="T71" fmla="*/ 21 h 235"/>
                <a:gd name="T72" fmla="*/ 68 w 310"/>
                <a:gd name="T73" fmla="*/ 25 h 235"/>
                <a:gd name="T74" fmla="*/ 56 w 310"/>
                <a:gd name="T75" fmla="*/ 70 h 235"/>
                <a:gd name="T76" fmla="*/ 102 w 310"/>
                <a:gd name="T77" fmla="*/ 96 h 235"/>
                <a:gd name="T78" fmla="*/ 134 w 310"/>
                <a:gd name="T79" fmla="*/ 96 h 235"/>
                <a:gd name="T80" fmla="*/ 179 w 310"/>
                <a:gd name="T81" fmla="*/ 70 h 235"/>
                <a:gd name="T82" fmla="*/ 167 w 310"/>
                <a:gd name="T83" fmla="*/ 25 h 235"/>
                <a:gd name="T84" fmla="*/ 163 w 310"/>
                <a:gd name="T85" fmla="*/ 21 h 235"/>
                <a:gd name="T86" fmla="*/ 214 w 310"/>
                <a:gd name="T87" fmla="*/ 21 h 235"/>
                <a:gd name="T88" fmla="*/ 214 w 310"/>
                <a:gd name="T89" fmla="*/ 84 h 235"/>
                <a:gd name="T90" fmla="*/ 220 w 310"/>
                <a:gd name="T91" fmla="*/ 94 h 235"/>
                <a:gd name="T92" fmla="*/ 255 w 310"/>
                <a:gd name="T93" fmla="*/ 72 h 235"/>
                <a:gd name="T94" fmla="*/ 276 w 310"/>
                <a:gd name="T95" fmla="*/ 65 h 235"/>
                <a:gd name="T96" fmla="*/ 288 w 310"/>
                <a:gd name="T97" fmla="*/ 91 h 235"/>
                <a:gd name="T98" fmla="*/ 288 w 310"/>
                <a:gd name="T99" fmla="*/ 12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0" h="235">
                  <a:moveTo>
                    <a:pt x="283" y="45"/>
                  </a:moveTo>
                  <a:cubicBezTo>
                    <a:pt x="268" y="39"/>
                    <a:pt x="251" y="44"/>
                    <a:pt x="239" y="57"/>
                  </a:cubicBezTo>
                  <a:cubicBezTo>
                    <a:pt x="237" y="59"/>
                    <a:pt x="236" y="60"/>
                    <a:pt x="235" y="61"/>
                  </a:cubicBezTo>
                  <a:cubicBezTo>
                    <a:pt x="235" y="11"/>
                    <a:pt x="235" y="11"/>
                    <a:pt x="235" y="11"/>
                  </a:cubicBezTo>
                  <a:cubicBezTo>
                    <a:pt x="235" y="5"/>
                    <a:pt x="230" y="0"/>
                    <a:pt x="224" y="0"/>
                  </a:cubicBezTo>
                  <a:cubicBezTo>
                    <a:pt x="140" y="0"/>
                    <a:pt x="140" y="0"/>
                    <a:pt x="140" y="0"/>
                  </a:cubicBezTo>
                  <a:cubicBezTo>
                    <a:pt x="136" y="0"/>
                    <a:pt x="132" y="3"/>
                    <a:pt x="131" y="7"/>
                  </a:cubicBezTo>
                  <a:cubicBezTo>
                    <a:pt x="128" y="14"/>
                    <a:pt x="130" y="21"/>
                    <a:pt x="153" y="41"/>
                  </a:cubicBezTo>
                  <a:cubicBezTo>
                    <a:pt x="159" y="47"/>
                    <a:pt x="162" y="55"/>
                    <a:pt x="159" y="62"/>
                  </a:cubicBezTo>
                  <a:cubicBezTo>
                    <a:pt x="156" y="70"/>
                    <a:pt x="147" y="75"/>
                    <a:pt x="134" y="75"/>
                  </a:cubicBezTo>
                  <a:cubicBezTo>
                    <a:pt x="102" y="75"/>
                    <a:pt x="102" y="75"/>
                    <a:pt x="102" y="75"/>
                  </a:cubicBezTo>
                  <a:cubicBezTo>
                    <a:pt x="88" y="75"/>
                    <a:pt x="79" y="70"/>
                    <a:pt x="76" y="62"/>
                  </a:cubicBezTo>
                  <a:cubicBezTo>
                    <a:pt x="73" y="55"/>
                    <a:pt x="76" y="47"/>
                    <a:pt x="83" y="41"/>
                  </a:cubicBezTo>
                  <a:cubicBezTo>
                    <a:pt x="105" y="21"/>
                    <a:pt x="108" y="14"/>
                    <a:pt x="105" y="7"/>
                  </a:cubicBezTo>
                  <a:cubicBezTo>
                    <a:pt x="103" y="3"/>
                    <a:pt x="99" y="0"/>
                    <a:pt x="95" y="0"/>
                  </a:cubicBezTo>
                  <a:cubicBezTo>
                    <a:pt x="11" y="0"/>
                    <a:pt x="11" y="0"/>
                    <a:pt x="11" y="0"/>
                  </a:cubicBezTo>
                  <a:cubicBezTo>
                    <a:pt x="5" y="0"/>
                    <a:pt x="0" y="5"/>
                    <a:pt x="0" y="11"/>
                  </a:cubicBezTo>
                  <a:cubicBezTo>
                    <a:pt x="0" y="224"/>
                    <a:pt x="0" y="224"/>
                    <a:pt x="0" y="224"/>
                  </a:cubicBezTo>
                  <a:cubicBezTo>
                    <a:pt x="0" y="230"/>
                    <a:pt x="5" y="235"/>
                    <a:pt x="11" y="235"/>
                  </a:cubicBezTo>
                  <a:cubicBezTo>
                    <a:pt x="224" y="235"/>
                    <a:pt x="224" y="235"/>
                    <a:pt x="224" y="235"/>
                  </a:cubicBezTo>
                  <a:cubicBezTo>
                    <a:pt x="230" y="235"/>
                    <a:pt x="235" y="230"/>
                    <a:pt x="235" y="224"/>
                  </a:cubicBezTo>
                  <a:cubicBezTo>
                    <a:pt x="235" y="152"/>
                    <a:pt x="235" y="152"/>
                    <a:pt x="235" y="152"/>
                  </a:cubicBezTo>
                  <a:cubicBezTo>
                    <a:pt x="236" y="153"/>
                    <a:pt x="237" y="154"/>
                    <a:pt x="239" y="156"/>
                  </a:cubicBezTo>
                  <a:cubicBezTo>
                    <a:pt x="251" y="169"/>
                    <a:pt x="268" y="174"/>
                    <a:pt x="283" y="168"/>
                  </a:cubicBezTo>
                  <a:cubicBezTo>
                    <a:pt x="300" y="162"/>
                    <a:pt x="310" y="145"/>
                    <a:pt x="310" y="123"/>
                  </a:cubicBezTo>
                  <a:cubicBezTo>
                    <a:pt x="310" y="91"/>
                    <a:pt x="310" y="91"/>
                    <a:pt x="310" y="91"/>
                  </a:cubicBezTo>
                  <a:cubicBezTo>
                    <a:pt x="310" y="68"/>
                    <a:pt x="300" y="51"/>
                    <a:pt x="283" y="45"/>
                  </a:cubicBezTo>
                  <a:close/>
                  <a:moveTo>
                    <a:pt x="288" y="123"/>
                  </a:moveTo>
                  <a:cubicBezTo>
                    <a:pt x="288" y="136"/>
                    <a:pt x="284" y="145"/>
                    <a:pt x="276" y="148"/>
                  </a:cubicBezTo>
                  <a:cubicBezTo>
                    <a:pt x="269" y="151"/>
                    <a:pt x="261" y="148"/>
                    <a:pt x="255" y="142"/>
                  </a:cubicBezTo>
                  <a:cubicBezTo>
                    <a:pt x="235" y="120"/>
                    <a:pt x="227" y="117"/>
                    <a:pt x="220" y="119"/>
                  </a:cubicBezTo>
                  <a:cubicBezTo>
                    <a:pt x="216" y="121"/>
                    <a:pt x="214" y="125"/>
                    <a:pt x="214" y="129"/>
                  </a:cubicBezTo>
                  <a:cubicBezTo>
                    <a:pt x="214" y="213"/>
                    <a:pt x="214" y="213"/>
                    <a:pt x="214" y="213"/>
                  </a:cubicBezTo>
                  <a:cubicBezTo>
                    <a:pt x="22" y="213"/>
                    <a:pt x="22" y="213"/>
                    <a:pt x="22" y="213"/>
                  </a:cubicBezTo>
                  <a:cubicBezTo>
                    <a:pt x="22" y="21"/>
                    <a:pt x="22" y="21"/>
                    <a:pt x="22" y="21"/>
                  </a:cubicBezTo>
                  <a:cubicBezTo>
                    <a:pt x="73" y="21"/>
                    <a:pt x="73" y="21"/>
                    <a:pt x="73" y="21"/>
                  </a:cubicBezTo>
                  <a:cubicBezTo>
                    <a:pt x="71" y="23"/>
                    <a:pt x="70" y="24"/>
                    <a:pt x="68" y="25"/>
                  </a:cubicBezTo>
                  <a:cubicBezTo>
                    <a:pt x="55" y="37"/>
                    <a:pt x="50" y="55"/>
                    <a:pt x="56" y="70"/>
                  </a:cubicBezTo>
                  <a:cubicBezTo>
                    <a:pt x="62" y="86"/>
                    <a:pt x="79" y="96"/>
                    <a:pt x="102" y="96"/>
                  </a:cubicBezTo>
                  <a:cubicBezTo>
                    <a:pt x="134" y="96"/>
                    <a:pt x="134" y="96"/>
                    <a:pt x="134" y="96"/>
                  </a:cubicBezTo>
                  <a:cubicBezTo>
                    <a:pt x="156" y="96"/>
                    <a:pt x="173" y="86"/>
                    <a:pt x="179" y="70"/>
                  </a:cubicBezTo>
                  <a:cubicBezTo>
                    <a:pt x="185" y="55"/>
                    <a:pt x="180" y="37"/>
                    <a:pt x="167" y="25"/>
                  </a:cubicBezTo>
                  <a:cubicBezTo>
                    <a:pt x="166" y="24"/>
                    <a:pt x="164" y="22"/>
                    <a:pt x="163" y="21"/>
                  </a:cubicBezTo>
                  <a:cubicBezTo>
                    <a:pt x="214" y="21"/>
                    <a:pt x="214" y="21"/>
                    <a:pt x="214" y="21"/>
                  </a:cubicBezTo>
                  <a:cubicBezTo>
                    <a:pt x="214" y="84"/>
                    <a:pt x="214" y="84"/>
                    <a:pt x="214" y="84"/>
                  </a:cubicBezTo>
                  <a:cubicBezTo>
                    <a:pt x="214" y="88"/>
                    <a:pt x="216" y="92"/>
                    <a:pt x="220" y="94"/>
                  </a:cubicBezTo>
                  <a:cubicBezTo>
                    <a:pt x="227" y="97"/>
                    <a:pt x="234" y="94"/>
                    <a:pt x="255" y="72"/>
                  </a:cubicBezTo>
                  <a:cubicBezTo>
                    <a:pt x="261" y="65"/>
                    <a:pt x="269" y="62"/>
                    <a:pt x="276" y="65"/>
                  </a:cubicBezTo>
                  <a:cubicBezTo>
                    <a:pt x="284" y="68"/>
                    <a:pt x="288" y="77"/>
                    <a:pt x="288" y="91"/>
                  </a:cubicBezTo>
                  <a:lnTo>
                    <a:pt x="288" y="123"/>
                  </a:lnTo>
                  <a:close/>
                </a:path>
              </a:pathLst>
            </a:custGeom>
            <a:grpFill/>
            <a:ln>
              <a:solidFill>
                <a:schemeClr val="accent6">
                  <a:lumMod val="40000"/>
                  <a:lumOff val="60000"/>
                </a:schemeClr>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spTree>
    <p:extLst>
      <p:ext uri="{BB962C8B-B14F-4D97-AF65-F5344CB8AC3E}">
        <p14:creationId xmlns:p14="http://schemas.microsoft.com/office/powerpoint/2010/main" val="1560543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4">
            <a:extLst>
              <a:ext uri="{FF2B5EF4-FFF2-40B4-BE49-F238E27FC236}">
                <a16:creationId xmlns:a16="http://schemas.microsoft.com/office/drawing/2014/main" id="{5EAFD6CC-9B06-4826-8F5F-E48A59DBC2EB}"/>
              </a:ext>
            </a:extLst>
          </p:cNvPr>
          <p:cNvSpPr>
            <a:spLocks noGrp="1"/>
          </p:cNvSpPr>
          <p:nvPr>
            <p:ph type="title"/>
          </p:nvPr>
        </p:nvSpPr>
        <p:spPr>
          <a:xfrm>
            <a:off x="69344" y="59433"/>
            <a:ext cx="11252200" cy="488215"/>
          </a:xfrm>
          <a:solidFill>
            <a:schemeClr val="bg1"/>
          </a:solidFill>
          <a:effectLst/>
        </p:spPr>
        <p:txBody>
          <a:bodyPr>
            <a:noAutofit/>
          </a:bodyPr>
          <a:lstStyle/>
          <a:p>
            <a:r>
              <a:rPr lang="en-US" sz="2800" b="1" noProof="0" dirty="0">
                <a:solidFill>
                  <a:schemeClr val="tx1">
                    <a:lumMod val="85000"/>
                    <a:lumOff val="15000"/>
                  </a:schemeClr>
                </a:solidFill>
                <a:latin typeface="Cambria" panose="02040503050406030204" pitchFamily="18" charset="0"/>
                <a:ea typeface="Verdana" panose="020B0604030504040204" pitchFamily="34" charset="0"/>
                <a:cs typeface="Verdana" panose="020B0604030504040204" pitchFamily="34" charset="0"/>
              </a:rPr>
              <a:t>      PQE Framework Maturity</a:t>
            </a:r>
          </a:p>
        </p:txBody>
      </p:sp>
      <p:cxnSp>
        <p:nvCxnSpPr>
          <p:cNvPr id="18" name="Straight Connector 17">
            <a:extLst>
              <a:ext uri="{FF2B5EF4-FFF2-40B4-BE49-F238E27FC236}">
                <a16:creationId xmlns:a16="http://schemas.microsoft.com/office/drawing/2014/main" id="{C1ED96D1-6709-401B-B672-2A758684034E}"/>
              </a:ext>
            </a:extLst>
          </p:cNvPr>
          <p:cNvCxnSpPr/>
          <p:nvPr/>
        </p:nvCxnSpPr>
        <p:spPr>
          <a:xfrm>
            <a:off x="474064" y="615409"/>
            <a:ext cx="11470640" cy="0"/>
          </a:xfrm>
          <a:prstGeom prst="line">
            <a:avLst/>
          </a:prstGeom>
          <a:ln w="19050"/>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graphicFrame>
        <p:nvGraphicFramePr>
          <p:cNvPr id="2" name="Table 1">
            <a:extLst>
              <a:ext uri="{FF2B5EF4-FFF2-40B4-BE49-F238E27FC236}">
                <a16:creationId xmlns:a16="http://schemas.microsoft.com/office/drawing/2014/main" id="{93A68B5E-9DA5-4BB3-88A2-860C0BDC5446}"/>
              </a:ext>
            </a:extLst>
          </p:cNvPr>
          <p:cNvGraphicFramePr>
            <a:graphicFrameLocks noGrp="1"/>
          </p:cNvGraphicFramePr>
          <p:nvPr>
            <p:extLst>
              <p:ext uri="{D42A27DB-BD31-4B8C-83A1-F6EECF244321}">
                <p14:modId xmlns:p14="http://schemas.microsoft.com/office/powerpoint/2010/main" val="4282947084"/>
              </p:ext>
            </p:extLst>
          </p:nvPr>
        </p:nvGraphicFramePr>
        <p:xfrm>
          <a:off x="474064" y="873060"/>
          <a:ext cx="11470640" cy="5132800"/>
        </p:xfrm>
        <a:graphic>
          <a:graphicData uri="http://schemas.openxmlformats.org/drawingml/2006/table">
            <a:tbl>
              <a:tblPr firstRow="1" bandRow="1">
                <a:tableStyleId>{93296810-A885-4BE3-A3E7-6D5BEEA58F35}</a:tableStyleId>
              </a:tblPr>
              <a:tblGrid>
                <a:gridCol w="2144849">
                  <a:extLst>
                    <a:ext uri="{9D8B030D-6E8A-4147-A177-3AD203B41FA5}">
                      <a16:colId xmlns:a16="http://schemas.microsoft.com/office/drawing/2014/main" val="2496392633"/>
                    </a:ext>
                  </a:extLst>
                </a:gridCol>
                <a:gridCol w="2521258">
                  <a:extLst>
                    <a:ext uri="{9D8B030D-6E8A-4147-A177-3AD203B41FA5}">
                      <a16:colId xmlns:a16="http://schemas.microsoft.com/office/drawing/2014/main" val="2950220134"/>
                    </a:ext>
                  </a:extLst>
                </a:gridCol>
                <a:gridCol w="6804533">
                  <a:extLst>
                    <a:ext uri="{9D8B030D-6E8A-4147-A177-3AD203B41FA5}">
                      <a16:colId xmlns:a16="http://schemas.microsoft.com/office/drawing/2014/main" val="2425867938"/>
                    </a:ext>
                  </a:extLst>
                </a:gridCol>
              </a:tblGrid>
              <a:tr h="741871">
                <a:tc>
                  <a:txBody>
                    <a:bodyPr/>
                    <a:lstStyle/>
                    <a:p>
                      <a:endParaRPr lang="en-US" sz="1800" dirty="0"/>
                    </a:p>
                  </a:txBody>
                  <a:tcPr/>
                </a:tc>
                <a:tc>
                  <a:txBody>
                    <a:bodyPr/>
                    <a:lstStyle/>
                    <a:p>
                      <a:pPr marL="0" marR="0" algn="ctr">
                        <a:spcBef>
                          <a:spcPts val="0"/>
                        </a:spcBef>
                        <a:spcAft>
                          <a:spcPts val="0"/>
                        </a:spcAft>
                      </a:pPr>
                      <a:r>
                        <a:rPr lang="en-US" sz="1800" b="1" dirty="0">
                          <a:solidFill>
                            <a:schemeClr val="tx1"/>
                          </a:solidFill>
                          <a:effectLst/>
                          <a:latin typeface="Calibri" panose="020F0502020204030204" pitchFamily="34" charset="0"/>
                          <a:ea typeface="Calibri" panose="020F0502020204030204" pitchFamily="34" charset="0"/>
                        </a:rPr>
                        <a:t>PQE  framework maturity level</a:t>
                      </a:r>
                      <a:endParaRPr lang="en-US" sz="1800" dirty="0">
                        <a:solidFill>
                          <a:schemeClr val="tx1"/>
                        </a:solidFill>
                        <a:effectLst/>
                        <a:latin typeface="Calibri" panose="020F0502020204030204" pitchFamily="34" charset="0"/>
                        <a:ea typeface="Calibri" panose="020F0502020204030204" pitchFamily="34" charset="0"/>
                      </a:endParaRPr>
                    </a:p>
                  </a:txBody>
                  <a:tcPr anchor="ctr"/>
                </a:tc>
                <a:tc>
                  <a:txBody>
                    <a:bodyPr/>
                    <a:lstStyle/>
                    <a:p>
                      <a:pPr marL="0" marR="0" algn="ctr">
                        <a:spcBef>
                          <a:spcPts val="0"/>
                        </a:spcBef>
                        <a:spcAft>
                          <a:spcPts val="0"/>
                        </a:spcAft>
                      </a:pPr>
                      <a:r>
                        <a:rPr lang="en-US" sz="1800" b="1" dirty="0">
                          <a:solidFill>
                            <a:schemeClr val="tx1"/>
                          </a:solidFill>
                          <a:effectLst/>
                          <a:latin typeface="Calibri" panose="020F0502020204030204" pitchFamily="34" charset="0"/>
                          <a:ea typeface="Calibri" panose="020F0502020204030204" pitchFamily="34" charset="0"/>
                        </a:rPr>
                        <a:t>Reasoning – Additional information</a:t>
                      </a:r>
                      <a:endParaRPr lang="en-US" sz="1800" dirty="0">
                        <a:solidFill>
                          <a:schemeClr val="tx1"/>
                        </a:solidFill>
                        <a:effectLst/>
                        <a:latin typeface="Calibri" panose="020F0502020204030204" pitchFamily="34" charset="0"/>
                        <a:ea typeface="Calibri" panose="020F0502020204030204" pitchFamily="34" charset="0"/>
                      </a:endParaRPr>
                    </a:p>
                  </a:txBody>
                  <a:tcPr anchor="ctr"/>
                </a:tc>
                <a:extLst>
                  <a:ext uri="{0D108BD9-81ED-4DB2-BD59-A6C34878D82A}">
                    <a16:rowId xmlns:a16="http://schemas.microsoft.com/office/drawing/2014/main" val="2739823992"/>
                  </a:ext>
                </a:extLst>
              </a:tr>
              <a:tr h="1449345">
                <a:tc>
                  <a:txBody>
                    <a:bodyPr/>
                    <a:lstStyle/>
                    <a:p>
                      <a:pPr marL="0" marR="0" algn="ctr">
                        <a:spcBef>
                          <a:spcPts val="0"/>
                        </a:spcBef>
                        <a:spcAft>
                          <a:spcPts val="0"/>
                        </a:spcAft>
                      </a:pPr>
                      <a:r>
                        <a:rPr lang="en-US" sz="1800" dirty="0">
                          <a:effectLst/>
                          <a:latin typeface="Calibri" panose="020F0502020204030204" pitchFamily="34" charset="0"/>
                          <a:ea typeface="Calibri" panose="020F0502020204030204" pitchFamily="34" charset="0"/>
                        </a:rPr>
                        <a:t>Test case Standardization</a:t>
                      </a:r>
                    </a:p>
                  </a:txBody>
                  <a:tcPr anchor="ctr"/>
                </a:tc>
                <a:tc>
                  <a:txBody>
                    <a:bodyPr/>
                    <a:lstStyle/>
                    <a:p>
                      <a:pPr algn="ctr"/>
                      <a:endParaRPr lang="en-US" sz="1800" dirty="0"/>
                    </a:p>
                  </a:txBody>
                  <a:tcPr anchor="ctr"/>
                </a:tc>
                <a:tc>
                  <a:txBody>
                    <a:bodyPr/>
                    <a:lstStyle/>
                    <a:p>
                      <a:pPr marL="285750" indent="-285750" algn="l">
                        <a:buFont typeface="Arial" panose="020B0604020202020204" pitchFamily="34" charset="0"/>
                        <a:buChar char="•"/>
                      </a:pPr>
                      <a:r>
                        <a:rPr lang="en-US" sz="1800" dirty="0"/>
                        <a:t>Page Object Model is not implemented</a:t>
                      </a:r>
                    </a:p>
                    <a:p>
                      <a:pPr marL="285750" indent="-285750" algn="l">
                        <a:buFont typeface="Arial" panose="020B0604020202020204" pitchFamily="34" charset="0"/>
                        <a:buChar char="•"/>
                      </a:pPr>
                      <a:r>
                        <a:rPr lang="en-US" sz="1800" dirty="0"/>
                        <a:t>Not all elements are identified and Changes in application since the exercise would not have been reflected </a:t>
                      </a:r>
                    </a:p>
                    <a:p>
                      <a:pPr marL="285750" indent="-285750" algn="l">
                        <a:buFont typeface="Arial" panose="020B0604020202020204" pitchFamily="34" charset="0"/>
                        <a:buChar char="•"/>
                      </a:pPr>
                      <a:r>
                        <a:rPr lang="en-US" sz="1800" i="1" dirty="0"/>
                        <a:t>BDD/Cucumber is recommended considering transition to Agile in future </a:t>
                      </a:r>
                    </a:p>
                  </a:txBody>
                  <a:tcPr anchor="ctr"/>
                </a:tc>
                <a:extLst>
                  <a:ext uri="{0D108BD9-81ED-4DB2-BD59-A6C34878D82A}">
                    <a16:rowId xmlns:a16="http://schemas.microsoft.com/office/drawing/2014/main" val="3012889189"/>
                  </a:ext>
                </a:extLst>
              </a:tr>
              <a:tr h="824769">
                <a:tc>
                  <a:txBody>
                    <a:bodyPr/>
                    <a:lstStyle/>
                    <a:p>
                      <a:pPr marL="0" marR="0" algn="ctr">
                        <a:spcBef>
                          <a:spcPts val="0"/>
                        </a:spcBef>
                        <a:spcAft>
                          <a:spcPts val="0"/>
                        </a:spcAft>
                      </a:pPr>
                      <a:r>
                        <a:rPr lang="en-US" sz="1800" dirty="0">
                          <a:effectLst/>
                          <a:latin typeface="Calibri" panose="020F0502020204030204" pitchFamily="34" charset="0"/>
                          <a:ea typeface="Calibri" panose="020F0502020204030204" pitchFamily="34" charset="0"/>
                        </a:rPr>
                        <a:t>Logging</a:t>
                      </a:r>
                    </a:p>
                  </a:txBody>
                  <a:tcPr anchor="ctr"/>
                </a:tc>
                <a:tc>
                  <a:txBody>
                    <a:bodyPr/>
                    <a:lstStyle/>
                    <a:p>
                      <a:pPr algn="ctr"/>
                      <a:endParaRPr lang="en-US" sz="1800" dirty="0"/>
                    </a:p>
                  </a:txBody>
                  <a:tcPr anchor="ctr"/>
                </a:tc>
                <a:tc>
                  <a:txBody>
                    <a:bodyPr/>
                    <a:lstStyle/>
                    <a:p>
                      <a:pPr marL="285750" indent="-285750" algn="l">
                        <a:buFont typeface="Arial" panose="020B0604020202020204" pitchFamily="34" charset="0"/>
                        <a:buChar char="•"/>
                      </a:pPr>
                      <a:r>
                        <a:rPr lang="en-US" sz="1800" i="1" dirty="0"/>
                        <a:t>Need access to PQE HMHS Automation JAR source code to be able to reuse</a:t>
                      </a:r>
                      <a:endParaRPr lang="en-US" sz="1800" dirty="0"/>
                    </a:p>
                  </a:txBody>
                  <a:tcPr anchor="ctr"/>
                </a:tc>
                <a:extLst>
                  <a:ext uri="{0D108BD9-81ED-4DB2-BD59-A6C34878D82A}">
                    <a16:rowId xmlns:a16="http://schemas.microsoft.com/office/drawing/2014/main" val="3102979302"/>
                  </a:ext>
                </a:extLst>
              </a:tr>
              <a:tr h="794802">
                <a:tc>
                  <a:txBody>
                    <a:bodyPr/>
                    <a:lstStyle/>
                    <a:p>
                      <a:pPr marL="0" marR="0" algn="ctr">
                        <a:spcBef>
                          <a:spcPts val="0"/>
                        </a:spcBef>
                        <a:spcAft>
                          <a:spcPts val="0"/>
                        </a:spcAft>
                      </a:pPr>
                      <a:r>
                        <a:rPr lang="en-US" sz="1800" dirty="0">
                          <a:effectLst/>
                          <a:latin typeface="Calibri" panose="020F0502020204030204" pitchFamily="34" charset="0"/>
                          <a:ea typeface="Calibri" panose="020F0502020204030204" pitchFamily="34" charset="0"/>
                        </a:rPr>
                        <a:t>Test Data &amp; Config Utility</a:t>
                      </a:r>
                    </a:p>
                  </a:txBody>
                  <a:tcPr anchor="ctr"/>
                </a:tc>
                <a:tc>
                  <a:txBody>
                    <a:bodyPr/>
                    <a:lstStyle/>
                    <a:p>
                      <a:pPr algn="ctr"/>
                      <a:endParaRPr lang="en-US" sz="1800" dirty="0"/>
                    </a:p>
                  </a:txBody>
                  <a:tcPr anchor="ctr"/>
                </a:tc>
                <a:tc>
                  <a:txBody>
                    <a:bodyPr/>
                    <a:lstStyle/>
                    <a:p>
                      <a:pPr marL="285750" indent="-285750" algn="l">
                        <a:buFont typeface="Arial" panose="020B0604020202020204" pitchFamily="34" charset="0"/>
                        <a:buChar char="•"/>
                      </a:pPr>
                      <a:r>
                        <a:rPr lang="en-US" sz="1800" dirty="0"/>
                        <a:t>Methods to Read Test data available but scripts have hard coded test data inputs - </a:t>
                      </a:r>
                      <a:r>
                        <a:rPr lang="en-US" sz="1800" i="1" dirty="0"/>
                        <a:t>Need access to PQE HMHS Automation JAR source code to be able to reuse</a:t>
                      </a:r>
                      <a:endParaRPr lang="en-US" sz="1800" dirty="0"/>
                    </a:p>
                  </a:txBody>
                  <a:tcPr anchor="ctr"/>
                </a:tc>
                <a:extLst>
                  <a:ext uri="{0D108BD9-81ED-4DB2-BD59-A6C34878D82A}">
                    <a16:rowId xmlns:a16="http://schemas.microsoft.com/office/drawing/2014/main" val="2541505857"/>
                  </a:ext>
                </a:extLst>
              </a:tr>
              <a:tr h="1122074">
                <a:tc>
                  <a:txBody>
                    <a:bodyPr/>
                    <a:lstStyle/>
                    <a:p>
                      <a:pPr marL="0" marR="0" algn="ctr">
                        <a:spcBef>
                          <a:spcPts val="0"/>
                        </a:spcBef>
                        <a:spcAft>
                          <a:spcPts val="0"/>
                        </a:spcAft>
                      </a:pPr>
                      <a:r>
                        <a:rPr lang="en-US" sz="1800" dirty="0">
                          <a:effectLst/>
                          <a:latin typeface="Calibri" panose="020F0502020204030204" pitchFamily="34" charset="0"/>
                          <a:ea typeface="Calibri" panose="020F0502020204030204" pitchFamily="34" charset="0"/>
                        </a:rPr>
                        <a:t>Utility Library</a:t>
                      </a:r>
                    </a:p>
                  </a:txBody>
                  <a:tcPr anchor="ctr"/>
                </a:tc>
                <a:tc>
                  <a:txBody>
                    <a:bodyPr/>
                    <a:lstStyle/>
                    <a:p>
                      <a:pPr algn="ctr"/>
                      <a:endParaRPr lang="en-US" sz="1800" dirty="0"/>
                    </a:p>
                  </a:txBody>
                  <a:tcPr anchor="ctr"/>
                </a:tc>
                <a:tc>
                  <a:txBody>
                    <a:bodyPr/>
                    <a:lstStyle/>
                    <a:p>
                      <a:pPr marL="285750" indent="-285750" algn="l">
                        <a:buFont typeface="Arial" panose="020B0604020202020204" pitchFamily="34" charset="0"/>
                        <a:buChar char="•"/>
                      </a:pPr>
                      <a:r>
                        <a:rPr lang="en-US" sz="1800" dirty="0"/>
                        <a:t>Project Independent libraries that help with common functions like Capturing screenshots, read and write data from Excel spreadsheets etc. - </a:t>
                      </a:r>
                      <a:r>
                        <a:rPr lang="en-US" sz="1800" i="1" dirty="0"/>
                        <a:t>Need access to PQE HMHS Automation JAR source code to be able to reuse</a:t>
                      </a:r>
                      <a:endParaRPr lang="en-US" sz="1800" dirty="0"/>
                    </a:p>
                  </a:txBody>
                  <a:tcPr anchor="ctr"/>
                </a:tc>
                <a:extLst>
                  <a:ext uri="{0D108BD9-81ED-4DB2-BD59-A6C34878D82A}">
                    <a16:rowId xmlns:a16="http://schemas.microsoft.com/office/drawing/2014/main" val="874501693"/>
                  </a:ext>
                </a:extLst>
              </a:tr>
            </a:tbl>
          </a:graphicData>
        </a:graphic>
      </p:graphicFrame>
      <p:sp>
        <p:nvSpPr>
          <p:cNvPr id="73" name="TextBox 72">
            <a:extLst>
              <a:ext uri="{FF2B5EF4-FFF2-40B4-BE49-F238E27FC236}">
                <a16:creationId xmlns:a16="http://schemas.microsoft.com/office/drawing/2014/main" id="{4BCB52C0-07C9-4A79-AD66-EA448B98BF34}"/>
              </a:ext>
            </a:extLst>
          </p:cNvPr>
          <p:cNvSpPr txBox="1"/>
          <p:nvPr/>
        </p:nvSpPr>
        <p:spPr>
          <a:xfrm>
            <a:off x="445582" y="5986001"/>
            <a:ext cx="11470640" cy="738664"/>
          </a:xfrm>
          <a:prstGeom prst="rect">
            <a:avLst/>
          </a:prstGeom>
          <a:noFill/>
        </p:spPr>
        <p:txBody>
          <a:bodyPr wrap="square" rtlCol="0">
            <a:spAutoFit/>
          </a:bodyPr>
          <a:lstStyle/>
          <a:p>
            <a:r>
              <a:rPr lang="en-US" sz="1400" dirty="0"/>
              <a:t>                                  None 							                      Significant				 	</a:t>
            </a:r>
          </a:p>
          <a:p>
            <a:r>
              <a:rPr lang="en-US" sz="1400" dirty="0"/>
              <a:t>		</a:t>
            </a:r>
          </a:p>
        </p:txBody>
      </p:sp>
      <p:sp>
        <p:nvSpPr>
          <p:cNvPr id="79" name="Oval 78">
            <a:extLst>
              <a:ext uri="{FF2B5EF4-FFF2-40B4-BE49-F238E27FC236}">
                <a16:creationId xmlns:a16="http://schemas.microsoft.com/office/drawing/2014/main" id="{4215A973-DAD0-4C13-BEE0-5C7FB3CDC269}"/>
              </a:ext>
            </a:extLst>
          </p:cNvPr>
          <p:cNvSpPr/>
          <p:nvPr/>
        </p:nvSpPr>
        <p:spPr>
          <a:xfrm>
            <a:off x="8916141" y="6233855"/>
            <a:ext cx="351408" cy="310736"/>
          </a:xfrm>
          <a:prstGeom prst="ellipse">
            <a:avLst/>
          </a:prstGeom>
          <a:solidFill>
            <a:schemeClr val="tx1"/>
          </a:solidFill>
          <a:ln w="952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6" name="Group 85">
            <a:extLst>
              <a:ext uri="{FF2B5EF4-FFF2-40B4-BE49-F238E27FC236}">
                <a16:creationId xmlns:a16="http://schemas.microsoft.com/office/drawing/2014/main" id="{0079BFE0-EDD7-4A4A-A899-49A59B4D722E}"/>
              </a:ext>
            </a:extLst>
          </p:cNvPr>
          <p:cNvGrpSpPr/>
          <p:nvPr/>
        </p:nvGrpSpPr>
        <p:grpSpPr>
          <a:xfrm>
            <a:off x="3550480" y="6233855"/>
            <a:ext cx="351408" cy="310736"/>
            <a:chOff x="2362200" y="1633474"/>
            <a:chExt cx="457200" cy="457200"/>
          </a:xfrm>
        </p:grpSpPr>
        <p:sp>
          <p:nvSpPr>
            <p:cNvPr id="87" name="Partial Circle 86">
              <a:extLst>
                <a:ext uri="{FF2B5EF4-FFF2-40B4-BE49-F238E27FC236}">
                  <a16:creationId xmlns:a16="http://schemas.microsoft.com/office/drawing/2014/main" id="{93EE85AC-9202-4EA0-901E-35B4AA1DE635}"/>
                </a:ext>
              </a:extLst>
            </p:cNvPr>
            <p:cNvSpPr/>
            <p:nvPr/>
          </p:nvSpPr>
          <p:spPr>
            <a:xfrm>
              <a:off x="2362200" y="1633474"/>
              <a:ext cx="457200" cy="457200"/>
            </a:xfrm>
            <a:prstGeom prst="pie">
              <a:avLst/>
            </a:prstGeom>
            <a:solidFill>
              <a:srgbClr val="FFFFFF"/>
            </a:solidFill>
            <a:ln w="952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8" name="Partial Circle 87">
              <a:extLst>
                <a:ext uri="{FF2B5EF4-FFF2-40B4-BE49-F238E27FC236}">
                  <a16:creationId xmlns:a16="http://schemas.microsoft.com/office/drawing/2014/main" id="{97BF7C07-05CC-4B67-81B0-5DBC0CC48DD0}"/>
                </a:ext>
              </a:extLst>
            </p:cNvPr>
            <p:cNvSpPr/>
            <p:nvPr/>
          </p:nvSpPr>
          <p:spPr>
            <a:xfrm>
              <a:off x="2362200" y="1633474"/>
              <a:ext cx="457200" cy="457200"/>
            </a:xfrm>
            <a:prstGeom prst="pie">
              <a:avLst>
                <a:gd name="adj1" fmla="val 16200000"/>
                <a:gd name="adj2" fmla="val 0"/>
              </a:avLst>
            </a:prstGeom>
            <a:solidFill>
              <a:schemeClr val="tx1"/>
            </a:solidFill>
            <a:ln w="952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95" name="Group 94">
            <a:extLst>
              <a:ext uri="{FF2B5EF4-FFF2-40B4-BE49-F238E27FC236}">
                <a16:creationId xmlns:a16="http://schemas.microsoft.com/office/drawing/2014/main" id="{EE763A7E-1839-49A2-88C9-1AF1D82F4BF7}"/>
              </a:ext>
            </a:extLst>
          </p:cNvPr>
          <p:cNvGrpSpPr/>
          <p:nvPr/>
        </p:nvGrpSpPr>
        <p:grpSpPr>
          <a:xfrm>
            <a:off x="5108359" y="6233855"/>
            <a:ext cx="351408" cy="310736"/>
            <a:chOff x="2362200" y="1633474"/>
            <a:chExt cx="457200" cy="457200"/>
          </a:xfrm>
        </p:grpSpPr>
        <p:sp>
          <p:nvSpPr>
            <p:cNvPr id="96" name="Partial Circle 95">
              <a:extLst>
                <a:ext uri="{FF2B5EF4-FFF2-40B4-BE49-F238E27FC236}">
                  <a16:creationId xmlns:a16="http://schemas.microsoft.com/office/drawing/2014/main" id="{2B1FEA32-8C28-4F43-BF97-9C4EBEBA40C5}"/>
                </a:ext>
              </a:extLst>
            </p:cNvPr>
            <p:cNvSpPr/>
            <p:nvPr/>
          </p:nvSpPr>
          <p:spPr>
            <a:xfrm>
              <a:off x="2362200" y="1633474"/>
              <a:ext cx="457200" cy="457200"/>
            </a:xfrm>
            <a:prstGeom prst="pie">
              <a:avLst>
                <a:gd name="adj1" fmla="val 5400000"/>
                <a:gd name="adj2" fmla="val 16200000"/>
              </a:avLst>
            </a:prstGeom>
            <a:solidFill>
              <a:srgbClr val="FFFFFF"/>
            </a:solidFill>
            <a:ln w="952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Partial Circle 96">
              <a:extLst>
                <a:ext uri="{FF2B5EF4-FFF2-40B4-BE49-F238E27FC236}">
                  <a16:creationId xmlns:a16="http://schemas.microsoft.com/office/drawing/2014/main" id="{1EFE9AC7-F2C2-4A39-9CBE-9D99CAC5658E}"/>
                </a:ext>
              </a:extLst>
            </p:cNvPr>
            <p:cNvSpPr/>
            <p:nvPr/>
          </p:nvSpPr>
          <p:spPr>
            <a:xfrm>
              <a:off x="2362200" y="1633474"/>
              <a:ext cx="457200" cy="457200"/>
            </a:xfrm>
            <a:prstGeom prst="pie">
              <a:avLst>
                <a:gd name="adj1" fmla="val 16200000"/>
                <a:gd name="adj2" fmla="val 5400000"/>
              </a:avLst>
            </a:prstGeom>
            <a:solidFill>
              <a:schemeClr val="tx1"/>
            </a:solidFill>
            <a:ln w="952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04" name="Group 103">
            <a:extLst>
              <a:ext uri="{FF2B5EF4-FFF2-40B4-BE49-F238E27FC236}">
                <a16:creationId xmlns:a16="http://schemas.microsoft.com/office/drawing/2014/main" id="{8CC5BC46-9DDF-4727-AFC9-F559041DB48F}"/>
              </a:ext>
            </a:extLst>
          </p:cNvPr>
          <p:cNvGrpSpPr/>
          <p:nvPr/>
        </p:nvGrpSpPr>
        <p:grpSpPr>
          <a:xfrm>
            <a:off x="6831082" y="6233855"/>
            <a:ext cx="351408" cy="310736"/>
            <a:chOff x="2362200" y="1633474"/>
            <a:chExt cx="457200" cy="457200"/>
          </a:xfrm>
        </p:grpSpPr>
        <p:sp>
          <p:nvSpPr>
            <p:cNvPr id="105" name="Partial Circle 104">
              <a:extLst>
                <a:ext uri="{FF2B5EF4-FFF2-40B4-BE49-F238E27FC236}">
                  <a16:creationId xmlns:a16="http://schemas.microsoft.com/office/drawing/2014/main" id="{EF69EE25-4AF6-4847-9711-322869B9962B}"/>
                </a:ext>
              </a:extLst>
            </p:cNvPr>
            <p:cNvSpPr/>
            <p:nvPr/>
          </p:nvSpPr>
          <p:spPr>
            <a:xfrm>
              <a:off x="2362200" y="1633474"/>
              <a:ext cx="457200" cy="457200"/>
            </a:xfrm>
            <a:prstGeom prst="pie">
              <a:avLst>
                <a:gd name="adj1" fmla="val 10800000"/>
                <a:gd name="adj2" fmla="val 16200000"/>
              </a:avLst>
            </a:prstGeom>
            <a:solidFill>
              <a:srgbClr val="FFFFFF"/>
            </a:solidFill>
            <a:ln w="952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6" name="Partial Circle 105">
              <a:extLst>
                <a:ext uri="{FF2B5EF4-FFF2-40B4-BE49-F238E27FC236}">
                  <a16:creationId xmlns:a16="http://schemas.microsoft.com/office/drawing/2014/main" id="{9D4952D1-A5EF-4ABF-A1E1-397EC526A1CA}"/>
                </a:ext>
              </a:extLst>
            </p:cNvPr>
            <p:cNvSpPr/>
            <p:nvPr/>
          </p:nvSpPr>
          <p:spPr>
            <a:xfrm>
              <a:off x="2362200" y="1633474"/>
              <a:ext cx="457200" cy="457200"/>
            </a:xfrm>
            <a:prstGeom prst="pie">
              <a:avLst>
                <a:gd name="adj1" fmla="val 16200000"/>
                <a:gd name="adj2" fmla="val 10800000"/>
              </a:avLst>
            </a:prstGeom>
            <a:solidFill>
              <a:schemeClr val="tx1"/>
            </a:solidFill>
            <a:ln w="952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08" name="Oval 107">
            <a:extLst>
              <a:ext uri="{FF2B5EF4-FFF2-40B4-BE49-F238E27FC236}">
                <a16:creationId xmlns:a16="http://schemas.microsoft.com/office/drawing/2014/main" id="{21453E01-C675-482A-93E7-DC64E4242F43}"/>
              </a:ext>
            </a:extLst>
          </p:cNvPr>
          <p:cNvSpPr/>
          <p:nvPr/>
        </p:nvSpPr>
        <p:spPr>
          <a:xfrm>
            <a:off x="1910179" y="6239031"/>
            <a:ext cx="351408" cy="310736"/>
          </a:xfrm>
          <a:prstGeom prst="ellipse">
            <a:avLst/>
          </a:prstGeom>
          <a:solidFill>
            <a:srgbClr val="FFFFFF"/>
          </a:solidFill>
          <a:ln w="952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Arrow: Right 108">
            <a:extLst>
              <a:ext uri="{FF2B5EF4-FFF2-40B4-BE49-F238E27FC236}">
                <a16:creationId xmlns:a16="http://schemas.microsoft.com/office/drawing/2014/main" id="{89DE94A7-B465-4F1A-8099-AB3BDDCC7CB0}"/>
              </a:ext>
            </a:extLst>
          </p:cNvPr>
          <p:cNvSpPr/>
          <p:nvPr/>
        </p:nvSpPr>
        <p:spPr>
          <a:xfrm>
            <a:off x="1910179" y="6597859"/>
            <a:ext cx="7278209" cy="18911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47BED16B-826E-41F4-AC0E-CDA10B994348}"/>
              </a:ext>
            </a:extLst>
          </p:cNvPr>
          <p:cNvSpPr/>
          <p:nvPr/>
        </p:nvSpPr>
        <p:spPr>
          <a:xfrm>
            <a:off x="3660711" y="2117000"/>
            <a:ext cx="351408" cy="350519"/>
          </a:xfrm>
          <a:prstGeom prst="ellipse">
            <a:avLst/>
          </a:prstGeom>
          <a:solidFill>
            <a:srgbClr val="FFFFFF"/>
          </a:solidFill>
          <a:ln w="952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6A378B8A-E556-4C85-8D81-80EF530FD978}"/>
              </a:ext>
            </a:extLst>
          </p:cNvPr>
          <p:cNvGrpSpPr/>
          <p:nvPr/>
        </p:nvGrpSpPr>
        <p:grpSpPr>
          <a:xfrm>
            <a:off x="3660711" y="3320300"/>
            <a:ext cx="351408" cy="310736"/>
            <a:chOff x="2362200" y="1633474"/>
            <a:chExt cx="457200" cy="457200"/>
          </a:xfrm>
        </p:grpSpPr>
        <p:sp>
          <p:nvSpPr>
            <p:cNvPr id="38" name="Partial Circle 37">
              <a:extLst>
                <a:ext uri="{FF2B5EF4-FFF2-40B4-BE49-F238E27FC236}">
                  <a16:creationId xmlns:a16="http://schemas.microsoft.com/office/drawing/2014/main" id="{BED2CD29-787E-47AD-9E05-6BA9D125E250}"/>
                </a:ext>
              </a:extLst>
            </p:cNvPr>
            <p:cNvSpPr/>
            <p:nvPr/>
          </p:nvSpPr>
          <p:spPr>
            <a:xfrm>
              <a:off x="2362200" y="1633474"/>
              <a:ext cx="457200" cy="457200"/>
            </a:xfrm>
            <a:prstGeom prst="pie">
              <a:avLst/>
            </a:prstGeom>
            <a:solidFill>
              <a:srgbClr val="FFFFFF"/>
            </a:solidFill>
            <a:ln w="952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Partial Circle 38">
              <a:extLst>
                <a:ext uri="{FF2B5EF4-FFF2-40B4-BE49-F238E27FC236}">
                  <a16:creationId xmlns:a16="http://schemas.microsoft.com/office/drawing/2014/main" id="{1E42B897-211C-491A-A5AD-5AC94F46599A}"/>
                </a:ext>
              </a:extLst>
            </p:cNvPr>
            <p:cNvSpPr/>
            <p:nvPr/>
          </p:nvSpPr>
          <p:spPr>
            <a:xfrm>
              <a:off x="2362200" y="1633474"/>
              <a:ext cx="457200" cy="457200"/>
            </a:xfrm>
            <a:prstGeom prst="pie">
              <a:avLst>
                <a:gd name="adj1" fmla="val 16200000"/>
                <a:gd name="adj2" fmla="val 0"/>
              </a:avLst>
            </a:prstGeom>
            <a:solidFill>
              <a:schemeClr val="tx1"/>
            </a:solidFill>
            <a:ln w="952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0" name="Group 39">
            <a:extLst>
              <a:ext uri="{FF2B5EF4-FFF2-40B4-BE49-F238E27FC236}">
                <a16:creationId xmlns:a16="http://schemas.microsoft.com/office/drawing/2014/main" id="{A75E1A90-2C11-4792-B8D2-984241C28B1A}"/>
              </a:ext>
            </a:extLst>
          </p:cNvPr>
          <p:cNvGrpSpPr/>
          <p:nvPr/>
        </p:nvGrpSpPr>
        <p:grpSpPr>
          <a:xfrm>
            <a:off x="3660711" y="4173675"/>
            <a:ext cx="351408" cy="310736"/>
            <a:chOff x="2362200" y="1633474"/>
            <a:chExt cx="457200" cy="457200"/>
          </a:xfrm>
        </p:grpSpPr>
        <p:sp>
          <p:nvSpPr>
            <p:cNvPr id="41" name="Partial Circle 40">
              <a:extLst>
                <a:ext uri="{FF2B5EF4-FFF2-40B4-BE49-F238E27FC236}">
                  <a16:creationId xmlns:a16="http://schemas.microsoft.com/office/drawing/2014/main" id="{3F9890BD-3714-4703-A412-79C51541853E}"/>
                </a:ext>
              </a:extLst>
            </p:cNvPr>
            <p:cNvSpPr/>
            <p:nvPr/>
          </p:nvSpPr>
          <p:spPr>
            <a:xfrm>
              <a:off x="2362200" y="1633474"/>
              <a:ext cx="457200" cy="457200"/>
            </a:xfrm>
            <a:prstGeom prst="pie">
              <a:avLst>
                <a:gd name="adj1" fmla="val 5400000"/>
                <a:gd name="adj2" fmla="val 16200000"/>
              </a:avLst>
            </a:prstGeom>
            <a:solidFill>
              <a:srgbClr val="FFFFFF"/>
            </a:solidFill>
            <a:ln w="952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Partial Circle 41">
              <a:extLst>
                <a:ext uri="{FF2B5EF4-FFF2-40B4-BE49-F238E27FC236}">
                  <a16:creationId xmlns:a16="http://schemas.microsoft.com/office/drawing/2014/main" id="{C52AF283-3899-40AF-9B6A-C24B298C57D5}"/>
                </a:ext>
              </a:extLst>
            </p:cNvPr>
            <p:cNvSpPr/>
            <p:nvPr/>
          </p:nvSpPr>
          <p:spPr>
            <a:xfrm>
              <a:off x="2362200" y="1633474"/>
              <a:ext cx="457200" cy="457200"/>
            </a:xfrm>
            <a:prstGeom prst="pie">
              <a:avLst>
                <a:gd name="adj1" fmla="val 16200000"/>
                <a:gd name="adj2" fmla="val 5400000"/>
              </a:avLst>
            </a:prstGeom>
            <a:solidFill>
              <a:schemeClr val="tx1"/>
            </a:solidFill>
            <a:ln w="952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3" name="Group 42">
            <a:extLst>
              <a:ext uri="{FF2B5EF4-FFF2-40B4-BE49-F238E27FC236}">
                <a16:creationId xmlns:a16="http://schemas.microsoft.com/office/drawing/2014/main" id="{8293B389-17D6-47D1-B6F6-AC981E26B322}"/>
              </a:ext>
            </a:extLst>
          </p:cNvPr>
          <p:cNvGrpSpPr/>
          <p:nvPr/>
        </p:nvGrpSpPr>
        <p:grpSpPr>
          <a:xfrm>
            <a:off x="3660711" y="5132626"/>
            <a:ext cx="351408" cy="310736"/>
            <a:chOff x="2362200" y="1633474"/>
            <a:chExt cx="457200" cy="457200"/>
          </a:xfrm>
        </p:grpSpPr>
        <p:sp>
          <p:nvSpPr>
            <p:cNvPr id="44" name="Partial Circle 43">
              <a:extLst>
                <a:ext uri="{FF2B5EF4-FFF2-40B4-BE49-F238E27FC236}">
                  <a16:creationId xmlns:a16="http://schemas.microsoft.com/office/drawing/2014/main" id="{6F0AB378-0051-4407-9C75-E507CC086001}"/>
                </a:ext>
              </a:extLst>
            </p:cNvPr>
            <p:cNvSpPr/>
            <p:nvPr/>
          </p:nvSpPr>
          <p:spPr>
            <a:xfrm>
              <a:off x="2362200" y="1633474"/>
              <a:ext cx="457200" cy="457200"/>
            </a:xfrm>
            <a:prstGeom prst="pie">
              <a:avLst>
                <a:gd name="adj1" fmla="val 5400000"/>
                <a:gd name="adj2" fmla="val 16200000"/>
              </a:avLst>
            </a:prstGeom>
            <a:solidFill>
              <a:srgbClr val="FFFFFF"/>
            </a:solidFill>
            <a:ln w="952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Partial Circle 44">
              <a:extLst>
                <a:ext uri="{FF2B5EF4-FFF2-40B4-BE49-F238E27FC236}">
                  <a16:creationId xmlns:a16="http://schemas.microsoft.com/office/drawing/2014/main" id="{1CE60709-85A7-4A56-9C67-25BE66AC7D4A}"/>
                </a:ext>
              </a:extLst>
            </p:cNvPr>
            <p:cNvSpPr/>
            <p:nvPr/>
          </p:nvSpPr>
          <p:spPr>
            <a:xfrm>
              <a:off x="2362200" y="1633474"/>
              <a:ext cx="457200" cy="457200"/>
            </a:xfrm>
            <a:prstGeom prst="pie">
              <a:avLst>
                <a:gd name="adj1" fmla="val 16200000"/>
                <a:gd name="adj2" fmla="val 5400000"/>
              </a:avLst>
            </a:prstGeom>
            <a:solidFill>
              <a:schemeClr val="tx1"/>
            </a:solidFill>
            <a:ln w="952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790636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4">
            <a:extLst>
              <a:ext uri="{FF2B5EF4-FFF2-40B4-BE49-F238E27FC236}">
                <a16:creationId xmlns:a16="http://schemas.microsoft.com/office/drawing/2014/main" id="{5EAFD6CC-9B06-4826-8F5F-E48A59DBC2EB}"/>
              </a:ext>
            </a:extLst>
          </p:cNvPr>
          <p:cNvSpPr>
            <a:spLocks noGrp="1"/>
          </p:cNvSpPr>
          <p:nvPr>
            <p:ph type="title"/>
          </p:nvPr>
        </p:nvSpPr>
        <p:spPr>
          <a:xfrm>
            <a:off x="69344" y="59433"/>
            <a:ext cx="11252200" cy="488215"/>
          </a:xfrm>
          <a:solidFill>
            <a:schemeClr val="bg1"/>
          </a:solidFill>
          <a:effectLst/>
        </p:spPr>
        <p:txBody>
          <a:bodyPr>
            <a:noAutofit/>
          </a:bodyPr>
          <a:lstStyle/>
          <a:p>
            <a:r>
              <a:rPr lang="en-US" sz="2800" b="1" noProof="0" dirty="0">
                <a:solidFill>
                  <a:schemeClr val="tx1">
                    <a:lumMod val="85000"/>
                    <a:lumOff val="15000"/>
                  </a:schemeClr>
                </a:solidFill>
                <a:latin typeface="Cambria" panose="02040503050406030204" pitchFamily="18" charset="0"/>
                <a:ea typeface="Verdana" panose="020B0604030504040204" pitchFamily="34" charset="0"/>
                <a:cs typeface="Verdana" panose="020B0604030504040204" pitchFamily="34" charset="0"/>
              </a:rPr>
              <a:t>      PQE Framework Maturity…</a:t>
            </a:r>
            <a:r>
              <a:rPr lang="en-US" sz="2800" b="1" i="1" noProof="0" dirty="0">
                <a:solidFill>
                  <a:schemeClr val="tx1">
                    <a:lumMod val="85000"/>
                    <a:lumOff val="15000"/>
                  </a:schemeClr>
                </a:solidFill>
                <a:latin typeface="Cambria" panose="02040503050406030204" pitchFamily="18" charset="0"/>
                <a:ea typeface="Verdana" panose="020B0604030504040204" pitchFamily="34" charset="0"/>
                <a:cs typeface="Verdana" panose="020B0604030504040204" pitchFamily="34" charset="0"/>
              </a:rPr>
              <a:t>Continued</a:t>
            </a:r>
          </a:p>
        </p:txBody>
      </p:sp>
      <p:cxnSp>
        <p:nvCxnSpPr>
          <p:cNvPr id="18" name="Straight Connector 17">
            <a:extLst>
              <a:ext uri="{FF2B5EF4-FFF2-40B4-BE49-F238E27FC236}">
                <a16:creationId xmlns:a16="http://schemas.microsoft.com/office/drawing/2014/main" id="{C1ED96D1-6709-401B-B672-2A758684034E}"/>
              </a:ext>
            </a:extLst>
          </p:cNvPr>
          <p:cNvCxnSpPr/>
          <p:nvPr/>
        </p:nvCxnSpPr>
        <p:spPr>
          <a:xfrm>
            <a:off x="474064" y="615409"/>
            <a:ext cx="11470640" cy="0"/>
          </a:xfrm>
          <a:prstGeom prst="line">
            <a:avLst/>
          </a:prstGeom>
          <a:ln w="19050"/>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graphicFrame>
        <p:nvGraphicFramePr>
          <p:cNvPr id="2" name="Table 1">
            <a:extLst>
              <a:ext uri="{FF2B5EF4-FFF2-40B4-BE49-F238E27FC236}">
                <a16:creationId xmlns:a16="http://schemas.microsoft.com/office/drawing/2014/main" id="{93A68B5E-9DA5-4BB3-88A2-860C0BDC5446}"/>
              </a:ext>
            </a:extLst>
          </p:cNvPr>
          <p:cNvGraphicFramePr>
            <a:graphicFrameLocks noGrp="1"/>
          </p:cNvGraphicFramePr>
          <p:nvPr>
            <p:extLst>
              <p:ext uri="{D42A27DB-BD31-4B8C-83A1-F6EECF244321}">
                <p14:modId xmlns:p14="http://schemas.microsoft.com/office/powerpoint/2010/main" val="502358389"/>
              </p:ext>
            </p:extLst>
          </p:nvPr>
        </p:nvGraphicFramePr>
        <p:xfrm>
          <a:off x="474064" y="873060"/>
          <a:ext cx="11470640" cy="4483446"/>
        </p:xfrm>
        <a:graphic>
          <a:graphicData uri="http://schemas.openxmlformats.org/drawingml/2006/table">
            <a:tbl>
              <a:tblPr firstRow="1" bandRow="1">
                <a:tableStyleId>{93296810-A885-4BE3-A3E7-6D5BEEA58F35}</a:tableStyleId>
              </a:tblPr>
              <a:tblGrid>
                <a:gridCol w="2144849">
                  <a:extLst>
                    <a:ext uri="{9D8B030D-6E8A-4147-A177-3AD203B41FA5}">
                      <a16:colId xmlns:a16="http://schemas.microsoft.com/office/drawing/2014/main" val="2496392633"/>
                    </a:ext>
                  </a:extLst>
                </a:gridCol>
                <a:gridCol w="2521258">
                  <a:extLst>
                    <a:ext uri="{9D8B030D-6E8A-4147-A177-3AD203B41FA5}">
                      <a16:colId xmlns:a16="http://schemas.microsoft.com/office/drawing/2014/main" val="2950220134"/>
                    </a:ext>
                  </a:extLst>
                </a:gridCol>
                <a:gridCol w="6804533">
                  <a:extLst>
                    <a:ext uri="{9D8B030D-6E8A-4147-A177-3AD203B41FA5}">
                      <a16:colId xmlns:a16="http://schemas.microsoft.com/office/drawing/2014/main" val="2425867938"/>
                    </a:ext>
                  </a:extLst>
                </a:gridCol>
              </a:tblGrid>
              <a:tr h="642966">
                <a:tc>
                  <a:txBody>
                    <a:bodyPr/>
                    <a:lstStyle/>
                    <a:p>
                      <a:endParaRPr lang="en-US" sz="1800" dirty="0"/>
                    </a:p>
                  </a:txBody>
                  <a:tcPr anchor="ctr"/>
                </a:tc>
                <a:tc>
                  <a:txBody>
                    <a:bodyPr/>
                    <a:lstStyle/>
                    <a:p>
                      <a:pPr marL="0" marR="0" algn="ctr">
                        <a:spcBef>
                          <a:spcPts val="0"/>
                        </a:spcBef>
                        <a:spcAft>
                          <a:spcPts val="0"/>
                        </a:spcAft>
                      </a:pPr>
                      <a:r>
                        <a:rPr lang="en-US" sz="1800" b="1" dirty="0">
                          <a:solidFill>
                            <a:schemeClr val="tx1"/>
                          </a:solidFill>
                          <a:effectLst/>
                          <a:latin typeface="Calibri" panose="020F0502020204030204" pitchFamily="34" charset="0"/>
                          <a:ea typeface="Calibri" panose="020F0502020204030204" pitchFamily="34" charset="0"/>
                        </a:rPr>
                        <a:t>PQE  framework maturity level</a:t>
                      </a:r>
                      <a:endParaRPr lang="en-US" sz="1800" dirty="0">
                        <a:solidFill>
                          <a:schemeClr val="tx1"/>
                        </a:solidFill>
                        <a:effectLst/>
                        <a:latin typeface="Calibri" panose="020F0502020204030204" pitchFamily="34" charset="0"/>
                        <a:ea typeface="Calibri" panose="020F0502020204030204" pitchFamily="34" charset="0"/>
                      </a:endParaRPr>
                    </a:p>
                  </a:txBody>
                  <a:tcPr anchor="ctr"/>
                </a:tc>
                <a:tc>
                  <a:txBody>
                    <a:bodyPr/>
                    <a:lstStyle/>
                    <a:p>
                      <a:pPr marL="0" marR="0" algn="ctr">
                        <a:spcBef>
                          <a:spcPts val="0"/>
                        </a:spcBef>
                        <a:spcAft>
                          <a:spcPts val="0"/>
                        </a:spcAft>
                      </a:pPr>
                      <a:r>
                        <a:rPr lang="en-US" sz="1800" b="1" dirty="0">
                          <a:solidFill>
                            <a:schemeClr val="tx1"/>
                          </a:solidFill>
                          <a:effectLst/>
                          <a:latin typeface="Calibri" panose="020F0502020204030204" pitchFamily="34" charset="0"/>
                          <a:ea typeface="Calibri" panose="020F0502020204030204" pitchFamily="34" charset="0"/>
                        </a:rPr>
                        <a:t>Reasoning – Additional information</a:t>
                      </a:r>
                      <a:endParaRPr lang="en-US" sz="1800" dirty="0">
                        <a:solidFill>
                          <a:schemeClr val="tx1"/>
                        </a:solidFill>
                        <a:effectLst/>
                        <a:latin typeface="Calibri" panose="020F0502020204030204" pitchFamily="34" charset="0"/>
                        <a:ea typeface="Calibri" panose="020F0502020204030204" pitchFamily="34" charset="0"/>
                      </a:endParaRPr>
                    </a:p>
                  </a:txBody>
                  <a:tcPr anchor="ctr"/>
                </a:tc>
                <a:extLst>
                  <a:ext uri="{0D108BD9-81ED-4DB2-BD59-A6C34878D82A}">
                    <a16:rowId xmlns:a16="http://schemas.microsoft.com/office/drawing/2014/main" val="2739823992"/>
                  </a:ext>
                </a:extLst>
              </a:tr>
              <a:tr h="907715">
                <a:tc>
                  <a:txBody>
                    <a:bodyPr/>
                    <a:lstStyle/>
                    <a:p>
                      <a:pPr marL="0" marR="0" algn="ctr">
                        <a:spcBef>
                          <a:spcPts val="0"/>
                        </a:spcBef>
                        <a:spcAft>
                          <a:spcPts val="0"/>
                        </a:spcAft>
                      </a:pPr>
                      <a:r>
                        <a:rPr lang="en-US" sz="1800" dirty="0">
                          <a:effectLst/>
                          <a:latin typeface="Calibri" panose="020F0502020204030204" pitchFamily="34" charset="0"/>
                          <a:ea typeface="Calibri" panose="020F0502020204030204" pitchFamily="34" charset="0"/>
                        </a:rPr>
                        <a:t>Functional Library </a:t>
                      </a:r>
                    </a:p>
                  </a:txBody>
                  <a:tcPr anchor="ctr"/>
                </a:tc>
                <a:tc>
                  <a:txBody>
                    <a:bodyPr/>
                    <a:lstStyle/>
                    <a:p>
                      <a:pPr algn="ctr"/>
                      <a:endParaRPr lang="en-US" sz="1800" dirty="0"/>
                    </a:p>
                  </a:txBody>
                  <a:tcPr anchor="ctr"/>
                </a:tc>
                <a:tc>
                  <a:txBody>
                    <a:bodyPr/>
                    <a:lstStyle/>
                    <a:p>
                      <a:pPr marL="285750" indent="-285750">
                        <a:buFont typeface="Arial" panose="020B0604020202020204" pitchFamily="34" charset="0"/>
                        <a:buChar char="•"/>
                      </a:pPr>
                      <a:r>
                        <a:rPr lang="en-US" sz="1800" dirty="0"/>
                        <a:t>Reusable application functionalities like Login/Logout functions available - </a:t>
                      </a:r>
                      <a:r>
                        <a:rPr lang="en-US" sz="1800" i="1" dirty="0"/>
                        <a:t>Need access to PQE HMHS Automation JAR source code to be able to reuse</a:t>
                      </a:r>
                      <a:endParaRPr lang="en-US" sz="1800" dirty="0"/>
                    </a:p>
                  </a:txBody>
                  <a:tcPr anchor="ctr"/>
                </a:tc>
                <a:extLst>
                  <a:ext uri="{0D108BD9-81ED-4DB2-BD59-A6C34878D82A}">
                    <a16:rowId xmlns:a16="http://schemas.microsoft.com/office/drawing/2014/main" val="3012889189"/>
                  </a:ext>
                </a:extLst>
              </a:tr>
              <a:tr h="972481">
                <a:tc>
                  <a:txBody>
                    <a:bodyPr/>
                    <a:lstStyle/>
                    <a:p>
                      <a:pPr marL="0" marR="0" algn="ctr">
                        <a:spcBef>
                          <a:spcPts val="0"/>
                        </a:spcBef>
                        <a:spcAft>
                          <a:spcPts val="0"/>
                        </a:spcAft>
                      </a:pPr>
                      <a:r>
                        <a:rPr lang="en-US" sz="1800" dirty="0">
                          <a:effectLst/>
                          <a:latin typeface="Calibri" panose="020F0502020204030204" pitchFamily="34" charset="0"/>
                          <a:ea typeface="Calibri" panose="020F0502020204030204" pitchFamily="34" charset="0"/>
                        </a:rPr>
                        <a:t>Reporting</a:t>
                      </a:r>
                    </a:p>
                  </a:txBody>
                  <a:tcPr anchor="ctr"/>
                </a:tc>
                <a:tc>
                  <a:txBody>
                    <a:bodyPr/>
                    <a:lstStyle/>
                    <a:p>
                      <a:pPr algn="ctr"/>
                      <a:endParaRPr lang="en-US" sz="1800" dirty="0"/>
                    </a:p>
                  </a:txBody>
                  <a:tcPr anchor="ctr"/>
                </a:tc>
                <a:tc>
                  <a:txBody>
                    <a:bodyPr/>
                    <a:lstStyle/>
                    <a:p>
                      <a:pPr marL="285750" indent="-285750">
                        <a:buFont typeface="Arial" panose="020B0604020202020204" pitchFamily="34" charset="0"/>
                        <a:buChar char="•"/>
                      </a:pPr>
                      <a:r>
                        <a:rPr lang="en-US" sz="1800" dirty="0"/>
                        <a:t>Pretty reports using Extent Reports can help generate reader friendly test run report – folder structure needs change to archive all generate reports - </a:t>
                      </a:r>
                      <a:r>
                        <a:rPr lang="en-US" sz="1800" i="1" dirty="0"/>
                        <a:t>Need access to PQE HMHS Automation JAR source code to be able to reuse</a:t>
                      </a:r>
                      <a:endParaRPr lang="en-US" sz="1800" dirty="0"/>
                    </a:p>
                  </a:txBody>
                  <a:tcPr anchor="ctr"/>
                </a:tc>
                <a:extLst>
                  <a:ext uri="{0D108BD9-81ED-4DB2-BD59-A6C34878D82A}">
                    <a16:rowId xmlns:a16="http://schemas.microsoft.com/office/drawing/2014/main" val="3102979302"/>
                  </a:ext>
                </a:extLst>
              </a:tr>
              <a:tr h="15397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rPr>
                        <a:t>Test Runner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p>
                    <a:p>
                      <a:pPr algn="ctr"/>
                      <a:endParaRPr lang="en-US" sz="1800" dirty="0"/>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The primary functions for driver script is to load environment file, load test data in global sheet and call the main function(test case). The control of executing test cases is based on Control File, driver script would read the Control file and based on Execution Flag(Y\N) it would execute the respective test cases – </a:t>
                      </a:r>
                      <a:r>
                        <a:rPr lang="en-US" sz="1800" i="1" dirty="0"/>
                        <a:t>Need access to PQE HMHS Automation JAR source code to be able to reuse</a:t>
                      </a:r>
                    </a:p>
                  </a:txBody>
                  <a:tcPr anchor="ctr"/>
                </a:tc>
                <a:extLst>
                  <a:ext uri="{0D108BD9-81ED-4DB2-BD59-A6C34878D82A}">
                    <a16:rowId xmlns:a16="http://schemas.microsoft.com/office/drawing/2014/main" val="2541505857"/>
                  </a:ext>
                </a:extLst>
              </a:tr>
            </a:tbl>
          </a:graphicData>
        </a:graphic>
      </p:graphicFrame>
      <p:sp>
        <p:nvSpPr>
          <p:cNvPr id="73" name="TextBox 72">
            <a:extLst>
              <a:ext uri="{FF2B5EF4-FFF2-40B4-BE49-F238E27FC236}">
                <a16:creationId xmlns:a16="http://schemas.microsoft.com/office/drawing/2014/main" id="{4BCB52C0-07C9-4A79-AD66-EA448B98BF34}"/>
              </a:ext>
            </a:extLst>
          </p:cNvPr>
          <p:cNvSpPr txBox="1"/>
          <p:nvPr/>
        </p:nvSpPr>
        <p:spPr>
          <a:xfrm>
            <a:off x="445582" y="5986001"/>
            <a:ext cx="11470640" cy="738664"/>
          </a:xfrm>
          <a:prstGeom prst="rect">
            <a:avLst/>
          </a:prstGeom>
          <a:noFill/>
        </p:spPr>
        <p:txBody>
          <a:bodyPr wrap="square" rtlCol="0">
            <a:spAutoFit/>
          </a:bodyPr>
          <a:lstStyle/>
          <a:p>
            <a:r>
              <a:rPr lang="en-US" sz="1400" dirty="0"/>
              <a:t>                                  None 							                      Significant				 	</a:t>
            </a:r>
          </a:p>
          <a:p>
            <a:r>
              <a:rPr lang="en-US" sz="1400" dirty="0"/>
              <a:t>		</a:t>
            </a:r>
          </a:p>
        </p:txBody>
      </p:sp>
      <p:sp>
        <p:nvSpPr>
          <p:cNvPr id="79" name="Oval 78">
            <a:extLst>
              <a:ext uri="{FF2B5EF4-FFF2-40B4-BE49-F238E27FC236}">
                <a16:creationId xmlns:a16="http://schemas.microsoft.com/office/drawing/2014/main" id="{4215A973-DAD0-4C13-BEE0-5C7FB3CDC269}"/>
              </a:ext>
            </a:extLst>
          </p:cNvPr>
          <p:cNvSpPr/>
          <p:nvPr/>
        </p:nvSpPr>
        <p:spPr>
          <a:xfrm>
            <a:off x="8916141" y="6233855"/>
            <a:ext cx="351408" cy="310736"/>
          </a:xfrm>
          <a:prstGeom prst="ellipse">
            <a:avLst/>
          </a:prstGeom>
          <a:solidFill>
            <a:schemeClr val="tx1"/>
          </a:solidFill>
          <a:ln w="952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6" name="Group 85">
            <a:extLst>
              <a:ext uri="{FF2B5EF4-FFF2-40B4-BE49-F238E27FC236}">
                <a16:creationId xmlns:a16="http://schemas.microsoft.com/office/drawing/2014/main" id="{0079BFE0-EDD7-4A4A-A899-49A59B4D722E}"/>
              </a:ext>
            </a:extLst>
          </p:cNvPr>
          <p:cNvGrpSpPr/>
          <p:nvPr/>
        </p:nvGrpSpPr>
        <p:grpSpPr>
          <a:xfrm>
            <a:off x="3550480" y="6233855"/>
            <a:ext cx="351408" cy="310736"/>
            <a:chOff x="2362200" y="1633474"/>
            <a:chExt cx="457200" cy="457200"/>
          </a:xfrm>
        </p:grpSpPr>
        <p:sp>
          <p:nvSpPr>
            <p:cNvPr id="87" name="Partial Circle 86">
              <a:extLst>
                <a:ext uri="{FF2B5EF4-FFF2-40B4-BE49-F238E27FC236}">
                  <a16:creationId xmlns:a16="http://schemas.microsoft.com/office/drawing/2014/main" id="{93EE85AC-9202-4EA0-901E-35B4AA1DE635}"/>
                </a:ext>
              </a:extLst>
            </p:cNvPr>
            <p:cNvSpPr/>
            <p:nvPr/>
          </p:nvSpPr>
          <p:spPr>
            <a:xfrm>
              <a:off x="2362200" y="1633474"/>
              <a:ext cx="457200" cy="457200"/>
            </a:xfrm>
            <a:prstGeom prst="pie">
              <a:avLst/>
            </a:prstGeom>
            <a:solidFill>
              <a:srgbClr val="FFFFFF"/>
            </a:solidFill>
            <a:ln w="952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8" name="Partial Circle 87">
              <a:extLst>
                <a:ext uri="{FF2B5EF4-FFF2-40B4-BE49-F238E27FC236}">
                  <a16:creationId xmlns:a16="http://schemas.microsoft.com/office/drawing/2014/main" id="{97BF7C07-05CC-4B67-81B0-5DBC0CC48DD0}"/>
                </a:ext>
              </a:extLst>
            </p:cNvPr>
            <p:cNvSpPr/>
            <p:nvPr/>
          </p:nvSpPr>
          <p:spPr>
            <a:xfrm>
              <a:off x="2362200" y="1633474"/>
              <a:ext cx="457200" cy="457200"/>
            </a:xfrm>
            <a:prstGeom prst="pie">
              <a:avLst>
                <a:gd name="adj1" fmla="val 16200000"/>
                <a:gd name="adj2" fmla="val 0"/>
              </a:avLst>
            </a:prstGeom>
            <a:solidFill>
              <a:schemeClr val="tx1"/>
            </a:solidFill>
            <a:ln w="952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95" name="Group 94">
            <a:extLst>
              <a:ext uri="{FF2B5EF4-FFF2-40B4-BE49-F238E27FC236}">
                <a16:creationId xmlns:a16="http://schemas.microsoft.com/office/drawing/2014/main" id="{EE763A7E-1839-49A2-88C9-1AF1D82F4BF7}"/>
              </a:ext>
            </a:extLst>
          </p:cNvPr>
          <p:cNvGrpSpPr/>
          <p:nvPr/>
        </p:nvGrpSpPr>
        <p:grpSpPr>
          <a:xfrm>
            <a:off x="5108359" y="6233855"/>
            <a:ext cx="351408" cy="310736"/>
            <a:chOff x="2362200" y="1633474"/>
            <a:chExt cx="457200" cy="457200"/>
          </a:xfrm>
        </p:grpSpPr>
        <p:sp>
          <p:nvSpPr>
            <p:cNvPr id="96" name="Partial Circle 95">
              <a:extLst>
                <a:ext uri="{FF2B5EF4-FFF2-40B4-BE49-F238E27FC236}">
                  <a16:creationId xmlns:a16="http://schemas.microsoft.com/office/drawing/2014/main" id="{2B1FEA32-8C28-4F43-BF97-9C4EBEBA40C5}"/>
                </a:ext>
              </a:extLst>
            </p:cNvPr>
            <p:cNvSpPr/>
            <p:nvPr/>
          </p:nvSpPr>
          <p:spPr>
            <a:xfrm>
              <a:off x="2362200" y="1633474"/>
              <a:ext cx="457200" cy="457200"/>
            </a:xfrm>
            <a:prstGeom prst="pie">
              <a:avLst>
                <a:gd name="adj1" fmla="val 5400000"/>
                <a:gd name="adj2" fmla="val 16200000"/>
              </a:avLst>
            </a:prstGeom>
            <a:solidFill>
              <a:srgbClr val="FFFFFF"/>
            </a:solidFill>
            <a:ln w="952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Partial Circle 96">
              <a:extLst>
                <a:ext uri="{FF2B5EF4-FFF2-40B4-BE49-F238E27FC236}">
                  <a16:creationId xmlns:a16="http://schemas.microsoft.com/office/drawing/2014/main" id="{1EFE9AC7-F2C2-4A39-9CBE-9D99CAC5658E}"/>
                </a:ext>
              </a:extLst>
            </p:cNvPr>
            <p:cNvSpPr/>
            <p:nvPr/>
          </p:nvSpPr>
          <p:spPr>
            <a:xfrm>
              <a:off x="2362200" y="1633474"/>
              <a:ext cx="457200" cy="457200"/>
            </a:xfrm>
            <a:prstGeom prst="pie">
              <a:avLst>
                <a:gd name="adj1" fmla="val 16200000"/>
                <a:gd name="adj2" fmla="val 5400000"/>
              </a:avLst>
            </a:prstGeom>
            <a:solidFill>
              <a:schemeClr val="tx1"/>
            </a:solidFill>
            <a:ln w="952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04" name="Group 103">
            <a:extLst>
              <a:ext uri="{FF2B5EF4-FFF2-40B4-BE49-F238E27FC236}">
                <a16:creationId xmlns:a16="http://schemas.microsoft.com/office/drawing/2014/main" id="{8CC5BC46-9DDF-4727-AFC9-F559041DB48F}"/>
              </a:ext>
            </a:extLst>
          </p:cNvPr>
          <p:cNvGrpSpPr/>
          <p:nvPr/>
        </p:nvGrpSpPr>
        <p:grpSpPr>
          <a:xfrm>
            <a:off x="6831082" y="6233855"/>
            <a:ext cx="351408" cy="310736"/>
            <a:chOff x="2362200" y="1633474"/>
            <a:chExt cx="457200" cy="457200"/>
          </a:xfrm>
        </p:grpSpPr>
        <p:sp>
          <p:nvSpPr>
            <p:cNvPr id="105" name="Partial Circle 104">
              <a:extLst>
                <a:ext uri="{FF2B5EF4-FFF2-40B4-BE49-F238E27FC236}">
                  <a16:creationId xmlns:a16="http://schemas.microsoft.com/office/drawing/2014/main" id="{EF69EE25-4AF6-4847-9711-322869B9962B}"/>
                </a:ext>
              </a:extLst>
            </p:cNvPr>
            <p:cNvSpPr/>
            <p:nvPr/>
          </p:nvSpPr>
          <p:spPr>
            <a:xfrm>
              <a:off x="2362200" y="1633474"/>
              <a:ext cx="457200" cy="457200"/>
            </a:xfrm>
            <a:prstGeom prst="pie">
              <a:avLst>
                <a:gd name="adj1" fmla="val 10800000"/>
                <a:gd name="adj2" fmla="val 16200000"/>
              </a:avLst>
            </a:prstGeom>
            <a:solidFill>
              <a:srgbClr val="FFFFFF"/>
            </a:solidFill>
            <a:ln w="952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6" name="Partial Circle 105">
              <a:extLst>
                <a:ext uri="{FF2B5EF4-FFF2-40B4-BE49-F238E27FC236}">
                  <a16:creationId xmlns:a16="http://schemas.microsoft.com/office/drawing/2014/main" id="{9D4952D1-A5EF-4ABF-A1E1-397EC526A1CA}"/>
                </a:ext>
              </a:extLst>
            </p:cNvPr>
            <p:cNvSpPr/>
            <p:nvPr/>
          </p:nvSpPr>
          <p:spPr>
            <a:xfrm>
              <a:off x="2362200" y="1633474"/>
              <a:ext cx="457200" cy="457200"/>
            </a:xfrm>
            <a:prstGeom prst="pie">
              <a:avLst>
                <a:gd name="adj1" fmla="val 16200000"/>
                <a:gd name="adj2" fmla="val 10800000"/>
              </a:avLst>
            </a:prstGeom>
            <a:solidFill>
              <a:schemeClr val="tx1"/>
            </a:solidFill>
            <a:ln w="952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08" name="Oval 107">
            <a:extLst>
              <a:ext uri="{FF2B5EF4-FFF2-40B4-BE49-F238E27FC236}">
                <a16:creationId xmlns:a16="http://schemas.microsoft.com/office/drawing/2014/main" id="{21453E01-C675-482A-93E7-DC64E4242F43}"/>
              </a:ext>
            </a:extLst>
          </p:cNvPr>
          <p:cNvSpPr/>
          <p:nvPr/>
        </p:nvSpPr>
        <p:spPr>
          <a:xfrm>
            <a:off x="1910179" y="6239031"/>
            <a:ext cx="351408" cy="310736"/>
          </a:xfrm>
          <a:prstGeom prst="ellipse">
            <a:avLst/>
          </a:prstGeom>
          <a:solidFill>
            <a:srgbClr val="FFFFFF"/>
          </a:solidFill>
          <a:ln w="952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Arrow: Right 108">
            <a:extLst>
              <a:ext uri="{FF2B5EF4-FFF2-40B4-BE49-F238E27FC236}">
                <a16:creationId xmlns:a16="http://schemas.microsoft.com/office/drawing/2014/main" id="{89DE94A7-B465-4F1A-8099-AB3BDDCC7CB0}"/>
              </a:ext>
            </a:extLst>
          </p:cNvPr>
          <p:cNvSpPr/>
          <p:nvPr/>
        </p:nvSpPr>
        <p:spPr>
          <a:xfrm>
            <a:off x="1910179" y="6597859"/>
            <a:ext cx="7278209" cy="18911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FF2FAE4E-9C38-4EA3-AAF8-003A8C349C0A}"/>
              </a:ext>
            </a:extLst>
          </p:cNvPr>
          <p:cNvGrpSpPr/>
          <p:nvPr/>
        </p:nvGrpSpPr>
        <p:grpSpPr>
          <a:xfrm>
            <a:off x="3654356" y="1860392"/>
            <a:ext cx="351408" cy="310736"/>
            <a:chOff x="2362200" y="1633474"/>
            <a:chExt cx="457200" cy="457200"/>
          </a:xfrm>
        </p:grpSpPr>
        <p:sp>
          <p:nvSpPr>
            <p:cNvPr id="35" name="Partial Circle 34">
              <a:extLst>
                <a:ext uri="{FF2B5EF4-FFF2-40B4-BE49-F238E27FC236}">
                  <a16:creationId xmlns:a16="http://schemas.microsoft.com/office/drawing/2014/main" id="{5EB7E12C-B42B-4816-930F-31B01AF5CC63}"/>
                </a:ext>
              </a:extLst>
            </p:cNvPr>
            <p:cNvSpPr/>
            <p:nvPr/>
          </p:nvSpPr>
          <p:spPr>
            <a:xfrm>
              <a:off x="2362200" y="1633474"/>
              <a:ext cx="457200" cy="457200"/>
            </a:xfrm>
            <a:prstGeom prst="pie">
              <a:avLst/>
            </a:prstGeom>
            <a:solidFill>
              <a:srgbClr val="FFFFFF"/>
            </a:solidFill>
            <a:ln w="952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Partial Circle 35">
              <a:extLst>
                <a:ext uri="{FF2B5EF4-FFF2-40B4-BE49-F238E27FC236}">
                  <a16:creationId xmlns:a16="http://schemas.microsoft.com/office/drawing/2014/main" id="{4DDA5021-FA3D-4DFA-AA93-D4B0362674D5}"/>
                </a:ext>
              </a:extLst>
            </p:cNvPr>
            <p:cNvSpPr/>
            <p:nvPr/>
          </p:nvSpPr>
          <p:spPr>
            <a:xfrm>
              <a:off x="2362200" y="1633474"/>
              <a:ext cx="457200" cy="457200"/>
            </a:xfrm>
            <a:prstGeom prst="pie">
              <a:avLst>
                <a:gd name="adj1" fmla="val 16200000"/>
                <a:gd name="adj2" fmla="val 0"/>
              </a:avLst>
            </a:prstGeom>
            <a:solidFill>
              <a:schemeClr val="tx1"/>
            </a:solidFill>
            <a:ln w="952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7" name="Group 36">
            <a:extLst>
              <a:ext uri="{FF2B5EF4-FFF2-40B4-BE49-F238E27FC236}">
                <a16:creationId xmlns:a16="http://schemas.microsoft.com/office/drawing/2014/main" id="{BDD0CDEA-B6CA-4E3F-B81B-905760B9C630}"/>
              </a:ext>
            </a:extLst>
          </p:cNvPr>
          <p:cNvGrpSpPr/>
          <p:nvPr/>
        </p:nvGrpSpPr>
        <p:grpSpPr>
          <a:xfrm>
            <a:off x="3654356" y="2800623"/>
            <a:ext cx="351408" cy="310736"/>
            <a:chOff x="2362200" y="1633474"/>
            <a:chExt cx="457200" cy="457200"/>
          </a:xfrm>
        </p:grpSpPr>
        <p:sp>
          <p:nvSpPr>
            <p:cNvPr id="38" name="Partial Circle 37">
              <a:extLst>
                <a:ext uri="{FF2B5EF4-FFF2-40B4-BE49-F238E27FC236}">
                  <a16:creationId xmlns:a16="http://schemas.microsoft.com/office/drawing/2014/main" id="{FD933A24-DC03-4108-AC22-8A3D0CD0BF82}"/>
                </a:ext>
              </a:extLst>
            </p:cNvPr>
            <p:cNvSpPr/>
            <p:nvPr/>
          </p:nvSpPr>
          <p:spPr>
            <a:xfrm>
              <a:off x="2362200" y="1633474"/>
              <a:ext cx="457200" cy="457200"/>
            </a:xfrm>
            <a:prstGeom prst="pie">
              <a:avLst>
                <a:gd name="adj1" fmla="val 10800000"/>
                <a:gd name="adj2" fmla="val 16200000"/>
              </a:avLst>
            </a:prstGeom>
            <a:solidFill>
              <a:srgbClr val="FFFFFF"/>
            </a:solidFill>
            <a:ln w="952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Partial Circle 38">
              <a:extLst>
                <a:ext uri="{FF2B5EF4-FFF2-40B4-BE49-F238E27FC236}">
                  <a16:creationId xmlns:a16="http://schemas.microsoft.com/office/drawing/2014/main" id="{ADD806C9-7C55-447C-81FC-A2CD2C6A7BC4}"/>
                </a:ext>
              </a:extLst>
            </p:cNvPr>
            <p:cNvSpPr/>
            <p:nvPr/>
          </p:nvSpPr>
          <p:spPr>
            <a:xfrm>
              <a:off x="2362200" y="1633474"/>
              <a:ext cx="457200" cy="457200"/>
            </a:xfrm>
            <a:prstGeom prst="pie">
              <a:avLst>
                <a:gd name="adj1" fmla="val 16200000"/>
                <a:gd name="adj2" fmla="val 10800000"/>
              </a:avLst>
            </a:prstGeom>
            <a:solidFill>
              <a:schemeClr val="tx1"/>
            </a:solidFill>
            <a:ln w="952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0" name="Group 39">
            <a:extLst>
              <a:ext uri="{FF2B5EF4-FFF2-40B4-BE49-F238E27FC236}">
                <a16:creationId xmlns:a16="http://schemas.microsoft.com/office/drawing/2014/main" id="{A7C2BE1B-986E-4748-BB24-6CC738650BC4}"/>
              </a:ext>
            </a:extLst>
          </p:cNvPr>
          <p:cNvGrpSpPr/>
          <p:nvPr/>
        </p:nvGrpSpPr>
        <p:grpSpPr>
          <a:xfrm>
            <a:off x="3654356" y="4118249"/>
            <a:ext cx="351408" cy="310736"/>
            <a:chOff x="2362200" y="1633474"/>
            <a:chExt cx="457200" cy="457200"/>
          </a:xfrm>
        </p:grpSpPr>
        <p:sp>
          <p:nvSpPr>
            <p:cNvPr id="41" name="Partial Circle 40">
              <a:extLst>
                <a:ext uri="{FF2B5EF4-FFF2-40B4-BE49-F238E27FC236}">
                  <a16:creationId xmlns:a16="http://schemas.microsoft.com/office/drawing/2014/main" id="{34988F2C-5BAF-467B-B659-E60BF2025DB3}"/>
                </a:ext>
              </a:extLst>
            </p:cNvPr>
            <p:cNvSpPr/>
            <p:nvPr/>
          </p:nvSpPr>
          <p:spPr>
            <a:xfrm>
              <a:off x="2362200" y="1633474"/>
              <a:ext cx="457200" cy="457200"/>
            </a:xfrm>
            <a:prstGeom prst="pie">
              <a:avLst>
                <a:gd name="adj1" fmla="val 10800000"/>
                <a:gd name="adj2" fmla="val 16200000"/>
              </a:avLst>
            </a:prstGeom>
            <a:solidFill>
              <a:srgbClr val="FFFFFF"/>
            </a:solidFill>
            <a:ln w="952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Partial Circle 41">
              <a:extLst>
                <a:ext uri="{FF2B5EF4-FFF2-40B4-BE49-F238E27FC236}">
                  <a16:creationId xmlns:a16="http://schemas.microsoft.com/office/drawing/2014/main" id="{5916A607-C7A1-4600-862A-A9E527ABF308}"/>
                </a:ext>
              </a:extLst>
            </p:cNvPr>
            <p:cNvSpPr/>
            <p:nvPr/>
          </p:nvSpPr>
          <p:spPr>
            <a:xfrm>
              <a:off x="2362200" y="1633474"/>
              <a:ext cx="457200" cy="457200"/>
            </a:xfrm>
            <a:prstGeom prst="pie">
              <a:avLst>
                <a:gd name="adj1" fmla="val 16200000"/>
                <a:gd name="adj2" fmla="val 10800000"/>
              </a:avLst>
            </a:prstGeom>
            <a:solidFill>
              <a:schemeClr val="tx1"/>
            </a:solidFill>
            <a:ln w="952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731162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4">
            <a:extLst>
              <a:ext uri="{FF2B5EF4-FFF2-40B4-BE49-F238E27FC236}">
                <a16:creationId xmlns:a16="http://schemas.microsoft.com/office/drawing/2014/main" id="{5EAFD6CC-9B06-4826-8F5F-E48A59DBC2EB}"/>
              </a:ext>
            </a:extLst>
          </p:cNvPr>
          <p:cNvSpPr>
            <a:spLocks noGrp="1"/>
          </p:cNvSpPr>
          <p:nvPr>
            <p:ph type="title"/>
          </p:nvPr>
        </p:nvSpPr>
        <p:spPr>
          <a:xfrm>
            <a:off x="69344" y="59433"/>
            <a:ext cx="11252200" cy="488215"/>
          </a:xfrm>
          <a:solidFill>
            <a:schemeClr val="bg1"/>
          </a:solidFill>
          <a:effectLst/>
        </p:spPr>
        <p:txBody>
          <a:bodyPr>
            <a:noAutofit/>
          </a:bodyPr>
          <a:lstStyle/>
          <a:p>
            <a:r>
              <a:rPr lang="en-US" sz="2800" b="1" noProof="0" dirty="0">
                <a:solidFill>
                  <a:schemeClr val="tx1">
                    <a:lumMod val="85000"/>
                    <a:lumOff val="15000"/>
                  </a:schemeClr>
                </a:solidFill>
                <a:latin typeface="Cambria" panose="02040503050406030204" pitchFamily="18" charset="0"/>
                <a:ea typeface="Verdana" panose="020B0604030504040204" pitchFamily="34" charset="0"/>
                <a:cs typeface="Verdana" panose="020B0604030504040204" pitchFamily="34" charset="0"/>
              </a:rPr>
              <a:t>      </a:t>
            </a:r>
            <a:r>
              <a:rPr lang="en-US" sz="2800" b="1" dirty="0">
                <a:solidFill>
                  <a:schemeClr val="tx1">
                    <a:lumMod val="85000"/>
                    <a:lumOff val="15000"/>
                  </a:schemeClr>
                </a:solidFill>
                <a:latin typeface="Cambria" panose="02040503050406030204" pitchFamily="18" charset="0"/>
                <a:ea typeface="Verdana" panose="020B0604030504040204" pitchFamily="34" charset="0"/>
                <a:cs typeface="Verdana" panose="020B0604030504040204" pitchFamily="34" charset="0"/>
              </a:rPr>
              <a:t> Enhancement Required To PQE Framework</a:t>
            </a:r>
            <a:endParaRPr lang="en-US" sz="2800" b="1" noProof="0" dirty="0">
              <a:solidFill>
                <a:schemeClr val="tx1">
                  <a:lumMod val="85000"/>
                  <a:lumOff val="15000"/>
                </a:schemeClr>
              </a:solidFill>
              <a:latin typeface="Cambria" panose="02040503050406030204" pitchFamily="18" charset="0"/>
              <a:ea typeface="Verdana" panose="020B0604030504040204" pitchFamily="34" charset="0"/>
              <a:cs typeface="Verdana" panose="020B0604030504040204" pitchFamily="34" charset="0"/>
            </a:endParaRPr>
          </a:p>
        </p:txBody>
      </p:sp>
      <p:cxnSp>
        <p:nvCxnSpPr>
          <p:cNvPr id="18" name="Straight Connector 17">
            <a:extLst>
              <a:ext uri="{FF2B5EF4-FFF2-40B4-BE49-F238E27FC236}">
                <a16:creationId xmlns:a16="http://schemas.microsoft.com/office/drawing/2014/main" id="{C1ED96D1-6709-401B-B672-2A758684034E}"/>
              </a:ext>
            </a:extLst>
          </p:cNvPr>
          <p:cNvCxnSpPr/>
          <p:nvPr/>
        </p:nvCxnSpPr>
        <p:spPr>
          <a:xfrm>
            <a:off x="474064" y="615409"/>
            <a:ext cx="11470640" cy="0"/>
          </a:xfrm>
          <a:prstGeom prst="line">
            <a:avLst/>
          </a:prstGeom>
          <a:ln w="19050"/>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sp>
        <p:nvSpPr>
          <p:cNvPr id="67" name="Travel_Fill_25">
            <a:extLst>
              <a:ext uri="{FF2B5EF4-FFF2-40B4-BE49-F238E27FC236}">
                <a16:creationId xmlns:a16="http://schemas.microsoft.com/office/drawing/2014/main" id="{9A3792E9-7C66-4F6A-9449-0050A14FD9A2}"/>
              </a:ext>
            </a:extLst>
          </p:cNvPr>
          <p:cNvSpPr>
            <a:spLocks noChangeAspect="1" noEditPoints="1"/>
          </p:cNvSpPr>
          <p:nvPr/>
        </p:nvSpPr>
        <p:spPr bwMode="auto">
          <a:xfrm>
            <a:off x="0" y="0"/>
            <a:ext cx="0" cy="0"/>
          </a:xfrm>
          <a:custGeom>
            <a:avLst/>
            <a:gdLst>
              <a:gd name="T0" fmla="*/ 247 w 512"/>
              <a:gd name="T1" fmla="*/ 278 h 512"/>
              <a:gd name="T2" fmla="*/ 323 w 512"/>
              <a:gd name="T3" fmla="*/ 219 h 512"/>
              <a:gd name="T4" fmla="*/ 264 w 512"/>
              <a:gd name="T5" fmla="*/ 295 h 512"/>
              <a:gd name="T6" fmla="*/ 256 w 512"/>
              <a:gd name="T7" fmla="*/ 298 h 512"/>
              <a:gd name="T8" fmla="*/ 256 w 512"/>
              <a:gd name="T9" fmla="*/ 298 h 512"/>
              <a:gd name="T10" fmla="*/ 247 w 512"/>
              <a:gd name="T11" fmla="*/ 295 h 512"/>
              <a:gd name="T12" fmla="*/ 243 w 512"/>
              <a:gd name="T13" fmla="*/ 286 h 512"/>
              <a:gd name="T14" fmla="*/ 247 w 512"/>
              <a:gd name="T15" fmla="*/ 278 h 512"/>
              <a:gd name="T16" fmla="*/ 512 w 512"/>
              <a:gd name="T17" fmla="*/ 256 h 512"/>
              <a:gd name="T18" fmla="*/ 256 w 512"/>
              <a:gd name="T19" fmla="*/ 512 h 512"/>
              <a:gd name="T20" fmla="*/ 0 w 512"/>
              <a:gd name="T21" fmla="*/ 256 h 512"/>
              <a:gd name="T22" fmla="*/ 256 w 512"/>
              <a:gd name="T23" fmla="*/ 0 h 512"/>
              <a:gd name="T24" fmla="*/ 512 w 512"/>
              <a:gd name="T25" fmla="*/ 256 h 512"/>
              <a:gd name="T26" fmla="*/ 416 w 512"/>
              <a:gd name="T27" fmla="*/ 288 h 512"/>
              <a:gd name="T28" fmla="*/ 378 w 512"/>
              <a:gd name="T29" fmla="*/ 184 h 512"/>
              <a:gd name="T30" fmla="*/ 392 w 512"/>
              <a:gd name="T31" fmla="*/ 166 h 512"/>
              <a:gd name="T32" fmla="*/ 391 w 512"/>
              <a:gd name="T33" fmla="*/ 152 h 512"/>
              <a:gd name="T34" fmla="*/ 377 w 512"/>
              <a:gd name="T35" fmla="*/ 151 h 512"/>
              <a:gd name="T36" fmla="*/ 359 w 512"/>
              <a:gd name="T37" fmla="*/ 165 h 512"/>
              <a:gd name="T38" fmla="*/ 256 w 512"/>
              <a:gd name="T39" fmla="*/ 128 h 512"/>
              <a:gd name="T40" fmla="*/ 96 w 512"/>
              <a:gd name="T41" fmla="*/ 288 h 512"/>
              <a:gd name="T42" fmla="*/ 106 w 512"/>
              <a:gd name="T43" fmla="*/ 298 h 512"/>
              <a:gd name="T44" fmla="*/ 117 w 512"/>
              <a:gd name="T45" fmla="*/ 288 h 512"/>
              <a:gd name="T46" fmla="*/ 256 w 512"/>
              <a:gd name="T47" fmla="*/ 149 h 512"/>
              <a:gd name="T48" fmla="*/ 341 w 512"/>
              <a:gd name="T49" fmla="*/ 179 h 512"/>
              <a:gd name="T50" fmla="*/ 233 w 512"/>
              <a:gd name="T51" fmla="*/ 261 h 512"/>
              <a:gd name="T52" fmla="*/ 232 w 512"/>
              <a:gd name="T53" fmla="*/ 262 h 512"/>
              <a:gd name="T54" fmla="*/ 222 w 512"/>
              <a:gd name="T55" fmla="*/ 286 h 512"/>
              <a:gd name="T56" fmla="*/ 232 w 512"/>
              <a:gd name="T57" fmla="*/ 310 h 512"/>
              <a:gd name="T58" fmla="*/ 256 w 512"/>
              <a:gd name="T59" fmla="*/ 320 h 512"/>
              <a:gd name="T60" fmla="*/ 256 w 512"/>
              <a:gd name="T61" fmla="*/ 320 h 512"/>
              <a:gd name="T62" fmla="*/ 279 w 512"/>
              <a:gd name="T63" fmla="*/ 310 h 512"/>
              <a:gd name="T64" fmla="*/ 280 w 512"/>
              <a:gd name="T65" fmla="*/ 309 h 512"/>
              <a:gd name="T66" fmla="*/ 364 w 512"/>
              <a:gd name="T67" fmla="*/ 202 h 512"/>
              <a:gd name="T68" fmla="*/ 394 w 512"/>
              <a:gd name="T69" fmla="*/ 288 h 512"/>
              <a:gd name="T70" fmla="*/ 405 w 512"/>
              <a:gd name="T71" fmla="*/ 298 h 512"/>
              <a:gd name="T72" fmla="*/ 416 w 512"/>
              <a:gd name="T73" fmla="*/ 28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2" h="512">
                <a:moveTo>
                  <a:pt x="247" y="278"/>
                </a:moveTo>
                <a:cubicBezTo>
                  <a:pt x="323" y="219"/>
                  <a:pt x="323" y="219"/>
                  <a:pt x="323" y="219"/>
                </a:cubicBezTo>
                <a:cubicBezTo>
                  <a:pt x="264" y="295"/>
                  <a:pt x="264" y="295"/>
                  <a:pt x="264" y="295"/>
                </a:cubicBezTo>
                <a:cubicBezTo>
                  <a:pt x="262" y="297"/>
                  <a:pt x="259" y="298"/>
                  <a:pt x="256" y="298"/>
                </a:cubicBezTo>
                <a:cubicBezTo>
                  <a:pt x="256" y="298"/>
                  <a:pt x="256" y="298"/>
                  <a:pt x="256" y="298"/>
                </a:cubicBezTo>
                <a:cubicBezTo>
                  <a:pt x="252" y="298"/>
                  <a:pt x="249" y="297"/>
                  <a:pt x="247" y="295"/>
                </a:cubicBezTo>
                <a:cubicBezTo>
                  <a:pt x="245" y="292"/>
                  <a:pt x="243" y="289"/>
                  <a:pt x="243" y="286"/>
                </a:cubicBezTo>
                <a:cubicBezTo>
                  <a:pt x="243" y="283"/>
                  <a:pt x="245" y="280"/>
                  <a:pt x="247" y="278"/>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88"/>
                </a:moveTo>
                <a:cubicBezTo>
                  <a:pt x="416" y="248"/>
                  <a:pt x="401" y="212"/>
                  <a:pt x="378" y="184"/>
                </a:cubicBezTo>
                <a:cubicBezTo>
                  <a:pt x="392" y="166"/>
                  <a:pt x="392" y="166"/>
                  <a:pt x="392" y="166"/>
                </a:cubicBezTo>
                <a:cubicBezTo>
                  <a:pt x="395" y="162"/>
                  <a:pt x="395" y="156"/>
                  <a:pt x="391" y="152"/>
                </a:cubicBezTo>
                <a:cubicBezTo>
                  <a:pt x="387" y="148"/>
                  <a:pt x="381" y="148"/>
                  <a:pt x="377" y="151"/>
                </a:cubicBezTo>
                <a:cubicBezTo>
                  <a:pt x="359" y="165"/>
                  <a:pt x="359" y="165"/>
                  <a:pt x="359" y="165"/>
                </a:cubicBezTo>
                <a:cubicBezTo>
                  <a:pt x="331" y="142"/>
                  <a:pt x="295" y="128"/>
                  <a:pt x="256" y="128"/>
                </a:cubicBezTo>
                <a:cubicBezTo>
                  <a:pt x="167" y="128"/>
                  <a:pt x="96" y="199"/>
                  <a:pt x="96" y="288"/>
                </a:cubicBezTo>
                <a:cubicBezTo>
                  <a:pt x="96" y="294"/>
                  <a:pt x="100" y="298"/>
                  <a:pt x="106" y="298"/>
                </a:cubicBezTo>
                <a:cubicBezTo>
                  <a:pt x="112" y="298"/>
                  <a:pt x="117" y="294"/>
                  <a:pt x="117" y="288"/>
                </a:cubicBezTo>
                <a:cubicBezTo>
                  <a:pt x="117" y="211"/>
                  <a:pt x="179" y="149"/>
                  <a:pt x="256" y="149"/>
                </a:cubicBezTo>
                <a:cubicBezTo>
                  <a:pt x="288" y="149"/>
                  <a:pt x="318" y="160"/>
                  <a:pt x="341" y="179"/>
                </a:cubicBezTo>
                <a:cubicBezTo>
                  <a:pt x="233" y="261"/>
                  <a:pt x="233" y="261"/>
                  <a:pt x="233" y="261"/>
                </a:cubicBezTo>
                <a:cubicBezTo>
                  <a:pt x="233" y="262"/>
                  <a:pt x="232" y="262"/>
                  <a:pt x="232" y="262"/>
                </a:cubicBezTo>
                <a:cubicBezTo>
                  <a:pt x="226" y="269"/>
                  <a:pt x="222" y="277"/>
                  <a:pt x="222" y="286"/>
                </a:cubicBezTo>
                <a:cubicBezTo>
                  <a:pt x="222" y="295"/>
                  <a:pt x="226" y="303"/>
                  <a:pt x="232" y="310"/>
                </a:cubicBezTo>
                <a:cubicBezTo>
                  <a:pt x="238" y="316"/>
                  <a:pt x="247" y="320"/>
                  <a:pt x="256" y="320"/>
                </a:cubicBezTo>
                <a:cubicBezTo>
                  <a:pt x="256" y="320"/>
                  <a:pt x="256" y="320"/>
                  <a:pt x="256" y="320"/>
                </a:cubicBezTo>
                <a:cubicBezTo>
                  <a:pt x="265" y="320"/>
                  <a:pt x="273" y="316"/>
                  <a:pt x="279" y="310"/>
                </a:cubicBezTo>
                <a:cubicBezTo>
                  <a:pt x="280" y="310"/>
                  <a:pt x="280" y="309"/>
                  <a:pt x="280" y="309"/>
                </a:cubicBezTo>
                <a:cubicBezTo>
                  <a:pt x="364" y="202"/>
                  <a:pt x="364" y="202"/>
                  <a:pt x="364" y="202"/>
                </a:cubicBezTo>
                <a:cubicBezTo>
                  <a:pt x="383" y="225"/>
                  <a:pt x="394" y="255"/>
                  <a:pt x="394" y="288"/>
                </a:cubicBezTo>
                <a:cubicBezTo>
                  <a:pt x="394" y="294"/>
                  <a:pt x="399" y="298"/>
                  <a:pt x="405" y="298"/>
                </a:cubicBezTo>
                <a:cubicBezTo>
                  <a:pt x="411" y="298"/>
                  <a:pt x="416" y="294"/>
                  <a:pt x="416" y="28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200" dirty="0"/>
          </a:p>
        </p:txBody>
      </p:sp>
      <p:sp>
        <p:nvSpPr>
          <p:cNvPr id="3" name="Rectangle: Rounded Corners 2">
            <a:extLst>
              <a:ext uri="{FF2B5EF4-FFF2-40B4-BE49-F238E27FC236}">
                <a16:creationId xmlns:a16="http://schemas.microsoft.com/office/drawing/2014/main" id="{240D4293-BCA2-4BEB-A409-01E034FE2EC8}"/>
              </a:ext>
            </a:extLst>
          </p:cNvPr>
          <p:cNvSpPr/>
          <p:nvPr/>
        </p:nvSpPr>
        <p:spPr>
          <a:xfrm>
            <a:off x="1118592" y="1180729"/>
            <a:ext cx="2290439" cy="9587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Must have    </a:t>
            </a:r>
          </a:p>
        </p:txBody>
      </p:sp>
      <p:sp>
        <p:nvSpPr>
          <p:cNvPr id="25" name="Rectangle: Rounded Corners 24">
            <a:extLst>
              <a:ext uri="{FF2B5EF4-FFF2-40B4-BE49-F238E27FC236}">
                <a16:creationId xmlns:a16="http://schemas.microsoft.com/office/drawing/2014/main" id="{626876A8-296F-45A8-AA7D-6C1CECCC9E82}"/>
              </a:ext>
            </a:extLst>
          </p:cNvPr>
          <p:cNvSpPr/>
          <p:nvPr/>
        </p:nvSpPr>
        <p:spPr>
          <a:xfrm>
            <a:off x="4724405" y="1180730"/>
            <a:ext cx="2290439" cy="958763"/>
          </a:xfrm>
          <a:prstGeom prst="round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Good to have</a:t>
            </a:r>
          </a:p>
        </p:txBody>
      </p:sp>
      <p:sp>
        <p:nvSpPr>
          <p:cNvPr id="26" name="Rectangle: Rounded Corners 25">
            <a:extLst>
              <a:ext uri="{FF2B5EF4-FFF2-40B4-BE49-F238E27FC236}">
                <a16:creationId xmlns:a16="http://schemas.microsoft.com/office/drawing/2014/main" id="{6ECDB0CD-B7C3-489B-AB6C-6975FC6D7585}"/>
              </a:ext>
            </a:extLst>
          </p:cNvPr>
          <p:cNvSpPr/>
          <p:nvPr/>
        </p:nvSpPr>
        <p:spPr>
          <a:xfrm>
            <a:off x="8330218" y="1145206"/>
            <a:ext cx="2466308" cy="9587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Code Clean Up</a:t>
            </a:r>
          </a:p>
        </p:txBody>
      </p:sp>
      <p:sp>
        <p:nvSpPr>
          <p:cNvPr id="4" name="TextBox 3">
            <a:extLst>
              <a:ext uri="{FF2B5EF4-FFF2-40B4-BE49-F238E27FC236}">
                <a16:creationId xmlns:a16="http://schemas.microsoft.com/office/drawing/2014/main" id="{CC43C878-1338-478A-87EC-1D1CC7A27B6B}"/>
              </a:ext>
            </a:extLst>
          </p:cNvPr>
          <p:cNvSpPr txBox="1"/>
          <p:nvPr/>
        </p:nvSpPr>
        <p:spPr>
          <a:xfrm>
            <a:off x="603682" y="2348143"/>
            <a:ext cx="3435658"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a:t>Repetitive lines of code to be added into common functions – PQE framework has each test script with one method in it. We propose to create reusable common functions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Excel Reader code is available, but test data is hardcoded in the script. Requires effort to utilize or come up with new code.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Results reporting and folder structure – PQE framework overwrites result files after each run. We propose to enhance this to be able to archive every run’s result file</a:t>
            </a:r>
          </a:p>
          <a:p>
            <a:pPr marL="285750" indent="-285750">
              <a:buFont typeface="Arial" panose="020B0604020202020204" pitchFamily="34" charset="0"/>
              <a:buChar char="•"/>
            </a:pPr>
            <a:endParaRPr lang="en-US" sz="1600" dirty="0"/>
          </a:p>
        </p:txBody>
      </p:sp>
      <p:sp>
        <p:nvSpPr>
          <p:cNvPr id="29" name="TextBox 28">
            <a:extLst>
              <a:ext uri="{FF2B5EF4-FFF2-40B4-BE49-F238E27FC236}">
                <a16:creationId xmlns:a16="http://schemas.microsoft.com/office/drawing/2014/main" id="{B64775AD-68AB-4C08-888C-AC343AE71DA2}"/>
              </a:ext>
            </a:extLst>
          </p:cNvPr>
          <p:cNvSpPr txBox="1"/>
          <p:nvPr/>
        </p:nvSpPr>
        <p:spPr>
          <a:xfrm>
            <a:off x="4151795" y="2277121"/>
            <a:ext cx="3435658"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a:t>Test execution in PQE framework is via command prompt and requires InputPath, OutPath and URL to be passed as parameters everytime. We propose to control test execution via Excel Spreadsheet</a:t>
            </a:r>
          </a:p>
          <a:p>
            <a:pPr marL="285750" indent="-285750">
              <a:buFont typeface="Arial" panose="020B0604020202020204" pitchFamily="34" charset="0"/>
              <a:buChar char="•"/>
            </a:pPr>
            <a:endParaRPr lang="en-US" sz="1600" i="1"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rPr>
              <a:t>On PQE framework, WebDriver is initiated &amp; closed with every Test Script. We propose to have once instance per driver.</a:t>
            </a:r>
          </a:p>
          <a:p>
            <a:pPr marL="285750" indent="-285750">
              <a:buFont typeface="Arial" panose="020B0604020202020204" pitchFamily="34" charset="0"/>
              <a:buChar char="•"/>
            </a:pPr>
            <a:endParaRPr lang="en-US" sz="1600" dirty="0">
              <a:latin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rPr>
              <a:t>BDD Cucumber Step Definitions for Business understanding.</a:t>
            </a:r>
          </a:p>
        </p:txBody>
      </p:sp>
      <p:sp>
        <p:nvSpPr>
          <p:cNvPr id="30" name="TextBox 29">
            <a:extLst>
              <a:ext uri="{FF2B5EF4-FFF2-40B4-BE49-F238E27FC236}">
                <a16:creationId xmlns:a16="http://schemas.microsoft.com/office/drawing/2014/main" id="{B6DDF0F5-1365-40D8-9969-429ACD32A8B3}"/>
              </a:ext>
            </a:extLst>
          </p:cNvPr>
          <p:cNvSpPr txBox="1"/>
          <p:nvPr/>
        </p:nvSpPr>
        <p:spPr>
          <a:xfrm>
            <a:off x="7957351" y="2277121"/>
            <a:ext cx="3435658" cy="1323439"/>
          </a:xfrm>
          <a:prstGeom prst="rect">
            <a:avLst/>
          </a:prstGeom>
          <a:noFill/>
        </p:spPr>
        <p:txBody>
          <a:bodyPr wrap="square" rtlCol="0">
            <a:spAutoFit/>
          </a:bodyPr>
          <a:lstStyle/>
          <a:p>
            <a:pPr marL="285750" indent="-285750">
              <a:buFont typeface="Arial" panose="020B0604020202020204" pitchFamily="34" charset="0"/>
              <a:buChar char="•"/>
            </a:pPr>
            <a:r>
              <a:rPr lang="en-US" sz="1600" i="1" dirty="0">
                <a:latin typeface="Calibri" panose="020F0502020204030204" pitchFamily="34" charset="0"/>
                <a:ea typeface="Calibri" panose="020F0502020204030204" pitchFamily="34" charset="0"/>
              </a:rPr>
              <a:t>BeforeTest</a:t>
            </a:r>
            <a:r>
              <a:rPr lang="en-US" sz="1600" dirty="0">
                <a:latin typeface="Calibri" panose="020F0502020204030204" pitchFamily="34" charset="0"/>
                <a:ea typeface="Calibri" panose="020F0502020204030204" pitchFamily="34" charset="0"/>
              </a:rPr>
              <a:t> tags can be called once before execution begins as Common Function and not part of every script.</a:t>
            </a:r>
            <a:endParaRPr lang="en-US" sz="1600" dirty="0"/>
          </a:p>
          <a:p>
            <a:endParaRPr lang="en-US" sz="1600" dirty="0"/>
          </a:p>
        </p:txBody>
      </p:sp>
      <p:grpSp>
        <p:nvGrpSpPr>
          <p:cNvPr id="33" name="General_Border_96">
            <a:extLst>
              <a:ext uri="{FF2B5EF4-FFF2-40B4-BE49-F238E27FC236}">
                <a16:creationId xmlns:a16="http://schemas.microsoft.com/office/drawing/2014/main" id="{077605F8-EBDB-483C-9B07-16DB76E62803}"/>
              </a:ext>
            </a:extLst>
          </p:cNvPr>
          <p:cNvGrpSpPr>
            <a:grpSpLocks noChangeAspect="1"/>
          </p:cNvGrpSpPr>
          <p:nvPr/>
        </p:nvGrpSpPr>
        <p:grpSpPr bwMode="auto">
          <a:xfrm>
            <a:off x="1251751" y="1433879"/>
            <a:ext cx="452461" cy="452461"/>
            <a:chOff x="5850" y="1203"/>
            <a:chExt cx="340" cy="340"/>
          </a:xfrm>
          <a:solidFill>
            <a:srgbClr val="92D050"/>
          </a:solidFill>
        </p:grpSpPr>
        <p:sp>
          <p:nvSpPr>
            <p:cNvPr id="34" name="Freeform 319">
              <a:extLst>
                <a:ext uri="{FF2B5EF4-FFF2-40B4-BE49-F238E27FC236}">
                  <a16:creationId xmlns:a16="http://schemas.microsoft.com/office/drawing/2014/main" id="{F1564629-70DD-4754-9329-6A7AFACB6BCA}"/>
                </a:ext>
              </a:extLst>
            </p:cNvPr>
            <p:cNvSpPr>
              <a:spLocks noEditPoints="1"/>
            </p:cNvSpPr>
            <p:nvPr/>
          </p:nvSpPr>
          <p:spPr bwMode="auto">
            <a:xfrm>
              <a:off x="5850" y="1203"/>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rgbClr val="92D050"/>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35" name="Freeform 320">
              <a:extLst>
                <a:ext uri="{FF2B5EF4-FFF2-40B4-BE49-F238E27FC236}">
                  <a16:creationId xmlns:a16="http://schemas.microsoft.com/office/drawing/2014/main" id="{03C425E9-DCAD-40FA-923B-936BF5492816}"/>
                </a:ext>
              </a:extLst>
            </p:cNvPr>
            <p:cNvSpPr>
              <a:spLocks noEditPoints="1"/>
            </p:cNvSpPr>
            <p:nvPr/>
          </p:nvSpPr>
          <p:spPr bwMode="auto">
            <a:xfrm>
              <a:off x="5958" y="1265"/>
              <a:ext cx="137" cy="207"/>
            </a:xfrm>
            <a:custGeom>
              <a:avLst/>
              <a:gdLst>
                <a:gd name="T0" fmla="*/ 199 w 207"/>
                <a:gd name="T1" fmla="*/ 40 h 311"/>
                <a:gd name="T2" fmla="*/ 99 w 207"/>
                <a:gd name="T3" fmla="*/ 2 h 311"/>
                <a:gd name="T4" fmla="*/ 85 w 207"/>
                <a:gd name="T5" fmla="*/ 8 h 311"/>
                <a:gd name="T6" fmla="*/ 78 w 207"/>
                <a:gd name="T7" fmla="*/ 28 h 311"/>
                <a:gd name="T8" fmla="*/ 78 w 207"/>
                <a:gd name="T9" fmla="*/ 37 h 311"/>
                <a:gd name="T10" fmla="*/ 82 w 207"/>
                <a:gd name="T11" fmla="*/ 46 h 311"/>
                <a:gd name="T12" fmla="*/ 52 w 207"/>
                <a:gd name="T13" fmla="*/ 125 h 311"/>
                <a:gd name="T14" fmla="*/ 26 w 207"/>
                <a:gd name="T15" fmla="*/ 124 h 311"/>
                <a:gd name="T16" fmla="*/ 16 w 207"/>
                <a:gd name="T17" fmla="*/ 130 h 311"/>
                <a:gd name="T18" fmla="*/ 1 w 207"/>
                <a:gd name="T19" fmla="*/ 170 h 311"/>
                <a:gd name="T20" fmla="*/ 1 w 207"/>
                <a:gd name="T21" fmla="*/ 178 h 311"/>
                <a:gd name="T22" fmla="*/ 7 w 207"/>
                <a:gd name="T23" fmla="*/ 184 h 311"/>
                <a:gd name="T24" fmla="*/ 67 w 207"/>
                <a:gd name="T25" fmla="*/ 207 h 311"/>
                <a:gd name="T26" fmla="*/ 32 w 207"/>
                <a:gd name="T27" fmla="*/ 297 h 311"/>
                <a:gd name="T28" fmla="*/ 38 w 207"/>
                <a:gd name="T29" fmla="*/ 310 h 311"/>
                <a:gd name="T30" fmla="*/ 42 w 207"/>
                <a:gd name="T31" fmla="*/ 311 h 311"/>
                <a:gd name="T32" fmla="*/ 52 w 207"/>
                <a:gd name="T33" fmla="*/ 304 h 311"/>
                <a:gd name="T34" fmla="*/ 86 w 207"/>
                <a:gd name="T35" fmla="*/ 214 h 311"/>
                <a:gd name="T36" fmla="*/ 146 w 207"/>
                <a:gd name="T37" fmla="*/ 237 h 311"/>
                <a:gd name="T38" fmla="*/ 150 w 207"/>
                <a:gd name="T39" fmla="*/ 238 h 311"/>
                <a:gd name="T40" fmla="*/ 160 w 207"/>
                <a:gd name="T41" fmla="*/ 231 h 311"/>
                <a:gd name="T42" fmla="*/ 175 w 207"/>
                <a:gd name="T43" fmla="*/ 191 h 311"/>
                <a:gd name="T44" fmla="*/ 172 w 207"/>
                <a:gd name="T45" fmla="*/ 179 h 311"/>
                <a:gd name="T46" fmla="*/ 152 w 207"/>
                <a:gd name="T47" fmla="*/ 163 h 311"/>
                <a:gd name="T48" fmla="*/ 182 w 207"/>
                <a:gd name="T49" fmla="*/ 84 h 311"/>
                <a:gd name="T50" fmla="*/ 192 w 207"/>
                <a:gd name="T51" fmla="*/ 80 h 311"/>
                <a:gd name="T52" fmla="*/ 197 w 207"/>
                <a:gd name="T53" fmla="*/ 74 h 311"/>
                <a:gd name="T54" fmla="*/ 205 w 207"/>
                <a:gd name="T55" fmla="*/ 54 h 311"/>
                <a:gd name="T56" fmla="*/ 199 w 207"/>
                <a:gd name="T57" fmla="*/ 40 h 311"/>
                <a:gd name="T58" fmla="*/ 179 w 207"/>
                <a:gd name="T59" fmla="*/ 62 h 311"/>
                <a:gd name="T60" fmla="*/ 169 w 207"/>
                <a:gd name="T61" fmla="*/ 67 h 311"/>
                <a:gd name="T62" fmla="*/ 164 w 207"/>
                <a:gd name="T63" fmla="*/ 73 h 311"/>
                <a:gd name="T64" fmla="*/ 129 w 207"/>
                <a:gd name="T65" fmla="*/ 162 h 311"/>
                <a:gd name="T66" fmla="*/ 132 w 207"/>
                <a:gd name="T67" fmla="*/ 174 h 311"/>
                <a:gd name="T68" fmla="*/ 153 w 207"/>
                <a:gd name="T69" fmla="*/ 191 h 311"/>
                <a:gd name="T70" fmla="*/ 144 w 207"/>
                <a:gd name="T71" fmla="*/ 214 h 311"/>
                <a:gd name="T72" fmla="*/ 24 w 207"/>
                <a:gd name="T73" fmla="*/ 168 h 311"/>
                <a:gd name="T74" fmla="*/ 33 w 207"/>
                <a:gd name="T75" fmla="*/ 145 h 311"/>
                <a:gd name="T76" fmla="*/ 59 w 207"/>
                <a:gd name="T77" fmla="*/ 146 h 311"/>
                <a:gd name="T78" fmla="*/ 70 w 207"/>
                <a:gd name="T79" fmla="*/ 139 h 311"/>
                <a:gd name="T80" fmla="*/ 104 w 207"/>
                <a:gd name="T81" fmla="*/ 50 h 311"/>
                <a:gd name="T82" fmla="*/ 104 w 207"/>
                <a:gd name="T83" fmla="*/ 42 h 311"/>
                <a:gd name="T84" fmla="*/ 99 w 207"/>
                <a:gd name="T85" fmla="*/ 32 h 311"/>
                <a:gd name="T86" fmla="*/ 102 w 207"/>
                <a:gd name="T87" fmla="*/ 26 h 311"/>
                <a:gd name="T88" fmla="*/ 181 w 207"/>
                <a:gd name="T89" fmla="*/ 57 h 311"/>
                <a:gd name="T90" fmla="*/ 179 w 207"/>
                <a:gd name="T91" fmla="*/ 62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7" h="311">
                  <a:moveTo>
                    <a:pt x="199" y="40"/>
                  </a:moveTo>
                  <a:cubicBezTo>
                    <a:pt x="99" y="2"/>
                    <a:pt x="99" y="2"/>
                    <a:pt x="99" y="2"/>
                  </a:cubicBezTo>
                  <a:cubicBezTo>
                    <a:pt x="94" y="0"/>
                    <a:pt x="88" y="3"/>
                    <a:pt x="85" y="8"/>
                  </a:cubicBezTo>
                  <a:cubicBezTo>
                    <a:pt x="78" y="28"/>
                    <a:pt x="78" y="28"/>
                    <a:pt x="78" y="28"/>
                  </a:cubicBezTo>
                  <a:cubicBezTo>
                    <a:pt x="77" y="31"/>
                    <a:pt x="77" y="34"/>
                    <a:pt x="78" y="37"/>
                  </a:cubicBezTo>
                  <a:cubicBezTo>
                    <a:pt x="82" y="46"/>
                    <a:pt x="82" y="46"/>
                    <a:pt x="82" y="46"/>
                  </a:cubicBezTo>
                  <a:cubicBezTo>
                    <a:pt x="52" y="125"/>
                    <a:pt x="52" y="125"/>
                    <a:pt x="52" y="125"/>
                  </a:cubicBezTo>
                  <a:cubicBezTo>
                    <a:pt x="26" y="124"/>
                    <a:pt x="26" y="124"/>
                    <a:pt x="26" y="124"/>
                  </a:cubicBezTo>
                  <a:cubicBezTo>
                    <a:pt x="22" y="123"/>
                    <a:pt x="18" y="126"/>
                    <a:pt x="16" y="130"/>
                  </a:cubicBezTo>
                  <a:cubicBezTo>
                    <a:pt x="1" y="170"/>
                    <a:pt x="1" y="170"/>
                    <a:pt x="1" y="170"/>
                  </a:cubicBezTo>
                  <a:cubicBezTo>
                    <a:pt x="0" y="173"/>
                    <a:pt x="0" y="176"/>
                    <a:pt x="1" y="178"/>
                  </a:cubicBezTo>
                  <a:cubicBezTo>
                    <a:pt x="2" y="181"/>
                    <a:pt x="4" y="183"/>
                    <a:pt x="7" y="184"/>
                  </a:cubicBezTo>
                  <a:cubicBezTo>
                    <a:pt x="67" y="207"/>
                    <a:pt x="67" y="207"/>
                    <a:pt x="67" y="207"/>
                  </a:cubicBezTo>
                  <a:cubicBezTo>
                    <a:pt x="32" y="297"/>
                    <a:pt x="32" y="297"/>
                    <a:pt x="32" y="297"/>
                  </a:cubicBezTo>
                  <a:cubicBezTo>
                    <a:pt x="30" y="302"/>
                    <a:pt x="33" y="308"/>
                    <a:pt x="38" y="310"/>
                  </a:cubicBezTo>
                  <a:cubicBezTo>
                    <a:pt x="40" y="311"/>
                    <a:pt x="41" y="311"/>
                    <a:pt x="42" y="311"/>
                  </a:cubicBezTo>
                  <a:cubicBezTo>
                    <a:pt x="46" y="311"/>
                    <a:pt x="50" y="308"/>
                    <a:pt x="52" y="304"/>
                  </a:cubicBezTo>
                  <a:cubicBezTo>
                    <a:pt x="86" y="214"/>
                    <a:pt x="86" y="214"/>
                    <a:pt x="86" y="214"/>
                  </a:cubicBezTo>
                  <a:cubicBezTo>
                    <a:pt x="146" y="237"/>
                    <a:pt x="146" y="237"/>
                    <a:pt x="146" y="237"/>
                  </a:cubicBezTo>
                  <a:cubicBezTo>
                    <a:pt x="147" y="238"/>
                    <a:pt x="149" y="238"/>
                    <a:pt x="150" y="238"/>
                  </a:cubicBezTo>
                  <a:cubicBezTo>
                    <a:pt x="154" y="238"/>
                    <a:pt x="158" y="235"/>
                    <a:pt x="160" y="231"/>
                  </a:cubicBezTo>
                  <a:cubicBezTo>
                    <a:pt x="175" y="191"/>
                    <a:pt x="175" y="191"/>
                    <a:pt x="175" y="191"/>
                  </a:cubicBezTo>
                  <a:cubicBezTo>
                    <a:pt x="177" y="187"/>
                    <a:pt x="176" y="182"/>
                    <a:pt x="172" y="179"/>
                  </a:cubicBezTo>
                  <a:cubicBezTo>
                    <a:pt x="152" y="163"/>
                    <a:pt x="152" y="163"/>
                    <a:pt x="152" y="163"/>
                  </a:cubicBezTo>
                  <a:cubicBezTo>
                    <a:pt x="182" y="84"/>
                    <a:pt x="182" y="84"/>
                    <a:pt x="182" y="84"/>
                  </a:cubicBezTo>
                  <a:cubicBezTo>
                    <a:pt x="192" y="80"/>
                    <a:pt x="192" y="80"/>
                    <a:pt x="192" y="80"/>
                  </a:cubicBezTo>
                  <a:cubicBezTo>
                    <a:pt x="194" y="79"/>
                    <a:pt x="196" y="77"/>
                    <a:pt x="197" y="74"/>
                  </a:cubicBezTo>
                  <a:cubicBezTo>
                    <a:pt x="205" y="54"/>
                    <a:pt x="205" y="54"/>
                    <a:pt x="205" y="54"/>
                  </a:cubicBezTo>
                  <a:cubicBezTo>
                    <a:pt x="207" y="49"/>
                    <a:pt x="204" y="43"/>
                    <a:pt x="199" y="40"/>
                  </a:cubicBezTo>
                  <a:close/>
                  <a:moveTo>
                    <a:pt x="179" y="62"/>
                  </a:moveTo>
                  <a:cubicBezTo>
                    <a:pt x="169" y="67"/>
                    <a:pt x="169" y="67"/>
                    <a:pt x="169" y="67"/>
                  </a:cubicBezTo>
                  <a:cubicBezTo>
                    <a:pt x="167" y="68"/>
                    <a:pt x="165" y="70"/>
                    <a:pt x="164" y="73"/>
                  </a:cubicBezTo>
                  <a:cubicBezTo>
                    <a:pt x="129" y="162"/>
                    <a:pt x="129" y="162"/>
                    <a:pt x="129" y="162"/>
                  </a:cubicBezTo>
                  <a:cubicBezTo>
                    <a:pt x="128" y="167"/>
                    <a:pt x="129" y="172"/>
                    <a:pt x="132" y="174"/>
                  </a:cubicBezTo>
                  <a:cubicBezTo>
                    <a:pt x="153" y="191"/>
                    <a:pt x="153" y="191"/>
                    <a:pt x="153" y="191"/>
                  </a:cubicBezTo>
                  <a:cubicBezTo>
                    <a:pt x="144" y="214"/>
                    <a:pt x="144" y="214"/>
                    <a:pt x="144" y="214"/>
                  </a:cubicBezTo>
                  <a:cubicBezTo>
                    <a:pt x="24" y="168"/>
                    <a:pt x="24" y="168"/>
                    <a:pt x="24" y="168"/>
                  </a:cubicBezTo>
                  <a:cubicBezTo>
                    <a:pt x="33" y="145"/>
                    <a:pt x="33" y="145"/>
                    <a:pt x="33" y="145"/>
                  </a:cubicBezTo>
                  <a:cubicBezTo>
                    <a:pt x="59" y="146"/>
                    <a:pt x="59" y="146"/>
                    <a:pt x="59" y="146"/>
                  </a:cubicBezTo>
                  <a:cubicBezTo>
                    <a:pt x="64" y="147"/>
                    <a:pt x="68" y="144"/>
                    <a:pt x="70" y="139"/>
                  </a:cubicBezTo>
                  <a:cubicBezTo>
                    <a:pt x="104" y="50"/>
                    <a:pt x="104" y="50"/>
                    <a:pt x="104" y="50"/>
                  </a:cubicBezTo>
                  <a:cubicBezTo>
                    <a:pt x="105" y="47"/>
                    <a:pt x="105" y="44"/>
                    <a:pt x="104" y="42"/>
                  </a:cubicBezTo>
                  <a:cubicBezTo>
                    <a:pt x="99" y="32"/>
                    <a:pt x="99" y="32"/>
                    <a:pt x="99" y="32"/>
                  </a:cubicBezTo>
                  <a:cubicBezTo>
                    <a:pt x="102" y="26"/>
                    <a:pt x="102" y="26"/>
                    <a:pt x="102" y="26"/>
                  </a:cubicBezTo>
                  <a:cubicBezTo>
                    <a:pt x="181" y="57"/>
                    <a:pt x="181" y="57"/>
                    <a:pt x="181" y="57"/>
                  </a:cubicBezTo>
                  <a:lnTo>
                    <a:pt x="179" y="62"/>
                  </a:lnTo>
                  <a:close/>
                </a:path>
              </a:pathLst>
            </a:custGeom>
            <a:grpFill/>
            <a:ln>
              <a:solidFill>
                <a:srgbClr val="92D050"/>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grpSp>
        <p:nvGrpSpPr>
          <p:cNvPr id="37" name="Education_Border_10">
            <a:extLst>
              <a:ext uri="{FF2B5EF4-FFF2-40B4-BE49-F238E27FC236}">
                <a16:creationId xmlns:a16="http://schemas.microsoft.com/office/drawing/2014/main" id="{13D13CFF-1A32-469D-AA9B-D00B9A5DDA90}"/>
              </a:ext>
            </a:extLst>
          </p:cNvPr>
          <p:cNvGrpSpPr>
            <a:grpSpLocks noChangeAspect="1"/>
          </p:cNvGrpSpPr>
          <p:nvPr/>
        </p:nvGrpSpPr>
        <p:grpSpPr bwMode="auto">
          <a:xfrm>
            <a:off x="4875325" y="1433879"/>
            <a:ext cx="452462" cy="452462"/>
            <a:chOff x="5047" y="1955"/>
            <a:chExt cx="340" cy="340"/>
          </a:xfrm>
          <a:solidFill>
            <a:srgbClr val="92D050"/>
          </a:solidFill>
        </p:grpSpPr>
        <p:sp>
          <p:nvSpPr>
            <p:cNvPr id="38" name="Freeform 509">
              <a:extLst>
                <a:ext uri="{FF2B5EF4-FFF2-40B4-BE49-F238E27FC236}">
                  <a16:creationId xmlns:a16="http://schemas.microsoft.com/office/drawing/2014/main" id="{0172FC66-887D-47FC-9CB2-FE3C5BB7F3F0}"/>
                </a:ext>
              </a:extLst>
            </p:cNvPr>
            <p:cNvSpPr>
              <a:spLocks noEditPoints="1"/>
            </p:cNvSpPr>
            <p:nvPr/>
          </p:nvSpPr>
          <p:spPr bwMode="auto">
            <a:xfrm>
              <a:off x="5047" y="1955"/>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rgbClr val="92D050"/>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39" name="Freeform 510">
              <a:extLst>
                <a:ext uri="{FF2B5EF4-FFF2-40B4-BE49-F238E27FC236}">
                  <a16:creationId xmlns:a16="http://schemas.microsoft.com/office/drawing/2014/main" id="{3339E8D1-EB7E-43E2-BD7F-43C6146E3DF6}"/>
                </a:ext>
              </a:extLst>
            </p:cNvPr>
            <p:cNvSpPr>
              <a:spLocks noEditPoints="1"/>
            </p:cNvSpPr>
            <p:nvPr/>
          </p:nvSpPr>
          <p:spPr bwMode="auto">
            <a:xfrm>
              <a:off x="5117" y="2054"/>
              <a:ext cx="206" cy="156"/>
            </a:xfrm>
            <a:custGeom>
              <a:avLst/>
              <a:gdLst>
                <a:gd name="T0" fmla="*/ 283 w 310"/>
                <a:gd name="T1" fmla="*/ 45 h 235"/>
                <a:gd name="T2" fmla="*/ 239 w 310"/>
                <a:gd name="T3" fmla="*/ 57 h 235"/>
                <a:gd name="T4" fmla="*/ 235 w 310"/>
                <a:gd name="T5" fmla="*/ 61 h 235"/>
                <a:gd name="T6" fmla="*/ 235 w 310"/>
                <a:gd name="T7" fmla="*/ 11 h 235"/>
                <a:gd name="T8" fmla="*/ 224 w 310"/>
                <a:gd name="T9" fmla="*/ 0 h 235"/>
                <a:gd name="T10" fmla="*/ 140 w 310"/>
                <a:gd name="T11" fmla="*/ 0 h 235"/>
                <a:gd name="T12" fmla="*/ 131 w 310"/>
                <a:gd name="T13" fmla="*/ 7 h 235"/>
                <a:gd name="T14" fmla="*/ 153 w 310"/>
                <a:gd name="T15" fmla="*/ 41 h 235"/>
                <a:gd name="T16" fmla="*/ 159 w 310"/>
                <a:gd name="T17" fmla="*/ 62 h 235"/>
                <a:gd name="T18" fmla="*/ 134 w 310"/>
                <a:gd name="T19" fmla="*/ 75 h 235"/>
                <a:gd name="T20" fmla="*/ 102 w 310"/>
                <a:gd name="T21" fmla="*/ 75 h 235"/>
                <a:gd name="T22" fmla="*/ 76 w 310"/>
                <a:gd name="T23" fmla="*/ 62 h 235"/>
                <a:gd name="T24" fmla="*/ 83 w 310"/>
                <a:gd name="T25" fmla="*/ 41 h 235"/>
                <a:gd name="T26" fmla="*/ 105 w 310"/>
                <a:gd name="T27" fmla="*/ 7 h 235"/>
                <a:gd name="T28" fmla="*/ 95 w 310"/>
                <a:gd name="T29" fmla="*/ 0 h 235"/>
                <a:gd name="T30" fmla="*/ 11 w 310"/>
                <a:gd name="T31" fmla="*/ 0 h 235"/>
                <a:gd name="T32" fmla="*/ 0 w 310"/>
                <a:gd name="T33" fmla="*/ 11 h 235"/>
                <a:gd name="T34" fmla="*/ 0 w 310"/>
                <a:gd name="T35" fmla="*/ 224 h 235"/>
                <a:gd name="T36" fmla="*/ 11 w 310"/>
                <a:gd name="T37" fmla="*/ 235 h 235"/>
                <a:gd name="T38" fmla="*/ 224 w 310"/>
                <a:gd name="T39" fmla="*/ 235 h 235"/>
                <a:gd name="T40" fmla="*/ 235 w 310"/>
                <a:gd name="T41" fmla="*/ 224 h 235"/>
                <a:gd name="T42" fmla="*/ 235 w 310"/>
                <a:gd name="T43" fmla="*/ 152 h 235"/>
                <a:gd name="T44" fmla="*/ 239 w 310"/>
                <a:gd name="T45" fmla="*/ 156 h 235"/>
                <a:gd name="T46" fmla="*/ 283 w 310"/>
                <a:gd name="T47" fmla="*/ 168 h 235"/>
                <a:gd name="T48" fmla="*/ 310 w 310"/>
                <a:gd name="T49" fmla="*/ 123 h 235"/>
                <a:gd name="T50" fmla="*/ 310 w 310"/>
                <a:gd name="T51" fmla="*/ 91 h 235"/>
                <a:gd name="T52" fmla="*/ 283 w 310"/>
                <a:gd name="T53" fmla="*/ 45 h 235"/>
                <a:gd name="T54" fmla="*/ 288 w 310"/>
                <a:gd name="T55" fmla="*/ 123 h 235"/>
                <a:gd name="T56" fmla="*/ 276 w 310"/>
                <a:gd name="T57" fmla="*/ 148 h 235"/>
                <a:gd name="T58" fmla="*/ 255 w 310"/>
                <a:gd name="T59" fmla="*/ 142 h 235"/>
                <a:gd name="T60" fmla="*/ 220 w 310"/>
                <a:gd name="T61" fmla="*/ 119 h 235"/>
                <a:gd name="T62" fmla="*/ 214 w 310"/>
                <a:gd name="T63" fmla="*/ 129 h 235"/>
                <a:gd name="T64" fmla="*/ 214 w 310"/>
                <a:gd name="T65" fmla="*/ 213 h 235"/>
                <a:gd name="T66" fmla="*/ 22 w 310"/>
                <a:gd name="T67" fmla="*/ 213 h 235"/>
                <a:gd name="T68" fmla="*/ 22 w 310"/>
                <a:gd name="T69" fmla="*/ 21 h 235"/>
                <a:gd name="T70" fmla="*/ 73 w 310"/>
                <a:gd name="T71" fmla="*/ 21 h 235"/>
                <a:gd name="T72" fmla="*/ 68 w 310"/>
                <a:gd name="T73" fmla="*/ 25 h 235"/>
                <a:gd name="T74" fmla="*/ 56 w 310"/>
                <a:gd name="T75" fmla="*/ 70 h 235"/>
                <a:gd name="T76" fmla="*/ 102 w 310"/>
                <a:gd name="T77" fmla="*/ 96 h 235"/>
                <a:gd name="T78" fmla="*/ 134 w 310"/>
                <a:gd name="T79" fmla="*/ 96 h 235"/>
                <a:gd name="T80" fmla="*/ 179 w 310"/>
                <a:gd name="T81" fmla="*/ 70 h 235"/>
                <a:gd name="T82" fmla="*/ 167 w 310"/>
                <a:gd name="T83" fmla="*/ 25 h 235"/>
                <a:gd name="T84" fmla="*/ 163 w 310"/>
                <a:gd name="T85" fmla="*/ 21 h 235"/>
                <a:gd name="T86" fmla="*/ 214 w 310"/>
                <a:gd name="T87" fmla="*/ 21 h 235"/>
                <a:gd name="T88" fmla="*/ 214 w 310"/>
                <a:gd name="T89" fmla="*/ 84 h 235"/>
                <a:gd name="T90" fmla="*/ 220 w 310"/>
                <a:gd name="T91" fmla="*/ 94 h 235"/>
                <a:gd name="T92" fmla="*/ 255 w 310"/>
                <a:gd name="T93" fmla="*/ 72 h 235"/>
                <a:gd name="T94" fmla="*/ 276 w 310"/>
                <a:gd name="T95" fmla="*/ 65 h 235"/>
                <a:gd name="T96" fmla="*/ 288 w 310"/>
                <a:gd name="T97" fmla="*/ 91 h 235"/>
                <a:gd name="T98" fmla="*/ 288 w 310"/>
                <a:gd name="T99" fmla="*/ 12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0" h="235">
                  <a:moveTo>
                    <a:pt x="283" y="45"/>
                  </a:moveTo>
                  <a:cubicBezTo>
                    <a:pt x="268" y="39"/>
                    <a:pt x="251" y="44"/>
                    <a:pt x="239" y="57"/>
                  </a:cubicBezTo>
                  <a:cubicBezTo>
                    <a:pt x="237" y="59"/>
                    <a:pt x="236" y="60"/>
                    <a:pt x="235" y="61"/>
                  </a:cubicBezTo>
                  <a:cubicBezTo>
                    <a:pt x="235" y="11"/>
                    <a:pt x="235" y="11"/>
                    <a:pt x="235" y="11"/>
                  </a:cubicBezTo>
                  <a:cubicBezTo>
                    <a:pt x="235" y="5"/>
                    <a:pt x="230" y="0"/>
                    <a:pt x="224" y="0"/>
                  </a:cubicBezTo>
                  <a:cubicBezTo>
                    <a:pt x="140" y="0"/>
                    <a:pt x="140" y="0"/>
                    <a:pt x="140" y="0"/>
                  </a:cubicBezTo>
                  <a:cubicBezTo>
                    <a:pt x="136" y="0"/>
                    <a:pt x="132" y="3"/>
                    <a:pt x="131" y="7"/>
                  </a:cubicBezTo>
                  <a:cubicBezTo>
                    <a:pt x="128" y="14"/>
                    <a:pt x="130" y="21"/>
                    <a:pt x="153" y="41"/>
                  </a:cubicBezTo>
                  <a:cubicBezTo>
                    <a:pt x="159" y="47"/>
                    <a:pt x="162" y="55"/>
                    <a:pt x="159" y="62"/>
                  </a:cubicBezTo>
                  <a:cubicBezTo>
                    <a:pt x="156" y="70"/>
                    <a:pt x="147" y="75"/>
                    <a:pt x="134" y="75"/>
                  </a:cubicBezTo>
                  <a:cubicBezTo>
                    <a:pt x="102" y="75"/>
                    <a:pt x="102" y="75"/>
                    <a:pt x="102" y="75"/>
                  </a:cubicBezTo>
                  <a:cubicBezTo>
                    <a:pt x="88" y="75"/>
                    <a:pt x="79" y="70"/>
                    <a:pt x="76" y="62"/>
                  </a:cubicBezTo>
                  <a:cubicBezTo>
                    <a:pt x="73" y="55"/>
                    <a:pt x="76" y="47"/>
                    <a:pt x="83" y="41"/>
                  </a:cubicBezTo>
                  <a:cubicBezTo>
                    <a:pt x="105" y="21"/>
                    <a:pt x="108" y="14"/>
                    <a:pt x="105" y="7"/>
                  </a:cubicBezTo>
                  <a:cubicBezTo>
                    <a:pt x="103" y="3"/>
                    <a:pt x="99" y="0"/>
                    <a:pt x="95" y="0"/>
                  </a:cubicBezTo>
                  <a:cubicBezTo>
                    <a:pt x="11" y="0"/>
                    <a:pt x="11" y="0"/>
                    <a:pt x="11" y="0"/>
                  </a:cubicBezTo>
                  <a:cubicBezTo>
                    <a:pt x="5" y="0"/>
                    <a:pt x="0" y="5"/>
                    <a:pt x="0" y="11"/>
                  </a:cubicBezTo>
                  <a:cubicBezTo>
                    <a:pt x="0" y="224"/>
                    <a:pt x="0" y="224"/>
                    <a:pt x="0" y="224"/>
                  </a:cubicBezTo>
                  <a:cubicBezTo>
                    <a:pt x="0" y="230"/>
                    <a:pt x="5" y="235"/>
                    <a:pt x="11" y="235"/>
                  </a:cubicBezTo>
                  <a:cubicBezTo>
                    <a:pt x="224" y="235"/>
                    <a:pt x="224" y="235"/>
                    <a:pt x="224" y="235"/>
                  </a:cubicBezTo>
                  <a:cubicBezTo>
                    <a:pt x="230" y="235"/>
                    <a:pt x="235" y="230"/>
                    <a:pt x="235" y="224"/>
                  </a:cubicBezTo>
                  <a:cubicBezTo>
                    <a:pt x="235" y="152"/>
                    <a:pt x="235" y="152"/>
                    <a:pt x="235" y="152"/>
                  </a:cubicBezTo>
                  <a:cubicBezTo>
                    <a:pt x="236" y="153"/>
                    <a:pt x="237" y="154"/>
                    <a:pt x="239" y="156"/>
                  </a:cubicBezTo>
                  <a:cubicBezTo>
                    <a:pt x="251" y="169"/>
                    <a:pt x="268" y="174"/>
                    <a:pt x="283" y="168"/>
                  </a:cubicBezTo>
                  <a:cubicBezTo>
                    <a:pt x="300" y="162"/>
                    <a:pt x="310" y="145"/>
                    <a:pt x="310" y="123"/>
                  </a:cubicBezTo>
                  <a:cubicBezTo>
                    <a:pt x="310" y="91"/>
                    <a:pt x="310" y="91"/>
                    <a:pt x="310" y="91"/>
                  </a:cubicBezTo>
                  <a:cubicBezTo>
                    <a:pt x="310" y="68"/>
                    <a:pt x="300" y="51"/>
                    <a:pt x="283" y="45"/>
                  </a:cubicBezTo>
                  <a:close/>
                  <a:moveTo>
                    <a:pt x="288" y="123"/>
                  </a:moveTo>
                  <a:cubicBezTo>
                    <a:pt x="288" y="136"/>
                    <a:pt x="284" y="145"/>
                    <a:pt x="276" y="148"/>
                  </a:cubicBezTo>
                  <a:cubicBezTo>
                    <a:pt x="269" y="151"/>
                    <a:pt x="261" y="148"/>
                    <a:pt x="255" y="142"/>
                  </a:cubicBezTo>
                  <a:cubicBezTo>
                    <a:pt x="235" y="120"/>
                    <a:pt x="227" y="117"/>
                    <a:pt x="220" y="119"/>
                  </a:cubicBezTo>
                  <a:cubicBezTo>
                    <a:pt x="216" y="121"/>
                    <a:pt x="214" y="125"/>
                    <a:pt x="214" y="129"/>
                  </a:cubicBezTo>
                  <a:cubicBezTo>
                    <a:pt x="214" y="213"/>
                    <a:pt x="214" y="213"/>
                    <a:pt x="214" y="213"/>
                  </a:cubicBezTo>
                  <a:cubicBezTo>
                    <a:pt x="22" y="213"/>
                    <a:pt x="22" y="213"/>
                    <a:pt x="22" y="213"/>
                  </a:cubicBezTo>
                  <a:cubicBezTo>
                    <a:pt x="22" y="21"/>
                    <a:pt x="22" y="21"/>
                    <a:pt x="22" y="21"/>
                  </a:cubicBezTo>
                  <a:cubicBezTo>
                    <a:pt x="73" y="21"/>
                    <a:pt x="73" y="21"/>
                    <a:pt x="73" y="21"/>
                  </a:cubicBezTo>
                  <a:cubicBezTo>
                    <a:pt x="71" y="23"/>
                    <a:pt x="70" y="24"/>
                    <a:pt x="68" y="25"/>
                  </a:cubicBezTo>
                  <a:cubicBezTo>
                    <a:pt x="55" y="37"/>
                    <a:pt x="50" y="55"/>
                    <a:pt x="56" y="70"/>
                  </a:cubicBezTo>
                  <a:cubicBezTo>
                    <a:pt x="62" y="86"/>
                    <a:pt x="79" y="96"/>
                    <a:pt x="102" y="96"/>
                  </a:cubicBezTo>
                  <a:cubicBezTo>
                    <a:pt x="134" y="96"/>
                    <a:pt x="134" y="96"/>
                    <a:pt x="134" y="96"/>
                  </a:cubicBezTo>
                  <a:cubicBezTo>
                    <a:pt x="156" y="96"/>
                    <a:pt x="173" y="86"/>
                    <a:pt x="179" y="70"/>
                  </a:cubicBezTo>
                  <a:cubicBezTo>
                    <a:pt x="185" y="55"/>
                    <a:pt x="180" y="37"/>
                    <a:pt x="167" y="25"/>
                  </a:cubicBezTo>
                  <a:cubicBezTo>
                    <a:pt x="166" y="24"/>
                    <a:pt x="164" y="22"/>
                    <a:pt x="163" y="21"/>
                  </a:cubicBezTo>
                  <a:cubicBezTo>
                    <a:pt x="214" y="21"/>
                    <a:pt x="214" y="21"/>
                    <a:pt x="214" y="21"/>
                  </a:cubicBezTo>
                  <a:cubicBezTo>
                    <a:pt x="214" y="84"/>
                    <a:pt x="214" y="84"/>
                    <a:pt x="214" y="84"/>
                  </a:cubicBezTo>
                  <a:cubicBezTo>
                    <a:pt x="214" y="88"/>
                    <a:pt x="216" y="92"/>
                    <a:pt x="220" y="94"/>
                  </a:cubicBezTo>
                  <a:cubicBezTo>
                    <a:pt x="227" y="97"/>
                    <a:pt x="234" y="94"/>
                    <a:pt x="255" y="72"/>
                  </a:cubicBezTo>
                  <a:cubicBezTo>
                    <a:pt x="261" y="65"/>
                    <a:pt x="269" y="62"/>
                    <a:pt x="276" y="65"/>
                  </a:cubicBezTo>
                  <a:cubicBezTo>
                    <a:pt x="284" y="68"/>
                    <a:pt x="288" y="77"/>
                    <a:pt x="288" y="91"/>
                  </a:cubicBezTo>
                  <a:lnTo>
                    <a:pt x="288" y="123"/>
                  </a:lnTo>
                  <a:close/>
                </a:path>
              </a:pathLst>
            </a:custGeom>
            <a:grpFill/>
            <a:ln>
              <a:solidFill>
                <a:srgbClr val="92D050"/>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grpSp>
        <p:nvGrpSpPr>
          <p:cNvPr id="46" name="Environment_Border_17">
            <a:extLst>
              <a:ext uri="{FF2B5EF4-FFF2-40B4-BE49-F238E27FC236}">
                <a16:creationId xmlns:a16="http://schemas.microsoft.com/office/drawing/2014/main" id="{34ED0776-064D-4A7B-B894-74AD4FFD6602}"/>
              </a:ext>
            </a:extLst>
          </p:cNvPr>
          <p:cNvGrpSpPr>
            <a:grpSpLocks noChangeAspect="1"/>
          </p:cNvGrpSpPr>
          <p:nvPr/>
        </p:nvGrpSpPr>
        <p:grpSpPr bwMode="auto">
          <a:xfrm>
            <a:off x="8494689" y="1460843"/>
            <a:ext cx="368300" cy="368300"/>
            <a:chOff x="2647" y="3988"/>
            <a:chExt cx="340" cy="340"/>
          </a:xfrm>
          <a:solidFill>
            <a:srgbClr val="92D050"/>
          </a:solidFill>
        </p:grpSpPr>
        <p:sp>
          <p:nvSpPr>
            <p:cNvPr id="47" name="Freeform 1004">
              <a:extLst>
                <a:ext uri="{FF2B5EF4-FFF2-40B4-BE49-F238E27FC236}">
                  <a16:creationId xmlns:a16="http://schemas.microsoft.com/office/drawing/2014/main" id="{42CE7894-CB33-45D7-9C8F-05C37AB97AA8}"/>
                </a:ext>
              </a:extLst>
            </p:cNvPr>
            <p:cNvSpPr>
              <a:spLocks noEditPoints="1"/>
            </p:cNvSpPr>
            <p:nvPr/>
          </p:nvSpPr>
          <p:spPr bwMode="auto">
            <a:xfrm>
              <a:off x="2647" y="398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rgbClr val="92D050"/>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48" name="Freeform 1005">
              <a:extLst>
                <a:ext uri="{FF2B5EF4-FFF2-40B4-BE49-F238E27FC236}">
                  <a16:creationId xmlns:a16="http://schemas.microsoft.com/office/drawing/2014/main" id="{A29F176C-C16D-42B4-86F6-74E1BFC25C92}"/>
                </a:ext>
              </a:extLst>
            </p:cNvPr>
            <p:cNvSpPr>
              <a:spLocks noEditPoints="1"/>
            </p:cNvSpPr>
            <p:nvPr/>
          </p:nvSpPr>
          <p:spPr bwMode="auto">
            <a:xfrm>
              <a:off x="2710" y="4078"/>
              <a:ext cx="213" cy="186"/>
            </a:xfrm>
            <a:custGeom>
              <a:avLst/>
              <a:gdLst>
                <a:gd name="T0" fmla="*/ 320 w 321"/>
                <a:gd name="T1" fmla="*/ 27 h 280"/>
                <a:gd name="T2" fmla="*/ 312 w 321"/>
                <a:gd name="T3" fmla="*/ 19 h 280"/>
                <a:gd name="T4" fmla="*/ 147 w 321"/>
                <a:gd name="T5" fmla="*/ 32 h 280"/>
                <a:gd name="T6" fmla="*/ 133 w 321"/>
                <a:gd name="T7" fmla="*/ 56 h 280"/>
                <a:gd name="T8" fmla="*/ 9 w 321"/>
                <a:gd name="T9" fmla="*/ 55 h 280"/>
                <a:gd name="T10" fmla="*/ 1 w 321"/>
                <a:gd name="T11" fmla="*/ 63 h 280"/>
                <a:gd name="T12" fmla="*/ 4 w 321"/>
                <a:gd name="T13" fmla="*/ 73 h 280"/>
                <a:gd name="T14" fmla="*/ 114 w 321"/>
                <a:gd name="T15" fmla="*/ 140 h 280"/>
                <a:gd name="T16" fmla="*/ 125 w 321"/>
                <a:gd name="T17" fmla="*/ 139 h 280"/>
                <a:gd name="T18" fmla="*/ 129 w 321"/>
                <a:gd name="T19" fmla="*/ 138 h 280"/>
                <a:gd name="T20" fmla="*/ 129 w 321"/>
                <a:gd name="T21" fmla="*/ 269 h 280"/>
                <a:gd name="T22" fmla="*/ 139 w 321"/>
                <a:gd name="T23" fmla="*/ 280 h 280"/>
                <a:gd name="T24" fmla="*/ 150 w 321"/>
                <a:gd name="T25" fmla="*/ 269 h 280"/>
                <a:gd name="T26" fmla="*/ 150 w 321"/>
                <a:gd name="T27" fmla="*/ 125 h 280"/>
                <a:gd name="T28" fmla="*/ 165 w 321"/>
                <a:gd name="T29" fmla="*/ 133 h 280"/>
                <a:gd name="T30" fmla="*/ 176 w 321"/>
                <a:gd name="T31" fmla="*/ 134 h 280"/>
                <a:gd name="T32" fmla="*/ 318 w 321"/>
                <a:gd name="T33" fmla="*/ 37 h 280"/>
                <a:gd name="T34" fmla="*/ 320 w 321"/>
                <a:gd name="T35" fmla="*/ 27 h 280"/>
                <a:gd name="T36" fmla="*/ 119 w 321"/>
                <a:gd name="T37" fmla="*/ 118 h 280"/>
                <a:gd name="T38" fmla="*/ 33 w 321"/>
                <a:gd name="T39" fmla="*/ 72 h 280"/>
                <a:gd name="T40" fmla="*/ 124 w 321"/>
                <a:gd name="T41" fmla="*/ 75 h 280"/>
                <a:gd name="T42" fmla="*/ 131 w 321"/>
                <a:gd name="T43" fmla="*/ 82 h 280"/>
                <a:gd name="T44" fmla="*/ 132 w 321"/>
                <a:gd name="T45" fmla="*/ 92 h 280"/>
                <a:gd name="T46" fmla="*/ 134 w 321"/>
                <a:gd name="T47" fmla="*/ 96 h 280"/>
                <a:gd name="T48" fmla="*/ 132 w 321"/>
                <a:gd name="T49" fmla="*/ 99 h 280"/>
                <a:gd name="T50" fmla="*/ 119 w 321"/>
                <a:gd name="T51" fmla="*/ 118 h 280"/>
                <a:gd name="T52" fmla="*/ 171 w 321"/>
                <a:gd name="T53" fmla="*/ 112 h 280"/>
                <a:gd name="T54" fmla="*/ 153 w 321"/>
                <a:gd name="T55" fmla="*/ 87 h 280"/>
                <a:gd name="T56" fmla="*/ 153 w 321"/>
                <a:gd name="T57" fmla="*/ 87 h 280"/>
                <a:gd name="T58" fmla="*/ 162 w 321"/>
                <a:gd name="T59" fmla="*/ 47 h 280"/>
                <a:gd name="T60" fmla="*/ 224 w 321"/>
                <a:gd name="T61" fmla="*/ 29 h 280"/>
                <a:gd name="T62" fmla="*/ 290 w 321"/>
                <a:gd name="T63" fmla="*/ 36 h 280"/>
                <a:gd name="T64" fmla="*/ 171 w 321"/>
                <a:gd name="T65" fmla="*/ 11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280">
                  <a:moveTo>
                    <a:pt x="320" y="27"/>
                  </a:moveTo>
                  <a:cubicBezTo>
                    <a:pt x="319" y="23"/>
                    <a:pt x="316" y="20"/>
                    <a:pt x="312" y="19"/>
                  </a:cubicBezTo>
                  <a:cubicBezTo>
                    <a:pt x="229" y="0"/>
                    <a:pt x="173" y="4"/>
                    <a:pt x="147" y="32"/>
                  </a:cubicBezTo>
                  <a:cubicBezTo>
                    <a:pt x="140" y="40"/>
                    <a:pt x="136" y="48"/>
                    <a:pt x="133" y="56"/>
                  </a:cubicBezTo>
                  <a:cubicBezTo>
                    <a:pt x="110" y="41"/>
                    <a:pt x="68" y="41"/>
                    <a:pt x="9" y="55"/>
                  </a:cubicBezTo>
                  <a:cubicBezTo>
                    <a:pt x="5" y="56"/>
                    <a:pt x="2" y="59"/>
                    <a:pt x="1" y="63"/>
                  </a:cubicBezTo>
                  <a:cubicBezTo>
                    <a:pt x="0" y="66"/>
                    <a:pt x="1" y="70"/>
                    <a:pt x="4" y="73"/>
                  </a:cubicBezTo>
                  <a:cubicBezTo>
                    <a:pt x="11" y="81"/>
                    <a:pt x="71" y="140"/>
                    <a:pt x="114" y="140"/>
                  </a:cubicBezTo>
                  <a:cubicBezTo>
                    <a:pt x="118" y="140"/>
                    <a:pt x="122" y="140"/>
                    <a:pt x="125" y="139"/>
                  </a:cubicBezTo>
                  <a:cubicBezTo>
                    <a:pt x="126" y="139"/>
                    <a:pt x="127" y="138"/>
                    <a:pt x="129" y="138"/>
                  </a:cubicBezTo>
                  <a:cubicBezTo>
                    <a:pt x="129" y="269"/>
                    <a:pt x="129" y="269"/>
                    <a:pt x="129" y="269"/>
                  </a:cubicBezTo>
                  <a:cubicBezTo>
                    <a:pt x="129" y="275"/>
                    <a:pt x="133" y="280"/>
                    <a:pt x="139" y="280"/>
                  </a:cubicBezTo>
                  <a:cubicBezTo>
                    <a:pt x="145" y="280"/>
                    <a:pt x="150" y="275"/>
                    <a:pt x="150" y="269"/>
                  </a:cubicBezTo>
                  <a:cubicBezTo>
                    <a:pt x="150" y="125"/>
                    <a:pt x="150" y="125"/>
                    <a:pt x="150" y="125"/>
                  </a:cubicBezTo>
                  <a:cubicBezTo>
                    <a:pt x="154" y="129"/>
                    <a:pt x="160" y="132"/>
                    <a:pt x="165" y="133"/>
                  </a:cubicBezTo>
                  <a:cubicBezTo>
                    <a:pt x="169" y="134"/>
                    <a:pt x="173" y="134"/>
                    <a:pt x="176" y="134"/>
                  </a:cubicBezTo>
                  <a:cubicBezTo>
                    <a:pt x="230" y="134"/>
                    <a:pt x="309" y="47"/>
                    <a:pt x="318" y="37"/>
                  </a:cubicBezTo>
                  <a:cubicBezTo>
                    <a:pt x="320" y="34"/>
                    <a:pt x="321" y="30"/>
                    <a:pt x="320" y="27"/>
                  </a:cubicBezTo>
                  <a:close/>
                  <a:moveTo>
                    <a:pt x="119" y="118"/>
                  </a:moveTo>
                  <a:cubicBezTo>
                    <a:pt x="100" y="124"/>
                    <a:pt x="61" y="97"/>
                    <a:pt x="33" y="72"/>
                  </a:cubicBezTo>
                  <a:cubicBezTo>
                    <a:pt x="92" y="60"/>
                    <a:pt x="116" y="68"/>
                    <a:pt x="124" y="75"/>
                  </a:cubicBezTo>
                  <a:cubicBezTo>
                    <a:pt x="127" y="77"/>
                    <a:pt x="129" y="80"/>
                    <a:pt x="131" y="82"/>
                  </a:cubicBezTo>
                  <a:cubicBezTo>
                    <a:pt x="131" y="87"/>
                    <a:pt x="132" y="91"/>
                    <a:pt x="132" y="92"/>
                  </a:cubicBezTo>
                  <a:cubicBezTo>
                    <a:pt x="133" y="94"/>
                    <a:pt x="133" y="95"/>
                    <a:pt x="134" y="96"/>
                  </a:cubicBezTo>
                  <a:cubicBezTo>
                    <a:pt x="133" y="97"/>
                    <a:pt x="133" y="98"/>
                    <a:pt x="132" y="99"/>
                  </a:cubicBezTo>
                  <a:cubicBezTo>
                    <a:pt x="129" y="116"/>
                    <a:pt x="122" y="118"/>
                    <a:pt x="119" y="118"/>
                  </a:cubicBezTo>
                  <a:close/>
                  <a:moveTo>
                    <a:pt x="171" y="112"/>
                  </a:moveTo>
                  <a:cubicBezTo>
                    <a:pt x="168" y="112"/>
                    <a:pt x="158" y="109"/>
                    <a:pt x="153" y="87"/>
                  </a:cubicBezTo>
                  <a:cubicBezTo>
                    <a:pt x="153" y="87"/>
                    <a:pt x="153" y="87"/>
                    <a:pt x="153" y="87"/>
                  </a:cubicBezTo>
                  <a:cubicBezTo>
                    <a:pt x="153" y="86"/>
                    <a:pt x="147" y="63"/>
                    <a:pt x="162" y="47"/>
                  </a:cubicBezTo>
                  <a:cubicBezTo>
                    <a:pt x="171" y="38"/>
                    <a:pt x="189" y="29"/>
                    <a:pt x="224" y="29"/>
                  </a:cubicBezTo>
                  <a:cubicBezTo>
                    <a:pt x="241" y="29"/>
                    <a:pt x="263" y="31"/>
                    <a:pt x="290" y="36"/>
                  </a:cubicBezTo>
                  <a:cubicBezTo>
                    <a:pt x="253" y="74"/>
                    <a:pt x="198" y="119"/>
                    <a:pt x="171" y="112"/>
                  </a:cubicBezTo>
                  <a:close/>
                </a:path>
              </a:pathLst>
            </a:custGeom>
            <a:grpFill/>
            <a:ln>
              <a:solidFill>
                <a:srgbClr val="92D050"/>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spTree>
    <p:extLst>
      <p:ext uri="{BB962C8B-B14F-4D97-AF65-F5344CB8AC3E}">
        <p14:creationId xmlns:p14="http://schemas.microsoft.com/office/powerpoint/2010/main" val="2948065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4">
            <a:extLst>
              <a:ext uri="{FF2B5EF4-FFF2-40B4-BE49-F238E27FC236}">
                <a16:creationId xmlns:a16="http://schemas.microsoft.com/office/drawing/2014/main" id="{5EAFD6CC-9B06-4826-8F5F-E48A59DBC2EB}"/>
              </a:ext>
            </a:extLst>
          </p:cNvPr>
          <p:cNvSpPr>
            <a:spLocks noGrp="1"/>
          </p:cNvSpPr>
          <p:nvPr>
            <p:ph type="title"/>
          </p:nvPr>
        </p:nvSpPr>
        <p:spPr>
          <a:xfrm>
            <a:off x="69344" y="59433"/>
            <a:ext cx="11252200" cy="488215"/>
          </a:xfrm>
          <a:solidFill>
            <a:schemeClr val="bg1"/>
          </a:solidFill>
          <a:effectLst/>
        </p:spPr>
        <p:txBody>
          <a:bodyPr>
            <a:noAutofit/>
          </a:bodyPr>
          <a:lstStyle/>
          <a:p>
            <a:r>
              <a:rPr lang="en-US" sz="2800" b="1" noProof="0" dirty="0">
                <a:solidFill>
                  <a:schemeClr val="tx1">
                    <a:lumMod val="85000"/>
                    <a:lumOff val="15000"/>
                  </a:schemeClr>
                </a:solidFill>
                <a:latin typeface="Cambria" panose="02040503050406030204" pitchFamily="18" charset="0"/>
                <a:ea typeface="Verdana" panose="020B0604030504040204" pitchFamily="34" charset="0"/>
                <a:cs typeface="Verdana" panose="020B0604030504040204" pitchFamily="34" charset="0"/>
              </a:rPr>
              <a:t>      </a:t>
            </a:r>
            <a:r>
              <a:rPr lang="en-US" sz="2800" b="1" dirty="0">
                <a:solidFill>
                  <a:schemeClr val="tx1">
                    <a:lumMod val="85000"/>
                    <a:lumOff val="15000"/>
                  </a:schemeClr>
                </a:solidFill>
                <a:latin typeface="Cambria" panose="02040503050406030204" pitchFamily="18" charset="0"/>
                <a:ea typeface="Verdana" panose="020B0604030504040204" pitchFamily="34" charset="0"/>
                <a:cs typeface="Verdana" panose="020B0604030504040204" pitchFamily="34" charset="0"/>
              </a:rPr>
              <a:t> Implementation Strategy</a:t>
            </a:r>
            <a:endParaRPr lang="en-US" sz="2800" b="1" noProof="0" dirty="0">
              <a:solidFill>
                <a:schemeClr val="tx1">
                  <a:lumMod val="85000"/>
                  <a:lumOff val="15000"/>
                </a:schemeClr>
              </a:solidFill>
              <a:latin typeface="Cambria" panose="02040503050406030204" pitchFamily="18" charset="0"/>
              <a:ea typeface="Verdana" panose="020B0604030504040204" pitchFamily="34" charset="0"/>
              <a:cs typeface="Verdana" panose="020B0604030504040204" pitchFamily="34" charset="0"/>
            </a:endParaRPr>
          </a:p>
        </p:txBody>
      </p:sp>
      <p:cxnSp>
        <p:nvCxnSpPr>
          <p:cNvPr id="18" name="Straight Connector 17">
            <a:extLst>
              <a:ext uri="{FF2B5EF4-FFF2-40B4-BE49-F238E27FC236}">
                <a16:creationId xmlns:a16="http://schemas.microsoft.com/office/drawing/2014/main" id="{C1ED96D1-6709-401B-B672-2A758684034E}"/>
              </a:ext>
            </a:extLst>
          </p:cNvPr>
          <p:cNvCxnSpPr/>
          <p:nvPr/>
        </p:nvCxnSpPr>
        <p:spPr>
          <a:xfrm>
            <a:off x="474064" y="615409"/>
            <a:ext cx="11470640" cy="0"/>
          </a:xfrm>
          <a:prstGeom prst="line">
            <a:avLst/>
          </a:prstGeom>
          <a:ln w="19050"/>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sp>
        <p:nvSpPr>
          <p:cNvPr id="67" name="Travel_Fill_25">
            <a:extLst>
              <a:ext uri="{FF2B5EF4-FFF2-40B4-BE49-F238E27FC236}">
                <a16:creationId xmlns:a16="http://schemas.microsoft.com/office/drawing/2014/main" id="{9A3792E9-7C66-4F6A-9449-0050A14FD9A2}"/>
              </a:ext>
            </a:extLst>
          </p:cNvPr>
          <p:cNvSpPr>
            <a:spLocks noChangeAspect="1" noEditPoints="1"/>
          </p:cNvSpPr>
          <p:nvPr/>
        </p:nvSpPr>
        <p:spPr bwMode="auto">
          <a:xfrm>
            <a:off x="0" y="0"/>
            <a:ext cx="0" cy="0"/>
          </a:xfrm>
          <a:custGeom>
            <a:avLst/>
            <a:gdLst>
              <a:gd name="T0" fmla="*/ 247 w 512"/>
              <a:gd name="T1" fmla="*/ 278 h 512"/>
              <a:gd name="T2" fmla="*/ 323 w 512"/>
              <a:gd name="T3" fmla="*/ 219 h 512"/>
              <a:gd name="T4" fmla="*/ 264 w 512"/>
              <a:gd name="T5" fmla="*/ 295 h 512"/>
              <a:gd name="T6" fmla="*/ 256 w 512"/>
              <a:gd name="T7" fmla="*/ 298 h 512"/>
              <a:gd name="T8" fmla="*/ 256 w 512"/>
              <a:gd name="T9" fmla="*/ 298 h 512"/>
              <a:gd name="T10" fmla="*/ 247 w 512"/>
              <a:gd name="T11" fmla="*/ 295 h 512"/>
              <a:gd name="T12" fmla="*/ 243 w 512"/>
              <a:gd name="T13" fmla="*/ 286 h 512"/>
              <a:gd name="T14" fmla="*/ 247 w 512"/>
              <a:gd name="T15" fmla="*/ 278 h 512"/>
              <a:gd name="T16" fmla="*/ 512 w 512"/>
              <a:gd name="T17" fmla="*/ 256 h 512"/>
              <a:gd name="T18" fmla="*/ 256 w 512"/>
              <a:gd name="T19" fmla="*/ 512 h 512"/>
              <a:gd name="T20" fmla="*/ 0 w 512"/>
              <a:gd name="T21" fmla="*/ 256 h 512"/>
              <a:gd name="T22" fmla="*/ 256 w 512"/>
              <a:gd name="T23" fmla="*/ 0 h 512"/>
              <a:gd name="T24" fmla="*/ 512 w 512"/>
              <a:gd name="T25" fmla="*/ 256 h 512"/>
              <a:gd name="T26" fmla="*/ 416 w 512"/>
              <a:gd name="T27" fmla="*/ 288 h 512"/>
              <a:gd name="T28" fmla="*/ 378 w 512"/>
              <a:gd name="T29" fmla="*/ 184 h 512"/>
              <a:gd name="T30" fmla="*/ 392 w 512"/>
              <a:gd name="T31" fmla="*/ 166 h 512"/>
              <a:gd name="T32" fmla="*/ 391 w 512"/>
              <a:gd name="T33" fmla="*/ 152 h 512"/>
              <a:gd name="T34" fmla="*/ 377 w 512"/>
              <a:gd name="T35" fmla="*/ 151 h 512"/>
              <a:gd name="T36" fmla="*/ 359 w 512"/>
              <a:gd name="T37" fmla="*/ 165 h 512"/>
              <a:gd name="T38" fmla="*/ 256 w 512"/>
              <a:gd name="T39" fmla="*/ 128 h 512"/>
              <a:gd name="T40" fmla="*/ 96 w 512"/>
              <a:gd name="T41" fmla="*/ 288 h 512"/>
              <a:gd name="T42" fmla="*/ 106 w 512"/>
              <a:gd name="T43" fmla="*/ 298 h 512"/>
              <a:gd name="T44" fmla="*/ 117 w 512"/>
              <a:gd name="T45" fmla="*/ 288 h 512"/>
              <a:gd name="T46" fmla="*/ 256 w 512"/>
              <a:gd name="T47" fmla="*/ 149 h 512"/>
              <a:gd name="T48" fmla="*/ 341 w 512"/>
              <a:gd name="T49" fmla="*/ 179 h 512"/>
              <a:gd name="T50" fmla="*/ 233 w 512"/>
              <a:gd name="T51" fmla="*/ 261 h 512"/>
              <a:gd name="T52" fmla="*/ 232 w 512"/>
              <a:gd name="T53" fmla="*/ 262 h 512"/>
              <a:gd name="T54" fmla="*/ 222 w 512"/>
              <a:gd name="T55" fmla="*/ 286 h 512"/>
              <a:gd name="T56" fmla="*/ 232 w 512"/>
              <a:gd name="T57" fmla="*/ 310 h 512"/>
              <a:gd name="T58" fmla="*/ 256 w 512"/>
              <a:gd name="T59" fmla="*/ 320 h 512"/>
              <a:gd name="T60" fmla="*/ 256 w 512"/>
              <a:gd name="T61" fmla="*/ 320 h 512"/>
              <a:gd name="T62" fmla="*/ 279 w 512"/>
              <a:gd name="T63" fmla="*/ 310 h 512"/>
              <a:gd name="T64" fmla="*/ 280 w 512"/>
              <a:gd name="T65" fmla="*/ 309 h 512"/>
              <a:gd name="T66" fmla="*/ 364 w 512"/>
              <a:gd name="T67" fmla="*/ 202 h 512"/>
              <a:gd name="T68" fmla="*/ 394 w 512"/>
              <a:gd name="T69" fmla="*/ 288 h 512"/>
              <a:gd name="T70" fmla="*/ 405 w 512"/>
              <a:gd name="T71" fmla="*/ 298 h 512"/>
              <a:gd name="T72" fmla="*/ 416 w 512"/>
              <a:gd name="T73" fmla="*/ 28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2" h="512">
                <a:moveTo>
                  <a:pt x="247" y="278"/>
                </a:moveTo>
                <a:cubicBezTo>
                  <a:pt x="323" y="219"/>
                  <a:pt x="323" y="219"/>
                  <a:pt x="323" y="219"/>
                </a:cubicBezTo>
                <a:cubicBezTo>
                  <a:pt x="264" y="295"/>
                  <a:pt x="264" y="295"/>
                  <a:pt x="264" y="295"/>
                </a:cubicBezTo>
                <a:cubicBezTo>
                  <a:pt x="262" y="297"/>
                  <a:pt x="259" y="298"/>
                  <a:pt x="256" y="298"/>
                </a:cubicBezTo>
                <a:cubicBezTo>
                  <a:pt x="256" y="298"/>
                  <a:pt x="256" y="298"/>
                  <a:pt x="256" y="298"/>
                </a:cubicBezTo>
                <a:cubicBezTo>
                  <a:pt x="252" y="298"/>
                  <a:pt x="249" y="297"/>
                  <a:pt x="247" y="295"/>
                </a:cubicBezTo>
                <a:cubicBezTo>
                  <a:pt x="245" y="292"/>
                  <a:pt x="243" y="289"/>
                  <a:pt x="243" y="286"/>
                </a:cubicBezTo>
                <a:cubicBezTo>
                  <a:pt x="243" y="283"/>
                  <a:pt x="245" y="280"/>
                  <a:pt x="247" y="278"/>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88"/>
                </a:moveTo>
                <a:cubicBezTo>
                  <a:pt x="416" y="248"/>
                  <a:pt x="401" y="212"/>
                  <a:pt x="378" y="184"/>
                </a:cubicBezTo>
                <a:cubicBezTo>
                  <a:pt x="392" y="166"/>
                  <a:pt x="392" y="166"/>
                  <a:pt x="392" y="166"/>
                </a:cubicBezTo>
                <a:cubicBezTo>
                  <a:pt x="395" y="162"/>
                  <a:pt x="395" y="156"/>
                  <a:pt x="391" y="152"/>
                </a:cubicBezTo>
                <a:cubicBezTo>
                  <a:pt x="387" y="148"/>
                  <a:pt x="381" y="148"/>
                  <a:pt x="377" y="151"/>
                </a:cubicBezTo>
                <a:cubicBezTo>
                  <a:pt x="359" y="165"/>
                  <a:pt x="359" y="165"/>
                  <a:pt x="359" y="165"/>
                </a:cubicBezTo>
                <a:cubicBezTo>
                  <a:pt x="331" y="142"/>
                  <a:pt x="295" y="128"/>
                  <a:pt x="256" y="128"/>
                </a:cubicBezTo>
                <a:cubicBezTo>
                  <a:pt x="167" y="128"/>
                  <a:pt x="96" y="199"/>
                  <a:pt x="96" y="288"/>
                </a:cubicBezTo>
                <a:cubicBezTo>
                  <a:pt x="96" y="294"/>
                  <a:pt x="100" y="298"/>
                  <a:pt x="106" y="298"/>
                </a:cubicBezTo>
                <a:cubicBezTo>
                  <a:pt x="112" y="298"/>
                  <a:pt x="117" y="294"/>
                  <a:pt x="117" y="288"/>
                </a:cubicBezTo>
                <a:cubicBezTo>
                  <a:pt x="117" y="211"/>
                  <a:pt x="179" y="149"/>
                  <a:pt x="256" y="149"/>
                </a:cubicBezTo>
                <a:cubicBezTo>
                  <a:pt x="288" y="149"/>
                  <a:pt x="318" y="160"/>
                  <a:pt x="341" y="179"/>
                </a:cubicBezTo>
                <a:cubicBezTo>
                  <a:pt x="233" y="261"/>
                  <a:pt x="233" y="261"/>
                  <a:pt x="233" y="261"/>
                </a:cubicBezTo>
                <a:cubicBezTo>
                  <a:pt x="233" y="262"/>
                  <a:pt x="232" y="262"/>
                  <a:pt x="232" y="262"/>
                </a:cubicBezTo>
                <a:cubicBezTo>
                  <a:pt x="226" y="269"/>
                  <a:pt x="222" y="277"/>
                  <a:pt x="222" y="286"/>
                </a:cubicBezTo>
                <a:cubicBezTo>
                  <a:pt x="222" y="295"/>
                  <a:pt x="226" y="303"/>
                  <a:pt x="232" y="310"/>
                </a:cubicBezTo>
                <a:cubicBezTo>
                  <a:pt x="238" y="316"/>
                  <a:pt x="247" y="320"/>
                  <a:pt x="256" y="320"/>
                </a:cubicBezTo>
                <a:cubicBezTo>
                  <a:pt x="256" y="320"/>
                  <a:pt x="256" y="320"/>
                  <a:pt x="256" y="320"/>
                </a:cubicBezTo>
                <a:cubicBezTo>
                  <a:pt x="265" y="320"/>
                  <a:pt x="273" y="316"/>
                  <a:pt x="279" y="310"/>
                </a:cubicBezTo>
                <a:cubicBezTo>
                  <a:pt x="280" y="310"/>
                  <a:pt x="280" y="309"/>
                  <a:pt x="280" y="309"/>
                </a:cubicBezTo>
                <a:cubicBezTo>
                  <a:pt x="364" y="202"/>
                  <a:pt x="364" y="202"/>
                  <a:pt x="364" y="202"/>
                </a:cubicBezTo>
                <a:cubicBezTo>
                  <a:pt x="383" y="225"/>
                  <a:pt x="394" y="255"/>
                  <a:pt x="394" y="288"/>
                </a:cubicBezTo>
                <a:cubicBezTo>
                  <a:pt x="394" y="294"/>
                  <a:pt x="399" y="298"/>
                  <a:pt x="405" y="298"/>
                </a:cubicBezTo>
                <a:cubicBezTo>
                  <a:pt x="411" y="298"/>
                  <a:pt x="416" y="294"/>
                  <a:pt x="416" y="28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200" dirty="0"/>
          </a:p>
        </p:txBody>
      </p:sp>
      <p:sp>
        <p:nvSpPr>
          <p:cNvPr id="12" name="Isosceles Triangle 11">
            <a:extLst>
              <a:ext uri="{FF2B5EF4-FFF2-40B4-BE49-F238E27FC236}">
                <a16:creationId xmlns:a16="http://schemas.microsoft.com/office/drawing/2014/main" id="{1E188450-F31D-4B0C-B00B-56DC39EB236E}"/>
              </a:ext>
            </a:extLst>
          </p:cNvPr>
          <p:cNvSpPr/>
          <p:nvPr/>
        </p:nvSpPr>
        <p:spPr>
          <a:xfrm>
            <a:off x="4823942" y="4056291"/>
            <a:ext cx="969484" cy="1060667"/>
          </a:xfrm>
          <a:prstGeom prst="triangl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Open Sans"/>
              <a:ea typeface="Microsoft YaHei"/>
              <a:cs typeface="+mn-cs"/>
            </a:endParaRPr>
          </a:p>
        </p:txBody>
      </p:sp>
      <p:sp>
        <p:nvSpPr>
          <p:cNvPr id="13" name="Rectangle 12">
            <a:extLst>
              <a:ext uri="{FF2B5EF4-FFF2-40B4-BE49-F238E27FC236}">
                <a16:creationId xmlns:a16="http://schemas.microsoft.com/office/drawing/2014/main" id="{49A15D35-8F86-436D-9B09-7035EFC41AD3}"/>
              </a:ext>
            </a:extLst>
          </p:cNvPr>
          <p:cNvSpPr/>
          <p:nvPr/>
        </p:nvSpPr>
        <p:spPr>
          <a:xfrm>
            <a:off x="5242664" y="1720133"/>
            <a:ext cx="136479" cy="3068198"/>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Open Sans"/>
              <a:ea typeface="Microsoft YaHei"/>
              <a:cs typeface="+mn-cs"/>
            </a:endParaRPr>
          </a:p>
        </p:txBody>
      </p:sp>
      <p:sp>
        <p:nvSpPr>
          <p:cNvPr id="14" name="Rectangle 13">
            <a:extLst>
              <a:ext uri="{FF2B5EF4-FFF2-40B4-BE49-F238E27FC236}">
                <a16:creationId xmlns:a16="http://schemas.microsoft.com/office/drawing/2014/main" id="{F1A53820-FBE0-48DC-AA37-6821D40A976A}"/>
              </a:ext>
            </a:extLst>
          </p:cNvPr>
          <p:cNvSpPr/>
          <p:nvPr/>
        </p:nvSpPr>
        <p:spPr>
          <a:xfrm rot="732225">
            <a:off x="3317822" y="1699083"/>
            <a:ext cx="3981723" cy="8001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Open Sans"/>
              <a:ea typeface="Microsoft YaHei"/>
              <a:cs typeface="+mn-cs"/>
            </a:endParaRPr>
          </a:p>
        </p:txBody>
      </p:sp>
      <p:cxnSp>
        <p:nvCxnSpPr>
          <p:cNvPr id="15" name="Straight Connector 14">
            <a:extLst>
              <a:ext uri="{FF2B5EF4-FFF2-40B4-BE49-F238E27FC236}">
                <a16:creationId xmlns:a16="http://schemas.microsoft.com/office/drawing/2014/main" id="{4BB59423-05C4-4BE7-AE15-27AA6E342979}"/>
              </a:ext>
            </a:extLst>
          </p:cNvPr>
          <p:cNvCxnSpPr/>
          <p:nvPr/>
        </p:nvCxnSpPr>
        <p:spPr>
          <a:xfrm flipH="1">
            <a:off x="6582380" y="2180481"/>
            <a:ext cx="648237" cy="1941575"/>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8E320D-4D47-4FA7-8572-5C59415E9241}"/>
              </a:ext>
            </a:extLst>
          </p:cNvPr>
          <p:cNvCxnSpPr/>
          <p:nvPr/>
        </p:nvCxnSpPr>
        <p:spPr>
          <a:xfrm>
            <a:off x="7230617" y="2180481"/>
            <a:ext cx="588703" cy="195609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2DBE9A7-2F60-4737-B7D1-E1E19AAA7DB1}"/>
              </a:ext>
            </a:extLst>
          </p:cNvPr>
          <p:cNvCxnSpPr/>
          <p:nvPr/>
        </p:nvCxnSpPr>
        <p:spPr>
          <a:xfrm flipH="1">
            <a:off x="2739484" y="1279141"/>
            <a:ext cx="648237" cy="1941575"/>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C8C1E2E-2460-493F-A0E0-1877F6AC72E6}"/>
              </a:ext>
            </a:extLst>
          </p:cNvPr>
          <p:cNvCxnSpPr/>
          <p:nvPr/>
        </p:nvCxnSpPr>
        <p:spPr>
          <a:xfrm>
            <a:off x="3387721" y="1279141"/>
            <a:ext cx="588703" cy="195609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25" name="Isosceles Triangle 24">
            <a:extLst>
              <a:ext uri="{FF2B5EF4-FFF2-40B4-BE49-F238E27FC236}">
                <a16:creationId xmlns:a16="http://schemas.microsoft.com/office/drawing/2014/main" id="{6E3EF871-5479-415E-82CD-4272BF566171}"/>
              </a:ext>
            </a:extLst>
          </p:cNvPr>
          <p:cNvSpPr/>
          <p:nvPr/>
        </p:nvSpPr>
        <p:spPr>
          <a:xfrm rot="10800000">
            <a:off x="2405818" y="3201919"/>
            <a:ext cx="1824717" cy="396240"/>
          </a:xfrm>
          <a:prstGeom prst="triangl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Open Sans"/>
              <a:ea typeface="Microsoft YaHei"/>
              <a:cs typeface="+mn-cs"/>
            </a:endParaRPr>
          </a:p>
        </p:txBody>
      </p:sp>
      <p:sp>
        <p:nvSpPr>
          <p:cNvPr id="26" name="Isosceles Triangle 25">
            <a:extLst>
              <a:ext uri="{FF2B5EF4-FFF2-40B4-BE49-F238E27FC236}">
                <a16:creationId xmlns:a16="http://schemas.microsoft.com/office/drawing/2014/main" id="{ED3CF71C-5824-4907-9C14-DA616CD4A4A0}"/>
              </a:ext>
            </a:extLst>
          </p:cNvPr>
          <p:cNvSpPr/>
          <p:nvPr/>
        </p:nvSpPr>
        <p:spPr>
          <a:xfrm rot="10800000">
            <a:off x="6314003" y="4101736"/>
            <a:ext cx="1824717" cy="396240"/>
          </a:xfrm>
          <a:prstGeom prst="triangl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Open Sans"/>
              <a:ea typeface="Microsoft YaHei"/>
              <a:cs typeface="+mn-cs"/>
            </a:endParaRPr>
          </a:p>
        </p:txBody>
      </p:sp>
      <p:sp>
        <p:nvSpPr>
          <p:cNvPr id="29" name="Rectangle 28">
            <a:extLst>
              <a:ext uri="{FF2B5EF4-FFF2-40B4-BE49-F238E27FC236}">
                <a16:creationId xmlns:a16="http://schemas.microsoft.com/office/drawing/2014/main" id="{84A925E5-0649-4474-BF24-6681CF814703}"/>
              </a:ext>
            </a:extLst>
          </p:cNvPr>
          <p:cNvSpPr/>
          <p:nvPr/>
        </p:nvSpPr>
        <p:spPr>
          <a:xfrm>
            <a:off x="977901" y="3554394"/>
            <a:ext cx="2998524" cy="1631216"/>
          </a:xfrm>
          <a:prstGeom prst="rect">
            <a:avLst/>
          </a:prstGeom>
        </p:spPr>
        <p:txBody>
          <a:bodyPr wrap="square">
            <a:spAutoFit/>
          </a:bodyPr>
          <a:lstStyle/>
          <a:p>
            <a:pPr marL="0" marR="0" lvl="1" defTabSz="914400" rtl="0" eaLnBrk="1" fontAlgn="auto" latinLnBrk="0" hangingPunct="1">
              <a:lnSpc>
                <a:spcPct val="100000"/>
              </a:lnSpc>
              <a:spcBef>
                <a:spcPts val="0"/>
              </a:spcBef>
              <a:spcAft>
                <a:spcPts val="1200"/>
              </a:spcAft>
              <a:buClrTx/>
              <a:buSzPct val="100000"/>
              <a:tabLst/>
              <a:defRPr/>
            </a:pPr>
            <a:r>
              <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Microsoft YaHei"/>
                <a:cs typeface="Calibri" panose="020F0502020204030204" pitchFamily="34" charset="0"/>
              </a:rPr>
              <a:t>Implement enhancements to PQE framework</a:t>
            </a:r>
          </a:p>
          <a:p>
            <a:pPr marL="285750" marR="0" lvl="1" indent="-285750" defTabSz="914400" rtl="0" eaLnBrk="1" fontAlgn="auto" latinLnBrk="0" hangingPunct="1">
              <a:lnSpc>
                <a:spcPct val="100000"/>
              </a:lnSpc>
              <a:spcBef>
                <a:spcPts val="0"/>
              </a:spcBef>
              <a:spcAft>
                <a:spcPts val="1200"/>
              </a:spcAft>
              <a:buClrTx/>
              <a:buSzPct val="100000"/>
              <a:buFont typeface="Arial" panose="020B0604020202020204" pitchFamily="34" charset="0"/>
              <a:buChar char="•"/>
              <a:tabLst/>
              <a:defRPr/>
            </a:pPr>
            <a:r>
              <a:rPr lang="en-US" sz="1600" dirty="0">
                <a:solidFill>
                  <a:prstClr val="black"/>
                </a:solidFill>
                <a:latin typeface="Calibri" panose="020F0502020204030204" pitchFamily="34" charset="0"/>
                <a:ea typeface="Microsoft YaHei"/>
                <a:cs typeface="Calibri" panose="020F0502020204030204" pitchFamily="34" charset="0"/>
              </a:rPr>
              <a:t>Local override code on PQE Automation JARs</a:t>
            </a:r>
          </a:p>
          <a:p>
            <a:pPr marL="285750" marR="0" lvl="1" indent="-285750" defTabSz="914400" rtl="0" eaLnBrk="1" fontAlgn="auto" latinLnBrk="0" hangingPunct="1">
              <a:lnSpc>
                <a:spcPct val="100000"/>
              </a:lnSpc>
              <a:spcBef>
                <a:spcPts val="0"/>
              </a:spcBef>
              <a:spcAft>
                <a:spcPts val="1200"/>
              </a:spcAft>
              <a:buClrTx/>
              <a:buSzPct val="100000"/>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Microsoft YaHei"/>
              <a:cs typeface="Calibri" panose="020F0502020204030204" pitchFamily="34" charset="0"/>
            </a:endParaRPr>
          </a:p>
        </p:txBody>
      </p:sp>
      <p:cxnSp>
        <p:nvCxnSpPr>
          <p:cNvPr id="30" name="Straight Connector 29">
            <a:extLst>
              <a:ext uri="{FF2B5EF4-FFF2-40B4-BE49-F238E27FC236}">
                <a16:creationId xmlns:a16="http://schemas.microsoft.com/office/drawing/2014/main" id="{2269B677-E0CA-45D4-8739-4C68057931C0}"/>
              </a:ext>
            </a:extLst>
          </p:cNvPr>
          <p:cNvCxnSpPr>
            <a:cxnSpLocks/>
          </p:cNvCxnSpPr>
          <p:nvPr/>
        </p:nvCxnSpPr>
        <p:spPr>
          <a:xfrm>
            <a:off x="833120" y="3485639"/>
            <a:ext cx="2456721" cy="0"/>
          </a:xfrm>
          <a:prstGeom prst="line">
            <a:avLst/>
          </a:prstGeom>
          <a:ln w="19050">
            <a:solidFill>
              <a:schemeClr val="tx1">
                <a:lumMod val="50000"/>
                <a:lumOff val="50000"/>
              </a:schemeClr>
            </a:solidFill>
            <a:prstDash val="sysDash"/>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C581900-4BD5-4D16-96F1-FAC18BA4C5AB}"/>
              </a:ext>
            </a:extLst>
          </p:cNvPr>
          <p:cNvCxnSpPr>
            <a:cxnSpLocks/>
          </p:cNvCxnSpPr>
          <p:nvPr/>
        </p:nvCxnSpPr>
        <p:spPr>
          <a:xfrm flipH="1">
            <a:off x="7306037" y="4360644"/>
            <a:ext cx="3325047" cy="0"/>
          </a:xfrm>
          <a:prstGeom prst="line">
            <a:avLst/>
          </a:prstGeom>
          <a:ln w="19050">
            <a:solidFill>
              <a:schemeClr val="tx1">
                <a:lumMod val="50000"/>
                <a:lumOff val="50000"/>
              </a:schemeClr>
            </a:solidFill>
            <a:prstDash val="sysDash"/>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4C6D084C-B671-4770-B6BF-658EF088A067}"/>
              </a:ext>
            </a:extLst>
          </p:cNvPr>
          <p:cNvGrpSpPr/>
          <p:nvPr/>
        </p:nvGrpSpPr>
        <p:grpSpPr>
          <a:xfrm>
            <a:off x="7064551" y="3411607"/>
            <a:ext cx="419838" cy="506121"/>
            <a:chOff x="268871" y="211361"/>
            <a:chExt cx="600861" cy="589772"/>
          </a:xfrm>
        </p:grpSpPr>
        <p:sp>
          <p:nvSpPr>
            <p:cNvPr id="33" name="Freeform 663">
              <a:extLst>
                <a:ext uri="{FF2B5EF4-FFF2-40B4-BE49-F238E27FC236}">
                  <a16:creationId xmlns:a16="http://schemas.microsoft.com/office/drawing/2014/main" id="{8BC40C38-A5D6-471A-AC7B-24E169F89D5A}"/>
                </a:ext>
              </a:extLst>
            </p:cNvPr>
            <p:cNvSpPr>
              <a:spLocks noEditPoints="1"/>
            </p:cNvSpPr>
            <p:nvPr/>
          </p:nvSpPr>
          <p:spPr bwMode="auto">
            <a:xfrm>
              <a:off x="359226" y="211361"/>
              <a:ext cx="510506" cy="510506"/>
            </a:xfrm>
            <a:custGeom>
              <a:avLst/>
              <a:gdLst>
                <a:gd name="T0" fmla="*/ 178 w 181"/>
                <a:gd name="T1" fmla="*/ 34 h 181"/>
                <a:gd name="T2" fmla="*/ 149 w 181"/>
                <a:gd name="T3" fmla="*/ 4 h 181"/>
                <a:gd name="T4" fmla="*/ 134 w 181"/>
                <a:gd name="T5" fmla="*/ 4 h 181"/>
                <a:gd name="T6" fmla="*/ 24 w 181"/>
                <a:gd name="T7" fmla="*/ 115 h 181"/>
                <a:gd name="T8" fmla="*/ 22 w 181"/>
                <a:gd name="T9" fmla="*/ 118 h 181"/>
                <a:gd name="T10" fmla="*/ 2 w 181"/>
                <a:gd name="T11" fmla="*/ 168 h 181"/>
                <a:gd name="T12" fmla="*/ 4 w 181"/>
                <a:gd name="T13" fmla="*/ 179 h 181"/>
                <a:gd name="T14" fmla="*/ 11 w 181"/>
                <a:gd name="T15" fmla="*/ 181 h 181"/>
                <a:gd name="T16" fmla="*/ 11 w 181"/>
                <a:gd name="T17" fmla="*/ 181 h 181"/>
                <a:gd name="T18" fmla="*/ 15 w 181"/>
                <a:gd name="T19" fmla="*/ 181 h 181"/>
                <a:gd name="T20" fmla="*/ 65 w 181"/>
                <a:gd name="T21" fmla="*/ 161 h 181"/>
                <a:gd name="T22" fmla="*/ 68 w 181"/>
                <a:gd name="T23" fmla="*/ 158 h 181"/>
                <a:gd name="T24" fmla="*/ 178 w 181"/>
                <a:gd name="T25" fmla="*/ 49 h 181"/>
                <a:gd name="T26" fmla="*/ 178 w 181"/>
                <a:gd name="T27" fmla="*/ 48 h 181"/>
                <a:gd name="T28" fmla="*/ 181 w 181"/>
                <a:gd name="T29" fmla="*/ 41 h 181"/>
                <a:gd name="T30" fmla="*/ 178 w 181"/>
                <a:gd name="T31" fmla="*/ 34 h 181"/>
                <a:gd name="T32" fmla="*/ 28 w 181"/>
                <a:gd name="T33" fmla="*/ 125 h 181"/>
                <a:gd name="T34" fmla="*/ 58 w 181"/>
                <a:gd name="T35" fmla="*/ 154 h 181"/>
                <a:gd name="T36" fmla="*/ 23 w 181"/>
                <a:gd name="T37" fmla="*/ 168 h 181"/>
                <a:gd name="T38" fmla="*/ 14 w 181"/>
                <a:gd name="T39" fmla="*/ 159 h 181"/>
                <a:gd name="T40" fmla="*/ 28 w 181"/>
                <a:gd name="T41" fmla="*/ 125 h 181"/>
                <a:gd name="T42" fmla="*/ 172 w 181"/>
                <a:gd name="T43" fmla="*/ 42 h 181"/>
                <a:gd name="T44" fmla="*/ 65 w 181"/>
                <a:gd name="T45" fmla="*/ 149 h 181"/>
                <a:gd name="T46" fmla="*/ 57 w 181"/>
                <a:gd name="T47" fmla="*/ 142 h 181"/>
                <a:gd name="T48" fmla="*/ 58 w 181"/>
                <a:gd name="T49" fmla="*/ 142 h 181"/>
                <a:gd name="T50" fmla="*/ 153 w 181"/>
                <a:gd name="T51" fmla="*/ 46 h 181"/>
                <a:gd name="T52" fmla="*/ 153 w 181"/>
                <a:gd name="T53" fmla="*/ 40 h 181"/>
                <a:gd name="T54" fmla="*/ 147 w 181"/>
                <a:gd name="T55" fmla="*/ 40 h 181"/>
                <a:gd name="T56" fmla="*/ 52 w 181"/>
                <a:gd name="T57" fmla="*/ 136 h 181"/>
                <a:gd name="T58" fmla="*/ 51 w 181"/>
                <a:gd name="T59" fmla="*/ 136 h 181"/>
                <a:gd name="T60" fmla="*/ 33 w 181"/>
                <a:gd name="T61" fmla="*/ 118 h 181"/>
                <a:gd name="T62" fmla="*/ 141 w 181"/>
                <a:gd name="T63" fmla="*/ 10 h 181"/>
                <a:gd name="T64" fmla="*/ 142 w 181"/>
                <a:gd name="T65" fmla="*/ 10 h 181"/>
                <a:gd name="T66" fmla="*/ 143 w 181"/>
                <a:gd name="T67" fmla="*/ 10 h 181"/>
                <a:gd name="T68" fmla="*/ 172 w 181"/>
                <a:gd name="T69" fmla="*/ 40 h 181"/>
                <a:gd name="T70" fmla="*/ 173 w 181"/>
                <a:gd name="T71" fmla="*/ 41 h 181"/>
                <a:gd name="T72" fmla="*/ 172 w 181"/>
                <a:gd name="T73" fmla="*/ 4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1" h="181">
                  <a:moveTo>
                    <a:pt x="178" y="34"/>
                  </a:moveTo>
                  <a:cubicBezTo>
                    <a:pt x="149" y="4"/>
                    <a:pt x="149" y="4"/>
                    <a:pt x="149" y="4"/>
                  </a:cubicBezTo>
                  <a:cubicBezTo>
                    <a:pt x="145" y="0"/>
                    <a:pt x="138" y="0"/>
                    <a:pt x="134" y="4"/>
                  </a:cubicBezTo>
                  <a:cubicBezTo>
                    <a:pt x="24" y="115"/>
                    <a:pt x="24" y="115"/>
                    <a:pt x="24" y="115"/>
                  </a:cubicBezTo>
                  <a:cubicBezTo>
                    <a:pt x="23" y="115"/>
                    <a:pt x="22" y="117"/>
                    <a:pt x="22" y="118"/>
                  </a:cubicBezTo>
                  <a:cubicBezTo>
                    <a:pt x="2" y="168"/>
                    <a:pt x="2" y="168"/>
                    <a:pt x="2" y="168"/>
                  </a:cubicBezTo>
                  <a:cubicBezTo>
                    <a:pt x="0" y="171"/>
                    <a:pt x="1" y="176"/>
                    <a:pt x="4" y="179"/>
                  </a:cubicBezTo>
                  <a:cubicBezTo>
                    <a:pt x="6" y="180"/>
                    <a:pt x="9" y="181"/>
                    <a:pt x="11" y="181"/>
                  </a:cubicBezTo>
                  <a:cubicBezTo>
                    <a:pt x="11" y="181"/>
                    <a:pt x="11" y="181"/>
                    <a:pt x="11" y="181"/>
                  </a:cubicBezTo>
                  <a:cubicBezTo>
                    <a:pt x="13" y="181"/>
                    <a:pt x="14" y="181"/>
                    <a:pt x="15" y="181"/>
                  </a:cubicBezTo>
                  <a:cubicBezTo>
                    <a:pt x="65" y="161"/>
                    <a:pt x="65" y="161"/>
                    <a:pt x="65" y="161"/>
                  </a:cubicBezTo>
                  <a:cubicBezTo>
                    <a:pt x="66" y="160"/>
                    <a:pt x="67" y="159"/>
                    <a:pt x="68" y="158"/>
                  </a:cubicBezTo>
                  <a:cubicBezTo>
                    <a:pt x="178" y="49"/>
                    <a:pt x="178" y="49"/>
                    <a:pt x="178" y="49"/>
                  </a:cubicBezTo>
                  <a:cubicBezTo>
                    <a:pt x="178" y="48"/>
                    <a:pt x="178" y="48"/>
                    <a:pt x="178" y="48"/>
                  </a:cubicBezTo>
                  <a:cubicBezTo>
                    <a:pt x="180" y="46"/>
                    <a:pt x="181" y="44"/>
                    <a:pt x="181" y="41"/>
                  </a:cubicBezTo>
                  <a:cubicBezTo>
                    <a:pt x="181" y="38"/>
                    <a:pt x="180" y="36"/>
                    <a:pt x="178" y="34"/>
                  </a:cubicBezTo>
                  <a:close/>
                  <a:moveTo>
                    <a:pt x="28" y="125"/>
                  </a:moveTo>
                  <a:cubicBezTo>
                    <a:pt x="58" y="154"/>
                    <a:pt x="58" y="154"/>
                    <a:pt x="58" y="154"/>
                  </a:cubicBezTo>
                  <a:cubicBezTo>
                    <a:pt x="23" y="168"/>
                    <a:pt x="23" y="168"/>
                    <a:pt x="23" y="168"/>
                  </a:cubicBezTo>
                  <a:cubicBezTo>
                    <a:pt x="14" y="159"/>
                    <a:pt x="14" y="159"/>
                    <a:pt x="14" y="159"/>
                  </a:cubicBezTo>
                  <a:lnTo>
                    <a:pt x="28" y="125"/>
                  </a:lnTo>
                  <a:close/>
                  <a:moveTo>
                    <a:pt x="172" y="42"/>
                  </a:moveTo>
                  <a:cubicBezTo>
                    <a:pt x="65" y="149"/>
                    <a:pt x="65" y="149"/>
                    <a:pt x="65" y="149"/>
                  </a:cubicBezTo>
                  <a:cubicBezTo>
                    <a:pt x="57" y="142"/>
                    <a:pt x="57" y="142"/>
                    <a:pt x="57" y="142"/>
                  </a:cubicBezTo>
                  <a:cubicBezTo>
                    <a:pt x="58" y="142"/>
                    <a:pt x="58" y="142"/>
                    <a:pt x="58" y="142"/>
                  </a:cubicBezTo>
                  <a:cubicBezTo>
                    <a:pt x="153" y="46"/>
                    <a:pt x="153" y="46"/>
                    <a:pt x="153" y="46"/>
                  </a:cubicBezTo>
                  <a:cubicBezTo>
                    <a:pt x="155" y="44"/>
                    <a:pt x="155" y="42"/>
                    <a:pt x="153" y="40"/>
                  </a:cubicBezTo>
                  <a:cubicBezTo>
                    <a:pt x="151" y="38"/>
                    <a:pt x="149" y="38"/>
                    <a:pt x="147" y="40"/>
                  </a:cubicBezTo>
                  <a:cubicBezTo>
                    <a:pt x="52" y="136"/>
                    <a:pt x="52" y="136"/>
                    <a:pt x="52" y="136"/>
                  </a:cubicBezTo>
                  <a:cubicBezTo>
                    <a:pt x="52" y="136"/>
                    <a:pt x="52" y="136"/>
                    <a:pt x="51" y="136"/>
                  </a:cubicBezTo>
                  <a:cubicBezTo>
                    <a:pt x="33" y="118"/>
                    <a:pt x="33" y="118"/>
                    <a:pt x="33" y="118"/>
                  </a:cubicBezTo>
                  <a:cubicBezTo>
                    <a:pt x="141" y="10"/>
                    <a:pt x="141" y="10"/>
                    <a:pt x="141" y="10"/>
                  </a:cubicBezTo>
                  <a:cubicBezTo>
                    <a:pt x="141" y="10"/>
                    <a:pt x="141" y="10"/>
                    <a:pt x="142" y="10"/>
                  </a:cubicBezTo>
                  <a:cubicBezTo>
                    <a:pt x="142" y="10"/>
                    <a:pt x="142" y="10"/>
                    <a:pt x="143" y="10"/>
                  </a:cubicBezTo>
                  <a:cubicBezTo>
                    <a:pt x="172" y="40"/>
                    <a:pt x="172" y="40"/>
                    <a:pt x="172" y="40"/>
                  </a:cubicBezTo>
                  <a:cubicBezTo>
                    <a:pt x="173" y="40"/>
                    <a:pt x="173" y="41"/>
                    <a:pt x="173" y="41"/>
                  </a:cubicBezTo>
                  <a:cubicBezTo>
                    <a:pt x="173" y="41"/>
                    <a:pt x="173" y="42"/>
                    <a:pt x="172" y="42"/>
                  </a:cubicBezTo>
                  <a:close/>
                </a:path>
              </a:pathLst>
            </a:custGeom>
            <a:solidFill>
              <a:srgbClr val="231F20"/>
            </a:solidFill>
            <a:ln>
              <a:solidFill>
                <a:srgbClr val="00B050"/>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4" name="Freeform 664">
              <a:extLst>
                <a:ext uri="{FF2B5EF4-FFF2-40B4-BE49-F238E27FC236}">
                  <a16:creationId xmlns:a16="http://schemas.microsoft.com/office/drawing/2014/main" id="{E5AEA54E-25EB-4832-A802-BC1E020E4DEF}"/>
                </a:ext>
              </a:extLst>
            </p:cNvPr>
            <p:cNvSpPr>
              <a:spLocks/>
            </p:cNvSpPr>
            <p:nvPr/>
          </p:nvSpPr>
          <p:spPr bwMode="auto">
            <a:xfrm>
              <a:off x="268871" y="284877"/>
              <a:ext cx="521595" cy="516256"/>
            </a:xfrm>
            <a:custGeom>
              <a:avLst/>
              <a:gdLst>
                <a:gd name="T0" fmla="*/ 181 w 185"/>
                <a:gd name="T1" fmla="*/ 69 h 183"/>
                <a:gd name="T2" fmla="*/ 176 w 185"/>
                <a:gd name="T3" fmla="*/ 73 h 183"/>
                <a:gd name="T4" fmla="*/ 176 w 185"/>
                <a:gd name="T5" fmla="*/ 172 h 183"/>
                <a:gd name="T6" fmla="*/ 175 w 185"/>
                <a:gd name="T7" fmla="*/ 174 h 183"/>
                <a:gd name="T8" fmla="*/ 11 w 185"/>
                <a:gd name="T9" fmla="*/ 174 h 183"/>
                <a:gd name="T10" fmla="*/ 9 w 185"/>
                <a:gd name="T11" fmla="*/ 172 h 183"/>
                <a:gd name="T12" fmla="*/ 9 w 185"/>
                <a:gd name="T13" fmla="*/ 11 h 183"/>
                <a:gd name="T14" fmla="*/ 11 w 185"/>
                <a:gd name="T15" fmla="*/ 9 h 183"/>
                <a:gd name="T16" fmla="*/ 119 w 185"/>
                <a:gd name="T17" fmla="*/ 9 h 183"/>
                <a:gd name="T18" fmla="*/ 123 w 185"/>
                <a:gd name="T19" fmla="*/ 5 h 183"/>
                <a:gd name="T20" fmla="*/ 119 w 185"/>
                <a:gd name="T21" fmla="*/ 0 h 183"/>
                <a:gd name="T22" fmla="*/ 11 w 185"/>
                <a:gd name="T23" fmla="*/ 0 h 183"/>
                <a:gd name="T24" fmla="*/ 0 w 185"/>
                <a:gd name="T25" fmla="*/ 11 h 183"/>
                <a:gd name="T26" fmla="*/ 0 w 185"/>
                <a:gd name="T27" fmla="*/ 172 h 183"/>
                <a:gd name="T28" fmla="*/ 11 w 185"/>
                <a:gd name="T29" fmla="*/ 183 h 183"/>
                <a:gd name="T30" fmla="*/ 175 w 185"/>
                <a:gd name="T31" fmla="*/ 183 h 183"/>
                <a:gd name="T32" fmla="*/ 185 w 185"/>
                <a:gd name="T33" fmla="*/ 172 h 183"/>
                <a:gd name="T34" fmla="*/ 185 w 185"/>
                <a:gd name="T35" fmla="*/ 73 h 183"/>
                <a:gd name="T36" fmla="*/ 181 w 185"/>
                <a:gd name="T37" fmla="*/ 6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5" h="183">
                  <a:moveTo>
                    <a:pt x="181" y="69"/>
                  </a:moveTo>
                  <a:cubicBezTo>
                    <a:pt x="178" y="69"/>
                    <a:pt x="176" y="71"/>
                    <a:pt x="176" y="73"/>
                  </a:cubicBezTo>
                  <a:cubicBezTo>
                    <a:pt x="176" y="172"/>
                    <a:pt x="176" y="172"/>
                    <a:pt x="176" y="172"/>
                  </a:cubicBezTo>
                  <a:cubicBezTo>
                    <a:pt x="176" y="173"/>
                    <a:pt x="176" y="174"/>
                    <a:pt x="175" y="174"/>
                  </a:cubicBezTo>
                  <a:cubicBezTo>
                    <a:pt x="11" y="174"/>
                    <a:pt x="11" y="174"/>
                    <a:pt x="11" y="174"/>
                  </a:cubicBezTo>
                  <a:cubicBezTo>
                    <a:pt x="10" y="174"/>
                    <a:pt x="9" y="173"/>
                    <a:pt x="9" y="172"/>
                  </a:cubicBezTo>
                  <a:cubicBezTo>
                    <a:pt x="9" y="11"/>
                    <a:pt x="9" y="11"/>
                    <a:pt x="9" y="11"/>
                  </a:cubicBezTo>
                  <a:cubicBezTo>
                    <a:pt x="9" y="10"/>
                    <a:pt x="10" y="9"/>
                    <a:pt x="11" y="9"/>
                  </a:cubicBezTo>
                  <a:cubicBezTo>
                    <a:pt x="119" y="9"/>
                    <a:pt x="119" y="9"/>
                    <a:pt x="119" y="9"/>
                  </a:cubicBezTo>
                  <a:cubicBezTo>
                    <a:pt x="121" y="9"/>
                    <a:pt x="123" y="7"/>
                    <a:pt x="123" y="5"/>
                  </a:cubicBezTo>
                  <a:cubicBezTo>
                    <a:pt x="123" y="2"/>
                    <a:pt x="121" y="0"/>
                    <a:pt x="119" y="0"/>
                  </a:cubicBezTo>
                  <a:cubicBezTo>
                    <a:pt x="11" y="0"/>
                    <a:pt x="11" y="0"/>
                    <a:pt x="11" y="0"/>
                  </a:cubicBezTo>
                  <a:cubicBezTo>
                    <a:pt x="5" y="0"/>
                    <a:pt x="0" y="5"/>
                    <a:pt x="0" y="11"/>
                  </a:cubicBezTo>
                  <a:cubicBezTo>
                    <a:pt x="0" y="172"/>
                    <a:pt x="0" y="172"/>
                    <a:pt x="0" y="172"/>
                  </a:cubicBezTo>
                  <a:cubicBezTo>
                    <a:pt x="0" y="178"/>
                    <a:pt x="5" y="183"/>
                    <a:pt x="11" y="183"/>
                  </a:cubicBezTo>
                  <a:cubicBezTo>
                    <a:pt x="175" y="183"/>
                    <a:pt x="175" y="183"/>
                    <a:pt x="175" y="183"/>
                  </a:cubicBezTo>
                  <a:cubicBezTo>
                    <a:pt x="180" y="183"/>
                    <a:pt x="185" y="178"/>
                    <a:pt x="185" y="172"/>
                  </a:cubicBezTo>
                  <a:cubicBezTo>
                    <a:pt x="185" y="73"/>
                    <a:pt x="185" y="73"/>
                    <a:pt x="185" y="73"/>
                  </a:cubicBezTo>
                  <a:cubicBezTo>
                    <a:pt x="185" y="71"/>
                    <a:pt x="183" y="69"/>
                    <a:pt x="181" y="69"/>
                  </a:cubicBezTo>
                  <a:close/>
                </a:path>
              </a:pathLst>
            </a:custGeom>
            <a:solidFill>
              <a:srgbClr val="231F20"/>
            </a:solidFill>
            <a:ln>
              <a:solidFill>
                <a:srgbClr val="00B050"/>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grpSp>
      <p:grpSp>
        <p:nvGrpSpPr>
          <p:cNvPr id="35" name="Group 34">
            <a:extLst>
              <a:ext uri="{FF2B5EF4-FFF2-40B4-BE49-F238E27FC236}">
                <a16:creationId xmlns:a16="http://schemas.microsoft.com/office/drawing/2014/main" id="{F0823C19-2F84-44CB-976A-6E3144DC8B67}"/>
              </a:ext>
            </a:extLst>
          </p:cNvPr>
          <p:cNvGrpSpPr/>
          <p:nvPr/>
        </p:nvGrpSpPr>
        <p:grpSpPr>
          <a:xfrm>
            <a:off x="3127902" y="2509651"/>
            <a:ext cx="403412" cy="404813"/>
            <a:chOff x="7543800" y="4521201"/>
            <a:chExt cx="457200" cy="458788"/>
          </a:xfrm>
        </p:grpSpPr>
        <p:sp>
          <p:nvSpPr>
            <p:cNvPr id="36" name="Freeform 314">
              <a:extLst>
                <a:ext uri="{FF2B5EF4-FFF2-40B4-BE49-F238E27FC236}">
                  <a16:creationId xmlns:a16="http://schemas.microsoft.com/office/drawing/2014/main" id="{D316FFC1-B7C1-43D0-ACA2-0D361BFE31B0}"/>
                </a:ext>
              </a:extLst>
            </p:cNvPr>
            <p:cNvSpPr>
              <a:spLocks noEditPoints="1"/>
            </p:cNvSpPr>
            <p:nvPr/>
          </p:nvSpPr>
          <p:spPr bwMode="auto">
            <a:xfrm>
              <a:off x="7543800" y="4521201"/>
              <a:ext cx="457200" cy="458788"/>
            </a:xfrm>
            <a:custGeom>
              <a:avLst/>
              <a:gdLst>
                <a:gd name="T0" fmla="*/ 213 w 217"/>
                <a:gd name="T1" fmla="*/ 26 h 218"/>
                <a:gd name="T2" fmla="*/ 193 w 217"/>
                <a:gd name="T3" fmla="*/ 26 h 218"/>
                <a:gd name="T4" fmla="*/ 143 w 217"/>
                <a:gd name="T5" fmla="*/ 26 h 218"/>
                <a:gd name="T6" fmla="*/ 134 w 217"/>
                <a:gd name="T7" fmla="*/ 3 h 218"/>
                <a:gd name="T8" fmla="*/ 130 w 217"/>
                <a:gd name="T9" fmla="*/ 0 h 218"/>
                <a:gd name="T10" fmla="*/ 87 w 217"/>
                <a:gd name="T11" fmla="*/ 0 h 218"/>
                <a:gd name="T12" fmla="*/ 83 w 217"/>
                <a:gd name="T13" fmla="*/ 3 h 218"/>
                <a:gd name="T14" fmla="*/ 74 w 217"/>
                <a:gd name="T15" fmla="*/ 26 h 218"/>
                <a:gd name="T16" fmla="*/ 24 w 217"/>
                <a:gd name="T17" fmla="*/ 26 h 218"/>
                <a:gd name="T18" fmla="*/ 4 w 217"/>
                <a:gd name="T19" fmla="*/ 26 h 218"/>
                <a:gd name="T20" fmla="*/ 0 w 217"/>
                <a:gd name="T21" fmla="*/ 31 h 218"/>
                <a:gd name="T22" fmla="*/ 4 w 217"/>
                <a:gd name="T23" fmla="*/ 36 h 218"/>
                <a:gd name="T24" fmla="*/ 20 w 217"/>
                <a:gd name="T25" fmla="*/ 36 h 218"/>
                <a:gd name="T26" fmla="*/ 33 w 217"/>
                <a:gd name="T27" fmla="*/ 213 h 218"/>
                <a:gd name="T28" fmla="*/ 37 w 217"/>
                <a:gd name="T29" fmla="*/ 218 h 218"/>
                <a:gd name="T30" fmla="*/ 180 w 217"/>
                <a:gd name="T31" fmla="*/ 218 h 218"/>
                <a:gd name="T32" fmla="*/ 184 w 217"/>
                <a:gd name="T33" fmla="*/ 213 h 218"/>
                <a:gd name="T34" fmla="*/ 197 w 217"/>
                <a:gd name="T35" fmla="*/ 36 h 218"/>
                <a:gd name="T36" fmla="*/ 213 w 217"/>
                <a:gd name="T37" fmla="*/ 36 h 218"/>
                <a:gd name="T38" fmla="*/ 217 w 217"/>
                <a:gd name="T39" fmla="*/ 31 h 218"/>
                <a:gd name="T40" fmla="*/ 213 w 217"/>
                <a:gd name="T41" fmla="*/ 26 h 218"/>
                <a:gd name="T42" fmla="*/ 90 w 217"/>
                <a:gd name="T43" fmla="*/ 9 h 218"/>
                <a:gd name="T44" fmla="*/ 127 w 217"/>
                <a:gd name="T45" fmla="*/ 9 h 218"/>
                <a:gd name="T46" fmla="*/ 133 w 217"/>
                <a:gd name="T47" fmla="*/ 25 h 218"/>
                <a:gd name="T48" fmla="*/ 84 w 217"/>
                <a:gd name="T49" fmla="*/ 25 h 218"/>
                <a:gd name="T50" fmla="*/ 90 w 217"/>
                <a:gd name="T51" fmla="*/ 9 h 218"/>
                <a:gd name="T52" fmla="*/ 175 w 217"/>
                <a:gd name="T53" fmla="*/ 208 h 218"/>
                <a:gd name="T54" fmla="*/ 42 w 217"/>
                <a:gd name="T55" fmla="*/ 208 h 218"/>
                <a:gd name="T56" fmla="*/ 29 w 217"/>
                <a:gd name="T57" fmla="*/ 36 h 218"/>
                <a:gd name="T58" fmla="*/ 188 w 217"/>
                <a:gd name="T59" fmla="*/ 36 h 218"/>
                <a:gd name="T60" fmla="*/ 175 w 217"/>
                <a:gd name="T61" fmla="*/ 20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7" h="218">
                  <a:moveTo>
                    <a:pt x="213" y="26"/>
                  </a:moveTo>
                  <a:cubicBezTo>
                    <a:pt x="193" y="26"/>
                    <a:pt x="193" y="26"/>
                    <a:pt x="193" y="26"/>
                  </a:cubicBezTo>
                  <a:cubicBezTo>
                    <a:pt x="143" y="26"/>
                    <a:pt x="143" y="26"/>
                    <a:pt x="143" y="26"/>
                  </a:cubicBezTo>
                  <a:cubicBezTo>
                    <a:pt x="134" y="3"/>
                    <a:pt x="134" y="3"/>
                    <a:pt x="134" y="3"/>
                  </a:cubicBezTo>
                  <a:cubicBezTo>
                    <a:pt x="134" y="1"/>
                    <a:pt x="132" y="0"/>
                    <a:pt x="130" y="0"/>
                  </a:cubicBezTo>
                  <a:cubicBezTo>
                    <a:pt x="87" y="0"/>
                    <a:pt x="87" y="0"/>
                    <a:pt x="87" y="0"/>
                  </a:cubicBezTo>
                  <a:cubicBezTo>
                    <a:pt x="85" y="0"/>
                    <a:pt x="83" y="1"/>
                    <a:pt x="83" y="3"/>
                  </a:cubicBezTo>
                  <a:cubicBezTo>
                    <a:pt x="74" y="26"/>
                    <a:pt x="74" y="26"/>
                    <a:pt x="74" y="26"/>
                  </a:cubicBezTo>
                  <a:cubicBezTo>
                    <a:pt x="24" y="26"/>
                    <a:pt x="24" y="26"/>
                    <a:pt x="24" y="26"/>
                  </a:cubicBezTo>
                  <a:cubicBezTo>
                    <a:pt x="4" y="26"/>
                    <a:pt x="4" y="26"/>
                    <a:pt x="4" y="26"/>
                  </a:cubicBezTo>
                  <a:cubicBezTo>
                    <a:pt x="2" y="26"/>
                    <a:pt x="0" y="29"/>
                    <a:pt x="0" y="31"/>
                  </a:cubicBezTo>
                  <a:cubicBezTo>
                    <a:pt x="0" y="34"/>
                    <a:pt x="2" y="36"/>
                    <a:pt x="4" y="36"/>
                  </a:cubicBezTo>
                  <a:cubicBezTo>
                    <a:pt x="20" y="36"/>
                    <a:pt x="20" y="36"/>
                    <a:pt x="20" y="36"/>
                  </a:cubicBezTo>
                  <a:cubicBezTo>
                    <a:pt x="33" y="213"/>
                    <a:pt x="33" y="213"/>
                    <a:pt x="33" y="213"/>
                  </a:cubicBezTo>
                  <a:cubicBezTo>
                    <a:pt x="33" y="216"/>
                    <a:pt x="35" y="218"/>
                    <a:pt x="37" y="218"/>
                  </a:cubicBezTo>
                  <a:cubicBezTo>
                    <a:pt x="180" y="218"/>
                    <a:pt x="180" y="218"/>
                    <a:pt x="180" y="218"/>
                  </a:cubicBezTo>
                  <a:cubicBezTo>
                    <a:pt x="182" y="218"/>
                    <a:pt x="184" y="216"/>
                    <a:pt x="184" y="213"/>
                  </a:cubicBezTo>
                  <a:cubicBezTo>
                    <a:pt x="197" y="36"/>
                    <a:pt x="197" y="36"/>
                    <a:pt x="197" y="36"/>
                  </a:cubicBezTo>
                  <a:cubicBezTo>
                    <a:pt x="213" y="36"/>
                    <a:pt x="213" y="36"/>
                    <a:pt x="213" y="36"/>
                  </a:cubicBezTo>
                  <a:cubicBezTo>
                    <a:pt x="215" y="36"/>
                    <a:pt x="217" y="34"/>
                    <a:pt x="217" y="31"/>
                  </a:cubicBezTo>
                  <a:cubicBezTo>
                    <a:pt x="217" y="29"/>
                    <a:pt x="215" y="26"/>
                    <a:pt x="213" y="26"/>
                  </a:cubicBezTo>
                  <a:close/>
                  <a:moveTo>
                    <a:pt x="90" y="9"/>
                  </a:moveTo>
                  <a:cubicBezTo>
                    <a:pt x="127" y="9"/>
                    <a:pt x="127" y="9"/>
                    <a:pt x="127" y="9"/>
                  </a:cubicBezTo>
                  <a:cubicBezTo>
                    <a:pt x="133" y="25"/>
                    <a:pt x="133" y="25"/>
                    <a:pt x="133" y="25"/>
                  </a:cubicBezTo>
                  <a:cubicBezTo>
                    <a:pt x="84" y="25"/>
                    <a:pt x="84" y="25"/>
                    <a:pt x="84" y="25"/>
                  </a:cubicBezTo>
                  <a:lnTo>
                    <a:pt x="90" y="9"/>
                  </a:lnTo>
                  <a:close/>
                  <a:moveTo>
                    <a:pt x="175" y="208"/>
                  </a:moveTo>
                  <a:cubicBezTo>
                    <a:pt x="42" y="208"/>
                    <a:pt x="42" y="208"/>
                    <a:pt x="42" y="208"/>
                  </a:cubicBezTo>
                  <a:cubicBezTo>
                    <a:pt x="29" y="36"/>
                    <a:pt x="29" y="36"/>
                    <a:pt x="29" y="36"/>
                  </a:cubicBezTo>
                  <a:cubicBezTo>
                    <a:pt x="188" y="36"/>
                    <a:pt x="188" y="36"/>
                    <a:pt x="188" y="36"/>
                  </a:cubicBezTo>
                  <a:lnTo>
                    <a:pt x="175" y="208"/>
                  </a:lnTo>
                  <a:close/>
                </a:path>
              </a:pathLst>
            </a:custGeom>
            <a:solidFill>
              <a:srgbClr val="231F20"/>
            </a:solidFill>
            <a:ln>
              <a:solidFill>
                <a:srgbClr val="00B050"/>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7" name="Freeform 315">
              <a:extLst>
                <a:ext uri="{FF2B5EF4-FFF2-40B4-BE49-F238E27FC236}">
                  <a16:creationId xmlns:a16="http://schemas.microsoft.com/office/drawing/2014/main" id="{7BA13283-45E1-46C4-A079-BB42E891E2A9}"/>
                </a:ext>
              </a:extLst>
            </p:cNvPr>
            <p:cNvSpPr>
              <a:spLocks/>
            </p:cNvSpPr>
            <p:nvPr/>
          </p:nvSpPr>
          <p:spPr bwMode="auto">
            <a:xfrm>
              <a:off x="7721600" y="4721226"/>
              <a:ext cx="158750" cy="185738"/>
            </a:xfrm>
            <a:custGeom>
              <a:avLst/>
              <a:gdLst>
                <a:gd name="T0" fmla="*/ 17 w 76"/>
                <a:gd name="T1" fmla="*/ 62 h 88"/>
                <a:gd name="T2" fmla="*/ 27 w 76"/>
                <a:gd name="T3" fmla="*/ 58 h 88"/>
                <a:gd name="T4" fmla="*/ 29 w 76"/>
                <a:gd name="T5" fmla="*/ 52 h 88"/>
                <a:gd name="T6" fmla="*/ 23 w 76"/>
                <a:gd name="T7" fmla="*/ 49 h 88"/>
                <a:gd name="T8" fmla="*/ 3 w 76"/>
                <a:gd name="T9" fmla="*/ 58 h 88"/>
                <a:gd name="T10" fmla="*/ 2 w 76"/>
                <a:gd name="T11" fmla="*/ 59 h 88"/>
                <a:gd name="T12" fmla="*/ 2 w 76"/>
                <a:gd name="T13" fmla="*/ 59 h 88"/>
                <a:gd name="T14" fmla="*/ 1 w 76"/>
                <a:gd name="T15" fmla="*/ 60 h 88"/>
                <a:gd name="T16" fmla="*/ 1 w 76"/>
                <a:gd name="T17" fmla="*/ 60 h 88"/>
                <a:gd name="T18" fmla="*/ 0 w 76"/>
                <a:gd name="T19" fmla="*/ 61 h 88"/>
                <a:gd name="T20" fmla="*/ 0 w 76"/>
                <a:gd name="T21" fmla="*/ 62 h 88"/>
                <a:gd name="T22" fmla="*/ 0 w 76"/>
                <a:gd name="T23" fmla="*/ 62 h 88"/>
                <a:gd name="T24" fmla="*/ 0 w 76"/>
                <a:gd name="T25" fmla="*/ 63 h 88"/>
                <a:gd name="T26" fmla="*/ 0 w 76"/>
                <a:gd name="T27" fmla="*/ 64 h 88"/>
                <a:gd name="T28" fmla="*/ 0 w 76"/>
                <a:gd name="T29" fmla="*/ 64 h 88"/>
                <a:gd name="T30" fmla="*/ 9 w 76"/>
                <a:gd name="T31" fmla="*/ 85 h 88"/>
                <a:gd name="T32" fmla="*/ 14 w 76"/>
                <a:gd name="T33" fmla="*/ 88 h 88"/>
                <a:gd name="T34" fmla="*/ 15 w 76"/>
                <a:gd name="T35" fmla="*/ 87 h 88"/>
                <a:gd name="T36" fmla="*/ 18 w 76"/>
                <a:gd name="T37" fmla="*/ 81 h 88"/>
                <a:gd name="T38" fmla="*/ 13 w 76"/>
                <a:gd name="T39" fmla="*/ 71 h 88"/>
                <a:gd name="T40" fmla="*/ 25 w 76"/>
                <a:gd name="T41" fmla="*/ 72 h 88"/>
                <a:gd name="T42" fmla="*/ 58 w 76"/>
                <a:gd name="T43" fmla="*/ 59 h 88"/>
                <a:gd name="T44" fmla="*/ 66 w 76"/>
                <a:gd name="T45" fmla="*/ 3 h 88"/>
                <a:gd name="T46" fmla="*/ 60 w 76"/>
                <a:gd name="T47" fmla="*/ 1 h 88"/>
                <a:gd name="T48" fmla="*/ 58 w 76"/>
                <a:gd name="T49" fmla="*/ 8 h 88"/>
                <a:gd name="T50" fmla="*/ 51 w 76"/>
                <a:gd name="T51" fmla="*/ 52 h 88"/>
                <a:gd name="T52" fmla="*/ 17 w 76"/>
                <a:gd name="T53" fmla="*/ 6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6" h="88">
                  <a:moveTo>
                    <a:pt x="17" y="62"/>
                  </a:moveTo>
                  <a:cubicBezTo>
                    <a:pt x="27" y="58"/>
                    <a:pt x="27" y="58"/>
                    <a:pt x="27" y="58"/>
                  </a:cubicBezTo>
                  <a:cubicBezTo>
                    <a:pt x="29" y="57"/>
                    <a:pt x="30" y="54"/>
                    <a:pt x="29" y="52"/>
                  </a:cubicBezTo>
                  <a:cubicBezTo>
                    <a:pt x="28" y="49"/>
                    <a:pt x="25" y="48"/>
                    <a:pt x="23" y="49"/>
                  </a:cubicBezTo>
                  <a:cubicBezTo>
                    <a:pt x="3" y="58"/>
                    <a:pt x="3" y="58"/>
                    <a:pt x="3" y="58"/>
                  </a:cubicBezTo>
                  <a:cubicBezTo>
                    <a:pt x="3" y="58"/>
                    <a:pt x="2" y="59"/>
                    <a:pt x="2" y="59"/>
                  </a:cubicBezTo>
                  <a:cubicBezTo>
                    <a:pt x="2" y="59"/>
                    <a:pt x="2" y="59"/>
                    <a:pt x="2" y="59"/>
                  </a:cubicBezTo>
                  <a:cubicBezTo>
                    <a:pt x="1" y="59"/>
                    <a:pt x="1" y="60"/>
                    <a:pt x="1" y="60"/>
                  </a:cubicBezTo>
                  <a:cubicBezTo>
                    <a:pt x="1" y="60"/>
                    <a:pt x="1" y="60"/>
                    <a:pt x="1" y="60"/>
                  </a:cubicBezTo>
                  <a:cubicBezTo>
                    <a:pt x="1" y="60"/>
                    <a:pt x="1" y="61"/>
                    <a:pt x="0" y="61"/>
                  </a:cubicBezTo>
                  <a:cubicBezTo>
                    <a:pt x="0" y="61"/>
                    <a:pt x="0" y="61"/>
                    <a:pt x="0" y="62"/>
                  </a:cubicBezTo>
                  <a:cubicBezTo>
                    <a:pt x="0" y="62"/>
                    <a:pt x="0" y="62"/>
                    <a:pt x="0" y="62"/>
                  </a:cubicBezTo>
                  <a:cubicBezTo>
                    <a:pt x="0" y="63"/>
                    <a:pt x="0" y="63"/>
                    <a:pt x="0" y="63"/>
                  </a:cubicBezTo>
                  <a:cubicBezTo>
                    <a:pt x="0" y="64"/>
                    <a:pt x="0" y="64"/>
                    <a:pt x="0" y="64"/>
                  </a:cubicBezTo>
                  <a:cubicBezTo>
                    <a:pt x="0" y="64"/>
                    <a:pt x="0" y="64"/>
                    <a:pt x="0" y="64"/>
                  </a:cubicBezTo>
                  <a:cubicBezTo>
                    <a:pt x="9" y="85"/>
                    <a:pt x="9" y="85"/>
                    <a:pt x="9" y="85"/>
                  </a:cubicBezTo>
                  <a:cubicBezTo>
                    <a:pt x="10" y="87"/>
                    <a:pt x="12" y="88"/>
                    <a:pt x="14" y="88"/>
                  </a:cubicBezTo>
                  <a:cubicBezTo>
                    <a:pt x="14" y="88"/>
                    <a:pt x="15" y="87"/>
                    <a:pt x="15" y="87"/>
                  </a:cubicBezTo>
                  <a:cubicBezTo>
                    <a:pt x="18" y="86"/>
                    <a:pt x="19" y="83"/>
                    <a:pt x="18" y="81"/>
                  </a:cubicBezTo>
                  <a:cubicBezTo>
                    <a:pt x="13" y="71"/>
                    <a:pt x="13" y="71"/>
                    <a:pt x="13" y="71"/>
                  </a:cubicBezTo>
                  <a:cubicBezTo>
                    <a:pt x="17" y="72"/>
                    <a:pt x="21" y="72"/>
                    <a:pt x="25" y="72"/>
                  </a:cubicBezTo>
                  <a:cubicBezTo>
                    <a:pt x="37" y="72"/>
                    <a:pt x="49" y="68"/>
                    <a:pt x="58" y="59"/>
                  </a:cubicBezTo>
                  <a:cubicBezTo>
                    <a:pt x="73" y="44"/>
                    <a:pt x="76" y="21"/>
                    <a:pt x="66" y="3"/>
                  </a:cubicBezTo>
                  <a:cubicBezTo>
                    <a:pt x="65" y="1"/>
                    <a:pt x="62" y="0"/>
                    <a:pt x="60" y="1"/>
                  </a:cubicBezTo>
                  <a:cubicBezTo>
                    <a:pt x="57" y="3"/>
                    <a:pt x="57" y="5"/>
                    <a:pt x="58" y="8"/>
                  </a:cubicBezTo>
                  <a:cubicBezTo>
                    <a:pt x="66" y="22"/>
                    <a:pt x="63" y="41"/>
                    <a:pt x="51" y="52"/>
                  </a:cubicBezTo>
                  <a:cubicBezTo>
                    <a:pt x="42" y="61"/>
                    <a:pt x="29" y="65"/>
                    <a:pt x="17" y="62"/>
                  </a:cubicBezTo>
                  <a:close/>
                </a:path>
              </a:pathLst>
            </a:custGeom>
            <a:solidFill>
              <a:srgbClr val="231F20"/>
            </a:solidFill>
            <a:ln>
              <a:solidFill>
                <a:srgbClr val="00B050"/>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sp>
          <p:nvSpPr>
            <p:cNvPr id="38" name="Freeform 316">
              <a:extLst>
                <a:ext uri="{FF2B5EF4-FFF2-40B4-BE49-F238E27FC236}">
                  <a16:creationId xmlns:a16="http://schemas.microsoft.com/office/drawing/2014/main" id="{AD2F3EB3-60B0-4C40-9714-1D8641163B04}"/>
                </a:ext>
              </a:extLst>
            </p:cNvPr>
            <p:cNvSpPr>
              <a:spLocks/>
            </p:cNvSpPr>
            <p:nvPr/>
          </p:nvSpPr>
          <p:spPr bwMode="auto">
            <a:xfrm>
              <a:off x="7666038" y="4643438"/>
              <a:ext cx="160338" cy="184150"/>
            </a:xfrm>
            <a:custGeom>
              <a:avLst/>
              <a:gdLst>
                <a:gd name="T0" fmla="*/ 14 w 76"/>
                <a:gd name="T1" fmla="*/ 88 h 88"/>
                <a:gd name="T2" fmla="*/ 16 w 76"/>
                <a:gd name="T3" fmla="*/ 87 h 88"/>
                <a:gd name="T4" fmla="*/ 18 w 76"/>
                <a:gd name="T5" fmla="*/ 81 h 88"/>
                <a:gd name="T6" fmla="*/ 24 w 76"/>
                <a:gd name="T7" fmla="*/ 36 h 88"/>
                <a:gd name="T8" fmla="*/ 59 w 76"/>
                <a:gd name="T9" fmla="*/ 26 h 88"/>
                <a:gd name="T10" fmla="*/ 49 w 76"/>
                <a:gd name="T11" fmla="*/ 30 h 88"/>
                <a:gd name="T12" fmla="*/ 47 w 76"/>
                <a:gd name="T13" fmla="*/ 36 h 88"/>
                <a:gd name="T14" fmla="*/ 51 w 76"/>
                <a:gd name="T15" fmla="*/ 39 h 88"/>
                <a:gd name="T16" fmla="*/ 53 w 76"/>
                <a:gd name="T17" fmla="*/ 39 h 88"/>
                <a:gd name="T18" fmla="*/ 72 w 76"/>
                <a:gd name="T19" fmla="*/ 30 h 88"/>
                <a:gd name="T20" fmla="*/ 73 w 76"/>
                <a:gd name="T21" fmla="*/ 30 h 88"/>
                <a:gd name="T22" fmla="*/ 73 w 76"/>
                <a:gd name="T23" fmla="*/ 30 h 88"/>
                <a:gd name="T24" fmla="*/ 73 w 76"/>
                <a:gd name="T25" fmla="*/ 30 h 88"/>
                <a:gd name="T26" fmla="*/ 74 w 76"/>
                <a:gd name="T27" fmla="*/ 29 h 88"/>
                <a:gd name="T28" fmla="*/ 75 w 76"/>
                <a:gd name="T29" fmla="*/ 28 h 88"/>
                <a:gd name="T30" fmla="*/ 75 w 76"/>
                <a:gd name="T31" fmla="*/ 28 h 88"/>
                <a:gd name="T32" fmla="*/ 75 w 76"/>
                <a:gd name="T33" fmla="*/ 28 h 88"/>
                <a:gd name="T34" fmla="*/ 76 w 76"/>
                <a:gd name="T35" fmla="*/ 27 h 88"/>
                <a:gd name="T36" fmla="*/ 75 w 76"/>
                <a:gd name="T37" fmla="*/ 24 h 88"/>
                <a:gd name="T38" fmla="*/ 67 w 76"/>
                <a:gd name="T39" fmla="*/ 3 h 88"/>
                <a:gd name="T40" fmla="*/ 60 w 76"/>
                <a:gd name="T41" fmla="*/ 1 h 88"/>
                <a:gd name="T42" fmla="*/ 58 w 76"/>
                <a:gd name="T43" fmla="*/ 7 h 88"/>
                <a:gd name="T44" fmla="*/ 63 w 76"/>
                <a:gd name="T45" fmla="*/ 17 h 88"/>
                <a:gd name="T46" fmla="*/ 18 w 76"/>
                <a:gd name="T47" fmla="*/ 30 h 88"/>
                <a:gd name="T48" fmla="*/ 10 w 76"/>
                <a:gd name="T49" fmla="*/ 85 h 88"/>
                <a:gd name="T50" fmla="*/ 14 w 76"/>
                <a:gd name="T51"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6" h="88">
                  <a:moveTo>
                    <a:pt x="14" y="88"/>
                  </a:moveTo>
                  <a:cubicBezTo>
                    <a:pt x="15" y="88"/>
                    <a:pt x="15" y="87"/>
                    <a:pt x="16" y="87"/>
                  </a:cubicBezTo>
                  <a:cubicBezTo>
                    <a:pt x="18" y="86"/>
                    <a:pt x="19" y="83"/>
                    <a:pt x="18" y="81"/>
                  </a:cubicBezTo>
                  <a:cubicBezTo>
                    <a:pt x="10" y="66"/>
                    <a:pt x="13" y="48"/>
                    <a:pt x="24" y="36"/>
                  </a:cubicBezTo>
                  <a:cubicBezTo>
                    <a:pt x="33" y="27"/>
                    <a:pt x="46" y="24"/>
                    <a:pt x="59" y="26"/>
                  </a:cubicBezTo>
                  <a:cubicBezTo>
                    <a:pt x="49" y="30"/>
                    <a:pt x="49" y="30"/>
                    <a:pt x="49" y="30"/>
                  </a:cubicBezTo>
                  <a:cubicBezTo>
                    <a:pt x="47" y="31"/>
                    <a:pt x="46" y="34"/>
                    <a:pt x="47" y="36"/>
                  </a:cubicBezTo>
                  <a:cubicBezTo>
                    <a:pt x="47" y="38"/>
                    <a:pt x="49" y="39"/>
                    <a:pt x="51" y="39"/>
                  </a:cubicBezTo>
                  <a:cubicBezTo>
                    <a:pt x="52" y="39"/>
                    <a:pt x="52" y="39"/>
                    <a:pt x="53" y="39"/>
                  </a:cubicBezTo>
                  <a:cubicBezTo>
                    <a:pt x="72" y="30"/>
                    <a:pt x="72" y="30"/>
                    <a:pt x="72" y="30"/>
                  </a:cubicBezTo>
                  <a:cubicBezTo>
                    <a:pt x="73" y="30"/>
                    <a:pt x="73" y="30"/>
                    <a:pt x="73" y="30"/>
                  </a:cubicBezTo>
                  <a:cubicBezTo>
                    <a:pt x="73" y="30"/>
                    <a:pt x="73" y="30"/>
                    <a:pt x="73" y="30"/>
                  </a:cubicBezTo>
                  <a:cubicBezTo>
                    <a:pt x="73" y="30"/>
                    <a:pt x="73" y="30"/>
                    <a:pt x="73" y="30"/>
                  </a:cubicBezTo>
                  <a:cubicBezTo>
                    <a:pt x="74" y="30"/>
                    <a:pt x="74" y="29"/>
                    <a:pt x="74" y="29"/>
                  </a:cubicBezTo>
                  <a:cubicBezTo>
                    <a:pt x="75" y="29"/>
                    <a:pt x="75" y="28"/>
                    <a:pt x="75" y="28"/>
                  </a:cubicBezTo>
                  <a:cubicBezTo>
                    <a:pt x="75" y="28"/>
                    <a:pt x="75" y="28"/>
                    <a:pt x="75" y="28"/>
                  </a:cubicBezTo>
                  <a:cubicBezTo>
                    <a:pt x="75" y="28"/>
                    <a:pt x="75" y="28"/>
                    <a:pt x="75" y="28"/>
                  </a:cubicBezTo>
                  <a:cubicBezTo>
                    <a:pt x="75" y="28"/>
                    <a:pt x="75" y="27"/>
                    <a:pt x="76" y="27"/>
                  </a:cubicBezTo>
                  <a:cubicBezTo>
                    <a:pt x="76" y="26"/>
                    <a:pt x="76" y="25"/>
                    <a:pt x="75" y="24"/>
                  </a:cubicBezTo>
                  <a:cubicBezTo>
                    <a:pt x="67" y="3"/>
                    <a:pt x="67" y="3"/>
                    <a:pt x="67" y="3"/>
                  </a:cubicBezTo>
                  <a:cubicBezTo>
                    <a:pt x="66" y="1"/>
                    <a:pt x="63" y="0"/>
                    <a:pt x="60" y="1"/>
                  </a:cubicBezTo>
                  <a:cubicBezTo>
                    <a:pt x="58" y="2"/>
                    <a:pt x="57" y="5"/>
                    <a:pt x="58" y="7"/>
                  </a:cubicBezTo>
                  <a:cubicBezTo>
                    <a:pt x="63" y="17"/>
                    <a:pt x="63" y="17"/>
                    <a:pt x="63" y="17"/>
                  </a:cubicBezTo>
                  <a:cubicBezTo>
                    <a:pt x="47" y="13"/>
                    <a:pt x="30" y="18"/>
                    <a:pt x="18" y="30"/>
                  </a:cubicBezTo>
                  <a:cubicBezTo>
                    <a:pt x="3" y="44"/>
                    <a:pt x="0" y="67"/>
                    <a:pt x="10" y="85"/>
                  </a:cubicBezTo>
                  <a:cubicBezTo>
                    <a:pt x="11" y="87"/>
                    <a:pt x="12" y="88"/>
                    <a:pt x="14" y="88"/>
                  </a:cubicBezTo>
                  <a:close/>
                </a:path>
              </a:pathLst>
            </a:custGeom>
            <a:solidFill>
              <a:srgbClr val="231F20"/>
            </a:solidFill>
            <a:ln>
              <a:solidFill>
                <a:srgbClr val="00B050"/>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endParaRPr lang="en-US" sz="1588" dirty="0"/>
            </a:p>
          </p:txBody>
        </p:sp>
      </p:grpSp>
      <p:sp>
        <p:nvSpPr>
          <p:cNvPr id="39" name="Rectangle 38">
            <a:extLst>
              <a:ext uri="{FF2B5EF4-FFF2-40B4-BE49-F238E27FC236}">
                <a16:creationId xmlns:a16="http://schemas.microsoft.com/office/drawing/2014/main" id="{5FF0AFA2-D470-48AF-B39B-63235450AFD5}"/>
              </a:ext>
            </a:extLst>
          </p:cNvPr>
          <p:cNvSpPr/>
          <p:nvPr/>
        </p:nvSpPr>
        <p:spPr>
          <a:xfrm>
            <a:off x="7922252" y="1846234"/>
            <a:ext cx="2729086" cy="2523768"/>
          </a:xfrm>
          <a:prstGeom prst="rect">
            <a:avLst/>
          </a:prstGeom>
        </p:spPr>
        <p:txBody>
          <a:bodyPr wrap="square">
            <a:spAutoFit/>
          </a:bodyPr>
          <a:lstStyle/>
          <a:p>
            <a:pPr marL="0" marR="0" lvl="1" defTabSz="914400" rtl="0" eaLnBrk="1" fontAlgn="auto" latinLnBrk="0" hangingPunct="1">
              <a:lnSpc>
                <a:spcPct val="100000"/>
              </a:lnSpc>
              <a:spcBef>
                <a:spcPts val="0"/>
              </a:spcBef>
              <a:spcAft>
                <a:spcPts val="1200"/>
              </a:spcAft>
              <a:buClrTx/>
              <a:buSzPct val="100000"/>
              <a:tabLst/>
              <a:defRPr/>
            </a:pPr>
            <a:r>
              <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Microsoft YaHei"/>
                <a:cs typeface="Calibri" panose="020F0502020204030204" pitchFamily="34" charset="0"/>
              </a:rPr>
              <a:t>Establish a new framework</a:t>
            </a:r>
          </a:p>
          <a:p>
            <a:pPr marL="285750" marR="0" lvl="1" indent="-285750" defTabSz="914400" rtl="0" eaLnBrk="1" fontAlgn="auto" latinLnBrk="0" hangingPunct="1">
              <a:lnSpc>
                <a:spcPct val="100000"/>
              </a:lnSpc>
              <a:spcBef>
                <a:spcPts val="0"/>
              </a:spcBef>
              <a:spcAft>
                <a:spcPts val="1200"/>
              </a:spcAft>
              <a:buClrTx/>
              <a:buSzPct val="100000"/>
              <a:buFont typeface="Arial" panose="020B0604020202020204" pitchFamily="34" charset="0"/>
              <a:buChar char="•"/>
              <a:tabLst/>
              <a:defRPr/>
            </a:pPr>
            <a:r>
              <a:rPr lang="en-US" sz="1600" dirty="0">
                <a:solidFill>
                  <a:prstClr val="black"/>
                </a:solidFill>
                <a:latin typeface="Calibri" panose="020F0502020204030204" pitchFamily="34" charset="0"/>
                <a:ea typeface="Microsoft YaHei"/>
                <a:cs typeface="Calibri" panose="020F0502020204030204" pitchFamily="34" charset="0"/>
              </a:rPr>
              <a:t>Onboard Deloitte’s DIAS framework</a:t>
            </a:r>
          </a:p>
          <a:p>
            <a:pPr marL="285750" marR="0" lvl="1" indent="-285750" defTabSz="914400" rtl="0" eaLnBrk="1" fontAlgn="auto" latinLnBrk="0" hangingPunct="1">
              <a:lnSpc>
                <a:spcPct val="100000"/>
              </a:lnSpc>
              <a:spcBef>
                <a:spcPts val="0"/>
              </a:spcBef>
              <a:spcAft>
                <a:spcPts val="1200"/>
              </a:spcAft>
              <a:buClrTx/>
              <a:buSzPct val="100000"/>
              <a:buFont typeface="Arial" panose="020B0604020202020204" pitchFamily="34" charset="0"/>
              <a:buChar char="•"/>
              <a:tabLst/>
              <a:defRPr/>
            </a:pPr>
            <a:r>
              <a:rPr lang="en-US" sz="1600" dirty="0">
                <a:solidFill>
                  <a:prstClr val="black"/>
                </a:solidFill>
                <a:latin typeface="Calibri" panose="020F0502020204030204" pitchFamily="34" charset="0"/>
                <a:ea typeface="Microsoft YaHei"/>
                <a:cs typeface="Calibri" panose="020F0502020204030204" pitchFamily="34" charset="0"/>
              </a:rPr>
              <a:t>Reuse </a:t>
            </a:r>
            <a:r>
              <a:rPr lang="en-US" sz="1600" i="1" dirty="0">
                <a:solidFill>
                  <a:prstClr val="black"/>
                </a:solidFill>
                <a:latin typeface="Calibri" panose="020F0502020204030204" pitchFamily="34" charset="0"/>
                <a:ea typeface="Microsoft YaHei"/>
                <a:cs typeface="Calibri" panose="020F0502020204030204" pitchFamily="34" charset="0"/>
              </a:rPr>
              <a:t>PQE code portions</a:t>
            </a:r>
            <a:r>
              <a:rPr lang="en-US" sz="1600" dirty="0">
                <a:solidFill>
                  <a:prstClr val="black"/>
                </a:solidFill>
                <a:latin typeface="Calibri" panose="020F0502020204030204" pitchFamily="34" charset="0"/>
                <a:ea typeface="Microsoft YaHei"/>
                <a:cs typeface="Calibri" panose="020F0502020204030204" pitchFamily="34" charset="0"/>
              </a:rPr>
              <a:t> if applicable</a:t>
            </a:r>
          </a:p>
          <a:p>
            <a:pPr marL="285750" marR="0" lvl="1" indent="-285750" defTabSz="914400" rtl="0" eaLnBrk="1" fontAlgn="auto" latinLnBrk="0" hangingPunct="1">
              <a:lnSpc>
                <a:spcPct val="100000"/>
              </a:lnSpc>
              <a:spcBef>
                <a:spcPts val="0"/>
              </a:spcBef>
              <a:spcAft>
                <a:spcPts val="1200"/>
              </a:spcAft>
              <a:buClrTx/>
              <a:buSzPct val="100000"/>
              <a:buFont typeface="Arial" panose="020B0604020202020204" pitchFamily="34" charset="0"/>
              <a:buChar char="•"/>
              <a:tabLst/>
              <a:defRPr/>
            </a:pPr>
            <a:r>
              <a:rPr lang="en-US" sz="1600" dirty="0">
                <a:solidFill>
                  <a:prstClr val="black"/>
                </a:solidFill>
                <a:latin typeface="Calibri" panose="020F0502020204030204" pitchFamily="34" charset="0"/>
                <a:ea typeface="Microsoft YaHei"/>
                <a:cs typeface="Calibri" panose="020F0502020204030204" pitchFamily="34" charset="0"/>
              </a:rPr>
              <a:t>Plan tasks and timelines matching current Phase II phase</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Microsoft YaHei"/>
              <a:cs typeface="Calibri" panose="020F0502020204030204" pitchFamily="34" charset="0"/>
            </a:endParaRPr>
          </a:p>
        </p:txBody>
      </p:sp>
      <p:sp>
        <p:nvSpPr>
          <p:cNvPr id="2" name="TextBox 1">
            <a:extLst>
              <a:ext uri="{FF2B5EF4-FFF2-40B4-BE49-F238E27FC236}">
                <a16:creationId xmlns:a16="http://schemas.microsoft.com/office/drawing/2014/main" id="{487C30C1-8776-4E0C-91BF-5E24390ABCE8}"/>
              </a:ext>
            </a:extLst>
          </p:cNvPr>
          <p:cNvSpPr txBox="1"/>
          <p:nvPr/>
        </p:nvSpPr>
        <p:spPr>
          <a:xfrm>
            <a:off x="549966" y="4708556"/>
            <a:ext cx="3199074" cy="1384995"/>
          </a:xfrm>
          <a:prstGeom prst="rect">
            <a:avLst/>
          </a:prstGeom>
          <a:noFill/>
        </p:spPr>
        <p:txBody>
          <a:bodyPr wrap="square" rtlCol="0">
            <a:spAutoFit/>
          </a:bodyPr>
          <a:lstStyle/>
          <a:p>
            <a:pPr marL="742950" lvl="2">
              <a:buSzPct val="100000"/>
              <a:buFont typeface="Arial" panose="020B0604020202020204" pitchFamily="34" charset="0"/>
              <a:buChar char="•"/>
              <a:defRPr/>
            </a:pPr>
            <a:r>
              <a:rPr lang="en-US" sz="1400" dirty="0">
                <a:solidFill>
                  <a:prstClr val="black"/>
                </a:solidFill>
                <a:latin typeface="Calibri" panose="020F0502020204030204" pitchFamily="34" charset="0"/>
                <a:ea typeface="Microsoft YaHei"/>
                <a:cs typeface="Calibri" panose="020F0502020204030204" pitchFamily="34" charset="0"/>
              </a:rPr>
              <a:t> Multiple levels of abstraction makes modification complex</a:t>
            </a:r>
          </a:p>
          <a:p>
            <a:pPr marL="742950" lvl="2">
              <a:buSzPct val="100000"/>
              <a:buFont typeface="Arial" panose="020B0604020202020204" pitchFamily="34" charset="0"/>
              <a:buChar char="•"/>
              <a:defRPr/>
            </a:pPr>
            <a:r>
              <a:rPr lang="en-US" sz="1400" dirty="0">
                <a:solidFill>
                  <a:prstClr val="black"/>
                </a:solidFill>
                <a:latin typeface="Calibri" panose="020F0502020204030204" pitchFamily="34" charset="0"/>
                <a:ea typeface="Microsoft YaHei"/>
                <a:cs typeface="Calibri" panose="020F0502020204030204" pitchFamily="34" charset="0"/>
              </a:rPr>
              <a:t>Performance of the exiting framework is a concern – anticipated script run time is very long</a:t>
            </a:r>
          </a:p>
        </p:txBody>
      </p:sp>
    </p:spTree>
    <p:extLst>
      <p:ext uri="{BB962C8B-B14F-4D97-AF65-F5344CB8AC3E}">
        <p14:creationId xmlns:p14="http://schemas.microsoft.com/office/powerpoint/2010/main" val="531892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4C0A19-3565-49C8-89F8-810C6D080291}"/>
              </a:ext>
            </a:extLst>
          </p:cNvPr>
          <p:cNvSpPr>
            <a:spLocks noGrp="1"/>
          </p:cNvSpPr>
          <p:nvPr>
            <p:ph type="body" sz="quarter" idx="10"/>
          </p:nvPr>
        </p:nvSpPr>
        <p:spPr>
          <a:xfrm>
            <a:off x="444282" y="372028"/>
            <a:ext cx="11747718" cy="853457"/>
          </a:xfrm>
        </p:spPr>
        <p:txBody>
          <a:bodyPr>
            <a:normAutofit/>
          </a:bodyPr>
          <a:lstStyle/>
          <a:p>
            <a:r>
              <a:rPr lang="en-US" sz="3300" b="1" dirty="0">
                <a:solidFill>
                  <a:schemeClr val="tx1">
                    <a:lumMod val="85000"/>
                    <a:lumOff val="15000"/>
                  </a:schemeClr>
                </a:solidFill>
                <a:latin typeface="Cambria" panose="02040503050406030204" pitchFamily="18" charset="0"/>
                <a:ea typeface="Verdana" panose="020B0604030504040204" pitchFamily="34" charset="0"/>
              </a:rPr>
              <a:t>DIAS – Deloitte Intelligent Automation using Selenium</a:t>
            </a:r>
            <a:endParaRPr lang="ko-KR" altLang="en-US" sz="3300" b="1" dirty="0">
              <a:solidFill>
                <a:schemeClr val="tx1">
                  <a:lumMod val="85000"/>
                  <a:lumOff val="15000"/>
                </a:schemeClr>
              </a:solidFill>
              <a:latin typeface="Cambria" panose="02040503050406030204" pitchFamily="18" charset="0"/>
            </a:endParaRPr>
          </a:p>
          <a:p>
            <a:endParaRPr lang="en-US" dirty="0"/>
          </a:p>
        </p:txBody>
      </p:sp>
      <p:sp>
        <p:nvSpPr>
          <p:cNvPr id="4" name="Text Placeholder 2">
            <a:extLst>
              <a:ext uri="{FF2B5EF4-FFF2-40B4-BE49-F238E27FC236}">
                <a16:creationId xmlns:a16="http://schemas.microsoft.com/office/drawing/2014/main" id="{3EEAFA26-50C5-47DA-B990-81D5D75C7135}"/>
              </a:ext>
            </a:extLst>
          </p:cNvPr>
          <p:cNvSpPr txBox="1">
            <a:spLocks/>
          </p:cNvSpPr>
          <p:nvPr/>
        </p:nvSpPr>
        <p:spPr>
          <a:xfrm>
            <a:off x="4048996" y="1133474"/>
            <a:ext cx="11568608" cy="38404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867" b="0" kern="1200" baseline="0">
                <a:solidFill>
                  <a:schemeClr val="tx1">
                    <a:lumMod val="75000"/>
                    <a:lumOff val="25000"/>
                  </a:schemeClr>
                </a:solidFill>
                <a:latin typeface="+mn-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1" dirty="0">
                <a:solidFill>
                  <a:prstClr val="black">
                    <a:lumMod val="75000"/>
                    <a:lumOff val="25000"/>
                  </a:prstClr>
                </a:solidFill>
                <a:latin typeface="Calibri" panose="020F0502020204030204"/>
              </a:rPr>
              <a:t>K</a:t>
            </a:r>
            <a:r>
              <a:rPr kumimoji="0" lang="en-US" sz="1867" b="1" i="0" u="none" strike="noStrike" kern="1200" cap="none" spc="0" normalizeH="0" baseline="0" noProof="0" dirty="0" err="1">
                <a:ln>
                  <a:noFill/>
                </a:ln>
                <a:solidFill>
                  <a:prstClr val="black">
                    <a:lumMod val="75000"/>
                    <a:lumOff val="25000"/>
                  </a:prstClr>
                </a:solidFill>
                <a:effectLst/>
                <a:uLnTx/>
                <a:uFillTx/>
                <a:latin typeface="Calibri" panose="020F0502020204030204"/>
                <a:ea typeface="+mn-ea"/>
                <a:cs typeface="Arial" pitchFamily="34" charset="0"/>
              </a:rPr>
              <a:t>ey</a:t>
            </a:r>
            <a:r>
              <a:rPr kumimoji="0" lang="en-US" sz="1867"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Arial" pitchFamily="34" charset="0"/>
              </a:rPr>
              <a:t> </a:t>
            </a:r>
            <a:r>
              <a:rPr kumimoji="0" lang="en-US" sz="1867" b="1"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Arial" pitchFamily="34" charset="0"/>
              </a:rPr>
              <a:t>features</a:t>
            </a:r>
          </a:p>
        </p:txBody>
      </p:sp>
      <p:sp>
        <p:nvSpPr>
          <p:cNvPr id="5" name="TextBox 4">
            <a:extLst>
              <a:ext uri="{FF2B5EF4-FFF2-40B4-BE49-F238E27FC236}">
                <a16:creationId xmlns:a16="http://schemas.microsoft.com/office/drawing/2014/main" id="{550DCE34-B851-4D94-84F2-09DB9161D911}"/>
              </a:ext>
            </a:extLst>
          </p:cNvPr>
          <p:cNvSpPr txBox="1"/>
          <p:nvPr/>
        </p:nvSpPr>
        <p:spPr>
          <a:xfrm>
            <a:off x="444282" y="1717075"/>
            <a:ext cx="2999478" cy="483209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ko-KR" sz="1400" b="0" i="0" u="none" strike="noStrike" kern="1200" cap="none" spc="0" normalizeH="0" baseline="0" noProof="0" dirty="0">
                <a:ln>
                  <a:noFill/>
                </a:ln>
                <a:solidFill>
                  <a:prstClr val="black"/>
                </a:solidFill>
                <a:effectLst/>
                <a:uLnTx/>
                <a:uFillTx/>
                <a:latin typeface="Calibri" panose="020F0502020204030204"/>
                <a:ea typeface="Verdana" panose="020B0604030504040204" pitchFamily="34" charset="0"/>
                <a:cs typeface="Verdana" panose="020B0604030504040204" pitchFamily="34" charset="0"/>
              </a:rPr>
              <a:t>It is a test automation framework to support testing capabilities including web application testing using BDD and TDD approach.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prstClr val="black"/>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It consists of loosely coupled business logic which can handle complex functionality.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prstClr val="black"/>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Its hybrid design pattern consist of singleton and page object model design pattern.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prstClr val="black"/>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DIAS is very matured while integrating different applications(ALM, qTest etc.).</a:t>
            </a:r>
          </a:p>
        </p:txBody>
      </p:sp>
      <p:sp>
        <p:nvSpPr>
          <p:cNvPr id="6" name="TextBox 5">
            <a:extLst>
              <a:ext uri="{FF2B5EF4-FFF2-40B4-BE49-F238E27FC236}">
                <a16:creationId xmlns:a16="http://schemas.microsoft.com/office/drawing/2014/main" id="{53074BC4-AB8D-448F-B7D5-F4339225B657}"/>
              </a:ext>
            </a:extLst>
          </p:cNvPr>
          <p:cNvSpPr txBox="1"/>
          <p:nvPr/>
        </p:nvSpPr>
        <p:spPr>
          <a:xfrm>
            <a:off x="4048996" y="1609353"/>
            <a:ext cx="7816271" cy="504753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Strong collaboration.</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With BDD, it enables everyone involved in the project to easily engage in the product development cycle. And by using plain language, all are able to write behavior scenarios.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High visibility.</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By using a language understood by all, everyone gets a strong visibility into the project’s progression.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The ubiquitous language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As mentioned earlier, the ubiquitous language is understandable by all the members of the team, which reduces misconceptions and misunderstanding and makes it easier for new members to join the working process.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More confidence from the tester’s side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Teams using BDD are in general much more confident that they won’t break code, and have better predictability when it comes to their work.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Lower costs</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By improving the quality of the code, you are basically reducing costs of maintenance. and minimizing the project’s risks.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Utility factor.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It’s comes with different utility business logic, which helps to boost up the execution.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Code Reuse.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Given-When-Then steps can be reused between scenarios. The underlying implementation for each step does not change. Automation code becomes very modular.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Parameterization</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Scenario steps can be parameterized to be even more reusable. For example, a step to click a button can take in its ID. Parameterization can help a team adopt a common, reusable set of steps, and it inspires healthier discussion when writing scenarios.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Streamlining.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BDD is designed to speed up the development process. Everyone involved in development relies upon the same scenarios. Scenarios are requirements, acceptance criteria, test cases, and test scripts all in one – there is no need to write any other artifact.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Adaptability</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BDD scenarios are easy to update as the product changes. Plain language is easy to edit. Modular design makes changes to automation code safer. Scenarios can also be filtered by tag name to decide what runs and what doesn’t.</a:t>
            </a: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9" name="General_Fill_20">
            <a:extLst>
              <a:ext uri="{FF2B5EF4-FFF2-40B4-BE49-F238E27FC236}">
                <a16:creationId xmlns:a16="http://schemas.microsoft.com/office/drawing/2014/main" id="{5968FF49-D3A4-449D-B582-5E22E8CB8278}"/>
              </a:ext>
            </a:extLst>
          </p:cNvPr>
          <p:cNvGrpSpPr>
            <a:grpSpLocks noChangeAspect="1"/>
          </p:cNvGrpSpPr>
          <p:nvPr/>
        </p:nvGrpSpPr>
        <p:grpSpPr bwMode="auto">
          <a:xfrm>
            <a:off x="1536330" y="1069506"/>
            <a:ext cx="635000" cy="635000"/>
            <a:chOff x="6248" y="3438"/>
            <a:chExt cx="340" cy="340"/>
          </a:xfrm>
          <a:solidFill>
            <a:srgbClr val="92D050"/>
          </a:solidFill>
        </p:grpSpPr>
        <p:sp>
          <p:nvSpPr>
            <p:cNvPr id="10" name="Oval 868">
              <a:extLst>
                <a:ext uri="{FF2B5EF4-FFF2-40B4-BE49-F238E27FC236}">
                  <a16:creationId xmlns:a16="http://schemas.microsoft.com/office/drawing/2014/main" id="{D5DF8EF1-BC7F-4412-BF91-8048075010EC}"/>
                </a:ext>
              </a:extLst>
            </p:cNvPr>
            <p:cNvSpPr>
              <a:spLocks noChangeArrowheads="1"/>
            </p:cNvSpPr>
            <p:nvPr/>
          </p:nvSpPr>
          <p:spPr bwMode="auto">
            <a:xfrm>
              <a:off x="6326" y="3593"/>
              <a:ext cx="28" cy="29"/>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1" name="Oval 869">
              <a:extLst>
                <a:ext uri="{FF2B5EF4-FFF2-40B4-BE49-F238E27FC236}">
                  <a16:creationId xmlns:a16="http://schemas.microsoft.com/office/drawing/2014/main" id="{3E86C6B6-6D3F-4988-8790-4B69026A7028}"/>
                </a:ext>
              </a:extLst>
            </p:cNvPr>
            <p:cNvSpPr>
              <a:spLocks noChangeArrowheads="1"/>
            </p:cNvSpPr>
            <p:nvPr/>
          </p:nvSpPr>
          <p:spPr bwMode="auto">
            <a:xfrm>
              <a:off x="6467" y="3530"/>
              <a:ext cx="29" cy="28"/>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2" name="Oval 870">
              <a:extLst>
                <a:ext uri="{FF2B5EF4-FFF2-40B4-BE49-F238E27FC236}">
                  <a16:creationId xmlns:a16="http://schemas.microsoft.com/office/drawing/2014/main" id="{1D16E596-4452-465B-AEF8-425A43186B61}"/>
                </a:ext>
              </a:extLst>
            </p:cNvPr>
            <p:cNvSpPr>
              <a:spLocks noChangeArrowheads="1"/>
            </p:cNvSpPr>
            <p:nvPr/>
          </p:nvSpPr>
          <p:spPr bwMode="auto">
            <a:xfrm>
              <a:off x="6467" y="3657"/>
              <a:ext cx="29" cy="29"/>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3" name="Freeform 871">
              <a:extLst>
                <a:ext uri="{FF2B5EF4-FFF2-40B4-BE49-F238E27FC236}">
                  <a16:creationId xmlns:a16="http://schemas.microsoft.com/office/drawing/2014/main" id="{CDEAB895-FADB-4E41-94E1-5E121E639B54}"/>
                </a:ext>
              </a:extLst>
            </p:cNvPr>
            <p:cNvSpPr>
              <a:spLocks noEditPoints="1"/>
            </p:cNvSpPr>
            <p:nvPr/>
          </p:nvSpPr>
          <p:spPr bwMode="auto">
            <a:xfrm>
              <a:off x="6248" y="3438"/>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81 w 512"/>
                <a:gd name="T11" fmla="*/ 256 h 512"/>
                <a:gd name="T12" fmla="*/ 180 w 512"/>
                <a:gd name="T13" fmla="*/ 263 h 512"/>
                <a:gd name="T14" fmla="*/ 319 w 512"/>
                <a:gd name="T15" fmla="*/ 325 h 512"/>
                <a:gd name="T16" fmla="*/ 352 w 512"/>
                <a:gd name="T17" fmla="*/ 309 h 512"/>
                <a:gd name="T18" fmla="*/ 394 w 512"/>
                <a:gd name="T19" fmla="*/ 352 h 512"/>
                <a:gd name="T20" fmla="*/ 352 w 512"/>
                <a:gd name="T21" fmla="*/ 394 h 512"/>
                <a:gd name="T22" fmla="*/ 309 w 512"/>
                <a:gd name="T23" fmla="*/ 352 h 512"/>
                <a:gd name="T24" fmla="*/ 310 w 512"/>
                <a:gd name="T25" fmla="*/ 344 h 512"/>
                <a:gd name="T26" fmla="*/ 171 w 512"/>
                <a:gd name="T27" fmla="*/ 282 h 512"/>
                <a:gd name="T28" fmla="*/ 138 w 512"/>
                <a:gd name="T29" fmla="*/ 298 h 512"/>
                <a:gd name="T30" fmla="*/ 96 w 512"/>
                <a:gd name="T31" fmla="*/ 256 h 512"/>
                <a:gd name="T32" fmla="*/ 138 w 512"/>
                <a:gd name="T33" fmla="*/ 213 h 512"/>
                <a:gd name="T34" fmla="*/ 171 w 512"/>
                <a:gd name="T35" fmla="*/ 229 h 512"/>
                <a:gd name="T36" fmla="*/ 310 w 512"/>
                <a:gd name="T37" fmla="*/ 167 h 512"/>
                <a:gd name="T38" fmla="*/ 309 w 512"/>
                <a:gd name="T39" fmla="*/ 160 h 512"/>
                <a:gd name="T40" fmla="*/ 352 w 512"/>
                <a:gd name="T41" fmla="*/ 117 h 512"/>
                <a:gd name="T42" fmla="*/ 394 w 512"/>
                <a:gd name="T43" fmla="*/ 160 h 512"/>
                <a:gd name="T44" fmla="*/ 352 w 512"/>
                <a:gd name="T45" fmla="*/ 202 h 512"/>
                <a:gd name="T46" fmla="*/ 319 w 512"/>
                <a:gd name="T47" fmla="*/ 186 h 512"/>
                <a:gd name="T48" fmla="*/ 180 w 512"/>
                <a:gd name="T49" fmla="*/ 248 h 512"/>
                <a:gd name="T50" fmla="*/ 181 w 512"/>
                <a:gd name="T51" fmla="*/ 25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81" y="256"/>
                  </a:moveTo>
                  <a:cubicBezTo>
                    <a:pt x="181" y="258"/>
                    <a:pt x="181" y="260"/>
                    <a:pt x="180" y="263"/>
                  </a:cubicBezTo>
                  <a:cubicBezTo>
                    <a:pt x="319" y="325"/>
                    <a:pt x="319" y="325"/>
                    <a:pt x="319" y="325"/>
                  </a:cubicBezTo>
                  <a:cubicBezTo>
                    <a:pt x="326" y="315"/>
                    <a:pt x="338" y="309"/>
                    <a:pt x="352" y="309"/>
                  </a:cubicBezTo>
                  <a:cubicBezTo>
                    <a:pt x="375" y="309"/>
                    <a:pt x="394" y="328"/>
                    <a:pt x="394" y="352"/>
                  </a:cubicBezTo>
                  <a:cubicBezTo>
                    <a:pt x="394" y="375"/>
                    <a:pt x="375" y="394"/>
                    <a:pt x="352" y="394"/>
                  </a:cubicBezTo>
                  <a:cubicBezTo>
                    <a:pt x="328" y="394"/>
                    <a:pt x="309" y="375"/>
                    <a:pt x="309" y="352"/>
                  </a:cubicBezTo>
                  <a:cubicBezTo>
                    <a:pt x="309" y="349"/>
                    <a:pt x="309" y="347"/>
                    <a:pt x="310" y="344"/>
                  </a:cubicBezTo>
                  <a:cubicBezTo>
                    <a:pt x="171" y="282"/>
                    <a:pt x="171" y="282"/>
                    <a:pt x="171" y="282"/>
                  </a:cubicBezTo>
                  <a:cubicBezTo>
                    <a:pt x="164" y="292"/>
                    <a:pt x="152" y="298"/>
                    <a:pt x="138" y="298"/>
                  </a:cubicBezTo>
                  <a:cubicBezTo>
                    <a:pt x="115" y="298"/>
                    <a:pt x="96" y="279"/>
                    <a:pt x="96" y="256"/>
                  </a:cubicBezTo>
                  <a:cubicBezTo>
                    <a:pt x="96" y="232"/>
                    <a:pt x="115" y="213"/>
                    <a:pt x="138" y="213"/>
                  </a:cubicBezTo>
                  <a:cubicBezTo>
                    <a:pt x="152" y="213"/>
                    <a:pt x="164" y="219"/>
                    <a:pt x="171" y="229"/>
                  </a:cubicBezTo>
                  <a:cubicBezTo>
                    <a:pt x="310" y="167"/>
                    <a:pt x="310" y="167"/>
                    <a:pt x="310" y="167"/>
                  </a:cubicBezTo>
                  <a:cubicBezTo>
                    <a:pt x="309" y="165"/>
                    <a:pt x="309" y="162"/>
                    <a:pt x="309" y="160"/>
                  </a:cubicBezTo>
                  <a:cubicBezTo>
                    <a:pt x="309" y="136"/>
                    <a:pt x="328" y="117"/>
                    <a:pt x="352" y="117"/>
                  </a:cubicBezTo>
                  <a:cubicBezTo>
                    <a:pt x="375" y="117"/>
                    <a:pt x="394" y="136"/>
                    <a:pt x="394" y="160"/>
                  </a:cubicBezTo>
                  <a:cubicBezTo>
                    <a:pt x="394" y="183"/>
                    <a:pt x="375" y="202"/>
                    <a:pt x="352" y="202"/>
                  </a:cubicBezTo>
                  <a:cubicBezTo>
                    <a:pt x="338" y="202"/>
                    <a:pt x="326" y="196"/>
                    <a:pt x="319" y="186"/>
                  </a:cubicBezTo>
                  <a:cubicBezTo>
                    <a:pt x="180" y="248"/>
                    <a:pt x="180" y="248"/>
                    <a:pt x="180" y="248"/>
                  </a:cubicBezTo>
                  <a:cubicBezTo>
                    <a:pt x="181" y="251"/>
                    <a:pt x="181" y="253"/>
                    <a:pt x="181" y="25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sp>
        <p:nvSpPr>
          <p:cNvPr id="14" name="General_Fill_6">
            <a:extLst>
              <a:ext uri="{FF2B5EF4-FFF2-40B4-BE49-F238E27FC236}">
                <a16:creationId xmlns:a16="http://schemas.microsoft.com/office/drawing/2014/main" id="{3392308C-88F8-49CC-95EC-45D0E5A59F51}"/>
              </a:ext>
            </a:extLst>
          </p:cNvPr>
          <p:cNvSpPr>
            <a:spLocks noChangeAspect="1" noEditPoints="1"/>
          </p:cNvSpPr>
          <p:nvPr/>
        </p:nvSpPr>
        <p:spPr bwMode="auto">
          <a:xfrm>
            <a:off x="1536330" y="2650458"/>
            <a:ext cx="635000" cy="63500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05 w 512"/>
              <a:gd name="T11" fmla="*/ 362 h 512"/>
              <a:gd name="T12" fmla="*/ 106 w 512"/>
              <a:gd name="T13" fmla="*/ 362 h 512"/>
              <a:gd name="T14" fmla="*/ 96 w 512"/>
              <a:gd name="T15" fmla="*/ 352 h 512"/>
              <a:gd name="T16" fmla="*/ 106 w 512"/>
              <a:gd name="T17" fmla="*/ 341 h 512"/>
              <a:gd name="T18" fmla="*/ 405 w 512"/>
              <a:gd name="T19" fmla="*/ 341 h 512"/>
              <a:gd name="T20" fmla="*/ 416 w 512"/>
              <a:gd name="T21" fmla="*/ 352 h 512"/>
              <a:gd name="T22" fmla="*/ 405 w 512"/>
              <a:gd name="T23" fmla="*/ 362 h 512"/>
              <a:gd name="T24" fmla="*/ 405 w 512"/>
              <a:gd name="T25" fmla="*/ 298 h 512"/>
              <a:gd name="T26" fmla="*/ 106 w 512"/>
              <a:gd name="T27" fmla="*/ 298 h 512"/>
              <a:gd name="T28" fmla="*/ 96 w 512"/>
              <a:gd name="T29" fmla="*/ 288 h 512"/>
              <a:gd name="T30" fmla="*/ 106 w 512"/>
              <a:gd name="T31" fmla="*/ 277 h 512"/>
              <a:gd name="T32" fmla="*/ 405 w 512"/>
              <a:gd name="T33" fmla="*/ 277 h 512"/>
              <a:gd name="T34" fmla="*/ 416 w 512"/>
              <a:gd name="T35" fmla="*/ 288 h 512"/>
              <a:gd name="T36" fmla="*/ 405 w 512"/>
              <a:gd name="T37" fmla="*/ 298 h 512"/>
              <a:gd name="T38" fmla="*/ 405 w 512"/>
              <a:gd name="T39" fmla="*/ 234 h 512"/>
              <a:gd name="T40" fmla="*/ 106 w 512"/>
              <a:gd name="T41" fmla="*/ 234 h 512"/>
              <a:gd name="T42" fmla="*/ 96 w 512"/>
              <a:gd name="T43" fmla="*/ 224 h 512"/>
              <a:gd name="T44" fmla="*/ 106 w 512"/>
              <a:gd name="T45" fmla="*/ 213 h 512"/>
              <a:gd name="T46" fmla="*/ 405 w 512"/>
              <a:gd name="T47" fmla="*/ 213 h 512"/>
              <a:gd name="T48" fmla="*/ 416 w 512"/>
              <a:gd name="T49" fmla="*/ 224 h 512"/>
              <a:gd name="T50" fmla="*/ 405 w 512"/>
              <a:gd name="T51" fmla="*/ 234 h 512"/>
              <a:gd name="T52" fmla="*/ 405 w 512"/>
              <a:gd name="T53" fmla="*/ 170 h 512"/>
              <a:gd name="T54" fmla="*/ 106 w 512"/>
              <a:gd name="T55" fmla="*/ 170 h 512"/>
              <a:gd name="T56" fmla="*/ 96 w 512"/>
              <a:gd name="T57" fmla="*/ 160 h 512"/>
              <a:gd name="T58" fmla="*/ 106 w 512"/>
              <a:gd name="T59" fmla="*/ 149 h 512"/>
              <a:gd name="T60" fmla="*/ 405 w 512"/>
              <a:gd name="T61" fmla="*/ 149 h 512"/>
              <a:gd name="T62" fmla="*/ 416 w 512"/>
              <a:gd name="T63" fmla="*/ 160 h 512"/>
              <a:gd name="T64" fmla="*/ 405 w 512"/>
              <a:gd name="T65" fmla="*/ 1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362"/>
                </a:moveTo>
                <a:cubicBezTo>
                  <a:pt x="106" y="362"/>
                  <a:pt x="106" y="362"/>
                  <a:pt x="106" y="362"/>
                </a:cubicBezTo>
                <a:cubicBezTo>
                  <a:pt x="100" y="362"/>
                  <a:pt x="96" y="358"/>
                  <a:pt x="96" y="352"/>
                </a:cubicBezTo>
                <a:cubicBezTo>
                  <a:pt x="96" y="346"/>
                  <a:pt x="100" y="341"/>
                  <a:pt x="106" y="341"/>
                </a:cubicBezTo>
                <a:cubicBezTo>
                  <a:pt x="405" y="341"/>
                  <a:pt x="405" y="341"/>
                  <a:pt x="405" y="341"/>
                </a:cubicBezTo>
                <a:cubicBezTo>
                  <a:pt x="411" y="341"/>
                  <a:pt x="416" y="346"/>
                  <a:pt x="416" y="352"/>
                </a:cubicBezTo>
                <a:cubicBezTo>
                  <a:pt x="416" y="358"/>
                  <a:pt x="411" y="362"/>
                  <a:pt x="405" y="362"/>
                </a:cubicBezTo>
                <a:close/>
                <a:moveTo>
                  <a:pt x="405" y="298"/>
                </a:moveTo>
                <a:cubicBezTo>
                  <a:pt x="106" y="298"/>
                  <a:pt x="106" y="298"/>
                  <a:pt x="106" y="298"/>
                </a:cubicBezTo>
                <a:cubicBezTo>
                  <a:pt x="100" y="298"/>
                  <a:pt x="96" y="294"/>
                  <a:pt x="96" y="288"/>
                </a:cubicBezTo>
                <a:cubicBezTo>
                  <a:pt x="96" y="282"/>
                  <a:pt x="100" y="277"/>
                  <a:pt x="106" y="277"/>
                </a:cubicBezTo>
                <a:cubicBezTo>
                  <a:pt x="405" y="277"/>
                  <a:pt x="405" y="277"/>
                  <a:pt x="405" y="277"/>
                </a:cubicBezTo>
                <a:cubicBezTo>
                  <a:pt x="411" y="277"/>
                  <a:pt x="416" y="282"/>
                  <a:pt x="416" y="288"/>
                </a:cubicBezTo>
                <a:cubicBezTo>
                  <a:pt x="416" y="294"/>
                  <a:pt x="411" y="298"/>
                  <a:pt x="405" y="298"/>
                </a:cubicBezTo>
                <a:close/>
                <a:moveTo>
                  <a:pt x="405" y="234"/>
                </a:moveTo>
                <a:cubicBezTo>
                  <a:pt x="106" y="234"/>
                  <a:pt x="106" y="234"/>
                  <a:pt x="106" y="234"/>
                </a:cubicBezTo>
                <a:cubicBezTo>
                  <a:pt x="100" y="234"/>
                  <a:pt x="96" y="230"/>
                  <a:pt x="96" y="224"/>
                </a:cubicBezTo>
                <a:cubicBezTo>
                  <a:pt x="96" y="218"/>
                  <a:pt x="100" y="213"/>
                  <a:pt x="106" y="213"/>
                </a:cubicBezTo>
                <a:cubicBezTo>
                  <a:pt x="405" y="213"/>
                  <a:pt x="405" y="213"/>
                  <a:pt x="405" y="213"/>
                </a:cubicBezTo>
                <a:cubicBezTo>
                  <a:pt x="411" y="213"/>
                  <a:pt x="416" y="218"/>
                  <a:pt x="416" y="224"/>
                </a:cubicBezTo>
                <a:cubicBezTo>
                  <a:pt x="416" y="230"/>
                  <a:pt x="411" y="234"/>
                  <a:pt x="405" y="234"/>
                </a:cubicBezTo>
                <a:close/>
                <a:moveTo>
                  <a:pt x="405" y="170"/>
                </a:moveTo>
                <a:cubicBezTo>
                  <a:pt x="106" y="170"/>
                  <a:pt x="106" y="170"/>
                  <a:pt x="106" y="170"/>
                </a:cubicBezTo>
                <a:cubicBezTo>
                  <a:pt x="100" y="170"/>
                  <a:pt x="96" y="166"/>
                  <a:pt x="96" y="160"/>
                </a:cubicBezTo>
                <a:cubicBezTo>
                  <a:pt x="96" y="154"/>
                  <a:pt x="100" y="149"/>
                  <a:pt x="106" y="149"/>
                </a:cubicBezTo>
                <a:cubicBezTo>
                  <a:pt x="405" y="149"/>
                  <a:pt x="405" y="149"/>
                  <a:pt x="405" y="149"/>
                </a:cubicBezTo>
                <a:cubicBezTo>
                  <a:pt x="411" y="149"/>
                  <a:pt x="416" y="154"/>
                  <a:pt x="416" y="160"/>
                </a:cubicBezTo>
                <a:cubicBezTo>
                  <a:pt x="416" y="166"/>
                  <a:pt x="411" y="170"/>
                  <a:pt x="405" y="170"/>
                </a:cubicBezTo>
                <a:close/>
              </a:path>
            </a:pathLst>
          </a:custGeom>
          <a:solidFill>
            <a:srgbClr val="92D050"/>
          </a:solidFill>
          <a:ln>
            <a:noFill/>
          </a:ln>
        </p:spPr>
        <p:txBody>
          <a:bodyPr vert="horz" wrap="square" lIns="91440" tIns="45720" rIns="91440" bIns="45720" numCol="1" anchor="t" anchorCtr="0" compatLnSpc="1">
            <a:prstTxWarp prst="textNoShape">
              <a:avLst/>
            </a:prstTxWarp>
          </a:bodyPr>
          <a:lstStyle/>
          <a:p>
            <a:endParaRPr lang="en-US" sz="1200" dirty="0"/>
          </a:p>
        </p:txBody>
      </p:sp>
      <p:grpSp>
        <p:nvGrpSpPr>
          <p:cNvPr id="15" name="General_Fill_8">
            <a:extLst>
              <a:ext uri="{FF2B5EF4-FFF2-40B4-BE49-F238E27FC236}">
                <a16:creationId xmlns:a16="http://schemas.microsoft.com/office/drawing/2014/main" id="{E60FA395-8FDF-426F-B7E8-00B16B0A7051}"/>
              </a:ext>
            </a:extLst>
          </p:cNvPr>
          <p:cNvGrpSpPr>
            <a:grpSpLocks noChangeAspect="1"/>
          </p:cNvGrpSpPr>
          <p:nvPr/>
        </p:nvGrpSpPr>
        <p:grpSpPr>
          <a:xfrm>
            <a:off x="1536330" y="3939145"/>
            <a:ext cx="635000" cy="635000"/>
            <a:chOff x="7994616" y="1687513"/>
            <a:chExt cx="369676" cy="369676"/>
          </a:xfrm>
          <a:solidFill>
            <a:srgbClr val="92D050"/>
          </a:solidFill>
        </p:grpSpPr>
        <p:sp>
          <p:nvSpPr>
            <p:cNvPr id="16" name="Freeform 438">
              <a:extLst>
                <a:ext uri="{FF2B5EF4-FFF2-40B4-BE49-F238E27FC236}">
                  <a16:creationId xmlns:a16="http://schemas.microsoft.com/office/drawing/2014/main" id="{2C4319EF-AFDA-455F-B941-52B15BC81EAD}"/>
                </a:ext>
              </a:extLst>
            </p:cNvPr>
            <p:cNvSpPr>
              <a:spLocks/>
            </p:cNvSpPr>
            <p:nvPr/>
          </p:nvSpPr>
          <p:spPr bwMode="auto">
            <a:xfrm>
              <a:off x="8187065" y="1834296"/>
              <a:ext cx="30444" cy="30444"/>
            </a:xfrm>
            <a:custGeom>
              <a:avLst/>
              <a:gdLst>
                <a:gd name="T0" fmla="*/ 0 w 42"/>
                <a:gd name="T1" fmla="*/ 0 h 42"/>
                <a:gd name="T2" fmla="*/ 0 w 42"/>
                <a:gd name="T3" fmla="*/ 42 h 42"/>
                <a:gd name="T4" fmla="*/ 42 w 42"/>
                <a:gd name="T5" fmla="*/ 42 h 42"/>
                <a:gd name="T6" fmla="*/ 0 w 42"/>
                <a:gd name="T7" fmla="*/ 0 h 42"/>
              </a:gdLst>
              <a:ahLst/>
              <a:cxnLst>
                <a:cxn ang="0">
                  <a:pos x="T0" y="T1"/>
                </a:cxn>
                <a:cxn ang="0">
                  <a:pos x="T2" y="T3"/>
                </a:cxn>
                <a:cxn ang="0">
                  <a:pos x="T4" y="T5"/>
                </a:cxn>
                <a:cxn ang="0">
                  <a:pos x="T6" y="T7"/>
                </a:cxn>
              </a:cxnLst>
              <a:rect l="0" t="0" r="r" b="b"/>
              <a:pathLst>
                <a:path w="42" h="42">
                  <a:moveTo>
                    <a:pt x="0" y="0"/>
                  </a:moveTo>
                  <a:cubicBezTo>
                    <a:pt x="0" y="42"/>
                    <a:pt x="0" y="42"/>
                    <a:pt x="0" y="42"/>
                  </a:cubicBezTo>
                  <a:cubicBezTo>
                    <a:pt x="42" y="42"/>
                    <a:pt x="42" y="42"/>
                    <a:pt x="42" y="42"/>
                  </a:cubicBezTo>
                  <a:cubicBezTo>
                    <a:pt x="38" y="21"/>
                    <a:pt x="21" y="5"/>
                    <a:pt x="0"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Freeform 439">
              <a:extLst>
                <a:ext uri="{FF2B5EF4-FFF2-40B4-BE49-F238E27FC236}">
                  <a16:creationId xmlns:a16="http://schemas.microsoft.com/office/drawing/2014/main" id="{0E81C82A-030A-471B-B3EE-B256CBB446A1}"/>
                </a:ext>
              </a:extLst>
            </p:cNvPr>
            <p:cNvSpPr>
              <a:spLocks/>
            </p:cNvSpPr>
            <p:nvPr/>
          </p:nvSpPr>
          <p:spPr bwMode="auto">
            <a:xfrm>
              <a:off x="8141399" y="1834296"/>
              <a:ext cx="30444" cy="30444"/>
            </a:xfrm>
            <a:custGeom>
              <a:avLst/>
              <a:gdLst>
                <a:gd name="T0" fmla="*/ 0 w 42"/>
                <a:gd name="T1" fmla="*/ 42 h 42"/>
                <a:gd name="T2" fmla="*/ 42 w 42"/>
                <a:gd name="T3" fmla="*/ 42 h 42"/>
                <a:gd name="T4" fmla="*/ 42 w 42"/>
                <a:gd name="T5" fmla="*/ 0 h 42"/>
                <a:gd name="T6" fmla="*/ 0 w 42"/>
                <a:gd name="T7" fmla="*/ 42 h 42"/>
              </a:gdLst>
              <a:ahLst/>
              <a:cxnLst>
                <a:cxn ang="0">
                  <a:pos x="T0" y="T1"/>
                </a:cxn>
                <a:cxn ang="0">
                  <a:pos x="T2" y="T3"/>
                </a:cxn>
                <a:cxn ang="0">
                  <a:pos x="T4" y="T5"/>
                </a:cxn>
                <a:cxn ang="0">
                  <a:pos x="T6" y="T7"/>
                </a:cxn>
              </a:cxnLst>
              <a:rect l="0" t="0" r="r" b="b"/>
              <a:pathLst>
                <a:path w="42" h="42">
                  <a:moveTo>
                    <a:pt x="0" y="42"/>
                  </a:moveTo>
                  <a:cubicBezTo>
                    <a:pt x="42" y="42"/>
                    <a:pt x="42" y="42"/>
                    <a:pt x="42" y="42"/>
                  </a:cubicBezTo>
                  <a:cubicBezTo>
                    <a:pt x="42" y="0"/>
                    <a:pt x="42" y="0"/>
                    <a:pt x="42" y="0"/>
                  </a:cubicBezTo>
                  <a:cubicBezTo>
                    <a:pt x="21" y="5"/>
                    <a:pt x="5" y="21"/>
                    <a:pt x="0"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8" name="Freeform 440">
              <a:extLst>
                <a:ext uri="{FF2B5EF4-FFF2-40B4-BE49-F238E27FC236}">
                  <a16:creationId xmlns:a16="http://schemas.microsoft.com/office/drawing/2014/main" id="{E61BF8A3-39A6-4E35-829F-CCA86FEAA3E8}"/>
                </a:ext>
              </a:extLst>
            </p:cNvPr>
            <p:cNvSpPr>
              <a:spLocks/>
            </p:cNvSpPr>
            <p:nvPr/>
          </p:nvSpPr>
          <p:spPr bwMode="auto">
            <a:xfrm>
              <a:off x="8103344" y="1796241"/>
              <a:ext cx="68499" cy="68499"/>
            </a:xfrm>
            <a:custGeom>
              <a:avLst/>
              <a:gdLst>
                <a:gd name="T0" fmla="*/ 0 w 95"/>
                <a:gd name="T1" fmla="*/ 95 h 95"/>
                <a:gd name="T2" fmla="*/ 32 w 95"/>
                <a:gd name="T3" fmla="*/ 95 h 95"/>
                <a:gd name="T4" fmla="*/ 95 w 95"/>
                <a:gd name="T5" fmla="*/ 32 h 95"/>
                <a:gd name="T6" fmla="*/ 95 w 95"/>
                <a:gd name="T7" fmla="*/ 0 h 95"/>
                <a:gd name="T8" fmla="*/ 0 w 95"/>
                <a:gd name="T9" fmla="*/ 95 h 95"/>
              </a:gdLst>
              <a:ahLst/>
              <a:cxnLst>
                <a:cxn ang="0">
                  <a:pos x="T0" y="T1"/>
                </a:cxn>
                <a:cxn ang="0">
                  <a:pos x="T2" y="T3"/>
                </a:cxn>
                <a:cxn ang="0">
                  <a:pos x="T4" y="T5"/>
                </a:cxn>
                <a:cxn ang="0">
                  <a:pos x="T6" y="T7"/>
                </a:cxn>
                <a:cxn ang="0">
                  <a:pos x="T8" y="T9"/>
                </a:cxn>
              </a:cxnLst>
              <a:rect l="0" t="0" r="r" b="b"/>
              <a:pathLst>
                <a:path w="95" h="95">
                  <a:moveTo>
                    <a:pt x="0" y="95"/>
                  </a:moveTo>
                  <a:cubicBezTo>
                    <a:pt x="32" y="95"/>
                    <a:pt x="32" y="95"/>
                    <a:pt x="32" y="95"/>
                  </a:cubicBezTo>
                  <a:cubicBezTo>
                    <a:pt x="37" y="62"/>
                    <a:pt x="62" y="37"/>
                    <a:pt x="95" y="32"/>
                  </a:cubicBezTo>
                  <a:cubicBezTo>
                    <a:pt x="95" y="0"/>
                    <a:pt x="95" y="0"/>
                    <a:pt x="95" y="0"/>
                  </a:cubicBezTo>
                  <a:cubicBezTo>
                    <a:pt x="45" y="5"/>
                    <a:pt x="5" y="45"/>
                    <a:pt x="0" y="9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9" name="Freeform 441">
              <a:extLst>
                <a:ext uri="{FF2B5EF4-FFF2-40B4-BE49-F238E27FC236}">
                  <a16:creationId xmlns:a16="http://schemas.microsoft.com/office/drawing/2014/main" id="{E0BA8AA1-E278-4CBC-BA6D-988D94257F1F}"/>
                </a:ext>
              </a:extLst>
            </p:cNvPr>
            <p:cNvSpPr>
              <a:spLocks/>
            </p:cNvSpPr>
            <p:nvPr/>
          </p:nvSpPr>
          <p:spPr bwMode="auto">
            <a:xfrm>
              <a:off x="8141399" y="1879962"/>
              <a:ext cx="30444" cy="30444"/>
            </a:xfrm>
            <a:custGeom>
              <a:avLst/>
              <a:gdLst>
                <a:gd name="T0" fmla="*/ 42 w 42"/>
                <a:gd name="T1" fmla="*/ 42 h 42"/>
                <a:gd name="T2" fmla="*/ 42 w 42"/>
                <a:gd name="T3" fmla="*/ 0 h 42"/>
                <a:gd name="T4" fmla="*/ 0 w 42"/>
                <a:gd name="T5" fmla="*/ 0 h 42"/>
                <a:gd name="T6" fmla="*/ 42 w 42"/>
                <a:gd name="T7" fmla="*/ 42 h 42"/>
              </a:gdLst>
              <a:ahLst/>
              <a:cxnLst>
                <a:cxn ang="0">
                  <a:pos x="T0" y="T1"/>
                </a:cxn>
                <a:cxn ang="0">
                  <a:pos x="T2" y="T3"/>
                </a:cxn>
                <a:cxn ang="0">
                  <a:pos x="T4" y="T5"/>
                </a:cxn>
                <a:cxn ang="0">
                  <a:pos x="T6" y="T7"/>
                </a:cxn>
              </a:cxnLst>
              <a:rect l="0" t="0" r="r" b="b"/>
              <a:pathLst>
                <a:path w="42" h="42">
                  <a:moveTo>
                    <a:pt x="42" y="42"/>
                  </a:moveTo>
                  <a:cubicBezTo>
                    <a:pt x="42" y="0"/>
                    <a:pt x="42" y="0"/>
                    <a:pt x="42" y="0"/>
                  </a:cubicBezTo>
                  <a:cubicBezTo>
                    <a:pt x="0" y="0"/>
                    <a:pt x="0" y="0"/>
                    <a:pt x="0" y="0"/>
                  </a:cubicBezTo>
                  <a:cubicBezTo>
                    <a:pt x="5" y="21"/>
                    <a:pt x="21" y="38"/>
                    <a:pt x="42" y="4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0" name="Freeform 442">
              <a:extLst>
                <a:ext uri="{FF2B5EF4-FFF2-40B4-BE49-F238E27FC236}">
                  <a16:creationId xmlns:a16="http://schemas.microsoft.com/office/drawing/2014/main" id="{BFCD2807-6ABB-4719-9CE8-5C22824E8E19}"/>
                </a:ext>
              </a:extLst>
            </p:cNvPr>
            <p:cNvSpPr>
              <a:spLocks/>
            </p:cNvSpPr>
            <p:nvPr/>
          </p:nvSpPr>
          <p:spPr bwMode="auto">
            <a:xfrm>
              <a:off x="8103344" y="1879962"/>
              <a:ext cx="68499" cy="68499"/>
            </a:xfrm>
            <a:custGeom>
              <a:avLst/>
              <a:gdLst>
                <a:gd name="T0" fmla="*/ 32 w 95"/>
                <a:gd name="T1" fmla="*/ 0 h 96"/>
                <a:gd name="T2" fmla="*/ 0 w 95"/>
                <a:gd name="T3" fmla="*/ 0 h 96"/>
                <a:gd name="T4" fmla="*/ 95 w 95"/>
                <a:gd name="T5" fmla="*/ 96 h 96"/>
                <a:gd name="T6" fmla="*/ 95 w 95"/>
                <a:gd name="T7" fmla="*/ 63 h 96"/>
                <a:gd name="T8" fmla="*/ 32 w 95"/>
                <a:gd name="T9" fmla="*/ 0 h 96"/>
              </a:gdLst>
              <a:ahLst/>
              <a:cxnLst>
                <a:cxn ang="0">
                  <a:pos x="T0" y="T1"/>
                </a:cxn>
                <a:cxn ang="0">
                  <a:pos x="T2" y="T3"/>
                </a:cxn>
                <a:cxn ang="0">
                  <a:pos x="T4" y="T5"/>
                </a:cxn>
                <a:cxn ang="0">
                  <a:pos x="T6" y="T7"/>
                </a:cxn>
                <a:cxn ang="0">
                  <a:pos x="T8" y="T9"/>
                </a:cxn>
              </a:cxnLst>
              <a:rect l="0" t="0" r="r" b="b"/>
              <a:pathLst>
                <a:path w="95" h="96">
                  <a:moveTo>
                    <a:pt x="32" y="0"/>
                  </a:moveTo>
                  <a:cubicBezTo>
                    <a:pt x="0" y="0"/>
                    <a:pt x="0" y="0"/>
                    <a:pt x="0" y="0"/>
                  </a:cubicBezTo>
                  <a:cubicBezTo>
                    <a:pt x="5" y="51"/>
                    <a:pt x="45" y="91"/>
                    <a:pt x="95" y="96"/>
                  </a:cubicBezTo>
                  <a:cubicBezTo>
                    <a:pt x="95" y="63"/>
                    <a:pt x="95" y="63"/>
                    <a:pt x="95" y="63"/>
                  </a:cubicBezTo>
                  <a:cubicBezTo>
                    <a:pt x="62" y="59"/>
                    <a:pt x="37" y="33"/>
                    <a:pt x="32"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1" name="Freeform 443">
              <a:extLst>
                <a:ext uri="{FF2B5EF4-FFF2-40B4-BE49-F238E27FC236}">
                  <a16:creationId xmlns:a16="http://schemas.microsoft.com/office/drawing/2014/main" id="{0E8CF06C-09F8-4CB6-9DDE-B60613993366}"/>
                </a:ext>
              </a:extLst>
            </p:cNvPr>
            <p:cNvSpPr>
              <a:spLocks/>
            </p:cNvSpPr>
            <p:nvPr/>
          </p:nvSpPr>
          <p:spPr bwMode="auto">
            <a:xfrm>
              <a:off x="8187065" y="1879962"/>
              <a:ext cx="30444" cy="30444"/>
            </a:xfrm>
            <a:custGeom>
              <a:avLst/>
              <a:gdLst>
                <a:gd name="T0" fmla="*/ 42 w 42"/>
                <a:gd name="T1" fmla="*/ 0 h 42"/>
                <a:gd name="T2" fmla="*/ 0 w 42"/>
                <a:gd name="T3" fmla="*/ 0 h 42"/>
                <a:gd name="T4" fmla="*/ 0 w 42"/>
                <a:gd name="T5" fmla="*/ 42 h 42"/>
                <a:gd name="T6" fmla="*/ 42 w 42"/>
                <a:gd name="T7" fmla="*/ 0 h 42"/>
              </a:gdLst>
              <a:ahLst/>
              <a:cxnLst>
                <a:cxn ang="0">
                  <a:pos x="T0" y="T1"/>
                </a:cxn>
                <a:cxn ang="0">
                  <a:pos x="T2" y="T3"/>
                </a:cxn>
                <a:cxn ang="0">
                  <a:pos x="T4" y="T5"/>
                </a:cxn>
                <a:cxn ang="0">
                  <a:pos x="T6" y="T7"/>
                </a:cxn>
              </a:cxnLst>
              <a:rect l="0" t="0" r="r" b="b"/>
              <a:pathLst>
                <a:path w="42" h="42">
                  <a:moveTo>
                    <a:pt x="42" y="0"/>
                  </a:moveTo>
                  <a:cubicBezTo>
                    <a:pt x="0" y="0"/>
                    <a:pt x="0" y="0"/>
                    <a:pt x="0" y="0"/>
                  </a:cubicBezTo>
                  <a:cubicBezTo>
                    <a:pt x="0" y="42"/>
                    <a:pt x="0" y="42"/>
                    <a:pt x="0" y="42"/>
                  </a:cubicBezTo>
                  <a:cubicBezTo>
                    <a:pt x="21" y="38"/>
                    <a:pt x="38" y="21"/>
                    <a:pt x="42"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2" name="Freeform 444">
              <a:extLst>
                <a:ext uri="{FF2B5EF4-FFF2-40B4-BE49-F238E27FC236}">
                  <a16:creationId xmlns:a16="http://schemas.microsoft.com/office/drawing/2014/main" id="{242C882C-DA26-4373-BCCD-51D6BA3C3759}"/>
                </a:ext>
              </a:extLst>
            </p:cNvPr>
            <p:cNvSpPr>
              <a:spLocks noEditPoints="1"/>
            </p:cNvSpPr>
            <p:nvPr/>
          </p:nvSpPr>
          <p:spPr bwMode="auto">
            <a:xfrm>
              <a:off x="7994616" y="1687513"/>
              <a:ext cx="369676" cy="369676"/>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05 w 512"/>
                <a:gd name="T11" fmla="*/ 266 h 512"/>
                <a:gd name="T12" fmla="*/ 383 w 512"/>
                <a:gd name="T13" fmla="*/ 266 h 512"/>
                <a:gd name="T14" fmla="*/ 266 w 512"/>
                <a:gd name="T15" fmla="*/ 383 h 512"/>
                <a:gd name="T16" fmla="*/ 266 w 512"/>
                <a:gd name="T17" fmla="*/ 405 h 512"/>
                <a:gd name="T18" fmla="*/ 256 w 512"/>
                <a:gd name="T19" fmla="*/ 416 h 512"/>
                <a:gd name="T20" fmla="*/ 245 w 512"/>
                <a:gd name="T21" fmla="*/ 405 h 512"/>
                <a:gd name="T22" fmla="*/ 245 w 512"/>
                <a:gd name="T23" fmla="*/ 383 h 512"/>
                <a:gd name="T24" fmla="*/ 128 w 512"/>
                <a:gd name="T25" fmla="*/ 266 h 512"/>
                <a:gd name="T26" fmla="*/ 106 w 512"/>
                <a:gd name="T27" fmla="*/ 266 h 512"/>
                <a:gd name="T28" fmla="*/ 96 w 512"/>
                <a:gd name="T29" fmla="*/ 256 h 512"/>
                <a:gd name="T30" fmla="*/ 106 w 512"/>
                <a:gd name="T31" fmla="*/ 245 h 512"/>
                <a:gd name="T32" fmla="*/ 128 w 512"/>
                <a:gd name="T33" fmla="*/ 245 h 512"/>
                <a:gd name="T34" fmla="*/ 245 w 512"/>
                <a:gd name="T35" fmla="*/ 128 h 512"/>
                <a:gd name="T36" fmla="*/ 245 w 512"/>
                <a:gd name="T37" fmla="*/ 106 h 512"/>
                <a:gd name="T38" fmla="*/ 256 w 512"/>
                <a:gd name="T39" fmla="*/ 96 h 512"/>
                <a:gd name="T40" fmla="*/ 266 w 512"/>
                <a:gd name="T41" fmla="*/ 106 h 512"/>
                <a:gd name="T42" fmla="*/ 266 w 512"/>
                <a:gd name="T43" fmla="*/ 128 h 512"/>
                <a:gd name="T44" fmla="*/ 383 w 512"/>
                <a:gd name="T45" fmla="*/ 245 h 512"/>
                <a:gd name="T46" fmla="*/ 405 w 512"/>
                <a:gd name="T47" fmla="*/ 245 h 512"/>
                <a:gd name="T48" fmla="*/ 416 w 512"/>
                <a:gd name="T49" fmla="*/ 256 h 512"/>
                <a:gd name="T50" fmla="*/ 405 w 512"/>
                <a:gd name="T51" fmla="*/ 26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66"/>
                  </a:moveTo>
                  <a:cubicBezTo>
                    <a:pt x="383" y="266"/>
                    <a:pt x="383" y="266"/>
                    <a:pt x="383" y="266"/>
                  </a:cubicBezTo>
                  <a:cubicBezTo>
                    <a:pt x="378" y="328"/>
                    <a:pt x="328" y="378"/>
                    <a:pt x="266" y="383"/>
                  </a:cubicBezTo>
                  <a:cubicBezTo>
                    <a:pt x="266" y="405"/>
                    <a:pt x="266" y="405"/>
                    <a:pt x="266" y="405"/>
                  </a:cubicBezTo>
                  <a:cubicBezTo>
                    <a:pt x="266" y="411"/>
                    <a:pt x="262" y="416"/>
                    <a:pt x="256" y="416"/>
                  </a:cubicBezTo>
                  <a:cubicBezTo>
                    <a:pt x="250" y="416"/>
                    <a:pt x="245" y="411"/>
                    <a:pt x="245" y="405"/>
                  </a:cubicBezTo>
                  <a:cubicBezTo>
                    <a:pt x="245" y="383"/>
                    <a:pt x="245" y="383"/>
                    <a:pt x="245" y="383"/>
                  </a:cubicBezTo>
                  <a:cubicBezTo>
                    <a:pt x="183" y="378"/>
                    <a:pt x="133" y="328"/>
                    <a:pt x="128" y="266"/>
                  </a:cubicBezTo>
                  <a:cubicBezTo>
                    <a:pt x="106" y="266"/>
                    <a:pt x="106" y="266"/>
                    <a:pt x="106" y="266"/>
                  </a:cubicBezTo>
                  <a:cubicBezTo>
                    <a:pt x="100" y="266"/>
                    <a:pt x="96" y="262"/>
                    <a:pt x="96" y="256"/>
                  </a:cubicBezTo>
                  <a:cubicBezTo>
                    <a:pt x="96" y="250"/>
                    <a:pt x="100" y="245"/>
                    <a:pt x="106" y="245"/>
                  </a:cubicBezTo>
                  <a:cubicBezTo>
                    <a:pt x="128" y="245"/>
                    <a:pt x="128" y="245"/>
                    <a:pt x="128" y="245"/>
                  </a:cubicBezTo>
                  <a:cubicBezTo>
                    <a:pt x="133" y="183"/>
                    <a:pt x="183" y="133"/>
                    <a:pt x="245" y="128"/>
                  </a:cubicBezTo>
                  <a:cubicBezTo>
                    <a:pt x="245" y="106"/>
                    <a:pt x="245" y="106"/>
                    <a:pt x="245" y="106"/>
                  </a:cubicBezTo>
                  <a:cubicBezTo>
                    <a:pt x="245" y="100"/>
                    <a:pt x="250" y="96"/>
                    <a:pt x="256" y="96"/>
                  </a:cubicBezTo>
                  <a:cubicBezTo>
                    <a:pt x="262" y="96"/>
                    <a:pt x="266" y="100"/>
                    <a:pt x="266" y="106"/>
                  </a:cubicBezTo>
                  <a:cubicBezTo>
                    <a:pt x="266" y="128"/>
                    <a:pt x="266" y="128"/>
                    <a:pt x="266" y="128"/>
                  </a:cubicBezTo>
                  <a:cubicBezTo>
                    <a:pt x="328" y="133"/>
                    <a:pt x="378" y="183"/>
                    <a:pt x="383" y="245"/>
                  </a:cubicBezTo>
                  <a:cubicBezTo>
                    <a:pt x="405" y="245"/>
                    <a:pt x="405" y="245"/>
                    <a:pt x="405" y="245"/>
                  </a:cubicBezTo>
                  <a:cubicBezTo>
                    <a:pt x="411" y="245"/>
                    <a:pt x="416" y="250"/>
                    <a:pt x="416" y="256"/>
                  </a:cubicBezTo>
                  <a:cubicBezTo>
                    <a:pt x="416" y="262"/>
                    <a:pt x="411" y="266"/>
                    <a:pt x="405" y="26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3" name="Freeform 445">
              <a:extLst>
                <a:ext uri="{FF2B5EF4-FFF2-40B4-BE49-F238E27FC236}">
                  <a16:creationId xmlns:a16="http://schemas.microsoft.com/office/drawing/2014/main" id="{311E15C2-382A-4D54-8F50-79CD0CC7094E}"/>
                </a:ext>
              </a:extLst>
            </p:cNvPr>
            <p:cNvSpPr>
              <a:spLocks/>
            </p:cNvSpPr>
            <p:nvPr/>
          </p:nvSpPr>
          <p:spPr bwMode="auto">
            <a:xfrm>
              <a:off x="8187065" y="1796241"/>
              <a:ext cx="68499" cy="68499"/>
            </a:xfrm>
            <a:custGeom>
              <a:avLst/>
              <a:gdLst>
                <a:gd name="T0" fmla="*/ 0 w 96"/>
                <a:gd name="T1" fmla="*/ 0 h 95"/>
                <a:gd name="T2" fmla="*/ 0 w 96"/>
                <a:gd name="T3" fmla="*/ 32 h 95"/>
                <a:gd name="T4" fmla="*/ 63 w 96"/>
                <a:gd name="T5" fmla="*/ 95 h 95"/>
                <a:gd name="T6" fmla="*/ 96 w 96"/>
                <a:gd name="T7" fmla="*/ 95 h 95"/>
                <a:gd name="T8" fmla="*/ 0 w 96"/>
                <a:gd name="T9" fmla="*/ 0 h 95"/>
              </a:gdLst>
              <a:ahLst/>
              <a:cxnLst>
                <a:cxn ang="0">
                  <a:pos x="T0" y="T1"/>
                </a:cxn>
                <a:cxn ang="0">
                  <a:pos x="T2" y="T3"/>
                </a:cxn>
                <a:cxn ang="0">
                  <a:pos x="T4" y="T5"/>
                </a:cxn>
                <a:cxn ang="0">
                  <a:pos x="T6" y="T7"/>
                </a:cxn>
                <a:cxn ang="0">
                  <a:pos x="T8" y="T9"/>
                </a:cxn>
              </a:cxnLst>
              <a:rect l="0" t="0" r="r" b="b"/>
              <a:pathLst>
                <a:path w="96" h="95">
                  <a:moveTo>
                    <a:pt x="0" y="0"/>
                  </a:moveTo>
                  <a:cubicBezTo>
                    <a:pt x="0" y="32"/>
                    <a:pt x="0" y="32"/>
                    <a:pt x="0" y="32"/>
                  </a:cubicBezTo>
                  <a:cubicBezTo>
                    <a:pt x="33" y="37"/>
                    <a:pt x="59" y="62"/>
                    <a:pt x="63" y="95"/>
                  </a:cubicBezTo>
                  <a:cubicBezTo>
                    <a:pt x="96" y="95"/>
                    <a:pt x="96" y="95"/>
                    <a:pt x="96" y="95"/>
                  </a:cubicBezTo>
                  <a:cubicBezTo>
                    <a:pt x="91" y="45"/>
                    <a:pt x="51" y="5"/>
                    <a:pt x="0"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4" name="Freeform 446">
              <a:extLst>
                <a:ext uri="{FF2B5EF4-FFF2-40B4-BE49-F238E27FC236}">
                  <a16:creationId xmlns:a16="http://schemas.microsoft.com/office/drawing/2014/main" id="{F40C45FE-05B1-4E66-B429-B723254A77C9}"/>
                </a:ext>
              </a:extLst>
            </p:cNvPr>
            <p:cNvSpPr>
              <a:spLocks/>
            </p:cNvSpPr>
            <p:nvPr/>
          </p:nvSpPr>
          <p:spPr bwMode="auto">
            <a:xfrm>
              <a:off x="8187065" y="1879962"/>
              <a:ext cx="68499" cy="68499"/>
            </a:xfrm>
            <a:custGeom>
              <a:avLst/>
              <a:gdLst>
                <a:gd name="T0" fmla="*/ 0 w 96"/>
                <a:gd name="T1" fmla="*/ 63 h 96"/>
                <a:gd name="T2" fmla="*/ 0 w 96"/>
                <a:gd name="T3" fmla="*/ 96 h 96"/>
                <a:gd name="T4" fmla="*/ 96 w 96"/>
                <a:gd name="T5" fmla="*/ 0 h 96"/>
                <a:gd name="T6" fmla="*/ 63 w 96"/>
                <a:gd name="T7" fmla="*/ 0 h 96"/>
                <a:gd name="T8" fmla="*/ 0 w 96"/>
                <a:gd name="T9" fmla="*/ 63 h 96"/>
              </a:gdLst>
              <a:ahLst/>
              <a:cxnLst>
                <a:cxn ang="0">
                  <a:pos x="T0" y="T1"/>
                </a:cxn>
                <a:cxn ang="0">
                  <a:pos x="T2" y="T3"/>
                </a:cxn>
                <a:cxn ang="0">
                  <a:pos x="T4" y="T5"/>
                </a:cxn>
                <a:cxn ang="0">
                  <a:pos x="T6" y="T7"/>
                </a:cxn>
                <a:cxn ang="0">
                  <a:pos x="T8" y="T9"/>
                </a:cxn>
              </a:cxnLst>
              <a:rect l="0" t="0" r="r" b="b"/>
              <a:pathLst>
                <a:path w="96" h="96">
                  <a:moveTo>
                    <a:pt x="0" y="63"/>
                  </a:moveTo>
                  <a:cubicBezTo>
                    <a:pt x="0" y="96"/>
                    <a:pt x="0" y="96"/>
                    <a:pt x="0" y="96"/>
                  </a:cubicBezTo>
                  <a:cubicBezTo>
                    <a:pt x="51" y="91"/>
                    <a:pt x="91" y="51"/>
                    <a:pt x="96" y="0"/>
                  </a:cubicBezTo>
                  <a:cubicBezTo>
                    <a:pt x="63" y="0"/>
                    <a:pt x="63" y="0"/>
                    <a:pt x="63" y="0"/>
                  </a:cubicBezTo>
                  <a:cubicBezTo>
                    <a:pt x="59" y="33"/>
                    <a:pt x="33" y="59"/>
                    <a:pt x="0" y="6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sp>
        <p:nvSpPr>
          <p:cNvPr id="25" name="General_Fill_44">
            <a:extLst>
              <a:ext uri="{FF2B5EF4-FFF2-40B4-BE49-F238E27FC236}">
                <a16:creationId xmlns:a16="http://schemas.microsoft.com/office/drawing/2014/main" id="{EF888179-1A74-467F-8BE0-0CF8A4F3A958}"/>
              </a:ext>
            </a:extLst>
          </p:cNvPr>
          <p:cNvSpPr>
            <a:spLocks noChangeAspect="1" noEditPoints="1"/>
          </p:cNvSpPr>
          <p:nvPr/>
        </p:nvSpPr>
        <p:spPr bwMode="auto">
          <a:xfrm>
            <a:off x="1575551" y="5222920"/>
            <a:ext cx="635000" cy="63500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rgbClr val="92D050"/>
          </a:solidFill>
          <a:ln>
            <a:noFill/>
          </a:ln>
        </p:spPr>
        <p:txBody>
          <a:bodyPr vert="horz" wrap="square" lIns="91440" tIns="45720" rIns="91440" bIns="45720"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4201149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428C9F82-7791-44BE-BE7D-511F00147F2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99" name="think-cell Slide" r:id="rId6" imgW="415" imgH="416" progId="TCLayout.ActiveDocument.1">
                  <p:embed/>
                </p:oleObj>
              </mc:Choice>
              <mc:Fallback>
                <p:oleObj name="think-cell Slide" r:id="rId6" imgW="415" imgH="416" progId="TCLayout.ActiveDocument.1">
                  <p:embed/>
                  <p:pic>
                    <p:nvPicPr>
                      <p:cNvPr id="8" name="Object 7" hidden="1">
                        <a:extLst>
                          <a:ext uri="{FF2B5EF4-FFF2-40B4-BE49-F238E27FC236}">
                            <a16:creationId xmlns:a16="http://schemas.microsoft.com/office/drawing/2014/main" id="{428C9F82-7791-44BE-BE7D-511F00147F2D}"/>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95F622CA-0CAD-4862-ACAD-79B495F845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3600" dirty="0">
              <a:latin typeface="Chronicle Display Black" pitchFamily="50" charset="0"/>
              <a:sym typeface="Chronicle Display Black" pitchFamily="50" charset="0"/>
            </a:endParaRPr>
          </a:p>
        </p:txBody>
      </p:sp>
      <p:sp>
        <p:nvSpPr>
          <p:cNvPr id="2" name="Title 1">
            <a:extLst>
              <a:ext uri="{FF2B5EF4-FFF2-40B4-BE49-F238E27FC236}">
                <a16:creationId xmlns:a16="http://schemas.microsoft.com/office/drawing/2014/main" id="{2DBAED2D-2F50-4AB3-9D31-8D0084378B45}"/>
              </a:ext>
            </a:extLst>
          </p:cNvPr>
          <p:cNvSpPr>
            <a:spLocks noGrp="1"/>
          </p:cNvSpPr>
          <p:nvPr>
            <p:ph type="title"/>
          </p:nvPr>
        </p:nvSpPr>
        <p:spPr>
          <a:xfrm>
            <a:off x="914400" y="694944"/>
            <a:ext cx="10363200" cy="594360"/>
          </a:xfrm>
        </p:spPr>
        <p:txBody>
          <a:bodyPr/>
          <a:lstStyle/>
          <a:p>
            <a:r>
              <a:rPr lang="en-US" sz="3300" b="1" dirty="0">
                <a:solidFill>
                  <a:schemeClr val="tx1">
                    <a:lumMod val="85000"/>
                    <a:lumOff val="15000"/>
                  </a:schemeClr>
                </a:solidFill>
                <a:latin typeface="Cambria" panose="02040503050406030204" pitchFamily="18" charset="0"/>
                <a:ea typeface="Verdana" panose="020B0604030504040204" pitchFamily="34" charset="0"/>
                <a:cs typeface="Arial" pitchFamily="34" charset="0"/>
              </a:rPr>
              <a:t>Execution Plan</a:t>
            </a:r>
          </a:p>
        </p:txBody>
      </p:sp>
      <p:graphicFrame>
        <p:nvGraphicFramePr>
          <p:cNvPr id="9" name="Table 8">
            <a:extLst>
              <a:ext uri="{FF2B5EF4-FFF2-40B4-BE49-F238E27FC236}">
                <a16:creationId xmlns:a16="http://schemas.microsoft.com/office/drawing/2014/main" id="{5506F47A-3B8F-4EF8-929D-9B2D22314893}"/>
              </a:ext>
            </a:extLst>
          </p:cNvPr>
          <p:cNvGraphicFramePr>
            <a:graphicFrameLocks noGrp="1"/>
          </p:cNvGraphicFramePr>
          <p:nvPr>
            <p:extLst>
              <p:ext uri="{D42A27DB-BD31-4B8C-83A1-F6EECF244321}">
                <p14:modId xmlns:p14="http://schemas.microsoft.com/office/powerpoint/2010/main" val="3672015552"/>
              </p:ext>
            </p:extLst>
          </p:nvPr>
        </p:nvGraphicFramePr>
        <p:xfrm>
          <a:off x="914400" y="2219007"/>
          <a:ext cx="10744202" cy="3931566"/>
        </p:xfrm>
        <a:graphic>
          <a:graphicData uri="http://schemas.openxmlformats.org/drawingml/2006/table">
            <a:tbl>
              <a:tblPr bandCol="1">
                <a:tableStyleId>{68D230F3-CF80-4859-8CE7-A43EE81993B5}</a:tableStyleId>
              </a:tblPr>
              <a:tblGrid>
                <a:gridCol w="1534886">
                  <a:extLst>
                    <a:ext uri="{9D8B030D-6E8A-4147-A177-3AD203B41FA5}">
                      <a16:colId xmlns:a16="http://schemas.microsoft.com/office/drawing/2014/main" val="20000"/>
                    </a:ext>
                  </a:extLst>
                </a:gridCol>
                <a:gridCol w="1534886">
                  <a:extLst>
                    <a:ext uri="{9D8B030D-6E8A-4147-A177-3AD203B41FA5}">
                      <a16:colId xmlns:a16="http://schemas.microsoft.com/office/drawing/2014/main" val="20001"/>
                    </a:ext>
                  </a:extLst>
                </a:gridCol>
                <a:gridCol w="1534886">
                  <a:extLst>
                    <a:ext uri="{9D8B030D-6E8A-4147-A177-3AD203B41FA5}">
                      <a16:colId xmlns:a16="http://schemas.microsoft.com/office/drawing/2014/main" val="20003"/>
                    </a:ext>
                  </a:extLst>
                </a:gridCol>
                <a:gridCol w="1534886">
                  <a:extLst>
                    <a:ext uri="{9D8B030D-6E8A-4147-A177-3AD203B41FA5}">
                      <a16:colId xmlns:a16="http://schemas.microsoft.com/office/drawing/2014/main" val="20004"/>
                    </a:ext>
                  </a:extLst>
                </a:gridCol>
                <a:gridCol w="1534886">
                  <a:extLst>
                    <a:ext uri="{9D8B030D-6E8A-4147-A177-3AD203B41FA5}">
                      <a16:colId xmlns:a16="http://schemas.microsoft.com/office/drawing/2014/main" val="20006"/>
                    </a:ext>
                  </a:extLst>
                </a:gridCol>
                <a:gridCol w="1534886">
                  <a:extLst>
                    <a:ext uri="{9D8B030D-6E8A-4147-A177-3AD203B41FA5}">
                      <a16:colId xmlns:a16="http://schemas.microsoft.com/office/drawing/2014/main" val="20007"/>
                    </a:ext>
                  </a:extLst>
                </a:gridCol>
                <a:gridCol w="1534886">
                  <a:extLst>
                    <a:ext uri="{9D8B030D-6E8A-4147-A177-3AD203B41FA5}">
                      <a16:colId xmlns:a16="http://schemas.microsoft.com/office/drawing/2014/main" val="4212656698"/>
                    </a:ext>
                  </a:extLst>
                </a:gridCol>
              </a:tblGrid>
              <a:tr h="3931566">
                <a:tc>
                  <a:txBody>
                    <a:bodyPr/>
                    <a:lstStyle/>
                    <a:p>
                      <a:pPr algn="ctr"/>
                      <a:r>
                        <a:rPr lang="en-US" sz="1050" dirty="0"/>
                        <a:t>WEEK 4</a:t>
                      </a:r>
                      <a:endParaRPr lang="en-US" sz="1050" b="1" dirty="0"/>
                    </a:p>
                  </a:txBody>
                  <a:tcPr/>
                </a:tc>
                <a:tc>
                  <a:txBody>
                    <a:bodyPr/>
                    <a:lstStyle/>
                    <a:p>
                      <a:pPr algn="ctr"/>
                      <a:r>
                        <a:rPr lang="en-US" sz="1050" kern="1200" dirty="0"/>
                        <a:t>WEEK 5</a:t>
                      </a:r>
                      <a:endParaRPr lang="en-US" sz="1050" b="1" kern="1200" dirty="0">
                        <a:solidFill>
                          <a:schemeClr val="tx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kern="1200" dirty="0"/>
                        <a:t>WEEK 6</a:t>
                      </a:r>
                      <a:endParaRPr lang="en-US" sz="1050" b="1" kern="1200" dirty="0">
                        <a:solidFill>
                          <a:schemeClr val="tx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kern="1200" dirty="0"/>
                        <a:t>WEEK 7</a:t>
                      </a:r>
                    </a:p>
                    <a:p>
                      <a:pPr marL="0" algn="ctr" defTabSz="914400" rtl="0" eaLnBrk="1" latinLnBrk="0" hangingPunct="1"/>
                      <a:endParaRPr lang="en-US" sz="1050" b="1" kern="1200" dirty="0">
                        <a:solidFill>
                          <a:schemeClr val="tx1"/>
                        </a:solidFill>
                        <a:latin typeface="+mn-lt"/>
                        <a:ea typeface="+mn-ea"/>
                        <a:cs typeface="+mn-cs"/>
                      </a:endParaRPr>
                    </a:p>
                  </a:txBody>
                  <a:tcPr/>
                </a:tc>
                <a:tc>
                  <a:txBody>
                    <a:bodyPr/>
                    <a:lstStyle/>
                    <a:p>
                      <a:pPr marL="0" algn="ctr" defTabSz="914400" rtl="0" eaLnBrk="1" latinLnBrk="0" hangingPunct="1"/>
                      <a:r>
                        <a:rPr lang="en-US" sz="1050" kern="1200" dirty="0"/>
                        <a:t>WEEK 8</a:t>
                      </a:r>
                      <a:endParaRPr lang="en-US" sz="1050" b="1" kern="1200" dirty="0">
                        <a:solidFill>
                          <a:schemeClr val="tx1"/>
                        </a:solidFill>
                        <a:latin typeface="+mn-lt"/>
                        <a:ea typeface="+mn-ea"/>
                        <a:cs typeface="+mn-cs"/>
                      </a:endParaRPr>
                    </a:p>
                  </a:txBody>
                  <a:tcPr/>
                </a:tc>
                <a:tc>
                  <a:txBody>
                    <a:bodyPr/>
                    <a:lstStyle/>
                    <a:p>
                      <a:pPr marL="0" algn="ctr" defTabSz="914400" rtl="0" eaLnBrk="1" latinLnBrk="0" hangingPunct="1"/>
                      <a:r>
                        <a:rPr lang="en-US" sz="1050" kern="1200" dirty="0"/>
                        <a:t>WEEK 9</a:t>
                      </a:r>
                      <a:endParaRPr lang="en-US" sz="1050" b="1" kern="1200" dirty="0">
                        <a:solidFill>
                          <a:schemeClr val="tx1"/>
                        </a:solidFill>
                        <a:latin typeface="+mn-lt"/>
                        <a:ea typeface="+mn-ea"/>
                        <a:cs typeface="+mn-cs"/>
                      </a:endParaRPr>
                    </a:p>
                  </a:txBody>
                  <a:tcPr/>
                </a:tc>
                <a:tc>
                  <a:txBody>
                    <a:bodyPr/>
                    <a:lstStyle/>
                    <a:p>
                      <a:pPr marL="0" algn="ctr" defTabSz="914400" rtl="0" eaLnBrk="1" latinLnBrk="0" hangingPunct="1"/>
                      <a:r>
                        <a:rPr lang="en-US" sz="1050" kern="1200" dirty="0"/>
                        <a:t>WEEK10</a:t>
                      </a:r>
                      <a:endParaRPr lang="en-US" sz="1050" b="1"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bl>
          </a:graphicData>
        </a:graphic>
      </p:graphicFrame>
      <p:sp>
        <p:nvSpPr>
          <p:cNvPr id="10" name="Rectangle 217">
            <a:extLst>
              <a:ext uri="{FF2B5EF4-FFF2-40B4-BE49-F238E27FC236}">
                <a16:creationId xmlns:a16="http://schemas.microsoft.com/office/drawing/2014/main" id="{DCD5A382-A755-4C78-B395-8F73CCF60E90}"/>
              </a:ext>
            </a:extLst>
          </p:cNvPr>
          <p:cNvSpPr>
            <a:spLocks/>
          </p:cNvSpPr>
          <p:nvPr/>
        </p:nvSpPr>
        <p:spPr bwMode="auto">
          <a:xfrm>
            <a:off x="954451" y="2523073"/>
            <a:ext cx="1432486" cy="869324"/>
          </a:xfrm>
          <a:prstGeom prst="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1" fontAlgn="auto" latinLnBrk="0" hangingPunct="1">
              <a:lnSpc>
                <a:spcPct val="100000"/>
              </a:lnSpc>
              <a:spcBef>
                <a:spcPts val="0"/>
              </a:spcBef>
              <a:spcAft>
                <a:spcPts val="0"/>
              </a:spcAft>
              <a:buClrTx/>
              <a:buSzTx/>
              <a:tabLst/>
              <a:defRPr/>
            </a:pPr>
            <a:r>
              <a:rPr kumimoji="0" lang="en-US" sz="1100" b="0" i="0" u="none" strike="noStrike" kern="1200" cap="none" spc="0" normalizeH="0" baseline="0" noProof="0" dirty="0">
                <a:ln>
                  <a:noFill/>
                </a:ln>
                <a:solidFill>
                  <a:srgbClr val="000000"/>
                </a:solidFill>
                <a:effectLst/>
                <a:uLnTx/>
                <a:uFillTx/>
                <a:ea typeface="Frutiger Next Pro Light" charset="0"/>
                <a:cs typeface="Frutiger Next Pro Light" charset="0"/>
                <a:sym typeface="Lato Light" charset="0"/>
              </a:rPr>
              <a:t>Introduction of DIAS framework</a:t>
            </a:r>
          </a:p>
        </p:txBody>
      </p:sp>
      <p:cxnSp>
        <p:nvCxnSpPr>
          <p:cNvPr id="13" name="Straight Connector 12">
            <a:extLst>
              <a:ext uri="{FF2B5EF4-FFF2-40B4-BE49-F238E27FC236}">
                <a16:creationId xmlns:a16="http://schemas.microsoft.com/office/drawing/2014/main" id="{7279C8F3-71A3-4E3A-9B6F-2BEBB98F4098}"/>
              </a:ext>
            </a:extLst>
          </p:cNvPr>
          <p:cNvCxnSpPr>
            <a:cxnSpLocks/>
          </p:cNvCxnSpPr>
          <p:nvPr/>
        </p:nvCxnSpPr>
        <p:spPr>
          <a:xfrm flipV="1">
            <a:off x="863534" y="1336089"/>
            <a:ext cx="10744200" cy="43845"/>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587A88DC-B842-4B1D-BA4A-BFDE7FA8C3F9}"/>
              </a:ext>
            </a:extLst>
          </p:cNvPr>
          <p:cNvPicPr>
            <a:picLocks noChangeAspect="1"/>
          </p:cNvPicPr>
          <p:nvPr/>
        </p:nvPicPr>
        <p:blipFill>
          <a:blip r:embed="rId8" cstate="email">
            <a:biLevel thresh="75000"/>
            <a:extLst>
              <a:ext uri="{28A0092B-C50C-407E-A947-70E740481C1C}">
                <a14:useLocalDpi xmlns:a14="http://schemas.microsoft.com/office/drawing/2010/main" val="0"/>
              </a:ext>
            </a:extLst>
          </a:blip>
          <a:stretch>
            <a:fillRect/>
          </a:stretch>
        </p:blipFill>
        <p:spPr>
          <a:xfrm>
            <a:off x="8432505" y="1430614"/>
            <a:ext cx="363334" cy="363331"/>
          </a:xfrm>
          <a:prstGeom prst="rect">
            <a:avLst/>
          </a:prstGeom>
        </p:spPr>
      </p:pic>
      <p:sp>
        <p:nvSpPr>
          <p:cNvPr id="18" name="Rectangle 229">
            <a:extLst>
              <a:ext uri="{FF2B5EF4-FFF2-40B4-BE49-F238E27FC236}">
                <a16:creationId xmlns:a16="http://schemas.microsoft.com/office/drawing/2014/main" id="{51BC1988-DD8F-43AD-A5F7-93EE517A69B0}"/>
              </a:ext>
            </a:extLst>
          </p:cNvPr>
          <p:cNvSpPr>
            <a:spLocks/>
          </p:cNvSpPr>
          <p:nvPr/>
        </p:nvSpPr>
        <p:spPr bwMode="auto">
          <a:xfrm rot="16200000">
            <a:off x="88265" y="3742205"/>
            <a:ext cx="1336302" cy="3159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marL="0" marR="0" lvl="0" indent="0" algn="ctr" defTabSz="608657"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ea typeface="Frutiger Next Pro Light" charset="0"/>
                <a:cs typeface="Frutiger Next Pro Light" charset="0"/>
                <a:sym typeface="Lato Bold" charset="0"/>
              </a:rPr>
              <a:t>INTEGRATION SUPPORT</a:t>
            </a:r>
          </a:p>
        </p:txBody>
      </p:sp>
      <p:sp>
        <p:nvSpPr>
          <p:cNvPr id="19" name="Rectangle 230">
            <a:extLst>
              <a:ext uri="{FF2B5EF4-FFF2-40B4-BE49-F238E27FC236}">
                <a16:creationId xmlns:a16="http://schemas.microsoft.com/office/drawing/2014/main" id="{DFAE5C52-BD45-45CE-A83D-49AFD142280D}"/>
              </a:ext>
            </a:extLst>
          </p:cNvPr>
          <p:cNvSpPr>
            <a:spLocks/>
          </p:cNvSpPr>
          <p:nvPr/>
        </p:nvSpPr>
        <p:spPr bwMode="auto">
          <a:xfrm rot="16200000">
            <a:off x="-2144" y="5281864"/>
            <a:ext cx="1412020" cy="3159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marL="0" marR="0" lvl="0" indent="0" algn="ctr" defTabSz="608657"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ea typeface="Frutiger Next Pro Light" charset="0"/>
                <a:cs typeface="Frutiger Next Pro Light" charset="0"/>
                <a:sym typeface="Lato Bold" charset="0"/>
              </a:rPr>
              <a:t>IMPLEMENTATION SUPPORT</a:t>
            </a:r>
          </a:p>
        </p:txBody>
      </p:sp>
      <p:sp>
        <p:nvSpPr>
          <p:cNvPr id="20" name="Rectangle 19">
            <a:extLst>
              <a:ext uri="{FF2B5EF4-FFF2-40B4-BE49-F238E27FC236}">
                <a16:creationId xmlns:a16="http://schemas.microsoft.com/office/drawing/2014/main" id="{D3CE6156-CAC6-4535-A633-EDCD03DEFA57}"/>
              </a:ext>
            </a:extLst>
          </p:cNvPr>
          <p:cNvSpPr/>
          <p:nvPr/>
        </p:nvSpPr>
        <p:spPr>
          <a:xfrm>
            <a:off x="974322" y="1879185"/>
            <a:ext cx="4558016" cy="335110"/>
          </a:xfrm>
          <a:prstGeom prst="rect">
            <a:avLst/>
          </a:prstGeom>
        </p:spPr>
        <p:txBody>
          <a:bodyPr vert="horz" lIns="91440" tIns="45720" rIns="91440" bIns="45720" rtlCol="0" anchor="t">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all" spc="200" normalizeH="0" baseline="0" noProof="0" dirty="0">
                <a:ln>
                  <a:noFill/>
                </a:ln>
                <a:solidFill>
                  <a:srgbClr val="000000"/>
                </a:solidFill>
                <a:effectLst/>
                <a:uLnTx/>
                <a:uFillTx/>
                <a:ea typeface="Nexa Black" charset="0"/>
                <a:cs typeface="Nexa Black" charset="0"/>
              </a:rPr>
              <a:t>ESTABILISHING FRAMEWORK</a:t>
            </a:r>
          </a:p>
        </p:txBody>
      </p:sp>
      <p:sp>
        <p:nvSpPr>
          <p:cNvPr id="21" name="Rectangle 20">
            <a:extLst>
              <a:ext uri="{FF2B5EF4-FFF2-40B4-BE49-F238E27FC236}">
                <a16:creationId xmlns:a16="http://schemas.microsoft.com/office/drawing/2014/main" id="{7B225A09-6F23-48FF-9E30-ECD3444ECC5F}"/>
              </a:ext>
            </a:extLst>
          </p:cNvPr>
          <p:cNvSpPr/>
          <p:nvPr/>
        </p:nvSpPr>
        <p:spPr>
          <a:xfrm>
            <a:off x="5620610" y="1898222"/>
            <a:ext cx="5987124" cy="271532"/>
          </a:xfrm>
          <a:prstGeom prst="rect">
            <a:avLst/>
          </a:prstGeom>
        </p:spPr>
        <p:txBody>
          <a:bodyPr vert="horz" lIns="91440" tIns="45720" rIns="91440" bIns="45720" rtlCol="0" anchor="t">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all" spc="200" normalizeH="0" baseline="0" noProof="0" dirty="0">
                <a:ln>
                  <a:noFill/>
                </a:ln>
                <a:solidFill>
                  <a:srgbClr val="000000"/>
                </a:solidFill>
                <a:effectLst/>
                <a:uLnTx/>
                <a:uFillTx/>
                <a:ea typeface="Nexa Black" charset="0"/>
                <a:cs typeface="Nexa Black" charset="0"/>
              </a:rPr>
              <a:t>Test script implementation</a:t>
            </a:r>
          </a:p>
        </p:txBody>
      </p:sp>
      <p:grpSp>
        <p:nvGrpSpPr>
          <p:cNvPr id="23" name="Group 22">
            <a:extLst>
              <a:ext uri="{FF2B5EF4-FFF2-40B4-BE49-F238E27FC236}">
                <a16:creationId xmlns:a16="http://schemas.microsoft.com/office/drawing/2014/main" id="{34F97F9D-F05D-42E2-B708-0219F8618041}"/>
              </a:ext>
            </a:extLst>
          </p:cNvPr>
          <p:cNvGrpSpPr>
            <a:grpSpLocks noChangeAspect="1"/>
          </p:cNvGrpSpPr>
          <p:nvPr/>
        </p:nvGrpSpPr>
        <p:grpSpPr>
          <a:xfrm>
            <a:off x="2997928" y="1457871"/>
            <a:ext cx="401663" cy="401663"/>
            <a:chOff x="9686925" y="215900"/>
            <a:chExt cx="552450" cy="552450"/>
          </a:xfrm>
          <a:solidFill>
            <a:schemeClr val="tx2"/>
          </a:solidFill>
        </p:grpSpPr>
        <p:sp>
          <p:nvSpPr>
            <p:cNvPr id="24" name="Freeform 73">
              <a:extLst>
                <a:ext uri="{FF2B5EF4-FFF2-40B4-BE49-F238E27FC236}">
                  <a16:creationId xmlns:a16="http://schemas.microsoft.com/office/drawing/2014/main" id="{053E8498-0E50-4973-B7E9-3A3F8F541204}"/>
                </a:ext>
              </a:extLst>
            </p:cNvPr>
            <p:cNvSpPr>
              <a:spLocks noEditPoints="1"/>
            </p:cNvSpPr>
            <p:nvPr/>
          </p:nvSpPr>
          <p:spPr bwMode="auto">
            <a:xfrm>
              <a:off x="9686925" y="215900"/>
              <a:ext cx="552450" cy="552450"/>
            </a:xfrm>
            <a:custGeom>
              <a:avLst/>
              <a:gdLst>
                <a:gd name="T0" fmla="*/ 555 w 1390"/>
                <a:gd name="T1" fmla="*/ 14 h 1390"/>
                <a:gd name="T2" fmla="*/ 364 w 1390"/>
                <a:gd name="T3" fmla="*/ 84 h 1390"/>
                <a:gd name="T4" fmla="*/ 204 w 1390"/>
                <a:gd name="T5" fmla="*/ 204 h 1390"/>
                <a:gd name="T6" fmla="*/ 84 w 1390"/>
                <a:gd name="T7" fmla="*/ 364 h 1390"/>
                <a:gd name="T8" fmla="*/ 14 w 1390"/>
                <a:gd name="T9" fmla="*/ 555 h 1390"/>
                <a:gd name="T10" fmla="*/ 1 w 1390"/>
                <a:gd name="T11" fmla="*/ 730 h 1390"/>
                <a:gd name="T12" fmla="*/ 41 w 1390"/>
                <a:gd name="T13" fmla="*/ 934 h 1390"/>
                <a:gd name="T14" fmla="*/ 138 w 1390"/>
                <a:gd name="T15" fmla="*/ 1111 h 1390"/>
                <a:gd name="T16" fmla="*/ 280 w 1390"/>
                <a:gd name="T17" fmla="*/ 1252 h 1390"/>
                <a:gd name="T18" fmla="*/ 456 w 1390"/>
                <a:gd name="T19" fmla="*/ 1348 h 1390"/>
                <a:gd name="T20" fmla="*/ 659 w 1390"/>
                <a:gd name="T21" fmla="*/ 1389 h 1390"/>
                <a:gd name="T22" fmla="*/ 835 w 1390"/>
                <a:gd name="T23" fmla="*/ 1376 h 1390"/>
                <a:gd name="T24" fmla="*/ 1026 w 1390"/>
                <a:gd name="T25" fmla="*/ 1306 h 1390"/>
                <a:gd name="T26" fmla="*/ 1186 w 1390"/>
                <a:gd name="T27" fmla="*/ 1186 h 1390"/>
                <a:gd name="T28" fmla="*/ 1306 w 1390"/>
                <a:gd name="T29" fmla="*/ 1026 h 1390"/>
                <a:gd name="T30" fmla="*/ 1377 w 1390"/>
                <a:gd name="T31" fmla="*/ 835 h 1390"/>
                <a:gd name="T32" fmla="*/ 1389 w 1390"/>
                <a:gd name="T33" fmla="*/ 659 h 1390"/>
                <a:gd name="T34" fmla="*/ 1348 w 1390"/>
                <a:gd name="T35" fmla="*/ 456 h 1390"/>
                <a:gd name="T36" fmla="*/ 1252 w 1390"/>
                <a:gd name="T37" fmla="*/ 280 h 1390"/>
                <a:gd name="T38" fmla="*/ 1111 w 1390"/>
                <a:gd name="T39" fmla="*/ 138 h 1390"/>
                <a:gd name="T40" fmla="*/ 934 w 1390"/>
                <a:gd name="T41" fmla="*/ 42 h 1390"/>
                <a:gd name="T42" fmla="*/ 730 w 1390"/>
                <a:gd name="T43" fmla="*/ 1 h 1390"/>
                <a:gd name="T44" fmla="*/ 637 w 1390"/>
                <a:gd name="T45" fmla="*/ 1343 h 1390"/>
                <a:gd name="T46" fmla="*/ 474 w 1390"/>
                <a:gd name="T47" fmla="*/ 1307 h 1390"/>
                <a:gd name="T48" fmla="*/ 328 w 1390"/>
                <a:gd name="T49" fmla="*/ 1232 h 1390"/>
                <a:gd name="T50" fmla="*/ 329 w 1390"/>
                <a:gd name="T51" fmla="*/ 1161 h 1390"/>
                <a:gd name="T52" fmla="*/ 365 w 1390"/>
                <a:gd name="T53" fmla="*/ 1100 h 1390"/>
                <a:gd name="T54" fmla="*/ 388 w 1390"/>
                <a:gd name="T55" fmla="*/ 996 h 1390"/>
                <a:gd name="T56" fmla="*/ 365 w 1390"/>
                <a:gd name="T57" fmla="*/ 897 h 1390"/>
                <a:gd name="T58" fmla="*/ 296 w 1390"/>
                <a:gd name="T59" fmla="*/ 801 h 1390"/>
                <a:gd name="T60" fmla="*/ 234 w 1390"/>
                <a:gd name="T61" fmla="*/ 719 h 1390"/>
                <a:gd name="T62" fmla="*/ 230 w 1390"/>
                <a:gd name="T63" fmla="*/ 686 h 1390"/>
                <a:gd name="T64" fmla="*/ 294 w 1390"/>
                <a:gd name="T65" fmla="*/ 638 h 1390"/>
                <a:gd name="T66" fmla="*/ 425 w 1390"/>
                <a:gd name="T67" fmla="*/ 567 h 1390"/>
                <a:gd name="T68" fmla="*/ 479 w 1390"/>
                <a:gd name="T69" fmla="*/ 510 h 1390"/>
                <a:gd name="T70" fmla="*/ 499 w 1390"/>
                <a:gd name="T71" fmla="*/ 412 h 1390"/>
                <a:gd name="T72" fmla="*/ 474 w 1390"/>
                <a:gd name="T73" fmla="*/ 294 h 1390"/>
                <a:gd name="T74" fmla="*/ 440 w 1390"/>
                <a:gd name="T75" fmla="*/ 226 h 1390"/>
                <a:gd name="T76" fmla="*/ 349 w 1390"/>
                <a:gd name="T77" fmla="*/ 145 h 1390"/>
                <a:gd name="T78" fmla="*/ 508 w 1390"/>
                <a:gd name="T79" fmla="*/ 74 h 1390"/>
                <a:gd name="T80" fmla="*/ 610 w 1390"/>
                <a:gd name="T81" fmla="*/ 68 h 1390"/>
                <a:gd name="T82" fmla="*/ 617 w 1390"/>
                <a:gd name="T83" fmla="*/ 116 h 1390"/>
                <a:gd name="T84" fmla="*/ 697 w 1390"/>
                <a:gd name="T85" fmla="*/ 192 h 1390"/>
                <a:gd name="T86" fmla="*/ 765 w 1390"/>
                <a:gd name="T87" fmla="*/ 251 h 1390"/>
                <a:gd name="T88" fmla="*/ 798 w 1390"/>
                <a:gd name="T89" fmla="*/ 318 h 1390"/>
                <a:gd name="T90" fmla="*/ 846 w 1390"/>
                <a:gd name="T91" fmla="*/ 397 h 1390"/>
                <a:gd name="T92" fmla="*/ 903 w 1390"/>
                <a:gd name="T93" fmla="*/ 428 h 1390"/>
                <a:gd name="T94" fmla="*/ 944 w 1390"/>
                <a:gd name="T95" fmla="*/ 432 h 1390"/>
                <a:gd name="T96" fmla="*/ 1055 w 1390"/>
                <a:gd name="T97" fmla="*/ 397 h 1390"/>
                <a:gd name="T98" fmla="*/ 1220 w 1390"/>
                <a:gd name="T99" fmla="*/ 314 h 1390"/>
                <a:gd name="T100" fmla="*/ 1294 w 1390"/>
                <a:gd name="T101" fmla="*/ 442 h 1390"/>
                <a:gd name="T102" fmla="*/ 1337 w 1390"/>
                <a:gd name="T103" fmla="*/ 589 h 1390"/>
                <a:gd name="T104" fmla="*/ 1345 w 1390"/>
                <a:gd name="T105" fmla="*/ 728 h 1390"/>
                <a:gd name="T106" fmla="*/ 1306 w 1390"/>
                <a:gd name="T107" fmla="*/ 918 h 1390"/>
                <a:gd name="T108" fmla="*/ 1216 w 1390"/>
                <a:gd name="T109" fmla="*/ 1084 h 1390"/>
                <a:gd name="T110" fmla="*/ 1084 w 1390"/>
                <a:gd name="T111" fmla="*/ 1216 h 1390"/>
                <a:gd name="T112" fmla="*/ 918 w 1390"/>
                <a:gd name="T113" fmla="*/ 1306 h 1390"/>
                <a:gd name="T114" fmla="*/ 728 w 1390"/>
                <a:gd name="T115" fmla="*/ 1344 h 1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90" h="1390">
                  <a:moveTo>
                    <a:pt x="695" y="0"/>
                  </a:moveTo>
                  <a:lnTo>
                    <a:pt x="695" y="0"/>
                  </a:lnTo>
                  <a:lnTo>
                    <a:pt x="659" y="1"/>
                  </a:lnTo>
                  <a:lnTo>
                    <a:pt x="624" y="3"/>
                  </a:lnTo>
                  <a:lnTo>
                    <a:pt x="589" y="7"/>
                  </a:lnTo>
                  <a:lnTo>
                    <a:pt x="555" y="14"/>
                  </a:lnTo>
                  <a:lnTo>
                    <a:pt x="521" y="21"/>
                  </a:lnTo>
                  <a:lnTo>
                    <a:pt x="488" y="31"/>
                  </a:lnTo>
                  <a:lnTo>
                    <a:pt x="456" y="42"/>
                  </a:lnTo>
                  <a:lnTo>
                    <a:pt x="425" y="54"/>
                  </a:lnTo>
                  <a:lnTo>
                    <a:pt x="394" y="68"/>
                  </a:lnTo>
                  <a:lnTo>
                    <a:pt x="364" y="84"/>
                  </a:lnTo>
                  <a:lnTo>
                    <a:pt x="334" y="100"/>
                  </a:lnTo>
                  <a:lnTo>
                    <a:pt x="306" y="119"/>
                  </a:lnTo>
                  <a:lnTo>
                    <a:pt x="280" y="138"/>
                  </a:lnTo>
                  <a:lnTo>
                    <a:pt x="253" y="159"/>
                  </a:lnTo>
                  <a:lnTo>
                    <a:pt x="227" y="180"/>
                  </a:lnTo>
                  <a:lnTo>
                    <a:pt x="204" y="204"/>
                  </a:lnTo>
                  <a:lnTo>
                    <a:pt x="180" y="227"/>
                  </a:lnTo>
                  <a:lnTo>
                    <a:pt x="159" y="253"/>
                  </a:lnTo>
                  <a:lnTo>
                    <a:pt x="138" y="280"/>
                  </a:lnTo>
                  <a:lnTo>
                    <a:pt x="118" y="306"/>
                  </a:lnTo>
                  <a:lnTo>
                    <a:pt x="100" y="335"/>
                  </a:lnTo>
                  <a:lnTo>
                    <a:pt x="84" y="364"/>
                  </a:lnTo>
                  <a:lnTo>
                    <a:pt x="68" y="394"/>
                  </a:lnTo>
                  <a:lnTo>
                    <a:pt x="54" y="425"/>
                  </a:lnTo>
                  <a:lnTo>
                    <a:pt x="41" y="456"/>
                  </a:lnTo>
                  <a:lnTo>
                    <a:pt x="31" y="488"/>
                  </a:lnTo>
                  <a:lnTo>
                    <a:pt x="21" y="521"/>
                  </a:lnTo>
                  <a:lnTo>
                    <a:pt x="14" y="555"/>
                  </a:lnTo>
                  <a:lnTo>
                    <a:pt x="7" y="589"/>
                  </a:lnTo>
                  <a:lnTo>
                    <a:pt x="3" y="624"/>
                  </a:lnTo>
                  <a:lnTo>
                    <a:pt x="1" y="659"/>
                  </a:lnTo>
                  <a:lnTo>
                    <a:pt x="0" y="695"/>
                  </a:lnTo>
                  <a:lnTo>
                    <a:pt x="0" y="695"/>
                  </a:lnTo>
                  <a:lnTo>
                    <a:pt x="1" y="730"/>
                  </a:lnTo>
                  <a:lnTo>
                    <a:pt x="3" y="766"/>
                  </a:lnTo>
                  <a:lnTo>
                    <a:pt x="7" y="801"/>
                  </a:lnTo>
                  <a:lnTo>
                    <a:pt x="14" y="835"/>
                  </a:lnTo>
                  <a:lnTo>
                    <a:pt x="21" y="868"/>
                  </a:lnTo>
                  <a:lnTo>
                    <a:pt x="31" y="901"/>
                  </a:lnTo>
                  <a:lnTo>
                    <a:pt x="41" y="934"/>
                  </a:lnTo>
                  <a:lnTo>
                    <a:pt x="54" y="965"/>
                  </a:lnTo>
                  <a:lnTo>
                    <a:pt x="68" y="996"/>
                  </a:lnTo>
                  <a:lnTo>
                    <a:pt x="84" y="1026"/>
                  </a:lnTo>
                  <a:lnTo>
                    <a:pt x="100" y="1055"/>
                  </a:lnTo>
                  <a:lnTo>
                    <a:pt x="118" y="1084"/>
                  </a:lnTo>
                  <a:lnTo>
                    <a:pt x="138" y="1111"/>
                  </a:lnTo>
                  <a:lnTo>
                    <a:pt x="159" y="1137"/>
                  </a:lnTo>
                  <a:lnTo>
                    <a:pt x="180" y="1162"/>
                  </a:lnTo>
                  <a:lnTo>
                    <a:pt x="204" y="1186"/>
                  </a:lnTo>
                  <a:lnTo>
                    <a:pt x="227" y="1210"/>
                  </a:lnTo>
                  <a:lnTo>
                    <a:pt x="253" y="1231"/>
                  </a:lnTo>
                  <a:lnTo>
                    <a:pt x="280" y="1252"/>
                  </a:lnTo>
                  <a:lnTo>
                    <a:pt x="306" y="1272"/>
                  </a:lnTo>
                  <a:lnTo>
                    <a:pt x="334" y="1290"/>
                  </a:lnTo>
                  <a:lnTo>
                    <a:pt x="364" y="1306"/>
                  </a:lnTo>
                  <a:lnTo>
                    <a:pt x="394" y="1322"/>
                  </a:lnTo>
                  <a:lnTo>
                    <a:pt x="425" y="1336"/>
                  </a:lnTo>
                  <a:lnTo>
                    <a:pt x="456" y="1348"/>
                  </a:lnTo>
                  <a:lnTo>
                    <a:pt x="488" y="1359"/>
                  </a:lnTo>
                  <a:lnTo>
                    <a:pt x="521" y="1368"/>
                  </a:lnTo>
                  <a:lnTo>
                    <a:pt x="555" y="1376"/>
                  </a:lnTo>
                  <a:lnTo>
                    <a:pt x="589" y="1382"/>
                  </a:lnTo>
                  <a:lnTo>
                    <a:pt x="624" y="1387"/>
                  </a:lnTo>
                  <a:lnTo>
                    <a:pt x="659" y="1389"/>
                  </a:lnTo>
                  <a:lnTo>
                    <a:pt x="695" y="1390"/>
                  </a:lnTo>
                  <a:lnTo>
                    <a:pt x="695" y="1390"/>
                  </a:lnTo>
                  <a:lnTo>
                    <a:pt x="730" y="1389"/>
                  </a:lnTo>
                  <a:lnTo>
                    <a:pt x="766" y="1387"/>
                  </a:lnTo>
                  <a:lnTo>
                    <a:pt x="801" y="1382"/>
                  </a:lnTo>
                  <a:lnTo>
                    <a:pt x="835" y="1376"/>
                  </a:lnTo>
                  <a:lnTo>
                    <a:pt x="868" y="1368"/>
                  </a:lnTo>
                  <a:lnTo>
                    <a:pt x="901" y="1359"/>
                  </a:lnTo>
                  <a:lnTo>
                    <a:pt x="934" y="1348"/>
                  </a:lnTo>
                  <a:lnTo>
                    <a:pt x="965" y="1336"/>
                  </a:lnTo>
                  <a:lnTo>
                    <a:pt x="996" y="1322"/>
                  </a:lnTo>
                  <a:lnTo>
                    <a:pt x="1026" y="1306"/>
                  </a:lnTo>
                  <a:lnTo>
                    <a:pt x="1055" y="1290"/>
                  </a:lnTo>
                  <a:lnTo>
                    <a:pt x="1084" y="1272"/>
                  </a:lnTo>
                  <a:lnTo>
                    <a:pt x="1111" y="1252"/>
                  </a:lnTo>
                  <a:lnTo>
                    <a:pt x="1137" y="1231"/>
                  </a:lnTo>
                  <a:lnTo>
                    <a:pt x="1162" y="1210"/>
                  </a:lnTo>
                  <a:lnTo>
                    <a:pt x="1186" y="1186"/>
                  </a:lnTo>
                  <a:lnTo>
                    <a:pt x="1210" y="1162"/>
                  </a:lnTo>
                  <a:lnTo>
                    <a:pt x="1231" y="1137"/>
                  </a:lnTo>
                  <a:lnTo>
                    <a:pt x="1252" y="1111"/>
                  </a:lnTo>
                  <a:lnTo>
                    <a:pt x="1272" y="1084"/>
                  </a:lnTo>
                  <a:lnTo>
                    <a:pt x="1290" y="1055"/>
                  </a:lnTo>
                  <a:lnTo>
                    <a:pt x="1306" y="1026"/>
                  </a:lnTo>
                  <a:lnTo>
                    <a:pt x="1322" y="996"/>
                  </a:lnTo>
                  <a:lnTo>
                    <a:pt x="1336" y="965"/>
                  </a:lnTo>
                  <a:lnTo>
                    <a:pt x="1348" y="934"/>
                  </a:lnTo>
                  <a:lnTo>
                    <a:pt x="1360" y="901"/>
                  </a:lnTo>
                  <a:lnTo>
                    <a:pt x="1368" y="868"/>
                  </a:lnTo>
                  <a:lnTo>
                    <a:pt x="1377" y="835"/>
                  </a:lnTo>
                  <a:lnTo>
                    <a:pt x="1382" y="801"/>
                  </a:lnTo>
                  <a:lnTo>
                    <a:pt x="1386" y="766"/>
                  </a:lnTo>
                  <a:lnTo>
                    <a:pt x="1389" y="730"/>
                  </a:lnTo>
                  <a:lnTo>
                    <a:pt x="1390" y="695"/>
                  </a:lnTo>
                  <a:lnTo>
                    <a:pt x="1390" y="695"/>
                  </a:lnTo>
                  <a:lnTo>
                    <a:pt x="1389" y="659"/>
                  </a:lnTo>
                  <a:lnTo>
                    <a:pt x="1386" y="624"/>
                  </a:lnTo>
                  <a:lnTo>
                    <a:pt x="1382" y="589"/>
                  </a:lnTo>
                  <a:lnTo>
                    <a:pt x="1377" y="555"/>
                  </a:lnTo>
                  <a:lnTo>
                    <a:pt x="1368" y="521"/>
                  </a:lnTo>
                  <a:lnTo>
                    <a:pt x="1360" y="488"/>
                  </a:lnTo>
                  <a:lnTo>
                    <a:pt x="1348" y="456"/>
                  </a:lnTo>
                  <a:lnTo>
                    <a:pt x="1336" y="425"/>
                  </a:lnTo>
                  <a:lnTo>
                    <a:pt x="1322" y="394"/>
                  </a:lnTo>
                  <a:lnTo>
                    <a:pt x="1306" y="364"/>
                  </a:lnTo>
                  <a:lnTo>
                    <a:pt x="1290" y="335"/>
                  </a:lnTo>
                  <a:lnTo>
                    <a:pt x="1272" y="306"/>
                  </a:lnTo>
                  <a:lnTo>
                    <a:pt x="1252" y="280"/>
                  </a:lnTo>
                  <a:lnTo>
                    <a:pt x="1231" y="253"/>
                  </a:lnTo>
                  <a:lnTo>
                    <a:pt x="1210" y="227"/>
                  </a:lnTo>
                  <a:lnTo>
                    <a:pt x="1186" y="204"/>
                  </a:lnTo>
                  <a:lnTo>
                    <a:pt x="1162" y="180"/>
                  </a:lnTo>
                  <a:lnTo>
                    <a:pt x="1137" y="159"/>
                  </a:lnTo>
                  <a:lnTo>
                    <a:pt x="1111" y="138"/>
                  </a:lnTo>
                  <a:lnTo>
                    <a:pt x="1084" y="119"/>
                  </a:lnTo>
                  <a:lnTo>
                    <a:pt x="1055" y="100"/>
                  </a:lnTo>
                  <a:lnTo>
                    <a:pt x="1026" y="84"/>
                  </a:lnTo>
                  <a:lnTo>
                    <a:pt x="996" y="68"/>
                  </a:lnTo>
                  <a:lnTo>
                    <a:pt x="965" y="54"/>
                  </a:lnTo>
                  <a:lnTo>
                    <a:pt x="934" y="42"/>
                  </a:lnTo>
                  <a:lnTo>
                    <a:pt x="901" y="31"/>
                  </a:lnTo>
                  <a:lnTo>
                    <a:pt x="868" y="21"/>
                  </a:lnTo>
                  <a:lnTo>
                    <a:pt x="835" y="14"/>
                  </a:lnTo>
                  <a:lnTo>
                    <a:pt x="801" y="7"/>
                  </a:lnTo>
                  <a:lnTo>
                    <a:pt x="766" y="3"/>
                  </a:lnTo>
                  <a:lnTo>
                    <a:pt x="730" y="1"/>
                  </a:lnTo>
                  <a:lnTo>
                    <a:pt x="695" y="0"/>
                  </a:lnTo>
                  <a:lnTo>
                    <a:pt x="695" y="0"/>
                  </a:lnTo>
                  <a:close/>
                  <a:moveTo>
                    <a:pt x="695" y="1346"/>
                  </a:moveTo>
                  <a:lnTo>
                    <a:pt x="695" y="1346"/>
                  </a:lnTo>
                  <a:lnTo>
                    <a:pt x="666" y="1344"/>
                  </a:lnTo>
                  <a:lnTo>
                    <a:pt x="637" y="1343"/>
                  </a:lnTo>
                  <a:lnTo>
                    <a:pt x="610" y="1340"/>
                  </a:lnTo>
                  <a:lnTo>
                    <a:pt x="581" y="1336"/>
                  </a:lnTo>
                  <a:lnTo>
                    <a:pt x="554" y="1331"/>
                  </a:lnTo>
                  <a:lnTo>
                    <a:pt x="526" y="1323"/>
                  </a:lnTo>
                  <a:lnTo>
                    <a:pt x="500" y="1316"/>
                  </a:lnTo>
                  <a:lnTo>
                    <a:pt x="474" y="1307"/>
                  </a:lnTo>
                  <a:lnTo>
                    <a:pt x="448" y="1297"/>
                  </a:lnTo>
                  <a:lnTo>
                    <a:pt x="423" y="1286"/>
                  </a:lnTo>
                  <a:lnTo>
                    <a:pt x="398" y="1274"/>
                  </a:lnTo>
                  <a:lnTo>
                    <a:pt x="375" y="1261"/>
                  </a:lnTo>
                  <a:lnTo>
                    <a:pt x="351" y="1247"/>
                  </a:lnTo>
                  <a:lnTo>
                    <a:pt x="328" y="1232"/>
                  </a:lnTo>
                  <a:lnTo>
                    <a:pt x="306" y="1216"/>
                  </a:lnTo>
                  <a:lnTo>
                    <a:pt x="285" y="1199"/>
                  </a:lnTo>
                  <a:lnTo>
                    <a:pt x="285" y="1199"/>
                  </a:lnTo>
                  <a:lnTo>
                    <a:pt x="304" y="1184"/>
                  </a:lnTo>
                  <a:lnTo>
                    <a:pt x="321" y="1168"/>
                  </a:lnTo>
                  <a:lnTo>
                    <a:pt x="329" y="1161"/>
                  </a:lnTo>
                  <a:lnTo>
                    <a:pt x="336" y="1152"/>
                  </a:lnTo>
                  <a:lnTo>
                    <a:pt x="342" y="1144"/>
                  </a:lnTo>
                  <a:lnTo>
                    <a:pt x="347" y="1134"/>
                  </a:lnTo>
                  <a:lnTo>
                    <a:pt x="347" y="1134"/>
                  </a:lnTo>
                  <a:lnTo>
                    <a:pt x="357" y="1117"/>
                  </a:lnTo>
                  <a:lnTo>
                    <a:pt x="365" y="1100"/>
                  </a:lnTo>
                  <a:lnTo>
                    <a:pt x="371" y="1083"/>
                  </a:lnTo>
                  <a:lnTo>
                    <a:pt x="378" y="1066"/>
                  </a:lnTo>
                  <a:lnTo>
                    <a:pt x="382" y="1049"/>
                  </a:lnTo>
                  <a:lnTo>
                    <a:pt x="385" y="1031"/>
                  </a:lnTo>
                  <a:lnTo>
                    <a:pt x="388" y="1013"/>
                  </a:lnTo>
                  <a:lnTo>
                    <a:pt x="388" y="996"/>
                  </a:lnTo>
                  <a:lnTo>
                    <a:pt x="388" y="979"/>
                  </a:lnTo>
                  <a:lnTo>
                    <a:pt x="385" y="963"/>
                  </a:lnTo>
                  <a:lnTo>
                    <a:pt x="382" y="946"/>
                  </a:lnTo>
                  <a:lnTo>
                    <a:pt x="378" y="930"/>
                  </a:lnTo>
                  <a:lnTo>
                    <a:pt x="371" y="913"/>
                  </a:lnTo>
                  <a:lnTo>
                    <a:pt x="365" y="897"/>
                  </a:lnTo>
                  <a:lnTo>
                    <a:pt x="357" y="881"/>
                  </a:lnTo>
                  <a:lnTo>
                    <a:pt x="347" y="865"/>
                  </a:lnTo>
                  <a:lnTo>
                    <a:pt x="347" y="865"/>
                  </a:lnTo>
                  <a:lnTo>
                    <a:pt x="335" y="849"/>
                  </a:lnTo>
                  <a:lnTo>
                    <a:pt x="322" y="833"/>
                  </a:lnTo>
                  <a:lnTo>
                    <a:pt x="296" y="801"/>
                  </a:lnTo>
                  <a:lnTo>
                    <a:pt x="296" y="801"/>
                  </a:lnTo>
                  <a:lnTo>
                    <a:pt x="271" y="772"/>
                  </a:lnTo>
                  <a:lnTo>
                    <a:pt x="259" y="758"/>
                  </a:lnTo>
                  <a:lnTo>
                    <a:pt x="250" y="744"/>
                  </a:lnTo>
                  <a:lnTo>
                    <a:pt x="241" y="731"/>
                  </a:lnTo>
                  <a:lnTo>
                    <a:pt x="234" y="719"/>
                  </a:lnTo>
                  <a:lnTo>
                    <a:pt x="229" y="706"/>
                  </a:lnTo>
                  <a:lnTo>
                    <a:pt x="228" y="701"/>
                  </a:lnTo>
                  <a:lnTo>
                    <a:pt x="228" y="695"/>
                  </a:lnTo>
                  <a:lnTo>
                    <a:pt x="228" y="695"/>
                  </a:lnTo>
                  <a:lnTo>
                    <a:pt x="229" y="690"/>
                  </a:lnTo>
                  <a:lnTo>
                    <a:pt x="230" y="686"/>
                  </a:lnTo>
                  <a:lnTo>
                    <a:pt x="234" y="680"/>
                  </a:lnTo>
                  <a:lnTo>
                    <a:pt x="237" y="675"/>
                  </a:lnTo>
                  <a:lnTo>
                    <a:pt x="248" y="665"/>
                  </a:lnTo>
                  <a:lnTo>
                    <a:pt x="260" y="656"/>
                  </a:lnTo>
                  <a:lnTo>
                    <a:pt x="276" y="647"/>
                  </a:lnTo>
                  <a:lnTo>
                    <a:pt x="294" y="638"/>
                  </a:lnTo>
                  <a:lnTo>
                    <a:pt x="332" y="618"/>
                  </a:lnTo>
                  <a:lnTo>
                    <a:pt x="332" y="618"/>
                  </a:lnTo>
                  <a:lnTo>
                    <a:pt x="370" y="600"/>
                  </a:lnTo>
                  <a:lnTo>
                    <a:pt x="390" y="589"/>
                  </a:lnTo>
                  <a:lnTo>
                    <a:pt x="408" y="579"/>
                  </a:lnTo>
                  <a:lnTo>
                    <a:pt x="425" y="567"/>
                  </a:lnTo>
                  <a:lnTo>
                    <a:pt x="441" y="555"/>
                  </a:lnTo>
                  <a:lnTo>
                    <a:pt x="456" y="541"/>
                  </a:lnTo>
                  <a:lnTo>
                    <a:pt x="469" y="526"/>
                  </a:lnTo>
                  <a:lnTo>
                    <a:pt x="469" y="526"/>
                  </a:lnTo>
                  <a:lnTo>
                    <a:pt x="474" y="519"/>
                  </a:lnTo>
                  <a:lnTo>
                    <a:pt x="479" y="510"/>
                  </a:lnTo>
                  <a:lnTo>
                    <a:pt x="484" y="502"/>
                  </a:lnTo>
                  <a:lnTo>
                    <a:pt x="488" y="492"/>
                  </a:lnTo>
                  <a:lnTo>
                    <a:pt x="493" y="474"/>
                  </a:lnTo>
                  <a:lnTo>
                    <a:pt x="496" y="454"/>
                  </a:lnTo>
                  <a:lnTo>
                    <a:pt x="499" y="434"/>
                  </a:lnTo>
                  <a:lnTo>
                    <a:pt x="499" y="412"/>
                  </a:lnTo>
                  <a:lnTo>
                    <a:pt x="496" y="391"/>
                  </a:lnTo>
                  <a:lnTo>
                    <a:pt x="494" y="371"/>
                  </a:lnTo>
                  <a:lnTo>
                    <a:pt x="490" y="349"/>
                  </a:lnTo>
                  <a:lnTo>
                    <a:pt x="485" y="330"/>
                  </a:lnTo>
                  <a:lnTo>
                    <a:pt x="479" y="311"/>
                  </a:lnTo>
                  <a:lnTo>
                    <a:pt x="474" y="294"/>
                  </a:lnTo>
                  <a:lnTo>
                    <a:pt x="468" y="278"/>
                  </a:lnTo>
                  <a:lnTo>
                    <a:pt x="461" y="264"/>
                  </a:lnTo>
                  <a:lnTo>
                    <a:pt x="456" y="252"/>
                  </a:lnTo>
                  <a:lnTo>
                    <a:pt x="451" y="242"/>
                  </a:lnTo>
                  <a:lnTo>
                    <a:pt x="451" y="242"/>
                  </a:lnTo>
                  <a:lnTo>
                    <a:pt x="440" y="226"/>
                  </a:lnTo>
                  <a:lnTo>
                    <a:pt x="428" y="211"/>
                  </a:lnTo>
                  <a:lnTo>
                    <a:pt x="416" y="199"/>
                  </a:lnTo>
                  <a:lnTo>
                    <a:pt x="404" y="186"/>
                  </a:lnTo>
                  <a:lnTo>
                    <a:pt x="390" y="175"/>
                  </a:lnTo>
                  <a:lnTo>
                    <a:pt x="377" y="164"/>
                  </a:lnTo>
                  <a:lnTo>
                    <a:pt x="349" y="145"/>
                  </a:lnTo>
                  <a:lnTo>
                    <a:pt x="349" y="145"/>
                  </a:lnTo>
                  <a:lnTo>
                    <a:pt x="380" y="128"/>
                  </a:lnTo>
                  <a:lnTo>
                    <a:pt x="410" y="112"/>
                  </a:lnTo>
                  <a:lnTo>
                    <a:pt x="442" y="97"/>
                  </a:lnTo>
                  <a:lnTo>
                    <a:pt x="475" y="85"/>
                  </a:lnTo>
                  <a:lnTo>
                    <a:pt x="508" y="74"/>
                  </a:lnTo>
                  <a:lnTo>
                    <a:pt x="542" y="65"/>
                  </a:lnTo>
                  <a:lnTo>
                    <a:pt x="577" y="58"/>
                  </a:lnTo>
                  <a:lnTo>
                    <a:pt x="612" y="51"/>
                  </a:lnTo>
                  <a:lnTo>
                    <a:pt x="612" y="51"/>
                  </a:lnTo>
                  <a:lnTo>
                    <a:pt x="611" y="60"/>
                  </a:lnTo>
                  <a:lnTo>
                    <a:pt x="610" y="68"/>
                  </a:lnTo>
                  <a:lnTo>
                    <a:pt x="610" y="85"/>
                  </a:lnTo>
                  <a:lnTo>
                    <a:pt x="610" y="85"/>
                  </a:lnTo>
                  <a:lnTo>
                    <a:pt x="611" y="93"/>
                  </a:lnTo>
                  <a:lnTo>
                    <a:pt x="612" y="101"/>
                  </a:lnTo>
                  <a:lnTo>
                    <a:pt x="614" y="109"/>
                  </a:lnTo>
                  <a:lnTo>
                    <a:pt x="617" y="116"/>
                  </a:lnTo>
                  <a:lnTo>
                    <a:pt x="621" y="124"/>
                  </a:lnTo>
                  <a:lnTo>
                    <a:pt x="626" y="130"/>
                  </a:lnTo>
                  <a:lnTo>
                    <a:pt x="637" y="144"/>
                  </a:lnTo>
                  <a:lnTo>
                    <a:pt x="651" y="157"/>
                  </a:lnTo>
                  <a:lnTo>
                    <a:pt x="665" y="169"/>
                  </a:lnTo>
                  <a:lnTo>
                    <a:pt x="697" y="192"/>
                  </a:lnTo>
                  <a:lnTo>
                    <a:pt x="697" y="192"/>
                  </a:lnTo>
                  <a:lnTo>
                    <a:pt x="718" y="206"/>
                  </a:lnTo>
                  <a:lnTo>
                    <a:pt x="736" y="221"/>
                  </a:lnTo>
                  <a:lnTo>
                    <a:pt x="752" y="236"/>
                  </a:lnTo>
                  <a:lnTo>
                    <a:pt x="759" y="243"/>
                  </a:lnTo>
                  <a:lnTo>
                    <a:pt x="765" y="251"/>
                  </a:lnTo>
                  <a:lnTo>
                    <a:pt x="765" y="251"/>
                  </a:lnTo>
                  <a:lnTo>
                    <a:pt x="775" y="268"/>
                  </a:lnTo>
                  <a:lnTo>
                    <a:pt x="784" y="285"/>
                  </a:lnTo>
                  <a:lnTo>
                    <a:pt x="791" y="301"/>
                  </a:lnTo>
                  <a:lnTo>
                    <a:pt x="798" y="318"/>
                  </a:lnTo>
                  <a:lnTo>
                    <a:pt x="798" y="318"/>
                  </a:lnTo>
                  <a:lnTo>
                    <a:pt x="805" y="335"/>
                  </a:lnTo>
                  <a:lnTo>
                    <a:pt x="813" y="352"/>
                  </a:lnTo>
                  <a:lnTo>
                    <a:pt x="821" y="368"/>
                  </a:lnTo>
                  <a:lnTo>
                    <a:pt x="832" y="383"/>
                  </a:lnTo>
                  <a:lnTo>
                    <a:pt x="838" y="391"/>
                  </a:lnTo>
                  <a:lnTo>
                    <a:pt x="846" y="397"/>
                  </a:lnTo>
                  <a:lnTo>
                    <a:pt x="853" y="404"/>
                  </a:lnTo>
                  <a:lnTo>
                    <a:pt x="862" y="410"/>
                  </a:lnTo>
                  <a:lnTo>
                    <a:pt x="870" y="415"/>
                  </a:lnTo>
                  <a:lnTo>
                    <a:pt x="881" y="420"/>
                  </a:lnTo>
                  <a:lnTo>
                    <a:pt x="892" y="425"/>
                  </a:lnTo>
                  <a:lnTo>
                    <a:pt x="903" y="428"/>
                  </a:lnTo>
                  <a:lnTo>
                    <a:pt x="903" y="428"/>
                  </a:lnTo>
                  <a:lnTo>
                    <a:pt x="917" y="431"/>
                  </a:lnTo>
                  <a:lnTo>
                    <a:pt x="925" y="432"/>
                  </a:lnTo>
                  <a:lnTo>
                    <a:pt x="932" y="432"/>
                  </a:lnTo>
                  <a:lnTo>
                    <a:pt x="932" y="432"/>
                  </a:lnTo>
                  <a:lnTo>
                    <a:pt x="944" y="432"/>
                  </a:lnTo>
                  <a:lnTo>
                    <a:pt x="955" y="431"/>
                  </a:lnTo>
                  <a:lnTo>
                    <a:pt x="966" y="429"/>
                  </a:lnTo>
                  <a:lnTo>
                    <a:pt x="978" y="426"/>
                  </a:lnTo>
                  <a:lnTo>
                    <a:pt x="1003" y="419"/>
                  </a:lnTo>
                  <a:lnTo>
                    <a:pt x="1028" y="409"/>
                  </a:lnTo>
                  <a:lnTo>
                    <a:pt x="1055" y="397"/>
                  </a:lnTo>
                  <a:lnTo>
                    <a:pt x="1082" y="384"/>
                  </a:lnTo>
                  <a:lnTo>
                    <a:pt x="1139" y="355"/>
                  </a:lnTo>
                  <a:lnTo>
                    <a:pt x="1139" y="355"/>
                  </a:lnTo>
                  <a:lnTo>
                    <a:pt x="1178" y="334"/>
                  </a:lnTo>
                  <a:lnTo>
                    <a:pt x="1220" y="314"/>
                  </a:lnTo>
                  <a:lnTo>
                    <a:pt x="1220" y="314"/>
                  </a:lnTo>
                  <a:lnTo>
                    <a:pt x="1235" y="333"/>
                  </a:lnTo>
                  <a:lnTo>
                    <a:pt x="1247" y="353"/>
                  </a:lnTo>
                  <a:lnTo>
                    <a:pt x="1260" y="375"/>
                  </a:lnTo>
                  <a:lnTo>
                    <a:pt x="1273" y="397"/>
                  </a:lnTo>
                  <a:lnTo>
                    <a:pt x="1284" y="419"/>
                  </a:lnTo>
                  <a:lnTo>
                    <a:pt x="1294" y="442"/>
                  </a:lnTo>
                  <a:lnTo>
                    <a:pt x="1304" y="466"/>
                  </a:lnTo>
                  <a:lnTo>
                    <a:pt x="1313" y="489"/>
                  </a:lnTo>
                  <a:lnTo>
                    <a:pt x="1320" y="514"/>
                  </a:lnTo>
                  <a:lnTo>
                    <a:pt x="1326" y="538"/>
                  </a:lnTo>
                  <a:lnTo>
                    <a:pt x="1332" y="564"/>
                  </a:lnTo>
                  <a:lnTo>
                    <a:pt x="1337" y="589"/>
                  </a:lnTo>
                  <a:lnTo>
                    <a:pt x="1340" y="615"/>
                  </a:lnTo>
                  <a:lnTo>
                    <a:pt x="1343" y="642"/>
                  </a:lnTo>
                  <a:lnTo>
                    <a:pt x="1345" y="668"/>
                  </a:lnTo>
                  <a:lnTo>
                    <a:pt x="1346" y="695"/>
                  </a:lnTo>
                  <a:lnTo>
                    <a:pt x="1346" y="695"/>
                  </a:lnTo>
                  <a:lnTo>
                    <a:pt x="1345" y="728"/>
                  </a:lnTo>
                  <a:lnTo>
                    <a:pt x="1342" y="761"/>
                  </a:lnTo>
                  <a:lnTo>
                    <a:pt x="1338" y="795"/>
                  </a:lnTo>
                  <a:lnTo>
                    <a:pt x="1332" y="827"/>
                  </a:lnTo>
                  <a:lnTo>
                    <a:pt x="1325" y="858"/>
                  </a:lnTo>
                  <a:lnTo>
                    <a:pt x="1316" y="888"/>
                  </a:lnTo>
                  <a:lnTo>
                    <a:pt x="1306" y="918"/>
                  </a:lnTo>
                  <a:lnTo>
                    <a:pt x="1294" y="948"/>
                  </a:lnTo>
                  <a:lnTo>
                    <a:pt x="1282" y="977"/>
                  </a:lnTo>
                  <a:lnTo>
                    <a:pt x="1267" y="1005"/>
                  </a:lnTo>
                  <a:lnTo>
                    <a:pt x="1252" y="1033"/>
                  </a:lnTo>
                  <a:lnTo>
                    <a:pt x="1235" y="1058"/>
                  </a:lnTo>
                  <a:lnTo>
                    <a:pt x="1216" y="1084"/>
                  </a:lnTo>
                  <a:lnTo>
                    <a:pt x="1197" y="1108"/>
                  </a:lnTo>
                  <a:lnTo>
                    <a:pt x="1177" y="1132"/>
                  </a:lnTo>
                  <a:lnTo>
                    <a:pt x="1154" y="1154"/>
                  </a:lnTo>
                  <a:lnTo>
                    <a:pt x="1132" y="1177"/>
                  </a:lnTo>
                  <a:lnTo>
                    <a:pt x="1109" y="1197"/>
                  </a:lnTo>
                  <a:lnTo>
                    <a:pt x="1084" y="1216"/>
                  </a:lnTo>
                  <a:lnTo>
                    <a:pt x="1058" y="1234"/>
                  </a:lnTo>
                  <a:lnTo>
                    <a:pt x="1033" y="1252"/>
                  </a:lnTo>
                  <a:lnTo>
                    <a:pt x="1005" y="1267"/>
                  </a:lnTo>
                  <a:lnTo>
                    <a:pt x="977" y="1281"/>
                  </a:lnTo>
                  <a:lnTo>
                    <a:pt x="948" y="1294"/>
                  </a:lnTo>
                  <a:lnTo>
                    <a:pt x="918" y="1306"/>
                  </a:lnTo>
                  <a:lnTo>
                    <a:pt x="888" y="1316"/>
                  </a:lnTo>
                  <a:lnTo>
                    <a:pt x="857" y="1325"/>
                  </a:lnTo>
                  <a:lnTo>
                    <a:pt x="827" y="1332"/>
                  </a:lnTo>
                  <a:lnTo>
                    <a:pt x="794" y="1338"/>
                  </a:lnTo>
                  <a:lnTo>
                    <a:pt x="761" y="1342"/>
                  </a:lnTo>
                  <a:lnTo>
                    <a:pt x="728" y="1344"/>
                  </a:lnTo>
                  <a:lnTo>
                    <a:pt x="695" y="1346"/>
                  </a:lnTo>
                  <a:lnTo>
                    <a:pt x="695" y="134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5" name="Freeform 74">
              <a:extLst>
                <a:ext uri="{FF2B5EF4-FFF2-40B4-BE49-F238E27FC236}">
                  <a16:creationId xmlns:a16="http://schemas.microsoft.com/office/drawing/2014/main" id="{87686970-0CAC-4BF7-94F4-DC962053F4B5}"/>
                </a:ext>
              </a:extLst>
            </p:cNvPr>
            <p:cNvSpPr>
              <a:spLocks/>
            </p:cNvSpPr>
            <p:nvPr/>
          </p:nvSpPr>
          <p:spPr bwMode="auto">
            <a:xfrm>
              <a:off x="9953625" y="431800"/>
              <a:ext cx="187325" cy="244475"/>
            </a:xfrm>
            <a:custGeom>
              <a:avLst/>
              <a:gdLst>
                <a:gd name="T0" fmla="*/ 238 w 474"/>
                <a:gd name="T1" fmla="*/ 0 h 617"/>
                <a:gd name="T2" fmla="*/ 209 w 474"/>
                <a:gd name="T3" fmla="*/ 2 h 617"/>
                <a:gd name="T4" fmla="*/ 180 w 474"/>
                <a:gd name="T5" fmla="*/ 6 h 617"/>
                <a:gd name="T6" fmla="*/ 151 w 474"/>
                <a:gd name="T7" fmla="*/ 14 h 617"/>
                <a:gd name="T8" fmla="*/ 125 w 474"/>
                <a:gd name="T9" fmla="*/ 23 h 617"/>
                <a:gd name="T10" fmla="*/ 99 w 474"/>
                <a:gd name="T11" fmla="*/ 36 h 617"/>
                <a:gd name="T12" fmla="*/ 75 w 474"/>
                <a:gd name="T13" fmla="*/ 51 h 617"/>
                <a:gd name="T14" fmla="*/ 55 w 474"/>
                <a:gd name="T15" fmla="*/ 68 h 617"/>
                <a:gd name="T16" fmla="*/ 36 w 474"/>
                <a:gd name="T17" fmla="*/ 87 h 617"/>
                <a:gd name="T18" fmla="*/ 25 w 474"/>
                <a:gd name="T19" fmla="*/ 102 h 617"/>
                <a:gd name="T20" fmla="*/ 9 w 474"/>
                <a:gd name="T21" fmla="*/ 131 h 617"/>
                <a:gd name="T22" fmla="*/ 1 w 474"/>
                <a:gd name="T23" fmla="*/ 161 h 617"/>
                <a:gd name="T24" fmla="*/ 1 w 474"/>
                <a:gd name="T25" fmla="*/ 193 h 617"/>
                <a:gd name="T26" fmla="*/ 3 w 474"/>
                <a:gd name="T27" fmla="*/ 208 h 617"/>
                <a:gd name="T28" fmla="*/ 15 w 474"/>
                <a:gd name="T29" fmla="*/ 287 h 617"/>
                <a:gd name="T30" fmla="*/ 20 w 474"/>
                <a:gd name="T31" fmla="*/ 351 h 617"/>
                <a:gd name="T32" fmla="*/ 20 w 474"/>
                <a:gd name="T33" fmla="*/ 403 h 617"/>
                <a:gd name="T34" fmla="*/ 19 w 474"/>
                <a:gd name="T35" fmla="*/ 446 h 617"/>
                <a:gd name="T36" fmla="*/ 17 w 474"/>
                <a:gd name="T37" fmla="*/ 490 h 617"/>
                <a:gd name="T38" fmla="*/ 19 w 474"/>
                <a:gd name="T39" fmla="*/ 518 h 617"/>
                <a:gd name="T40" fmla="*/ 24 w 474"/>
                <a:gd name="T41" fmla="*/ 536 h 617"/>
                <a:gd name="T42" fmla="*/ 32 w 474"/>
                <a:gd name="T43" fmla="*/ 553 h 617"/>
                <a:gd name="T44" fmla="*/ 44 w 474"/>
                <a:gd name="T45" fmla="*/ 570 h 617"/>
                <a:gd name="T46" fmla="*/ 62 w 474"/>
                <a:gd name="T47" fmla="*/ 588 h 617"/>
                <a:gd name="T48" fmla="*/ 72 w 474"/>
                <a:gd name="T49" fmla="*/ 597 h 617"/>
                <a:gd name="T50" fmla="*/ 86 w 474"/>
                <a:gd name="T51" fmla="*/ 605 h 617"/>
                <a:gd name="T52" fmla="*/ 101 w 474"/>
                <a:gd name="T53" fmla="*/ 612 h 617"/>
                <a:gd name="T54" fmla="*/ 116 w 474"/>
                <a:gd name="T55" fmla="*/ 615 h 617"/>
                <a:gd name="T56" fmla="*/ 133 w 474"/>
                <a:gd name="T57" fmla="*/ 617 h 617"/>
                <a:gd name="T58" fmla="*/ 144 w 474"/>
                <a:gd name="T59" fmla="*/ 616 h 617"/>
                <a:gd name="T60" fmla="*/ 166 w 474"/>
                <a:gd name="T61" fmla="*/ 613 h 617"/>
                <a:gd name="T62" fmla="*/ 189 w 474"/>
                <a:gd name="T63" fmla="*/ 605 h 617"/>
                <a:gd name="T64" fmla="*/ 213 w 474"/>
                <a:gd name="T65" fmla="*/ 595 h 617"/>
                <a:gd name="T66" fmla="*/ 250 w 474"/>
                <a:gd name="T67" fmla="*/ 573 h 617"/>
                <a:gd name="T68" fmla="*/ 301 w 474"/>
                <a:gd name="T69" fmla="*/ 534 h 617"/>
                <a:gd name="T70" fmla="*/ 325 w 474"/>
                <a:gd name="T71" fmla="*/ 509 h 617"/>
                <a:gd name="T72" fmla="*/ 359 w 474"/>
                <a:gd name="T73" fmla="*/ 473 h 617"/>
                <a:gd name="T74" fmla="*/ 388 w 474"/>
                <a:gd name="T75" fmla="*/ 435 h 617"/>
                <a:gd name="T76" fmla="*/ 414 w 474"/>
                <a:gd name="T77" fmla="*/ 396 h 617"/>
                <a:gd name="T78" fmla="*/ 435 w 474"/>
                <a:gd name="T79" fmla="*/ 356 h 617"/>
                <a:gd name="T80" fmla="*/ 453 w 474"/>
                <a:gd name="T81" fmla="*/ 317 h 617"/>
                <a:gd name="T82" fmla="*/ 464 w 474"/>
                <a:gd name="T83" fmla="*/ 278 h 617"/>
                <a:gd name="T84" fmla="*/ 472 w 474"/>
                <a:gd name="T85" fmla="*/ 241 h 617"/>
                <a:gd name="T86" fmla="*/ 474 w 474"/>
                <a:gd name="T87" fmla="*/ 206 h 617"/>
                <a:gd name="T88" fmla="*/ 473 w 474"/>
                <a:gd name="T89" fmla="*/ 185 h 617"/>
                <a:gd name="T90" fmla="*/ 463 w 474"/>
                <a:gd name="T91" fmla="*/ 145 h 617"/>
                <a:gd name="T92" fmla="*/ 445 w 474"/>
                <a:gd name="T93" fmla="*/ 107 h 617"/>
                <a:gd name="T94" fmla="*/ 419 w 474"/>
                <a:gd name="T95" fmla="*/ 74 h 617"/>
                <a:gd name="T96" fmla="*/ 387 w 474"/>
                <a:gd name="T97" fmla="*/ 47 h 617"/>
                <a:gd name="T98" fmla="*/ 350 w 474"/>
                <a:gd name="T99" fmla="*/ 24 h 617"/>
                <a:gd name="T100" fmla="*/ 307 w 474"/>
                <a:gd name="T101" fmla="*/ 9 h 617"/>
                <a:gd name="T102" fmla="*/ 262 w 474"/>
                <a:gd name="T103" fmla="*/ 1 h 617"/>
                <a:gd name="T104" fmla="*/ 238 w 474"/>
                <a:gd name="T105"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4" h="617">
                  <a:moveTo>
                    <a:pt x="238" y="0"/>
                  </a:moveTo>
                  <a:lnTo>
                    <a:pt x="238" y="0"/>
                  </a:lnTo>
                  <a:lnTo>
                    <a:pt x="224" y="1"/>
                  </a:lnTo>
                  <a:lnTo>
                    <a:pt x="209" y="2"/>
                  </a:lnTo>
                  <a:lnTo>
                    <a:pt x="194" y="3"/>
                  </a:lnTo>
                  <a:lnTo>
                    <a:pt x="180" y="6"/>
                  </a:lnTo>
                  <a:lnTo>
                    <a:pt x="166" y="9"/>
                  </a:lnTo>
                  <a:lnTo>
                    <a:pt x="151" y="14"/>
                  </a:lnTo>
                  <a:lnTo>
                    <a:pt x="138" y="18"/>
                  </a:lnTo>
                  <a:lnTo>
                    <a:pt x="125" y="23"/>
                  </a:lnTo>
                  <a:lnTo>
                    <a:pt x="112" y="30"/>
                  </a:lnTo>
                  <a:lnTo>
                    <a:pt x="99" y="36"/>
                  </a:lnTo>
                  <a:lnTo>
                    <a:pt x="87" y="43"/>
                  </a:lnTo>
                  <a:lnTo>
                    <a:pt x="75" y="51"/>
                  </a:lnTo>
                  <a:lnTo>
                    <a:pt x="65" y="59"/>
                  </a:lnTo>
                  <a:lnTo>
                    <a:pt x="55" y="68"/>
                  </a:lnTo>
                  <a:lnTo>
                    <a:pt x="46" y="78"/>
                  </a:lnTo>
                  <a:lnTo>
                    <a:pt x="36" y="87"/>
                  </a:lnTo>
                  <a:lnTo>
                    <a:pt x="36" y="87"/>
                  </a:lnTo>
                  <a:lnTo>
                    <a:pt x="25" y="102"/>
                  </a:lnTo>
                  <a:lnTo>
                    <a:pt x="17" y="116"/>
                  </a:lnTo>
                  <a:lnTo>
                    <a:pt x="9" y="131"/>
                  </a:lnTo>
                  <a:lnTo>
                    <a:pt x="5" y="146"/>
                  </a:lnTo>
                  <a:lnTo>
                    <a:pt x="1" y="161"/>
                  </a:lnTo>
                  <a:lnTo>
                    <a:pt x="0" y="177"/>
                  </a:lnTo>
                  <a:lnTo>
                    <a:pt x="1" y="193"/>
                  </a:lnTo>
                  <a:lnTo>
                    <a:pt x="3" y="208"/>
                  </a:lnTo>
                  <a:lnTo>
                    <a:pt x="3" y="208"/>
                  </a:lnTo>
                  <a:lnTo>
                    <a:pt x="10" y="250"/>
                  </a:lnTo>
                  <a:lnTo>
                    <a:pt x="15" y="287"/>
                  </a:lnTo>
                  <a:lnTo>
                    <a:pt x="18" y="320"/>
                  </a:lnTo>
                  <a:lnTo>
                    <a:pt x="20" y="351"/>
                  </a:lnTo>
                  <a:lnTo>
                    <a:pt x="20" y="379"/>
                  </a:lnTo>
                  <a:lnTo>
                    <a:pt x="20" y="403"/>
                  </a:lnTo>
                  <a:lnTo>
                    <a:pt x="19" y="446"/>
                  </a:lnTo>
                  <a:lnTo>
                    <a:pt x="19" y="446"/>
                  </a:lnTo>
                  <a:lnTo>
                    <a:pt x="17" y="468"/>
                  </a:lnTo>
                  <a:lnTo>
                    <a:pt x="17" y="490"/>
                  </a:lnTo>
                  <a:lnTo>
                    <a:pt x="18" y="509"/>
                  </a:lnTo>
                  <a:lnTo>
                    <a:pt x="19" y="518"/>
                  </a:lnTo>
                  <a:lnTo>
                    <a:pt x="21" y="527"/>
                  </a:lnTo>
                  <a:lnTo>
                    <a:pt x="24" y="536"/>
                  </a:lnTo>
                  <a:lnTo>
                    <a:pt x="27" y="544"/>
                  </a:lnTo>
                  <a:lnTo>
                    <a:pt x="32" y="553"/>
                  </a:lnTo>
                  <a:lnTo>
                    <a:pt x="38" y="561"/>
                  </a:lnTo>
                  <a:lnTo>
                    <a:pt x="44" y="570"/>
                  </a:lnTo>
                  <a:lnTo>
                    <a:pt x="52" y="578"/>
                  </a:lnTo>
                  <a:lnTo>
                    <a:pt x="62" y="588"/>
                  </a:lnTo>
                  <a:lnTo>
                    <a:pt x="72" y="597"/>
                  </a:lnTo>
                  <a:lnTo>
                    <a:pt x="72" y="597"/>
                  </a:lnTo>
                  <a:lnTo>
                    <a:pt x="79" y="601"/>
                  </a:lnTo>
                  <a:lnTo>
                    <a:pt x="86" y="605"/>
                  </a:lnTo>
                  <a:lnTo>
                    <a:pt x="94" y="608"/>
                  </a:lnTo>
                  <a:lnTo>
                    <a:pt x="101" y="612"/>
                  </a:lnTo>
                  <a:lnTo>
                    <a:pt x="109" y="614"/>
                  </a:lnTo>
                  <a:lnTo>
                    <a:pt x="116" y="615"/>
                  </a:lnTo>
                  <a:lnTo>
                    <a:pt x="125" y="616"/>
                  </a:lnTo>
                  <a:lnTo>
                    <a:pt x="133" y="617"/>
                  </a:lnTo>
                  <a:lnTo>
                    <a:pt x="133" y="617"/>
                  </a:lnTo>
                  <a:lnTo>
                    <a:pt x="144" y="616"/>
                  </a:lnTo>
                  <a:lnTo>
                    <a:pt x="155" y="615"/>
                  </a:lnTo>
                  <a:lnTo>
                    <a:pt x="166" y="613"/>
                  </a:lnTo>
                  <a:lnTo>
                    <a:pt x="177" y="609"/>
                  </a:lnTo>
                  <a:lnTo>
                    <a:pt x="189" y="605"/>
                  </a:lnTo>
                  <a:lnTo>
                    <a:pt x="200" y="601"/>
                  </a:lnTo>
                  <a:lnTo>
                    <a:pt x="213" y="595"/>
                  </a:lnTo>
                  <a:lnTo>
                    <a:pt x="225" y="589"/>
                  </a:lnTo>
                  <a:lnTo>
                    <a:pt x="250" y="573"/>
                  </a:lnTo>
                  <a:lnTo>
                    <a:pt x="275" y="555"/>
                  </a:lnTo>
                  <a:lnTo>
                    <a:pt x="301" y="534"/>
                  </a:lnTo>
                  <a:lnTo>
                    <a:pt x="325" y="509"/>
                  </a:lnTo>
                  <a:lnTo>
                    <a:pt x="325" y="509"/>
                  </a:lnTo>
                  <a:lnTo>
                    <a:pt x="343" y="491"/>
                  </a:lnTo>
                  <a:lnTo>
                    <a:pt x="359" y="473"/>
                  </a:lnTo>
                  <a:lnTo>
                    <a:pt x="373" y="455"/>
                  </a:lnTo>
                  <a:lnTo>
                    <a:pt x="388" y="435"/>
                  </a:lnTo>
                  <a:lnTo>
                    <a:pt x="401" y="416"/>
                  </a:lnTo>
                  <a:lnTo>
                    <a:pt x="414" y="396"/>
                  </a:lnTo>
                  <a:lnTo>
                    <a:pt x="425" y="377"/>
                  </a:lnTo>
                  <a:lnTo>
                    <a:pt x="435" y="356"/>
                  </a:lnTo>
                  <a:lnTo>
                    <a:pt x="444" y="337"/>
                  </a:lnTo>
                  <a:lnTo>
                    <a:pt x="453" y="317"/>
                  </a:lnTo>
                  <a:lnTo>
                    <a:pt x="459" y="298"/>
                  </a:lnTo>
                  <a:lnTo>
                    <a:pt x="464" y="278"/>
                  </a:lnTo>
                  <a:lnTo>
                    <a:pt x="469" y="259"/>
                  </a:lnTo>
                  <a:lnTo>
                    <a:pt x="472" y="241"/>
                  </a:lnTo>
                  <a:lnTo>
                    <a:pt x="474" y="223"/>
                  </a:lnTo>
                  <a:lnTo>
                    <a:pt x="474" y="206"/>
                  </a:lnTo>
                  <a:lnTo>
                    <a:pt x="474" y="206"/>
                  </a:lnTo>
                  <a:lnTo>
                    <a:pt x="473" y="185"/>
                  </a:lnTo>
                  <a:lnTo>
                    <a:pt x="469" y="164"/>
                  </a:lnTo>
                  <a:lnTo>
                    <a:pt x="463" y="145"/>
                  </a:lnTo>
                  <a:lnTo>
                    <a:pt x="455" y="126"/>
                  </a:lnTo>
                  <a:lnTo>
                    <a:pt x="445" y="107"/>
                  </a:lnTo>
                  <a:lnTo>
                    <a:pt x="433" y="90"/>
                  </a:lnTo>
                  <a:lnTo>
                    <a:pt x="419" y="74"/>
                  </a:lnTo>
                  <a:lnTo>
                    <a:pt x="404" y="60"/>
                  </a:lnTo>
                  <a:lnTo>
                    <a:pt x="387" y="47"/>
                  </a:lnTo>
                  <a:lnTo>
                    <a:pt x="369" y="35"/>
                  </a:lnTo>
                  <a:lnTo>
                    <a:pt x="350" y="24"/>
                  </a:lnTo>
                  <a:lnTo>
                    <a:pt x="329" y="16"/>
                  </a:lnTo>
                  <a:lnTo>
                    <a:pt x="307" y="9"/>
                  </a:lnTo>
                  <a:lnTo>
                    <a:pt x="285" y="4"/>
                  </a:lnTo>
                  <a:lnTo>
                    <a:pt x="262" y="1"/>
                  </a:lnTo>
                  <a:lnTo>
                    <a:pt x="238" y="0"/>
                  </a:lnTo>
                  <a:lnTo>
                    <a:pt x="23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grpSp>
      <p:sp>
        <p:nvSpPr>
          <p:cNvPr id="34" name="Rectangle 217">
            <a:extLst>
              <a:ext uri="{FF2B5EF4-FFF2-40B4-BE49-F238E27FC236}">
                <a16:creationId xmlns:a16="http://schemas.microsoft.com/office/drawing/2014/main" id="{09E0E228-BD13-4ED8-8078-64F9B6E57912}"/>
              </a:ext>
            </a:extLst>
          </p:cNvPr>
          <p:cNvSpPr>
            <a:spLocks/>
          </p:cNvSpPr>
          <p:nvPr/>
        </p:nvSpPr>
        <p:spPr bwMode="auto">
          <a:xfrm>
            <a:off x="949771" y="3479241"/>
            <a:ext cx="1432486" cy="1254600"/>
          </a:xfrm>
          <a:prstGeom prst="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sz="1100" dirty="0">
                <a:solidFill>
                  <a:srgbClr val="000000"/>
                </a:solidFill>
                <a:ea typeface="Frutiger Next Pro Light" charset="0"/>
                <a:cs typeface="Frutiger Next Pro Light" charset="0"/>
                <a:sym typeface="Lato Light" charset="0"/>
              </a:rPr>
              <a:t>Converting DIAS to Java Project which exist on Maven</a:t>
            </a:r>
            <a:endParaRPr kumimoji="0" lang="en-US" sz="1100" b="0" i="0" u="none" strike="noStrike" kern="1200" cap="none" spc="0" normalizeH="0" baseline="0" noProof="0" dirty="0">
              <a:ln>
                <a:noFill/>
              </a:ln>
              <a:solidFill>
                <a:srgbClr val="000000"/>
              </a:solidFill>
              <a:effectLst/>
              <a:uLnTx/>
              <a:uFillTx/>
              <a:ea typeface="Frutiger Next Pro Light" charset="0"/>
              <a:cs typeface="Frutiger Next Pro Light" charset="0"/>
              <a:sym typeface="Lato Light" charset="0"/>
            </a:endParaRPr>
          </a:p>
        </p:txBody>
      </p:sp>
      <p:sp>
        <p:nvSpPr>
          <p:cNvPr id="35" name="Rectangle 217">
            <a:extLst>
              <a:ext uri="{FF2B5EF4-FFF2-40B4-BE49-F238E27FC236}">
                <a16:creationId xmlns:a16="http://schemas.microsoft.com/office/drawing/2014/main" id="{C2317A74-7E81-4542-B30F-DB4A596BEB2A}"/>
              </a:ext>
            </a:extLst>
          </p:cNvPr>
          <p:cNvSpPr>
            <a:spLocks/>
          </p:cNvSpPr>
          <p:nvPr/>
        </p:nvSpPr>
        <p:spPr bwMode="auto">
          <a:xfrm>
            <a:off x="3993235" y="3348074"/>
            <a:ext cx="1453385" cy="800630"/>
          </a:xfrm>
          <a:prstGeom prst="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sz="1100" dirty="0">
                <a:solidFill>
                  <a:srgbClr val="000000"/>
                </a:solidFill>
                <a:ea typeface="Frutiger Next Pro Light" charset="0"/>
                <a:cs typeface="Frutiger Next Pro Light" charset="0"/>
                <a:sym typeface="Lato Light" charset="0"/>
              </a:rPr>
              <a:t>Client review for onboarded DIAS framework</a:t>
            </a:r>
          </a:p>
        </p:txBody>
      </p:sp>
      <p:sp>
        <p:nvSpPr>
          <p:cNvPr id="36" name="Rectangle 217">
            <a:extLst>
              <a:ext uri="{FF2B5EF4-FFF2-40B4-BE49-F238E27FC236}">
                <a16:creationId xmlns:a16="http://schemas.microsoft.com/office/drawing/2014/main" id="{8AB4A342-2803-4848-A1CC-4A71DC3CE819}"/>
              </a:ext>
            </a:extLst>
          </p:cNvPr>
          <p:cNvSpPr>
            <a:spLocks/>
          </p:cNvSpPr>
          <p:nvPr/>
        </p:nvSpPr>
        <p:spPr bwMode="auto">
          <a:xfrm>
            <a:off x="2467114" y="2523073"/>
            <a:ext cx="1432487" cy="1663666"/>
          </a:xfrm>
          <a:prstGeom prst="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ea typeface="Frutiger Next Pro Light" charset="0"/>
                <a:cs typeface="Frutiger Next Pro Light" charset="0"/>
                <a:sym typeface="Lato Light" charset="0"/>
              </a:rPr>
              <a:t> Setting Up DIAS framework on VDI</a:t>
            </a:r>
          </a:p>
        </p:txBody>
      </p:sp>
      <p:sp>
        <p:nvSpPr>
          <p:cNvPr id="37" name="Rectangle 217">
            <a:extLst>
              <a:ext uri="{FF2B5EF4-FFF2-40B4-BE49-F238E27FC236}">
                <a16:creationId xmlns:a16="http://schemas.microsoft.com/office/drawing/2014/main" id="{23F21F1B-CB1A-46C1-B84D-58C8D2762576}"/>
              </a:ext>
            </a:extLst>
          </p:cNvPr>
          <p:cNvSpPr>
            <a:spLocks/>
          </p:cNvSpPr>
          <p:nvPr/>
        </p:nvSpPr>
        <p:spPr bwMode="auto">
          <a:xfrm>
            <a:off x="2469202" y="4780345"/>
            <a:ext cx="1459117" cy="1356638"/>
          </a:xfrm>
          <a:prstGeom prst="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ea typeface="Frutiger Next Pro Light" charset="0"/>
                <a:cs typeface="Frutiger Next Pro Light" charset="0"/>
                <a:sym typeface="Lato Light" charset="0"/>
              </a:rPr>
              <a:t>Build sample script to test the DIAS framework</a:t>
            </a:r>
          </a:p>
        </p:txBody>
      </p:sp>
      <p:sp>
        <p:nvSpPr>
          <p:cNvPr id="41" name="Rectangle 217">
            <a:extLst>
              <a:ext uri="{FF2B5EF4-FFF2-40B4-BE49-F238E27FC236}">
                <a16:creationId xmlns:a16="http://schemas.microsoft.com/office/drawing/2014/main" id="{224B4A56-3280-4455-8361-3D2796FE5BBF}"/>
              </a:ext>
            </a:extLst>
          </p:cNvPr>
          <p:cNvSpPr>
            <a:spLocks/>
          </p:cNvSpPr>
          <p:nvPr/>
        </p:nvSpPr>
        <p:spPr bwMode="auto">
          <a:xfrm>
            <a:off x="4033779" y="5656284"/>
            <a:ext cx="7527211" cy="489577"/>
          </a:xfrm>
          <a:prstGeom prst="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1" fontAlgn="auto" latinLnBrk="0" hangingPunct="1">
              <a:lnSpc>
                <a:spcPct val="100000"/>
              </a:lnSpc>
              <a:spcBef>
                <a:spcPts val="0"/>
              </a:spcBef>
              <a:spcAft>
                <a:spcPts val="0"/>
              </a:spcAft>
              <a:buClrTx/>
              <a:buSzTx/>
              <a:tabLst/>
              <a:defRPr/>
            </a:pPr>
            <a:r>
              <a:rPr lang="en-US" sz="1100" dirty="0">
                <a:solidFill>
                  <a:srgbClr val="000000"/>
                </a:solidFill>
                <a:ea typeface="Frutiger Next Pro Light" charset="0"/>
                <a:cs typeface="Frutiger Next Pro Light" charset="0"/>
                <a:sym typeface="Lato Light" charset="0"/>
              </a:rPr>
              <a:t>Implementation of modifications suggested. </a:t>
            </a:r>
          </a:p>
          <a:p>
            <a:pPr marR="0" lvl="0" defTabSz="914400" rtl="0" eaLnBrk="1" fontAlgn="auto" latinLnBrk="0" hangingPunct="1">
              <a:lnSpc>
                <a:spcPct val="100000"/>
              </a:lnSpc>
              <a:spcBef>
                <a:spcPts val="0"/>
              </a:spcBef>
              <a:spcAft>
                <a:spcPts val="0"/>
              </a:spcAft>
              <a:buClrTx/>
              <a:buSzTx/>
              <a:tabLst/>
              <a:defRPr/>
            </a:pPr>
            <a:r>
              <a:rPr lang="en-US" sz="1100" dirty="0">
                <a:solidFill>
                  <a:srgbClr val="000000"/>
                </a:solidFill>
                <a:ea typeface="Frutiger Next Pro Light" charset="0"/>
                <a:cs typeface="Frutiger Next Pro Light" charset="0"/>
                <a:sym typeface="Lato Light" charset="0"/>
              </a:rPr>
              <a:t>If no changes are suggested will begin with test cases scripting.</a:t>
            </a:r>
            <a:endParaRPr kumimoji="0" lang="en-US" sz="1100" b="0" i="0" u="none" strike="noStrike" kern="1200" cap="none" spc="0" normalizeH="0" baseline="0" noProof="0" dirty="0">
              <a:ln>
                <a:noFill/>
              </a:ln>
              <a:solidFill>
                <a:srgbClr val="000000"/>
              </a:solidFill>
              <a:effectLst/>
              <a:uLnTx/>
              <a:uFillTx/>
              <a:ea typeface="Frutiger Next Pro Light" charset="0"/>
              <a:cs typeface="Frutiger Next Pro Light" charset="0"/>
              <a:sym typeface="Lato Light" charset="0"/>
            </a:endParaRPr>
          </a:p>
        </p:txBody>
      </p:sp>
      <p:sp>
        <p:nvSpPr>
          <p:cNvPr id="46" name="Rectangle 217">
            <a:extLst>
              <a:ext uri="{FF2B5EF4-FFF2-40B4-BE49-F238E27FC236}">
                <a16:creationId xmlns:a16="http://schemas.microsoft.com/office/drawing/2014/main" id="{236889FE-96E7-47AF-8C10-91C7F217E19E}"/>
              </a:ext>
            </a:extLst>
          </p:cNvPr>
          <p:cNvSpPr>
            <a:spLocks/>
          </p:cNvSpPr>
          <p:nvPr/>
        </p:nvSpPr>
        <p:spPr bwMode="auto">
          <a:xfrm>
            <a:off x="5540254" y="3900798"/>
            <a:ext cx="6044820" cy="355770"/>
          </a:xfrm>
          <a:prstGeom prst="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ea typeface="Frutiger Next Pro Light" charset="0"/>
                <a:cs typeface="Frutiger Next Pro Light" charset="0"/>
                <a:sym typeface="Lato Light" charset="0"/>
              </a:rPr>
              <a:t>Review of Test Scripts</a:t>
            </a:r>
          </a:p>
        </p:txBody>
      </p:sp>
      <p:sp>
        <p:nvSpPr>
          <p:cNvPr id="47" name="Rectangle 217">
            <a:extLst>
              <a:ext uri="{FF2B5EF4-FFF2-40B4-BE49-F238E27FC236}">
                <a16:creationId xmlns:a16="http://schemas.microsoft.com/office/drawing/2014/main" id="{1B068896-0846-4D1E-B068-E55DDDBAFAE5}"/>
              </a:ext>
            </a:extLst>
          </p:cNvPr>
          <p:cNvSpPr>
            <a:spLocks/>
          </p:cNvSpPr>
          <p:nvPr/>
        </p:nvSpPr>
        <p:spPr bwMode="auto">
          <a:xfrm>
            <a:off x="5547105" y="5077496"/>
            <a:ext cx="6013885" cy="472164"/>
          </a:xfrm>
          <a:prstGeom prst="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ea typeface="Frutiger Next Pro Light" charset="0"/>
                <a:cs typeface="Frutiger Next Pro Light" charset="0"/>
                <a:sym typeface="Lato Light" charset="0"/>
              </a:rPr>
              <a:t>Document  best practices</a:t>
            </a:r>
          </a:p>
        </p:txBody>
      </p:sp>
      <p:sp>
        <p:nvSpPr>
          <p:cNvPr id="49" name="Rectangle 217">
            <a:extLst>
              <a:ext uri="{FF2B5EF4-FFF2-40B4-BE49-F238E27FC236}">
                <a16:creationId xmlns:a16="http://schemas.microsoft.com/office/drawing/2014/main" id="{C1A4DBFC-DF25-45FB-9B41-2D783287CF0B}"/>
              </a:ext>
            </a:extLst>
          </p:cNvPr>
          <p:cNvSpPr>
            <a:spLocks/>
          </p:cNvSpPr>
          <p:nvPr/>
        </p:nvSpPr>
        <p:spPr bwMode="auto">
          <a:xfrm>
            <a:off x="4015836" y="4792591"/>
            <a:ext cx="1453385" cy="760437"/>
          </a:xfrm>
          <a:prstGeom prst="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ea typeface="Frutiger Next Pro Light" charset="0"/>
                <a:cs typeface="Frutiger Next Pro Light" charset="0"/>
                <a:sym typeface="Lato Light" charset="0"/>
              </a:rPr>
              <a:t>Plan and share the Test Script Implementation</a:t>
            </a:r>
          </a:p>
        </p:txBody>
      </p:sp>
      <p:sp>
        <p:nvSpPr>
          <p:cNvPr id="48" name="Rectangle 217">
            <a:extLst>
              <a:ext uri="{FF2B5EF4-FFF2-40B4-BE49-F238E27FC236}">
                <a16:creationId xmlns:a16="http://schemas.microsoft.com/office/drawing/2014/main" id="{1E45DBC7-CE74-4736-8B2F-99129B242907}"/>
              </a:ext>
            </a:extLst>
          </p:cNvPr>
          <p:cNvSpPr>
            <a:spLocks/>
          </p:cNvSpPr>
          <p:nvPr/>
        </p:nvSpPr>
        <p:spPr bwMode="auto">
          <a:xfrm>
            <a:off x="974321" y="4909605"/>
            <a:ext cx="1359357" cy="1084469"/>
          </a:xfrm>
          <a:prstGeom prst="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sz="1100" dirty="0">
                <a:solidFill>
                  <a:srgbClr val="000000"/>
                </a:solidFill>
                <a:ea typeface="Frutiger Next Pro Light" charset="0"/>
                <a:cs typeface="Frutiger Next Pro Light" charset="0"/>
                <a:sym typeface="Lato Light" charset="0"/>
              </a:rPr>
              <a:t> Acquiring a shared location from client to copy the DIAS files from Deloitte to HMHS</a:t>
            </a:r>
            <a:endParaRPr kumimoji="0" lang="en-US" sz="1100" b="0" i="0" u="none" strike="noStrike" kern="1200" cap="none" spc="0" normalizeH="0" baseline="0" noProof="0" dirty="0">
              <a:ln>
                <a:noFill/>
              </a:ln>
              <a:solidFill>
                <a:srgbClr val="FF0000"/>
              </a:solidFill>
              <a:effectLst/>
              <a:uLnTx/>
              <a:uFillTx/>
              <a:ea typeface="Frutiger Next Pro Light" charset="0"/>
              <a:cs typeface="Frutiger Next Pro Light" charset="0"/>
              <a:sym typeface="Lato Light" charset="0"/>
            </a:endParaRPr>
          </a:p>
        </p:txBody>
      </p:sp>
      <p:sp>
        <p:nvSpPr>
          <p:cNvPr id="51" name="Rectangle 217">
            <a:extLst>
              <a:ext uri="{FF2B5EF4-FFF2-40B4-BE49-F238E27FC236}">
                <a16:creationId xmlns:a16="http://schemas.microsoft.com/office/drawing/2014/main" id="{FD2234B6-1F0F-469E-8C75-9D8A53E6B9AF}"/>
              </a:ext>
            </a:extLst>
          </p:cNvPr>
          <p:cNvSpPr>
            <a:spLocks/>
          </p:cNvSpPr>
          <p:nvPr/>
        </p:nvSpPr>
        <p:spPr bwMode="auto">
          <a:xfrm>
            <a:off x="5551270" y="2545329"/>
            <a:ext cx="6056464" cy="1271895"/>
          </a:xfrm>
          <a:prstGeom prst="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ea typeface="Frutiger Next Pro Light" charset="0"/>
                <a:cs typeface="Frutiger Next Pro Light" charset="0"/>
                <a:sym typeface="Lato Light" charset="0"/>
              </a:rPr>
              <a:t>Implementation of Test Scripts</a:t>
            </a:r>
          </a:p>
        </p:txBody>
      </p:sp>
      <p:sp>
        <p:nvSpPr>
          <p:cNvPr id="52" name="Rectangle 217">
            <a:extLst>
              <a:ext uri="{FF2B5EF4-FFF2-40B4-BE49-F238E27FC236}">
                <a16:creationId xmlns:a16="http://schemas.microsoft.com/office/drawing/2014/main" id="{F9418907-1B14-4A29-BDB3-CEF584785A28}"/>
              </a:ext>
            </a:extLst>
          </p:cNvPr>
          <p:cNvSpPr>
            <a:spLocks/>
          </p:cNvSpPr>
          <p:nvPr/>
        </p:nvSpPr>
        <p:spPr bwMode="auto">
          <a:xfrm>
            <a:off x="3998942" y="2532255"/>
            <a:ext cx="1453385" cy="760437"/>
          </a:xfrm>
          <a:prstGeom prst="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ea typeface="Frutiger Next Pro Light" charset="0"/>
                <a:cs typeface="Frutiger Next Pro Light" charset="0"/>
                <a:sym typeface="Lato Light" charset="0"/>
              </a:rPr>
              <a:t>Finish Setting up DIAS framework on VDI</a:t>
            </a:r>
          </a:p>
        </p:txBody>
      </p:sp>
      <p:sp>
        <p:nvSpPr>
          <p:cNvPr id="53" name="Rectangle 217">
            <a:extLst>
              <a:ext uri="{FF2B5EF4-FFF2-40B4-BE49-F238E27FC236}">
                <a16:creationId xmlns:a16="http://schemas.microsoft.com/office/drawing/2014/main" id="{A59E5F71-4BDF-4732-BCB6-DCCB56280666}"/>
              </a:ext>
            </a:extLst>
          </p:cNvPr>
          <p:cNvSpPr>
            <a:spLocks/>
          </p:cNvSpPr>
          <p:nvPr/>
        </p:nvSpPr>
        <p:spPr bwMode="auto">
          <a:xfrm>
            <a:off x="2467114" y="4242121"/>
            <a:ext cx="2965148" cy="491720"/>
          </a:xfrm>
          <a:prstGeom prst="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100" dirty="0">
                <a:solidFill>
                  <a:srgbClr val="000000"/>
                </a:solidFill>
                <a:ea typeface="Frutiger Next Pro Light" charset="0"/>
                <a:cs typeface="Frutiger Next Pro Light" charset="0"/>
                <a:sym typeface="Lato Light" charset="0"/>
              </a:rPr>
              <a:t> KT for HMHS resources and script allocation</a:t>
            </a:r>
          </a:p>
        </p:txBody>
      </p:sp>
      <p:sp>
        <p:nvSpPr>
          <p:cNvPr id="54" name="Rectangle 217">
            <a:extLst>
              <a:ext uri="{FF2B5EF4-FFF2-40B4-BE49-F238E27FC236}">
                <a16:creationId xmlns:a16="http://schemas.microsoft.com/office/drawing/2014/main" id="{A205CB84-A894-4A10-8ABA-EF06546E70AA}"/>
              </a:ext>
            </a:extLst>
          </p:cNvPr>
          <p:cNvSpPr>
            <a:spLocks/>
          </p:cNvSpPr>
          <p:nvPr/>
        </p:nvSpPr>
        <p:spPr bwMode="auto">
          <a:xfrm>
            <a:off x="5532338" y="4529404"/>
            <a:ext cx="6013885" cy="353801"/>
          </a:xfrm>
          <a:prstGeom prst="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ea typeface="Frutiger Next Pro Light" charset="0"/>
                <a:cs typeface="Frutiger Next Pro Light" charset="0"/>
                <a:sym typeface="Lato Light" charset="0"/>
              </a:rPr>
              <a:t>Test Status Report</a:t>
            </a:r>
          </a:p>
        </p:txBody>
      </p:sp>
    </p:spTree>
    <p:extLst>
      <p:ext uri="{BB962C8B-B14F-4D97-AF65-F5344CB8AC3E}">
        <p14:creationId xmlns:p14="http://schemas.microsoft.com/office/powerpoint/2010/main" val="84030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4">
            <a:extLst>
              <a:ext uri="{FF2B5EF4-FFF2-40B4-BE49-F238E27FC236}">
                <a16:creationId xmlns:a16="http://schemas.microsoft.com/office/drawing/2014/main" id="{5EAFD6CC-9B06-4826-8F5F-E48A59DBC2EB}"/>
              </a:ext>
            </a:extLst>
          </p:cNvPr>
          <p:cNvSpPr>
            <a:spLocks noGrp="1"/>
          </p:cNvSpPr>
          <p:nvPr>
            <p:ph type="title"/>
          </p:nvPr>
        </p:nvSpPr>
        <p:spPr>
          <a:xfrm>
            <a:off x="323868" y="85940"/>
            <a:ext cx="11252200" cy="488215"/>
          </a:xfrm>
          <a:solidFill>
            <a:schemeClr val="bg1"/>
          </a:solidFill>
          <a:effectLst/>
        </p:spPr>
        <p:txBody>
          <a:bodyPr>
            <a:noAutofit/>
          </a:bodyPr>
          <a:lstStyle/>
          <a:p>
            <a:r>
              <a:rPr lang="en-US" sz="2800" b="1" noProof="0" dirty="0">
                <a:solidFill>
                  <a:schemeClr val="tx1">
                    <a:lumMod val="85000"/>
                    <a:lumOff val="15000"/>
                  </a:schemeClr>
                </a:solidFill>
                <a:latin typeface="Cambria" panose="02040503050406030204" pitchFamily="18" charset="0"/>
                <a:ea typeface="Verdana" panose="020B0604030504040204" pitchFamily="34" charset="0"/>
                <a:cs typeface="Verdana" panose="020B0604030504040204" pitchFamily="34" charset="0"/>
              </a:rPr>
              <a:t>Estimation of Efforts </a:t>
            </a:r>
            <a:r>
              <a:rPr lang="en-US" sz="2800" b="1" dirty="0">
                <a:solidFill>
                  <a:schemeClr val="tx1">
                    <a:lumMod val="85000"/>
                    <a:lumOff val="15000"/>
                  </a:schemeClr>
                </a:solidFill>
                <a:latin typeface="Cambria" panose="02040503050406030204" pitchFamily="18" charset="0"/>
                <a:ea typeface="Verdana" panose="020B0604030504040204" pitchFamily="34" charset="0"/>
                <a:cs typeface="Verdana" panose="020B0604030504040204" pitchFamily="34" charset="0"/>
              </a:rPr>
              <a:t>on Test Execution</a:t>
            </a:r>
            <a:endParaRPr lang="en-US" sz="2800" b="1" noProof="0" dirty="0">
              <a:solidFill>
                <a:schemeClr val="tx1">
                  <a:lumMod val="85000"/>
                  <a:lumOff val="15000"/>
                </a:schemeClr>
              </a:solidFill>
              <a:latin typeface="Cambria" panose="02040503050406030204" pitchFamily="18" charset="0"/>
              <a:ea typeface="Verdana" panose="020B0604030504040204" pitchFamily="34" charset="0"/>
              <a:cs typeface="Verdana" panose="020B0604030504040204" pitchFamily="34" charset="0"/>
            </a:endParaRPr>
          </a:p>
        </p:txBody>
      </p:sp>
      <p:cxnSp>
        <p:nvCxnSpPr>
          <p:cNvPr id="18" name="Straight Connector 17">
            <a:extLst>
              <a:ext uri="{FF2B5EF4-FFF2-40B4-BE49-F238E27FC236}">
                <a16:creationId xmlns:a16="http://schemas.microsoft.com/office/drawing/2014/main" id="{C1ED96D1-6709-401B-B672-2A758684034E}"/>
              </a:ext>
            </a:extLst>
          </p:cNvPr>
          <p:cNvCxnSpPr/>
          <p:nvPr/>
        </p:nvCxnSpPr>
        <p:spPr>
          <a:xfrm>
            <a:off x="474064" y="615409"/>
            <a:ext cx="11470640" cy="0"/>
          </a:xfrm>
          <a:prstGeom prst="line">
            <a:avLst/>
          </a:prstGeom>
          <a:ln w="19050"/>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sp>
        <p:nvSpPr>
          <p:cNvPr id="67" name="Travel_Fill_25">
            <a:extLst>
              <a:ext uri="{FF2B5EF4-FFF2-40B4-BE49-F238E27FC236}">
                <a16:creationId xmlns:a16="http://schemas.microsoft.com/office/drawing/2014/main" id="{9A3792E9-7C66-4F6A-9449-0050A14FD9A2}"/>
              </a:ext>
            </a:extLst>
          </p:cNvPr>
          <p:cNvSpPr>
            <a:spLocks noChangeAspect="1" noEditPoints="1"/>
          </p:cNvSpPr>
          <p:nvPr/>
        </p:nvSpPr>
        <p:spPr bwMode="auto">
          <a:xfrm>
            <a:off x="0" y="0"/>
            <a:ext cx="0" cy="0"/>
          </a:xfrm>
          <a:custGeom>
            <a:avLst/>
            <a:gdLst>
              <a:gd name="T0" fmla="*/ 247 w 512"/>
              <a:gd name="T1" fmla="*/ 278 h 512"/>
              <a:gd name="T2" fmla="*/ 323 w 512"/>
              <a:gd name="T3" fmla="*/ 219 h 512"/>
              <a:gd name="T4" fmla="*/ 264 w 512"/>
              <a:gd name="T5" fmla="*/ 295 h 512"/>
              <a:gd name="T6" fmla="*/ 256 w 512"/>
              <a:gd name="T7" fmla="*/ 298 h 512"/>
              <a:gd name="T8" fmla="*/ 256 w 512"/>
              <a:gd name="T9" fmla="*/ 298 h 512"/>
              <a:gd name="T10" fmla="*/ 247 w 512"/>
              <a:gd name="T11" fmla="*/ 295 h 512"/>
              <a:gd name="T12" fmla="*/ 243 w 512"/>
              <a:gd name="T13" fmla="*/ 286 h 512"/>
              <a:gd name="T14" fmla="*/ 247 w 512"/>
              <a:gd name="T15" fmla="*/ 278 h 512"/>
              <a:gd name="T16" fmla="*/ 512 w 512"/>
              <a:gd name="T17" fmla="*/ 256 h 512"/>
              <a:gd name="T18" fmla="*/ 256 w 512"/>
              <a:gd name="T19" fmla="*/ 512 h 512"/>
              <a:gd name="T20" fmla="*/ 0 w 512"/>
              <a:gd name="T21" fmla="*/ 256 h 512"/>
              <a:gd name="T22" fmla="*/ 256 w 512"/>
              <a:gd name="T23" fmla="*/ 0 h 512"/>
              <a:gd name="T24" fmla="*/ 512 w 512"/>
              <a:gd name="T25" fmla="*/ 256 h 512"/>
              <a:gd name="T26" fmla="*/ 416 w 512"/>
              <a:gd name="T27" fmla="*/ 288 h 512"/>
              <a:gd name="T28" fmla="*/ 378 w 512"/>
              <a:gd name="T29" fmla="*/ 184 h 512"/>
              <a:gd name="T30" fmla="*/ 392 w 512"/>
              <a:gd name="T31" fmla="*/ 166 h 512"/>
              <a:gd name="T32" fmla="*/ 391 w 512"/>
              <a:gd name="T33" fmla="*/ 152 h 512"/>
              <a:gd name="T34" fmla="*/ 377 w 512"/>
              <a:gd name="T35" fmla="*/ 151 h 512"/>
              <a:gd name="T36" fmla="*/ 359 w 512"/>
              <a:gd name="T37" fmla="*/ 165 h 512"/>
              <a:gd name="T38" fmla="*/ 256 w 512"/>
              <a:gd name="T39" fmla="*/ 128 h 512"/>
              <a:gd name="T40" fmla="*/ 96 w 512"/>
              <a:gd name="T41" fmla="*/ 288 h 512"/>
              <a:gd name="T42" fmla="*/ 106 w 512"/>
              <a:gd name="T43" fmla="*/ 298 h 512"/>
              <a:gd name="T44" fmla="*/ 117 w 512"/>
              <a:gd name="T45" fmla="*/ 288 h 512"/>
              <a:gd name="T46" fmla="*/ 256 w 512"/>
              <a:gd name="T47" fmla="*/ 149 h 512"/>
              <a:gd name="T48" fmla="*/ 341 w 512"/>
              <a:gd name="T49" fmla="*/ 179 h 512"/>
              <a:gd name="T50" fmla="*/ 233 w 512"/>
              <a:gd name="T51" fmla="*/ 261 h 512"/>
              <a:gd name="T52" fmla="*/ 232 w 512"/>
              <a:gd name="T53" fmla="*/ 262 h 512"/>
              <a:gd name="T54" fmla="*/ 222 w 512"/>
              <a:gd name="T55" fmla="*/ 286 h 512"/>
              <a:gd name="T56" fmla="*/ 232 w 512"/>
              <a:gd name="T57" fmla="*/ 310 h 512"/>
              <a:gd name="T58" fmla="*/ 256 w 512"/>
              <a:gd name="T59" fmla="*/ 320 h 512"/>
              <a:gd name="T60" fmla="*/ 256 w 512"/>
              <a:gd name="T61" fmla="*/ 320 h 512"/>
              <a:gd name="T62" fmla="*/ 279 w 512"/>
              <a:gd name="T63" fmla="*/ 310 h 512"/>
              <a:gd name="T64" fmla="*/ 280 w 512"/>
              <a:gd name="T65" fmla="*/ 309 h 512"/>
              <a:gd name="T66" fmla="*/ 364 w 512"/>
              <a:gd name="T67" fmla="*/ 202 h 512"/>
              <a:gd name="T68" fmla="*/ 394 w 512"/>
              <a:gd name="T69" fmla="*/ 288 h 512"/>
              <a:gd name="T70" fmla="*/ 405 w 512"/>
              <a:gd name="T71" fmla="*/ 298 h 512"/>
              <a:gd name="T72" fmla="*/ 416 w 512"/>
              <a:gd name="T73" fmla="*/ 28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2" h="512">
                <a:moveTo>
                  <a:pt x="247" y="278"/>
                </a:moveTo>
                <a:cubicBezTo>
                  <a:pt x="323" y="219"/>
                  <a:pt x="323" y="219"/>
                  <a:pt x="323" y="219"/>
                </a:cubicBezTo>
                <a:cubicBezTo>
                  <a:pt x="264" y="295"/>
                  <a:pt x="264" y="295"/>
                  <a:pt x="264" y="295"/>
                </a:cubicBezTo>
                <a:cubicBezTo>
                  <a:pt x="262" y="297"/>
                  <a:pt x="259" y="298"/>
                  <a:pt x="256" y="298"/>
                </a:cubicBezTo>
                <a:cubicBezTo>
                  <a:pt x="256" y="298"/>
                  <a:pt x="256" y="298"/>
                  <a:pt x="256" y="298"/>
                </a:cubicBezTo>
                <a:cubicBezTo>
                  <a:pt x="252" y="298"/>
                  <a:pt x="249" y="297"/>
                  <a:pt x="247" y="295"/>
                </a:cubicBezTo>
                <a:cubicBezTo>
                  <a:pt x="245" y="292"/>
                  <a:pt x="243" y="289"/>
                  <a:pt x="243" y="286"/>
                </a:cubicBezTo>
                <a:cubicBezTo>
                  <a:pt x="243" y="283"/>
                  <a:pt x="245" y="280"/>
                  <a:pt x="247" y="278"/>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88"/>
                </a:moveTo>
                <a:cubicBezTo>
                  <a:pt x="416" y="248"/>
                  <a:pt x="401" y="212"/>
                  <a:pt x="378" y="184"/>
                </a:cubicBezTo>
                <a:cubicBezTo>
                  <a:pt x="392" y="166"/>
                  <a:pt x="392" y="166"/>
                  <a:pt x="392" y="166"/>
                </a:cubicBezTo>
                <a:cubicBezTo>
                  <a:pt x="395" y="162"/>
                  <a:pt x="395" y="156"/>
                  <a:pt x="391" y="152"/>
                </a:cubicBezTo>
                <a:cubicBezTo>
                  <a:pt x="387" y="148"/>
                  <a:pt x="381" y="148"/>
                  <a:pt x="377" y="151"/>
                </a:cubicBezTo>
                <a:cubicBezTo>
                  <a:pt x="359" y="165"/>
                  <a:pt x="359" y="165"/>
                  <a:pt x="359" y="165"/>
                </a:cubicBezTo>
                <a:cubicBezTo>
                  <a:pt x="331" y="142"/>
                  <a:pt x="295" y="128"/>
                  <a:pt x="256" y="128"/>
                </a:cubicBezTo>
                <a:cubicBezTo>
                  <a:pt x="167" y="128"/>
                  <a:pt x="96" y="199"/>
                  <a:pt x="96" y="288"/>
                </a:cubicBezTo>
                <a:cubicBezTo>
                  <a:pt x="96" y="294"/>
                  <a:pt x="100" y="298"/>
                  <a:pt x="106" y="298"/>
                </a:cubicBezTo>
                <a:cubicBezTo>
                  <a:pt x="112" y="298"/>
                  <a:pt x="117" y="294"/>
                  <a:pt x="117" y="288"/>
                </a:cubicBezTo>
                <a:cubicBezTo>
                  <a:pt x="117" y="211"/>
                  <a:pt x="179" y="149"/>
                  <a:pt x="256" y="149"/>
                </a:cubicBezTo>
                <a:cubicBezTo>
                  <a:pt x="288" y="149"/>
                  <a:pt x="318" y="160"/>
                  <a:pt x="341" y="179"/>
                </a:cubicBezTo>
                <a:cubicBezTo>
                  <a:pt x="233" y="261"/>
                  <a:pt x="233" y="261"/>
                  <a:pt x="233" y="261"/>
                </a:cubicBezTo>
                <a:cubicBezTo>
                  <a:pt x="233" y="262"/>
                  <a:pt x="232" y="262"/>
                  <a:pt x="232" y="262"/>
                </a:cubicBezTo>
                <a:cubicBezTo>
                  <a:pt x="226" y="269"/>
                  <a:pt x="222" y="277"/>
                  <a:pt x="222" y="286"/>
                </a:cubicBezTo>
                <a:cubicBezTo>
                  <a:pt x="222" y="295"/>
                  <a:pt x="226" y="303"/>
                  <a:pt x="232" y="310"/>
                </a:cubicBezTo>
                <a:cubicBezTo>
                  <a:pt x="238" y="316"/>
                  <a:pt x="247" y="320"/>
                  <a:pt x="256" y="320"/>
                </a:cubicBezTo>
                <a:cubicBezTo>
                  <a:pt x="256" y="320"/>
                  <a:pt x="256" y="320"/>
                  <a:pt x="256" y="320"/>
                </a:cubicBezTo>
                <a:cubicBezTo>
                  <a:pt x="265" y="320"/>
                  <a:pt x="273" y="316"/>
                  <a:pt x="279" y="310"/>
                </a:cubicBezTo>
                <a:cubicBezTo>
                  <a:pt x="280" y="310"/>
                  <a:pt x="280" y="309"/>
                  <a:pt x="280" y="309"/>
                </a:cubicBezTo>
                <a:cubicBezTo>
                  <a:pt x="364" y="202"/>
                  <a:pt x="364" y="202"/>
                  <a:pt x="364" y="202"/>
                </a:cubicBezTo>
                <a:cubicBezTo>
                  <a:pt x="383" y="225"/>
                  <a:pt x="394" y="255"/>
                  <a:pt x="394" y="288"/>
                </a:cubicBezTo>
                <a:cubicBezTo>
                  <a:pt x="394" y="294"/>
                  <a:pt x="399" y="298"/>
                  <a:pt x="405" y="298"/>
                </a:cubicBezTo>
                <a:cubicBezTo>
                  <a:pt x="411" y="298"/>
                  <a:pt x="416" y="294"/>
                  <a:pt x="416" y="28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200" dirty="0"/>
          </a:p>
        </p:txBody>
      </p:sp>
      <p:sp>
        <p:nvSpPr>
          <p:cNvPr id="4" name="TextBox 3">
            <a:extLst>
              <a:ext uri="{FF2B5EF4-FFF2-40B4-BE49-F238E27FC236}">
                <a16:creationId xmlns:a16="http://schemas.microsoft.com/office/drawing/2014/main" id="{CC43C878-1338-478A-87EC-1D1CC7A27B6B}"/>
              </a:ext>
            </a:extLst>
          </p:cNvPr>
          <p:cNvSpPr txBox="1"/>
          <p:nvPr/>
        </p:nvSpPr>
        <p:spPr>
          <a:xfrm>
            <a:off x="474063" y="924695"/>
            <a:ext cx="11252199" cy="1815882"/>
          </a:xfrm>
          <a:prstGeom prst="rect">
            <a:avLst/>
          </a:prstGeom>
          <a:noFill/>
        </p:spPr>
        <p:txBody>
          <a:bodyPr wrap="square" rtlCol="0">
            <a:spAutoFit/>
          </a:bodyPr>
          <a:lstStyle/>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Phase III Details</a:t>
            </a:r>
          </a:p>
          <a:p>
            <a:pPr marL="742950" lvl="1" indent="-285750">
              <a:buFont typeface="Arial" panose="020B0604020202020204" pitchFamily="34" charset="0"/>
              <a:buChar char="•"/>
            </a:pPr>
            <a:r>
              <a:rPr lang="en-US" sz="1600" dirty="0"/>
              <a:t>Total number of days 20</a:t>
            </a:r>
          </a:p>
          <a:p>
            <a:pPr marL="742950" lvl="1" indent="-285750">
              <a:buFont typeface="Arial" panose="020B0604020202020204" pitchFamily="34" charset="0"/>
              <a:buChar char="•"/>
            </a:pPr>
            <a:r>
              <a:rPr lang="en-US" sz="1600" dirty="0"/>
              <a:t>Total productive hours per day is 15</a:t>
            </a:r>
          </a:p>
          <a:p>
            <a:pPr marL="742950" lvl="1" indent="-285750">
              <a:buFont typeface="Arial" panose="020B0604020202020204" pitchFamily="34" charset="0"/>
              <a:buChar char="•"/>
            </a:pPr>
            <a:r>
              <a:rPr lang="en-US" sz="1600" dirty="0"/>
              <a:t>Total productive hours is 300</a:t>
            </a:r>
          </a:p>
          <a:p>
            <a:pPr marL="742950" lvl="1" indent="-285750">
              <a:buFont typeface="Arial" panose="020B0604020202020204" pitchFamily="34" charset="0"/>
              <a:buChar char="•"/>
            </a:pPr>
            <a:r>
              <a:rPr lang="en-US" sz="1600" dirty="0"/>
              <a:t>A minimum of 12 test cases can be automated with available effort</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8165963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MAiwOaRjiqqOD6mM_sp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TotalTime>
  <Words>1250</Words>
  <Application>Microsoft Office PowerPoint</Application>
  <PresentationFormat>Widescreen</PresentationFormat>
  <Paragraphs>128</Paragraphs>
  <Slides>9</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7" baseType="lpstr">
      <vt:lpstr>Arial</vt:lpstr>
      <vt:lpstr>Calibri</vt:lpstr>
      <vt:lpstr>Calibri Light</vt:lpstr>
      <vt:lpstr>Cambria</vt:lpstr>
      <vt:lpstr>Chronicle Display Black</vt:lpstr>
      <vt:lpstr>Open Sans</vt:lpstr>
      <vt:lpstr>Office Theme</vt:lpstr>
      <vt:lpstr>think-cell Slide</vt:lpstr>
      <vt:lpstr>Agenda</vt:lpstr>
      <vt:lpstr>      Scope Determination</vt:lpstr>
      <vt:lpstr>      PQE Framework Maturity</vt:lpstr>
      <vt:lpstr>      PQE Framework Maturity…Continued</vt:lpstr>
      <vt:lpstr>       Enhancement Required To PQE Framework</vt:lpstr>
      <vt:lpstr>       Implementation Strategy</vt:lpstr>
      <vt:lpstr>PowerPoint Presentation</vt:lpstr>
      <vt:lpstr>Execution Plan</vt:lpstr>
      <vt:lpstr>Estimation of Efforts on Test Execution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Mandavilli, Vijay</dc:creator>
  <cp:lastModifiedBy>Konchada, Anusha</cp:lastModifiedBy>
  <cp:revision>146</cp:revision>
  <dcterms:created xsi:type="dcterms:W3CDTF">2020-03-11T16:12:11Z</dcterms:created>
  <dcterms:modified xsi:type="dcterms:W3CDTF">2021-09-29T19:34:00Z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2021-09-29T19:33:41Z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a93eb492-f8b2-4349-a5c1-601837eb0243</vt:lpwstr>
  </property>
  <property fmtid="{D5CDD505-2E9C-101B-9397-08002B2CF9AE}" pid="8" name="MSIP_Label_ea60d57e-af5b-4752-ac57-3e4f28ca11dc_ContentBits">
    <vt:lpwstr>0</vt:lpwstr>
  </property>
</Properties>
</file>