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9"/>
  </p:notesMasterIdLst>
  <p:handoutMasterIdLst>
    <p:handoutMasterId r:id="rId10"/>
  </p:handoutMasterIdLst>
  <p:sldIdLst>
    <p:sldId id="833" r:id="rId2"/>
    <p:sldId id="825" r:id="rId3"/>
    <p:sldId id="827" r:id="rId4"/>
    <p:sldId id="828" r:id="rId5"/>
    <p:sldId id="830" r:id="rId6"/>
    <p:sldId id="831" r:id="rId7"/>
    <p:sldId id="832" r:id="rId8"/>
  </p:sldIdLst>
  <p:sldSz cx="6858000" cy="9144000" type="letter"/>
  <p:notesSz cx="7315200" cy="96012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2" orient="horz" pos="4440" userDrawn="1">
          <p15:clr>
            <a:srgbClr val="A4A3A4"/>
          </p15:clr>
        </p15:guide>
        <p15:guide id="13" orient="horz" pos="696" userDrawn="1">
          <p15:clr>
            <a:srgbClr val="A4A3A4"/>
          </p15:clr>
        </p15:guide>
        <p15:guide id="14" pos="984"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45"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AEA"/>
    <a:srgbClr val="0097A9"/>
    <a:srgbClr val="386B73"/>
    <a:srgbClr val="53565A"/>
    <a:srgbClr val="000000"/>
    <a:srgbClr val="FFE161"/>
    <a:srgbClr val="75787B"/>
    <a:srgbClr val="D5D5D5"/>
    <a:srgbClr val="575757"/>
    <a:srgbClr val="046A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9EFFF9-F612-4708-8021-309D845F05B4}" v="6" dt="2021-05-04T09:46:11.6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839" autoAdjust="0"/>
  </p:normalViewPr>
  <p:slideViewPr>
    <p:cSldViewPr snapToGrid="0" showGuides="1">
      <p:cViewPr varScale="1">
        <p:scale>
          <a:sx n="50" d="100"/>
          <a:sy n="50" d="100"/>
        </p:scale>
        <p:origin x="2124" y="44"/>
      </p:cViewPr>
      <p:guideLst>
        <p:guide orient="horz" pos="4440"/>
        <p:guide orient="horz" pos="696"/>
        <p:guide pos="984"/>
      </p:guideLst>
    </p:cSldViewPr>
  </p:slideViewPr>
  <p:outlineViewPr>
    <p:cViewPr>
      <p:scale>
        <a:sx n="33" d="100"/>
        <a:sy n="33" d="100"/>
      </p:scale>
      <p:origin x="0" y="-59190"/>
    </p:cViewPr>
  </p:outlineViewPr>
  <p:notesTextViewPr>
    <p:cViewPr>
      <p:scale>
        <a:sx n="100" d="100"/>
        <a:sy n="100" d="100"/>
      </p:scale>
      <p:origin x="0" y="0"/>
    </p:cViewPr>
  </p:notesTextViewPr>
  <p:sorterViewPr>
    <p:cViewPr varScale="1">
      <p:scale>
        <a:sx n="1" d="1"/>
        <a:sy n="1" d="1"/>
      </p:scale>
      <p:origin x="0" y="-4668"/>
    </p:cViewPr>
  </p:sorterViewPr>
  <p:notesViewPr>
    <p:cSldViewPr snapToGrid="0" showGuides="1">
      <p:cViewPr varScale="1">
        <p:scale>
          <a:sx n="64" d="100"/>
          <a:sy n="64" d="100"/>
        </p:scale>
        <p:origin x="3101" y="8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customXml" Target="../customXml/item4.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handoutMaster" Target="handoutMasters/handoutMaster1.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5/4/2021</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5/4/2021</a:t>
            </a:fld>
            <a:endParaRPr lang="en-US" dirty="0"/>
          </a:p>
        </p:txBody>
      </p:sp>
      <p:sp>
        <p:nvSpPr>
          <p:cNvPr id="4" name="Slide Image Placeholder 3"/>
          <p:cNvSpPr>
            <a:spLocks noGrp="1" noRot="1" noChangeAspect="1"/>
          </p:cNvSpPr>
          <p:nvPr>
            <p:ph type="sldImg" idx="2"/>
          </p:nvPr>
        </p:nvSpPr>
        <p:spPr>
          <a:xfrm>
            <a:off x="2308225" y="720725"/>
            <a:ext cx="2698750"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ubtitle, &amp; 3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282575" y="760270"/>
            <a:ext cx="6292850" cy="274320"/>
          </a:xfrm>
        </p:spPr>
        <p:txBody>
          <a:bodyPr numCol="1" spcCol="0"/>
          <a:lstStyle>
            <a:lvl1pPr>
              <a:defRPr sz="1200" b="1" cap="all" baseline="0">
                <a:solidFill>
                  <a:schemeClr val="accent1"/>
                </a:solidFill>
              </a:defRPr>
            </a:lvl1pPr>
          </a:lstStyle>
          <a:p>
            <a:pPr lvl="0"/>
            <a:r>
              <a:rPr lang="en-US" dirty="0"/>
              <a:t>Click to add subtitle</a:t>
            </a:r>
          </a:p>
        </p:txBody>
      </p:sp>
      <p:sp>
        <p:nvSpPr>
          <p:cNvPr id="5" name="Content Placeholder 4"/>
          <p:cNvSpPr>
            <a:spLocks noGrp="1"/>
          </p:cNvSpPr>
          <p:nvPr>
            <p:ph sz="quarter" idx="12"/>
          </p:nvPr>
        </p:nvSpPr>
        <p:spPr>
          <a:xfrm>
            <a:off x="282575" y="1056306"/>
            <a:ext cx="6292850" cy="7579694"/>
          </a:xfr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46150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
            </p:custDataLst>
            <p:extLst>
              <p:ext uri="{D42A27DB-BD31-4B8C-83A1-F6EECF244321}">
                <p14:modId xmlns:p14="http://schemas.microsoft.com/office/powerpoint/2010/main" val="1791176610"/>
              </p:ext>
            </p:extLst>
          </p:nvPr>
        </p:nvGraphicFramePr>
        <p:xfrm>
          <a:off x="1192" y="2118"/>
          <a:ext cx="1190" cy="2116"/>
        </p:xfrm>
        <a:graphic>
          <a:graphicData uri="http://schemas.openxmlformats.org/presentationml/2006/ole">
            <mc:AlternateContent xmlns:mc="http://schemas.openxmlformats.org/markup-compatibility/2006">
              <mc:Choice xmlns:v="urn:schemas-microsoft-com:vml" Requires="v">
                <p:oleObj spid="_x0000_s1026"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1192" y="2118"/>
                        <a:ext cx="1190" cy="2116"/>
                      </a:xfrm>
                      <a:prstGeom prst="rect">
                        <a:avLst/>
                      </a:prstGeom>
                    </p:spPr>
                  </p:pic>
                </p:oleObj>
              </mc:Fallback>
            </mc:AlternateContent>
          </a:graphicData>
        </a:graphic>
      </p:graphicFrame>
      <p:sp>
        <p:nvSpPr>
          <p:cNvPr id="2" name="Title Placeholder 1"/>
          <p:cNvSpPr>
            <a:spLocks noGrp="1"/>
          </p:cNvSpPr>
          <p:nvPr>
            <p:ph type="title"/>
          </p:nvPr>
        </p:nvSpPr>
        <p:spPr bwMode="gray">
          <a:xfrm>
            <a:off x="282179" y="423335"/>
            <a:ext cx="6293644" cy="315219"/>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282178" y="762304"/>
            <a:ext cx="6293644" cy="7873696"/>
          </a:xfrm>
          <a:prstGeom prst="rect">
            <a:avLst/>
          </a:prstGeom>
        </p:spPr>
        <p:txBody>
          <a:bodyPr vert="horz" lIns="0" tIns="0" rIns="0" bIns="0" numCol="3" spcCol="18288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userDrawn="1"/>
        </p:nvSpPr>
        <p:spPr>
          <a:xfrm>
            <a:off x="6402587" y="8831946"/>
            <a:ext cx="173236" cy="133369"/>
          </a:xfrm>
          <a:prstGeom prst="rect">
            <a:avLst/>
          </a:prstGeom>
          <a:noFill/>
        </p:spPr>
        <p:txBody>
          <a:bodyPr wrap="square" lIns="0" tIns="0" rIns="0" bIns="0" rtlCol="0">
            <a:noAutofit/>
          </a:bodyPr>
          <a:lstStyle/>
          <a:p>
            <a:pPr marL="0" indent="0" algn="r">
              <a:spcBef>
                <a:spcPts val="450"/>
              </a:spcBef>
              <a:buSzPct val="100000"/>
              <a:buFont typeface="Arial"/>
              <a:buNone/>
            </a:pPr>
            <a:fld id="{C58DF478-B544-4ED8-9ED4-6A2648E2D233}" type="slidenum">
              <a:rPr lang="en-US" sz="488" noProof="0" smtClean="0">
                <a:solidFill>
                  <a:schemeClr val="tx1"/>
                </a:solidFill>
              </a:rPr>
              <a:pPr marL="0" indent="0" algn="r">
                <a:spcBef>
                  <a:spcPts val="450"/>
                </a:spcBef>
                <a:buSzPct val="100000"/>
                <a:buFont typeface="Arial"/>
                <a:buNone/>
              </a:pPr>
              <a:t>‹#›</a:t>
            </a:fld>
            <a:endParaRPr lang="en-US" sz="488" noProof="0" dirty="0">
              <a:solidFill>
                <a:schemeClr val="tx1"/>
              </a:solidFill>
            </a:endParaRPr>
          </a:p>
        </p:txBody>
      </p:sp>
      <p:sp>
        <p:nvSpPr>
          <p:cNvPr id="6" name="Copyright"/>
          <p:cNvSpPr txBox="1"/>
          <p:nvPr userDrawn="1"/>
        </p:nvSpPr>
        <p:spPr>
          <a:xfrm>
            <a:off x="282178" y="8798603"/>
            <a:ext cx="2834640"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r>
              <a:rPr lang="en-US" sz="650" b="0" noProof="0" dirty="0">
                <a:solidFill>
                  <a:schemeClr val="tx1"/>
                </a:solidFill>
                <a:latin typeface="+mn-lt"/>
              </a:rPr>
              <a:t>Copyright © 2021 Deloitte Development LLC. All rights reserved.</a:t>
            </a:r>
          </a:p>
        </p:txBody>
      </p:sp>
      <p:sp>
        <p:nvSpPr>
          <p:cNvPr id="7" name="CaseCode"/>
          <p:cNvSpPr txBox="1"/>
          <p:nvPr userDrawn="1"/>
        </p:nvSpPr>
        <p:spPr>
          <a:xfrm>
            <a:off x="4476521" y="8798603"/>
            <a:ext cx="182880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tx1"/>
                </a:solidFill>
              </a:rPr>
              <a:t>Reimagine </a:t>
            </a:r>
            <a:r>
              <a:rPr lang="en-US" sz="650" i="1" noProof="0" dirty="0">
                <a:solidFill>
                  <a:schemeClr val="tx1"/>
                </a:solidFill>
              </a:rPr>
              <a:t>everything</a:t>
            </a:r>
          </a:p>
        </p:txBody>
      </p:sp>
    </p:spTree>
  </p:cSld>
  <p:clrMap bg1="lt1" tx1="dk1" bg2="lt2" tx2="dk2" accent1="accent1" accent2="accent2" accent3="accent3" accent4="accent4" accent5="accent5" accent6="accent6" hlink="hlink" folHlink="folHlink"/>
  <p:sldLayoutIdLst>
    <p:sldLayoutId id="2147485039" r:id="rId1"/>
  </p:sldLayoutIdLst>
  <p:transition>
    <p:fade/>
  </p:transition>
  <p:hf hdr="0" dt="0"/>
  <p:txStyles>
    <p:titleStyle>
      <a:lvl1pPr algn="l" defTabSz="685800" rtl="0" eaLnBrk="1" latinLnBrk="0" hangingPunct="1">
        <a:spcBef>
          <a:spcPct val="0"/>
        </a:spcBef>
        <a:buNone/>
        <a:defRPr sz="1400" b="1" kern="1200">
          <a:solidFill>
            <a:schemeClr val="tx1"/>
          </a:solidFill>
          <a:latin typeface="+mj-lt"/>
          <a:ea typeface="+mj-ea"/>
          <a:cs typeface="+mj-cs"/>
        </a:defRPr>
      </a:lvl1pPr>
    </p:titleStyle>
    <p:bodyStyle>
      <a:lvl1pPr marL="0" indent="0" algn="l" defTabSz="685800" rtl="0" eaLnBrk="1" latinLnBrk="0" hangingPunct="1">
        <a:spcBef>
          <a:spcPts val="0"/>
        </a:spcBef>
        <a:spcAft>
          <a:spcPts val="600"/>
        </a:spcAft>
        <a:buSzPct val="100000"/>
        <a:buFontTx/>
        <a:buNone/>
        <a:defRPr sz="900" b="0" kern="1200">
          <a:solidFill>
            <a:schemeClr val="tx1"/>
          </a:solidFill>
          <a:latin typeface="+mn-lt"/>
          <a:ea typeface="+mn-ea"/>
          <a:cs typeface="+mn-cs"/>
        </a:defRPr>
      </a:lvl1pPr>
      <a:lvl2pPr marL="95250" indent="-95250" algn="l" defTabSz="685800" rtl="0" eaLnBrk="1" latinLnBrk="0" hangingPunct="1">
        <a:spcBef>
          <a:spcPts val="0"/>
        </a:spcBef>
        <a:spcAft>
          <a:spcPts val="600"/>
        </a:spcAft>
        <a:buClrTx/>
        <a:buSzPct val="100000"/>
        <a:buFont typeface="Arial" panose="020B0604020202020204" pitchFamily="34" charset="0"/>
        <a:buChar char="•"/>
        <a:defRPr lang="en-US" sz="900" b="0" kern="1200" dirty="0" smtClean="0">
          <a:solidFill>
            <a:schemeClr val="tx1"/>
          </a:solidFill>
          <a:latin typeface="+mn-lt"/>
          <a:ea typeface="+mn-ea"/>
          <a:cs typeface="+mn-cs"/>
        </a:defRPr>
      </a:lvl2pPr>
      <a:lvl3pPr marL="209550" indent="-95250" algn="l" defTabSz="685800" rtl="0" eaLnBrk="1" latinLnBrk="0" hangingPunct="1">
        <a:spcBef>
          <a:spcPts val="0"/>
        </a:spcBef>
        <a:spcAft>
          <a:spcPts val="600"/>
        </a:spcAft>
        <a:buClrTx/>
        <a:buSzPct val="100000"/>
        <a:buFont typeface="Arial" panose="020B0604020202020204" pitchFamily="34" charset="0"/>
        <a:buChar char="−"/>
        <a:defRPr lang="en-US" sz="900" kern="1200" dirty="0" smtClean="0">
          <a:solidFill>
            <a:schemeClr val="tx1"/>
          </a:solidFill>
          <a:latin typeface="+mn-lt"/>
          <a:ea typeface="+mn-ea"/>
          <a:cs typeface="+mn-cs"/>
        </a:defRPr>
      </a:lvl3pPr>
      <a:lvl4pPr marL="323850" indent="-95250" algn="l" defTabSz="685800" rtl="0" eaLnBrk="1" latinLnBrk="0" hangingPunct="1">
        <a:spcBef>
          <a:spcPts val="0"/>
        </a:spcBef>
        <a:spcAft>
          <a:spcPts val="600"/>
        </a:spcAft>
        <a:buClrTx/>
        <a:buSzPct val="100000"/>
        <a:buFont typeface="Arial" panose="020B0604020202020204" pitchFamily="34" charset="0"/>
        <a:buChar char="◦"/>
        <a:defRPr lang="en-US" sz="900" kern="1200" baseline="0" dirty="0" smtClean="0">
          <a:solidFill>
            <a:schemeClr val="tx1"/>
          </a:solidFill>
          <a:latin typeface="+mn-lt"/>
          <a:ea typeface="+mn-ea"/>
          <a:cs typeface="+mn-cs"/>
        </a:defRPr>
      </a:lvl4pPr>
      <a:lvl5pPr marL="438150" indent="-95250" algn="l" defTabSz="598885" rtl="0" eaLnBrk="1" latinLnBrk="0" hangingPunct="1">
        <a:spcBef>
          <a:spcPts val="0"/>
        </a:spcBef>
        <a:spcAft>
          <a:spcPts val="600"/>
        </a:spcAft>
        <a:buClrTx/>
        <a:buSzPct val="100000"/>
        <a:buFont typeface="Arial" panose="020B0604020202020204" pitchFamily="34" charset="0"/>
        <a:buChar char="−"/>
        <a:tabLst/>
        <a:defRPr lang="en-US" sz="900" kern="1200" baseline="0" dirty="0" smtClean="0">
          <a:solidFill>
            <a:schemeClr val="tx1"/>
          </a:solidFill>
          <a:latin typeface="+mn-lt"/>
          <a:ea typeface="+mn-ea"/>
          <a:cs typeface="+mn-cs"/>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76" userDrawn="1">
          <p15:clr>
            <a:srgbClr val="F26B43"/>
          </p15:clr>
        </p15:guide>
        <p15:guide id="2" orient="horz" pos="2880" userDrawn="1">
          <p15:clr>
            <a:srgbClr val="F26B43"/>
          </p15:clr>
        </p15:guide>
        <p15:guide id="3" orient="horz" pos="5360" userDrawn="1">
          <p15:clr>
            <a:srgbClr val="F26B43"/>
          </p15:clr>
        </p15:guide>
        <p15:guide id="4" pos="178" userDrawn="1">
          <p15:clr>
            <a:srgbClr val="F26B43"/>
          </p15:clr>
        </p15:guide>
        <p15:guide id="5" pos="4142" userDrawn="1">
          <p15:clr>
            <a:srgbClr val="F26B43"/>
          </p15:clr>
        </p15:guide>
        <p15:guide id="6" orient="horz" pos="1428" userDrawn="1">
          <p15:clr>
            <a:srgbClr val="F26B43"/>
          </p15:clr>
        </p15:guide>
        <p15:guide id="7" orient="horz" pos="267" userDrawn="1">
          <p15:clr>
            <a:srgbClr val="F26B43"/>
          </p15:clr>
        </p15:guide>
        <p15:guide id="8" orient="horz" pos="5440" userDrawn="1">
          <p15:clr>
            <a:srgbClr val="F26B43"/>
          </p15:clr>
        </p15:guide>
        <p15:guide id="10" pos="2791" userDrawn="1">
          <p15:clr>
            <a:srgbClr val="F26B43"/>
          </p15:clr>
        </p15:guide>
        <p15:guide id="11" orient="horz" pos="315" userDrawn="1">
          <p15:clr>
            <a:srgbClr val="F26B43"/>
          </p15:clr>
        </p15:guide>
        <p15:guide id="12" pos="767" userDrawn="1">
          <p15:clr>
            <a:srgbClr val="F26B43"/>
          </p15:clr>
        </p15:guide>
        <p15:guide id="13" pos="853" userDrawn="1">
          <p15:clr>
            <a:srgbClr val="F26B43"/>
          </p15:clr>
        </p15:guide>
        <p15:guide id="14" pos="1440" userDrawn="1">
          <p15:clr>
            <a:srgbClr val="F26B43"/>
          </p15:clr>
        </p15:guide>
        <p15:guide id="15" pos="1525" userDrawn="1">
          <p15:clr>
            <a:srgbClr val="F26B43"/>
          </p15:clr>
        </p15:guide>
        <p15:guide id="16" pos="3465" userDrawn="1">
          <p15:clr>
            <a:srgbClr val="F26B43"/>
          </p15:clr>
        </p15:guide>
        <p15:guide id="17" pos="2117" userDrawn="1">
          <p15:clr>
            <a:srgbClr val="F26B43"/>
          </p15:clr>
        </p15:guide>
        <p15:guide id="18" pos="2203" userDrawn="1">
          <p15:clr>
            <a:srgbClr val="F26B43"/>
          </p15:clr>
        </p15:guide>
        <p15:guide id="19" pos="2160" userDrawn="1">
          <p15:clr>
            <a:srgbClr val="F26B43"/>
          </p15:clr>
        </p15:guide>
        <p15:guide id="20" pos="3551" userDrawn="1">
          <p15:clr>
            <a:srgbClr val="F26B43"/>
          </p15:clr>
        </p15:guide>
        <p15:guide id="21" orient="horz" pos="1399" userDrawn="1">
          <p15:clr>
            <a:srgbClr val="F26B43"/>
          </p15:clr>
        </p15:guide>
        <p15:guide id="22" orient="horz" pos="85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migration</a:t>
            </a:r>
          </a:p>
        </p:txBody>
      </p:sp>
      <p:sp>
        <p:nvSpPr>
          <p:cNvPr id="3" name="Text Placeholder 2"/>
          <p:cNvSpPr>
            <a:spLocks noGrp="1"/>
          </p:cNvSpPr>
          <p:nvPr>
            <p:ph type="body" sz="quarter" idx="10"/>
          </p:nvPr>
        </p:nvSpPr>
        <p:spPr>
          <a:xfrm>
            <a:off x="282575" y="760270"/>
            <a:ext cx="6292850" cy="274320"/>
          </a:xfrm>
        </p:spPr>
        <p:txBody>
          <a:bodyPr/>
          <a:lstStyle/>
          <a:p>
            <a:r>
              <a:rPr lang="en-US" dirty="0"/>
              <a:t>Client example</a:t>
            </a:r>
          </a:p>
        </p:txBody>
      </p:sp>
      <p:sp>
        <p:nvSpPr>
          <p:cNvPr id="4" name="Content Placeholder 3"/>
          <p:cNvSpPr>
            <a:spLocks noGrp="1"/>
          </p:cNvSpPr>
          <p:nvPr>
            <p:ph sz="quarter" idx="12"/>
          </p:nvPr>
        </p:nvSpPr>
        <p:spPr>
          <a:xfrm>
            <a:off x="282179" y="1228878"/>
            <a:ext cx="6292850" cy="7176086"/>
          </a:xfrm>
        </p:spPr>
        <p:txBody>
          <a:bodyPr/>
          <a:lstStyle/>
          <a:p>
            <a:r>
              <a:rPr lang="en-US" dirty="0">
                <a:solidFill>
                  <a:srgbClr val="FF0000"/>
                </a:solidFill>
              </a:rPr>
              <a:t>&lt;&lt;Client&gt;&gt;</a:t>
            </a:r>
            <a:r>
              <a:rPr lang="en-US" dirty="0"/>
              <a:t> S/4HANA journey involves maintaining existing legacy systems for a period of time as SAP S/4HANA Systems are deployed and integration with third party systems is accomplished. </a:t>
            </a:r>
          </a:p>
          <a:p>
            <a:pPr>
              <a:spcAft>
                <a:spcPts val="200"/>
              </a:spcAft>
            </a:pPr>
            <a:r>
              <a:rPr lang="en-US" dirty="0"/>
              <a:t>Based on our experience on similar Health care and/or wholesale and distribution projects, </a:t>
            </a:r>
            <a:r>
              <a:rPr lang="en-US" dirty="0">
                <a:solidFill>
                  <a:srgbClr val="FF0000"/>
                </a:solidFill>
              </a:rPr>
              <a:t>&lt;&lt;Client&gt;&gt;</a:t>
            </a:r>
            <a:r>
              <a:rPr lang="en-US" dirty="0"/>
              <a:t> must be prepared to address specific challenges around data conversion and migration:</a:t>
            </a:r>
          </a:p>
          <a:p>
            <a:pPr marL="171450" lvl="0" indent="-171450">
              <a:spcAft>
                <a:spcPts val="200"/>
              </a:spcAft>
              <a:buFont typeface="Arial" panose="020B0604020202020204" pitchFamily="34" charset="0"/>
              <a:buChar char="•"/>
            </a:pPr>
            <a:r>
              <a:rPr lang="en-US" dirty="0"/>
              <a:t>Data consolidation across multi sources can be time consuming effort; an early start is required </a:t>
            </a:r>
          </a:p>
          <a:p>
            <a:pPr marL="171450" lvl="0" indent="-171450">
              <a:spcAft>
                <a:spcPts val="200"/>
              </a:spcAft>
              <a:buFont typeface="Arial" panose="020B0604020202020204" pitchFamily="34" charset="0"/>
              <a:buChar char="•"/>
            </a:pPr>
            <a:r>
              <a:rPr lang="en-US" dirty="0"/>
              <a:t>Data cleansing is a huge undertaking and requires a considerable amount of time to complete</a:t>
            </a:r>
          </a:p>
          <a:p>
            <a:pPr marL="171450" lvl="0" indent="-171450">
              <a:spcAft>
                <a:spcPts val="200"/>
              </a:spcAft>
              <a:buFont typeface="Arial" panose="020B0604020202020204" pitchFamily="34" charset="0"/>
              <a:buChar char="•"/>
            </a:pPr>
            <a:r>
              <a:rPr lang="en-US" dirty="0"/>
              <a:t>Multiple transformation rules may be applied across multiple data sources and result in inconsistent data standards; business alignment will be critical</a:t>
            </a:r>
          </a:p>
          <a:p>
            <a:pPr marL="171450" lvl="0" indent="-171450">
              <a:buFont typeface="Arial" panose="020B0604020202020204" pitchFamily="34" charset="0"/>
              <a:buChar char="•"/>
            </a:pPr>
            <a:r>
              <a:rPr lang="en-US" dirty="0"/>
              <a:t>Establishment of a data organization with data stewards and data owners identified to help with the design and decision making is critical</a:t>
            </a:r>
          </a:p>
          <a:p>
            <a:pPr>
              <a:spcAft>
                <a:spcPts val="200"/>
              </a:spcAft>
            </a:pPr>
            <a:r>
              <a:rPr lang="en-US" dirty="0"/>
              <a:t>Data is a significant asset in any business, and a successful migration is crucial to the overall success of not only the project but the business as well. Getting stakeholders involved early and often is instrumental to migration success. Deloitte’s approach puts stakeholders at the center of the process by: </a:t>
            </a:r>
          </a:p>
          <a:p>
            <a:pPr marL="171450" lvl="0" indent="-171450">
              <a:spcAft>
                <a:spcPts val="200"/>
              </a:spcAft>
              <a:buFont typeface="Arial" panose="020B0604020202020204" pitchFamily="34" charset="0"/>
              <a:buChar char="•"/>
            </a:pPr>
            <a:r>
              <a:rPr lang="en-US" dirty="0"/>
              <a:t>Communicating with stakeholders on a regular basis and emphasizing the importance of data cleanup and conversion </a:t>
            </a:r>
          </a:p>
          <a:p>
            <a:pPr marL="171450" lvl="0" indent="-171450">
              <a:spcAft>
                <a:spcPts val="200"/>
              </a:spcAft>
              <a:buFont typeface="Arial" panose="020B0604020202020204" pitchFamily="34" charset="0"/>
              <a:buChar char="•"/>
            </a:pPr>
            <a:r>
              <a:rPr lang="en-US" dirty="0"/>
              <a:t>As the data cleansing process will start early and will require stakeholder engagement from the beginning, Deloitte will provide stakeholders with reports and tools to identify potential issues and exceptions swiftly and make data validation a more efficient process</a:t>
            </a:r>
          </a:p>
          <a:p>
            <a:pPr marL="171450" lvl="0" indent="-171450">
              <a:buFont typeface="Arial" panose="020B0604020202020204" pitchFamily="34" charset="0"/>
              <a:buChar char="•"/>
            </a:pPr>
            <a:r>
              <a:rPr lang="en-US" dirty="0"/>
              <a:t>Deloitte’s Kinetic Data Migration suite and our pre-built templates will drive the consolidation of multiple sources of data and will help stakeholders save time and efforts. Deloitte will be using programs which are built on SAP Data Services and Information Steward to profile and analyze data quality on an ongoing basis. Kinetic Data Migration also has capability to monitor the data using pre-built Fiori dashboards </a:t>
            </a:r>
          </a:p>
          <a:p>
            <a:pPr>
              <a:spcAft>
                <a:spcPts val="200"/>
              </a:spcAft>
            </a:pPr>
            <a:r>
              <a:rPr lang="en-US" dirty="0"/>
              <a:t>Establishing clear data ownership and defining the Data Governance Organization early will:</a:t>
            </a:r>
          </a:p>
          <a:p>
            <a:pPr marL="171450" lvl="0" indent="-171450">
              <a:spcAft>
                <a:spcPts val="200"/>
              </a:spcAft>
              <a:buFont typeface="Arial" panose="020B0604020202020204" pitchFamily="34" charset="0"/>
              <a:buChar char="•"/>
            </a:pPr>
            <a:r>
              <a:rPr lang="en-US" dirty="0"/>
              <a:t>Accelerate the review of existing data standards</a:t>
            </a:r>
          </a:p>
          <a:p>
            <a:pPr marL="171450" lvl="0" indent="-171450">
              <a:spcAft>
                <a:spcPts val="200"/>
              </a:spcAft>
              <a:buFont typeface="Arial" panose="020B0604020202020204" pitchFamily="34" charset="0"/>
              <a:buChar char="•"/>
            </a:pPr>
            <a:r>
              <a:rPr lang="en-US" dirty="0"/>
              <a:t>Identify any additional data standards needed to manage data in the to-be solution </a:t>
            </a:r>
          </a:p>
          <a:p>
            <a:pPr marL="171450" lvl="0" indent="-171450">
              <a:spcAft>
                <a:spcPts val="0"/>
              </a:spcAft>
              <a:buFont typeface="Arial" panose="020B0604020202020204" pitchFamily="34" charset="0"/>
              <a:buChar char="•"/>
            </a:pPr>
            <a:r>
              <a:rPr lang="en-US" dirty="0"/>
              <a:t>Ensure the business team members are leveraged to the right amount of time required for making decisions, as well as reviewing outputs from data profiling and cleansing to finalize outcomes for data migration</a:t>
            </a:r>
          </a:p>
          <a:p>
            <a:pPr>
              <a:spcBef>
                <a:spcPts val="1200"/>
              </a:spcBef>
            </a:pPr>
            <a:r>
              <a:rPr lang="en-US" b="1" cap="all" dirty="0">
                <a:solidFill>
                  <a:schemeClr val="bg2"/>
                </a:solidFill>
              </a:rPr>
              <a:t>Our approach</a:t>
            </a:r>
          </a:p>
          <a:p>
            <a:r>
              <a:rPr lang="en-US" dirty="0"/>
              <a:t>In the </a:t>
            </a:r>
            <a:r>
              <a:rPr lang="en-US" b="1" dirty="0"/>
              <a:t>Phase 0/Prepare</a:t>
            </a:r>
            <a:r>
              <a:rPr lang="en-US" dirty="0"/>
              <a:t> phase, a project work plan will be developed containing all conversions of master and transactional data activities, dependencies, timing, and sequencing of programs, as well as data ownership. </a:t>
            </a:r>
          </a:p>
          <a:p>
            <a:r>
              <a:rPr lang="en-US" dirty="0"/>
              <a:t>In the </a:t>
            </a:r>
            <a:r>
              <a:rPr lang="en-US" b="1" dirty="0"/>
              <a:t>Blueprint/Explore</a:t>
            </a:r>
            <a:r>
              <a:rPr lang="en-US" dirty="0"/>
              <a:t> phase, the data clean-up and conversion process will involve detailed analysis of different data types across different data sources. These different sources of data need to be rationalized into a consistent metadata framework to be loaded into SAP. A consistent and repeatable solution will be provided to support the ongoing critical business processes. Collaboratively, Deloitte will facilitate the cleansing process by providing profiling reports and data quality remediation reports using SAP Data Services and Information Steward. These reports will then be reviewed by the business, working with the Deloitte team, to identify and understand the exceptions and make decisions to move forward on cleansing as well as data migration. The cleansing and data quality will be achieved in a steady manner with a Crawl, Walk, Run approach where initial data cleansing targets are set to a lower threshold of all active data and slowly working through the cleansing targets to achieve a 100%. A sample of how the cleansing is achieved is provided below for reference.</a:t>
            </a:r>
          </a:p>
        </p:txBody>
      </p:sp>
    </p:spTree>
    <p:extLst>
      <p:ext uri="{BB962C8B-B14F-4D97-AF65-F5344CB8AC3E}">
        <p14:creationId xmlns:p14="http://schemas.microsoft.com/office/powerpoint/2010/main" val="105657997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migration</a:t>
            </a:r>
          </a:p>
        </p:txBody>
      </p:sp>
      <p:sp>
        <p:nvSpPr>
          <p:cNvPr id="3" name="Text Placeholder 2"/>
          <p:cNvSpPr>
            <a:spLocks noGrp="1"/>
          </p:cNvSpPr>
          <p:nvPr>
            <p:ph type="body" sz="quarter" idx="10"/>
          </p:nvPr>
        </p:nvSpPr>
        <p:spPr>
          <a:xfrm>
            <a:off x="282575" y="760270"/>
            <a:ext cx="6292850" cy="274320"/>
          </a:xfrm>
        </p:spPr>
        <p:txBody>
          <a:bodyPr/>
          <a:lstStyle/>
          <a:p>
            <a:r>
              <a:rPr lang="en-US" dirty="0"/>
              <a:t>Client example</a:t>
            </a:r>
          </a:p>
        </p:txBody>
      </p:sp>
      <p:sp>
        <p:nvSpPr>
          <p:cNvPr id="4" name="Content Placeholder 3"/>
          <p:cNvSpPr>
            <a:spLocks noGrp="1"/>
          </p:cNvSpPr>
          <p:nvPr>
            <p:ph sz="quarter" idx="12"/>
          </p:nvPr>
        </p:nvSpPr>
        <p:spPr>
          <a:xfrm>
            <a:off x="282179" y="1228878"/>
            <a:ext cx="6292850" cy="2327122"/>
          </a:xfrm>
        </p:spPr>
        <p:txBody>
          <a:bodyPr/>
          <a:lstStyle/>
          <a:p>
            <a:r>
              <a:rPr lang="en-US" dirty="0"/>
              <a:t>In the </a:t>
            </a:r>
            <a:r>
              <a:rPr lang="en-US" b="1" dirty="0"/>
              <a:t>Test</a:t>
            </a:r>
            <a:r>
              <a:rPr lang="en-US" dirty="0"/>
              <a:t> phase, mock data loads will be executed, and the output of the mock data loads will be fed into multiple integration test cycles and User Acceptance Testing (UAT). Each mock load will result in improved levels of data completeness, accuracy, and quality. Basic master data will be scrutinized early in the project to improve quality and completeness of converted data in each iteration. Working as a team with </a:t>
            </a:r>
            <a:r>
              <a:rPr lang="en-US" dirty="0">
                <a:solidFill>
                  <a:srgbClr val="FF0000"/>
                </a:solidFill>
              </a:rPr>
              <a:t>&lt;&lt;Client&gt;&gt;</a:t>
            </a:r>
            <a:r>
              <a:rPr lang="en-US" dirty="0"/>
              <a:t>, test scenarios will be executed along with data validation scripts. Deloitte will fix data migration defects and </a:t>
            </a:r>
            <a:r>
              <a:rPr lang="en-US" dirty="0">
                <a:solidFill>
                  <a:srgbClr val="FF0000"/>
                </a:solidFill>
              </a:rPr>
              <a:t>&lt;&lt;Client&gt;&gt;</a:t>
            </a:r>
            <a:r>
              <a:rPr lang="en-US" dirty="0"/>
              <a:t> will provide inputs and approvals to remediate the data cleansing related defects to either automate cleansing or requires manual fixes to the data.</a:t>
            </a:r>
          </a:p>
          <a:p>
            <a:r>
              <a:rPr lang="en-US" dirty="0"/>
              <a:t>In the </a:t>
            </a:r>
            <a:r>
              <a:rPr lang="en-US" b="1" dirty="0"/>
              <a:t>Deploy</a:t>
            </a:r>
            <a:r>
              <a:rPr lang="en-US" dirty="0"/>
              <a:t> phase, a Dress Rehearsal load will be performed. Results will be provided as an input to the Go/No-Go decision.</a:t>
            </a:r>
          </a:p>
          <a:p>
            <a:r>
              <a:rPr lang="en-US" dirty="0"/>
              <a:t>In the </a:t>
            </a:r>
            <a:r>
              <a:rPr lang="en-US" b="1" dirty="0"/>
              <a:t>Run</a:t>
            </a:r>
            <a:r>
              <a:rPr lang="en-US" dirty="0"/>
              <a:t> phase, the data will be loaded in production, and data reconciliation reports will be run to verify that all in-scope source data is moved in S/4HANA or SAP MDG targets.</a:t>
            </a:r>
          </a:p>
          <a:p>
            <a:r>
              <a:rPr lang="en-US" dirty="0"/>
              <a:t>In addition, the data governance organization, as described in the Master Data Management section, will be established early in the implementation process. This will ensure that the new data management processes are used to throughout the data migration process. This approach will help institutionalize new processes prior to Go-live to enable ongoing data quality in the new global S/4HANA system.</a:t>
            </a:r>
          </a:p>
        </p:txBody>
      </p:sp>
      <p:pic>
        <p:nvPicPr>
          <p:cNvPr id="5" name="Picture 4">
            <a:extLst>
              <a:ext uri="{FF2B5EF4-FFF2-40B4-BE49-F238E27FC236}">
                <a16:creationId xmlns:a16="http://schemas.microsoft.com/office/drawing/2014/main" id="{AB71BA1F-0B42-43A9-B489-B3034F4B0B27}"/>
              </a:ext>
            </a:extLst>
          </p:cNvPr>
          <p:cNvPicPr/>
          <p:nvPr/>
        </p:nvPicPr>
        <p:blipFill rotWithShape="1">
          <a:blip r:embed="rId2" cstate="print">
            <a:extLst>
              <a:ext uri="{28A0092B-C50C-407E-A947-70E740481C1C}">
                <a14:useLocalDpi xmlns:a14="http://schemas.microsoft.com/office/drawing/2010/main" val="0"/>
              </a:ext>
            </a:extLst>
          </a:blip>
          <a:srcRect b="5683"/>
          <a:stretch/>
        </p:blipFill>
        <p:spPr bwMode="auto">
          <a:xfrm>
            <a:off x="265588" y="3941762"/>
            <a:ext cx="6326823" cy="4033838"/>
          </a:xfrm>
          <a:prstGeom prst="rect">
            <a:avLst/>
          </a:prstGeom>
          <a:noFill/>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30BD99B0-E9A5-461A-8F5D-401D5E3587F5}"/>
              </a:ext>
            </a:extLst>
          </p:cNvPr>
          <p:cNvSpPr/>
          <p:nvPr/>
        </p:nvSpPr>
        <p:spPr>
          <a:xfrm rot="19205354">
            <a:off x="1192212" y="5767844"/>
            <a:ext cx="4610100" cy="30970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pPr>
            <a:r>
              <a:rPr lang="en-US" sz="2000" dirty="0">
                <a:solidFill>
                  <a:srgbClr val="000000"/>
                </a:solidFill>
                <a:effectLst/>
                <a:ea typeface="Open Sans" panose="020B0606030504020204" pitchFamily="34" charset="0"/>
                <a:cs typeface="Times New Roman" panose="02020603050405020304" pitchFamily="18" charset="0"/>
              </a:rPr>
              <a:t>SAMPLE</a:t>
            </a:r>
            <a:endParaRPr lang="en-US" sz="900" dirty="0">
              <a:effectLst/>
              <a:ea typeface="Open Sans" panose="020B0606030504020204" pitchFamily="34" charset="0"/>
              <a:cs typeface="Times New Roman" panose="02020603050405020304" pitchFamily="18" charset="0"/>
            </a:endParaRPr>
          </a:p>
        </p:txBody>
      </p:sp>
      <p:sp>
        <p:nvSpPr>
          <p:cNvPr id="7" name="Content Placeholder 3">
            <a:extLst>
              <a:ext uri="{FF2B5EF4-FFF2-40B4-BE49-F238E27FC236}">
                <a16:creationId xmlns:a16="http://schemas.microsoft.com/office/drawing/2014/main" id="{D8758A0B-4C15-41D3-8888-3E8E53D79A8F}"/>
              </a:ext>
            </a:extLst>
          </p:cNvPr>
          <p:cNvSpPr txBox="1">
            <a:spLocks/>
          </p:cNvSpPr>
          <p:nvPr/>
        </p:nvSpPr>
        <p:spPr>
          <a:xfrm>
            <a:off x="294878" y="7980439"/>
            <a:ext cx="6334521" cy="312661"/>
          </a:xfrm>
          <a:prstGeom prst="rect">
            <a:avLst/>
          </a:prstGeom>
        </p:spPr>
        <p:txBody>
          <a:bodyPr vert="horz" lIns="0" tIns="0" rIns="0" bIns="0" numCol="3" spcCol="182880" rtlCol="0">
            <a:noAutofit/>
          </a:bodyPr>
          <a:lstStyle>
            <a:lvl1pPr marL="0" indent="0" algn="l" defTabSz="685800" rtl="0" eaLnBrk="1" latinLnBrk="0" hangingPunct="1">
              <a:spcBef>
                <a:spcPts val="0"/>
              </a:spcBef>
              <a:spcAft>
                <a:spcPts val="600"/>
              </a:spcAft>
              <a:buSzPct val="100000"/>
              <a:buFontTx/>
              <a:buNone/>
              <a:defRPr sz="900" b="0" kern="1200">
                <a:solidFill>
                  <a:schemeClr val="tx1"/>
                </a:solidFill>
                <a:latin typeface="+mn-lt"/>
                <a:ea typeface="+mn-ea"/>
                <a:cs typeface="+mn-cs"/>
              </a:defRPr>
            </a:lvl1pPr>
            <a:lvl2pPr marL="95250" indent="-95250" algn="l" defTabSz="685800" rtl="0" eaLnBrk="1" latinLnBrk="0" hangingPunct="1">
              <a:spcBef>
                <a:spcPts val="0"/>
              </a:spcBef>
              <a:spcAft>
                <a:spcPts val="600"/>
              </a:spcAft>
              <a:buClrTx/>
              <a:buSzPct val="100000"/>
              <a:buFont typeface="Arial" panose="020B0604020202020204" pitchFamily="34" charset="0"/>
              <a:buChar char="•"/>
              <a:defRPr lang="en-US" sz="900" b="0" kern="1200">
                <a:solidFill>
                  <a:schemeClr val="tx1"/>
                </a:solidFill>
                <a:latin typeface="+mn-lt"/>
                <a:ea typeface="+mn-ea"/>
                <a:cs typeface="+mn-cs"/>
              </a:defRPr>
            </a:lvl2pPr>
            <a:lvl3pPr marL="209550" indent="-95250" algn="l" defTabSz="685800" rtl="0" eaLnBrk="1" latinLnBrk="0" hangingPunct="1">
              <a:spcBef>
                <a:spcPts val="0"/>
              </a:spcBef>
              <a:spcAft>
                <a:spcPts val="600"/>
              </a:spcAft>
              <a:buClrTx/>
              <a:buSzPct val="100000"/>
              <a:buFont typeface="Arial" panose="020B0604020202020204" pitchFamily="34" charset="0"/>
              <a:buChar char="−"/>
              <a:defRPr lang="en-US" sz="900" kern="1200">
                <a:solidFill>
                  <a:schemeClr val="tx1"/>
                </a:solidFill>
                <a:latin typeface="+mn-lt"/>
                <a:ea typeface="+mn-ea"/>
                <a:cs typeface="+mn-cs"/>
              </a:defRPr>
            </a:lvl3pPr>
            <a:lvl4pPr marL="323850" indent="-95250" algn="l" defTabSz="685800" rtl="0" eaLnBrk="1" latinLnBrk="0" hangingPunct="1">
              <a:spcBef>
                <a:spcPts val="0"/>
              </a:spcBef>
              <a:spcAft>
                <a:spcPts val="600"/>
              </a:spcAft>
              <a:buClrTx/>
              <a:buSzPct val="100000"/>
              <a:buFont typeface="Arial" panose="020B0604020202020204" pitchFamily="34" charset="0"/>
              <a:buChar char="◦"/>
              <a:defRPr lang="en-US" sz="900" kern="1200" baseline="0">
                <a:solidFill>
                  <a:schemeClr val="tx1"/>
                </a:solidFill>
                <a:latin typeface="+mn-lt"/>
                <a:ea typeface="+mn-ea"/>
                <a:cs typeface="+mn-cs"/>
              </a:defRPr>
            </a:lvl4pPr>
            <a:lvl5pPr marL="438150" indent="-95250" algn="l" defTabSz="598885" rtl="0" eaLnBrk="1" latinLnBrk="0" hangingPunct="1">
              <a:spcBef>
                <a:spcPts val="0"/>
              </a:spcBef>
              <a:spcAft>
                <a:spcPts val="600"/>
              </a:spcAft>
              <a:buClrTx/>
              <a:buSzPct val="100000"/>
              <a:buFont typeface="Arial" panose="020B0604020202020204" pitchFamily="34" charset="0"/>
              <a:buChar char="−"/>
              <a:tabLst/>
              <a:defRPr lang="en-US" sz="900" kern="1200" baseline="0">
                <a:solidFill>
                  <a:schemeClr val="tx1"/>
                </a:solidFill>
                <a:latin typeface="+mn-lt"/>
                <a:ea typeface="+mn-ea"/>
                <a:cs typeface="+mn-cs"/>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a:lstStyle>
          <a:p>
            <a:r>
              <a:rPr lang="en-US" dirty="0"/>
              <a:t>The example of key concepts proposed solution architecture are described in the following table.</a:t>
            </a:r>
          </a:p>
          <a:p>
            <a:endParaRPr lang="en-US" dirty="0"/>
          </a:p>
        </p:txBody>
      </p:sp>
    </p:spTree>
    <p:extLst>
      <p:ext uri="{BB962C8B-B14F-4D97-AF65-F5344CB8AC3E}">
        <p14:creationId xmlns:p14="http://schemas.microsoft.com/office/powerpoint/2010/main" val="3667258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migration</a:t>
            </a:r>
          </a:p>
        </p:txBody>
      </p:sp>
      <p:sp>
        <p:nvSpPr>
          <p:cNvPr id="3" name="Text Placeholder 2"/>
          <p:cNvSpPr>
            <a:spLocks noGrp="1"/>
          </p:cNvSpPr>
          <p:nvPr>
            <p:ph type="body" sz="quarter" idx="10"/>
          </p:nvPr>
        </p:nvSpPr>
        <p:spPr>
          <a:xfrm>
            <a:off x="282575" y="760270"/>
            <a:ext cx="6292850" cy="274320"/>
          </a:xfrm>
        </p:spPr>
        <p:txBody>
          <a:bodyPr/>
          <a:lstStyle/>
          <a:p>
            <a:r>
              <a:rPr lang="en-US" dirty="0"/>
              <a:t>Client example</a:t>
            </a:r>
          </a:p>
        </p:txBody>
      </p:sp>
      <p:graphicFrame>
        <p:nvGraphicFramePr>
          <p:cNvPr id="8" name="Table 7">
            <a:extLst>
              <a:ext uri="{FF2B5EF4-FFF2-40B4-BE49-F238E27FC236}">
                <a16:creationId xmlns:a16="http://schemas.microsoft.com/office/drawing/2014/main" id="{DC44C1A4-3A89-4F70-8E24-52AC31482E1F}"/>
              </a:ext>
            </a:extLst>
          </p:cNvPr>
          <p:cNvGraphicFramePr>
            <a:graphicFrameLocks noGrp="1"/>
          </p:cNvGraphicFramePr>
          <p:nvPr>
            <p:extLst>
              <p:ext uri="{D42A27DB-BD31-4B8C-83A1-F6EECF244321}">
                <p14:modId xmlns:p14="http://schemas.microsoft.com/office/powerpoint/2010/main" val="450418931"/>
              </p:ext>
            </p:extLst>
          </p:nvPr>
        </p:nvGraphicFramePr>
        <p:xfrm>
          <a:off x="282575" y="1104900"/>
          <a:ext cx="6292849" cy="7429439"/>
        </p:xfrm>
        <a:graphic>
          <a:graphicData uri="http://schemas.openxmlformats.org/drawingml/2006/table">
            <a:tbl>
              <a:tblPr firstRow="1" firstCol="1" bandRow="1">
                <a:tableStyleId>{69012ECD-51FC-41F1-AA8D-1B2483CD663E}</a:tableStyleId>
              </a:tblPr>
              <a:tblGrid>
                <a:gridCol w="1203325">
                  <a:extLst>
                    <a:ext uri="{9D8B030D-6E8A-4147-A177-3AD203B41FA5}">
                      <a16:colId xmlns:a16="http://schemas.microsoft.com/office/drawing/2014/main" val="328257764"/>
                    </a:ext>
                  </a:extLst>
                </a:gridCol>
                <a:gridCol w="5089524">
                  <a:extLst>
                    <a:ext uri="{9D8B030D-6E8A-4147-A177-3AD203B41FA5}">
                      <a16:colId xmlns:a16="http://schemas.microsoft.com/office/drawing/2014/main" val="2900188348"/>
                    </a:ext>
                  </a:extLst>
                </a:gridCol>
              </a:tblGrid>
              <a:tr h="309349">
                <a:tc>
                  <a:txBody>
                    <a:bodyPr/>
                    <a:lstStyle/>
                    <a:p>
                      <a:pPr marL="0" marR="0">
                        <a:spcBef>
                          <a:spcPts val="300"/>
                        </a:spcBef>
                        <a:spcAft>
                          <a:spcPts val="300"/>
                        </a:spcAft>
                      </a:pPr>
                      <a:r>
                        <a:rPr lang="en-US" sz="900">
                          <a:effectLst/>
                        </a:rPr>
                        <a:t>Concept</a:t>
                      </a:r>
                      <a:endParaRPr lang="en-US" sz="900" b="1">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300"/>
                        </a:spcBef>
                        <a:spcAft>
                          <a:spcPts val="300"/>
                        </a:spcAft>
                      </a:pPr>
                      <a:r>
                        <a:rPr lang="en-US" sz="900">
                          <a:effectLst/>
                        </a:rPr>
                        <a:t>Description</a:t>
                      </a:r>
                      <a:endParaRPr lang="en-US" sz="900" b="1">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934794"/>
                  </a:ext>
                </a:extLst>
              </a:tr>
              <a:tr h="490555">
                <a:tc>
                  <a:txBody>
                    <a:bodyPr/>
                    <a:lstStyle/>
                    <a:p>
                      <a:pPr marL="0" marR="0">
                        <a:spcBef>
                          <a:spcPts val="200"/>
                        </a:spcBef>
                        <a:spcAft>
                          <a:spcPts val="200"/>
                        </a:spcAft>
                      </a:pPr>
                      <a:r>
                        <a:rPr lang="en-US" sz="900">
                          <a:effectLst/>
                        </a:rPr>
                        <a:t>Extract</a:t>
                      </a:r>
                      <a:endParaRPr lang="en-US" sz="900" b="1">
                        <a:solidFill>
                          <a:srgbClr val="000000"/>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200"/>
                        </a:spcBef>
                        <a:spcAft>
                          <a:spcPts val="200"/>
                        </a:spcAft>
                      </a:pPr>
                      <a:r>
                        <a:rPr lang="en-US" sz="900" dirty="0">
                          <a:effectLst/>
                        </a:rPr>
                        <a:t>Extract the data from Non-SAP and SAP source systems or from excel/flat file exports. There should be minimal logic in extraction programs. The extracted data is placed in staging area, which is a relational database.</a:t>
                      </a:r>
                      <a:endParaRPr lang="en-US" sz="900" dirty="0">
                        <a:solidFill>
                          <a:srgbClr val="000000"/>
                        </a:solidFill>
                        <a:effectLst/>
                        <a:latin typeface="Open Sans" panose="020B0606030504020204" pitchFamily="34" charset="0"/>
                        <a:ea typeface="Times" panose="02020603050405020304" pitchFamily="18" charset="0"/>
                        <a:cs typeface="Calibri" panose="020F0502020204030204" pitchFamily="34" charset="0"/>
                      </a:endParaRPr>
                    </a:p>
                  </a:txBody>
                  <a:tcPr marL="36830"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8833928"/>
                  </a:ext>
                </a:extLst>
              </a:tr>
              <a:tr h="327035">
                <a:tc>
                  <a:txBody>
                    <a:bodyPr/>
                    <a:lstStyle/>
                    <a:p>
                      <a:pPr marL="0" marR="0">
                        <a:spcBef>
                          <a:spcPts val="200"/>
                        </a:spcBef>
                        <a:spcAft>
                          <a:spcPts val="200"/>
                        </a:spcAft>
                      </a:pPr>
                      <a:r>
                        <a:rPr lang="en-US" sz="900">
                          <a:effectLst/>
                        </a:rPr>
                        <a:t>Stage</a:t>
                      </a:r>
                      <a:endParaRPr lang="en-US" sz="900" b="1">
                        <a:solidFill>
                          <a:srgbClr val="000000"/>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200"/>
                        </a:spcBef>
                        <a:spcAft>
                          <a:spcPts val="200"/>
                        </a:spcAft>
                      </a:pPr>
                      <a:r>
                        <a:rPr lang="en-US" sz="900">
                          <a:effectLst/>
                        </a:rPr>
                        <a:t>This holds the raw data extracts that will be further used for profiling, cleansing, and harmonization before loading into the S/4HANA environment or the Global Databases. </a:t>
                      </a:r>
                      <a:endParaRPr lang="en-US" sz="900">
                        <a:solidFill>
                          <a:srgbClr val="000000"/>
                        </a:solidFill>
                        <a:effectLst/>
                        <a:latin typeface="Open Sans" panose="020B0606030504020204" pitchFamily="34" charset="0"/>
                        <a:ea typeface="Times" panose="02020603050405020304" pitchFamily="18" charset="0"/>
                        <a:cs typeface="Calibri" panose="020F0502020204030204" pitchFamily="34" charset="0"/>
                      </a:endParaRPr>
                    </a:p>
                  </a:txBody>
                  <a:tcPr marL="36830"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308426"/>
                  </a:ext>
                </a:extLst>
              </a:tr>
              <a:tr h="560130">
                <a:tc>
                  <a:txBody>
                    <a:bodyPr/>
                    <a:lstStyle/>
                    <a:p>
                      <a:pPr marL="0" marR="0">
                        <a:spcBef>
                          <a:spcPts val="200"/>
                        </a:spcBef>
                        <a:spcAft>
                          <a:spcPts val="200"/>
                        </a:spcAft>
                      </a:pPr>
                      <a:r>
                        <a:rPr lang="en-US" sz="900">
                          <a:effectLst/>
                        </a:rPr>
                        <a:t>Data Profiling</a:t>
                      </a:r>
                      <a:endParaRPr lang="en-US" sz="900" b="1">
                        <a:solidFill>
                          <a:srgbClr val="000000"/>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200"/>
                        </a:spcBef>
                        <a:spcAft>
                          <a:spcPts val="200"/>
                        </a:spcAft>
                      </a:pPr>
                      <a:r>
                        <a:rPr lang="en-US" sz="900">
                          <a:effectLst/>
                        </a:rPr>
                        <a:t>Data profiling is performed using Information Steward to assess the data quality, data compliance with target systems, and business impact. It also helps identify cleansing requirements to resolve the data anomalies before migrating the data to the target systems. </a:t>
                      </a:r>
                      <a:endParaRPr lang="en-US" sz="900">
                        <a:solidFill>
                          <a:srgbClr val="000000"/>
                        </a:solidFill>
                        <a:effectLst/>
                        <a:latin typeface="Open Sans" panose="020B0606030504020204" pitchFamily="34" charset="0"/>
                        <a:ea typeface="Times" panose="02020603050405020304" pitchFamily="18" charset="0"/>
                        <a:cs typeface="Calibri" panose="020F0502020204030204" pitchFamily="34" charset="0"/>
                      </a:endParaRPr>
                    </a:p>
                  </a:txBody>
                  <a:tcPr marL="36830"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3033578"/>
                  </a:ext>
                </a:extLst>
              </a:tr>
              <a:tr h="1696099">
                <a:tc>
                  <a:txBody>
                    <a:bodyPr/>
                    <a:lstStyle/>
                    <a:p>
                      <a:pPr marL="0" marR="0">
                        <a:spcBef>
                          <a:spcPts val="200"/>
                        </a:spcBef>
                        <a:spcAft>
                          <a:spcPts val="200"/>
                        </a:spcAft>
                      </a:pPr>
                      <a:r>
                        <a:rPr lang="en-US" sz="900">
                          <a:effectLst/>
                        </a:rPr>
                        <a:t>Data Cleansing, Enrichment, and Harmonization </a:t>
                      </a:r>
                      <a:endParaRPr lang="en-US" sz="900" b="1">
                        <a:solidFill>
                          <a:srgbClr val="000000"/>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200"/>
                        </a:spcBef>
                        <a:spcAft>
                          <a:spcPts val="200"/>
                        </a:spcAft>
                      </a:pPr>
                      <a:r>
                        <a:rPr lang="en-US" sz="900" dirty="0">
                          <a:effectLst/>
                        </a:rPr>
                        <a:t>Data cleansing includes:</a:t>
                      </a:r>
                    </a:p>
                    <a:p>
                      <a:pPr marL="171450" marR="0" lvl="0" indent="-171450">
                        <a:spcBef>
                          <a:spcPts val="0"/>
                        </a:spcBef>
                        <a:spcAft>
                          <a:spcPts val="200"/>
                        </a:spcAft>
                        <a:buFont typeface="Arial" panose="020B0604020202020204" pitchFamily="34" charset="0"/>
                        <a:buChar char="•"/>
                      </a:pPr>
                      <a:r>
                        <a:rPr lang="en-US" sz="900" dirty="0">
                          <a:effectLst/>
                        </a:rPr>
                        <a:t>Entering missing data in the source system or through construction templates</a:t>
                      </a:r>
                    </a:p>
                    <a:p>
                      <a:pPr marL="171450" marR="0" lvl="0" indent="-171450">
                        <a:spcBef>
                          <a:spcPts val="0"/>
                        </a:spcBef>
                        <a:spcAft>
                          <a:spcPts val="200"/>
                        </a:spcAft>
                        <a:buFont typeface="Arial" panose="020B0604020202020204" pitchFamily="34" charset="0"/>
                        <a:buChar char="•"/>
                      </a:pPr>
                      <a:r>
                        <a:rPr lang="en-US" sz="900" dirty="0">
                          <a:effectLst/>
                        </a:rPr>
                        <a:t>Deactivating records no longer needed in the source system</a:t>
                      </a:r>
                    </a:p>
                    <a:p>
                      <a:pPr marL="171450" marR="0" lvl="0" indent="-171450">
                        <a:spcBef>
                          <a:spcPts val="0"/>
                        </a:spcBef>
                        <a:spcAft>
                          <a:spcPts val="200"/>
                        </a:spcAft>
                        <a:buFont typeface="Arial" panose="020B0604020202020204" pitchFamily="34" charset="0"/>
                        <a:buChar char="•"/>
                      </a:pPr>
                      <a:r>
                        <a:rPr lang="en-US" sz="900" dirty="0">
                          <a:effectLst/>
                        </a:rPr>
                        <a:t>Updating bad address data in source</a:t>
                      </a:r>
                    </a:p>
                    <a:p>
                      <a:pPr marL="171450" marR="0" lvl="0" indent="-171450">
                        <a:spcBef>
                          <a:spcPts val="0"/>
                        </a:spcBef>
                        <a:spcAft>
                          <a:spcPts val="200"/>
                        </a:spcAft>
                        <a:buFont typeface="Arial" panose="020B0604020202020204" pitchFamily="34" charset="0"/>
                        <a:buChar char="•"/>
                      </a:pPr>
                      <a:r>
                        <a:rPr lang="en-US" sz="900" dirty="0">
                          <a:effectLst/>
                        </a:rPr>
                        <a:t>Merging identified duplicate records (master data and transactions)</a:t>
                      </a:r>
                    </a:p>
                    <a:p>
                      <a:pPr marL="171450" marR="0" lvl="0" indent="-171450">
                        <a:spcBef>
                          <a:spcPts val="0"/>
                        </a:spcBef>
                        <a:spcAft>
                          <a:spcPts val="200"/>
                        </a:spcAft>
                        <a:buFont typeface="Arial" panose="020B0604020202020204" pitchFamily="34" charset="0"/>
                        <a:buChar char="•"/>
                      </a:pPr>
                      <a:r>
                        <a:rPr lang="en-US" sz="900" dirty="0">
                          <a:effectLst/>
                        </a:rPr>
                        <a:t>Standardizing name and address data for customers and vendors</a:t>
                      </a:r>
                    </a:p>
                    <a:p>
                      <a:pPr marL="0" marR="0">
                        <a:spcBef>
                          <a:spcPts val="200"/>
                        </a:spcBef>
                        <a:spcAft>
                          <a:spcPts val="200"/>
                        </a:spcAft>
                      </a:pPr>
                      <a:r>
                        <a:rPr lang="en-US" sz="900" dirty="0">
                          <a:effectLst/>
                        </a:rPr>
                        <a:t>Cleansing for Customer/Vendor address data can be performed using the SAP address dictionaries, while for the other objects we can define custom cleansing rules and build a cleansing package</a:t>
                      </a:r>
                      <a:endParaRPr lang="en-US" sz="900" dirty="0">
                        <a:solidFill>
                          <a:srgbClr val="000000"/>
                        </a:solidFill>
                        <a:effectLst/>
                        <a:latin typeface="Open Sans" panose="020B0606030504020204" pitchFamily="34" charset="0"/>
                        <a:ea typeface="Times" panose="02020603050405020304" pitchFamily="18" charset="0"/>
                        <a:cs typeface="Calibri" panose="020F0502020204030204" pitchFamily="34" charset="0"/>
                      </a:endParaRPr>
                    </a:p>
                  </a:txBody>
                  <a:tcPr marL="36830"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425920"/>
                  </a:ext>
                </a:extLst>
              </a:tr>
              <a:tr h="1664037">
                <a:tc>
                  <a:txBody>
                    <a:bodyPr/>
                    <a:lstStyle/>
                    <a:p>
                      <a:pPr marL="0" marR="0">
                        <a:spcBef>
                          <a:spcPts val="200"/>
                        </a:spcBef>
                        <a:spcAft>
                          <a:spcPts val="200"/>
                        </a:spcAft>
                      </a:pPr>
                      <a:r>
                        <a:rPr lang="en-US" sz="900">
                          <a:effectLst/>
                        </a:rPr>
                        <a:t>Transforming data to Template</a:t>
                      </a:r>
                      <a:endParaRPr lang="en-US" sz="900" b="1">
                        <a:solidFill>
                          <a:srgbClr val="000000"/>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200"/>
                        </a:spcBef>
                        <a:spcAft>
                          <a:spcPts val="200"/>
                        </a:spcAft>
                      </a:pPr>
                      <a:r>
                        <a:rPr lang="en-US" sz="900" dirty="0">
                          <a:effectLst/>
                        </a:rPr>
                        <a:t>Implement the business transformation rules on the cleansed data in the staging environment and Transform it into a common data layout for the migration object (tables and columns). This includes:</a:t>
                      </a:r>
                    </a:p>
                    <a:p>
                      <a:pPr marL="171450" marR="0" lvl="0" indent="-171450">
                        <a:spcBef>
                          <a:spcPts val="0"/>
                        </a:spcBef>
                        <a:spcAft>
                          <a:spcPts val="200"/>
                        </a:spcAft>
                        <a:buFont typeface="Arial" panose="020B0604020202020204" pitchFamily="34" charset="0"/>
                        <a:buChar char="•"/>
                      </a:pPr>
                      <a:r>
                        <a:rPr lang="en-US" sz="900" dirty="0">
                          <a:effectLst/>
                        </a:rPr>
                        <a:t>Field and value mapping</a:t>
                      </a:r>
                    </a:p>
                    <a:p>
                      <a:pPr marL="171450" marR="0" lvl="0" indent="-171450">
                        <a:spcBef>
                          <a:spcPts val="0"/>
                        </a:spcBef>
                        <a:spcAft>
                          <a:spcPts val="200"/>
                        </a:spcAft>
                        <a:buFont typeface="Arial" panose="020B0604020202020204" pitchFamily="34" charset="0"/>
                        <a:buChar char="•"/>
                      </a:pPr>
                      <a:r>
                        <a:rPr lang="en-US" sz="900" dirty="0">
                          <a:effectLst/>
                        </a:rPr>
                        <a:t>Source to S/4HANA value or ID translation</a:t>
                      </a:r>
                    </a:p>
                    <a:p>
                      <a:pPr marL="171450" marR="0" lvl="0" indent="-171450">
                        <a:spcBef>
                          <a:spcPts val="0"/>
                        </a:spcBef>
                        <a:spcAft>
                          <a:spcPts val="200"/>
                        </a:spcAft>
                        <a:buFont typeface="Arial" panose="020B0604020202020204" pitchFamily="34" charset="0"/>
                        <a:buChar char="•"/>
                      </a:pPr>
                      <a:r>
                        <a:rPr lang="en-US" sz="900" dirty="0">
                          <a:effectLst/>
                        </a:rPr>
                        <a:t>Default values</a:t>
                      </a:r>
                    </a:p>
                    <a:p>
                      <a:pPr marL="171450" marR="0" lvl="0" indent="-171450">
                        <a:spcBef>
                          <a:spcPts val="0"/>
                        </a:spcBef>
                        <a:spcAft>
                          <a:spcPts val="200"/>
                        </a:spcAft>
                        <a:buFont typeface="Arial" panose="020B0604020202020204" pitchFamily="34" charset="0"/>
                        <a:buChar char="•"/>
                      </a:pPr>
                      <a:r>
                        <a:rPr lang="en-US" sz="900" dirty="0">
                          <a:effectLst/>
                        </a:rPr>
                        <a:t>Conditional mapping</a:t>
                      </a:r>
                    </a:p>
                    <a:p>
                      <a:pPr marL="171450" marR="0" lvl="0" indent="-171450">
                        <a:spcBef>
                          <a:spcPts val="0"/>
                        </a:spcBef>
                        <a:spcAft>
                          <a:spcPts val="200"/>
                        </a:spcAft>
                        <a:buFont typeface="Arial" panose="020B0604020202020204" pitchFamily="34" charset="0"/>
                        <a:buChar char="•"/>
                      </a:pPr>
                      <a:r>
                        <a:rPr lang="en-US" sz="900" dirty="0">
                          <a:effectLst/>
                        </a:rPr>
                        <a:t>Consolidation of duplicates</a:t>
                      </a:r>
                    </a:p>
                    <a:p>
                      <a:pPr marL="171450" marR="0" lvl="0" indent="-171450">
                        <a:spcBef>
                          <a:spcPts val="0"/>
                        </a:spcBef>
                        <a:spcAft>
                          <a:spcPts val="200"/>
                        </a:spcAft>
                        <a:buFont typeface="Arial" panose="020B0604020202020204" pitchFamily="34" charset="0"/>
                        <a:buChar char="•"/>
                      </a:pPr>
                      <a:r>
                        <a:rPr lang="en-US" sz="900" dirty="0">
                          <a:effectLst/>
                        </a:rPr>
                        <a:t>Merging enriched data from a third party with extracted data</a:t>
                      </a:r>
                      <a:endParaRPr lang="en-US" sz="900" dirty="0">
                        <a:solidFill>
                          <a:srgbClr val="000000"/>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763712"/>
                  </a:ext>
                </a:extLst>
              </a:tr>
              <a:tr h="817590">
                <a:tc>
                  <a:txBody>
                    <a:bodyPr/>
                    <a:lstStyle/>
                    <a:p>
                      <a:pPr marL="0" marR="0">
                        <a:spcBef>
                          <a:spcPts val="200"/>
                        </a:spcBef>
                        <a:spcAft>
                          <a:spcPts val="200"/>
                        </a:spcAft>
                      </a:pPr>
                      <a:r>
                        <a:rPr lang="en-US" sz="900">
                          <a:effectLst/>
                        </a:rPr>
                        <a:t>Data Validation</a:t>
                      </a:r>
                      <a:endParaRPr lang="en-US" sz="900" b="1">
                        <a:solidFill>
                          <a:srgbClr val="000000"/>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200"/>
                        </a:spcBef>
                        <a:spcAft>
                          <a:spcPts val="200"/>
                        </a:spcAft>
                      </a:pPr>
                      <a:r>
                        <a:rPr lang="en-US" sz="900">
                          <a:effectLst/>
                        </a:rPr>
                        <a:t>The cleansed and enriched load files are validated for data integrity and accuracy before they are loaded into the system. Validation includes reviewing the load file for matching the legacy records counts, confirming the target data formats, confirming accuracy of data, and ensuring completeness of the load file. The files are signed-off by the project and business owners before they are loaded into the system.</a:t>
                      </a:r>
                      <a:endParaRPr lang="en-US" sz="900">
                        <a:solidFill>
                          <a:srgbClr val="000000"/>
                        </a:solidFill>
                        <a:effectLst/>
                        <a:latin typeface="Open Sans" panose="020B0606030504020204" pitchFamily="34" charset="0"/>
                        <a:ea typeface="Times" panose="02020603050405020304" pitchFamily="18" charset="0"/>
                        <a:cs typeface="Calibri" panose="020F0502020204030204" pitchFamily="34" charset="0"/>
                      </a:endParaRPr>
                    </a:p>
                  </a:txBody>
                  <a:tcPr marL="36830"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7222155"/>
                  </a:ext>
                </a:extLst>
              </a:tr>
              <a:tr h="1074089">
                <a:tc>
                  <a:txBody>
                    <a:bodyPr/>
                    <a:lstStyle/>
                    <a:p>
                      <a:pPr marL="0" marR="0">
                        <a:spcBef>
                          <a:spcPts val="200"/>
                        </a:spcBef>
                        <a:spcAft>
                          <a:spcPts val="200"/>
                        </a:spcAft>
                      </a:pPr>
                      <a:r>
                        <a:rPr lang="en-US" sz="900">
                          <a:effectLst/>
                        </a:rPr>
                        <a:t>Data Load</a:t>
                      </a:r>
                      <a:endParaRPr lang="en-US" sz="900" b="1">
                        <a:solidFill>
                          <a:srgbClr val="000000"/>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200"/>
                        </a:spcBef>
                        <a:spcAft>
                          <a:spcPts val="200"/>
                        </a:spcAft>
                      </a:pPr>
                      <a:r>
                        <a:rPr lang="en-US" sz="900">
                          <a:effectLst/>
                        </a:rPr>
                        <a:t>The load of transformed data into SAP S/4HANA is managed using:</a:t>
                      </a:r>
                    </a:p>
                    <a:p>
                      <a:pPr marL="0" marR="0">
                        <a:spcBef>
                          <a:spcPts val="200"/>
                        </a:spcBef>
                        <a:spcAft>
                          <a:spcPts val="200"/>
                        </a:spcAft>
                      </a:pPr>
                      <a:r>
                        <a:rPr lang="en-US" sz="900">
                          <a:effectLst/>
                        </a:rPr>
                        <a:t>a. IDOCS – directly posted from BODS</a:t>
                      </a:r>
                    </a:p>
                    <a:p>
                      <a:pPr marL="0" marR="0">
                        <a:spcBef>
                          <a:spcPts val="200"/>
                        </a:spcBef>
                        <a:spcAft>
                          <a:spcPts val="200"/>
                        </a:spcAft>
                      </a:pPr>
                      <a:r>
                        <a:rPr lang="en-US" sz="900">
                          <a:effectLst/>
                        </a:rPr>
                        <a:t>b. ABAP load programs</a:t>
                      </a:r>
                    </a:p>
                    <a:p>
                      <a:pPr marL="0" marR="0">
                        <a:spcBef>
                          <a:spcPts val="200"/>
                        </a:spcBef>
                        <a:spcAft>
                          <a:spcPts val="200"/>
                        </a:spcAft>
                      </a:pPr>
                      <a:r>
                        <a:rPr lang="en-US" sz="900">
                          <a:effectLst/>
                        </a:rPr>
                        <a:t>c. BAPI</a:t>
                      </a:r>
                    </a:p>
                    <a:p>
                      <a:pPr marL="0" marR="0">
                        <a:spcBef>
                          <a:spcPts val="200"/>
                        </a:spcBef>
                        <a:spcAft>
                          <a:spcPts val="200"/>
                        </a:spcAft>
                      </a:pPr>
                      <a:r>
                        <a:rPr lang="en-US" sz="900">
                          <a:effectLst/>
                        </a:rPr>
                        <a:t>For historical data, direct table loads are performed into the target systems.</a:t>
                      </a:r>
                      <a:endParaRPr lang="en-US" sz="900">
                        <a:solidFill>
                          <a:srgbClr val="000000"/>
                        </a:solidFill>
                        <a:effectLst/>
                        <a:latin typeface="Open Sans" panose="020B0606030504020204" pitchFamily="34" charset="0"/>
                        <a:ea typeface="Times" panose="02020603050405020304" pitchFamily="18" charset="0"/>
                        <a:cs typeface="Calibri" panose="020F0502020204030204" pitchFamily="34" charset="0"/>
                      </a:endParaRPr>
                    </a:p>
                  </a:txBody>
                  <a:tcPr marL="36830"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9215056"/>
                  </a:ext>
                </a:extLst>
              </a:tr>
              <a:tr h="490555">
                <a:tc>
                  <a:txBody>
                    <a:bodyPr/>
                    <a:lstStyle/>
                    <a:p>
                      <a:pPr marL="0" marR="0">
                        <a:spcBef>
                          <a:spcPts val="200"/>
                        </a:spcBef>
                        <a:spcAft>
                          <a:spcPts val="200"/>
                        </a:spcAft>
                      </a:pPr>
                      <a:r>
                        <a:rPr lang="en-US" sz="900">
                          <a:effectLst/>
                        </a:rPr>
                        <a:t>Data Reconciliation</a:t>
                      </a:r>
                      <a:endParaRPr lang="en-US" sz="900" b="1">
                        <a:solidFill>
                          <a:srgbClr val="000000"/>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200"/>
                        </a:spcBef>
                        <a:spcAft>
                          <a:spcPts val="200"/>
                        </a:spcAft>
                      </a:pPr>
                      <a:r>
                        <a:rPr lang="en-US" sz="900" dirty="0">
                          <a:effectLst/>
                        </a:rPr>
                        <a:t>After the load to the target system, data reconciliation is performed between source and target system data sets to confirm that all the data has been loaded completely and correctly. </a:t>
                      </a:r>
                      <a:endParaRPr lang="en-US" sz="900" dirty="0">
                        <a:solidFill>
                          <a:srgbClr val="000000"/>
                        </a:solidFill>
                        <a:effectLst/>
                        <a:latin typeface="Open Sans" panose="020B0606030504020204" pitchFamily="34" charset="0"/>
                        <a:ea typeface="Times" panose="02020603050405020304" pitchFamily="18" charset="0"/>
                        <a:cs typeface="Calibri" panose="020F0502020204030204" pitchFamily="34" charset="0"/>
                      </a:endParaRPr>
                    </a:p>
                  </a:txBody>
                  <a:tcPr marL="36830" marR="368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8177516"/>
                  </a:ext>
                </a:extLst>
              </a:tr>
            </a:tbl>
          </a:graphicData>
        </a:graphic>
      </p:graphicFrame>
    </p:spTree>
    <p:extLst>
      <p:ext uri="{BB962C8B-B14F-4D97-AF65-F5344CB8AC3E}">
        <p14:creationId xmlns:p14="http://schemas.microsoft.com/office/powerpoint/2010/main" val="28152913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migration</a:t>
            </a:r>
          </a:p>
        </p:txBody>
      </p:sp>
      <p:sp>
        <p:nvSpPr>
          <p:cNvPr id="3" name="Text Placeholder 2"/>
          <p:cNvSpPr>
            <a:spLocks noGrp="1"/>
          </p:cNvSpPr>
          <p:nvPr>
            <p:ph type="body" sz="quarter" idx="10"/>
          </p:nvPr>
        </p:nvSpPr>
        <p:spPr>
          <a:xfrm>
            <a:off x="282575" y="760270"/>
            <a:ext cx="6292850" cy="274320"/>
          </a:xfrm>
        </p:spPr>
        <p:txBody>
          <a:bodyPr/>
          <a:lstStyle/>
          <a:p>
            <a:r>
              <a:rPr lang="en-US" dirty="0"/>
              <a:t>Client example</a:t>
            </a:r>
          </a:p>
        </p:txBody>
      </p:sp>
      <p:sp>
        <p:nvSpPr>
          <p:cNvPr id="7" name="Rectangle 6">
            <a:extLst>
              <a:ext uri="{FF2B5EF4-FFF2-40B4-BE49-F238E27FC236}">
                <a16:creationId xmlns:a16="http://schemas.microsoft.com/office/drawing/2014/main" id="{ECF88C00-6987-4498-A4B4-5E02B083A31F}"/>
              </a:ext>
            </a:extLst>
          </p:cNvPr>
          <p:cNvSpPr/>
          <p:nvPr/>
        </p:nvSpPr>
        <p:spPr bwMode="gray">
          <a:xfrm>
            <a:off x="282575" y="1231900"/>
            <a:ext cx="6292850" cy="304800"/>
          </a:xfrm>
          <a:prstGeom prst="rect">
            <a:avLst/>
          </a:prstGeom>
          <a:solidFill>
            <a:schemeClr val="accent2"/>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US" sz="1400" b="1" dirty="0">
                <a:solidFill>
                  <a:schemeClr val="bg1"/>
                </a:solidFill>
              </a:rPr>
              <a:t>Activities, deliverables and </a:t>
            </a:r>
            <a:r>
              <a:rPr lang="en-US" sz="1400" b="1" dirty="0">
                <a:solidFill>
                  <a:srgbClr val="FF0000"/>
                </a:solidFill>
              </a:rPr>
              <a:t>&lt;&lt;Client&gt;&gt;</a:t>
            </a:r>
            <a:r>
              <a:rPr lang="en-US" sz="1400" b="1" dirty="0">
                <a:solidFill>
                  <a:schemeClr val="bg1"/>
                </a:solidFill>
              </a:rPr>
              <a:t> considerations</a:t>
            </a:r>
          </a:p>
        </p:txBody>
      </p:sp>
      <p:graphicFrame>
        <p:nvGraphicFramePr>
          <p:cNvPr id="9" name="Table 8">
            <a:extLst>
              <a:ext uri="{FF2B5EF4-FFF2-40B4-BE49-F238E27FC236}">
                <a16:creationId xmlns:a16="http://schemas.microsoft.com/office/drawing/2014/main" id="{99B3E226-0733-4741-B20F-B2F71879F81C}"/>
              </a:ext>
            </a:extLst>
          </p:cNvPr>
          <p:cNvGraphicFramePr>
            <a:graphicFrameLocks noGrp="1"/>
          </p:cNvGraphicFramePr>
          <p:nvPr>
            <p:extLst>
              <p:ext uri="{D42A27DB-BD31-4B8C-83A1-F6EECF244321}">
                <p14:modId xmlns:p14="http://schemas.microsoft.com/office/powerpoint/2010/main" val="1382516751"/>
              </p:ext>
            </p:extLst>
          </p:nvPr>
        </p:nvGraphicFramePr>
        <p:xfrm>
          <a:off x="282575" y="4889500"/>
          <a:ext cx="6292850" cy="3626013"/>
        </p:xfrm>
        <a:graphic>
          <a:graphicData uri="http://schemas.openxmlformats.org/drawingml/2006/table">
            <a:tbl>
              <a:tblPr firstRow="1" firstCol="1" bandRow="1">
                <a:tableStyleId>{5C22544A-7EE6-4342-B048-85BDC9FD1C3A}</a:tableStyleId>
              </a:tblPr>
              <a:tblGrid>
                <a:gridCol w="2096778">
                  <a:extLst>
                    <a:ext uri="{9D8B030D-6E8A-4147-A177-3AD203B41FA5}">
                      <a16:colId xmlns:a16="http://schemas.microsoft.com/office/drawing/2014/main" val="1091091405"/>
                    </a:ext>
                  </a:extLst>
                </a:gridCol>
                <a:gridCol w="2098036">
                  <a:extLst>
                    <a:ext uri="{9D8B030D-6E8A-4147-A177-3AD203B41FA5}">
                      <a16:colId xmlns:a16="http://schemas.microsoft.com/office/drawing/2014/main" val="3519962655"/>
                    </a:ext>
                  </a:extLst>
                </a:gridCol>
                <a:gridCol w="2098036">
                  <a:extLst>
                    <a:ext uri="{9D8B030D-6E8A-4147-A177-3AD203B41FA5}">
                      <a16:colId xmlns:a16="http://schemas.microsoft.com/office/drawing/2014/main" val="674837684"/>
                    </a:ext>
                  </a:extLst>
                </a:gridCol>
              </a:tblGrid>
              <a:tr h="279037">
                <a:tc gridSpan="3">
                  <a:txBody>
                    <a:bodyPr/>
                    <a:lstStyle/>
                    <a:p>
                      <a:pPr marL="0" marR="0" algn="l" defTabSz="685800" rtl="0" eaLnBrk="1" latinLnBrk="0" hangingPunct="1">
                        <a:spcBef>
                          <a:spcPts val="300"/>
                        </a:spcBef>
                        <a:spcAft>
                          <a:spcPts val="300"/>
                        </a:spcAft>
                      </a:pPr>
                      <a:r>
                        <a:rPr lang="en-US" sz="900" b="1" kern="1200" dirty="0">
                          <a:solidFill>
                            <a:schemeClr val="bg1"/>
                          </a:solidFill>
                          <a:effectLst/>
                          <a:latin typeface="+mj-lt"/>
                          <a:ea typeface="Times" panose="02020603050405020304" pitchFamily="18" charset="0"/>
                          <a:cs typeface="Arial" panose="020B0604020202020204" pitchFamily="34" charset="0"/>
                        </a:rPr>
                        <a:t>Blueprint/Explore</a:t>
                      </a:r>
                    </a:p>
                  </a:txBody>
                  <a:tcPr marL="36830" marR="36830" marT="0" marB="0" anchor="ctr"/>
                </a:tc>
                <a:tc hMerge="1">
                  <a:txBody>
                    <a:bodyPr/>
                    <a:lstStyle/>
                    <a:p>
                      <a:pPr marL="0" marR="0">
                        <a:spcBef>
                          <a:spcPts val="300"/>
                        </a:spcBef>
                        <a:spcAft>
                          <a:spcPts val="300"/>
                        </a:spcAft>
                      </a:pPr>
                      <a:endParaRPr lang="en-US" sz="850" b="1" dirty="0">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tc>
                <a:tc hMerge="1">
                  <a:txBody>
                    <a:bodyPr/>
                    <a:lstStyle/>
                    <a:p>
                      <a:pPr marL="0" marR="0">
                        <a:spcBef>
                          <a:spcPts val="300"/>
                        </a:spcBef>
                        <a:spcAft>
                          <a:spcPts val="300"/>
                        </a:spcAft>
                      </a:pPr>
                      <a:endParaRPr lang="en-US" sz="850" b="1" dirty="0">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tc>
                <a:extLst>
                  <a:ext uri="{0D108BD9-81ED-4DB2-BD59-A6C34878D82A}">
                    <a16:rowId xmlns:a16="http://schemas.microsoft.com/office/drawing/2014/main" val="227522711"/>
                  </a:ext>
                </a:extLst>
              </a:tr>
              <a:tr h="334844">
                <a:tc>
                  <a:txBody>
                    <a:bodyPr/>
                    <a:lstStyle/>
                    <a:p>
                      <a:pPr marL="0" marR="0">
                        <a:spcBef>
                          <a:spcPts val="300"/>
                        </a:spcBef>
                        <a:spcAft>
                          <a:spcPts val="300"/>
                        </a:spcAft>
                      </a:pPr>
                      <a:r>
                        <a:rPr lang="en-US" sz="900" b="0" dirty="0">
                          <a:solidFill>
                            <a:schemeClr val="tx1"/>
                          </a:solidFill>
                          <a:effectLst/>
                          <a:latin typeface="+mj-lt"/>
                          <a:ea typeface="Times" panose="02020603050405020304" pitchFamily="18" charset="0"/>
                          <a:cs typeface="Arial" panose="020B0604020202020204" pitchFamily="34" charset="0"/>
                        </a:rPr>
                        <a:t>Activities</a:t>
                      </a:r>
                    </a:p>
                  </a:txBody>
                  <a:tcPr marL="36830" marR="36830" marT="0" marB="0" anchor="ctr">
                    <a:solidFill>
                      <a:schemeClr val="bg2"/>
                    </a:solidFill>
                  </a:tcPr>
                </a:tc>
                <a:tc>
                  <a:txBody>
                    <a:bodyPr/>
                    <a:lstStyle/>
                    <a:p>
                      <a:pPr marL="0" marR="0">
                        <a:spcBef>
                          <a:spcPts val="300"/>
                        </a:spcBef>
                        <a:spcAft>
                          <a:spcPts val="300"/>
                        </a:spcAft>
                      </a:pPr>
                      <a:r>
                        <a:rPr lang="en-US" sz="900" b="0">
                          <a:solidFill>
                            <a:schemeClr val="tx1"/>
                          </a:solidFill>
                          <a:effectLst/>
                          <a:latin typeface="+mj-lt"/>
                          <a:ea typeface="Times" panose="02020603050405020304" pitchFamily="18" charset="0"/>
                          <a:cs typeface="Arial" panose="020B0604020202020204" pitchFamily="34" charset="0"/>
                        </a:rPr>
                        <a:t>Representative Deliverables/Work products</a:t>
                      </a:r>
                    </a:p>
                  </a:txBody>
                  <a:tcPr marL="36830" marR="36830" marT="0" marB="0" anchor="ctr">
                    <a:solidFill>
                      <a:schemeClr val="bg2"/>
                    </a:solidFill>
                  </a:tcPr>
                </a:tc>
                <a:tc>
                  <a:txBody>
                    <a:bodyPr/>
                    <a:lstStyle/>
                    <a:p>
                      <a:pPr marL="0" marR="0">
                        <a:spcBef>
                          <a:spcPts val="300"/>
                        </a:spcBef>
                        <a:spcAft>
                          <a:spcPts val="300"/>
                        </a:spcAft>
                      </a:pPr>
                      <a:r>
                        <a:rPr lang="en-US" sz="900" b="0" dirty="0">
                          <a:solidFill>
                            <a:schemeClr val="tx1"/>
                          </a:solidFill>
                          <a:effectLst/>
                          <a:latin typeface="+mj-lt"/>
                          <a:ea typeface="Times" panose="02020603050405020304" pitchFamily="18" charset="0"/>
                          <a:cs typeface="Arial" panose="020B0604020202020204" pitchFamily="34" charset="0"/>
                        </a:rPr>
                        <a:t> </a:t>
                      </a:r>
                      <a:r>
                        <a:rPr lang="en-US" sz="900" b="0" dirty="0">
                          <a:solidFill>
                            <a:srgbClr val="FF0000"/>
                          </a:solidFill>
                          <a:effectLst/>
                          <a:latin typeface="+mj-lt"/>
                          <a:ea typeface="Times" panose="02020603050405020304" pitchFamily="18" charset="0"/>
                          <a:cs typeface="Arial" panose="020B0604020202020204" pitchFamily="34" charset="0"/>
                        </a:rPr>
                        <a:t>&lt;&lt;Client&gt;&gt;</a:t>
                      </a:r>
                      <a:r>
                        <a:rPr lang="en-US" sz="900" b="0" dirty="0">
                          <a:solidFill>
                            <a:schemeClr val="tx1"/>
                          </a:solidFill>
                          <a:effectLst/>
                          <a:latin typeface="+mj-lt"/>
                          <a:ea typeface="Times" panose="02020603050405020304" pitchFamily="18" charset="0"/>
                          <a:cs typeface="Arial" panose="020B0604020202020204" pitchFamily="34" charset="0"/>
                        </a:rPr>
                        <a:t> Considerations</a:t>
                      </a:r>
                    </a:p>
                  </a:txBody>
                  <a:tcPr marL="36830" marR="36830" marT="0" marB="0" anchor="ctr">
                    <a:solidFill>
                      <a:schemeClr val="bg2"/>
                    </a:solidFill>
                  </a:tcPr>
                </a:tc>
                <a:extLst>
                  <a:ext uri="{0D108BD9-81ED-4DB2-BD59-A6C34878D82A}">
                    <a16:rowId xmlns:a16="http://schemas.microsoft.com/office/drawing/2014/main" val="329609415"/>
                  </a:ext>
                </a:extLst>
              </a:tr>
              <a:tr h="2463492">
                <a:tc>
                  <a:txBody>
                    <a:bodyPr/>
                    <a:lstStyle/>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Fit-gap analysis</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Data quality assessment</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Sequence Data Objects</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Set up system connections and validate connectivity</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Develop data dictionaries for all the data objects in-scope (Mapping, Business/Transformation Rules, Standards, etc.)</a:t>
                      </a:r>
                    </a:p>
                  </a:txBody>
                  <a:tcPr marL="36830" marR="36830" marT="0" marB="0" anchor="ctr">
                    <a:solidFill>
                      <a:schemeClr val="bg2"/>
                    </a:solidFill>
                  </a:tcPr>
                </a:tc>
                <a:tc>
                  <a:txBody>
                    <a:bodyPr/>
                    <a:lstStyle/>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Data migration strategy</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Data conversion and cleansing plan</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Data quality snapshots and profiling report</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Data architecture design</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Functional specifications and mapping sheets</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Legacy integration plan</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Legacy systems retirement plans</a:t>
                      </a:r>
                    </a:p>
                  </a:txBody>
                  <a:tcPr marL="36830" marR="36830" marT="0" marB="0" anchor="ctr">
                    <a:solidFill>
                      <a:schemeClr val="bg2"/>
                    </a:solidFill>
                  </a:tcPr>
                </a:tc>
                <a:tc>
                  <a:txBody>
                    <a:bodyPr/>
                    <a:lstStyle/>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 </a:t>
                      </a:r>
                      <a:r>
                        <a:rPr lang="en-US" sz="900" b="0" dirty="0">
                          <a:solidFill>
                            <a:srgbClr val="FF0000"/>
                          </a:solidFill>
                          <a:effectLst/>
                          <a:latin typeface="+mj-lt"/>
                          <a:ea typeface="Times" panose="02020603050405020304" pitchFamily="18" charset="0"/>
                          <a:cs typeface="Times New Roman" panose="02020603050405020304" pitchFamily="18" charset="0"/>
                        </a:rPr>
                        <a:t>&lt;&lt;Client&gt;&gt;</a:t>
                      </a:r>
                      <a:r>
                        <a:rPr lang="en-US" sz="900" b="0" dirty="0">
                          <a:solidFill>
                            <a:schemeClr val="tx1"/>
                          </a:solidFill>
                          <a:effectLst/>
                          <a:latin typeface="+mj-lt"/>
                          <a:ea typeface="Times" panose="02020603050405020304" pitchFamily="18" charset="0"/>
                          <a:cs typeface="Times New Roman" panose="02020603050405020304" pitchFamily="18" charset="0"/>
                        </a:rPr>
                        <a:t> to validate the proposed solution and consider the cost and complexity reduction opportunities that would impact overall roadmap approach</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Decide the best transaction system data access approaches when eliminating and/or consolidating current application instances</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Data from multiple source systems must be rationalized into a consistent metadata framework to be loaded into SAP</a:t>
                      </a:r>
                    </a:p>
                  </a:txBody>
                  <a:tcPr marL="36830" marR="36830" marT="0" marB="0" anchor="ctr">
                    <a:solidFill>
                      <a:schemeClr val="bg2"/>
                    </a:solidFill>
                  </a:tcPr>
                </a:tc>
                <a:extLst>
                  <a:ext uri="{0D108BD9-81ED-4DB2-BD59-A6C34878D82A}">
                    <a16:rowId xmlns:a16="http://schemas.microsoft.com/office/drawing/2014/main" val="631015059"/>
                  </a:ext>
                </a:extLst>
              </a:tr>
              <a:tr h="542128">
                <a:tc gridSpan="3">
                  <a:txBody>
                    <a:bodyPr/>
                    <a:lstStyle/>
                    <a:p>
                      <a:pPr marL="0" marR="0">
                        <a:spcBef>
                          <a:spcPts val="200"/>
                        </a:spcBef>
                        <a:spcAft>
                          <a:spcPts val="200"/>
                        </a:spcAft>
                      </a:pPr>
                      <a:r>
                        <a:rPr lang="en-US" sz="900" b="0" dirty="0">
                          <a:solidFill>
                            <a:schemeClr val="tx1"/>
                          </a:solidFill>
                          <a:effectLst/>
                          <a:latin typeface="+mj-lt"/>
                          <a:ea typeface="Times" panose="02020603050405020304" pitchFamily="18" charset="0"/>
                          <a:cs typeface="Calibri" panose="020F0502020204030204" pitchFamily="34" charset="0"/>
                        </a:rPr>
                        <a:t>Differentiators: Deloitte’s Data Cleansing Accelerators will support business resources to identify the data enrichment scope. Deloitte’s Kinetic Data Migration suite comes with 61 pre-Built functional specifications and mapping sheet templates for master data and transactional data objects. This will provide jump start to define business requirements and will significantly reduce business efforts.</a:t>
                      </a:r>
                    </a:p>
                  </a:txBody>
                  <a:tcPr marL="36830" marR="36830" marT="0" marB="0" anchor="ctr">
                    <a:solidFill>
                      <a:schemeClr val="bg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62658374"/>
                  </a:ext>
                </a:extLst>
              </a:tr>
            </a:tbl>
          </a:graphicData>
        </a:graphic>
      </p:graphicFrame>
      <p:graphicFrame>
        <p:nvGraphicFramePr>
          <p:cNvPr id="4" name="Table 3">
            <a:extLst>
              <a:ext uri="{FF2B5EF4-FFF2-40B4-BE49-F238E27FC236}">
                <a16:creationId xmlns:a16="http://schemas.microsoft.com/office/drawing/2014/main" id="{5E3E826B-1690-4AE5-A484-88890542511C}"/>
              </a:ext>
            </a:extLst>
          </p:cNvPr>
          <p:cNvGraphicFramePr>
            <a:graphicFrameLocks noGrp="1"/>
          </p:cNvGraphicFramePr>
          <p:nvPr>
            <p:extLst>
              <p:ext uri="{D42A27DB-BD31-4B8C-83A1-F6EECF244321}">
                <p14:modId xmlns:p14="http://schemas.microsoft.com/office/powerpoint/2010/main" val="1361093011"/>
              </p:ext>
            </p:extLst>
          </p:nvPr>
        </p:nvGraphicFramePr>
        <p:xfrm>
          <a:off x="307975" y="1717040"/>
          <a:ext cx="6292850" cy="2994660"/>
        </p:xfrm>
        <a:graphic>
          <a:graphicData uri="http://schemas.openxmlformats.org/drawingml/2006/table">
            <a:tbl>
              <a:tblPr firstRow="1" firstCol="1" bandRow="1">
                <a:tableStyleId>{5C22544A-7EE6-4342-B048-85BDC9FD1C3A}</a:tableStyleId>
              </a:tblPr>
              <a:tblGrid>
                <a:gridCol w="2094260">
                  <a:extLst>
                    <a:ext uri="{9D8B030D-6E8A-4147-A177-3AD203B41FA5}">
                      <a16:colId xmlns:a16="http://schemas.microsoft.com/office/drawing/2014/main" val="1598215897"/>
                    </a:ext>
                  </a:extLst>
                </a:gridCol>
                <a:gridCol w="2099295">
                  <a:extLst>
                    <a:ext uri="{9D8B030D-6E8A-4147-A177-3AD203B41FA5}">
                      <a16:colId xmlns:a16="http://schemas.microsoft.com/office/drawing/2014/main" val="1991317445"/>
                    </a:ext>
                  </a:extLst>
                </a:gridCol>
                <a:gridCol w="2099295">
                  <a:extLst>
                    <a:ext uri="{9D8B030D-6E8A-4147-A177-3AD203B41FA5}">
                      <a16:colId xmlns:a16="http://schemas.microsoft.com/office/drawing/2014/main" val="3821161635"/>
                    </a:ext>
                  </a:extLst>
                </a:gridCol>
              </a:tblGrid>
              <a:tr h="310094">
                <a:tc gridSpan="3">
                  <a:txBody>
                    <a:bodyPr/>
                    <a:lstStyle/>
                    <a:p>
                      <a:pPr marL="0" marR="0" algn="l" defTabSz="685800" rtl="0" eaLnBrk="1" latinLnBrk="0" hangingPunct="1">
                        <a:spcBef>
                          <a:spcPts val="300"/>
                        </a:spcBef>
                        <a:spcAft>
                          <a:spcPts val="300"/>
                        </a:spcAft>
                      </a:pPr>
                      <a:r>
                        <a:rPr lang="en-US" sz="900" b="1" kern="1200" dirty="0">
                          <a:solidFill>
                            <a:schemeClr val="bg1"/>
                          </a:solidFill>
                          <a:effectLst/>
                          <a:latin typeface="+mj-lt"/>
                          <a:ea typeface="Times" panose="02020603050405020304" pitchFamily="18" charset="0"/>
                          <a:cs typeface="Arial" panose="020B0604020202020204" pitchFamily="34" charset="0"/>
                        </a:rPr>
                        <a:t>Prepare</a:t>
                      </a:r>
                    </a:p>
                  </a:txBody>
                  <a:tcPr marL="36830" marR="36830" marT="0" marB="0" anchor="ctr"/>
                </a:tc>
                <a:tc hMerge="1">
                  <a:txBody>
                    <a:bodyPr/>
                    <a:lstStyle/>
                    <a:p>
                      <a:pPr marL="0" marR="0">
                        <a:spcBef>
                          <a:spcPts val="300"/>
                        </a:spcBef>
                        <a:spcAft>
                          <a:spcPts val="300"/>
                        </a:spcAft>
                      </a:pPr>
                      <a:endParaRPr lang="en-US" sz="900" b="1" dirty="0">
                        <a:solidFill>
                          <a:schemeClr val="tx1"/>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tc>
                <a:tc hMerge="1">
                  <a:txBody>
                    <a:bodyPr/>
                    <a:lstStyle/>
                    <a:p>
                      <a:pPr marL="0" marR="0">
                        <a:spcBef>
                          <a:spcPts val="300"/>
                        </a:spcBef>
                        <a:spcAft>
                          <a:spcPts val="300"/>
                        </a:spcAft>
                      </a:pPr>
                      <a:endParaRPr lang="en-US" sz="900" b="1" dirty="0">
                        <a:solidFill>
                          <a:schemeClr val="tx1"/>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tc>
                <a:extLst>
                  <a:ext uri="{0D108BD9-81ED-4DB2-BD59-A6C34878D82A}">
                    <a16:rowId xmlns:a16="http://schemas.microsoft.com/office/drawing/2014/main" val="1882518545"/>
                  </a:ext>
                </a:extLst>
              </a:tr>
              <a:tr h="252766">
                <a:tc>
                  <a:txBody>
                    <a:bodyPr/>
                    <a:lstStyle/>
                    <a:p>
                      <a:pPr marL="0" marR="0" algn="l" defTabSz="685800" rtl="0" eaLnBrk="1" latinLnBrk="0" hangingPunct="1">
                        <a:spcBef>
                          <a:spcPts val="300"/>
                        </a:spcBef>
                        <a:spcAft>
                          <a:spcPts val="300"/>
                        </a:spcAft>
                      </a:pPr>
                      <a:r>
                        <a:rPr lang="en-US" sz="900" b="0" kern="1200" dirty="0">
                          <a:solidFill>
                            <a:schemeClr val="tx1"/>
                          </a:solidFill>
                          <a:effectLst/>
                          <a:latin typeface="+mn-lt"/>
                          <a:ea typeface="+mn-ea"/>
                          <a:cs typeface="+mn-cs"/>
                        </a:rPr>
                        <a:t>Activities</a:t>
                      </a:r>
                    </a:p>
                  </a:txBody>
                  <a:tcPr marL="36830" marR="36830" marT="0" marB="0" anchor="ctr">
                    <a:solidFill>
                      <a:schemeClr val="bg2"/>
                    </a:solidFill>
                  </a:tcPr>
                </a:tc>
                <a:tc>
                  <a:txBody>
                    <a:bodyPr/>
                    <a:lstStyle/>
                    <a:p>
                      <a:pPr marL="0" marR="0">
                        <a:spcBef>
                          <a:spcPts val="300"/>
                        </a:spcBef>
                        <a:spcAft>
                          <a:spcPts val="300"/>
                        </a:spcAft>
                      </a:pPr>
                      <a:r>
                        <a:rPr lang="en-US" sz="900" b="0" dirty="0">
                          <a:solidFill>
                            <a:schemeClr val="tx1"/>
                          </a:solidFill>
                          <a:effectLst/>
                        </a:rPr>
                        <a:t>Representative Deliverables/Work</a:t>
                      </a:r>
                      <a:endParaRPr lang="en-US" sz="900" b="0" dirty="0">
                        <a:solidFill>
                          <a:schemeClr val="tx1"/>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nchor="ctr">
                    <a:solidFill>
                      <a:schemeClr val="bg2"/>
                    </a:solidFill>
                  </a:tcPr>
                </a:tc>
                <a:tc>
                  <a:txBody>
                    <a:bodyPr/>
                    <a:lstStyle/>
                    <a:p>
                      <a:pPr marL="0" marR="0">
                        <a:spcBef>
                          <a:spcPts val="300"/>
                        </a:spcBef>
                        <a:spcAft>
                          <a:spcPts val="300"/>
                        </a:spcAft>
                      </a:pPr>
                      <a:r>
                        <a:rPr lang="en-US" sz="900" b="0" dirty="0">
                          <a:solidFill>
                            <a:schemeClr val="tx1"/>
                          </a:solidFill>
                          <a:effectLst/>
                        </a:rPr>
                        <a:t> </a:t>
                      </a:r>
                      <a:r>
                        <a:rPr lang="en-US" sz="900" b="0" dirty="0">
                          <a:solidFill>
                            <a:srgbClr val="FF0000"/>
                          </a:solidFill>
                          <a:effectLst/>
                        </a:rPr>
                        <a:t>&lt;&lt;Client&gt;&gt;</a:t>
                      </a:r>
                      <a:r>
                        <a:rPr lang="en-US" sz="900" b="0" dirty="0">
                          <a:solidFill>
                            <a:schemeClr val="tx1"/>
                          </a:solidFill>
                          <a:effectLst/>
                        </a:rPr>
                        <a:t> Considerations</a:t>
                      </a:r>
                      <a:endParaRPr lang="en-US" sz="900" b="0" dirty="0">
                        <a:solidFill>
                          <a:schemeClr val="tx1"/>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nchor="ctr">
                    <a:solidFill>
                      <a:schemeClr val="bg2"/>
                    </a:solidFill>
                  </a:tcPr>
                </a:tc>
                <a:extLst>
                  <a:ext uri="{0D108BD9-81ED-4DB2-BD59-A6C34878D82A}">
                    <a16:rowId xmlns:a16="http://schemas.microsoft.com/office/drawing/2014/main" val="3410435492"/>
                  </a:ext>
                </a:extLst>
              </a:tr>
              <a:tr h="1844251">
                <a:tc>
                  <a:txBody>
                    <a:bodyPr/>
                    <a:lstStyle/>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Identify Data Types</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Define Data Maturity Model</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Define draft Data Model</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Define cleansing scope, rules and effort</a:t>
                      </a:r>
                      <a:endParaRPr lang="en-US" sz="900" b="0" dirty="0">
                        <a:solidFill>
                          <a:schemeClr val="tx1"/>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solidFill>
                      <a:schemeClr val="bg2"/>
                    </a:solidFill>
                  </a:tcPr>
                </a:tc>
                <a:tc>
                  <a:txBody>
                    <a:bodyPr/>
                    <a:lstStyle/>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Project Plan</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Workshop schedule</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Resource identification</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Data Migration Approach </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Initial Information Model</a:t>
                      </a:r>
                      <a:endParaRPr lang="en-US" sz="900" b="0" dirty="0">
                        <a:solidFill>
                          <a:schemeClr val="tx1"/>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solidFill>
                      <a:schemeClr val="bg2"/>
                    </a:solidFill>
                  </a:tcPr>
                </a:tc>
                <a:tc>
                  <a:txBody>
                    <a:bodyPr/>
                    <a:lstStyle/>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Evaluate and assess current data processes</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Form data profiling and cleansing teams early</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Approve and validate scope of data </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Align data experts with good understanding of existing data issues in business processes to quickly prioritize and assess complexity of data migration by object</a:t>
                      </a:r>
                      <a:endParaRPr lang="en-US" sz="900" b="0" dirty="0">
                        <a:solidFill>
                          <a:schemeClr val="tx1"/>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solidFill>
                      <a:schemeClr val="bg2"/>
                    </a:solidFill>
                  </a:tcPr>
                </a:tc>
                <a:extLst>
                  <a:ext uri="{0D108BD9-81ED-4DB2-BD59-A6C34878D82A}">
                    <a16:rowId xmlns:a16="http://schemas.microsoft.com/office/drawing/2014/main" val="3647363113"/>
                  </a:ext>
                </a:extLst>
              </a:tr>
              <a:tr h="587549">
                <a:tc gridSpan="3">
                  <a:txBody>
                    <a:bodyPr/>
                    <a:lstStyle/>
                    <a:p>
                      <a:pPr marL="0" marR="0">
                        <a:spcBef>
                          <a:spcPts val="200"/>
                        </a:spcBef>
                        <a:spcAft>
                          <a:spcPts val="200"/>
                        </a:spcAft>
                      </a:pPr>
                      <a:r>
                        <a:rPr lang="en-US" sz="900" b="0" dirty="0">
                          <a:solidFill>
                            <a:schemeClr val="tx1"/>
                          </a:solidFill>
                          <a:effectLst/>
                        </a:rPr>
                        <a:t>Differentiators: Deloitte’s Data Strategy Approach and Data Profiling Accelerators will reduce business efforts to identify the data transformation scope. The data profiling rulesets consist of ~300 rulesets which validate the completeness and uniqueness of the legacy data. This provides an early indication of </a:t>
                      </a:r>
                      <a:r>
                        <a:rPr lang="en-US" sz="900" b="0" dirty="0">
                          <a:solidFill>
                            <a:srgbClr val="FF0000"/>
                          </a:solidFill>
                          <a:effectLst/>
                        </a:rPr>
                        <a:t>&lt;&lt;Client&gt;&gt;</a:t>
                      </a:r>
                      <a:r>
                        <a:rPr lang="en-US" sz="900" b="0" dirty="0">
                          <a:solidFill>
                            <a:schemeClr val="tx1"/>
                          </a:solidFill>
                          <a:effectLst/>
                        </a:rPr>
                        <a:t> data quality.</a:t>
                      </a:r>
                      <a:endParaRPr lang="en-US" sz="900" b="0" dirty="0">
                        <a:solidFill>
                          <a:schemeClr val="tx1"/>
                        </a:solidFill>
                        <a:effectLst/>
                        <a:latin typeface="Open Sans" panose="020B0606030504020204" pitchFamily="34" charset="0"/>
                        <a:ea typeface="Times" panose="02020603050405020304" pitchFamily="18" charset="0"/>
                        <a:cs typeface="Calibri" panose="020F0502020204030204" pitchFamily="34" charset="0"/>
                      </a:endParaRPr>
                    </a:p>
                  </a:txBody>
                  <a:tcPr marL="36830" marR="36830" marT="0" marB="0" anchor="ctr">
                    <a:solidFill>
                      <a:schemeClr val="bg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04563754"/>
                  </a:ext>
                </a:extLst>
              </a:tr>
            </a:tbl>
          </a:graphicData>
        </a:graphic>
      </p:graphicFrame>
    </p:spTree>
    <p:extLst>
      <p:ext uri="{BB962C8B-B14F-4D97-AF65-F5344CB8AC3E}">
        <p14:creationId xmlns:p14="http://schemas.microsoft.com/office/powerpoint/2010/main" val="38587200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migration</a:t>
            </a:r>
          </a:p>
        </p:txBody>
      </p:sp>
      <p:sp>
        <p:nvSpPr>
          <p:cNvPr id="3" name="Text Placeholder 2"/>
          <p:cNvSpPr>
            <a:spLocks noGrp="1"/>
          </p:cNvSpPr>
          <p:nvPr>
            <p:ph type="body" sz="quarter" idx="10"/>
          </p:nvPr>
        </p:nvSpPr>
        <p:spPr>
          <a:xfrm>
            <a:off x="282575" y="760270"/>
            <a:ext cx="6292850" cy="274320"/>
          </a:xfrm>
        </p:spPr>
        <p:txBody>
          <a:bodyPr/>
          <a:lstStyle/>
          <a:p>
            <a:r>
              <a:rPr lang="en-US" dirty="0"/>
              <a:t>Client example</a:t>
            </a:r>
          </a:p>
        </p:txBody>
      </p:sp>
      <p:sp>
        <p:nvSpPr>
          <p:cNvPr id="7" name="Rectangle 6">
            <a:extLst>
              <a:ext uri="{FF2B5EF4-FFF2-40B4-BE49-F238E27FC236}">
                <a16:creationId xmlns:a16="http://schemas.microsoft.com/office/drawing/2014/main" id="{ECF88C00-6987-4498-A4B4-5E02B083A31F}"/>
              </a:ext>
            </a:extLst>
          </p:cNvPr>
          <p:cNvSpPr/>
          <p:nvPr/>
        </p:nvSpPr>
        <p:spPr bwMode="gray">
          <a:xfrm>
            <a:off x="282575" y="1231900"/>
            <a:ext cx="6292850" cy="304800"/>
          </a:xfrm>
          <a:prstGeom prst="rect">
            <a:avLst/>
          </a:prstGeom>
          <a:solidFill>
            <a:schemeClr val="accent2"/>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US" sz="1400" b="1" dirty="0">
                <a:solidFill>
                  <a:schemeClr val="bg1"/>
                </a:solidFill>
              </a:rPr>
              <a:t>Activities, deliverables and </a:t>
            </a:r>
            <a:r>
              <a:rPr lang="en-US" sz="1400" b="1" dirty="0">
                <a:solidFill>
                  <a:srgbClr val="FF0000"/>
                </a:solidFill>
              </a:rPr>
              <a:t>&lt;&lt;Client&gt;&gt;</a:t>
            </a:r>
            <a:r>
              <a:rPr lang="en-US" sz="1400" b="1" dirty="0">
                <a:solidFill>
                  <a:schemeClr val="bg1"/>
                </a:solidFill>
              </a:rPr>
              <a:t> considerations</a:t>
            </a:r>
          </a:p>
        </p:txBody>
      </p:sp>
      <p:graphicFrame>
        <p:nvGraphicFramePr>
          <p:cNvPr id="4" name="Table 3">
            <a:extLst>
              <a:ext uri="{FF2B5EF4-FFF2-40B4-BE49-F238E27FC236}">
                <a16:creationId xmlns:a16="http://schemas.microsoft.com/office/drawing/2014/main" id="{8434C8CB-6430-4989-BD49-95C2D7C64135}"/>
              </a:ext>
            </a:extLst>
          </p:cNvPr>
          <p:cNvGraphicFramePr>
            <a:graphicFrameLocks noGrp="1"/>
          </p:cNvGraphicFramePr>
          <p:nvPr>
            <p:extLst>
              <p:ext uri="{D42A27DB-BD31-4B8C-83A1-F6EECF244321}">
                <p14:modId xmlns:p14="http://schemas.microsoft.com/office/powerpoint/2010/main" val="2093658595"/>
              </p:ext>
            </p:extLst>
          </p:nvPr>
        </p:nvGraphicFramePr>
        <p:xfrm>
          <a:off x="282575" y="1697991"/>
          <a:ext cx="6292850" cy="3443680"/>
        </p:xfrm>
        <a:graphic>
          <a:graphicData uri="http://schemas.openxmlformats.org/drawingml/2006/table">
            <a:tbl>
              <a:tblPr firstRow="1" firstCol="1" bandRow="1">
                <a:tableStyleId>{5C22544A-7EE6-4342-B048-85BDC9FD1C3A}</a:tableStyleId>
              </a:tblPr>
              <a:tblGrid>
                <a:gridCol w="2096778">
                  <a:extLst>
                    <a:ext uri="{9D8B030D-6E8A-4147-A177-3AD203B41FA5}">
                      <a16:colId xmlns:a16="http://schemas.microsoft.com/office/drawing/2014/main" val="4176515566"/>
                    </a:ext>
                  </a:extLst>
                </a:gridCol>
                <a:gridCol w="2098036">
                  <a:extLst>
                    <a:ext uri="{9D8B030D-6E8A-4147-A177-3AD203B41FA5}">
                      <a16:colId xmlns:a16="http://schemas.microsoft.com/office/drawing/2014/main" val="633197084"/>
                    </a:ext>
                  </a:extLst>
                </a:gridCol>
                <a:gridCol w="2098036">
                  <a:extLst>
                    <a:ext uri="{9D8B030D-6E8A-4147-A177-3AD203B41FA5}">
                      <a16:colId xmlns:a16="http://schemas.microsoft.com/office/drawing/2014/main" val="3122014835"/>
                    </a:ext>
                  </a:extLst>
                </a:gridCol>
              </a:tblGrid>
              <a:tr h="299440">
                <a:tc gridSpan="3">
                  <a:txBody>
                    <a:bodyPr/>
                    <a:lstStyle/>
                    <a:p>
                      <a:pPr marL="0" marR="0" algn="l" defTabSz="685800" rtl="0" eaLnBrk="1" latinLnBrk="0" hangingPunct="1">
                        <a:spcBef>
                          <a:spcPts val="300"/>
                        </a:spcBef>
                        <a:spcAft>
                          <a:spcPts val="300"/>
                        </a:spcAft>
                      </a:pPr>
                      <a:r>
                        <a:rPr lang="en-US" sz="900" b="1" kern="1200" dirty="0">
                          <a:solidFill>
                            <a:schemeClr val="bg1"/>
                          </a:solidFill>
                          <a:effectLst/>
                          <a:latin typeface="+mj-lt"/>
                          <a:ea typeface="Times" panose="02020603050405020304" pitchFamily="18" charset="0"/>
                          <a:cs typeface="Arial" panose="020B0604020202020204" pitchFamily="34" charset="0"/>
                        </a:rPr>
                        <a:t>Realize – Build</a:t>
                      </a:r>
                    </a:p>
                  </a:txBody>
                  <a:tcPr marL="36830" marR="36830" marT="0" marB="0" anchor="ctr"/>
                </a:tc>
                <a:tc hMerge="1">
                  <a:txBody>
                    <a:bodyPr/>
                    <a:lstStyle/>
                    <a:p>
                      <a:pPr marL="0" marR="0">
                        <a:spcBef>
                          <a:spcPts val="300"/>
                        </a:spcBef>
                        <a:spcAft>
                          <a:spcPts val="300"/>
                        </a:spcAft>
                      </a:pPr>
                      <a:endParaRPr lang="en-US" sz="850" b="1" dirty="0">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tc>
                <a:tc hMerge="1">
                  <a:txBody>
                    <a:bodyPr/>
                    <a:lstStyle/>
                    <a:p>
                      <a:pPr marL="0" marR="0">
                        <a:spcBef>
                          <a:spcPts val="300"/>
                        </a:spcBef>
                        <a:spcAft>
                          <a:spcPts val="300"/>
                        </a:spcAft>
                      </a:pPr>
                      <a:endParaRPr lang="en-US" sz="850" b="1" dirty="0">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tc>
                <a:extLst>
                  <a:ext uri="{0D108BD9-81ED-4DB2-BD59-A6C34878D82A}">
                    <a16:rowId xmlns:a16="http://schemas.microsoft.com/office/drawing/2014/main" val="469870330"/>
                  </a:ext>
                </a:extLst>
              </a:tr>
              <a:tr h="299440">
                <a:tc>
                  <a:txBody>
                    <a:bodyPr/>
                    <a:lstStyle/>
                    <a:p>
                      <a:pPr marL="0" marR="0">
                        <a:spcBef>
                          <a:spcPts val="300"/>
                        </a:spcBef>
                        <a:spcAft>
                          <a:spcPts val="300"/>
                        </a:spcAft>
                      </a:pPr>
                      <a:r>
                        <a:rPr lang="en-US" sz="900" b="0" dirty="0">
                          <a:solidFill>
                            <a:schemeClr val="tx1"/>
                          </a:solidFill>
                          <a:effectLst/>
                          <a:latin typeface="+mj-lt"/>
                          <a:ea typeface="Times" panose="02020603050405020304" pitchFamily="18" charset="0"/>
                          <a:cs typeface="Arial" panose="020B0604020202020204" pitchFamily="34" charset="0"/>
                        </a:rPr>
                        <a:t>Activities</a:t>
                      </a:r>
                    </a:p>
                  </a:txBody>
                  <a:tcPr marL="36830" marR="36830" marT="0" marB="0" anchor="ctr">
                    <a:solidFill>
                      <a:schemeClr val="bg2"/>
                    </a:solidFill>
                  </a:tcPr>
                </a:tc>
                <a:tc>
                  <a:txBody>
                    <a:bodyPr/>
                    <a:lstStyle/>
                    <a:p>
                      <a:pPr marL="0" marR="0">
                        <a:spcBef>
                          <a:spcPts val="300"/>
                        </a:spcBef>
                        <a:spcAft>
                          <a:spcPts val="300"/>
                        </a:spcAft>
                      </a:pPr>
                      <a:r>
                        <a:rPr lang="en-US" sz="900" b="0">
                          <a:solidFill>
                            <a:schemeClr val="tx1"/>
                          </a:solidFill>
                          <a:effectLst/>
                          <a:latin typeface="+mj-lt"/>
                          <a:ea typeface="Times" panose="02020603050405020304" pitchFamily="18" charset="0"/>
                          <a:cs typeface="Arial" panose="020B0604020202020204" pitchFamily="34" charset="0"/>
                        </a:rPr>
                        <a:t>Representative Deliverables</a:t>
                      </a:r>
                    </a:p>
                  </a:txBody>
                  <a:tcPr marL="36830" marR="36830" marT="0" marB="0" anchor="ctr">
                    <a:solidFill>
                      <a:schemeClr val="bg2"/>
                    </a:solidFill>
                  </a:tcPr>
                </a:tc>
                <a:tc>
                  <a:txBody>
                    <a:bodyPr/>
                    <a:lstStyle/>
                    <a:p>
                      <a:pPr marL="0" marR="0">
                        <a:spcBef>
                          <a:spcPts val="300"/>
                        </a:spcBef>
                        <a:spcAft>
                          <a:spcPts val="300"/>
                        </a:spcAft>
                      </a:pPr>
                      <a:r>
                        <a:rPr lang="en-US" sz="900" b="0" dirty="0">
                          <a:solidFill>
                            <a:schemeClr val="tx1"/>
                          </a:solidFill>
                          <a:effectLst/>
                          <a:latin typeface="+mj-lt"/>
                          <a:ea typeface="Times" panose="02020603050405020304" pitchFamily="18" charset="0"/>
                          <a:cs typeface="Arial" panose="020B0604020202020204" pitchFamily="34" charset="0"/>
                        </a:rPr>
                        <a:t> </a:t>
                      </a:r>
                      <a:r>
                        <a:rPr lang="en-US" sz="900" b="0" dirty="0">
                          <a:solidFill>
                            <a:srgbClr val="FF0000"/>
                          </a:solidFill>
                          <a:effectLst/>
                          <a:latin typeface="+mj-lt"/>
                          <a:ea typeface="Times" panose="02020603050405020304" pitchFamily="18" charset="0"/>
                          <a:cs typeface="Arial" panose="020B0604020202020204" pitchFamily="34" charset="0"/>
                        </a:rPr>
                        <a:t>&lt;&lt;Client&gt;&gt;</a:t>
                      </a:r>
                      <a:r>
                        <a:rPr lang="en-US" sz="900" b="0" dirty="0">
                          <a:solidFill>
                            <a:schemeClr val="tx1"/>
                          </a:solidFill>
                          <a:effectLst/>
                          <a:latin typeface="+mj-lt"/>
                          <a:ea typeface="Times" panose="02020603050405020304" pitchFamily="18" charset="0"/>
                          <a:cs typeface="Arial" panose="020B0604020202020204" pitchFamily="34" charset="0"/>
                        </a:rPr>
                        <a:t> Considerations</a:t>
                      </a:r>
                    </a:p>
                  </a:txBody>
                  <a:tcPr marL="36830" marR="36830" marT="0" marB="0" anchor="ctr">
                    <a:solidFill>
                      <a:schemeClr val="bg2"/>
                    </a:solidFill>
                  </a:tcPr>
                </a:tc>
                <a:extLst>
                  <a:ext uri="{0D108BD9-81ED-4DB2-BD59-A6C34878D82A}">
                    <a16:rowId xmlns:a16="http://schemas.microsoft.com/office/drawing/2014/main" val="2138345703"/>
                  </a:ext>
                </a:extLst>
              </a:tr>
              <a:tr h="1970473">
                <a:tc>
                  <a:txBody>
                    <a:bodyPr/>
                    <a:lstStyle/>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Define Load templates and cross reference mapping</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Build ETL programs</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Technical Unit Testing</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Functional Unit Testing</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Identify data object dependencies via data dry runs.</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Develop initial cutover plan</a:t>
                      </a:r>
                    </a:p>
                  </a:txBody>
                  <a:tcPr marL="36830" marR="36830" marT="0" marB="0" anchor="ctr">
                    <a:solidFill>
                      <a:schemeClr val="bg2"/>
                    </a:solidFill>
                  </a:tcPr>
                </a:tc>
                <a:tc>
                  <a:txBody>
                    <a:bodyPr/>
                    <a:lstStyle/>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Technical Specifications and Load templates</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ETL (Extract, Transform and Load) executables</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Technical Unit test results</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Functional Unit test results</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ETL dashboards and monitoring tools</a:t>
                      </a:r>
                    </a:p>
                  </a:txBody>
                  <a:tcPr marL="36830" marR="36830" marT="0" marB="0" anchor="ctr">
                    <a:solidFill>
                      <a:schemeClr val="bg2"/>
                    </a:solidFill>
                  </a:tcPr>
                </a:tc>
                <a:tc>
                  <a:txBody>
                    <a:bodyPr/>
                    <a:lstStyle/>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Involves the identified business owners for the data object to review and validate the data extracted from the different sources. Validate the loaded data in S/4HANA</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 Work with teams for data enrichment timelines and align them with the mock loads</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Provide enriched data extract for unit testing</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Provide any backend IT support needed</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Approve unit test results and cutover plan</a:t>
                      </a:r>
                    </a:p>
                  </a:txBody>
                  <a:tcPr marL="36830" marR="36830" marT="0" marB="0" anchor="ctr">
                    <a:solidFill>
                      <a:schemeClr val="bg2"/>
                    </a:solidFill>
                  </a:tcPr>
                </a:tc>
                <a:extLst>
                  <a:ext uri="{0D108BD9-81ED-4DB2-BD59-A6C34878D82A}">
                    <a16:rowId xmlns:a16="http://schemas.microsoft.com/office/drawing/2014/main" val="3091384909"/>
                  </a:ext>
                </a:extLst>
              </a:tr>
              <a:tr h="634856">
                <a:tc gridSpan="3">
                  <a:txBody>
                    <a:bodyPr/>
                    <a:lstStyle/>
                    <a:p>
                      <a:pPr marL="0" marR="0">
                        <a:spcBef>
                          <a:spcPts val="200"/>
                        </a:spcBef>
                        <a:spcAft>
                          <a:spcPts val="200"/>
                        </a:spcAft>
                      </a:pPr>
                      <a:r>
                        <a:rPr lang="en-US" sz="900" b="0" dirty="0">
                          <a:solidFill>
                            <a:schemeClr val="tx1"/>
                          </a:solidFill>
                          <a:effectLst/>
                          <a:latin typeface="+mj-lt"/>
                          <a:ea typeface="Times" panose="02020603050405020304" pitchFamily="18" charset="0"/>
                          <a:cs typeface="Calibri" panose="020F0502020204030204" pitchFamily="34" charset="0"/>
                        </a:rPr>
                        <a:t>Differentiators: </a:t>
                      </a:r>
                      <a:r>
                        <a:rPr lang="en-US" sz="900" b="0" dirty="0">
                          <a:solidFill>
                            <a:schemeClr val="tx1"/>
                          </a:solidFill>
                          <a:effectLst/>
                          <a:latin typeface="+mj-lt"/>
                          <a:ea typeface="Times" panose="02020603050405020304" pitchFamily="18" charset="0"/>
                          <a:cs typeface="Open Sans" panose="020B0606030504020204" pitchFamily="34" charset="0"/>
                        </a:rPr>
                        <a:t>Deloitte’s</a:t>
                      </a:r>
                      <a:r>
                        <a:rPr lang="en-US" sz="900" b="0" dirty="0">
                          <a:solidFill>
                            <a:schemeClr val="tx1"/>
                          </a:solidFill>
                          <a:effectLst/>
                          <a:latin typeface="+mj-lt"/>
                          <a:ea typeface="Times" panose="02020603050405020304" pitchFamily="18" charset="0"/>
                          <a:cs typeface="Calibri" panose="020F0502020204030204" pitchFamily="34" charset="0"/>
                        </a:rPr>
                        <a:t> </a:t>
                      </a:r>
                      <a:r>
                        <a:rPr lang="en-US" sz="900" b="0" dirty="0">
                          <a:solidFill>
                            <a:schemeClr val="tx1"/>
                          </a:solidFill>
                          <a:effectLst/>
                          <a:latin typeface="+mj-lt"/>
                          <a:ea typeface="Times" panose="02020603050405020304" pitchFamily="18" charset="0"/>
                          <a:cs typeface="Open Sans" panose="020B0606030504020204" pitchFamily="34" charset="0"/>
                        </a:rPr>
                        <a:t>Kinetic Data Migration suite of pre-built data services jobs includes 54 ETL programs to support extraction, transformation, and load via SAP Data services. Additionally, the pool of 61 conversion load programs provides the flexibility of direct loads in S/4HANA for objects which do not require transformation. These prebuilt programs will expedite the build phase and will reduce development efforts by 30%.</a:t>
                      </a:r>
                      <a:endParaRPr lang="en-US" sz="900" b="0" dirty="0">
                        <a:solidFill>
                          <a:schemeClr val="tx1"/>
                        </a:solidFill>
                        <a:effectLst/>
                        <a:latin typeface="+mj-lt"/>
                        <a:ea typeface="Times" panose="02020603050405020304" pitchFamily="18" charset="0"/>
                        <a:cs typeface="Calibri" panose="020F0502020204030204" pitchFamily="34" charset="0"/>
                      </a:endParaRPr>
                    </a:p>
                  </a:txBody>
                  <a:tcPr marL="36830" marR="36830" marT="0" marB="0" anchor="ctr">
                    <a:solidFill>
                      <a:schemeClr val="bg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45429423"/>
                  </a:ext>
                </a:extLst>
              </a:tr>
            </a:tbl>
          </a:graphicData>
        </a:graphic>
      </p:graphicFrame>
      <p:graphicFrame>
        <p:nvGraphicFramePr>
          <p:cNvPr id="5" name="Table 4">
            <a:extLst>
              <a:ext uri="{FF2B5EF4-FFF2-40B4-BE49-F238E27FC236}">
                <a16:creationId xmlns:a16="http://schemas.microsoft.com/office/drawing/2014/main" id="{14448095-7C3C-4E57-A2F8-EF92A62E0B07}"/>
              </a:ext>
            </a:extLst>
          </p:cNvPr>
          <p:cNvGraphicFramePr>
            <a:graphicFrameLocks noGrp="1"/>
          </p:cNvGraphicFramePr>
          <p:nvPr>
            <p:extLst>
              <p:ext uri="{D42A27DB-BD31-4B8C-83A1-F6EECF244321}">
                <p14:modId xmlns:p14="http://schemas.microsoft.com/office/powerpoint/2010/main" val="3534274928"/>
              </p:ext>
            </p:extLst>
          </p:nvPr>
        </p:nvGraphicFramePr>
        <p:xfrm>
          <a:off x="282575" y="5461000"/>
          <a:ext cx="6292850" cy="3185964"/>
        </p:xfrm>
        <a:graphic>
          <a:graphicData uri="http://schemas.openxmlformats.org/drawingml/2006/table">
            <a:tbl>
              <a:tblPr firstRow="1" firstCol="1" bandRow="1">
                <a:tableStyleId>{5C22544A-7EE6-4342-B048-85BDC9FD1C3A}</a:tableStyleId>
              </a:tblPr>
              <a:tblGrid>
                <a:gridCol w="2096778">
                  <a:extLst>
                    <a:ext uri="{9D8B030D-6E8A-4147-A177-3AD203B41FA5}">
                      <a16:colId xmlns:a16="http://schemas.microsoft.com/office/drawing/2014/main" val="669954967"/>
                    </a:ext>
                  </a:extLst>
                </a:gridCol>
                <a:gridCol w="2098036">
                  <a:extLst>
                    <a:ext uri="{9D8B030D-6E8A-4147-A177-3AD203B41FA5}">
                      <a16:colId xmlns:a16="http://schemas.microsoft.com/office/drawing/2014/main" val="4175235139"/>
                    </a:ext>
                  </a:extLst>
                </a:gridCol>
                <a:gridCol w="2098036">
                  <a:extLst>
                    <a:ext uri="{9D8B030D-6E8A-4147-A177-3AD203B41FA5}">
                      <a16:colId xmlns:a16="http://schemas.microsoft.com/office/drawing/2014/main" val="1039531243"/>
                    </a:ext>
                  </a:extLst>
                </a:gridCol>
              </a:tblGrid>
              <a:tr h="279287">
                <a:tc gridSpan="3">
                  <a:txBody>
                    <a:bodyPr/>
                    <a:lstStyle/>
                    <a:p>
                      <a:pPr marL="0" marR="0" algn="l" defTabSz="685800" rtl="0" eaLnBrk="1" latinLnBrk="0" hangingPunct="1">
                        <a:spcBef>
                          <a:spcPts val="300"/>
                        </a:spcBef>
                        <a:spcAft>
                          <a:spcPts val="300"/>
                        </a:spcAft>
                      </a:pPr>
                      <a:r>
                        <a:rPr lang="en-US" sz="900" b="1" kern="1200" dirty="0">
                          <a:solidFill>
                            <a:schemeClr val="bg1"/>
                          </a:solidFill>
                          <a:effectLst/>
                          <a:latin typeface="+mj-lt"/>
                          <a:ea typeface="Times" panose="02020603050405020304" pitchFamily="18" charset="0"/>
                          <a:cs typeface="Arial" panose="020B0604020202020204" pitchFamily="34" charset="0"/>
                        </a:rPr>
                        <a:t>Realize – Test</a:t>
                      </a:r>
                    </a:p>
                  </a:txBody>
                  <a:tcPr marL="36830" marR="36830" marT="0" marB="0" anchor="ctr"/>
                </a:tc>
                <a:tc hMerge="1">
                  <a:txBody>
                    <a:bodyPr/>
                    <a:lstStyle/>
                    <a:p>
                      <a:pPr marL="0" marR="0">
                        <a:spcBef>
                          <a:spcPts val="300"/>
                        </a:spcBef>
                        <a:spcAft>
                          <a:spcPts val="300"/>
                        </a:spcAft>
                      </a:pPr>
                      <a:endParaRPr lang="en-US" sz="850" b="1" dirty="0">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tc>
                <a:tc hMerge="1">
                  <a:txBody>
                    <a:bodyPr/>
                    <a:lstStyle/>
                    <a:p>
                      <a:pPr marL="0" marR="0">
                        <a:spcBef>
                          <a:spcPts val="300"/>
                        </a:spcBef>
                        <a:spcAft>
                          <a:spcPts val="300"/>
                        </a:spcAft>
                      </a:pPr>
                      <a:endParaRPr lang="en-US" sz="850" b="1" dirty="0">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tc>
                <a:extLst>
                  <a:ext uri="{0D108BD9-81ED-4DB2-BD59-A6C34878D82A}">
                    <a16:rowId xmlns:a16="http://schemas.microsoft.com/office/drawing/2014/main" val="3073909460"/>
                  </a:ext>
                </a:extLst>
              </a:tr>
              <a:tr h="279287">
                <a:tc>
                  <a:txBody>
                    <a:bodyPr/>
                    <a:lstStyle/>
                    <a:p>
                      <a:pPr marL="0" marR="0">
                        <a:spcBef>
                          <a:spcPts val="300"/>
                        </a:spcBef>
                        <a:spcAft>
                          <a:spcPts val="300"/>
                        </a:spcAft>
                      </a:pPr>
                      <a:r>
                        <a:rPr lang="en-US" sz="900" b="0" dirty="0">
                          <a:solidFill>
                            <a:schemeClr val="tx1"/>
                          </a:solidFill>
                          <a:effectLst/>
                          <a:latin typeface="+mj-lt"/>
                          <a:ea typeface="Times" panose="02020603050405020304" pitchFamily="18" charset="0"/>
                          <a:cs typeface="Open Sans" panose="020B0606030504020204" pitchFamily="34" charset="0"/>
                        </a:rPr>
                        <a:t>Activities</a:t>
                      </a:r>
                      <a:endParaRPr lang="en-US" sz="900" b="0" dirty="0">
                        <a:solidFill>
                          <a:schemeClr val="tx1"/>
                        </a:solidFill>
                        <a:effectLst/>
                        <a:latin typeface="+mj-lt"/>
                        <a:ea typeface="Times" panose="02020603050405020304" pitchFamily="18" charset="0"/>
                        <a:cs typeface="Arial" panose="020B0604020202020204" pitchFamily="34" charset="0"/>
                      </a:endParaRPr>
                    </a:p>
                  </a:txBody>
                  <a:tcPr marL="36830" marR="36830" marT="0" marB="0" anchor="ctr">
                    <a:solidFill>
                      <a:schemeClr val="bg2"/>
                    </a:solidFill>
                  </a:tcPr>
                </a:tc>
                <a:tc>
                  <a:txBody>
                    <a:bodyPr/>
                    <a:lstStyle/>
                    <a:p>
                      <a:pPr marL="0" marR="0">
                        <a:spcBef>
                          <a:spcPts val="300"/>
                        </a:spcBef>
                        <a:spcAft>
                          <a:spcPts val="300"/>
                        </a:spcAft>
                      </a:pPr>
                      <a:r>
                        <a:rPr lang="en-US" sz="900" b="0">
                          <a:solidFill>
                            <a:schemeClr val="tx1"/>
                          </a:solidFill>
                          <a:effectLst/>
                          <a:latin typeface="+mj-lt"/>
                          <a:ea typeface="Times" panose="02020603050405020304" pitchFamily="18" charset="0"/>
                          <a:cs typeface="Open Sans" panose="020B0606030504020204" pitchFamily="34" charset="0"/>
                        </a:rPr>
                        <a:t>Representative Deliverables</a:t>
                      </a:r>
                      <a:endParaRPr lang="en-US" sz="900" b="0">
                        <a:solidFill>
                          <a:schemeClr val="tx1"/>
                        </a:solidFill>
                        <a:effectLst/>
                        <a:latin typeface="+mj-lt"/>
                        <a:ea typeface="Times" panose="02020603050405020304" pitchFamily="18" charset="0"/>
                        <a:cs typeface="Arial" panose="020B0604020202020204" pitchFamily="34" charset="0"/>
                      </a:endParaRPr>
                    </a:p>
                  </a:txBody>
                  <a:tcPr marL="36830" marR="36830" marT="0" marB="0" anchor="ctr">
                    <a:solidFill>
                      <a:schemeClr val="bg2"/>
                    </a:solidFill>
                  </a:tcPr>
                </a:tc>
                <a:tc>
                  <a:txBody>
                    <a:bodyPr/>
                    <a:lstStyle/>
                    <a:p>
                      <a:pPr marL="0" marR="0">
                        <a:spcBef>
                          <a:spcPts val="300"/>
                        </a:spcBef>
                        <a:spcAft>
                          <a:spcPts val="300"/>
                        </a:spcAft>
                      </a:pPr>
                      <a:r>
                        <a:rPr lang="en-US" sz="900" b="0" dirty="0">
                          <a:solidFill>
                            <a:schemeClr val="tx1"/>
                          </a:solidFill>
                          <a:effectLst/>
                          <a:latin typeface="+mj-lt"/>
                          <a:ea typeface="Times" panose="02020603050405020304" pitchFamily="18" charset="0"/>
                          <a:cs typeface="Open Sans" panose="020B0606030504020204" pitchFamily="34" charset="0"/>
                        </a:rPr>
                        <a:t> </a:t>
                      </a:r>
                      <a:r>
                        <a:rPr lang="en-US" sz="900" b="0" dirty="0">
                          <a:solidFill>
                            <a:srgbClr val="FF0000"/>
                          </a:solidFill>
                          <a:effectLst/>
                          <a:latin typeface="+mj-lt"/>
                          <a:ea typeface="Times" panose="02020603050405020304" pitchFamily="18" charset="0"/>
                          <a:cs typeface="Open Sans" panose="020B0606030504020204" pitchFamily="34" charset="0"/>
                        </a:rPr>
                        <a:t>&lt;&lt;Client&gt;&gt;</a:t>
                      </a:r>
                      <a:r>
                        <a:rPr lang="en-US" sz="900" b="0" dirty="0">
                          <a:solidFill>
                            <a:schemeClr val="tx1"/>
                          </a:solidFill>
                          <a:effectLst/>
                          <a:latin typeface="+mj-lt"/>
                          <a:ea typeface="Times" panose="02020603050405020304" pitchFamily="18" charset="0"/>
                          <a:cs typeface="Open Sans" panose="020B0606030504020204" pitchFamily="34" charset="0"/>
                        </a:rPr>
                        <a:t> Considerations</a:t>
                      </a:r>
                      <a:endParaRPr lang="en-US" sz="900" b="0" dirty="0">
                        <a:solidFill>
                          <a:schemeClr val="tx1"/>
                        </a:solidFill>
                        <a:effectLst/>
                        <a:latin typeface="+mj-lt"/>
                        <a:ea typeface="Times" panose="02020603050405020304" pitchFamily="18" charset="0"/>
                        <a:cs typeface="Arial" panose="020B0604020202020204" pitchFamily="34" charset="0"/>
                      </a:endParaRPr>
                    </a:p>
                  </a:txBody>
                  <a:tcPr marL="36830" marR="36830" marT="0" marB="0" anchor="ctr">
                    <a:solidFill>
                      <a:schemeClr val="bg2"/>
                    </a:solidFill>
                  </a:tcPr>
                </a:tc>
                <a:extLst>
                  <a:ext uri="{0D108BD9-81ED-4DB2-BD59-A6C34878D82A}">
                    <a16:rowId xmlns:a16="http://schemas.microsoft.com/office/drawing/2014/main" val="335136693"/>
                  </a:ext>
                </a:extLst>
              </a:tr>
              <a:tr h="1941590">
                <a:tc>
                  <a:txBody>
                    <a:bodyPr/>
                    <a:lstStyle/>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Execute mock cutovers</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Execute data validation scripts </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Evaluate data completeness, accuracy and quality</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Data Load optimization</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Leverage loaded data for integration testing cycles</a:t>
                      </a:r>
                    </a:p>
                  </a:txBody>
                  <a:tcPr marL="36830" marR="36830" marT="0" marB="0" anchor="ctr">
                    <a:solidFill>
                      <a:schemeClr val="bg2"/>
                    </a:solidFill>
                  </a:tcPr>
                </a:tc>
                <a:tc>
                  <a:txBody>
                    <a:bodyPr/>
                    <a:lstStyle/>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Mock cutover plan</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User acceptance sign-off</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Data migration dashboard </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Data validation reports and sign off approach</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Data validation scripts</a:t>
                      </a:r>
                    </a:p>
                  </a:txBody>
                  <a:tcPr marL="36830" marR="36830" marT="0" marB="0" anchor="ctr">
                    <a:solidFill>
                      <a:schemeClr val="bg2"/>
                    </a:solidFill>
                  </a:tcPr>
                </a:tc>
                <a:tc>
                  <a:txBody>
                    <a:bodyPr/>
                    <a:lstStyle/>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Assign dedicated resources by business unit to test and approve </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Aid in resolving defects from unit testing</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Aid in data validation for each mock</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Each mock load will result in improved levels of data completeness, accuracy, and quality</a:t>
                      </a:r>
                    </a:p>
                  </a:txBody>
                  <a:tcPr marL="36830" marR="36830" marT="0" marB="0" anchor="ctr">
                    <a:solidFill>
                      <a:schemeClr val="bg2"/>
                    </a:solidFill>
                  </a:tcPr>
                </a:tc>
                <a:extLst>
                  <a:ext uri="{0D108BD9-81ED-4DB2-BD59-A6C34878D82A}">
                    <a16:rowId xmlns:a16="http://schemas.microsoft.com/office/drawing/2014/main" val="1738420836"/>
                  </a:ext>
                </a:extLst>
              </a:tr>
              <a:tr h="547835">
                <a:tc gridSpan="3">
                  <a:txBody>
                    <a:bodyPr/>
                    <a:lstStyle/>
                    <a:p>
                      <a:pPr marL="0" marR="0">
                        <a:spcBef>
                          <a:spcPts val="200"/>
                        </a:spcBef>
                        <a:spcAft>
                          <a:spcPts val="200"/>
                        </a:spcAft>
                      </a:pPr>
                      <a:r>
                        <a:rPr lang="en-US" sz="900" b="0" dirty="0">
                          <a:solidFill>
                            <a:schemeClr val="tx1"/>
                          </a:solidFill>
                          <a:effectLst/>
                          <a:latin typeface="+mj-lt"/>
                          <a:ea typeface="Times" panose="02020603050405020304" pitchFamily="18" charset="0"/>
                          <a:cs typeface="Calibri" panose="020F0502020204030204" pitchFamily="34" charset="0"/>
                        </a:rPr>
                        <a:t>Differentiators: Deloitte’s pre-built End-to-End Migration Dashboards provide real time insights and quality reports. Deloitte’s Data validation tools makes the post load validation easier and significantly reduces business efforts. Additionally, the Pre-to-Post Load comparison provides field level visualization of data anomalies. The pool of data validation scripts segregated by industry group reduces business team efforts to build scripts by 60%.</a:t>
                      </a:r>
                    </a:p>
                  </a:txBody>
                  <a:tcPr marL="36830" marR="36830" marT="0" marB="0" anchor="ctr">
                    <a:solidFill>
                      <a:schemeClr val="bg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66888835"/>
                  </a:ext>
                </a:extLst>
              </a:tr>
            </a:tbl>
          </a:graphicData>
        </a:graphic>
      </p:graphicFrame>
    </p:spTree>
    <p:extLst>
      <p:ext uri="{BB962C8B-B14F-4D97-AF65-F5344CB8AC3E}">
        <p14:creationId xmlns:p14="http://schemas.microsoft.com/office/powerpoint/2010/main" val="21051171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migration</a:t>
            </a:r>
          </a:p>
        </p:txBody>
      </p:sp>
      <p:sp>
        <p:nvSpPr>
          <p:cNvPr id="3" name="Text Placeholder 2"/>
          <p:cNvSpPr>
            <a:spLocks noGrp="1"/>
          </p:cNvSpPr>
          <p:nvPr>
            <p:ph type="body" sz="quarter" idx="10"/>
          </p:nvPr>
        </p:nvSpPr>
        <p:spPr>
          <a:xfrm>
            <a:off x="282575" y="760270"/>
            <a:ext cx="6292850" cy="274320"/>
          </a:xfrm>
        </p:spPr>
        <p:txBody>
          <a:bodyPr/>
          <a:lstStyle/>
          <a:p>
            <a:r>
              <a:rPr lang="en-US" dirty="0"/>
              <a:t>Client example</a:t>
            </a:r>
          </a:p>
        </p:txBody>
      </p:sp>
      <p:sp>
        <p:nvSpPr>
          <p:cNvPr id="7" name="Rectangle 6">
            <a:extLst>
              <a:ext uri="{FF2B5EF4-FFF2-40B4-BE49-F238E27FC236}">
                <a16:creationId xmlns:a16="http://schemas.microsoft.com/office/drawing/2014/main" id="{ECF88C00-6987-4498-A4B4-5E02B083A31F}"/>
              </a:ext>
            </a:extLst>
          </p:cNvPr>
          <p:cNvSpPr/>
          <p:nvPr/>
        </p:nvSpPr>
        <p:spPr bwMode="gray">
          <a:xfrm>
            <a:off x="282575" y="1231900"/>
            <a:ext cx="6292850" cy="304800"/>
          </a:xfrm>
          <a:prstGeom prst="rect">
            <a:avLst/>
          </a:prstGeom>
          <a:solidFill>
            <a:schemeClr val="accent2"/>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US" sz="1400" b="1" dirty="0">
                <a:solidFill>
                  <a:schemeClr val="bg1"/>
                </a:solidFill>
              </a:rPr>
              <a:t>Activities, deliverables and </a:t>
            </a:r>
            <a:r>
              <a:rPr lang="en-US" sz="1400" b="1" dirty="0">
                <a:solidFill>
                  <a:srgbClr val="FF0000"/>
                </a:solidFill>
              </a:rPr>
              <a:t>&lt;&lt;Client&gt;&gt;</a:t>
            </a:r>
            <a:r>
              <a:rPr lang="en-US" sz="1400" b="1" dirty="0">
                <a:solidFill>
                  <a:schemeClr val="bg1"/>
                </a:solidFill>
              </a:rPr>
              <a:t> considerations</a:t>
            </a:r>
          </a:p>
        </p:txBody>
      </p:sp>
      <p:graphicFrame>
        <p:nvGraphicFramePr>
          <p:cNvPr id="6" name="Table 5">
            <a:extLst>
              <a:ext uri="{FF2B5EF4-FFF2-40B4-BE49-F238E27FC236}">
                <a16:creationId xmlns:a16="http://schemas.microsoft.com/office/drawing/2014/main" id="{6844A595-078D-43D4-B948-5D92500B132B}"/>
              </a:ext>
            </a:extLst>
          </p:cNvPr>
          <p:cNvGraphicFramePr>
            <a:graphicFrameLocks noGrp="1"/>
          </p:cNvGraphicFramePr>
          <p:nvPr>
            <p:extLst>
              <p:ext uri="{D42A27DB-BD31-4B8C-83A1-F6EECF244321}">
                <p14:modId xmlns:p14="http://schemas.microsoft.com/office/powerpoint/2010/main" val="3415134245"/>
              </p:ext>
            </p:extLst>
          </p:nvPr>
        </p:nvGraphicFramePr>
        <p:xfrm>
          <a:off x="282575" y="1710690"/>
          <a:ext cx="6292850" cy="3293110"/>
        </p:xfrm>
        <a:graphic>
          <a:graphicData uri="http://schemas.openxmlformats.org/drawingml/2006/table">
            <a:tbl>
              <a:tblPr firstRow="1" firstCol="1" bandRow="1">
                <a:tableStyleId>{5C22544A-7EE6-4342-B048-85BDC9FD1C3A}</a:tableStyleId>
              </a:tblPr>
              <a:tblGrid>
                <a:gridCol w="2096778">
                  <a:extLst>
                    <a:ext uri="{9D8B030D-6E8A-4147-A177-3AD203B41FA5}">
                      <a16:colId xmlns:a16="http://schemas.microsoft.com/office/drawing/2014/main" val="847923644"/>
                    </a:ext>
                  </a:extLst>
                </a:gridCol>
                <a:gridCol w="2098036">
                  <a:extLst>
                    <a:ext uri="{9D8B030D-6E8A-4147-A177-3AD203B41FA5}">
                      <a16:colId xmlns:a16="http://schemas.microsoft.com/office/drawing/2014/main" val="3434074420"/>
                    </a:ext>
                  </a:extLst>
                </a:gridCol>
                <a:gridCol w="2098036">
                  <a:extLst>
                    <a:ext uri="{9D8B030D-6E8A-4147-A177-3AD203B41FA5}">
                      <a16:colId xmlns:a16="http://schemas.microsoft.com/office/drawing/2014/main" val="1225380643"/>
                    </a:ext>
                  </a:extLst>
                </a:gridCol>
              </a:tblGrid>
              <a:tr h="405547">
                <a:tc gridSpan="3">
                  <a:txBody>
                    <a:bodyPr/>
                    <a:lstStyle/>
                    <a:p>
                      <a:pPr marL="0" marR="0" algn="l" defTabSz="685800" rtl="0" eaLnBrk="1" latinLnBrk="0" hangingPunct="1">
                        <a:spcBef>
                          <a:spcPts val="300"/>
                        </a:spcBef>
                        <a:spcAft>
                          <a:spcPts val="300"/>
                        </a:spcAft>
                      </a:pPr>
                      <a:r>
                        <a:rPr lang="en-US" sz="900" b="1" kern="1200" dirty="0">
                          <a:solidFill>
                            <a:schemeClr val="bg1"/>
                          </a:solidFill>
                          <a:effectLst/>
                          <a:latin typeface="+mj-lt"/>
                          <a:ea typeface="+mn-ea"/>
                          <a:cs typeface="Arial" panose="020B0604020202020204" pitchFamily="34" charset="0"/>
                        </a:rPr>
                        <a:t>Deploy</a:t>
                      </a:r>
                    </a:p>
                  </a:txBody>
                  <a:tcPr marL="36830" marR="36830" marT="0" marB="0" anchor="ctr"/>
                </a:tc>
                <a:tc hMerge="1">
                  <a:txBody>
                    <a:bodyPr/>
                    <a:lstStyle/>
                    <a:p>
                      <a:pPr marL="0" marR="0">
                        <a:spcBef>
                          <a:spcPts val="300"/>
                        </a:spcBef>
                        <a:spcAft>
                          <a:spcPts val="300"/>
                        </a:spcAft>
                      </a:pPr>
                      <a:endParaRPr lang="en-US" sz="850" b="1" dirty="0">
                        <a:solidFill>
                          <a:srgbClr val="005587"/>
                        </a:solidFill>
                        <a:effectLst/>
                        <a:latin typeface="Open Sans" panose="020B0606030504020204" pitchFamily="34" charset="0"/>
                        <a:ea typeface="+mn-ea"/>
                        <a:cs typeface="Arial" panose="020B0604020202020204" pitchFamily="34" charset="0"/>
                      </a:endParaRPr>
                    </a:p>
                  </a:txBody>
                  <a:tcPr marL="36830" marR="36830" marT="0" marB="0"/>
                </a:tc>
                <a:tc hMerge="1">
                  <a:txBody>
                    <a:bodyPr/>
                    <a:lstStyle/>
                    <a:p>
                      <a:pPr marL="0" marR="0">
                        <a:spcBef>
                          <a:spcPts val="300"/>
                        </a:spcBef>
                        <a:spcAft>
                          <a:spcPts val="300"/>
                        </a:spcAft>
                      </a:pPr>
                      <a:endParaRPr lang="en-US" sz="850" b="1" dirty="0">
                        <a:solidFill>
                          <a:srgbClr val="005587"/>
                        </a:solidFill>
                        <a:effectLst/>
                        <a:latin typeface="Open Sans" panose="020B0606030504020204" pitchFamily="34" charset="0"/>
                        <a:ea typeface="+mn-ea"/>
                        <a:cs typeface="Arial" panose="020B0604020202020204" pitchFamily="34" charset="0"/>
                      </a:endParaRPr>
                    </a:p>
                  </a:txBody>
                  <a:tcPr marL="36830" marR="36830" marT="0" marB="0"/>
                </a:tc>
                <a:extLst>
                  <a:ext uri="{0D108BD9-81ED-4DB2-BD59-A6C34878D82A}">
                    <a16:rowId xmlns:a16="http://schemas.microsoft.com/office/drawing/2014/main" val="2837621708"/>
                  </a:ext>
                </a:extLst>
              </a:tr>
              <a:tr h="405547">
                <a:tc>
                  <a:txBody>
                    <a:bodyPr/>
                    <a:lstStyle/>
                    <a:p>
                      <a:pPr marL="0" marR="0">
                        <a:spcBef>
                          <a:spcPts val="300"/>
                        </a:spcBef>
                        <a:spcAft>
                          <a:spcPts val="300"/>
                        </a:spcAft>
                      </a:pPr>
                      <a:r>
                        <a:rPr lang="en-US" sz="900" b="0" dirty="0">
                          <a:solidFill>
                            <a:schemeClr val="tx1"/>
                          </a:solidFill>
                          <a:effectLst/>
                          <a:latin typeface="+mj-lt"/>
                          <a:ea typeface="Times" panose="02020603050405020304" pitchFamily="18" charset="0"/>
                          <a:cs typeface="Open Sans" panose="020B0606030504020204" pitchFamily="34" charset="0"/>
                        </a:rPr>
                        <a:t>Activities</a:t>
                      </a:r>
                      <a:endParaRPr lang="en-US" sz="900" b="0" dirty="0">
                        <a:solidFill>
                          <a:schemeClr val="tx1"/>
                        </a:solidFill>
                        <a:effectLst/>
                        <a:latin typeface="+mj-lt"/>
                        <a:ea typeface="Times" panose="02020603050405020304" pitchFamily="18" charset="0"/>
                        <a:cs typeface="Arial" panose="020B0604020202020204" pitchFamily="34" charset="0"/>
                      </a:endParaRPr>
                    </a:p>
                  </a:txBody>
                  <a:tcPr marL="36830" marR="36830" marT="0" marB="0" anchor="ctr">
                    <a:solidFill>
                      <a:schemeClr val="bg2"/>
                    </a:solidFill>
                  </a:tcPr>
                </a:tc>
                <a:tc>
                  <a:txBody>
                    <a:bodyPr/>
                    <a:lstStyle/>
                    <a:p>
                      <a:pPr marL="0" marR="0">
                        <a:spcBef>
                          <a:spcPts val="300"/>
                        </a:spcBef>
                        <a:spcAft>
                          <a:spcPts val="300"/>
                        </a:spcAft>
                      </a:pPr>
                      <a:r>
                        <a:rPr lang="en-US" sz="900" b="0">
                          <a:solidFill>
                            <a:schemeClr val="tx1"/>
                          </a:solidFill>
                          <a:effectLst/>
                          <a:latin typeface="+mj-lt"/>
                          <a:ea typeface="Times" panose="02020603050405020304" pitchFamily="18" charset="0"/>
                          <a:cs typeface="Open Sans" panose="020B0606030504020204" pitchFamily="34" charset="0"/>
                        </a:rPr>
                        <a:t>Representative Deliverables</a:t>
                      </a:r>
                      <a:endParaRPr lang="en-US" sz="900" b="0">
                        <a:solidFill>
                          <a:schemeClr val="tx1"/>
                        </a:solidFill>
                        <a:effectLst/>
                        <a:latin typeface="+mj-lt"/>
                        <a:ea typeface="Times" panose="02020603050405020304" pitchFamily="18" charset="0"/>
                        <a:cs typeface="Arial" panose="020B0604020202020204" pitchFamily="34" charset="0"/>
                      </a:endParaRPr>
                    </a:p>
                  </a:txBody>
                  <a:tcPr marL="36830" marR="36830" marT="0" marB="0" anchor="ctr">
                    <a:solidFill>
                      <a:schemeClr val="bg2"/>
                    </a:solidFill>
                  </a:tcPr>
                </a:tc>
                <a:tc>
                  <a:txBody>
                    <a:bodyPr/>
                    <a:lstStyle/>
                    <a:p>
                      <a:pPr marL="0" marR="0">
                        <a:spcBef>
                          <a:spcPts val="300"/>
                        </a:spcBef>
                        <a:spcAft>
                          <a:spcPts val="300"/>
                        </a:spcAft>
                      </a:pPr>
                      <a:r>
                        <a:rPr lang="en-US" sz="900" b="0" dirty="0">
                          <a:solidFill>
                            <a:schemeClr val="tx1"/>
                          </a:solidFill>
                          <a:effectLst/>
                          <a:latin typeface="+mj-lt"/>
                          <a:ea typeface="Times" panose="02020603050405020304" pitchFamily="18" charset="0"/>
                          <a:cs typeface="Open Sans" panose="020B0606030504020204" pitchFamily="34" charset="0"/>
                        </a:rPr>
                        <a:t> </a:t>
                      </a:r>
                      <a:r>
                        <a:rPr lang="en-US" sz="900" b="0" dirty="0">
                          <a:solidFill>
                            <a:srgbClr val="FF0000"/>
                          </a:solidFill>
                          <a:effectLst/>
                          <a:latin typeface="+mj-lt"/>
                          <a:ea typeface="Times" panose="02020603050405020304" pitchFamily="18" charset="0"/>
                          <a:cs typeface="Open Sans" panose="020B0606030504020204" pitchFamily="34" charset="0"/>
                        </a:rPr>
                        <a:t>&lt;&lt;Client&gt;&gt;</a:t>
                      </a:r>
                      <a:r>
                        <a:rPr lang="en-US" sz="900" b="0" dirty="0">
                          <a:solidFill>
                            <a:schemeClr val="tx1"/>
                          </a:solidFill>
                          <a:effectLst/>
                          <a:latin typeface="+mj-lt"/>
                          <a:ea typeface="Times" panose="02020603050405020304" pitchFamily="18" charset="0"/>
                          <a:cs typeface="Open Sans" panose="020B0606030504020204" pitchFamily="34" charset="0"/>
                        </a:rPr>
                        <a:t> Considerations</a:t>
                      </a:r>
                      <a:endParaRPr lang="en-US" sz="900" b="0" dirty="0">
                        <a:solidFill>
                          <a:schemeClr val="tx1"/>
                        </a:solidFill>
                        <a:effectLst/>
                        <a:latin typeface="+mj-lt"/>
                        <a:ea typeface="Times" panose="02020603050405020304" pitchFamily="18" charset="0"/>
                        <a:cs typeface="Arial" panose="020B0604020202020204" pitchFamily="34" charset="0"/>
                      </a:endParaRPr>
                    </a:p>
                  </a:txBody>
                  <a:tcPr marL="36830" marR="36830" marT="0" marB="0" anchor="ctr">
                    <a:solidFill>
                      <a:schemeClr val="bg2"/>
                    </a:solidFill>
                  </a:tcPr>
                </a:tc>
                <a:extLst>
                  <a:ext uri="{0D108BD9-81ED-4DB2-BD59-A6C34878D82A}">
                    <a16:rowId xmlns:a16="http://schemas.microsoft.com/office/drawing/2014/main" val="3413815905"/>
                  </a:ext>
                </a:extLst>
              </a:tr>
              <a:tr h="1771874">
                <a:tc>
                  <a:txBody>
                    <a:bodyPr/>
                    <a:lstStyle/>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Execute Dress Rehearsal </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User acceptance Testing </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Data Validation and sign off from business data owners</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Prepare for final cutover</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Manage error handling</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Go/No-Go analysis and decision</a:t>
                      </a:r>
                    </a:p>
                  </a:txBody>
                  <a:tcPr marL="36830" marR="36830" marT="0" marB="0" anchor="ctr">
                    <a:solidFill>
                      <a:schemeClr val="bg2"/>
                    </a:solidFill>
                  </a:tcPr>
                </a:tc>
                <a:tc>
                  <a:txBody>
                    <a:bodyPr/>
                    <a:lstStyle/>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Dress Rehearsal plan</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Data migration dashboard</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Data reconciliation reports</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Data validation and sign off</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Go/No-Go analysis</a:t>
                      </a:r>
                    </a:p>
                  </a:txBody>
                  <a:tcPr marL="36830" marR="36830" marT="0" marB="0" anchor="ctr">
                    <a:solidFill>
                      <a:schemeClr val="bg2"/>
                    </a:solidFill>
                  </a:tcPr>
                </a:tc>
                <a:tc>
                  <a:txBody>
                    <a:bodyPr/>
                    <a:lstStyle/>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Assign resources for user acceptance testing</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Aid in resolving defects from UAT</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Prepare systems and business users for dress rehearsals and final cutover</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Aid in final Go/No-Go decisions</a:t>
                      </a:r>
                    </a:p>
                  </a:txBody>
                  <a:tcPr marL="36830" marR="36830" marT="0" marB="0" anchor="ctr">
                    <a:solidFill>
                      <a:schemeClr val="bg2"/>
                    </a:solidFill>
                  </a:tcPr>
                </a:tc>
                <a:extLst>
                  <a:ext uri="{0D108BD9-81ED-4DB2-BD59-A6C34878D82A}">
                    <a16:rowId xmlns:a16="http://schemas.microsoft.com/office/drawing/2014/main" val="936588210"/>
                  </a:ext>
                </a:extLst>
              </a:tr>
              <a:tr h="710142">
                <a:tc gridSpan="3">
                  <a:txBody>
                    <a:bodyPr/>
                    <a:lstStyle/>
                    <a:p>
                      <a:pPr marL="0" marR="0">
                        <a:spcBef>
                          <a:spcPts val="200"/>
                        </a:spcBef>
                        <a:spcAft>
                          <a:spcPts val="200"/>
                        </a:spcAft>
                      </a:pPr>
                      <a:r>
                        <a:rPr lang="en-US" sz="900" b="0" dirty="0">
                          <a:solidFill>
                            <a:schemeClr val="tx1"/>
                          </a:solidFill>
                          <a:effectLst/>
                          <a:latin typeface="+mj-lt"/>
                          <a:ea typeface="Times" panose="02020603050405020304" pitchFamily="18" charset="0"/>
                          <a:cs typeface="Calibri" panose="020F0502020204030204" pitchFamily="34" charset="0"/>
                        </a:rPr>
                        <a:t>Differentiators: </a:t>
                      </a:r>
                      <a:r>
                        <a:rPr lang="en-US" sz="900" b="0" dirty="0">
                          <a:solidFill>
                            <a:schemeClr val="tx1"/>
                          </a:solidFill>
                          <a:effectLst/>
                          <a:latin typeface="+mj-lt"/>
                          <a:ea typeface="Times" panose="02020603050405020304" pitchFamily="18" charset="0"/>
                          <a:cs typeface="Open Sans" panose="020B0606030504020204" pitchFamily="34" charset="0"/>
                        </a:rPr>
                        <a:t>Automation via RPA Bots expedites migration activities to ensure business effort is invested only to review “true” failures. Pre-built tableau dashboards monitor progress and reporting which is critical for Go/No-Go analysis.</a:t>
                      </a:r>
                      <a:endParaRPr lang="en-US" sz="900" b="0" dirty="0">
                        <a:solidFill>
                          <a:schemeClr val="tx1"/>
                        </a:solidFill>
                        <a:effectLst/>
                        <a:latin typeface="+mj-lt"/>
                        <a:ea typeface="Times" panose="02020603050405020304" pitchFamily="18" charset="0"/>
                        <a:cs typeface="Calibri" panose="020F0502020204030204" pitchFamily="34" charset="0"/>
                      </a:endParaRPr>
                    </a:p>
                  </a:txBody>
                  <a:tcPr marL="36830" marR="36830" marT="0" marB="0" anchor="ctr">
                    <a:solidFill>
                      <a:schemeClr val="bg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9033557"/>
                  </a:ext>
                </a:extLst>
              </a:tr>
            </a:tbl>
          </a:graphicData>
        </a:graphic>
      </p:graphicFrame>
      <p:graphicFrame>
        <p:nvGraphicFramePr>
          <p:cNvPr id="8" name="Table 7">
            <a:extLst>
              <a:ext uri="{FF2B5EF4-FFF2-40B4-BE49-F238E27FC236}">
                <a16:creationId xmlns:a16="http://schemas.microsoft.com/office/drawing/2014/main" id="{EFCE33A6-0251-4B04-BB3A-05039101FCC9}"/>
              </a:ext>
            </a:extLst>
          </p:cNvPr>
          <p:cNvGraphicFramePr>
            <a:graphicFrameLocks noGrp="1"/>
          </p:cNvGraphicFramePr>
          <p:nvPr>
            <p:extLst>
              <p:ext uri="{D42A27DB-BD31-4B8C-83A1-F6EECF244321}">
                <p14:modId xmlns:p14="http://schemas.microsoft.com/office/powerpoint/2010/main" val="2215145157"/>
              </p:ext>
            </p:extLst>
          </p:nvPr>
        </p:nvGraphicFramePr>
        <p:xfrm>
          <a:off x="282575" y="5118100"/>
          <a:ext cx="6292850" cy="2493188"/>
        </p:xfrm>
        <a:graphic>
          <a:graphicData uri="http://schemas.openxmlformats.org/drawingml/2006/table">
            <a:tbl>
              <a:tblPr firstRow="1" firstCol="1" bandRow="1">
                <a:tableStyleId>{5C22544A-7EE6-4342-B048-85BDC9FD1C3A}</a:tableStyleId>
              </a:tblPr>
              <a:tblGrid>
                <a:gridCol w="2096778">
                  <a:extLst>
                    <a:ext uri="{9D8B030D-6E8A-4147-A177-3AD203B41FA5}">
                      <a16:colId xmlns:a16="http://schemas.microsoft.com/office/drawing/2014/main" val="144899121"/>
                    </a:ext>
                  </a:extLst>
                </a:gridCol>
                <a:gridCol w="2098036">
                  <a:extLst>
                    <a:ext uri="{9D8B030D-6E8A-4147-A177-3AD203B41FA5}">
                      <a16:colId xmlns:a16="http://schemas.microsoft.com/office/drawing/2014/main" val="2973547278"/>
                    </a:ext>
                  </a:extLst>
                </a:gridCol>
                <a:gridCol w="2098036">
                  <a:extLst>
                    <a:ext uri="{9D8B030D-6E8A-4147-A177-3AD203B41FA5}">
                      <a16:colId xmlns:a16="http://schemas.microsoft.com/office/drawing/2014/main" val="2971646295"/>
                    </a:ext>
                  </a:extLst>
                </a:gridCol>
              </a:tblGrid>
              <a:tr h="385534">
                <a:tc gridSpan="3">
                  <a:txBody>
                    <a:bodyPr/>
                    <a:lstStyle/>
                    <a:p>
                      <a:pPr marL="0" marR="0" algn="l" defTabSz="685800" rtl="0" eaLnBrk="1" latinLnBrk="0" hangingPunct="1">
                        <a:spcBef>
                          <a:spcPts val="300"/>
                        </a:spcBef>
                        <a:spcAft>
                          <a:spcPts val="300"/>
                        </a:spcAft>
                      </a:pPr>
                      <a:r>
                        <a:rPr lang="en-US" sz="900" b="1" kern="1200" dirty="0">
                          <a:solidFill>
                            <a:schemeClr val="bg1"/>
                          </a:solidFill>
                          <a:effectLst/>
                          <a:latin typeface="+mj-lt"/>
                          <a:ea typeface="+mn-ea"/>
                          <a:cs typeface="Arial" panose="020B0604020202020204" pitchFamily="34" charset="0"/>
                        </a:rPr>
                        <a:t>Run</a:t>
                      </a:r>
                    </a:p>
                  </a:txBody>
                  <a:tcPr marL="36830" marR="36830" marT="0" marB="0" anchor="ctr"/>
                </a:tc>
                <a:tc hMerge="1">
                  <a:txBody>
                    <a:bodyPr/>
                    <a:lstStyle/>
                    <a:p>
                      <a:pPr marL="0" marR="0">
                        <a:spcBef>
                          <a:spcPts val="300"/>
                        </a:spcBef>
                        <a:spcAft>
                          <a:spcPts val="300"/>
                        </a:spcAft>
                      </a:pPr>
                      <a:endParaRPr lang="en-US" sz="850" b="1" dirty="0">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tc>
                <a:tc hMerge="1">
                  <a:txBody>
                    <a:bodyPr/>
                    <a:lstStyle/>
                    <a:p>
                      <a:pPr marL="0" marR="0">
                        <a:spcBef>
                          <a:spcPts val="300"/>
                        </a:spcBef>
                        <a:spcAft>
                          <a:spcPts val="300"/>
                        </a:spcAft>
                      </a:pPr>
                      <a:endParaRPr lang="en-US" sz="850" b="1" dirty="0">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tc>
                <a:extLst>
                  <a:ext uri="{0D108BD9-81ED-4DB2-BD59-A6C34878D82A}">
                    <a16:rowId xmlns:a16="http://schemas.microsoft.com/office/drawing/2014/main" val="1409298733"/>
                  </a:ext>
                </a:extLst>
              </a:tr>
              <a:tr h="385534">
                <a:tc>
                  <a:txBody>
                    <a:bodyPr/>
                    <a:lstStyle/>
                    <a:p>
                      <a:pPr marL="0" marR="0">
                        <a:spcBef>
                          <a:spcPts val="300"/>
                        </a:spcBef>
                        <a:spcAft>
                          <a:spcPts val="300"/>
                        </a:spcAft>
                      </a:pPr>
                      <a:r>
                        <a:rPr lang="en-US" sz="900" b="0" dirty="0">
                          <a:solidFill>
                            <a:schemeClr val="tx1"/>
                          </a:solidFill>
                          <a:effectLst/>
                          <a:latin typeface="+mj-lt"/>
                          <a:ea typeface="Times" panose="02020603050405020304" pitchFamily="18" charset="0"/>
                          <a:cs typeface="Arial" panose="020B0604020202020204" pitchFamily="34" charset="0"/>
                        </a:rPr>
                        <a:t>Activities</a:t>
                      </a:r>
                    </a:p>
                  </a:txBody>
                  <a:tcPr marL="36830" marR="36830" marT="0" marB="0" anchor="ctr">
                    <a:solidFill>
                      <a:schemeClr val="bg2"/>
                    </a:solidFill>
                  </a:tcPr>
                </a:tc>
                <a:tc>
                  <a:txBody>
                    <a:bodyPr/>
                    <a:lstStyle/>
                    <a:p>
                      <a:pPr marL="0" marR="0">
                        <a:spcBef>
                          <a:spcPts val="300"/>
                        </a:spcBef>
                        <a:spcAft>
                          <a:spcPts val="300"/>
                        </a:spcAft>
                      </a:pPr>
                      <a:r>
                        <a:rPr lang="en-US" sz="900" b="0" dirty="0">
                          <a:solidFill>
                            <a:schemeClr val="tx1"/>
                          </a:solidFill>
                          <a:effectLst/>
                          <a:latin typeface="+mj-lt"/>
                          <a:ea typeface="Times" panose="02020603050405020304" pitchFamily="18" charset="0"/>
                          <a:cs typeface="Arial" panose="020B0604020202020204" pitchFamily="34" charset="0"/>
                        </a:rPr>
                        <a:t>Representative Deliverables</a:t>
                      </a:r>
                    </a:p>
                  </a:txBody>
                  <a:tcPr marL="36830" marR="36830" marT="0" marB="0" anchor="ctr">
                    <a:solidFill>
                      <a:schemeClr val="bg2"/>
                    </a:solidFill>
                  </a:tcPr>
                </a:tc>
                <a:tc>
                  <a:txBody>
                    <a:bodyPr/>
                    <a:lstStyle/>
                    <a:p>
                      <a:pPr marL="0" marR="0">
                        <a:spcBef>
                          <a:spcPts val="300"/>
                        </a:spcBef>
                        <a:spcAft>
                          <a:spcPts val="300"/>
                        </a:spcAft>
                      </a:pPr>
                      <a:r>
                        <a:rPr lang="en-US" sz="900" b="0" dirty="0">
                          <a:solidFill>
                            <a:schemeClr val="tx1"/>
                          </a:solidFill>
                          <a:effectLst/>
                          <a:latin typeface="+mj-lt"/>
                          <a:ea typeface="Times" panose="02020603050405020304" pitchFamily="18" charset="0"/>
                          <a:cs typeface="Arial" panose="020B0604020202020204" pitchFamily="34" charset="0"/>
                        </a:rPr>
                        <a:t> </a:t>
                      </a:r>
                      <a:r>
                        <a:rPr lang="en-US" sz="900" b="0" dirty="0">
                          <a:solidFill>
                            <a:srgbClr val="FF0000"/>
                          </a:solidFill>
                          <a:effectLst/>
                          <a:latin typeface="+mj-lt"/>
                          <a:ea typeface="Times" panose="02020603050405020304" pitchFamily="18" charset="0"/>
                          <a:cs typeface="Arial" panose="020B0604020202020204" pitchFamily="34" charset="0"/>
                        </a:rPr>
                        <a:t>&lt;&lt;Client&gt;&gt;</a:t>
                      </a:r>
                      <a:r>
                        <a:rPr lang="en-US" sz="900" b="0" dirty="0">
                          <a:solidFill>
                            <a:schemeClr val="tx1"/>
                          </a:solidFill>
                          <a:effectLst/>
                          <a:latin typeface="+mj-lt"/>
                          <a:ea typeface="Times" panose="02020603050405020304" pitchFamily="18" charset="0"/>
                          <a:cs typeface="Arial" panose="020B0604020202020204" pitchFamily="34" charset="0"/>
                        </a:rPr>
                        <a:t> Considerations</a:t>
                      </a:r>
                    </a:p>
                  </a:txBody>
                  <a:tcPr marL="36830" marR="36830" marT="0" marB="0" anchor="ctr">
                    <a:solidFill>
                      <a:schemeClr val="bg2"/>
                    </a:solidFill>
                  </a:tcPr>
                </a:tc>
                <a:extLst>
                  <a:ext uri="{0D108BD9-81ED-4DB2-BD59-A6C34878D82A}">
                    <a16:rowId xmlns:a16="http://schemas.microsoft.com/office/drawing/2014/main" val="1665070715"/>
                  </a:ext>
                </a:extLst>
              </a:tr>
              <a:tr h="1699959">
                <a:tc>
                  <a:txBody>
                    <a:bodyPr/>
                    <a:lstStyle/>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Execute final cutover</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Data Validation and sign off from business data owners</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Provide hyper-care support</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Transition to managed services team</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Project closeout activities</a:t>
                      </a:r>
                    </a:p>
                  </a:txBody>
                  <a:tcPr marL="36830" marR="36830" marT="0" marB="0" anchor="ctr">
                    <a:solidFill>
                      <a:schemeClr val="bg2"/>
                    </a:solidFill>
                  </a:tcPr>
                </a:tc>
                <a:tc>
                  <a:txBody>
                    <a:bodyPr/>
                    <a:lstStyle/>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Production cutover plan</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Data migration dashboard</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Data reconciliation reports</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Data validation and sign off</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Hypercare metrics and reports</a:t>
                      </a:r>
                    </a:p>
                  </a:txBody>
                  <a:tcPr marL="36830" marR="36830" marT="0" marB="0" anchor="ctr">
                    <a:solidFill>
                      <a:schemeClr val="bg2"/>
                    </a:solidFill>
                  </a:tcPr>
                </a:tc>
                <a:tc>
                  <a:txBody>
                    <a:bodyPr/>
                    <a:lstStyle/>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Data will be loaded in production and data reconciliation reports will be run to verify that all in-scope source data is moved in S/4HANA or SAP MDG targets</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Assign resources to be trained for hyper-care</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Aid in transitioning to services team</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latin typeface="+mj-lt"/>
                          <a:ea typeface="Times" panose="02020603050405020304" pitchFamily="18" charset="0"/>
                          <a:cs typeface="Times New Roman" panose="02020603050405020304" pitchFamily="18" charset="0"/>
                        </a:rPr>
                        <a:t>Approve and sign-off on close-out activities</a:t>
                      </a:r>
                    </a:p>
                  </a:txBody>
                  <a:tcPr marL="36830" marR="36830" marT="0" marB="0" anchor="ctr">
                    <a:solidFill>
                      <a:schemeClr val="bg2"/>
                    </a:solidFill>
                  </a:tcPr>
                </a:tc>
                <a:extLst>
                  <a:ext uri="{0D108BD9-81ED-4DB2-BD59-A6C34878D82A}">
                    <a16:rowId xmlns:a16="http://schemas.microsoft.com/office/drawing/2014/main" val="1040657139"/>
                  </a:ext>
                </a:extLst>
              </a:tr>
            </a:tbl>
          </a:graphicData>
        </a:graphic>
      </p:graphicFrame>
    </p:spTree>
    <p:extLst>
      <p:ext uri="{BB962C8B-B14F-4D97-AF65-F5344CB8AC3E}">
        <p14:creationId xmlns:p14="http://schemas.microsoft.com/office/powerpoint/2010/main" val="250614702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migration</a:t>
            </a:r>
          </a:p>
        </p:txBody>
      </p:sp>
      <p:sp>
        <p:nvSpPr>
          <p:cNvPr id="3" name="Text Placeholder 2"/>
          <p:cNvSpPr>
            <a:spLocks noGrp="1"/>
          </p:cNvSpPr>
          <p:nvPr>
            <p:ph type="body" sz="quarter" idx="10"/>
          </p:nvPr>
        </p:nvSpPr>
        <p:spPr>
          <a:xfrm>
            <a:off x="282575" y="760270"/>
            <a:ext cx="6292850" cy="274320"/>
          </a:xfrm>
        </p:spPr>
        <p:txBody>
          <a:bodyPr/>
          <a:lstStyle/>
          <a:p>
            <a:r>
              <a:rPr lang="en-US" dirty="0"/>
              <a:t>Client example</a:t>
            </a:r>
          </a:p>
        </p:txBody>
      </p:sp>
      <p:sp>
        <p:nvSpPr>
          <p:cNvPr id="7" name="Rectangle 6">
            <a:extLst>
              <a:ext uri="{FF2B5EF4-FFF2-40B4-BE49-F238E27FC236}">
                <a16:creationId xmlns:a16="http://schemas.microsoft.com/office/drawing/2014/main" id="{ECF88C00-6987-4498-A4B4-5E02B083A31F}"/>
              </a:ext>
            </a:extLst>
          </p:cNvPr>
          <p:cNvSpPr/>
          <p:nvPr/>
        </p:nvSpPr>
        <p:spPr bwMode="gray">
          <a:xfrm>
            <a:off x="282575" y="1231900"/>
            <a:ext cx="6292850" cy="304800"/>
          </a:xfrm>
          <a:prstGeom prst="rect">
            <a:avLst/>
          </a:prstGeom>
          <a:solidFill>
            <a:schemeClr val="accent2"/>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US" sz="1400" b="1" dirty="0">
                <a:solidFill>
                  <a:schemeClr val="bg1"/>
                </a:solidFill>
              </a:rPr>
              <a:t>Our data migration accelerators</a:t>
            </a:r>
          </a:p>
        </p:txBody>
      </p:sp>
      <p:graphicFrame>
        <p:nvGraphicFramePr>
          <p:cNvPr id="5" name="Table 4">
            <a:extLst>
              <a:ext uri="{FF2B5EF4-FFF2-40B4-BE49-F238E27FC236}">
                <a16:creationId xmlns:a16="http://schemas.microsoft.com/office/drawing/2014/main" id="{624620ED-7C61-4994-BC14-C571F0E8F528}"/>
              </a:ext>
            </a:extLst>
          </p:cNvPr>
          <p:cNvGraphicFramePr>
            <a:graphicFrameLocks noGrp="1"/>
          </p:cNvGraphicFramePr>
          <p:nvPr>
            <p:extLst>
              <p:ext uri="{D42A27DB-BD31-4B8C-83A1-F6EECF244321}">
                <p14:modId xmlns:p14="http://schemas.microsoft.com/office/powerpoint/2010/main" val="1497814051"/>
              </p:ext>
            </p:extLst>
          </p:nvPr>
        </p:nvGraphicFramePr>
        <p:xfrm>
          <a:off x="282575" y="1854201"/>
          <a:ext cx="6292849" cy="5349157"/>
        </p:xfrm>
        <a:graphic>
          <a:graphicData uri="http://schemas.openxmlformats.org/drawingml/2006/table">
            <a:tbl>
              <a:tblPr firstRow="1">
                <a:tableStyleId>{5C22544A-7EE6-4342-B048-85BDC9FD1C3A}</a:tableStyleId>
              </a:tblPr>
              <a:tblGrid>
                <a:gridCol w="1530421">
                  <a:extLst>
                    <a:ext uri="{9D8B030D-6E8A-4147-A177-3AD203B41FA5}">
                      <a16:colId xmlns:a16="http://schemas.microsoft.com/office/drawing/2014/main" val="2533523113"/>
                    </a:ext>
                  </a:extLst>
                </a:gridCol>
                <a:gridCol w="3109926">
                  <a:extLst>
                    <a:ext uri="{9D8B030D-6E8A-4147-A177-3AD203B41FA5}">
                      <a16:colId xmlns:a16="http://schemas.microsoft.com/office/drawing/2014/main" val="1741827101"/>
                    </a:ext>
                  </a:extLst>
                </a:gridCol>
                <a:gridCol w="1652502">
                  <a:extLst>
                    <a:ext uri="{9D8B030D-6E8A-4147-A177-3AD203B41FA5}">
                      <a16:colId xmlns:a16="http://schemas.microsoft.com/office/drawing/2014/main" val="176019198"/>
                    </a:ext>
                  </a:extLst>
                </a:gridCol>
              </a:tblGrid>
              <a:tr h="368299">
                <a:tc>
                  <a:txBody>
                    <a:bodyPr/>
                    <a:lstStyle/>
                    <a:p>
                      <a:pPr marL="0" marR="0">
                        <a:spcBef>
                          <a:spcPts val="300"/>
                        </a:spcBef>
                        <a:spcAft>
                          <a:spcPts val="300"/>
                        </a:spcAft>
                      </a:pPr>
                      <a:r>
                        <a:rPr lang="en-US" sz="900" dirty="0">
                          <a:effectLst/>
                        </a:rPr>
                        <a:t>Tool</a:t>
                      </a:r>
                      <a:endParaRPr lang="en-US" sz="900" b="1" dirty="0">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nchor="ctr"/>
                </a:tc>
                <a:tc>
                  <a:txBody>
                    <a:bodyPr/>
                    <a:lstStyle/>
                    <a:p>
                      <a:pPr marL="0" marR="0">
                        <a:spcBef>
                          <a:spcPts val="300"/>
                        </a:spcBef>
                        <a:spcAft>
                          <a:spcPts val="300"/>
                        </a:spcAft>
                      </a:pPr>
                      <a:r>
                        <a:rPr lang="en-US" sz="900">
                          <a:effectLst/>
                        </a:rPr>
                        <a:t>Description</a:t>
                      </a:r>
                      <a:endParaRPr lang="en-US" sz="900" b="1">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nchor="ctr"/>
                </a:tc>
                <a:tc>
                  <a:txBody>
                    <a:bodyPr/>
                    <a:lstStyle/>
                    <a:p>
                      <a:pPr marL="0" marR="0">
                        <a:spcBef>
                          <a:spcPts val="300"/>
                        </a:spcBef>
                        <a:spcAft>
                          <a:spcPts val="300"/>
                        </a:spcAft>
                      </a:pPr>
                      <a:r>
                        <a:rPr lang="en-US" sz="900">
                          <a:effectLst/>
                        </a:rPr>
                        <a:t>Project Implication</a:t>
                      </a:r>
                      <a:endParaRPr lang="en-US" sz="900" b="1">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nchor="ctr"/>
                </a:tc>
                <a:extLst>
                  <a:ext uri="{0D108BD9-81ED-4DB2-BD59-A6C34878D82A}">
                    <a16:rowId xmlns:a16="http://schemas.microsoft.com/office/drawing/2014/main" val="1957876807"/>
                  </a:ext>
                </a:extLst>
              </a:tr>
              <a:tr h="2719632">
                <a:tc>
                  <a:txBody>
                    <a:bodyPr/>
                    <a:lstStyle/>
                    <a:p>
                      <a:pPr marL="0" marR="0">
                        <a:spcBef>
                          <a:spcPts val="300"/>
                        </a:spcBef>
                        <a:spcAft>
                          <a:spcPts val="300"/>
                        </a:spcAft>
                      </a:pPr>
                      <a:r>
                        <a:rPr lang="en-US" sz="900" b="1" dirty="0">
                          <a:effectLst/>
                        </a:rPr>
                        <a:t>Kinetic data migration toolset for SAP S/4HANA</a:t>
                      </a:r>
                      <a:endParaRPr lang="en-US" sz="900" b="1" dirty="0">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tc>
                <a:tc>
                  <a:txBody>
                    <a:bodyPr/>
                    <a:lstStyle/>
                    <a:p>
                      <a:pPr marL="171450" marR="0" lvl="0" indent="-171450">
                        <a:spcBef>
                          <a:spcPts val="0"/>
                        </a:spcBef>
                        <a:spcAft>
                          <a:spcPts val="200"/>
                        </a:spcAft>
                        <a:buFont typeface="Arial" panose="020B0604020202020204" pitchFamily="34" charset="0"/>
                        <a:buChar char="•"/>
                      </a:pPr>
                      <a:r>
                        <a:rPr lang="en-US" sz="900" dirty="0">
                          <a:effectLst/>
                        </a:rPr>
                        <a:t>Our all-encompassing solution brings methodology, business process and industry knowledge, accelerators and templates under one umbrella to accelerate your migration process</a:t>
                      </a:r>
                    </a:p>
                    <a:p>
                      <a:pPr marL="171450" marR="0" lvl="0" indent="-171450">
                        <a:spcBef>
                          <a:spcPts val="0"/>
                        </a:spcBef>
                        <a:spcAft>
                          <a:spcPts val="200"/>
                        </a:spcAft>
                        <a:buFont typeface="Arial" panose="020B0604020202020204" pitchFamily="34" charset="0"/>
                        <a:buChar char="•"/>
                      </a:pPr>
                      <a:r>
                        <a:rPr lang="en-US" sz="900" dirty="0">
                          <a:effectLst/>
                        </a:rPr>
                        <a:t>Deloitte’s end-to-end data migration approach </a:t>
                      </a:r>
                    </a:p>
                    <a:p>
                      <a:pPr marL="171450" marR="0" lvl="0" indent="-171450">
                        <a:spcBef>
                          <a:spcPts val="0"/>
                        </a:spcBef>
                        <a:spcAft>
                          <a:spcPts val="200"/>
                        </a:spcAft>
                        <a:buFont typeface="Arial" panose="020B0604020202020204" pitchFamily="34" charset="0"/>
                        <a:buChar char="•"/>
                      </a:pPr>
                      <a:r>
                        <a:rPr lang="en-US" sz="900" dirty="0">
                          <a:effectLst/>
                        </a:rPr>
                        <a:t>Predefined data quality rules for profiling and automated data cleansing</a:t>
                      </a:r>
                    </a:p>
                    <a:p>
                      <a:pPr marL="171450" marR="0" lvl="0" indent="-171450">
                        <a:spcBef>
                          <a:spcPts val="0"/>
                        </a:spcBef>
                        <a:spcAft>
                          <a:spcPts val="200"/>
                        </a:spcAft>
                        <a:buFont typeface="Arial" panose="020B0604020202020204" pitchFamily="34" charset="0"/>
                        <a:buChar char="•"/>
                      </a:pPr>
                      <a:r>
                        <a:rPr lang="en-US" sz="900" dirty="0">
                          <a:effectLst/>
                        </a:rPr>
                        <a:t>Compliment SAP RDS (Rapid Data Solutions) with a prebuilt SAP Data Services and ABAP programs for SAP S/4HANA</a:t>
                      </a:r>
                    </a:p>
                    <a:p>
                      <a:pPr marL="171450" marR="0" lvl="0" indent="-171450">
                        <a:spcBef>
                          <a:spcPts val="0"/>
                        </a:spcBef>
                        <a:spcAft>
                          <a:spcPts val="200"/>
                        </a:spcAft>
                        <a:buFont typeface="Arial" panose="020B0604020202020204" pitchFamily="34" charset="0"/>
                        <a:buChar char="•"/>
                      </a:pPr>
                      <a:r>
                        <a:rPr lang="en-US" sz="900" dirty="0">
                          <a:effectLst/>
                        </a:rPr>
                        <a:t>Pre-built data conversion execution tracking dashboards</a:t>
                      </a:r>
                    </a:p>
                    <a:p>
                      <a:pPr marL="171450" marR="0" lvl="0" indent="-171450">
                        <a:spcBef>
                          <a:spcPts val="0"/>
                        </a:spcBef>
                        <a:spcAft>
                          <a:spcPts val="200"/>
                        </a:spcAft>
                        <a:buFont typeface="Arial" panose="020B0604020202020204" pitchFamily="34" charset="0"/>
                        <a:buChar char="•"/>
                      </a:pPr>
                      <a:r>
                        <a:rPr lang="en-US" sz="900" dirty="0">
                          <a:effectLst/>
                        </a:rPr>
                        <a:t>Predefined data validation and reconciliation templates</a:t>
                      </a:r>
                    </a:p>
                    <a:p>
                      <a:pPr marL="171450" marR="0" lvl="0" indent="-171450">
                        <a:spcBef>
                          <a:spcPts val="0"/>
                        </a:spcBef>
                        <a:spcAft>
                          <a:spcPts val="200"/>
                        </a:spcAft>
                        <a:buFont typeface="Arial" panose="020B0604020202020204" pitchFamily="34" charset="0"/>
                        <a:buChar char="•"/>
                      </a:pPr>
                      <a:r>
                        <a:rPr lang="en-US" sz="900" dirty="0">
                          <a:effectLst/>
                        </a:rPr>
                        <a:t>Data quality/readiness assessment approach and scorecards</a:t>
                      </a:r>
                      <a:endParaRPr lang="en-US" sz="900" dirty="0">
                        <a:solidFill>
                          <a:srgbClr val="000000"/>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tc>
                <a:tc>
                  <a:txBody>
                    <a:bodyPr/>
                    <a:lstStyle/>
                    <a:p>
                      <a:pPr marL="0" marR="0">
                        <a:spcBef>
                          <a:spcPts val="200"/>
                        </a:spcBef>
                        <a:spcAft>
                          <a:spcPts val="200"/>
                        </a:spcAft>
                      </a:pPr>
                      <a:r>
                        <a:rPr lang="en-US" sz="900" dirty="0">
                          <a:effectLst/>
                        </a:rPr>
                        <a:t>A comprehensive, SAP S/4HANA-centric, reusable set of templates and tools enables </a:t>
                      </a:r>
                      <a:r>
                        <a:rPr lang="en-US" sz="900" dirty="0">
                          <a:solidFill>
                            <a:srgbClr val="FF0000"/>
                          </a:solidFill>
                          <a:effectLst/>
                        </a:rPr>
                        <a:t>&lt;&lt;Client&gt;&gt;</a:t>
                      </a:r>
                      <a:r>
                        <a:rPr lang="en-US" sz="900" dirty="0">
                          <a:effectLst/>
                        </a:rPr>
                        <a:t> to accelerate the conversion work associated with each roll-out and, most importantly, manage risk in this critical area.</a:t>
                      </a:r>
                      <a:endParaRPr lang="en-US" sz="900" dirty="0">
                        <a:solidFill>
                          <a:srgbClr val="000000"/>
                        </a:solidFill>
                        <a:effectLst/>
                        <a:latin typeface="Open Sans" panose="020B0606030504020204" pitchFamily="34" charset="0"/>
                        <a:ea typeface="Times" panose="02020603050405020304" pitchFamily="18" charset="0"/>
                        <a:cs typeface="Calibri" panose="020F0502020204030204" pitchFamily="34" charset="0"/>
                      </a:endParaRPr>
                    </a:p>
                  </a:txBody>
                  <a:tcPr marL="36830" marR="36830" marT="0" marB="0" anchor="ctr"/>
                </a:tc>
                <a:extLst>
                  <a:ext uri="{0D108BD9-81ED-4DB2-BD59-A6C34878D82A}">
                    <a16:rowId xmlns:a16="http://schemas.microsoft.com/office/drawing/2014/main" val="3827021038"/>
                  </a:ext>
                </a:extLst>
              </a:tr>
              <a:tr h="2261226">
                <a:tc>
                  <a:txBody>
                    <a:bodyPr/>
                    <a:lstStyle/>
                    <a:p>
                      <a:pPr marL="0" marR="0">
                        <a:spcBef>
                          <a:spcPts val="300"/>
                        </a:spcBef>
                        <a:spcAft>
                          <a:spcPts val="300"/>
                        </a:spcAft>
                      </a:pPr>
                      <a:br>
                        <a:rPr lang="en-US" sz="900" b="1" dirty="0">
                          <a:effectLst/>
                        </a:rPr>
                      </a:br>
                      <a:r>
                        <a:rPr lang="en-US" sz="900" b="1" dirty="0">
                          <a:effectLst/>
                        </a:rPr>
                        <a:t>Data Quality Framework for SAP </a:t>
                      </a:r>
                    </a:p>
                    <a:p>
                      <a:pPr marL="0" marR="0">
                        <a:spcBef>
                          <a:spcPts val="300"/>
                        </a:spcBef>
                        <a:spcAft>
                          <a:spcPts val="300"/>
                        </a:spcAft>
                      </a:pPr>
                      <a:r>
                        <a:rPr lang="en-US" sz="900" b="1" dirty="0">
                          <a:effectLst/>
                        </a:rPr>
                        <a:t> </a:t>
                      </a:r>
                      <a:endParaRPr lang="en-US" sz="900" b="1" dirty="0">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tc>
                <a:tc>
                  <a:txBody>
                    <a:bodyPr/>
                    <a:lstStyle/>
                    <a:p>
                      <a:pPr marL="171450" marR="0" lvl="0" indent="-171450">
                        <a:spcBef>
                          <a:spcPts val="0"/>
                        </a:spcBef>
                        <a:spcAft>
                          <a:spcPts val="200"/>
                        </a:spcAft>
                        <a:buFont typeface="Arial" panose="020B0604020202020204" pitchFamily="34" charset="0"/>
                        <a:buChar char="•"/>
                      </a:pPr>
                      <a:r>
                        <a:rPr lang="en-US" sz="900" dirty="0">
                          <a:effectLst/>
                        </a:rPr>
                        <a:t>Data Quality Reference Architectures: SAP-specific reference architectures for the leading data quality toolsets. Reference architectures are available for a variety of technology scenarios.</a:t>
                      </a:r>
                    </a:p>
                    <a:p>
                      <a:pPr marL="171450" marR="0" lvl="0" indent="-171450">
                        <a:spcBef>
                          <a:spcPts val="0"/>
                        </a:spcBef>
                        <a:spcAft>
                          <a:spcPts val="200"/>
                        </a:spcAft>
                        <a:buFont typeface="Arial" panose="020B0604020202020204" pitchFamily="34" charset="0"/>
                        <a:buChar char="•"/>
                      </a:pPr>
                      <a:r>
                        <a:rPr lang="en-US" sz="900" dirty="0">
                          <a:effectLst/>
                        </a:rPr>
                        <a:t>SAP Data Quality Risk Matrix: Identifies key risks and data quality considerations by key data domain.</a:t>
                      </a:r>
                    </a:p>
                    <a:p>
                      <a:pPr marL="171450" marR="0" lvl="0" indent="-171450">
                        <a:spcBef>
                          <a:spcPts val="0"/>
                        </a:spcBef>
                        <a:spcAft>
                          <a:spcPts val="200"/>
                        </a:spcAft>
                        <a:buFont typeface="Arial" panose="020B0604020202020204" pitchFamily="34" charset="0"/>
                        <a:buChar char="•"/>
                      </a:pPr>
                      <a:r>
                        <a:rPr lang="en-US" sz="900" dirty="0">
                          <a:effectLst/>
                        </a:rPr>
                        <a:t>Data Profiling Quick Start Scripts and Templates: Custom data profiling scripts to jump-start data profiling.</a:t>
                      </a:r>
                    </a:p>
                    <a:p>
                      <a:pPr marL="171450" marR="0" lvl="0" indent="-171450">
                        <a:spcBef>
                          <a:spcPts val="0"/>
                        </a:spcBef>
                        <a:spcAft>
                          <a:spcPts val="200"/>
                        </a:spcAft>
                        <a:buFont typeface="Arial" panose="020B0604020202020204" pitchFamily="34" charset="0"/>
                        <a:buChar char="•"/>
                      </a:pPr>
                      <a:r>
                        <a:rPr lang="en-US" sz="900" dirty="0">
                          <a:effectLst/>
                        </a:rPr>
                        <a:t>Data Quality Business Rule Library: Library of SAP-specific data quality business rules for key data domains.</a:t>
                      </a:r>
                      <a:endParaRPr lang="en-US" sz="900" dirty="0">
                        <a:solidFill>
                          <a:srgbClr val="000000"/>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tc>
                <a:tc>
                  <a:txBody>
                    <a:bodyPr/>
                    <a:lstStyle/>
                    <a:p>
                      <a:pPr marL="0" marR="0">
                        <a:spcBef>
                          <a:spcPts val="200"/>
                        </a:spcBef>
                        <a:spcAft>
                          <a:spcPts val="200"/>
                        </a:spcAft>
                      </a:pPr>
                      <a:r>
                        <a:rPr lang="en-US" sz="900" dirty="0">
                          <a:effectLst/>
                        </a:rPr>
                        <a:t>One of </a:t>
                      </a:r>
                      <a:r>
                        <a:rPr lang="en-US" sz="900" dirty="0">
                          <a:solidFill>
                            <a:srgbClr val="FF0000"/>
                          </a:solidFill>
                          <a:effectLst/>
                        </a:rPr>
                        <a:t>&lt;&lt;Client&gt;&gt;</a:t>
                      </a:r>
                      <a:r>
                        <a:rPr lang="en-US" sz="900" dirty="0">
                          <a:effectLst/>
                        </a:rPr>
                        <a:t> challenges is harmonizing disparate business processes with varying levels of data standards, leading to varied levels of data quality. This SAP-centric set of tools enables </a:t>
                      </a:r>
                      <a:r>
                        <a:rPr lang="en-US" sz="900" dirty="0">
                          <a:solidFill>
                            <a:srgbClr val="FF0000"/>
                          </a:solidFill>
                          <a:effectLst/>
                        </a:rPr>
                        <a:t>&lt;&lt;Client&gt;&gt;</a:t>
                      </a:r>
                      <a:r>
                        <a:rPr lang="en-US" sz="900" dirty="0">
                          <a:effectLst/>
                        </a:rPr>
                        <a:t> to assess and confirm whether the quality of its data is fit for use. </a:t>
                      </a:r>
                      <a:endParaRPr lang="en-US" sz="900" dirty="0">
                        <a:solidFill>
                          <a:srgbClr val="000000"/>
                        </a:solidFill>
                        <a:effectLst/>
                        <a:latin typeface="Open Sans" panose="020B0606030504020204" pitchFamily="34" charset="0"/>
                        <a:ea typeface="Times" panose="02020603050405020304" pitchFamily="18" charset="0"/>
                        <a:cs typeface="Calibri" panose="020F0502020204030204" pitchFamily="34" charset="0"/>
                      </a:endParaRPr>
                    </a:p>
                  </a:txBody>
                  <a:tcPr marL="36830" marR="36830" marT="0" marB="0" anchor="ctr"/>
                </a:tc>
                <a:extLst>
                  <a:ext uri="{0D108BD9-81ED-4DB2-BD59-A6C34878D82A}">
                    <a16:rowId xmlns:a16="http://schemas.microsoft.com/office/drawing/2014/main" val="1506180323"/>
                  </a:ext>
                </a:extLst>
              </a:tr>
            </a:tbl>
          </a:graphicData>
        </a:graphic>
      </p:graphicFrame>
      <p:grpSp>
        <p:nvGrpSpPr>
          <p:cNvPr id="9" name="Group 8">
            <a:extLst>
              <a:ext uri="{FF2B5EF4-FFF2-40B4-BE49-F238E27FC236}">
                <a16:creationId xmlns:a16="http://schemas.microsoft.com/office/drawing/2014/main" id="{C0AF27B6-6DB7-46D4-B3CC-9590BEB2D6CB}"/>
              </a:ext>
            </a:extLst>
          </p:cNvPr>
          <p:cNvGrpSpPr/>
          <p:nvPr/>
        </p:nvGrpSpPr>
        <p:grpSpPr>
          <a:xfrm>
            <a:off x="401638" y="5680075"/>
            <a:ext cx="1200150" cy="922338"/>
            <a:chOff x="0" y="0"/>
            <a:chExt cx="1704340" cy="1311275"/>
          </a:xfrm>
        </p:grpSpPr>
        <p:pic>
          <p:nvPicPr>
            <p:cNvPr id="10" name="Picture 9">
              <a:extLst>
                <a:ext uri="{FF2B5EF4-FFF2-40B4-BE49-F238E27FC236}">
                  <a16:creationId xmlns:a16="http://schemas.microsoft.com/office/drawing/2014/main" id="{0685FD47-BEF0-4017-93DA-45BBCCC5F5A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174115" cy="652780"/>
            </a:xfrm>
            <a:prstGeom prst="rect">
              <a:avLst/>
            </a:prstGeom>
            <a:noFill/>
            <a:ln w="9525">
              <a:solidFill>
                <a:srgbClr val="4F81BD"/>
              </a:solidFill>
              <a:miter lim="800000"/>
              <a:headEnd/>
              <a:tailEnd/>
            </a:ln>
          </p:spPr>
        </p:pic>
        <p:pic>
          <p:nvPicPr>
            <p:cNvPr id="11" name="Picture 10">
              <a:extLst>
                <a:ext uri="{FF2B5EF4-FFF2-40B4-BE49-F238E27FC236}">
                  <a16:creationId xmlns:a16="http://schemas.microsoft.com/office/drawing/2014/main" id="{4F50E1C6-C5FD-427E-A3C0-185292957D8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875" y="228600"/>
              <a:ext cx="1172210" cy="581025"/>
            </a:xfrm>
            <a:prstGeom prst="rect">
              <a:avLst/>
            </a:prstGeom>
            <a:noFill/>
            <a:ln w="9525">
              <a:solidFill>
                <a:srgbClr val="4F81BD"/>
              </a:solidFill>
              <a:miter lim="800000"/>
              <a:headEnd/>
              <a:tailEnd/>
            </a:ln>
          </p:spPr>
        </p:pic>
        <p:pic>
          <p:nvPicPr>
            <p:cNvPr id="12" name="Picture 11">
              <a:extLst>
                <a:ext uri="{FF2B5EF4-FFF2-40B4-BE49-F238E27FC236}">
                  <a16:creationId xmlns:a16="http://schemas.microsoft.com/office/drawing/2014/main" id="{AF2F70F4-EE5C-418B-8303-E86EDF3F0B6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4325" y="452437"/>
              <a:ext cx="1237615" cy="508635"/>
            </a:xfrm>
            <a:prstGeom prst="rect">
              <a:avLst/>
            </a:prstGeom>
            <a:noFill/>
            <a:ln w="9525">
              <a:solidFill>
                <a:srgbClr val="4F81BD"/>
              </a:solidFill>
              <a:miter lim="800000"/>
              <a:headEnd/>
              <a:tailEnd/>
            </a:ln>
          </p:spPr>
        </p:pic>
        <p:pic>
          <p:nvPicPr>
            <p:cNvPr id="13" name="Picture 12">
              <a:extLst>
                <a:ext uri="{FF2B5EF4-FFF2-40B4-BE49-F238E27FC236}">
                  <a16:creationId xmlns:a16="http://schemas.microsoft.com/office/drawing/2014/main" id="{56992F9D-70E8-4E02-8920-D34C83325CED}"/>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8650" y="666750"/>
              <a:ext cx="1075690" cy="644525"/>
            </a:xfrm>
            <a:prstGeom prst="rect">
              <a:avLst/>
            </a:prstGeom>
            <a:noFill/>
            <a:ln w="9525">
              <a:solidFill>
                <a:srgbClr val="4F81BD"/>
              </a:solidFill>
              <a:miter lim="800000"/>
              <a:headEnd/>
              <a:tailEnd/>
            </a:ln>
          </p:spPr>
        </p:pic>
      </p:grpSp>
    </p:spTree>
    <p:extLst>
      <p:ext uri="{BB962C8B-B14F-4D97-AF65-F5344CB8AC3E}">
        <p14:creationId xmlns:p14="http://schemas.microsoft.com/office/powerpoint/2010/main" val="126085870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16_9 onscreen">
  <a:themeElements>
    <a:clrScheme name="SC_Reimagined">
      <a:dk1>
        <a:srgbClr val="000000"/>
      </a:dk1>
      <a:lt1>
        <a:srgbClr val="FFFFFF"/>
      </a:lt1>
      <a:dk2>
        <a:srgbClr val="474747"/>
      </a:dk2>
      <a:lt2>
        <a:srgbClr val="D1D1D1"/>
      </a:lt2>
      <a:accent1>
        <a:srgbClr val="5300C9"/>
      </a:accent1>
      <a:accent2>
        <a:srgbClr val="8631FE"/>
      </a:accent2>
      <a:accent3>
        <a:srgbClr val="009900"/>
      </a:accent3>
      <a:accent4>
        <a:srgbClr val="92D050"/>
      </a:accent4>
      <a:accent5>
        <a:srgbClr val="008783"/>
      </a:accent5>
      <a:accent6>
        <a:srgbClr val="00B0F0"/>
      </a:accent6>
      <a:hlink>
        <a:srgbClr val="FFFFFF"/>
      </a:hlink>
      <a:folHlink>
        <a:srgbClr val="FFFFFF"/>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914E152E-2F97-42A6-847A-43A9D371D46A}" vid="{2341495E-FB62-4A79-A9D1-0AF6CE52E1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New Document" ma:contentTypeID="0x0101002880177DFDC248C38C745E1D664A5FC5009468A19E74275348838589BEFD6A9573" ma:contentTypeVersion="465" ma:contentTypeDescription="Create a new Document" ma:contentTypeScope="" ma:versionID="aeeed5dbca77bfd49f4af07ab5d9ef94">
  <xsd:schema xmlns:xsd="http://www.w3.org/2001/XMLSchema" xmlns:xs="http://www.w3.org/2001/XMLSchema" xmlns:p="http://schemas.microsoft.com/office/2006/metadata/properties" xmlns:ns1="http://schemas.microsoft.com/sharepoint/v3" xmlns:ns2="513ae4d5-443f-4bc1-9f25-8f68dc5aa0c0" xmlns:ns3="7AF0C9C1-571A-469E-93FE-640E88AEF1EC" xmlns:ns4="a3273937-55e7-450c-ac1f-0f7de532f690" xmlns:ns5="994E32D3-2E21-4611-87E1-D68FC0813440" xmlns:ns6="8DD08C88-CC4C-4D35-9129-A70DAA36BE5E" xmlns:ns7="83DDB362-4C05-4E52-A8D9-EF2F47978B8D" xmlns:ns8="7D1768DD-F29E-4DC2-9191-F2636B9FA92C" xmlns:ns9="0DBE4740-AD0E-4EAB-9055-8EB1C48284D9" xmlns:ns10="39C40E9B-856B-46A7-8793-65A6FC1828D8" xmlns:ns11="3A0186DE-B11E-4A29-9C82-428D45BCA71F" xmlns:ns12="546D9DE3-080E-4EC6-B7DD-508C11F603C7" xmlns:ns13="5A51C775-C49C-428B-8C1E-2F89178D00F4" targetNamespace="http://schemas.microsoft.com/office/2006/metadata/properties" ma:root="true" ma:fieldsID="0decc36a5c9104f5115239ea1cdcbfb2" ns1:_="" ns2:_="" ns3:_="" ns4:_="" ns5:_="" ns6:_="" ns7:_="" ns8:_="" ns9:_="" ns10:_="" ns11:_="" ns12:_="" ns13:_="">
    <xsd:import namespace="http://schemas.microsoft.com/sharepoint/v3"/>
    <xsd:import namespace="513ae4d5-443f-4bc1-9f25-8f68dc5aa0c0"/>
    <xsd:import namespace="7AF0C9C1-571A-469E-93FE-640E88AEF1EC"/>
    <xsd:import namespace="a3273937-55e7-450c-ac1f-0f7de532f690"/>
    <xsd:import namespace="994E32D3-2E21-4611-87E1-D68FC0813440"/>
    <xsd:import namespace="8DD08C88-CC4C-4D35-9129-A70DAA36BE5E"/>
    <xsd:import namespace="83DDB362-4C05-4E52-A8D9-EF2F47978B8D"/>
    <xsd:import namespace="7D1768DD-F29E-4DC2-9191-F2636B9FA92C"/>
    <xsd:import namespace="0DBE4740-AD0E-4EAB-9055-8EB1C48284D9"/>
    <xsd:import namespace="39C40E9B-856B-46A7-8793-65A6FC1828D8"/>
    <xsd:import namespace="3A0186DE-B11E-4A29-9C82-428D45BCA71F"/>
    <xsd:import namespace="546D9DE3-080E-4EC6-B7DD-508C11F603C7"/>
    <xsd:import namespace="5A51C775-C49C-428B-8C1E-2F89178D00F4"/>
    <xsd:element name="properties">
      <xsd:complexType>
        <xsd:sequence>
          <xsd:element name="documentManagement">
            <xsd:complexType>
              <xsd:all>
                <xsd:element ref="ns1:DescriptionHTML" minOccurs="0"/>
                <xsd:element ref="ns1:Author_selected" minOccurs="0"/>
                <xsd:element ref="ns3:Global_x0020_Internal_x0020_ServiceTaxHTField0" minOccurs="0"/>
                <xsd:element ref="ns4:TaxCatchAll" minOccurs="0"/>
                <xsd:element ref="ns4:TaxCatchAllLabel" minOccurs="0"/>
                <xsd:element ref="ns5:Geography_x0020_of_x0020_OriginTaxHTField0" minOccurs="0"/>
                <xsd:element ref="ns6:Local_x0020_Content_x0020_TypeTaxHTField0" minOccurs="0"/>
                <xsd:element ref="ns1:Client" minOccurs="0"/>
                <xsd:element ref="ns3:Local_x0020_Internal_x0020_ServiceTaxHTField0" minOccurs="0"/>
                <xsd:element ref="ns6:Global_x0020_Content_x0020_TypeTaxHTField0" minOccurs="0"/>
                <xsd:element ref="ns2:Abstract" minOccurs="0"/>
                <xsd:element ref="ns7:Primary_x0020_Global_x0020_IndustTaxHTField0" minOccurs="0"/>
                <xsd:element ref="ns8:Primary_x0020_Global_x0020_ClientTaxHTField0" minOccurs="0"/>
                <xsd:element ref="ns4:ClientLukup" minOccurs="0"/>
                <xsd:element ref="ns4:ClientID" minOccurs="0"/>
                <xsd:element ref="ns9:IPCO_x0020_DesignationTaxHTField0" minOccurs="0"/>
                <xsd:element ref="ns2:BusinessTitle"/>
                <xsd:element ref="ns10:KAM_x0020_LanguageTaxHTField0" minOccurs="0"/>
                <xsd:element ref="ns7:Primary_x0020_Local_x0020_IndustTaxHTField0" minOccurs="0"/>
                <xsd:element ref="ns1:Author_entered" minOccurs="0"/>
                <xsd:element ref="ns4:i67d27b5dd1e4ed29b03622e76ee750b" minOccurs="0"/>
                <xsd:element ref="ns11:Secondary_x0020_Global_x0020_ClieTaxHTField0" minOccurs="0"/>
                <xsd:element ref="ns12:Secondary_x0020_Local_x0020_InduTaxHTField0" minOccurs="0"/>
                <xsd:element ref="ns13:Applicable_x0020_GeographyTaxHTField0" minOccurs="0"/>
                <xsd:element ref="ns1:Contributor"/>
                <xsd:element ref="ns8:Primary_x0020_Local_x0020_ClientTaxHTField0" minOccurs="0"/>
                <xsd:element ref="ns12:Secondary_x0020_Global_x0020_InduTaxHTField0" minOccurs="0"/>
                <xsd:element ref="ns11:Secondary_x0020_Local_x0020_ClieTaxHTField0" minOccurs="0"/>
                <xsd:element ref="ns2:ContentDate"/>
                <xsd:element ref="ns2:KA_x0020_Resource" minOccurs="0"/>
                <xsd:element ref="ns2:Designated_x0020_QA" minOccurs="0"/>
                <xsd:element ref="ns2:KAMActivity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DescriptionHTML" ma:index="8" nillable="true" ma:displayName="KAM Description" ma:internalName="DescriptionHTML" ma:readOnly="false">
      <xsd:simpleType>
        <xsd:restriction base="dms:Unknown"/>
      </xsd:simpleType>
    </xsd:element>
    <xsd:element name="Author_selected" ma:index="10" nillable="true" ma:displayName="KAM Author" ma:list="UserInfo" ma:SharePointGroup="0" ma:internalName="Author_selected"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 ma:index="19" nillable="true" ma:displayName="Client (text)" ma:internalName="Client" ma:readOnly="false">
      <xsd:simpleType>
        <xsd:restriction base="dms:Text">
          <xsd:maxLength value="255"/>
        </xsd:restriction>
      </xsd:simpleType>
    </xsd:element>
    <xsd:element name="Author_entered" ma:index="38" nillable="true" ma:displayName="KAM Author (text)" ma:internalName="Author_entered" ma:readOnly="false">
      <xsd:simpleType>
        <xsd:restriction base="dms:Text">
          <xsd:maxLength value="255"/>
        </xsd:restriction>
      </xsd:simpleType>
    </xsd:element>
    <xsd:element name="Contributor" ma:index="47" ma:displayName="KAM Contributor" ma:list="UserInfo" ma:SharePointGroup="0" ma:internalName="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13ae4d5-443f-4bc1-9f25-8f68dc5aa0c0" elementFormDefault="qualified">
    <xsd:import namespace="http://schemas.microsoft.com/office/2006/documentManagement/types"/>
    <xsd:import namespace="http://schemas.microsoft.com/office/infopath/2007/PartnerControls"/>
    <xsd:element name="Abstract" ma:index="24" nillable="true" ma:displayName="Abstract" ma:internalName="Abstract">
      <xsd:simpleType>
        <xsd:restriction base="dms:Note">
          <xsd:maxLength value="150"/>
        </xsd:restriction>
      </xsd:simpleType>
    </xsd:element>
    <xsd:element name="BusinessTitle" ma:index="33" ma:displayName="Business Title" ma:indexed="true" ma:internalName="BusinessTitle" ma:readOnly="false">
      <xsd:simpleType>
        <xsd:restriction base="dms:Text"/>
      </xsd:simpleType>
    </xsd:element>
    <xsd:element name="ContentDate" ma:index="54" ma:displayName="Content Date" ma:format="DateOnly" ma:indexed="true" ma:internalName="ContentDate" ma:readOnly="false">
      <xsd:simpleType>
        <xsd:restriction base="dms:DateTime"/>
      </xsd:simpleType>
    </xsd:element>
    <xsd:element name="KA_x0020_Resource" ma:index="69" nillable="true" ma:displayName="KA Resource" ma:description="Identifies the details of the KA Resource alligned" ma:internalName="KA_x0020_Resource">
      <xsd:simpleType>
        <xsd:restriction base="dms:Text">
          <xsd:maxLength value="255"/>
        </xsd:restriction>
      </xsd:simpleType>
    </xsd:element>
    <xsd:element name="Designated_x0020_QA" ma:index="70" nillable="true" ma:displayName="Designated QA" ma:internalName="Designated_x0020_QA">
      <xsd:simpleType>
        <xsd:restriction base="dms:Text">
          <xsd:maxLength value="255"/>
        </xsd:restriction>
      </xsd:simpleType>
    </xsd:element>
    <xsd:element name="KAMActivityId" ma:index="71" nillable="true" ma:displayName="KAM Activity Id" ma:internalName="KAMActivityId">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AF0C9C1-571A-469E-93FE-640E88AEF1EC" elementFormDefault="qualified">
    <xsd:import namespace="http://schemas.microsoft.com/office/2006/documentManagement/types"/>
    <xsd:import namespace="http://schemas.microsoft.com/office/infopath/2007/PartnerControls"/>
    <xsd:element name="Global_x0020_Internal_x0020_ServiceTaxHTField0" ma:index="11" nillable="true" ma:taxonomy="true" ma:internalName="Global_x0020_Internal_x0020_ServiceTaxHTField" ma:taxonomyFieldName="Global_x0020_Internal_x0020_Service" ma:displayName="Global Internal Service" ma:readOnly="false" ma:default="" ma:fieldId="{78949fba-bdc1-4268-a377-2819f8f8cc22}" ma:taxonomyMulti="true" ma:sspId="155bb128-613e-4099-96fa-4403fd0cc87b" ma:termSetId="2d964c90-0fcb-4b60-9702-531635f17251" ma:anchorId="00000000-0000-0000-0000-000000000000" ma:open="false" ma:isKeyword="false">
      <xsd:complexType>
        <xsd:sequence>
          <xsd:element ref="pc:Terms" minOccurs="0" maxOccurs="1"/>
        </xsd:sequence>
      </xsd:complexType>
    </xsd:element>
    <xsd:element name="Local_x0020_Internal_x0020_ServiceTaxHTField0" ma:index="20" nillable="true" ma:taxonomy="true" ma:internalName="Local_x0020_Internal_x0020_ServiceTaxHTField" ma:taxonomyFieldName="Local_x0020_Internal_x0020_Service" ma:displayName="Local Internal Service" ma:readOnly="false" ma:default="" ma:fieldId="{3c6b9500-9e92-4dc8-ac80-766b07b1a639}" ma:taxonomyMulti="true" ma:sspId="155bb128-613e-4099-96fa-4403fd0cc87b" ma:termSetId="a6913820-b621-4796-b77e-fe7afb08f41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3273937-55e7-450c-ac1f-0f7de532f690" elementFormDefault="qualified">
    <xsd:import namespace="http://schemas.microsoft.com/office/2006/documentManagement/types"/>
    <xsd:import namespace="http://schemas.microsoft.com/office/infopath/2007/PartnerControls"/>
    <xsd:element name="TaxCatchAll" ma:index="12" nillable="true" ma:displayName="Taxonomy Catch All Column" ma:description="" ma:hidden="true" ma:list="{35e094c5-d8f1-4f15-bff1-bc665dc24d7d}" ma:internalName="TaxCatchAll" ma:showField="CatchAllData" ma:web="a3273937-55e7-450c-ac1f-0f7de532f690">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35e094c5-d8f1-4f15-bff1-bc665dc24d7d}" ma:internalName="TaxCatchAllLabel" ma:readOnly="true" ma:showField="CatchAllDataLabel" ma:web="a3273937-55e7-450c-ac1f-0f7de532f690">
      <xsd:complexType>
        <xsd:complexContent>
          <xsd:extension base="dms:MultiChoiceLookup">
            <xsd:sequence>
              <xsd:element name="Value" type="dms:Lookup" maxOccurs="unbounded" minOccurs="0" nillable="true"/>
            </xsd:sequence>
          </xsd:extension>
        </xsd:complexContent>
      </xsd:complexType>
    </xsd:element>
    <xsd:element name="ClientLukup" ma:index="29" nillable="true" ma:displayName="Client" ma:internalName="ClientLukup" ma:readOnly="false">
      <xsd:simpleType>
        <xsd:restriction base="dms:Text"/>
      </xsd:simpleType>
    </xsd:element>
    <xsd:element name="ClientID" ma:index="30" nillable="true" ma:displayName="ClientID" ma:internalName="ClientID" ma:readOnly="false">
      <xsd:simpleType>
        <xsd:restriction base="dms:Text"/>
      </xsd:simpleType>
    </xsd:element>
    <xsd:element name="i67d27b5dd1e4ed29b03622e76ee750b" ma:index="39" nillable="true" ma:taxonomy="true" ma:internalName="i67d27b5dd1e4ed29b03622e76ee750b" ma:taxonomyFieldName="Badge" ma:displayName="Badge" ma:fieldId="{267d27b5-dd1e-4ed2-9b03-622e76ee750b}" ma:taxonomyMulti="true" ma:sspId="6fbc8ed7-f359-45a5-bf77-267ed0eb5b96" ma:termSetId="7a48158d-64ca-4430-ad6d-4a8049ec2f5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94E32D3-2E21-4611-87E1-D68FC0813440" elementFormDefault="qualified">
    <xsd:import namespace="http://schemas.microsoft.com/office/2006/documentManagement/types"/>
    <xsd:import namespace="http://schemas.microsoft.com/office/infopath/2007/PartnerControls"/>
    <xsd:element name="Geography_x0020_of_x0020_OriginTaxHTField0" ma:index="15" ma:taxonomy="true" ma:internalName="Geography_x0020_of_x0020_OriginT" ma:taxonomyFieldName="Geography_x0020_of_x0020_Origin" ma:displayName="Geography of Origin" ma:indexed="true" ma:readOnly="false" ma:default="" ma:fieldId="{7a66e3fe-fcb6-4ce2-854d-45e09459c5a7}" ma:sspId="155bb128-613e-4099-96fa-4403fd0cc87b" ma:termSetId="e4340256-abf0-49e3-8918-ff7cf781b3ee"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Local_x0020_Content_x0020_TypeTaxHTField0" ma:index="17" ma:taxonomy="true" ma:internalName="Local_x0020_Content_x0020_TypeTa" ma:taxonomyFieldName="Local_x0020_Content_x0020_Type" ma:displayName="Local Content Type" ma:indexed="true" ma:readOnly="false" ma:default="" ma:fieldId="{2366867c-77cd-4933-afd3-42beb1b807cf}" ma:sspId="155bb128-613e-4099-96fa-4403fd0cc87b" ma:termSetId="71325c3c-855f-4016-ae90-48a98c58e6a3" ma:anchorId="00000000-0000-0000-0000-000000000000" ma:open="false" ma:isKeyword="false">
      <xsd:complexType>
        <xsd:sequence>
          <xsd:element ref="pc:Terms" minOccurs="0" maxOccurs="1"/>
        </xsd:sequence>
      </xsd:complexType>
    </xsd:element>
    <xsd:element name="Global_x0020_Content_x0020_TypeTaxHTField0" ma:index="22" ma:taxonomy="true" ma:internalName="Global_x0020_Content_x0020_TypeTa" ma:taxonomyFieldName="Global_x0020_Content_x0020_Type" ma:displayName="Global Content Type" ma:indexed="true" ma:readOnly="false" ma:default="" ma:fieldId="{fcc52b76-f36e-4614-8493-5412b2f37375}" ma:sspId="155bb128-613e-4099-96fa-4403fd0cc87b" ma:termSetId="c1d74e5f-813e-428a-9d1d-e00dfcad3136"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Primary_x0020_Global_x0020_IndustTaxHTField0" ma:index="25" nillable="true" ma:taxonomy="true" ma:internalName="Primary_x0020_Global_x0020_Indust0" ma:taxonomyFieldName="Primary_x0020_Global_x0020_Indust" ma:displayName="Primary Global Industry" ma:indexed="true" ma:readOnly="false" ma:default="" ma:fieldId="{9829ff8e-6819-48cd-ae85-b2213487d9e6}"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Primary_x0020_Local_x0020_IndustTaxHTField0" ma:index="36" nillable="true" ma:taxonomy="true" ma:internalName="Primary_x0020_Local_x0020_Indust0" ma:taxonomyFieldName="Primary_x0020_Local_x0020_Indust" ma:displayName="Primary Local Industry" ma:indexed="true" ma:readOnly="false" ma:default="" ma:fieldId="{6b32ec70-79ed-4643-bd98-fe19e9037b23}"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Primary_x0020_Global_x0020_ClientTaxHTField0" ma:index="27" nillable="true" ma:taxonomy="true" ma:internalName="Primary_x0020_Global_x0020_Client0" ma:taxonomyFieldName="Primary_x0020_Global_x0020_Client" ma:displayName="Primary Global Client Service" ma:indexed="true" ma:readOnly="false" ma:default="" ma:fieldId="{6fa21800-7e1f-46b0-9b6b-749847137ef7}"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Primary_x0020_Local_x0020_ClientTaxHTField0" ma:index="48" nillable="true" ma:taxonomy="true" ma:internalName="Primary_x0020_Local_x0020_Client0" ma:taxonomyFieldName="Primary_x0020_Local_x0020_Client" ma:displayName="Primary Local Client Service" ma:indexed="true" ma:readOnly="false" ma:default="" ma:fieldId="{d67f870b-bb8f-4192-92b2-8d437da53387}"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DBE4740-AD0E-4EAB-9055-8EB1C48284D9" elementFormDefault="qualified">
    <xsd:import namespace="http://schemas.microsoft.com/office/2006/documentManagement/types"/>
    <xsd:import namespace="http://schemas.microsoft.com/office/infopath/2007/PartnerControls"/>
    <xsd:element name="IPCO_x0020_DesignationTaxHTField0" ma:index="31" nillable="true" ma:taxonomy="true" ma:internalName="IPCO_x0020_DesignationTaxHTField" ma:taxonomyFieldName="IPCO_x0020_Designation" ma:displayName="IPCO Designation" ma:readOnly="false" ma:default="377;#May be edited and used internally or externally for any purpose (Category D)|f8400f62-65c9-4658-9900-b0ea185e4722" ma:fieldId="{310648f3-cc93-44e0-b643-60c4ef2fcc62}" ma:sspId="155bb128-613e-4099-96fa-4403fd0cc87b" ma:termSetId="4cc4a969-8de7-4bb8-953e-ed88518a96ac"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KAM_x0020_LanguageTaxHTField0" ma:index="34" ma:taxonomy="true" ma:internalName="KAM_x0020_LanguageTaxHTField0" ma:taxonomyFieldName="KAM_x0020_Language" ma:displayName="KAM Language" ma:readOnly="false" ma:default="1;#English (EN) (1787)|b169a262-1aaa-4ccb-9acf-78a36c1d9bab" ma:fieldId="{03648da4-bfa7-4bd1-96dc-f553c5e5b276}"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A0186DE-B11E-4A29-9C82-428D45BCA71F" elementFormDefault="qualified">
    <xsd:import namespace="http://schemas.microsoft.com/office/2006/documentManagement/types"/>
    <xsd:import namespace="http://schemas.microsoft.com/office/infopath/2007/PartnerControls"/>
    <xsd:element name="Secondary_x0020_Global_x0020_ClieTaxHTField0" ma:index="41" nillable="true" ma:taxonomy="true" ma:internalName="Secondary_x0020_Global_x0020_Clie0" ma:taxonomyFieldName="Secondary_x0020_Global_x0020_Clie" ma:displayName="Secondary Global Client Service" ma:readOnly="false" ma:default="" ma:fieldId="{936248a3-a03a-4130-81ab-4d29e233dc55}"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Secondary_x0020_Local_x0020_ClieTaxHTField0" ma:index="52" nillable="true" ma:taxonomy="true" ma:internalName="Secondary_x0020_Local_x0020_Clie0" ma:taxonomyFieldName="Secondary_x0020_Local_x0020_Clie" ma:displayName="Secondary Local Client Service" ma:readOnly="false" ma:default="" ma:fieldId="{28eebca6-6196-4823-bbf3-f044ece0fe5d}"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46D9DE3-080E-4EC6-B7DD-508C11F603C7" elementFormDefault="qualified">
    <xsd:import namespace="http://schemas.microsoft.com/office/2006/documentManagement/types"/>
    <xsd:import namespace="http://schemas.microsoft.com/office/infopath/2007/PartnerControls"/>
    <xsd:element name="Secondary_x0020_Local_x0020_InduTaxHTField0" ma:index="43" nillable="true" ma:taxonomy="true" ma:internalName="Secondary_x0020_Local_x0020_Indu0" ma:taxonomyFieldName="Secondary_x0020_Local_x0020_Indu" ma:displayName="Secondary Local Industry" ma:readOnly="false" ma:default="" ma:fieldId="{9d641368-8359-4fe4-aecd-cff6926473b4}"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element name="Secondary_x0020_Global_x0020_InduTaxHTField0" ma:index="50" nillable="true" ma:taxonomy="true" ma:internalName="Secondary_x0020_Global_x0020_Indu0" ma:taxonomyFieldName="Secondary_x0020_Global_x0020_Indu" ma:displayName="Secondary Global Industry" ma:readOnly="false" ma:default="" ma:fieldId="{a5fbaf9d-c649-4b58-88fb-19e85bd08591}"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Applicable_x0020_GeographyTaxHTField0" ma:index="45" ma:taxonomy="true" ma:internalName="Applicable_x0020_GeographyTaxHTF" ma:taxonomyFieldName="Applicable_x0020_Geography" ma:displayName="Applicable Geography" ma:readOnly="false" ma:default="" ma:fieldId="{c7b729d8-9a17-489c-8693-58538765e77f}" ma:taxonomyMulti="true" ma:sspId="155bb128-613e-4099-96fa-4403fd0cc87b" ma:termSetId="2da3d9cd-4380-47c9-85c9-ae2863040828"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Author_selected xmlns="http://schemas.microsoft.com/sharepoint/v3">
      <UserInfo>
        <DisplayName/>
        <AccountId xsi:nil="true"/>
        <AccountType/>
      </UserInfo>
    </Author_selected>
    <Local_x0020_Internal_x0020_ServiceTaxHTField0 xmlns="7AF0C9C1-571A-469E-93FE-640E88AEF1EC">
      <Terms xmlns="http://schemas.microsoft.com/office/infopath/2007/PartnerControls"/>
    </Local_x0020_Internal_x0020_ServiceTaxHTField0>
    <Abstract xmlns="513ae4d5-443f-4bc1-9f25-8f68dc5aa0c0">Data Migration and Master Data Management proposal templates highlighting Deloitte’s approach, phases and frameworks for the process.</Abstract>
    <DescriptionHTML xmlns="http://schemas.microsoft.com/sharepoint/v3" xsi:nil="true"/>
    <Global_x0020_Internal_x0020_ServiceTaxHTField0 xmlns="7AF0C9C1-571A-469E-93FE-640E88AEF1EC">
      <Terms xmlns="http://schemas.microsoft.com/office/infopath/2007/PartnerControls"/>
    </Global_x0020_Internal_x0020_ServiceTaxHTField0>
    <KA_x0020_Resource xmlns="513ae4d5-443f-4bc1-9f25-8f68dc5aa0c0" xsi:nil="true"/>
    <ContentDate xmlns="513ae4d5-443f-4bc1-9f25-8f68dc5aa0c0">2021-04-29T23:00:00+00:00</ContentDate>
    <KAMActivityId xmlns="513ae4d5-443f-4bc1-9f25-8f68dc5aa0c0" xsi:nil="true"/>
    <Local_x0020_Content_x0020_TypeTaxHTField0 xmlns="8DD08C88-CC4C-4D35-9129-A70DAA36BE5E">
      <Terms xmlns="http://schemas.microsoft.com/office/infopath/2007/PartnerControls">
        <TermInfo xmlns="http://schemas.microsoft.com/office/infopath/2007/PartnerControls">
          <TermName xmlns="http://schemas.microsoft.com/office/infopath/2007/PartnerControls">Global:Templates:Deliverable Templates</TermName>
          <TermId xmlns="http://schemas.microsoft.com/office/infopath/2007/PartnerControls">db988a17-066d-4b80-884a-8ad3dfe301fa</TermId>
        </TermInfo>
      </Terms>
    </Local_x0020_Content_x0020_TypeTaxHTField0>
    <Client xmlns="http://schemas.microsoft.com/sharepoint/v3" xsi:nil="true"/>
    <i67d27b5dd1e4ed29b03622e76ee750b xmlns="a3273937-55e7-450c-ac1f-0f7de532f690">
      <Terms xmlns="http://schemas.microsoft.com/office/infopath/2007/PartnerControls"/>
    </i67d27b5dd1e4ed29b03622e76ee750b>
    <Primary_x0020_Global_x0020_IndustTaxHTField0 xmlns="83DDB362-4C05-4E52-A8D9-EF2F47978B8D">
      <Terms xmlns="http://schemas.microsoft.com/office/infopath/2007/PartnerControls"/>
    </Primary_x0020_Global_x0020_IndustTaxHTField0>
    <ClientID xmlns="a3273937-55e7-450c-ac1f-0f7de532f690" xsi:nil="true"/>
    <IPCO_x0020_DesignationTaxHTField0 xmlns="0DBE4740-AD0E-4EAB-9055-8EB1C48284D9">
      <Terms xmlns="http://schemas.microsoft.com/office/infopath/2007/PartnerControls">
        <TermInfo xmlns="http://schemas.microsoft.com/office/infopath/2007/PartnerControls">
          <TermName xmlns="http://schemas.microsoft.com/office/infopath/2007/PartnerControls">May be edited and used internally or externally for any purpose (Category D)</TermName>
          <TermId xmlns="http://schemas.microsoft.com/office/infopath/2007/PartnerControls">f8400f62-65c9-4658-9900-b0ea185e4722</TermId>
        </TermInfo>
      </Terms>
    </IPCO_x0020_DesignationTaxHTField0>
    <BusinessTitle xmlns="513ae4d5-443f-4bc1-9f25-8f68dc5aa0c0">Data Migration and Master Data Management Templates</BusinessTitle>
    <Primary_x0020_Local_x0020_IndustTaxHTField0 xmlns="83DDB362-4C05-4E52-A8D9-EF2F47978B8D">
      <Terms xmlns="http://schemas.microsoft.com/office/infopath/2007/PartnerControls"/>
    </Primary_x0020_Local_x0020_IndustTaxHTField0>
    <Author_entered xmlns="http://schemas.microsoft.com/sharepoint/v3">Deloitte member firm</Author_entered>
    <Contributor xmlns="http://schemas.microsoft.com/sharepoint/v3">
      <UserInfo>
        <DisplayName>Owens, Emily</DisplayName>
        <AccountId>416904</AccountId>
        <AccountType/>
      </UserInfo>
    </Contributor>
    <Global_x0020_Content_x0020_TypeTaxHTField0 xmlns="8DD08C88-CC4C-4D35-9129-A70DAA36BE5E">
      <Terms xmlns="http://schemas.microsoft.com/office/infopath/2007/PartnerControls">
        <TermInfo xmlns="http://schemas.microsoft.com/office/infopath/2007/PartnerControls">
          <TermName xmlns="http://schemas.microsoft.com/office/infopath/2007/PartnerControls">Templates:Deliverable Templates</TermName>
          <TermId xmlns="http://schemas.microsoft.com/office/infopath/2007/PartnerControls">db988a17-066d-4b80-884a-8ad3dfe301fa</TermId>
        </TermInfo>
      </Terms>
    </Global_x0020_Content_x0020_TypeTaxHTField0>
    <Primary_x0020_Global_x0020_ClientTaxHTField0 xmlns="7D1768DD-F29E-4DC2-9191-F2636B9FA92C">
      <Terms xmlns="http://schemas.microsoft.com/office/infopath/2007/PartnerControls">
        <TermInfo xmlns="http://schemas.microsoft.com/office/infopath/2007/PartnerControls">
          <TermName xmlns="http://schemas.microsoft.com/office/infopath/2007/PartnerControls">Consulting:Enterprise Technology and Performance:SAP:SAP Enterprise Transformation</TermName>
          <TermId xmlns="http://schemas.microsoft.com/office/infopath/2007/PartnerControls">f64486d2-52f9-4420-8f0b-5db16776c11f</TermId>
        </TermInfo>
      </Terms>
    </Primary_x0020_Global_x0020_ClientTaxHTField0>
    <Applicable_x0020_GeographyTaxHTField0 xmlns="5A51C775-C49C-428B-8C1E-2F89178D00F4">
      <Terms xmlns="http://schemas.microsoft.com/office/infopath/2007/PartnerControls">
        <TermInfo xmlns="http://schemas.microsoft.com/office/infopath/2007/PartnerControls">
          <TermName xmlns="http://schemas.microsoft.com/office/infopath/2007/PartnerControls">Global</TermName>
          <TermId xmlns="http://schemas.microsoft.com/office/infopath/2007/PartnerControls">f12aef73-b423-4016-a43f-15722d3a0a5e</TermId>
        </TermInfo>
      </Terms>
    </Applicable_x0020_GeographyTaxHTField0>
    <Designated_x0020_QA xmlns="513ae4d5-443f-4bc1-9f25-8f68dc5aa0c0" xsi:nil="true"/>
    <KAM_x0020_Language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KAM_x0020_LanguageTaxHTField0>
    <Secondary_x0020_Local_x0020_InduTaxHTField0 xmlns="546D9DE3-080E-4EC6-B7DD-508C11F603C7">
      <Terms xmlns="http://schemas.microsoft.com/office/infopath/2007/PartnerControls"/>
    </Secondary_x0020_Local_x0020_InduTaxHTField0>
    <TaxCatchAll xmlns="a3273937-55e7-450c-ac1f-0f7de532f690">
      <Value>15231</Value>
      <Value>19307</Value>
      <Value>4014</Value>
      <Value>19251</Value>
      <Value>378</Value>
      <Value>14521</Value>
      <Value>14520</Value>
      <Value>375</Value>
      <Value>16</Value>
    </TaxCatchAll>
    <ClientLukup xmlns="a3273937-55e7-450c-ac1f-0f7de532f690" xsi:nil="true"/>
    <Geography_x0020_of_x0020_OriginTaxHTField0 xmlns="994E32D3-2E21-4611-87E1-D68FC0813440">
      <Terms xmlns="http://schemas.microsoft.com/office/infopath/2007/PartnerControls">
        <TermInfo xmlns="http://schemas.microsoft.com/office/infopath/2007/PartnerControls">
          <TermName xmlns="http://schemas.microsoft.com/office/infopath/2007/PartnerControls">Global</TermName>
          <TermId xmlns="http://schemas.microsoft.com/office/infopath/2007/PartnerControls">8669e820-73ba-4720-ae5a-c570850ee0aa</TermId>
        </TermInfo>
      </Terms>
    </Geography_x0020_of_x0020_OriginTaxHTField0>
    <Secondary_x0020_Global_x0020_ClieTaxHTField0 xmlns="3A0186DE-B11E-4A29-9C82-428D45BCA71F">
      <Terms xmlns="http://schemas.microsoft.com/office/infopath/2007/PartnerControls"/>
    </Secondary_x0020_Global_x0020_ClieTaxHTField0>
    <Primary_x0020_Local_x0020_ClientTaxHTField0 xmlns="7D1768DD-F29E-4DC2-9191-F2636B9FA92C">
      <Terms xmlns="http://schemas.microsoft.com/office/infopath/2007/PartnerControls">
        <TermInfo xmlns="http://schemas.microsoft.com/office/infopath/2007/PartnerControls">
          <TermName xmlns="http://schemas.microsoft.com/office/infopath/2007/PartnerControls">Global:Consulting:Enterprise Technology and Performance:SAP:SAP Enterprise Transformation</TermName>
          <TermId xmlns="http://schemas.microsoft.com/office/infopath/2007/PartnerControls">f64486d2-52f9-4420-8f0b-5db16776c11f</TermId>
        </TermInfo>
      </Terms>
    </Primary_x0020_Local_x0020_ClientTaxHTField0>
    <Secondary_x0020_Global_x0020_InduTaxHTField0 xmlns="546D9DE3-080E-4EC6-B7DD-508C11F603C7">
      <Terms xmlns="http://schemas.microsoft.com/office/infopath/2007/PartnerControls"/>
    </Secondary_x0020_Global_x0020_InduTaxHTField0>
    <Secondary_x0020_Local_x0020_ClieTaxHTField0 xmlns="3A0186DE-B11E-4A29-9C82-428D45BCA71F">
      <Terms xmlns="http://schemas.microsoft.com/office/infopath/2007/PartnerControls"/>
    </Secondary_x0020_Local_x0020_ClieTaxHTField0>
  </documentManagement>
</p:properties>
</file>

<file path=customXml/itemProps1.xml><?xml version="1.0" encoding="utf-8"?>
<ds:datastoreItem xmlns:ds="http://schemas.openxmlformats.org/officeDocument/2006/customXml" ds:itemID="{233BB49F-5145-47A9-BCC0-CBF0F46E7AC3}"/>
</file>

<file path=customXml/itemProps2.xml><?xml version="1.0" encoding="utf-8"?>
<ds:datastoreItem xmlns:ds="http://schemas.openxmlformats.org/officeDocument/2006/customXml" ds:itemID="{D50AFD6E-50EE-4121-8A5D-C83CD86A81CB}"/>
</file>

<file path=customXml/itemProps3.xml><?xml version="1.0" encoding="utf-8"?>
<ds:datastoreItem xmlns:ds="http://schemas.openxmlformats.org/officeDocument/2006/customXml" ds:itemID="{486154FE-FAF9-4CEA-B0EF-813F3D873B67}"/>
</file>

<file path=customXml/itemProps4.xml><?xml version="1.0" encoding="utf-8"?>
<ds:datastoreItem xmlns:ds="http://schemas.openxmlformats.org/officeDocument/2006/customXml" ds:itemID="{8F55A99B-EC95-464C-8865-B82E07DFC3D5}"/>
</file>

<file path=docProps/app.xml><?xml version="1.0" encoding="utf-8"?>
<Properties xmlns="http://schemas.openxmlformats.org/officeDocument/2006/extended-properties" xmlns:vt="http://schemas.openxmlformats.org/officeDocument/2006/docPropsVTypes">
  <Template>Written Format (8.5x11)</Template>
  <TotalTime>0</TotalTime>
  <Words>2555</Words>
  <Application>Microsoft Office PowerPoint</Application>
  <PresentationFormat>Letter Paper (8.5x11 in)</PresentationFormat>
  <Paragraphs>210</Paragraphs>
  <Slides>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3" baseType="lpstr">
      <vt:lpstr>Arial</vt:lpstr>
      <vt:lpstr>Open Sans</vt:lpstr>
      <vt:lpstr>Verdana</vt:lpstr>
      <vt:lpstr>Wingdings 2</vt:lpstr>
      <vt:lpstr>Deloitte 16_9 onscreen</vt:lpstr>
      <vt:lpstr>think-cell Slide</vt:lpstr>
      <vt:lpstr>Data migration</vt:lpstr>
      <vt:lpstr>Data migration</vt:lpstr>
      <vt:lpstr>Data migration</vt:lpstr>
      <vt:lpstr>Data migration</vt:lpstr>
      <vt:lpstr>Data migration</vt:lpstr>
      <vt:lpstr>Data migration</vt:lpstr>
      <vt:lpstr>Data migration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2021-05-04T09:46:11Z</dcterms:created>
  <dcterms:modified xsi:type="dcterms:W3CDTF">2021-05-04T09:46:22Z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0x0101002880177DFDC248C38C745E1D664A5FC5009468A19E74275348838589BEFD6A9573</vt:lpwstr>
  </property>
  <property fmtid="{D5CDD505-2E9C-101B-9397-08002B2CF9AE}" pid="3" name="Local Content Type">
    <vt:lpwstr>14520;#Global:Templates:Deliverable Templates|db988a17-066d-4b80-884a-8ad3dfe301fa</vt:lpwstr>
  </property>
  <property fmtid="{D5CDD505-2E9C-101B-9397-08002B2CF9AE}" pid="4" name="Primary Local Client">
    <vt:lpwstr>15231;#Global:Consulting:Enterprise Technology and Performance:SAP:SAP Enterprise Transformation|f64486d2-52f9-4420-8f0b-5db16776c11f</vt:lpwstr>
  </property>
  <property fmtid="{D5CDD505-2E9C-101B-9397-08002B2CF9AE}" pid="5" name="Badge">
    <vt:lpwstr/>
  </property>
  <property fmtid="{D5CDD505-2E9C-101B-9397-08002B2CF9AE}" pid="6" name="Applicable Geography">
    <vt:lpwstr>375;#Global|f12aef73-b423-4016-a43f-15722d3a0a5e</vt:lpwstr>
  </property>
  <property fmtid="{D5CDD505-2E9C-101B-9397-08002B2CF9AE}" pid="7" name="Secondary Local Indu">
    <vt:lpwstr/>
  </property>
  <property fmtid="{D5CDD505-2E9C-101B-9397-08002B2CF9AE}" pid="8" name="Primary Local Indust">
    <vt:lpwstr/>
  </property>
  <property fmtid="{D5CDD505-2E9C-101B-9397-08002B2CF9AE}" pid="9" name="Geography of Origin">
    <vt:lpwstr>378;#Global|8669e820-73ba-4720-ae5a-c570850ee0aa</vt:lpwstr>
  </property>
  <property fmtid="{D5CDD505-2E9C-101B-9397-08002B2CF9AE}" pid="10" name="KAM Language">
    <vt:lpwstr>19307;#English|b169a262-1aaa-4ccb-9acf-78a36c1d9bab</vt:lpwstr>
  </property>
  <property fmtid="{D5CDD505-2E9C-101B-9397-08002B2CF9AE}" pid="11" name="Primary Global Client">
    <vt:lpwstr>19251;#Consulting:Enterprise Technology and Performance:SAP:SAP Enterprise Transformation|f64486d2-52f9-4420-8f0b-5db16776c11f</vt:lpwstr>
  </property>
  <property fmtid="{D5CDD505-2E9C-101B-9397-08002B2CF9AE}" pid="12" name="Secondary Global Indu">
    <vt:lpwstr/>
  </property>
  <property fmtid="{D5CDD505-2E9C-101B-9397-08002B2CF9AE}" pid="13" name="Secondary Global Clie">
    <vt:lpwstr/>
  </property>
  <property fmtid="{D5CDD505-2E9C-101B-9397-08002B2CF9AE}" pid="14" name="Primary Global Indust">
    <vt:lpwstr/>
  </property>
  <property fmtid="{D5CDD505-2E9C-101B-9397-08002B2CF9AE}" pid="15" name="Global Content Type">
    <vt:lpwstr>14521;#Templates:Deliverable Templates|db988a17-066d-4b80-884a-8ad3dfe301fa</vt:lpwstr>
  </property>
  <property fmtid="{D5CDD505-2E9C-101B-9397-08002B2CF9AE}" pid="16" name="Local Internal Service">
    <vt:lpwstr/>
  </property>
  <property fmtid="{D5CDD505-2E9C-101B-9397-08002B2CF9AE}" pid="17" name="Global Internal Service">
    <vt:lpwstr/>
  </property>
  <property fmtid="{D5CDD505-2E9C-101B-9397-08002B2CF9AE}" pid="18" name="Secondary Local Clie">
    <vt:lpwstr/>
  </property>
  <property fmtid="{D5CDD505-2E9C-101B-9397-08002B2CF9AE}" pid="19" name="IPCO Designation">
    <vt:lpwstr>4014;#May be edited and used internally or externally for any purpose (Category D)|f8400f62-65c9-4658-9900-b0ea185e4722</vt:lpwstr>
  </property>
  <property fmtid="{D5CDD505-2E9C-101B-9397-08002B2CF9AE}" pid="20" name="_dlc_policyId">
    <vt:lpwstr/>
  </property>
  <property fmtid="{D5CDD505-2E9C-101B-9397-08002B2CF9AE}" pid="21" name="ItemRetentionFormula">
    <vt:lpwstr/>
  </property>
  <property fmtid="{D5CDD505-2E9C-101B-9397-08002B2CF9AE}" pid="22" name="Publishing Owning Te">
    <vt:lpwstr>16;#Consulting|7434a3af-136e-42a8-bb53-fcc906dbc283</vt:lpwstr>
  </property>
  <property fmtid="{D5CDD505-2E9C-101B-9397-08002B2CF9AE}" pid="23" name="Publishing Owning Te0">
    <vt:lpwstr>Consulting|7434a3af-136e-42a8-bb53-fcc906dbc283</vt:lpwstr>
  </property>
  <property fmtid="{D5CDD505-2E9C-101B-9397-08002B2CF9AE}" pid="24" name="_docset_NoMedatataSyncRequired">
    <vt:lpwstr>False</vt:lpwstr>
  </property>
</Properties>
</file>