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9"/>
  </p:notesMasterIdLst>
  <p:handoutMasterIdLst>
    <p:handoutMasterId r:id="rId10"/>
  </p:handoutMasterIdLst>
  <p:sldIdLst>
    <p:sldId id="825" r:id="rId2"/>
    <p:sldId id="827" r:id="rId3"/>
    <p:sldId id="826" r:id="rId4"/>
    <p:sldId id="828" r:id="rId5"/>
    <p:sldId id="830" r:id="rId6"/>
    <p:sldId id="831" r:id="rId7"/>
    <p:sldId id="832" r:id="rId8"/>
  </p:sldIdLst>
  <p:sldSz cx="6858000" cy="9144000" type="letter"/>
  <p:notesSz cx="7315200" cy="96012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2" orient="horz" pos="4440" userDrawn="1">
          <p15:clr>
            <a:srgbClr val="A4A3A4"/>
          </p15:clr>
        </p15:guide>
        <p15:guide id="13" orient="horz" pos="696" userDrawn="1">
          <p15:clr>
            <a:srgbClr val="A4A3A4"/>
          </p15:clr>
        </p15:guide>
        <p15:guide id="14" pos="98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45"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AEA"/>
    <a:srgbClr val="0097A9"/>
    <a:srgbClr val="386B73"/>
    <a:srgbClr val="53565A"/>
    <a:srgbClr val="000000"/>
    <a:srgbClr val="FFE161"/>
    <a:srgbClr val="75787B"/>
    <a:srgbClr val="D5D5D5"/>
    <a:srgbClr val="575757"/>
    <a:srgbClr val="046A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37DF47-A6FB-4DB5-90C0-D47A2A419534}" v="6" dt="2021-05-04T09:50:46.4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839" autoAdjust="0"/>
  </p:normalViewPr>
  <p:slideViewPr>
    <p:cSldViewPr snapToGrid="0" showGuides="1">
      <p:cViewPr>
        <p:scale>
          <a:sx n="50" d="100"/>
          <a:sy n="50" d="100"/>
        </p:scale>
        <p:origin x="2124" y="44"/>
      </p:cViewPr>
      <p:guideLst>
        <p:guide orient="horz" pos="4440"/>
        <p:guide orient="horz" pos="696"/>
        <p:guide pos="984"/>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4668"/>
    </p:cViewPr>
  </p:sorterViewPr>
  <p:notesViewPr>
    <p:cSldViewPr snapToGrid="0" showGuides="1">
      <p:cViewPr varScale="1">
        <p:scale>
          <a:sx n="64" d="100"/>
          <a:sy n="64" d="100"/>
        </p:scale>
        <p:origin x="3101"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ustomXml" Target="../customXml/item4.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handoutMaster" Target="handoutMasters/handoutMaster1.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5/4/2021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5/4/2021</a:t>
            </a:fld>
            <a:endParaRPr lang="en-US" dirty="0"/>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mp; 3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282575" y="760270"/>
            <a:ext cx="6292850" cy="274320"/>
          </a:xfrm>
        </p:spPr>
        <p:txBody>
          <a:bodyPr numCol="1" spcCol="0"/>
          <a:lstStyle>
            <a:lvl1pPr>
              <a:defRPr sz="1200" b="1" cap="all" baseline="0">
                <a:solidFill>
                  <a:schemeClr val="accent1"/>
                </a:solidFill>
              </a:defRPr>
            </a:lvl1pPr>
          </a:lstStyle>
          <a:p>
            <a:pPr lvl="0"/>
            <a:r>
              <a:rPr lang="en-US" dirty="0"/>
              <a:t>Click to add subtitle</a:t>
            </a:r>
          </a:p>
        </p:txBody>
      </p:sp>
      <p:sp>
        <p:nvSpPr>
          <p:cNvPr id="5" name="Content Placeholder 4"/>
          <p:cNvSpPr>
            <a:spLocks noGrp="1"/>
          </p:cNvSpPr>
          <p:nvPr>
            <p:ph sz="quarter" idx="12"/>
          </p:nvPr>
        </p:nvSpPr>
        <p:spPr>
          <a:xfrm>
            <a:off x="282575" y="1056306"/>
            <a:ext cx="6292850" cy="7579694"/>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4615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extLst>
              <p:ext uri="{D42A27DB-BD31-4B8C-83A1-F6EECF244321}">
                <p14:modId xmlns:p14="http://schemas.microsoft.com/office/powerpoint/2010/main" val="1791176610"/>
              </p:ext>
            </p:extLst>
          </p:nvPr>
        </p:nvGraphicFramePr>
        <p:xfrm>
          <a:off x="1192" y="2118"/>
          <a:ext cx="1190" cy="2116"/>
        </p:xfrm>
        <a:graphic>
          <a:graphicData uri="http://schemas.openxmlformats.org/presentationml/2006/ole">
            <mc:AlternateContent xmlns:mc="http://schemas.openxmlformats.org/markup-compatibility/2006">
              <mc:Choice xmlns:v="urn:schemas-microsoft-com:vml" Requires="v">
                <p:oleObj spid="_x0000_s1026"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192" y="2118"/>
                        <a:ext cx="1190" cy="2116"/>
                      </a:xfrm>
                      <a:prstGeom prst="rect">
                        <a:avLst/>
                      </a:prstGeom>
                    </p:spPr>
                  </p:pic>
                </p:oleObj>
              </mc:Fallback>
            </mc:AlternateContent>
          </a:graphicData>
        </a:graphic>
      </p:graphicFrame>
      <p:sp>
        <p:nvSpPr>
          <p:cNvPr id="2" name="Title Placeholder 1"/>
          <p:cNvSpPr>
            <a:spLocks noGrp="1"/>
          </p:cNvSpPr>
          <p:nvPr>
            <p:ph type="title"/>
          </p:nvPr>
        </p:nvSpPr>
        <p:spPr bwMode="gray">
          <a:xfrm>
            <a:off x="282179" y="423335"/>
            <a:ext cx="6293644" cy="315219"/>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282178" y="762304"/>
            <a:ext cx="6293644" cy="7873696"/>
          </a:xfrm>
          <a:prstGeom prst="rect">
            <a:avLst/>
          </a:prstGeom>
        </p:spPr>
        <p:txBody>
          <a:bodyPr vert="horz" lIns="0" tIns="0" rIns="0" bIns="0" numCol="3" spcCol="18288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6402587" y="8831946"/>
            <a:ext cx="173236" cy="133369"/>
          </a:xfrm>
          <a:prstGeom prst="rect">
            <a:avLst/>
          </a:prstGeom>
          <a:noFill/>
        </p:spPr>
        <p:txBody>
          <a:bodyPr wrap="square" lIns="0" tIns="0" rIns="0" bIns="0" rtlCol="0">
            <a:noAutofit/>
          </a:bodyPr>
          <a:lstStyle/>
          <a:p>
            <a:pPr marL="0" indent="0" algn="r">
              <a:spcBef>
                <a:spcPts val="450"/>
              </a:spcBef>
              <a:buSzPct val="100000"/>
              <a:buFont typeface="Arial"/>
              <a:buNone/>
            </a:pPr>
            <a:fld id="{C58DF478-B544-4ED8-9ED4-6A2648E2D233}" type="slidenum">
              <a:rPr lang="en-US" sz="488" noProof="0" smtClean="0">
                <a:solidFill>
                  <a:schemeClr val="tx1"/>
                </a:solidFill>
              </a:rPr>
              <a:pPr marL="0" indent="0" algn="r">
                <a:spcBef>
                  <a:spcPts val="450"/>
                </a:spcBef>
                <a:buSzPct val="100000"/>
                <a:buFont typeface="Arial"/>
                <a:buNone/>
              </a:pPr>
              <a:t>‹#›</a:t>
            </a:fld>
            <a:endParaRPr lang="en-US" sz="488" noProof="0" dirty="0">
              <a:solidFill>
                <a:schemeClr val="tx1"/>
              </a:solidFill>
            </a:endParaRPr>
          </a:p>
        </p:txBody>
      </p:sp>
      <p:sp>
        <p:nvSpPr>
          <p:cNvPr id="6" name="Copyright"/>
          <p:cNvSpPr txBox="1"/>
          <p:nvPr userDrawn="1"/>
        </p:nvSpPr>
        <p:spPr>
          <a:xfrm>
            <a:off x="282178" y="8798603"/>
            <a:ext cx="2834640"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2021 Deloitte Development LLC. All rights reserved.</a:t>
            </a:r>
          </a:p>
        </p:txBody>
      </p:sp>
      <p:sp>
        <p:nvSpPr>
          <p:cNvPr id="7" name="CaseCode"/>
          <p:cNvSpPr txBox="1"/>
          <p:nvPr userDrawn="1"/>
        </p:nvSpPr>
        <p:spPr>
          <a:xfrm>
            <a:off x="4476521" y="8798603"/>
            <a:ext cx="182880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tx1"/>
                </a:solidFill>
              </a:rPr>
              <a:t>Reimagine </a:t>
            </a:r>
            <a:r>
              <a:rPr lang="en-US" sz="650" i="1" noProof="0" dirty="0">
                <a:solidFill>
                  <a:schemeClr val="tx1"/>
                </a:solidFill>
              </a:rPr>
              <a:t>everything</a:t>
            </a:r>
          </a:p>
        </p:txBody>
      </p:sp>
    </p:spTree>
  </p:cSld>
  <p:clrMap bg1="lt1" tx1="dk1" bg2="lt2" tx2="dk2" accent1="accent1" accent2="accent2" accent3="accent3" accent4="accent4" accent5="accent5" accent6="accent6" hlink="hlink" folHlink="folHlink"/>
  <p:sldLayoutIdLst>
    <p:sldLayoutId id="2147485039" r:id="rId1"/>
  </p:sldLayoutIdLst>
  <p:transition>
    <p:fade/>
  </p:transition>
  <p:hf hdr="0" dt="0"/>
  <p:txStyles>
    <p:titleStyle>
      <a:lvl1pPr algn="l" defTabSz="685800" rtl="0" eaLnBrk="1" latinLnBrk="0" hangingPunct="1">
        <a:spcBef>
          <a:spcPct val="0"/>
        </a:spcBef>
        <a:buNone/>
        <a:defRPr sz="1400" b="1" kern="1200">
          <a:solidFill>
            <a:schemeClr val="tx1"/>
          </a:solidFill>
          <a:latin typeface="+mj-lt"/>
          <a:ea typeface="+mj-ea"/>
          <a:cs typeface="+mj-cs"/>
        </a:defRPr>
      </a:lvl1pPr>
    </p:titleStyle>
    <p:bodyStyle>
      <a:lvl1pPr marL="0" indent="0" algn="l" defTabSz="685800" rtl="0" eaLnBrk="1" latinLnBrk="0" hangingPunct="1">
        <a:spcBef>
          <a:spcPts val="0"/>
        </a:spcBef>
        <a:spcAft>
          <a:spcPts val="600"/>
        </a:spcAft>
        <a:buSzPct val="100000"/>
        <a:buFontTx/>
        <a:buNone/>
        <a:defRPr sz="900" b="0" kern="1200">
          <a:solidFill>
            <a:schemeClr val="tx1"/>
          </a:solidFill>
          <a:latin typeface="+mn-lt"/>
          <a:ea typeface="+mn-ea"/>
          <a:cs typeface="+mn-cs"/>
        </a:defRPr>
      </a:lvl1pPr>
      <a:lvl2pPr marL="95250" indent="-95250" algn="l" defTabSz="685800" rtl="0" eaLnBrk="1" latinLnBrk="0" hangingPunct="1">
        <a:spcBef>
          <a:spcPts val="0"/>
        </a:spcBef>
        <a:spcAft>
          <a:spcPts val="600"/>
        </a:spcAft>
        <a:buClrTx/>
        <a:buSzPct val="100000"/>
        <a:buFont typeface="Arial" panose="020B0604020202020204" pitchFamily="34" charset="0"/>
        <a:buChar char="•"/>
        <a:defRPr lang="en-US" sz="900" b="0" kern="1200" dirty="0" smtClean="0">
          <a:solidFill>
            <a:schemeClr val="tx1"/>
          </a:solidFill>
          <a:latin typeface="+mn-lt"/>
          <a:ea typeface="+mn-ea"/>
          <a:cs typeface="+mn-cs"/>
        </a:defRPr>
      </a:lvl2pPr>
      <a:lvl3pPr marL="209550" indent="-95250" algn="l" defTabSz="685800" rtl="0" eaLnBrk="1" latinLnBrk="0" hangingPunct="1">
        <a:spcBef>
          <a:spcPts val="0"/>
        </a:spcBef>
        <a:spcAft>
          <a:spcPts val="600"/>
        </a:spcAft>
        <a:buClrTx/>
        <a:buSzPct val="100000"/>
        <a:buFont typeface="Arial" panose="020B0604020202020204" pitchFamily="34" charset="0"/>
        <a:buChar char="−"/>
        <a:defRPr lang="en-US" sz="900" kern="1200" dirty="0" smtClean="0">
          <a:solidFill>
            <a:schemeClr val="tx1"/>
          </a:solidFill>
          <a:latin typeface="+mn-lt"/>
          <a:ea typeface="+mn-ea"/>
          <a:cs typeface="+mn-cs"/>
        </a:defRPr>
      </a:lvl3pPr>
      <a:lvl4pPr marL="323850" indent="-95250" algn="l" defTabSz="685800" rtl="0" eaLnBrk="1" latinLnBrk="0" hangingPunct="1">
        <a:spcBef>
          <a:spcPts val="0"/>
        </a:spcBef>
        <a:spcAft>
          <a:spcPts val="600"/>
        </a:spcAft>
        <a:buClrTx/>
        <a:buSzPct val="100000"/>
        <a:buFont typeface="Arial" panose="020B0604020202020204" pitchFamily="34" charset="0"/>
        <a:buChar char="◦"/>
        <a:defRPr lang="en-US" sz="900" kern="1200" baseline="0" dirty="0" smtClean="0">
          <a:solidFill>
            <a:schemeClr val="tx1"/>
          </a:solidFill>
          <a:latin typeface="+mn-lt"/>
          <a:ea typeface="+mn-ea"/>
          <a:cs typeface="+mn-cs"/>
        </a:defRPr>
      </a:lvl4pPr>
      <a:lvl5pPr marL="438150" indent="-95250" algn="l" defTabSz="598885" rtl="0" eaLnBrk="1" latinLnBrk="0" hangingPunct="1">
        <a:spcBef>
          <a:spcPts val="0"/>
        </a:spcBef>
        <a:spcAft>
          <a:spcPts val="600"/>
        </a:spcAft>
        <a:buClrTx/>
        <a:buSzPct val="100000"/>
        <a:buFont typeface="Arial" panose="020B0604020202020204" pitchFamily="34" charset="0"/>
        <a:buChar char="−"/>
        <a:tabLst/>
        <a:defRPr lang="en-US" sz="900" kern="1200" baseline="0" dirty="0" smtClean="0">
          <a:solidFill>
            <a:schemeClr val="tx1"/>
          </a:solidFill>
          <a:latin typeface="+mn-lt"/>
          <a:ea typeface="+mn-ea"/>
          <a:cs typeface="+mn-cs"/>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76" userDrawn="1">
          <p15:clr>
            <a:srgbClr val="F26B43"/>
          </p15:clr>
        </p15:guide>
        <p15:guide id="2" orient="horz" pos="2880" userDrawn="1">
          <p15:clr>
            <a:srgbClr val="F26B43"/>
          </p15:clr>
        </p15:guide>
        <p15:guide id="3" orient="horz" pos="5360" userDrawn="1">
          <p15:clr>
            <a:srgbClr val="F26B43"/>
          </p15:clr>
        </p15:guide>
        <p15:guide id="4" pos="178" userDrawn="1">
          <p15:clr>
            <a:srgbClr val="F26B43"/>
          </p15:clr>
        </p15:guide>
        <p15:guide id="5" pos="4142" userDrawn="1">
          <p15:clr>
            <a:srgbClr val="F26B43"/>
          </p15:clr>
        </p15:guide>
        <p15:guide id="6" orient="horz" pos="1428" userDrawn="1">
          <p15:clr>
            <a:srgbClr val="F26B43"/>
          </p15:clr>
        </p15:guide>
        <p15:guide id="7" orient="horz" pos="267" userDrawn="1">
          <p15:clr>
            <a:srgbClr val="F26B43"/>
          </p15:clr>
        </p15:guide>
        <p15:guide id="8" orient="horz" pos="5440" userDrawn="1">
          <p15:clr>
            <a:srgbClr val="F26B43"/>
          </p15:clr>
        </p15:guide>
        <p15:guide id="10" pos="2791" userDrawn="1">
          <p15:clr>
            <a:srgbClr val="F26B43"/>
          </p15:clr>
        </p15:guide>
        <p15:guide id="11" orient="horz" pos="315" userDrawn="1">
          <p15:clr>
            <a:srgbClr val="F26B43"/>
          </p15:clr>
        </p15:guide>
        <p15:guide id="12" pos="767" userDrawn="1">
          <p15:clr>
            <a:srgbClr val="F26B43"/>
          </p15:clr>
        </p15:guide>
        <p15:guide id="13" pos="853" userDrawn="1">
          <p15:clr>
            <a:srgbClr val="F26B43"/>
          </p15:clr>
        </p15:guide>
        <p15:guide id="14" pos="1440" userDrawn="1">
          <p15:clr>
            <a:srgbClr val="F26B43"/>
          </p15:clr>
        </p15:guide>
        <p15:guide id="15" pos="1525" userDrawn="1">
          <p15:clr>
            <a:srgbClr val="F26B43"/>
          </p15:clr>
        </p15:guide>
        <p15:guide id="16" pos="3465" userDrawn="1">
          <p15:clr>
            <a:srgbClr val="F26B43"/>
          </p15:clr>
        </p15:guide>
        <p15:guide id="17" pos="2117" userDrawn="1">
          <p15:clr>
            <a:srgbClr val="F26B43"/>
          </p15:clr>
        </p15:guide>
        <p15:guide id="18" pos="2203" userDrawn="1">
          <p15:clr>
            <a:srgbClr val="F26B43"/>
          </p15:clr>
        </p15:guide>
        <p15:guide id="19" pos="2160" userDrawn="1">
          <p15:clr>
            <a:srgbClr val="F26B43"/>
          </p15:clr>
        </p15:guide>
        <p15:guide id="20" pos="3551" userDrawn="1">
          <p15:clr>
            <a:srgbClr val="F26B43"/>
          </p15:clr>
        </p15:guide>
        <p15:guide id="21" orient="horz" pos="1399" userDrawn="1">
          <p15:clr>
            <a:srgbClr val="F26B43"/>
          </p15:clr>
        </p15:guide>
        <p15:guide id="22" orient="horz" pos="85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data management	</a:t>
            </a:r>
          </a:p>
        </p:txBody>
      </p:sp>
      <p:sp>
        <p:nvSpPr>
          <p:cNvPr id="3" name="Text Placeholder 2"/>
          <p:cNvSpPr>
            <a:spLocks noGrp="1"/>
          </p:cNvSpPr>
          <p:nvPr>
            <p:ph type="body" sz="quarter" idx="10"/>
          </p:nvPr>
        </p:nvSpPr>
        <p:spPr>
          <a:xfrm>
            <a:off x="282575" y="760270"/>
            <a:ext cx="6292850" cy="274320"/>
          </a:xfrm>
        </p:spPr>
        <p:txBody>
          <a:bodyPr/>
          <a:lstStyle/>
          <a:p>
            <a:r>
              <a:rPr lang="en-US" dirty="0"/>
              <a:t>Client example</a:t>
            </a:r>
          </a:p>
        </p:txBody>
      </p:sp>
      <p:sp>
        <p:nvSpPr>
          <p:cNvPr id="4" name="Content Placeholder 3"/>
          <p:cNvSpPr>
            <a:spLocks noGrp="1"/>
          </p:cNvSpPr>
          <p:nvPr>
            <p:ph sz="quarter" idx="12"/>
          </p:nvPr>
        </p:nvSpPr>
        <p:spPr>
          <a:xfrm>
            <a:off x="282179" y="1228878"/>
            <a:ext cx="6292850" cy="7176086"/>
          </a:xfrm>
        </p:spPr>
        <p:txBody>
          <a:bodyPr/>
          <a:lstStyle/>
          <a:p>
            <a:r>
              <a:rPr lang="en-US" dirty="0"/>
              <a:t>Deloitte has vast experience in implementing SAP MDG with organizations that have a variety of maturity levels. A number of our clients have been in situations similar to </a:t>
            </a:r>
            <a:r>
              <a:rPr lang="en-US" dirty="0">
                <a:solidFill>
                  <a:srgbClr val="DA291C"/>
                </a:solidFill>
              </a:rPr>
              <a:t>&lt;&lt;Client&gt;&gt;</a:t>
            </a:r>
            <a:r>
              <a:rPr lang="en-US" dirty="0"/>
              <a:t>, with minimal MDM process at the start of an ERP implementation. We have helped clients implement master data governance and data quality processes for key master data elements using Deloitte’s pre-configured solution for SAP-MDG called Kinetic Governance Accelerator for Business partners including Vendors and customer, Finance master data, and Material master data. </a:t>
            </a:r>
          </a:p>
          <a:p>
            <a:r>
              <a:rPr lang="en-US" dirty="0"/>
              <a:t>When our clients do not have a high degree of MDM maturity, data governance programs must be addressed very early. Deloitte will work with </a:t>
            </a:r>
            <a:r>
              <a:rPr lang="en-US" dirty="0">
                <a:solidFill>
                  <a:srgbClr val="DA291C"/>
                </a:solidFill>
              </a:rPr>
              <a:t>&lt;&lt;Client&gt;&gt;</a:t>
            </a:r>
            <a:r>
              <a:rPr lang="en-US" dirty="0"/>
              <a:t> to help define its Master Data Governance strategy, which includes data quality (rules and standards), data organization, data processes, and metadata management. These fundamental dimensions of a data governance strategy are the bedrock on which the S/4HANA project should be built. The principles and policies laid out in data governance stream will be used to operationalize the different areas of the business. The upfront data governance strategy design efforts are critical to the S/4HANA project success and effectively reduce the realization timeframe of the deployment.</a:t>
            </a:r>
          </a:p>
          <a:p>
            <a:r>
              <a:rPr lang="en-US" dirty="0"/>
              <a:t>Having a Master Data Management strategy will be a key business value enabler when merging master data across </a:t>
            </a:r>
            <a:r>
              <a:rPr lang="en-US" dirty="0">
                <a:solidFill>
                  <a:srgbClr val="DA291C"/>
                </a:solidFill>
              </a:rPr>
              <a:t>&lt;&lt;Client&gt;&gt;</a:t>
            </a:r>
            <a:r>
              <a:rPr lang="en-US" dirty="0"/>
              <a:t> businesses into one single source of truth for Go-Live and beyond as a sustainable data governance platform.</a:t>
            </a:r>
          </a:p>
          <a:p>
            <a:pPr>
              <a:spcBef>
                <a:spcPts val="1200"/>
              </a:spcBef>
            </a:pPr>
            <a:r>
              <a:rPr lang="en-US" b="1" cap="all" dirty="0">
                <a:solidFill>
                  <a:schemeClr val="bg2"/>
                </a:solidFill>
              </a:rPr>
              <a:t>Our approach</a:t>
            </a:r>
          </a:p>
          <a:p>
            <a:pPr>
              <a:spcAft>
                <a:spcPts val="200"/>
              </a:spcAft>
            </a:pPr>
            <a:r>
              <a:rPr lang="en-US" dirty="0"/>
              <a:t>Master Data governance must be approached in a holistic manner that covers</a:t>
            </a:r>
          </a:p>
          <a:p>
            <a:pPr marL="171450" lvl="0" indent="-171450">
              <a:spcAft>
                <a:spcPts val="200"/>
              </a:spcAft>
              <a:buFont typeface="Arial" panose="020B0604020202020204" pitchFamily="34" charset="0"/>
              <a:buChar char="•"/>
            </a:pPr>
            <a:r>
              <a:rPr lang="en-US" dirty="0"/>
              <a:t>Existing systems to prepare data prior to conversion </a:t>
            </a:r>
          </a:p>
          <a:p>
            <a:pPr marL="171450" lvl="0" indent="-171450">
              <a:spcAft>
                <a:spcPts val="200"/>
              </a:spcAft>
              <a:buFont typeface="Arial" panose="020B0604020202020204" pitchFamily="34" charset="0"/>
              <a:buChar char="•"/>
            </a:pPr>
            <a:r>
              <a:rPr lang="en-US" dirty="0"/>
              <a:t>Managing data quality through the migration into S/4HANA</a:t>
            </a:r>
          </a:p>
          <a:p>
            <a:pPr marL="171450" lvl="0" indent="-171450">
              <a:buFont typeface="Arial" panose="020B0604020202020204" pitchFamily="34" charset="0"/>
              <a:buChar char="•"/>
            </a:pPr>
            <a:r>
              <a:rPr lang="en-US" dirty="0"/>
              <a:t>Ongoing data governance throughout the interim and end-state</a:t>
            </a:r>
          </a:p>
          <a:p>
            <a:r>
              <a:rPr lang="en-US" dirty="0"/>
              <a:t>Deloitte brings vast experience and specialization in Master Data Management. We will provide Master Data Management Framework options with a S/4HANA Common Information Model Template and will work closely with </a:t>
            </a:r>
            <a:r>
              <a:rPr lang="en-US" dirty="0">
                <a:solidFill>
                  <a:srgbClr val="DA291C"/>
                </a:solidFill>
              </a:rPr>
              <a:t>&lt;&lt;Client&gt;&gt;</a:t>
            </a:r>
            <a:r>
              <a:rPr lang="en-US" dirty="0"/>
              <a:t> to understand the current organization structure and data elements from legacy ERPs. Having a Master Data Management strategy will be a key business value enabler when merging master data across </a:t>
            </a:r>
            <a:r>
              <a:rPr lang="en-US" dirty="0">
                <a:solidFill>
                  <a:srgbClr val="DA291C"/>
                </a:solidFill>
              </a:rPr>
              <a:t>&lt;&lt;Client&gt;&gt;</a:t>
            </a:r>
            <a:r>
              <a:rPr lang="en-US" dirty="0"/>
              <a:t> business groups into one single source of truth for Go-Live and beyond as a sustainable data governance platform.</a:t>
            </a:r>
          </a:p>
          <a:p>
            <a:pPr>
              <a:spcAft>
                <a:spcPts val="200"/>
              </a:spcAft>
            </a:pPr>
            <a:r>
              <a:rPr lang="en-US" dirty="0"/>
              <a:t>The Master Data Governance Workstream will address the following challenges faced by </a:t>
            </a:r>
            <a:r>
              <a:rPr lang="en-US" dirty="0">
                <a:solidFill>
                  <a:srgbClr val="DA291C"/>
                </a:solidFill>
              </a:rPr>
              <a:t>&lt;&lt;Client&gt;&gt;</a:t>
            </a:r>
            <a:r>
              <a:rPr lang="en-US" dirty="0"/>
              <a:t> as we develop an integrated data management approach: </a:t>
            </a:r>
          </a:p>
          <a:p>
            <a:pPr marL="171450" lvl="0" indent="-171450">
              <a:spcAft>
                <a:spcPts val="200"/>
              </a:spcAft>
              <a:buFont typeface="Arial" panose="020B0604020202020204" pitchFamily="34" charset="0"/>
              <a:buChar char="•"/>
            </a:pPr>
            <a:r>
              <a:rPr lang="en-US" dirty="0"/>
              <a:t>Scattered information with missing common master data due to proliferation of data marts in disparate systems</a:t>
            </a:r>
          </a:p>
          <a:p>
            <a:pPr marL="171450" lvl="0" indent="-171450">
              <a:spcAft>
                <a:spcPts val="200"/>
              </a:spcAft>
              <a:buFont typeface="Arial" panose="020B0604020202020204" pitchFamily="34" charset="0"/>
              <a:buChar char="•"/>
            </a:pPr>
            <a:r>
              <a:rPr lang="en-US" dirty="0"/>
              <a:t>Heterogeneous data structures across the current operational systems making the transformation into the S/4HANA platform a complex task likely to involve a large amount of data enrichment and/or construction/enrichment activities</a:t>
            </a:r>
          </a:p>
          <a:p>
            <a:pPr marL="171450" lvl="0" indent="-171450">
              <a:spcAft>
                <a:spcPts val="200"/>
              </a:spcAft>
              <a:buFont typeface="Arial" panose="020B0604020202020204" pitchFamily="34" charset="0"/>
              <a:buChar char="•"/>
            </a:pPr>
            <a:r>
              <a:rPr lang="en-US" dirty="0"/>
              <a:t>De-centralized reporting in place with the requirement of bringing together executive reports from each of the five+ sources to report for making business decisions. </a:t>
            </a:r>
          </a:p>
          <a:p>
            <a:pPr marL="171450" lvl="0" indent="-171450">
              <a:spcAft>
                <a:spcPts val="200"/>
              </a:spcAft>
              <a:buFont typeface="Arial" panose="020B0604020202020204" pitchFamily="34" charset="0"/>
              <a:buChar char="•"/>
            </a:pPr>
            <a:r>
              <a:rPr lang="en-US" dirty="0"/>
              <a:t>Absence of a central data hub for master data harmonization for </a:t>
            </a:r>
            <a:r>
              <a:rPr lang="en-US" dirty="0">
                <a:solidFill>
                  <a:srgbClr val="DA291C"/>
                </a:solidFill>
              </a:rPr>
              <a:t>&lt;&lt;Client&gt;&gt;</a:t>
            </a:r>
            <a:r>
              <a:rPr lang="en-US" dirty="0"/>
              <a:t> source systems</a:t>
            </a:r>
          </a:p>
          <a:p>
            <a:pPr marL="171450" lvl="0" indent="-171450">
              <a:buFont typeface="Arial" panose="020B0604020202020204" pitchFamily="34" charset="0"/>
              <a:buChar char="•"/>
            </a:pPr>
            <a:r>
              <a:rPr lang="en-US" dirty="0"/>
              <a:t>Difficulty publishing from and subscribing to a centralized data hub across applications, to avoid large set of interfaces getting information from multiple places leading to manual efforts when responding to business requests</a:t>
            </a:r>
          </a:p>
          <a:p>
            <a:r>
              <a:rPr lang="en-US" dirty="0"/>
              <a:t>The goal is to align your business information assets with your business strategy. This includes organization, technology, data architecture, policies, processes, data standards, and compliance required to maintain the standardized definition of a data element. Deloitte’s Master Data Management framework defines all the capabilities that make up a comprehensive Master Data Management Model. </a:t>
            </a:r>
          </a:p>
          <a:p>
            <a:r>
              <a:rPr lang="en-US" dirty="0"/>
              <a:t>Our Master Data Framework, as depicted in the following graphic, will be core to our approach in developing a Master Data Management Strategy for </a:t>
            </a:r>
            <a:r>
              <a:rPr lang="en-US" dirty="0">
                <a:solidFill>
                  <a:srgbClr val="DA291C"/>
                </a:solidFill>
              </a:rPr>
              <a:t>&lt;&lt;Client&gt;&gt;</a:t>
            </a:r>
            <a:r>
              <a:rPr lang="en-US" dirty="0"/>
              <a:t>. It will address data holistically while putting people, process, and technology at the forefront of the implementation.</a:t>
            </a:r>
          </a:p>
        </p:txBody>
      </p:sp>
    </p:spTree>
    <p:extLst>
      <p:ext uri="{BB962C8B-B14F-4D97-AF65-F5344CB8AC3E}">
        <p14:creationId xmlns:p14="http://schemas.microsoft.com/office/powerpoint/2010/main" val="3667258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data management	</a:t>
            </a:r>
          </a:p>
        </p:txBody>
      </p:sp>
      <p:sp>
        <p:nvSpPr>
          <p:cNvPr id="3" name="Text Placeholder 2"/>
          <p:cNvSpPr>
            <a:spLocks noGrp="1"/>
          </p:cNvSpPr>
          <p:nvPr>
            <p:ph type="body" sz="quarter" idx="10"/>
          </p:nvPr>
        </p:nvSpPr>
        <p:spPr>
          <a:xfrm>
            <a:off x="282575" y="760270"/>
            <a:ext cx="6292850" cy="274320"/>
          </a:xfrm>
        </p:spPr>
        <p:txBody>
          <a:bodyPr/>
          <a:lstStyle/>
          <a:p>
            <a:r>
              <a:rPr lang="en-US" dirty="0"/>
              <a:t>Client example</a:t>
            </a:r>
          </a:p>
        </p:txBody>
      </p:sp>
      <p:sp>
        <p:nvSpPr>
          <p:cNvPr id="4" name="Content Placeholder 3"/>
          <p:cNvSpPr>
            <a:spLocks noGrp="1"/>
          </p:cNvSpPr>
          <p:nvPr>
            <p:ph sz="quarter" idx="12"/>
          </p:nvPr>
        </p:nvSpPr>
        <p:spPr>
          <a:xfrm>
            <a:off x="282179" y="3657600"/>
            <a:ext cx="6292850" cy="4747364"/>
          </a:xfrm>
        </p:spPr>
        <p:txBody>
          <a:bodyPr/>
          <a:lstStyle/>
          <a:p>
            <a:r>
              <a:rPr lang="en-US" dirty="0"/>
              <a:t>During the </a:t>
            </a:r>
            <a:r>
              <a:rPr lang="en-US" b="1" dirty="0"/>
              <a:t>Phase 0/Prepare phase</a:t>
            </a:r>
            <a:r>
              <a:rPr lang="en-US" dirty="0"/>
              <a:t>, identifying master data management stake holders and tailoring the Master Data Management Framework to project objectives and the business case established will be key to verifying we have the appropriate activities and deliverables identified. We will analyze areas of opportunities to optimize the existing Master Data Management project and to develop a long-term Master Data Management (MDM) strategy.</a:t>
            </a:r>
          </a:p>
          <a:p>
            <a:pPr>
              <a:spcAft>
                <a:spcPts val="200"/>
              </a:spcAft>
            </a:pPr>
            <a:r>
              <a:rPr lang="en-US" dirty="0"/>
              <a:t>The following workshops and activities will be conducted during the Phase 0/Prepare phase:</a:t>
            </a:r>
          </a:p>
          <a:p>
            <a:pPr marL="171450" lvl="0" indent="-171450">
              <a:spcAft>
                <a:spcPts val="200"/>
              </a:spcAft>
              <a:buFont typeface="Arial" panose="020B0604020202020204" pitchFamily="34" charset="0"/>
              <a:buChar char="•"/>
            </a:pPr>
            <a:r>
              <a:rPr lang="en-US" dirty="0"/>
              <a:t>Identify stakeholders and potential data owners at the global and local level for master data; we will leverage the finance data governance organization recommendations and adapt them appropriately</a:t>
            </a:r>
          </a:p>
          <a:p>
            <a:pPr marL="171450" lvl="0" indent="-171450">
              <a:buFont typeface="Arial" panose="020B0604020202020204" pitchFamily="34" charset="0"/>
              <a:buChar char="•"/>
            </a:pPr>
            <a:r>
              <a:rPr lang="en-US" dirty="0"/>
              <a:t>Determine optimization requirements for the Master Data Management workstream</a:t>
            </a:r>
          </a:p>
          <a:p>
            <a:r>
              <a:rPr lang="en-US" dirty="0"/>
              <a:t>During the </a:t>
            </a:r>
            <a:r>
              <a:rPr lang="en-US" b="1" dirty="0"/>
              <a:t>Blueprint/Explore phase</a:t>
            </a:r>
            <a:r>
              <a:rPr lang="en-US" dirty="0"/>
              <a:t>, we will emphasize Master Data Management as the essential organizational element in delivering expected data outcomes.</a:t>
            </a:r>
          </a:p>
          <a:p>
            <a:pPr marL="171450" lvl="0" indent="-171450">
              <a:spcAft>
                <a:spcPts val="200"/>
              </a:spcAft>
              <a:buFont typeface="Arial" panose="020B0604020202020204" pitchFamily="34" charset="0"/>
              <a:buChar char="•"/>
            </a:pPr>
            <a:r>
              <a:rPr lang="en-US" dirty="0"/>
              <a:t>Acknowledge the resource needs for the Master Data Governance Workstream</a:t>
            </a:r>
          </a:p>
          <a:p>
            <a:pPr marL="171450" lvl="0" indent="-171450">
              <a:spcAft>
                <a:spcPts val="200"/>
              </a:spcAft>
              <a:buFont typeface="Arial" panose="020B0604020202020204" pitchFamily="34" charset="0"/>
              <a:buChar char="•"/>
            </a:pPr>
            <a:r>
              <a:rPr lang="en-US" dirty="0"/>
              <a:t>Conduct cross-functional, collaborative workshops to aid in change management and support of the business process design</a:t>
            </a:r>
          </a:p>
          <a:p>
            <a:pPr marL="171450" lvl="0" indent="-171450">
              <a:spcAft>
                <a:spcPts val="200"/>
              </a:spcAft>
              <a:buFont typeface="Arial" panose="020B0604020202020204" pitchFamily="34" charset="0"/>
              <a:buChar char="•"/>
            </a:pPr>
            <a:r>
              <a:rPr lang="en-US" dirty="0"/>
              <a:t>Approve the customized Master Data Management Model and implementation plan</a:t>
            </a:r>
          </a:p>
          <a:p>
            <a:pPr marL="171450" lvl="0" indent="-171450">
              <a:spcAft>
                <a:spcPts val="200"/>
              </a:spcAft>
              <a:buFont typeface="Arial" panose="020B0604020202020204" pitchFamily="34" charset="0"/>
              <a:buChar char="•"/>
            </a:pPr>
            <a:r>
              <a:rPr lang="en-US" dirty="0"/>
              <a:t>Conduct kick-off workshop to align and educate identified stakeholders with the high-level plan for the optimized Master Data Management project</a:t>
            </a:r>
          </a:p>
          <a:p>
            <a:pPr marL="171450" lvl="0" indent="-171450">
              <a:spcAft>
                <a:spcPts val="200"/>
              </a:spcAft>
              <a:buFont typeface="Arial" panose="020B0604020202020204" pitchFamily="34" charset="0"/>
              <a:buChar char="•"/>
            </a:pPr>
            <a:r>
              <a:rPr lang="en-US" dirty="0"/>
              <a:t>Determine existing and overarching corporate requirements for Master Data and Central Finance</a:t>
            </a:r>
          </a:p>
          <a:p>
            <a:pPr marL="171450" lvl="0" indent="-171450">
              <a:spcAft>
                <a:spcPts val="200"/>
              </a:spcAft>
              <a:buFont typeface="Arial" panose="020B0604020202020204" pitchFamily="34" charset="0"/>
              <a:buChar char="•"/>
            </a:pPr>
            <a:r>
              <a:rPr lang="en-US" dirty="0"/>
              <a:t>Review and analyze current and existing data standards for each business function within the five source systems</a:t>
            </a:r>
          </a:p>
          <a:p>
            <a:pPr marL="171450" lvl="0" indent="-171450">
              <a:spcAft>
                <a:spcPts val="200"/>
              </a:spcAft>
              <a:buFont typeface="Arial" panose="020B0604020202020204" pitchFamily="34" charset="0"/>
              <a:buChar char="•"/>
            </a:pPr>
            <a:r>
              <a:rPr lang="en-US" dirty="0"/>
              <a:t>Agree upon universal data standards for each of the master data objects; the Finance data standards will leverage the central standards that are being defined as part of the data governance project</a:t>
            </a:r>
          </a:p>
          <a:p>
            <a:pPr marL="171450" lvl="0" indent="-171450">
              <a:spcAft>
                <a:spcPts val="200"/>
              </a:spcAft>
              <a:buFont typeface="Arial" panose="020B0604020202020204" pitchFamily="34" charset="0"/>
              <a:buChar char="•"/>
            </a:pPr>
            <a:r>
              <a:rPr lang="en-US" dirty="0"/>
              <a:t>Design a MDM Framework to include a Master Data Management Committee, Data Owners across business units of </a:t>
            </a:r>
            <a:r>
              <a:rPr lang="en-US" dirty="0">
                <a:solidFill>
                  <a:srgbClr val="DA291C"/>
                </a:solidFill>
              </a:rPr>
              <a:t>&lt;&lt;Client&gt;&gt;</a:t>
            </a:r>
          </a:p>
          <a:p>
            <a:pPr marL="171450" lvl="0" indent="-171450">
              <a:spcAft>
                <a:spcPts val="200"/>
              </a:spcAft>
              <a:buFont typeface="Arial" panose="020B0604020202020204" pitchFamily="34" charset="0"/>
              <a:buChar char="•"/>
            </a:pPr>
            <a:r>
              <a:rPr lang="en-US" dirty="0"/>
              <a:t>Formalize business ownership by business unit and major process area to establish business accountability for desired master data outcomes</a:t>
            </a:r>
          </a:p>
          <a:p>
            <a:pPr marL="171450" lvl="0" indent="-171450">
              <a:buFont typeface="Arial" panose="020B0604020202020204" pitchFamily="34" charset="0"/>
              <a:buChar char="•"/>
            </a:pPr>
            <a:r>
              <a:rPr lang="en-US" dirty="0"/>
              <a:t>Establish a Master Data Management committee with a communication plan and cadence to see that cross functional communication is formalized within </a:t>
            </a:r>
            <a:r>
              <a:rPr lang="en-US" dirty="0">
                <a:solidFill>
                  <a:srgbClr val="DA291C"/>
                </a:solidFill>
              </a:rPr>
              <a:t>&lt;&lt;Client&gt;&gt;</a:t>
            </a:r>
          </a:p>
          <a:p>
            <a:pPr>
              <a:spcAft>
                <a:spcPts val="200"/>
              </a:spcAft>
            </a:pPr>
            <a:r>
              <a:rPr lang="en-US" dirty="0"/>
              <a:t>The core governance organizational elements that have been put in place (ex: finance data steward structures, change control board etc.) will be leveraged and refined to verify the consistency of the overall data governance organization is preserved.</a:t>
            </a:r>
          </a:p>
        </p:txBody>
      </p:sp>
      <p:pic>
        <p:nvPicPr>
          <p:cNvPr id="5" name="Picture 4">
            <a:extLst>
              <a:ext uri="{FF2B5EF4-FFF2-40B4-BE49-F238E27FC236}">
                <a16:creationId xmlns:a16="http://schemas.microsoft.com/office/drawing/2014/main" id="{2DB83F4C-9653-45A5-B541-2FE9050F96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2575" y="1173162"/>
            <a:ext cx="6292850" cy="2281238"/>
          </a:xfrm>
          <a:prstGeom prst="rect">
            <a:avLst/>
          </a:prstGeom>
          <a:noFill/>
          <a:ln>
            <a:noFill/>
          </a:ln>
        </p:spPr>
      </p:pic>
    </p:spTree>
    <p:extLst>
      <p:ext uri="{BB962C8B-B14F-4D97-AF65-F5344CB8AC3E}">
        <p14:creationId xmlns:p14="http://schemas.microsoft.com/office/powerpoint/2010/main" val="28152913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data management	</a:t>
            </a:r>
          </a:p>
        </p:txBody>
      </p:sp>
      <p:sp>
        <p:nvSpPr>
          <p:cNvPr id="3" name="Text Placeholder 2"/>
          <p:cNvSpPr>
            <a:spLocks noGrp="1"/>
          </p:cNvSpPr>
          <p:nvPr>
            <p:ph type="body" sz="quarter" idx="10"/>
          </p:nvPr>
        </p:nvSpPr>
        <p:spPr>
          <a:xfrm>
            <a:off x="282575" y="760270"/>
            <a:ext cx="6292850" cy="274320"/>
          </a:xfrm>
        </p:spPr>
        <p:txBody>
          <a:bodyPr/>
          <a:lstStyle/>
          <a:p>
            <a:r>
              <a:rPr lang="en-US" dirty="0"/>
              <a:t>Client example</a:t>
            </a:r>
          </a:p>
        </p:txBody>
      </p:sp>
      <p:sp>
        <p:nvSpPr>
          <p:cNvPr id="4" name="Content Placeholder 3"/>
          <p:cNvSpPr>
            <a:spLocks noGrp="1"/>
          </p:cNvSpPr>
          <p:nvPr>
            <p:ph sz="quarter" idx="12"/>
          </p:nvPr>
        </p:nvSpPr>
        <p:spPr>
          <a:xfrm>
            <a:off x="282179" y="1228878"/>
            <a:ext cx="6292850" cy="7176086"/>
          </a:xfrm>
        </p:spPr>
        <p:txBody>
          <a:bodyPr/>
          <a:lstStyle/>
          <a:p>
            <a:r>
              <a:rPr lang="en-US" dirty="0"/>
              <a:t>In the </a:t>
            </a:r>
            <a:r>
              <a:rPr lang="en-US" b="1" dirty="0"/>
              <a:t>Build phase</a:t>
            </a:r>
            <a:r>
              <a:rPr lang="en-US" dirty="0"/>
              <a:t>, we will iteratively design, build, and test the MDM solutions in multiple sprints. The focus will include key components of the MDM components as they are relevant for our in-scope Master data objects of Customer Master, Vendor Master, Materials/Product Master, Finance Master Data objects, and any external master data. </a:t>
            </a:r>
          </a:p>
          <a:p>
            <a:r>
              <a:rPr lang="en-US" dirty="0"/>
              <a:t>It is in this phase that we will design a governance organization structure and define governance policies, establish data governance organization, and implement data governance processes, policies, and procedures for the appropriate data objects. </a:t>
            </a:r>
          </a:p>
          <a:p>
            <a:pPr>
              <a:spcAft>
                <a:spcPts val="200"/>
              </a:spcAft>
            </a:pPr>
            <a:r>
              <a:rPr lang="en-US" dirty="0"/>
              <a:t>The following key activities will be performed in this phase:</a:t>
            </a:r>
          </a:p>
          <a:p>
            <a:pPr marL="171450" lvl="0" indent="-171450">
              <a:spcAft>
                <a:spcPts val="200"/>
              </a:spcAft>
              <a:buFont typeface="Arial" panose="020B0604020202020204" pitchFamily="34" charset="0"/>
              <a:buChar char="•"/>
            </a:pPr>
            <a:r>
              <a:rPr lang="en-US" dirty="0"/>
              <a:t>Conduct cross-functional, collaborative workshops to aid in determining policies, procedures, processes, and standards for master data</a:t>
            </a:r>
          </a:p>
          <a:p>
            <a:pPr marL="171450" lvl="0" indent="-171450">
              <a:spcAft>
                <a:spcPts val="200"/>
              </a:spcAft>
              <a:buFont typeface="Arial" panose="020B0604020202020204" pitchFamily="34" charset="0"/>
              <a:buChar char="•"/>
            </a:pPr>
            <a:r>
              <a:rPr lang="en-US" dirty="0"/>
              <a:t>Create policies, procedures, and standards that align to Corporate Master Data Management policies, procedures, and processes</a:t>
            </a:r>
          </a:p>
          <a:p>
            <a:pPr marL="171450" lvl="0" indent="-171450">
              <a:spcAft>
                <a:spcPts val="200"/>
              </a:spcAft>
              <a:buFont typeface="Arial" panose="020B0604020202020204" pitchFamily="34" charset="0"/>
              <a:buChar char="•"/>
            </a:pPr>
            <a:r>
              <a:rPr lang="en-US" dirty="0"/>
              <a:t>Validate Data Lifecycle Management requirements against the ongoing Greenfield Data Governance project for each Master Data stream of Customers, Vendors, Materials/Products, and Finance</a:t>
            </a:r>
          </a:p>
          <a:p>
            <a:pPr marL="171450" lvl="0" indent="-171450">
              <a:spcAft>
                <a:spcPts val="200"/>
              </a:spcAft>
              <a:buFont typeface="Arial" panose="020B0604020202020204" pitchFamily="34" charset="0"/>
              <a:buChar char="•"/>
            </a:pPr>
            <a:r>
              <a:rPr lang="en-US" dirty="0"/>
              <a:t>Review and approve final universal standards to be applied to each master data object</a:t>
            </a:r>
          </a:p>
          <a:p>
            <a:pPr marL="171450" lvl="0" indent="-171450">
              <a:spcAft>
                <a:spcPts val="200"/>
              </a:spcAft>
              <a:buFont typeface="Arial" panose="020B0604020202020204" pitchFamily="34" charset="0"/>
              <a:buChar char="•"/>
            </a:pPr>
            <a:r>
              <a:rPr lang="en-US" dirty="0"/>
              <a:t>Define, build, and deploy processes, tools, and roles to effectively and efficiently enter key master data into the active system </a:t>
            </a:r>
          </a:p>
          <a:p>
            <a:pPr marL="171450" lvl="0" indent="-171450">
              <a:spcAft>
                <a:spcPts val="200"/>
              </a:spcAft>
              <a:buFont typeface="Arial" panose="020B0604020202020204" pitchFamily="34" charset="0"/>
              <a:buChar char="•"/>
            </a:pPr>
            <a:r>
              <a:rPr lang="en-US" dirty="0"/>
              <a:t>Acknowledge and address geographical requirements such as tax regulatory and language specifications for data attributes</a:t>
            </a:r>
          </a:p>
          <a:p>
            <a:pPr marL="171450" lvl="0" indent="-171450">
              <a:spcAft>
                <a:spcPts val="200"/>
              </a:spcAft>
              <a:buFont typeface="Arial" panose="020B0604020202020204" pitchFamily="34" charset="0"/>
              <a:buChar char="•"/>
            </a:pPr>
            <a:r>
              <a:rPr lang="en-US" dirty="0"/>
              <a:t>Implement, document, and publish master data policies, procedures, and data standards required for in-scope SAP processes and downstream applications</a:t>
            </a:r>
          </a:p>
          <a:p>
            <a:pPr marL="171450" lvl="0" indent="-171450">
              <a:buFont typeface="Arial" panose="020B0604020202020204" pitchFamily="34" charset="0"/>
              <a:buChar char="•"/>
            </a:pPr>
            <a:r>
              <a:rPr lang="en-US" dirty="0"/>
              <a:t>Provide Publish to Subscribe capabilities using a centralized master data governance data hub like SAP MDG to move data from five+ business systems to target systems of SAP S/4HANA, SAP Hybris Billing, and SAP Service Cloud for relevant master data objects</a:t>
            </a:r>
          </a:p>
          <a:p>
            <a:pPr>
              <a:spcAft>
                <a:spcPts val="200"/>
              </a:spcAft>
            </a:pPr>
            <a:r>
              <a:rPr lang="en-US" dirty="0"/>
              <a:t>In the </a:t>
            </a:r>
            <a:r>
              <a:rPr lang="en-US" b="1" dirty="0"/>
              <a:t>Test phase</a:t>
            </a:r>
            <a:r>
              <a:rPr lang="en-US" dirty="0"/>
              <a:t>, our developed MDM solution will be tested in the different integration test cycles and User Acceptance Testing (UAT). During this time, we will develop training documentation, develop data quality monitoring processes, and launch technology initiatives: </a:t>
            </a:r>
          </a:p>
          <a:p>
            <a:pPr marL="171450" lvl="0" indent="-171450">
              <a:spcAft>
                <a:spcPts val="200"/>
              </a:spcAft>
              <a:buFont typeface="Arial" panose="020B0604020202020204" pitchFamily="34" charset="0"/>
              <a:buChar char="•"/>
            </a:pPr>
            <a:r>
              <a:rPr lang="en-US" dirty="0"/>
              <a:t>Develop test scripts with the </a:t>
            </a:r>
            <a:r>
              <a:rPr lang="en-US" dirty="0">
                <a:solidFill>
                  <a:srgbClr val="DA291C"/>
                </a:solidFill>
              </a:rPr>
              <a:t>&lt;&lt;Client&gt;&gt;</a:t>
            </a:r>
            <a:r>
              <a:rPr lang="en-US" dirty="0"/>
              <a:t> team to see that data standards and procedures are being tested from end to end</a:t>
            </a:r>
          </a:p>
          <a:p>
            <a:pPr marL="171450" lvl="0" indent="-171450">
              <a:spcAft>
                <a:spcPts val="200"/>
              </a:spcAft>
              <a:buFont typeface="Arial" panose="020B0604020202020204" pitchFamily="34" charset="0"/>
              <a:buChar char="•"/>
            </a:pPr>
            <a:r>
              <a:rPr lang="en-US" dirty="0"/>
              <a:t>Iteratively test the Master Data Management processes and procedures and assign defects</a:t>
            </a:r>
          </a:p>
          <a:p>
            <a:pPr marL="171450" lvl="0" indent="-171450">
              <a:spcAft>
                <a:spcPts val="200"/>
              </a:spcAft>
              <a:buFont typeface="Arial" panose="020B0604020202020204" pitchFamily="34" charset="0"/>
              <a:buChar char="•"/>
            </a:pPr>
            <a:r>
              <a:rPr lang="en-US" dirty="0"/>
              <a:t>Resolve defects errors to see that project and data quality standards are met</a:t>
            </a:r>
          </a:p>
          <a:p>
            <a:pPr marL="171450" lvl="0" indent="-171450">
              <a:buFont typeface="Arial" panose="020B0604020202020204" pitchFamily="34" charset="0"/>
              <a:buChar char="•"/>
            </a:pPr>
            <a:r>
              <a:rPr lang="en-US" dirty="0"/>
              <a:t>Advise in data cleansing and data harmonization resolutions as needed</a:t>
            </a:r>
          </a:p>
          <a:p>
            <a:pPr>
              <a:spcAft>
                <a:spcPts val="200"/>
              </a:spcAft>
            </a:pPr>
            <a:r>
              <a:rPr lang="en-US" dirty="0"/>
              <a:t>In the </a:t>
            </a:r>
            <a:r>
              <a:rPr lang="en-US" b="1" dirty="0"/>
              <a:t>Deploy and Run phases</a:t>
            </a:r>
            <a:r>
              <a:rPr lang="en-US" dirty="0"/>
              <a:t>, we will participate in the cutover activities, remediate defects, and once the system is live, help govern the data and support the business. We will monitor and measure using reports and dashboards.</a:t>
            </a:r>
          </a:p>
          <a:p>
            <a:pPr marL="171450" lvl="0" indent="-171450">
              <a:spcAft>
                <a:spcPts val="200"/>
              </a:spcAft>
              <a:buFont typeface="Arial" panose="020B0604020202020204" pitchFamily="34" charset="0"/>
              <a:buChar char="•"/>
            </a:pPr>
            <a:r>
              <a:rPr lang="en-US" dirty="0"/>
              <a:t>Enforce criteria for record identity and uniqueness determination based on solution functionality, business process requirements, data management best practices, current downstream solution requirements, and future planned integrations</a:t>
            </a:r>
          </a:p>
          <a:p>
            <a:pPr marL="171450" lvl="0" indent="-171450">
              <a:spcAft>
                <a:spcPts val="200"/>
              </a:spcAft>
              <a:buFont typeface="Arial" panose="020B0604020202020204" pitchFamily="34" charset="0"/>
              <a:buChar char="•"/>
            </a:pPr>
            <a:r>
              <a:rPr lang="en-US" dirty="0"/>
              <a:t>Aid in immediate error/defect resolution for dress rehearsal and cutover activities</a:t>
            </a:r>
          </a:p>
          <a:p>
            <a:pPr marL="171450" lvl="0" indent="-171450">
              <a:spcAft>
                <a:spcPts val="200"/>
              </a:spcAft>
              <a:buFont typeface="Arial" panose="020B0604020202020204" pitchFamily="34" charset="0"/>
              <a:buChar char="•"/>
            </a:pPr>
            <a:r>
              <a:rPr lang="en-US" dirty="0"/>
              <a:t>Publish Data Quality Scorecards and establish reward/penalty systems tied to performance and Service Level Agreements (SLAs)</a:t>
            </a:r>
          </a:p>
          <a:p>
            <a:pPr marL="171450" lvl="0" indent="-171450">
              <a:buFont typeface="Arial" panose="020B0604020202020204" pitchFamily="34" charset="0"/>
              <a:buChar char="•"/>
            </a:pPr>
            <a:r>
              <a:rPr lang="en-US" dirty="0"/>
              <a:t>Provide Financial Consolidation Reporting capabilities using Central Finance by enabling slicing and dicing that is required on key dimensional attributes</a:t>
            </a:r>
          </a:p>
          <a:p>
            <a:pPr lvl="0"/>
            <a:endParaRPr lang="en-US" dirty="0"/>
          </a:p>
          <a:p>
            <a:pPr lvl="0"/>
            <a:endParaRPr lang="en-US" dirty="0"/>
          </a:p>
          <a:p>
            <a:endParaRPr lang="en-US" dirty="0"/>
          </a:p>
        </p:txBody>
      </p:sp>
    </p:spTree>
    <p:extLst>
      <p:ext uri="{BB962C8B-B14F-4D97-AF65-F5344CB8AC3E}">
        <p14:creationId xmlns:p14="http://schemas.microsoft.com/office/powerpoint/2010/main" val="5622801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data management	</a:t>
            </a:r>
          </a:p>
        </p:txBody>
      </p:sp>
      <p:sp>
        <p:nvSpPr>
          <p:cNvPr id="3" name="Text Placeholder 2"/>
          <p:cNvSpPr>
            <a:spLocks noGrp="1"/>
          </p:cNvSpPr>
          <p:nvPr>
            <p:ph type="body" sz="quarter" idx="10"/>
          </p:nvPr>
        </p:nvSpPr>
        <p:spPr>
          <a:xfrm>
            <a:off x="282575" y="760270"/>
            <a:ext cx="6292850" cy="274320"/>
          </a:xfrm>
        </p:spPr>
        <p:txBody>
          <a:bodyPr/>
          <a:lstStyle/>
          <a:p>
            <a:r>
              <a:rPr lang="en-US" dirty="0"/>
              <a:t>Client example</a:t>
            </a:r>
          </a:p>
        </p:txBody>
      </p:sp>
      <p:sp>
        <p:nvSpPr>
          <p:cNvPr id="7" name="Rectangle 6">
            <a:extLst>
              <a:ext uri="{FF2B5EF4-FFF2-40B4-BE49-F238E27FC236}">
                <a16:creationId xmlns:a16="http://schemas.microsoft.com/office/drawing/2014/main" id="{ECF88C00-6987-4498-A4B4-5E02B083A31F}"/>
              </a:ext>
            </a:extLst>
          </p:cNvPr>
          <p:cNvSpPr/>
          <p:nvPr/>
        </p:nvSpPr>
        <p:spPr bwMode="gray">
          <a:xfrm>
            <a:off x="282575" y="1231900"/>
            <a:ext cx="6292850" cy="304800"/>
          </a:xfrm>
          <a:prstGeom prst="rect">
            <a:avLst/>
          </a:prstGeom>
          <a:solidFill>
            <a:schemeClr val="accent2"/>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400" b="1" dirty="0">
                <a:solidFill>
                  <a:schemeClr val="bg1"/>
                </a:solidFill>
              </a:rPr>
              <a:t>Activities, deliverables and </a:t>
            </a:r>
            <a:r>
              <a:rPr lang="en-US" sz="1400" b="1" dirty="0">
                <a:solidFill>
                  <a:srgbClr val="DA291C"/>
                </a:solidFill>
              </a:rPr>
              <a:t>&lt;&lt;Client&gt;&gt;</a:t>
            </a:r>
            <a:r>
              <a:rPr lang="en-US" sz="1400" b="1" dirty="0">
                <a:solidFill>
                  <a:schemeClr val="bg1"/>
                </a:solidFill>
              </a:rPr>
              <a:t> considerations</a:t>
            </a:r>
          </a:p>
        </p:txBody>
      </p:sp>
      <p:graphicFrame>
        <p:nvGraphicFramePr>
          <p:cNvPr id="8" name="Table 7">
            <a:extLst>
              <a:ext uri="{FF2B5EF4-FFF2-40B4-BE49-F238E27FC236}">
                <a16:creationId xmlns:a16="http://schemas.microsoft.com/office/drawing/2014/main" id="{B318F49E-FB88-46FB-8450-DF2DD7AE58D9}"/>
              </a:ext>
            </a:extLst>
          </p:cNvPr>
          <p:cNvGraphicFramePr>
            <a:graphicFrameLocks noGrp="1"/>
          </p:cNvGraphicFramePr>
          <p:nvPr>
            <p:extLst>
              <p:ext uri="{D42A27DB-BD31-4B8C-83A1-F6EECF244321}">
                <p14:modId xmlns:p14="http://schemas.microsoft.com/office/powerpoint/2010/main" val="4017241627"/>
              </p:ext>
            </p:extLst>
          </p:nvPr>
        </p:nvGraphicFramePr>
        <p:xfrm>
          <a:off x="282575" y="1638301"/>
          <a:ext cx="6292850" cy="2933699"/>
        </p:xfrm>
        <a:graphic>
          <a:graphicData uri="http://schemas.openxmlformats.org/drawingml/2006/table">
            <a:tbl>
              <a:tblPr firstRow="1">
                <a:tableStyleId>{5C22544A-7EE6-4342-B048-85BDC9FD1C3A}</a:tableStyleId>
              </a:tblPr>
              <a:tblGrid>
                <a:gridCol w="2096778">
                  <a:extLst>
                    <a:ext uri="{9D8B030D-6E8A-4147-A177-3AD203B41FA5}">
                      <a16:colId xmlns:a16="http://schemas.microsoft.com/office/drawing/2014/main" val="3141058682"/>
                    </a:ext>
                  </a:extLst>
                </a:gridCol>
                <a:gridCol w="2098036">
                  <a:extLst>
                    <a:ext uri="{9D8B030D-6E8A-4147-A177-3AD203B41FA5}">
                      <a16:colId xmlns:a16="http://schemas.microsoft.com/office/drawing/2014/main" val="3035491563"/>
                    </a:ext>
                  </a:extLst>
                </a:gridCol>
                <a:gridCol w="2098036">
                  <a:extLst>
                    <a:ext uri="{9D8B030D-6E8A-4147-A177-3AD203B41FA5}">
                      <a16:colId xmlns:a16="http://schemas.microsoft.com/office/drawing/2014/main" val="1423707268"/>
                    </a:ext>
                  </a:extLst>
                </a:gridCol>
              </a:tblGrid>
              <a:tr h="285249">
                <a:tc gridSpan="3">
                  <a:txBody>
                    <a:bodyPr/>
                    <a:lstStyle/>
                    <a:p>
                      <a:pPr marL="0" marR="0">
                        <a:spcBef>
                          <a:spcPts val="300"/>
                        </a:spcBef>
                        <a:spcAft>
                          <a:spcPts val="300"/>
                        </a:spcAft>
                      </a:pPr>
                      <a:r>
                        <a:rPr lang="en-US" sz="900" b="1" dirty="0">
                          <a:solidFill>
                            <a:schemeClr val="bg1"/>
                          </a:solidFill>
                          <a:effectLst/>
                          <a:latin typeface="+mj-lt"/>
                          <a:ea typeface="Times" panose="02020603050405020304" pitchFamily="18" charset="0"/>
                          <a:cs typeface="Arial" panose="020B0604020202020204" pitchFamily="34" charset="0"/>
                        </a:rPr>
                        <a:t>Phase 0</a:t>
                      </a:r>
                    </a:p>
                  </a:txBody>
                  <a:tcPr marL="36830" marR="36830" marT="0" marB="0" anchor="ctr"/>
                </a:tc>
                <a:tc hMerge="1">
                  <a:txBody>
                    <a:bodyPr/>
                    <a:lstStyle/>
                    <a:p>
                      <a:pPr marL="0" marR="0">
                        <a:spcBef>
                          <a:spcPts val="300"/>
                        </a:spcBef>
                        <a:spcAft>
                          <a:spcPts val="300"/>
                        </a:spcAft>
                      </a:pPr>
                      <a:endParaRPr lang="en-US" sz="90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tc hMerge="1">
                  <a:txBody>
                    <a:bodyPr/>
                    <a:lstStyle/>
                    <a:p>
                      <a:pPr marL="0" marR="0">
                        <a:spcBef>
                          <a:spcPts val="300"/>
                        </a:spcBef>
                        <a:spcAft>
                          <a:spcPts val="300"/>
                        </a:spcAft>
                      </a:pPr>
                      <a:endParaRPr lang="en-US" sz="90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extLst>
                  <a:ext uri="{0D108BD9-81ED-4DB2-BD59-A6C34878D82A}">
                    <a16:rowId xmlns:a16="http://schemas.microsoft.com/office/drawing/2014/main" val="1132983513"/>
                  </a:ext>
                </a:extLst>
              </a:tr>
              <a:tr h="285249">
                <a:tc>
                  <a:txBody>
                    <a:bodyPr/>
                    <a:lstStyle/>
                    <a:p>
                      <a:pPr marL="0" marR="0">
                        <a:spcBef>
                          <a:spcPts val="300"/>
                        </a:spcBef>
                        <a:spcAft>
                          <a:spcPts val="300"/>
                        </a:spcAft>
                      </a:pPr>
                      <a:r>
                        <a:rPr lang="en-US" sz="900" dirty="0">
                          <a:effectLst/>
                        </a:rPr>
                        <a:t>Activities</a:t>
                      </a:r>
                      <a:endParaRPr lang="en-US" sz="90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solidFill>
                      <a:schemeClr val="bg2"/>
                    </a:solidFill>
                  </a:tcPr>
                </a:tc>
                <a:tc>
                  <a:txBody>
                    <a:bodyPr/>
                    <a:lstStyle/>
                    <a:p>
                      <a:pPr marL="0" marR="0">
                        <a:spcBef>
                          <a:spcPts val="300"/>
                        </a:spcBef>
                        <a:spcAft>
                          <a:spcPts val="300"/>
                        </a:spcAft>
                      </a:pPr>
                      <a:r>
                        <a:rPr lang="en-US" sz="900">
                          <a:effectLst/>
                        </a:rPr>
                        <a:t>Representative Deliverables</a:t>
                      </a:r>
                      <a:endParaRPr lang="en-US" sz="900" b="1">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solidFill>
                      <a:schemeClr val="bg2"/>
                    </a:solidFill>
                  </a:tcPr>
                </a:tc>
                <a:tc>
                  <a:txBody>
                    <a:bodyPr/>
                    <a:lstStyle/>
                    <a:p>
                      <a:pPr marL="0" marR="0">
                        <a:spcBef>
                          <a:spcPts val="300"/>
                        </a:spcBef>
                        <a:spcAft>
                          <a:spcPts val="300"/>
                        </a:spcAft>
                      </a:pPr>
                      <a:r>
                        <a:rPr lang="en-US" sz="900" dirty="0">
                          <a:solidFill>
                            <a:srgbClr val="DA291C"/>
                          </a:solidFill>
                          <a:effectLst/>
                        </a:rPr>
                        <a:t>&lt;&lt;Client&gt;&gt;</a:t>
                      </a:r>
                      <a:r>
                        <a:rPr lang="en-US" sz="900" dirty="0">
                          <a:effectLst/>
                        </a:rPr>
                        <a:t> Considerations</a:t>
                      </a:r>
                      <a:endParaRPr lang="en-US" sz="90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solidFill>
                      <a:schemeClr val="bg2"/>
                    </a:solidFill>
                  </a:tcPr>
                </a:tc>
                <a:extLst>
                  <a:ext uri="{0D108BD9-81ED-4DB2-BD59-A6C34878D82A}">
                    <a16:rowId xmlns:a16="http://schemas.microsoft.com/office/drawing/2014/main" val="334089697"/>
                  </a:ext>
                </a:extLst>
              </a:tr>
              <a:tr h="1764328">
                <a:tc>
                  <a:txBody>
                    <a:bodyPr/>
                    <a:lstStyle/>
                    <a:p>
                      <a:pPr marL="171450" marR="0" lvl="0" indent="-171450">
                        <a:spcBef>
                          <a:spcPts val="0"/>
                        </a:spcBef>
                        <a:spcAft>
                          <a:spcPts val="200"/>
                        </a:spcAft>
                        <a:buFont typeface="Arial" panose="020B0604020202020204" pitchFamily="34" charset="0"/>
                        <a:buChar char="•"/>
                      </a:pPr>
                      <a:r>
                        <a:rPr lang="en-US" sz="900" dirty="0">
                          <a:effectLst/>
                        </a:rPr>
                        <a:t>Finalize MDM Charter and Strategy</a:t>
                      </a:r>
                    </a:p>
                    <a:p>
                      <a:pPr marL="171450" marR="0" lvl="0" indent="-171450">
                        <a:spcBef>
                          <a:spcPts val="0"/>
                        </a:spcBef>
                        <a:spcAft>
                          <a:spcPts val="200"/>
                        </a:spcAft>
                        <a:buFont typeface="Arial" panose="020B0604020202020204" pitchFamily="34" charset="0"/>
                        <a:buChar char="•"/>
                      </a:pPr>
                      <a:r>
                        <a:rPr lang="en-US" sz="900" dirty="0">
                          <a:effectLst/>
                        </a:rPr>
                        <a:t>Finalize MDG Implementation Plan</a:t>
                      </a:r>
                    </a:p>
                    <a:p>
                      <a:pPr marL="171450" marR="0" lvl="0" indent="-171450">
                        <a:spcBef>
                          <a:spcPts val="0"/>
                        </a:spcBef>
                        <a:spcAft>
                          <a:spcPts val="200"/>
                        </a:spcAft>
                        <a:buFont typeface="Arial" panose="020B0604020202020204" pitchFamily="34" charset="0"/>
                        <a:buChar char="•"/>
                      </a:pPr>
                      <a:r>
                        <a:rPr lang="en-US" sz="900" dirty="0">
                          <a:effectLst/>
                        </a:rPr>
                        <a:t>Confirm Functional MDG Tool Solution (FI/BP/MM)</a:t>
                      </a:r>
                    </a:p>
                    <a:p>
                      <a:pPr marL="171450" marR="0" lvl="0" indent="-171450">
                        <a:spcBef>
                          <a:spcPts val="0"/>
                        </a:spcBef>
                        <a:spcAft>
                          <a:spcPts val="200"/>
                        </a:spcAft>
                        <a:buFont typeface="Arial" panose="020B0604020202020204" pitchFamily="34" charset="0"/>
                        <a:buChar char="•"/>
                      </a:pPr>
                      <a:r>
                        <a:rPr lang="en-US" sz="900" dirty="0">
                          <a:effectLst/>
                        </a:rPr>
                        <a:t>Identify requirements and conduct functional design sessions</a:t>
                      </a:r>
                    </a:p>
                    <a:p>
                      <a:pPr marL="171450" marR="0" lvl="0" indent="-171450">
                        <a:spcBef>
                          <a:spcPts val="0"/>
                        </a:spcBef>
                        <a:spcAft>
                          <a:spcPts val="200"/>
                        </a:spcAft>
                        <a:buFont typeface="Arial" panose="020B0604020202020204" pitchFamily="34" charset="0"/>
                        <a:buChar char="•"/>
                      </a:pPr>
                      <a:r>
                        <a:rPr lang="en-US" sz="900" dirty="0">
                          <a:effectLst/>
                        </a:rPr>
                        <a:t>Develop as-is integration inventory</a:t>
                      </a:r>
                      <a:endParaRPr lang="en-US" sz="900" dirty="0">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dirty="0">
                          <a:effectLst/>
                        </a:rPr>
                        <a:t>MDG Implementation Plan</a:t>
                      </a:r>
                    </a:p>
                    <a:p>
                      <a:pPr marL="171450" marR="0" lvl="0" indent="-171450">
                        <a:spcBef>
                          <a:spcPts val="0"/>
                        </a:spcBef>
                        <a:spcAft>
                          <a:spcPts val="200"/>
                        </a:spcAft>
                        <a:buFont typeface="Arial" panose="020B0604020202020204" pitchFamily="34" charset="0"/>
                        <a:buChar char="•"/>
                      </a:pPr>
                      <a:r>
                        <a:rPr lang="en-US" sz="900" dirty="0">
                          <a:effectLst/>
                        </a:rPr>
                        <a:t>Traceability matrix of requirements and to-be processes for application and mobile functionality</a:t>
                      </a:r>
                    </a:p>
                    <a:p>
                      <a:pPr marL="171450" marR="0" lvl="0" indent="-171450">
                        <a:spcBef>
                          <a:spcPts val="0"/>
                        </a:spcBef>
                        <a:spcAft>
                          <a:spcPts val="200"/>
                        </a:spcAft>
                        <a:buFont typeface="Arial" panose="020B0604020202020204" pitchFamily="34" charset="0"/>
                        <a:buChar char="•"/>
                      </a:pPr>
                      <a:r>
                        <a:rPr lang="en-US" sz="900" dirty="0">
                          <a:effectLst/>
                        </a:rPr>
                        <a:t>Work plan and status reporting</a:t>
                      </a:r>
                      <a:endParaRPr lang="en-US" sz="900" dirty="0">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dirty="0">
                          <a:effectLst/>
                        </a:rPr>
                        <a:t>Provide Relevant stakeholders for inputs and requirements gathering</a:t>
                      </a:r>
                    </a:p>
                    <a:p>
                      <a:pPr marL="171450" marR="0" lvl="0" indent="-171450">
                        <a:spcBef>
                          <a:spcPts val="0"/>
                        </a:spcBef>
                        <a:spcAft>
                          <a:spcPts val="200"/>
                        </a:spcAft>
                        <a:buFont typeface="Arial" panose="020B0604020202020204" pitchFamily="34" charset="0"/>
                        <a:buChar char="•"/>
                      </a:pPr>
                      <a:r>
                        <a:rPr lang="en-US" sz="900" dirty="0">
                          <a:effectLst/>
                        </a:rPr>
                        <a:t>Provide documentation on as-Is MDM Design</a:t>
                      </a:r>
                    </a:p>
                    <a:p>
                      <a:pPr marL="171450" marR="0" lvl="0" indent="-171450">
                        <a:spcBef>
                          <a:spcPts val="0"/>
                        </a:spcBef>
                        <a:spcAft>
                          <a:spcPts val="200"/>
                        </a:spcAft>
                        <a:buFont typeface="Arial" panose="020B0604020202020204" pitchFamily="34" charset="0"/>
                        <a:buChar char="•"/>
                      </a:pPr>
                      <a:r>
                        <a:rPr lang="en-US" sz="900" dirty="0">
                          <a:effectLst/>
                        </a:rPr>
                        <a:t>Review and Approve MDM deliverables </a:t>
                      </a:r>
                      <a:endParaRPr lang="en-US" sz="900" dirty="0">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extLst>
                  <a:ext uri="{0D108BD9-81ED-4DB2-BD59-A6C34878D82A}">
                    <a16:rowId xmlns:a16="http://schemas.microsoft.com/office/drawing/2014/main" val="3539747172"/>
                  </a:ext>
                </a:extLst>
              </a:tr>
              <a:tr h="598873">
                <a:tc gridSpan="3">
                  <a:txBody>
                    <a:bodyPr/>
                    <a:lstStyle/>
                    <a:p>
                      <a:pPr marL="0" marR="0">
                        <a:spcBef>
                          <a:spcPts val="200"/>
                        </a:spcBef>
                        <a:spcAft>
                          <a:spcPts val="200"/>
                        </a:spcAft>
                      </a:pPr>
                      <a:r>
                        <a:rPr lang="en-US" sz="900" dirty="0">
                          <a:effectLst/>
                        </a:rPr>
                        <a:t>Differentiators: Deloitte will come to the Phase 0/Prepare phase with Kinetic Data Governance templates and an initial common information model for each of the data domains that will act as the starter kit for the MDG exercise. This helps the </a:t>
                      </a:r>
                      <a:r>
                        <a:rPr lang="en-US" sz="900" dirty="0">
                          <a:solidFill>
                            <a:srgbClr val="DA291C"/>
                          </a:solidFill>
                          <a:effectLst/>
                        </a:rPr>
                        <a:t>&lt;&lt;Client&gt;&gt;</a:t>
                      </a:r>
                      <a:r>
                        <a:rPr lang="en-US" sz="900" dirty="0">
                          <a:effectLst/>
                        </a:rPr>
                        <a:t> business team have access to enough inputs and best practices to make decisions for defining an initial common information model.</a:t>
                      </a:r>
                      <a:endParaRPr lang="en-US" sz="900" dirty="0">
                        <a:solidFill>
                          <a:srgbClr val="000000"/>
                        </a:solidFill>
                        <a:effectLst/>
                        <a:latin typeface="Open Sans" panose="020B0606030504020204" pitchFamily="34" charset="0"/>
                        <a:ea typeface="Times" panose="02020603050405020304" pitchFamily="18" charset="0"/>
                        <a:cs typeface="Calibri" panose="020F0502020204030204" pitchFamily="34" charset="0"/>
                      </a:endParaRPr>
                    </a:p>
                  </a:txBody>
                  <a:tcPr marL="36830" marR="36830" marT="0" marB="0" anchor="ctr">
                    <a:solidFill>
                      <a:schemeClr val="bg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23866775"/>
                  </a:ext>
                </a:extLst>
              </a:tr>
            </a:tbl>
          </a:graphicData>
        </a:graphic>
      </p:graphicFrame>
      <p:graphicFrame>
        <p:nvGraphicFramePr>
          <p:cNvPr id="9" name="Table 8">
            <a:extLst>
              <a:ext uri="{FF2B5EF4-FFF2-40B4-BE49-F238E27FC236}">
                <a16:creationId xmlns:a16="http://schemas.microsoft.com/office/drawing/2014/main" id="{99B3E226-0733-4741-B20F-B2F71879F81C}"/>
              </a:ext>
            </a:extLst>
          </p:cNvPr>
          <p:cNvGraphicFramePr>
            <a:graphicFrameLocks noGrp="1"/>
          </p:cNvGraphicFramePr>
          <p:nvPr>
            <p:extLst>
              <p:ext uri="{D42A27DB-BD31-4B8C-83A1-F6EECF244321}">
                <p14:modId xmlns:p14="http://schemas.microsoft.com/office/powerpoint/2010/main" val="3676618875"/>
              </p:ext>
            </p:extLst>
          </p:nvPr>
        </p:nvGraphicFramePr>
        <p:xfrm>
          <a:off x="282575" y="4889500"/>
          <a:ext cx="6292850" cy="3763173"/>
        </p:xfrm>
        <a:graphic>
          <a:graphicData uri="http://schemas.openxmlformats.org/drawingml/2006/table">
            <a:tbl>
              <a:tblPr firstRow="1" firstCol="1" bandRow="1">
                <a:tableStyleId>{5C22544A-7EE6-4342-B048-85BDC9FD1C3A}</a:tableStyleId>
              </a:tblPr>
              <a:tblGrid>
                <a:gridCol w="2096778">
                  <a:extLst>
                    <a:ext uri="{9D8B030D-6E8A-4147-A177-3AD203B41FA5}">
                      <a16:colId xmlns:a16="http://schemas.microsoft.com/office/drawing/2014/main" val="1091091405"/>
                    </a:ext>
                  </a:extLst>
                </a:gridCol>
                <a:gridCol w="2098036">
                  <a:extLst>
                    <a:ext uri="{9D8B030D-6E8A-4147-A177-3AD203B41FA5}">
                      <a16:colId xmlns:a16="http://schemas.microsoft.com/office/drawing/2014/main" val="3519962655"/>
                    </a:ext>
                  </a:extLst>
                </a:gridCol>
                <a:gridCol w="2098036">
                  <a:extLst>
                    <a:ext uri="{9D8B030D-6E8A-4147-A177-3AD203B41FA5}">
                      <a16:colId xmlns:a16="http://schemas.microsoft.com/office/drawing/2014/main" val="674837684"/>
                    </a:ext>
                  </a:extLst>
                </a:gridCol>
              </a:tblGrid>
              <a:tr h="279037">
                <a:tc gridSpan="3">
                  <a:txBody>
                    <a:bodyPr/>
                    <a:lstStyle/>
                    <a:p>
                      <a:pPr marL="0" marR="0" algn="l" defTabSz="685800" rtl="0" eaLnBrk="1" latinLnBrk="0" hangingPunct="1">
                        <a:spcBef>
                          <a:spcPts val="300"/>
                        </a:spcBef>
                        <a:spcAft>
                          <a:spcPts val="300"/>
                        </a:spcAft>
                      </a:pPr>
                      <a:r>
                        <a:rPr lang="en-US" sz="900" b="1" kern="1200" dirty="0">
                          <a:solidFill>
                            <a:schemeClr val="bg1"/>
                          </a:solidFill>
                          <a:effectLst/>
                          <a:latin typeface="+mj-lt"/>
                          <a:ea typeface="Times" panose="02020603050405020304" pitchFamily="18" charset="0"/>
                          <a:cs typeface="Arial" panose="020B0604020202020204" pitchFamily="34" charset="0"/>
                        </a:rPr>
                        <a:t>Blueprint/Explore</a:t>
                      </a:r>
                    </a:p>
                  </a:txBody>
                  <a:tcPr marL="36830" marR="36830" marT="0" marB="0" anchor="ctr"/>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extLst>
                  <a:ext uri="{0D108BD9-81ED-4DB2-BD59-A6C34878D82A}">
                    <a16:rowId xmlns:a16="http://schemas.microsoft.com/office/drawing/2014/main" val="227522711"/>
                  </a:ext>
                </a:extLst>
              </a:tr>
              <a:tr h="334844">
                <a:tc>
                  <a:txBody>
                    <a:bodyPr/>
                    <a:lstStyle/>
                    <a:p>
                      <a:pPr marL="0" marR="0" algn="l" defTabSz="685800" rtl="0" eaLnBrk="1" latinLnBrk="0" hangingPunct="1">
                        <a:spcBef>
                          <a:spcPts val="300"/>
                        </a:spcBef>
                        <a:spcAft>
                          <a:spcPts val="300"/>
                        </a:spcAft>
                      </a:pPr>
                      <a:r>
                        <a:rPr lang="en-US" sz="900" b="0" kern="1200" dirty="0">
                          <a:solidFill>
                            <a:schemeClr val="dk1"/>
                          </a:solidFill>
                          <a:effectLst/>
                          <a:latin typeface="+mn-lt"/>
                          <a:ea typeface="+mn-ea"/>
                          <a:cs typeface="+mn-cs"/>
                        </a:rPr>
                        <a:t>Activities</a:t>
                      </a:r>
                    </a:p>
                  </a:txBody>
                  <a:tcPr marL="36830" marR="36830" marT="0" marB="0" anchor="ctr">
                    <a:solidFill>
                      <a:schemeClr val="bg2"/>
                    </a:solidFill>
                  </a:tcPr>
                </a:tc>
                <a:tc>
                  <a:txBody>
                    <a:bodyPr/>
                    <a:lstStyle/>
                    <a:p>
                      <a:pPr marL="0" marR="0">
                        <a:spcBef>
                          <a:spcPts val="300"/>
                        </a:spcBef>
                        <a:spcAft>
                          <a:spcPts val="300"/>
                        </a:spcAft>
                      </a:pPr>
                      <a:r>
                        <a:rPr lang="en-US" sz="900" b="0" dirty="0">
                          <a:effectLst/>
                        </a:rPr>
                        <a:t>Representative Deliverables</a:t>
                      </a:r>
                      <a:endParaRPr lang="en-US" sz="900" b="0"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tc>
                <a:tc>
                  <a:txBody>
                    <a:bodyPr/>
                    <a:lstStyle/>
                    <a:p>
                      <a:pPr marL="0" marR="0">
                        <a:spcBef>
                          <a:spcPts val="300"/>
                        </a:spcBef>
                        <a:spcAft>
                          <a:spcPts val="300"/>
                        </a:spcAft>
                      </a:pPr>
                      <a:r>
                        <a:rPr lang="en-US" sz="900" b="0" dirty="0">
                          <a:solidFill>
                            <a:srgbClr val="DA291C"/>
                          </a:solidFill>
                          <a:effectLst/>
                        </a:rPr>
                        <a:t>&lt;&lt;Client&gt;&gt;</a:t>
                      </a:r>
                      <a:r>
                        <a:rPr lang="en-US" sz="900" b="0" dirty="0">
                          <a:effectLst/>
                        </a:rPr>
                        <a:t> Considerations</a:t>
                      </a:r>
                      <a:endParaRPr lang="en-US" sz="900" b="0"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tc>
                <a:extLst>
                  <a:ext uri="{0D108BD9-81ED-4DB2-BD59-A6C34878D82A}">
                    <a16:rowId xmlns:a16="http://schemas.microsoft.com/office/drawing/2014/main" val="329609415"/>
                  </a:ext>
                </a:extLst>
              </a:tr>
              <a:tr h="2463492">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Confirm Finance and Non-Finance Master Data Strategy</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Finalize </a:t>
                      </a:r>
                      <a:r>
                        <a:rPr lang="en-US" sz="900" b="0" dirty="0">
                          <a:solidFill>
                            <a:srgbClr val="DA291C"/>
                          </a:solidFill>
                          <a:effectLst/>
                        </a:rPr>
                        <a:t>&lt;&lt;Client&gt;&gt;</a:t>
                      </a:r>
                      <a:r>
                        <a:rPr lang="en-US" sz="900" b="0" dirty="0">
                          <a:solidFill>
                            <a:schemeClr val="tx1"/>
                          </a:solidFill>
                          <a:effectLst/>
                        </a:rPr>
                        <a:t> data platform architecture and integration strategy</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Confirm Master Data Management Operating Model</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Develop integration and migration approach</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Confirmation of scope/effort</a:t>
                      </a:r>
                      <a:endParaRPr lang="en-US" sz="900" b="0" dirty="0">
                        <a:solidFill>
                          <a:schemeClr val="tx1"/>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Finance and non-Finance Master Data Management strategy and approach</a:t>
                      </a:r>
                    </a:p>
                    <a:p>
                      <a:pPr marL="171450" marR="0" lvl="0" indent="-171450">
                        <a:spcBef>
                          <a:spcPts val="0"/>
                        </a:spcBef>
                        <a:spcAft>
                          <a:spcPts val="200"/>
                        </a:spcAft>
                        <a:buFont typeface="Arial" panose="020B0604020202020204" pitchFamily="34" charset="0"/>
                        <a:buChar char="•"/>
                      </a:pPr>
                      <a:r>
                        <a:rPr lang="en-US" sz="900" b="0" dirty="0">
                          <a:solidFill>
                            <a:srgbClr val="DA291C"/>
                          </a:solidFill>
                          <a:effectLst/>
                        </a:rPr>
                        <a:t>&lt;&lt;Client&gt;&gt;</a:t>
                      </a:r>
                      <a:r>
                        <a:rPr lang="en-US" sz="900" b="0" dirty="0">
                          <a:solidFill>
                            <a:schemeClr val="tx1"/>
                          </a:solidFill>
                          <a:effectLst/>
                        </a:rPr>
                        <a:t> financial data platform architecture</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Master Data Management operating model </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Data integration high-level design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Confirmation of scope/effort</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Master Data Solution Architecture</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SAP Common Information Model – Enterprise Organization Hierarchy Design – Master Data Record Structure and Definition</a:t>
                      </a:r>
                      <a:endParaRPr lang="en-US" sz="900" b="0" dirty="0">
                        <a:solidFill>
                          <a:schemeClr val="tx1"/>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Establish Data profiling and cleansing teams early </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Identify Data Scope: i.e., filters, dates, active data</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Determine Level of real-time data access required to finalize data architecture</a:t>
                      </a:r>
                    </a:p>
                    <a:p>
                      <a:pPr marL="171450" marR="0" lvl="0" indent="-171450">
                        <a:spcBef>
                          <a:spcPts val="0"/>
                        </a:spcBef>
                        <a:spcAft>
                          <a:spcPts val="200"/>
                        </a:spcAft>
                        <a:buFont typeface="Arial" panose="020B0604020202020204" pitchFamily="34" charset="0"/>
                        <a:buChar char="•"/>
                      </a:pPr>
                      <a:r>
                        <a:rPr lang="en-US" sz="900" b="0" dirty="0">
                          <a:solidFill>
                            <a:srgbClr val="DA291C"/>
                          </a:solidFill>
                          <a:effectLst/>
                        </a:rPr>
                        <a:t>&lt;&lt;Client&gt;&gt;</a:t>
                      </a:r>
                      <a:r>
                        <a:rPr lang="en-US" sz="900" b="0" dirty="0">
                          <a:solidFill>
                            <a:schemeClr val="tx1"/>
                          </a:solidFill>
                          <a:effectLst/>
                        </a:rPr>
                        <a:t> to commence Data cleansing efforts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Resource teams with cross-functional knowledge</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Work collaboratively in workshops to determine data pain points and impacts</a:t>
                      </a:r>
                      <a:endParaRPr lang="en-US" sz="900" b="0" dirty="0">
                        <a:solidFill>
                          <a:schemeClr val="tx1"/>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extLst>
                  <a:ext uri="{0D108BD9-81ED-4DB2-BD59-A6C34878D82A}">
                    <a16:rowId xmlns:a16="http://schemas.microsoft.com/office/drawing/2014/main" val="631015059"/>
                  </a:ext>
                </a:extLst>
              </a:tr>
              <a:tr h="542128">
                <a:tc gridSpan="3">
                  <a:txBody>
                    <a:bodyPr/>
                    <a:lstStyle/>
                    <a:p>
                      <a:pPr marL="0" marR="0">
                        <a:spcBef>
                          <a:spcPts val="200"/>
                        </a:spcBef>
                        <a:spcAft>
                          <a:spcPts val="200"/>
                        </a:spcAft>
                      </a:pPr>
                      <a:r>
                        <a:rPr lang="en-US" sz="900" b="0" dirty="0">
                          <a:solidFill>
                            <a:schemeClr val="tx1"/>
                          </a:solidFill>
                          <a:effectLst/>
                        </a:rPr>
                        <a:t>Differentiators: Using Kinetic Data Governance Accelerator and templates, we will be able to drive the master data process using Deloitte’s Industry Print process view, as well as leverage learnings for Master data workflows that will help </a:t>
                      </a:r>
                      <a:r>
                        <a:rPr lang="en-US" sz="900" b="0" dirty="0">
                          <a:solidFill>
                            <a:srgbClr val="DA291C"/>
                          </a:solidFill>
                          <a:effectLst/>
                        </a:rPr>
                        <a:t>&lt;&lt;Client&gt;&gt;</a:t>
                      </a:r>
                      <a:r>
                        <a:rPr lang="en-US" sz="900" b="0" dirty="0">
                          <a:solidFill>
                            <a:schemeClr val="tx1"/>
                          </a:solidFill>
                          <a:effectLst/>
                        </a:rPr>
                        <a:t> define the approvals. Using the best practices, Deloitte will be able to help define Data standards for all the attributes for a specific data domain from an industry perspective.</a:t>
                      </a:r>
                      <a:endParaRPr lang="en-US" sz="900" b="0" dirty="0">
                        <a:solidFill>
                          <a:schemeClr val="tx1"/>
                        </a:solidFill>
                        <a:effectLst/>
                        <a:latin typeface="Open Sans" panose="020B0606030504020204" pitchFamily="34" charset="0"/>
                        <a:ea typeface="Times" panose="02020603050405020304" pitchFamily="18" charset="0"/>
                        <a:cs typeface="Calibri" panose="020F0502020204030204" pitchFamily="34" charset="0"/>
                      </a:endParaRPr>
                    </a:p>
                  </a:txBody>
                  <a:tcPr marL="36830" marR="36830" marT="0" marB="0" anchor="ctr">
                    <a:solidFill>
                      <a:schemeClr val="bg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2658374"/>
                  </a:ext>
                </a:extLst>
              </a:tr>
            </a:tbl>
          </a:graphicData>
        </a:graphic>
      </p:graphicFrame>
    </p:spTree>
    <p:extLst>
      <p:ext uri="{BB962C8B-B14F-4D97-AF65-F5344CB8AC3E}">
        <p14:creationId xmlns:p14="http://schemas.microsoft.com/office/powerpoint/2010/main" val="38587200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data management	</a:t>
            </a:r>
          </a:p>
        </p:txBody>
      </p:sp>
      <p:sp>
        <p:nvSpPr>
          <p:cNvPr id="3" name="Text Placeholder 2"/>
          <p:cNvSpPr>
            <a:spLocks noGrp="1"/>
          </p:cNvSpPr>
          <p:nvPr>
            <p:ph type="body" sz="quarter" idx="10"/>
          </p:nvPr>
        </p:nvSpPr>
        <p:spPr>
          <a:xfrm>
            <a:off x="282575" y="760270"/>
            <a:ext cx="6292850" cy="274320"/>
          </a:xfrm>
        </p:spPr>
        <p:txBody>
          <a:bodyPr/>
          <a:lstStyle/>
          <a:p>
            <a:r>
              <a:rPr lang="en-US" dirty="0"/>
              <a:t>Client example</a:t>
            </a:r>
          </a:p>
        </p:txBody>
      </p:sp>
      <p:sp>
        <p:nvSpPr>
          <p:cNvPr id="7" name="Rectangle 6">
            <a:extLst>
              <a:ext uri="{FF2B5EF4-FFF2-40B4-BE49-F238E27FC236}">
                <a16:creationId xmlns:a16="http://schemas.microsoft.com/office/drawing/2014/main" id="{ECF88C00-6987-4498-A4B4-5E02B083A31F}"/>
              </a:ext>
            </a:extLst>
          </p:cNvPr>
          <p:cNvSpPr/>
          <p:nvPr/>
        </p:nvSpPr>
        <p:spPr bwMode="gray">
          <a:xfrm>
            <a:off x="282575" y="1231900"/>
            <a:ext cx="6292850" cy="304800"/>
          </a:xfrm>
          <a:prstGeom prst="rect">
            <a:avLst/>
          </a:prstGeom>
          <a:solidFill>
            <a:schemeClr val="accent2"/>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400" b="1" dirty="0">
                <a:solidFill>
                  <a:schemeClr val="bg1"/>
                </a:solidFill>
              </a:rPr>
              <a:t>Activities, deliverables and </a:t>
            </a:r>
            <a:r>
              <a:rPr lang="en-US" sz="1400" b="1" dirty="0">
                <a:solidFill>
                  <a:srgbClr val="DA291C"/>
                </a:solidFill>
              </a:rPr>
              <a:t>&lt;&lt;Client&gt;&gt;</a:t>
            </a:r>
            <a:r>
              <a:rPr lang="en-US" sz="1400" b="1" dirty="0">
                <a:solidFill>
                  <a:schemeClr val="bg1"/>
                </a:solidFill>
              </a:rPr>
              <a:t> considerations</a:t>
            </a:r>
          </a:p>
        </p:txBody>
      </p:sp>
      <p:graphicFrame>
        <p:nvGraphicFramePr>
          <p:cNvPr id="4" name="Table 3">
            <a:extLst>
              <a:ext uri="{FF2B5EF4-FFF2-40B4-BE49-F238E27FC236}">
                <a16:creationId xmlns:a16="http://schemas.microsoft.com/office/drawing/2014/main" id="{8434C8CB-6430-4989-BD49-95C2D7C64135}"/>
              </a:ext>
            </a:extLst>
          </p:cNvPr>
          <p:cNvGraphicFramePr>
            <a:graphicFrameLocks noGrp="1"/>
          </p:cNvGraphicFramePr>
          <p:nvPr>
            <p:extLst>
              <p:ext uri="{D42A27DB-BD31-4B8C-83A1-F6EECF244321}">
                <p14:modId xmlns:p14="http://schemas.microsoft.com/office/powerpoint/2010/main" val="2778023946"/>
              </p:ext>
            </p:extLst>
          </p:nvPr>
        </p:nvGraphicFramePr>
        <p:xfrm>
          <a:off x="282575" y="1697990"/>
          <a:ext cx="6292850" cy="3128010"/>
        </p:xfrm>
        <a:graphic>
          <a:graphicData uri="http://schemas.openxmlformats.org/drawingml/2006/table">
            <a:tbl>
              <a:tblPr firstRow="1" firstCol="1" bandRow="1">
                <a:tableStyleId>{5C22544A-7EE6-4342-B048-85BDC9FD1C3A}</a:tableStyleId>
              </a:tblPr>
              <a:tblGrid>
                <a:gridCol w="2096778">
                  <a:extLst>
                    <a:ext uri="{9D8B030D-6E8A-4147-A177-3AD203B41FA5}">
                      <a16:colId xmlns:a16="http://schemas.microsoft.com/office/drawing/2014/main" val="4176515566"/>
                    </a:ext>
                  </a:extLst>
                </a:gridCol>
                <a:gridCol w="2098036">
                  <a:extLst>
                    <a:ext uri="{9D8B030D-6E8A-4147-A177-3AD203B41FA5}">
                      <a16:colId xmlns:a16="http://schemas.microsoft.com/office/drawing/2014/main" val="633197084"/>
                    </a:ext>
                  </a:extLst>
                </a:gridCol>
                <a:gridCol w="2098036">
                  <a:extLst>
                    <a:ext uri="{9D8B030D-6E8A-4147-A177-3AD203B41FA5}">
                      <a16:colId xmlns:a16="http://schemas.microsoft.com/office/drawing/2014/main" val="3122014835"/>
                    </a:ext>
                  </a:extLst>
                </a:gridCol>
              </a:tblGrid>
              <a:tr h="397676">
                <a:tc gridSpan="3">
                  <a:txBody>
                    <a:bodyPr/>
                    <a:lstStyle/>
                    <a:p>
                      <a:pPr marL="0" marR="0" algn="l" defTabSz="685800" rtl="0" eaLnBrk="1" latinLnBrk="0" hangingPunct="1">
                        <a:spcBef>
                          <a:spcPts val="300"/>
                        </a:spcBef>
                        <a:spcAft>
                          <a:spcPts val="300"/>
                        </a:spcAft>
                      </a:pPr>
                      <a:r>
                        <a:rPr lang="en-US" sz="900" b="1" kern="1200" dirty="0">
                          <a:solidFill>
                            <a:schemeClr val="bg1"/>
                          </a:solidFill>
                          <a:effectLst/>
                          <a:latin typeface="+mj-lt"/>
                          <a:ea typeface="Times" panose="02020603050405020304" pitchFamily="18" charset="0"/>
                          <a:cs typeface="Arial" panose="020B0604020202020204" pitchFamily="34" charset="0"/>
                        </a:rPr>
                        <a:t>Realize – Build</a:t>
                      </a:r>
                    </a:p>
                  </a:txBody>
                  <a:tcPr marL="36830" marR="36830" marT="0" marB="0" anchor="ctr"/>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extLst>
                  <a:ext uri="{0D108BD9-81ED-4DB2-BD59-A6C34878D82A}">
                    <a16:rowId xmlns:a16="http://schemas.microsoft.com/office/drawing/2014/main" val="469870330"/>
                  </a:ext>
                </a:extLst>
              </a:tr>
              <a:tr h="397676">
                <a:tc>
                  <a:txBody>
                    <a:bodyPr/>
                    <a:lstStyle/>
                    <a:p>
                      <a:pPr marL="0" marR="0" algn="l" defTabSz="685800" rtl="0" eaLnBrk="1" latinLnBrk="0" hangingPunct="1">
                        <a:spcBef>
                          <a:spcPts val="300"/>
                        </a:spcBef>
                        <a:spcAft>
                          <a:spcPts val="300"/>
                        </a:spcAft>
                      </a:pPr>
                      <a:r>
                        <a:rPr lang="en-US" sz="900" b="0" kern="1200" dirty="0">
                          <a:solidFill>
                            <a:schemeClr val="dk1"/>
                          </a:solidFill>
                          <a:effectLst/>
                          <a:latin typeface="+mn-lt"/>
                          <a:ea typeface="+mn-ea"/>
                          <a:cs typeface="+mn-cs"/>
                        </a:rPr>
                        <a:t>Activities</a:t>
                      </a:r>
                    </a:p>
                  </a:txBody>
                  <a:tcPr marL="36830" marR="36830" marT="0" marB="0" anchor="ctr">
                    <a:solidFill>
                      <a:schemeClr val="bg2"/>
                    </a:solidFill>
                  </a:tcPr>
                </a:tc>
                <a:tc>
                  <a:txBody>
                    <a:bodyPr/>
                    <a:lstStyle/>
                    <a:p>
                      <a:pPr marL="0" marR="0">
                        <a:spcBef>
                          <a:spcPts val="300"/>
                        </a:spcBef>
                        <a:spcAft>
                          <a:spcPts val="300"/>
                        </a:spcAft>
                      </a:pPr>
                      <a:r>
                        <a:rPr lang="en-US" sz="900" b="0" dirty="0">
                          <a:effectLst/>
                        </a:rPr>
                        <a:t>Representative Deliverables</a:t>
                      </a:r>
                      <a:endParaRPr lang="en-US" sz="900" b="0"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solidFill>
                      <a:schemeClr val="bg2"/>
                    </a:solidFill>
                  </a:tcPr>
                </a:tc>
                <a:tc>
                  <a:txBody>
                    <a:bodyPr/>
                    <a:lstStyle/>
                    <a:p>
                      <a:pPr marL="0" marR="0">
                        <a:spcBef>
                          <a:spcPts val="300"/>
                        </a:spcBef>
                        <a:spcAft>
                          <a:spcPts val="300"/>
                        </a:spcAft>
                      </a:pPr>
                      <a:r>
                        <a:rPr lang="en-US" sz="900" b="0" dirty="0">
                          <a:solidFill>
                            <a:srgbClr val="DA291C"/>
                          </a:solidFill>
                          <a:effectLst/>
                        </a:rPr>
                        <a:t>&lt;&lt;Client&gt;&gt;</a:t>
                      </a:r>
                      <a:r>
                        <a:rPr lang="en-US" sz="900" b="0" dirty="0">
                          <a:effectLst/>
                        </a:rPr>
                        <a:t> Considerations</a:t>
                      </a:r>
                      <a:endParaRPr lang="en-US" sz="900" b="0"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solidFill>
                      <a:schemeClr val="bg2"/>
                    </a:solidFill>
                  </a:tcPr>
                </a:tc>
                <a:extLst>
                  <a:ext uri="{0D108BD9-81ED-4DB2-BD59-A6C34878D82A}">
                    <a16:rowId xmlns:a16="http://schemas.microsoft.com/office/drawing/2014/main" val="2138345703"/>
                  </a:ext>
                </a:extLst>
              </a:tr>
              <a:tr h="1489529">
                <a:tc>
                  <a:txBody>
                    <a:bodyPr/>
                    <a:lstStyle/>
                    <a:p>
                      <a:pPr marL="171450" marR="0" lvl="0" indent="-171450" algn="l" defTabSz="685800" rtl="0" eaLnBrk="1" latinLnBrk="0" hangingPunct="1">
                        <a:spcBef>
                          <a:spcPts val="0"/>
                        </a:spcBef>
                        <a:spcAft>
                          <a:spcPts val="200"/>
                        </a:spcAft>
                        <a:buFont typeface="Arial" panose="020B0604020202020204" pitchFamily="34" charset="0"/>
                        <a:buChar char="•"/>
                      </a:pPr>
                      <a:r>
                        <a:rPr lang="en-US" sz="900" b="0" kern="1200" dirty="0">
                          <a:solidFill>
                            <a:schemeClr val="tx1"/>
                          </a:solidFill>
                          <a:effectLst/>
                          <a:latin typeface="+mn-lt"/>
                          <a:ea typeface="+mn-ea"/>
                          <a:cs typeface="+mn-cs"/>
                        </a:rPr>
                        <a:t>Finalize MDG Configuration by Functional Area</a:t>
                      </a:r>
                    </a:p>
                    <a:p>
                      <a:pPr marL="171450" marR="0" lvl="0" indent="-171450" algn="l" defTabSz="685800" rtl="0" eaLnBrk="1" latinLnBrk="0" hangingPunct="1">
                        <a:spcBef>
                          <a:spcPts val="0"/>
                        </a:spcBef>
                        <a:spcAft>
                          <a:spcPts val="200"/>
                        </a:spcAft>
                        <a:buFont typeface="Arial" panose="020B0604020202020204" pitchFamily="34" charset="0"/>
                        <a:buChar char="•"/>
                      </a:pPr>
                      <a:r>
                        <a:rPr lang="en-US" sz="900" b="0" kern="1200" dirty="0">
                          <a:solidFill>
                            <a:schemeClr val="tx1"/>
                          </a:solidFill>
                          <a:effectLst/>
                          <a:latin typeface="+mn-lt"/>
                          <a:ea typeface="+mn-ea"/>
                          <a:cs typeface="+mn-cs"/>
                        </a:rPr>
                        <a:t>Confirm Data Scope for to-be MDM design</a:t>
                      </a:r>
                    </a:p>
                    <a:p>
                      <a:pPr marL="171450" marR="0" lvl="0" indent="-171450" algn="l" defTabSz="685800" rtl="0" eaLnBrk="1" latinLnBrk="0" hangingPunct="1">
                        <a:spcBef>
                          <a:spcPts val="0"/>
                        </a:spcBef>
                        <a:spcAft>
                          <a:spcPts val="200"/>
                        </a:spcAft>
                        <a:buFont typeface="Arial" panose="020B0604020202020204" pitchFamily="34" charset="0"/>
                        <a:buChar char="•"/>
                      </a:pPr>
                      <a:r>
                        <a:rPr lang="en-US" sz="900" b="0" kern="1200" dirty="0">
                          <a:solidFill>
                            <a:schemeClr val="tx1"/>
                          </a:solidFill>
                          <a:effectLst/>
                          <a:latin typeface="+mn-lt"/>
                          <a:ea typeface="+mn-ea"/>
                          <a:cs typeface="+mn-cs"/>
                        </a:rPr>
                        <a:t>Finalize MDG Custom Development </a:t>
                      </a: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To-be Master Data Design (Standards Repository)</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MDG Functional Spec</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Master Data Solution Architecture</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Data Cleansing Project</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Fit/GAP Assessment</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Workflow Design</a:t>
                      </a:r>
                      <a:endParaRPr lang="en-US" sz="900" b="0" dirty="0">
                        <a:solidFill>
                          <a:schemeClr val="tx1"/>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rgbClr val="DA291C"/>
                          </a:solidFill>
                          <a:effectLst/>
                        </a:rPr>
                        <a:t>&lt;&lt;Client&gt;&gt;</a:t>
                      </a:r>
                      <a:r>
                        <a:rPr lang="en-US" sz="900" b="0" dirty="0">
                          <a:solidFill>
                            <a:schemeClr val="tx1"/>
                          </a:solidFill>
                          <a:effectLst/>
                        </a:rPr>
                        <a:t> to participate in change management efforts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Resources will review and approve newly built data standards and transformation rules</a:t>
                      </a:r>
                      <a:endParaRPr lang="en-US" sz="900" b="0" dirty="0">
                        <a:solidFill>
                          <a:schemeClr val="tx1"/>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extLst>
                  <a:ext uri="{0D108BD9-81ED-4DB2-BD59-A6C34878D82A}">
                    <a16:rowId xmlns:a16="http://schemas.microsoft.com/office/drawing/2014/main" val="3091384909"/>
                  </a:ext>
                </a:extLst>
              </a:tr>
              <a:tr h="843129">
                <a:tc gridSpan="3">
                  <a:txBody>
                    <a:bodyPr/>
                    <a:lstStyle/>
                    <a:p>
                      <a:pPr marL="0" marR="0">
                        <a:spcBef>
                          <a:spcPts val="200"/>
                        </a:spcBef>
                        <a:spcAft>
                          <a:spcPts val="200"/>
                        </a:spcAft>
                      </a:pPr>
                      <a:r>
                        <a:rPr lang="en-US" sz="900" b="0" dirty="0">
                          <a:solidFill>
                            <a:schemeClr val="tx1"/>
                          </a:solidFill>
                          <a:effectLst/>
                        </a:rPr>
                        <a:t>Differentiators: Kinetic Data Governance has pre-built MDG workflows that will be used to build out the initial deliverables for the sprints, and then, based on </a:t>
                      </a:r>
                      <a:r>
                        <a:rPr lang="en-US" sz="900" b="0" dirty="0">
                          <a:solidFill>
                            <a:srgbClr val="DA291C"/>
                          </a:solidFill>
                          <a:effectLst/>
                        </a:rPr>
                        <a:t>&lt;&lt;Client&gt;&gt;</a:t>
                      </a:r>
                      <a:r>
                        <a:rPr lang="en-US" sz="900" b="0" dirty="0">
                          <a:solidFill>
                            <a:schemeClr val="tx1"/>
                          </a:solidFill>
                          <a:effectLst/>
                        </a:rPr>
                        <a:t> specific requirements, adjusted to deliver the final outcomes for SAP MDG. Also, there are industry-specific pre-defined procedures and policies that can be leveraged as the starting point or be used to add or change any </a:t>
                      </a:r>
                      <a:r>
                        <a:rPr lang="en-US" sz="900" b="0" dirty="0">
                          <a:solidFill>
                            <a:srgbClr val="DA291C"/>
                          </a:solidFill>
                          <a:effectLst/>
                        </a:rPr>
                        <a:t>&lt;&lt;Client&gt;&gt;</a:t>
                      </a:r>
                      <a:r>
                        <a:rPr lang="en-US" sz="900" b="0" dirty="0">
                          <a:solidFill>
                            <a:schemeClr val="tx1"/>
                          </a:solidFill>
                          <a:effectLst/>
                        </a:rPr>
                        <a:t> specific procedures and policies.</a:t>
                      </a:r>
                      <a:endParaRPr lang="en-US" sz="900" b="0" dirty="0">
                        <a:solidFill>
                          <a:schemeClr val="tx1"/>
                        </a:solidFill>
                        <a:effectLst/>
                        <a:latin typeface="Open Sans" panose="020B0606030504020204" pitchFamily="34" charset="0"/>
                        <a:ea typeface="Times" panose="02020603050405020304" pitchFamily="18" charset="0"/>
                        <a:cs typeface="Calibri" panose="020F0502020204030204" pitchFamily="34" charset="0"/>
                      </a:endParaRPr>
                    </a:p>
                  </a:txBody>
                  <a:tcPr marL="36830" marR="36830" marT="0" marB="0" anchor="ctr">
                    <a:solidFill>
                      <a:schemeClr val="bg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45429423"/>
                  </a:ext>
                </a:extLst>
              </a:tr>
            </a:tbl>
          </a:graphicData>
        </a:graphic>
      </p:graphicFrame>
      <p:graphicFrame>
        <p:nvGraphicFramePr>
          <p:cNvPr id="5" name="Table 4">
            <a:extLst>
              <a:ext uri="{FF2B5EF4-FFF2-40B4-BE49-F238E27FC236}">
                <a16:creationId xmlns:a16="http://schemas.microsoft.com/office/drawing/2014/main" id="{14448095-7C3C-4E57-A2F8-EF92A62E0B07}"/>
              </a:ext>
            </a:extLst>
          </p:cNvPr>
          <p:cNvGraphicFramePr>
            <a:graphicFrameLocks noGrp="1"/>
          </p:cNvGraphicFramePr>
          <p:nvPr>
            <p:extLst>
              <p:ext uri="{D42A27DB-BD31-4B8C-83A1-F6EECF244321}">
                <p14:modId xmlns:p14="http://schemas.microsoft.com/office/powerpoint/2010/main" val="1752241207"/>
              </p:ext>
            </p:extLst>
          </p:nvPr>
        </p:nvGraphicFramePr>
        <p:xfrm>
          <a:off x="282575" y="4940300"/>
          <a:ext cx="6292850" cy="3568700"/>
        </p:xfrm>
        <a:graphic>
          <a:graphicData uri="http://schemas.openxmlformats.org/drawingml/2006/table">
            <a:tbl>
              <a:tblPr firstRow="1" firstCol="1" bandRow="1">
                <a:tableStyleId>{5C22544A-7EE6-4342-B048-85BDC9FD1C3A}</a:tableStyleId>
              </a:tblPr>
              <a:tblGrid>
                <a:gridCol w="2096778">
                  <a:extLst>
                    <a:ext uri="{9D8B030D-6E8A-4147-A177-3AD203B41FA5}">
                      <a16:colId xmlns:a16="http://schemas.microsoft.com/office/drawing/2014/main" val="669954967"/>
                    </a:ext>
                  </a:extLst>
                </a:gridCol>
                <a:gridCol w="2098036">
                  <a:extLst>
                    <a:ext uri="{9D8B030D-6E8A-4147-A177-3AD203B41FA5}">
                      <a16:colId xmlns:a16="http://schemas.microsoft.com/office/drawing/2014/main" val="4175235139"/>
                    </a:ext>
                  </a:extLst>
                </a:gridCol>
                <a:gridCol w="2098036">
                  <a:extLst>
                    <a:ext uri="{9D8B030D-6E8A-4147-A177-3AD203B41FA5}">
                      <a16:colId xmlns:a16="http://schemas.microsoft.com/office/drawing/2014/main" val="1039531243"/>
                    </a:ext>
                  </a:extLst>
                </a:gridCol>
              </a:tblGrid>
              <a:tr h="326999">
                <a:tc gridSpan="3">
                  <a:txBody>
                    <a:bodyPr/>
                    <a:lstStyle/>
                    <a:p>
                      <a:pPr marL="0" marR="0" algn="l" defTabSz="685800" rtl="0" eaLnBrk="1" latinLnBrk="0" hangingPunct="1">
                        <a:spcBef>
                          <a:spcPts val="300"/>
                        </a:spcBef>
                        <a:spcAft>
                          <a:spcPts val="300"/>
                        </a:spcAft>
                      </a:pPr>
                      <a:r>
                        <a:rPr lang="en-US" sz="900" b="1" kern="1200" dirty="0">
                          <a:solidFill>
                            <a:schemeClr val="bg1"/>
                          </a:solidFill>
                          <a:effectLst/>
                          <a:latin typeface="+mj-lt"/>
                          <a:ea typeface="Times" panose="02020603050405020304" pitchFamily="18" charset="0"/>
                          <a:cs typeface="Arial" panose="020B0604020202020204" pitchFamily="34" charset="0"/>
                        </a:rPr>
                        <a:t>Realize – Test</a:t>
                      </a:r>
                    </a:p>
                  </a:txBody>
                  <a:tcPr marL="36830" marR="36830" marT="0" marB="0" anchor="ctr"/>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extLst>
                  <a:ext uri="{0D108BD9-81ED-4DB2-BD59-A6C34878D82A}">
                    <a16:rowId xmlns:a16="http://schemas.microsoft.com/office/drawing/2014/main" val="3073909460"/>
                  </a:ext>
                </a:extLst>
              </a:tr>
              <a:tr h="326999">
                <a:tc>
                  <a:txBody>
                    <a:bodyPr/>
                    <a:lstStyle/>
                    <a:p>
                      <a:pPr marL="0" marR="0" algn="l" defTabSz="685800" rtl="0" eaLnBrk="1" latinLnBrk="0" hangingPunct="1">
                        <a:spcBef>
                          <a:spcPts val="300"/>
                        </a:spcBef>
                        <a:spcAft>
                          <a:spcPts val="300"/>
                        </a:spcAft>
                      </a:pPr>
                      <a:r>
                        <a:rPr lang="en-US" sz="900" b="0" kern="1200" dirty="0">
                          <a:solidFill>
                            <a:schemeClr val="tx1"/>
                          </a:solidFill>
                          <a:effectLst/>
                          <a:latin typeface="+mn-lt"/>
                          <a:ea typeface="+mn-ea"/>
                          <a:cs typeface="+mn-cs"/>
                        </a:rPr>
                        <a:t>Activities</a:t>
                      </a:r>
                    </a:p>
                  </a:txBody>
                  <a:tcPr marL="36830" marR="36830" marT="0" marB="0" anchor="ctr">
                    <a:solidFill>
                      <a:schemeClr val="bg2"/>
                    </a:solidFill>
                  </a:tcPr>
                </a:tc>
                <a:tc>
                  <a:txBody>
                    <a:bodyPr/>
                    <a:lstStyle/>
                    <a:p>
                      <a:pPr marL="0" marR="0" algn="l" defTabSz="685800" rtl="0" eaLnBrk="1" latinLnBrk="0" hangingPunct="1">
                        <a:spcBef>
                          <a:spcPts val="300"/>
                        </a:spcBef>
                        <a:spcAft>
                          <a:spcPts val="300"/>
                        </a:spcAft>
                      </a:pPr>
                      <a:r>
                        <a:rPr lang="en-US" sz="900" b="0" kern="1200" dirty="0">
                          <a:solidFill>
                            <a:schemeClr val="tx1"/>
                          </a:solidFill>
                          <a:effectLst/>
                          <a:latin typeface="+mn-lt"/>
                          <a:ea typeface="+mn-ea"/>
                          <a:cs typeface="+mn-cs"/>
                        </a:rPr>
                        <a:t>Representative Deliverables</a:t>
                      </a:r>
                    </a:p>
                  </a:txBody>
                  <a:tcPr marL="36830" marR="36830" marT="0" marB="0" anchor="ctr">
                    <a:solidFill>
                      <a:schemeClr val="bg2"/>
                    </a:solidFill>
                  </a:tcPr>
                </a:tc>
                <a:tc>
                  <a:txBody>
                    <a:bodyPr/>
                    <a:lstStyle/>
                    <a:p>
                      <a:pPr marL="0" marR="0" algn="l" defTabSz="685800" rtl="0" eaLnBrk="1" latinLnBrk="0" hangingPunct="1">
                        <a:spcBef>
                          <a:spcPts val="300"/>
                        </a:spcBef>
                        <a:spcAft>
                          <a:spcPts val="300"/>
                        </a:spcAft>
                      </a:pPr>
                      <a:r>
                        <a:rPr lang="en-US" sz="900" b="0" kern="1200" dirty="0">
                          <a:solidFill>
                            <a:srgbClr val="DA291C"/>
                          </a:solidFill>
                          <a:effectLst/>
                          <a:latin typeface="+mn-lt"/>
                          <a:ea typeface="+mn-ea"/>
                          <a:cs typeface="+mn-cs"/>
                        </a:rPr>
                        <a:t>&lt;&lt;Client&gt;&gt;</a:t>
                      </a:r>
                      <a:r>
                        <a:rPr lang="en-US" sz="900" b="0" kern="1200" dirty="0">
                          <a:solidFill>
                            <a:schemeClr val="tx1"/>
                          </a:solidFill>
                          <a:effectLst/>
                          <a:latin typeface="+mn-lt"/>
                          <a:ea typeface="+mn-ea"/>
                          <a:cs typeface="+mn-cs"/>
                        </a:rPr>
                        <a:t> Considerations</a:t>
                      </a:r>
                    </a:p>
                  </a:txBody>
                  <a:tcPr marL="36830" marR="36830" marT="0" marB="0" anchor="ctr">
                    <a:solidFill>
                      <a:schemeClr val="bg2"/>
                    </a:solidFill>
                  </a:tcPr>
                </a:tc>
                <a:extLst>
                  <a:ext uri="{0D108BD9-81ED-4DB2-BD59-A6C34878D82A}">
                    <a16:rowId xmlns:a16="http://schemas.microsoft.com/office/drawing/2014/main" val="335136693"/>
                  </a:ext>
                </a:extLst>
              </a:tr>
              <a:tr h="2273278">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Develop training strategy and training content</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Develop deployment plan </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Facilitate Go/No-Go decision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Launch application for Pilot group and provide hyper-care support</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Track and facilitate resolution of deployment issues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Support end-user training as necessary</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Conduct knowledge transfer sessions</a:t>
                      </a:r>
                      <a:endParaRPr lang="en-US" sz="900" b="0" dirty="0">
                        <a:solidFill>
                          <a:schemeClr val="tx1"/>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Business Process Procedures </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Unit Testing Scenarios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Final Testing Sign-Off</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End-User training strategy</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Release go/no-go criteria</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Deployment plan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Production-ready application</a:t>
                      </a:r>
                      <a:endParaRPr lang="en-US" sz="900" b="0" dirty="0">
                        <a:solidFill>
                          <a:schemeClr val="tx1"/>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Document testing of SAP MDG Solution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Approve testing of solution and policies and procedures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Aid in developing new business process procedures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Attend End-User training</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Approve Go/No-Go Plan</a:t>
                      </a:r>
                      <a:endParaRPr lang="en-US" sz="900" b="0" dirty="0">
                        <a:solidFill>
                          <a:schemeClr val="tx1"/>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extLst>
                  <a:ext uri="{0D108BD9-81ED-4DB2-BD59-A6C34878D82A}">
                    <a16:rowId xmlns:a16="http://schemas.microsoft.com/office/drawing/2014/main" val="1738420836"/>
                  </a:ext>
                </a:extLst>
              </a:tr>
              <a:tr h="641424">
                <a:tc gridSpan="3">
                  <a:txBody>
                    <a:bodyPr/>
                    <a:lstStyle/>
                    <a:p>
                      <a:pPr marL="0" marR="0">
                        <a:spcBef>
                          <a:spcPts val="200"/>
                        </a:spcBef>
                        <a:spcAft>
                          <a:spcPts val="200"/>
                        </a:spcAft>
                      </a:pPr>
                      <a:r>
                        <a:rPr lang="en-US" sz="900" b="0" dirty="0">
                          <a:solidFill>
                            <a:schemeClr val="tx1"/>
                          </a:solidFill>
                          <a:effectLst/>
                        </a:rPr>
                        <a:t>Differentiators: Deloitte will facilitate integration testing between SAP MDG and downstream systems and will confirm all functionalities are working as expected. This will ensure the system is built according to the requirements provided. The </a:t>
                      </a:r>
                      <a:r>
                        <a:rPr lang="en-US" sz="900" b="0" dirty="0">
                          <a:solidFill>
                            <a:srgbClr val="DA291C"/>
                          </a:solidFill>
                          <a:effectLst/>
                        </a:rPr>
                        <a:t>&lt;&lt;Client&gt;&gt;</a:t>
                      </a:r>
                      <a:r>
                        <a:rPr lang="en-US" sz="900" b="0" dirty="0">
                          <a:solidFill>
                            <a:schemeClr val="tx1"/>
                          </a:solidFill>
                          <a:effectLst/>
                        </a:rPr>
                        <a:t> business team will evaluate the test results and conduct User Acceptance testing to approve the system for Deployment.</a:t>
                      </a:r>
                      <a:endParaRPr lang="en-US" sz="900" b="0" dirty="0">
                        <a:solidFill>
                          <a:schemeClr val="tx1"/>
                        </a:solidFill>
                        <a:effectLst/>
                        <a:latin typeface="Open Sans" panose="020B0606030504020204" pitchFamily="34" charset="0"/>
                        <a:ea typeface="Times" panose="02020603050405020304" pitchFamily="18" charset="0"/>
                        <a:cs typeface="Calibri" panose="020F0502020204030204" pitchFamily="34" charset="0"/>
                      </a:endParaRPr>
                    </a:p>
                  </a:txBody>
                  <a:tcPr marL="36830" marR="36830" marT="0" marB="0" anchor="ctr">
                    <a:solidFill>
                      <a:schemeClr val="bg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6888835"/>
                  </a:ext>
                </a:extLst>
              </a:tr>
            </a:tbl>
          </a:graphicData>
        </a:graphic>
      </p:graphicFrame>
    </p:spTree>
    <p:extLst>
      <p:ext uri="{BB962C8B-B14F-4D97-AF65-F5344CB8AC3E}">
        <p14:creationId xmlns:p14="http://schemas.microsoft.com/office/powerpoint/2010/main" val="21051171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data management	</a:t>
            </a:r>
          </a:p>
        </p:txBody>
      </p:sp>
      <p:sp>
        <p:nvSpPr>
          <p:cNvPr id="3" name="Text Placeholder 2"/>
          <p:cNvSpPr>
            <a:spLocks noGrp="1"/>
          </p:cNvSpPr>
          <p:nvPr>
            <p:ph type="body" sz="quarter" idx="10"/>
          </p:nvPr>
        </p:nvSpPr>
        <p:spPr>
          <a:xfrm>
            <a:off x="282575" y="760270"/>
            <a:ext cx="6292850" cy="274320"/>
          </a:xfrm>
        </p:spPr>
        <p:txBody>
          <a:bodyPr/>
          <a:lstStyle/>
          <a:p>
            <a:r>
              <a:rPr lang="en-US" dirty="0"/>
              <a:t>Client example</a:t>
            </a:r>
          </a:p>
        </p:txBody>
      </p:sp>
      <p:sp>
        <p:nvSpPr>
          <p:cNvPr id="7" name="Rectangle 6">
            <a:extLst>
              <a:ext uri="{FF2B5EF4-FFF2-40B4-BE49-F238E27FC236}">
                <a16:creationId xmlns:a16="http://schemas.microsoft.com/office/drawing/2014/main" id="{ECF88C00-6987-4498-A4B4-5E02B083A31F}"/>
              </a:ext>
            </a:extLst>
          </p:cNvPr>
          <p:cNvSpPr/>
          <p:nvPr/>
        </p:nvSpPr>
        <p:spPr bwMode="gray">
          <a:xfrm>
            <a:off x="282575" y="1231900"/>
            <a:ext cx="6292850" cy="304800"/>
          </a:xfrm>
          <a:prstGeom prst="rect">
            <a:avLst/>
          </a:prstGeom>
          <a:solidFill>
            <a:schemeClr val="accent2"/>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400" b="1" dirty="0">
                <a:solidFill>
                  <a:schemeClr val="bg1"/>
                </a:solidFill>
              </a:rPr>
              <a:t>Activities, deliverables and </a:t>
            </a:r>
            <a:r>
              <a:rPr lang="en-US" sz="1400" b="1" dirty="0">
                <a:solidFill>
                  <a:srgbClr val="DA291C"/>
                </a:solidFill>
              </a:rPr>
              <a:t>&lt;&lt;Client&gt;&gt;</a:t>
            </a:r>
            <a:r>
              <a:rPr lang="en-US" sz="1400" b="1" dirty="0">
                <a:solidFill>
                  <a:schemeClr val="bg1"/>
                </a:solidFill>
              </a:rPr>
              <a:t> considerations</a:t>
            </a:r>
          </a:p>
        </p:txBody>
      </p:sp>
      <p:graphicFrame>
        <p:nvGraphicFramePr>
          <p:cNvPr id="6" name="Table 5">
            <a:extLst>
              <a:ext uri="{FF2B5EF4-FFF2-40B4-BE49-F238E27FC236}">
                <a16:creationId xmlns:a16="http://schemas.microsoft.com/office/drawing/2014/main" id="{6844A595-078D-43D4-B948-5D92500B132B}"/>
              </a:ext>
            </a:extLst>
          </p:cNvPr>
          <p:cNvGraphicFramePr>
            <a:graphicFrameLocks noGrp="1"/>
          </p:cNvGraphicFramePr>
          <p:nvPr>
            <p:extLst>
              <p:ext uri="{D42A27DB-BD31-4B8C-83A1-F6EECF244321}">
                <p14:modId xmlns:p14="http://schemas.microsoft.com/office/powerpoint/2010/main" val="810394242"/>
              </p:ext>
            </p:extLst>
          </p:nvPr>
        </p:nvGraphicFramePr>
        <p:xfrm>
          <a:off x="282575" y="1710690"/>
          <a:ext cx="6292850" cy="3293110"/>
        </p:xfrm>
        <a:graphic>
          <a:graphicData uri="http://schemas.openxmlformats.org/drawingml/2006/table">
            <a:tbl>
              <a:tblPr firstRow="1" firstCol="1" bandRow="1">
                <a:tableStyleId>{5C22544A-7EE6-4342-B048-85BDC9FD1C3A}</a:tableStyleId>
              </a:tblPr>
              <a:tblGrid>
                <a:gridCol w="2096778">
                  <a:extLst>
                    <a:ext uri="{9D8B030D-6E8A-4147-A177-3AD203B41FA5}">
                      <a16:colId xmlns:a16="http://schemas.microsoft.com/office/drawing/2014/main" val="847923644"/>
                    </a:ext>
                  </a:extLst>
                </a:gridCol>
                <a:gridCol w="2098036">
                  <a:extLst>
                    <a:ext uri="{9D8B030D-6E8A-4147-A177-3AD203B41FA5}">
                      <a16:colId xmlns:a16="http://schemas.microsoft.com/office/drawing/2014/main" val="3434074420"/>
                    </a:ext>
                  </a:extLst>
                </a:gridCol>
                <a:gridCol w="2098036">
                  <a:extLst>
                    <a:ext uri="{9D8B030D-6E8A-4147-A177-3AD203B41FA5}">
                      <a16:colId xmlns:a16="http://schemas.microsoft.com/office/drawing/2014/main" val="1225380643"/>
                    </a:ext>
                  </a:extLst>
                </a:gridCol>
              </a:tblGrid>
              <a:tr h="405547">
                <a:tc gridSpan="3">
                  <a:txBody>
                    <a:bodyPr/>
                    <a:lstStyle/>
                    <a:p>
                      <a:pPr marL="0" marR="0" algn="l" defTabSz="685800" rtl="0" eaLnBrk="1" latinLnBrk="0" hangingPunct="1">
                        <a:spcBef>
                          <a:spcPts val="300"/>
                        </a:spcBef>
                        <a:spcAft>
                          <a:spcPts val="300"/>
                        </a:spcAft>
                      </a:pPr>
                      <a:r>
                        <a:rPr lang="en-US" sz="900" b="1" kern="1200" dirty="0">
                          <a:solidFill>
                            <a:schemeClr val="bg1"/>
                          </a:solidFill>
                          <a:effectLst/>
                          <a:latin typeface="+mj-lt"/>
                          <a:ea typeface="+mn-ea"/>
                          <a:cs typeface="Arial" panose="020B0604020202020204" pitchFamily="34" charset="0"/>
                        </a:rPr>
                        <a:t>Deploy</a:t>
                      </a:r>
                    </a:p>
                  </a:txBody>
                  <a:tcPr marL="36830" marR="36830" marT="0" marB="0" anchor="ctr"/>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mn-ea"/>
                        <a:cs typeface="Arial" panose="020B0604020202020204" pitchFamily="34" charset="0"/>
                      </a:endParaRPr>
                    </a:p>
                  </a:txBody>
                  <a:tcPr marL="36830" marR="36830" marT="0" marB="0"/>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mn-ea"/>
                        <a:cs typeface="Arial" panose="020B0604020202020204" pitchFamily="34" charset="0"/>
                      </a:endParaRPr>
                    </a:p>
                  </a:txBody>
                  <a:tcPr marL="36830" marR="36830" marT="0" marB="0"/>
                </a:tc>
                <a:extLst>
                  <a:ext uri="{0D108BD9-81ED-4DB2-BD59-A6C34878D82A}">
                    <a16:rowId xmlns:a16="http://schemas.microsoft.com/office/drawing/2014/main" val="2837621708"/>
                  </a:ext>
                </a:extLst>
              </a:tr>
              <a:tr h="405547">
                <a:tc>
                  <a:txBody>
                    <a:bodyPr/>
                    <a:lstStyle/>
                    <a:p>
                      <a:pPr marL="0" marR="0">
                        <a:spcBef>
                          <a:spcPts val="300"/>
                        </a:spcBef>
                        <a:spcAft>
                          <a:spcPts val="300"/>
                        </a:spcAft>
                      </a:pPr>
                      <a:r>
                        <a:rPr lang="en-US" sz="900" b="0" dirty="0">
                          <a:solidFill>
                            <a:schemeClr val="tx1"/>
                          </a:solidFill>
                          <a:effectLst/>
                        </a:rPr>
                        <a:t>Activities</a:t>
                      </a:r>
                      <a:endParaRPr lang="en-US" sz="900" b="0" dirty="0">
                        <a:solidFill>
                          <a:schemeClr val="tx1"/>
                        </a:solidFill>
                        <a:effectLst/>
                        <a:latin typeface="Open Sans" panose="020B0606030504020204" pitchFamily="34" charset="0"/>
                        <a:ea typeface="+mn-ea"/>
                        <a:cs typeface="Arial" panose="020B0604020202020204" pitchFamily="34" charset="0"/>
                      </a:endParaRPr>
                    </a:p>
                  </a:txBody>
                  <a:tcPr marL="36830" marR="36830" marT="0" marB="0" anchor="ctr">
                    <a:solidFill>
                      <a:schemeClr val="bg2"/>
                    </a:solidFill>
                  </a:tcPr>
                </a:tc>
                <a:tc>
                  <a:txBody>
                    <a:bodyPr/>
                    <a:lstStyle/>
                    <a:p>
                      <a:pPr marL="0" marR="0">
                        <a:spcBef>
                          <a:spcPts val="300"/>
                        </a:spcBef>
                        <a:spcAft>
                          <a:spcPts val="300"/>
                        </a:spcAft>
                      </a:pPr>
                      <a:r>
                        <a:rPr lang="en-US" sz="900" b="0" dirty="0">
                          <a:solidFill>
                            <a:schemeClr val="tx1"/>
                          </a:solidFill>
                          <a:effectLst/>
                        </a:rPr>
                        <a:t>Representative Deliverables</a:t>
                      </a:r>
                      <a:endParaRPr lang="en-US" sz="900" b="0" dirty="0">
                        <a:solidFill>
                          <a:schemeClr val="tx1"/>
                        </a:solidFill>
                        <a:effectLst/>
                        <a:latin typeface="Open Sans" panose="020B0606030504020204" pitchFamily="34" charset="0"/>
                        <a:ea typeface="+mn-ea"/>
                        <a:cs typeface="Arial" panose="020B0604020202020204" pitchFamily="34" charset="0"/>
                      </a:endParaRPr>
                    </a:p>
                  </a:txBody>
                  <a:tcPr marL="36830" marR="36830" marT="0" marB="0" anchor="ctr">
                    <a:solidFill>
                      <a:schemeClr val="bg2"/>
                    </a:solidFill>
                  </a:tcPr>
                </a:tc>
                <a:tc>
                  <a:txBody>
                    <a:bodyPr/>
                    <a:lstStyle/>
                    <a:p>
                      <a:pPr marL="0" marR="0">
                        <a:spcBef>
                          <a:spcPts val="300"/>
                        </a:spcBef>
                        <a:spcAft>
                          <a:spcPts val="300"/>
                        </a:spcAft>
                      </a:pPr>
                      <a:r>
                        <a:rPr lang="en-US" sz="900" b="0" dirty="0">
                          <a:solidFill>
                            <a:srgbClr val="DA291C"/>
                          </a:solidFill>
                          <a:effectLst/>
                        </a:rPr>
                        <a:t>&lt;&lt;Client&gt;&gt;</a:t>
                      </a:r>
                      <a:r>
                        <a:rPr lang="en-US" sz="900" b="0" dirty="0">
                          <a:solidFill>
                            <a:schemeClr val="tx1"/>
                          </a:solidFill>
                          <a:effectLst/>
                        </a:rPr>
                        <a:t> Considerations</a:t>
                      </a:r>
                      <a:endParaRPr lang="en-US" sz="900" b="0" dirty="0">
                        <a:solidFill>
                          <a:schemeClr val="tx1"/>
                        </a:solidFill>
                        <a:effectLst/>
                        <a:latin typeface="Open Sans" panose="020B0606030504020204" pitchFamily="34" charset="0"/>
                        <a:ea typeface="+mn-ea"/>
                        <a:cs typeface="Arial" panose="020B0604020202020204" pitchFamily="34" charset="0"/>
                      </a:endParaRPr>
                    </a:p>
                  </a:txBody>
                  <a:tcPr marL="36830" marR="36830" marT="0" marB="0" anchor="ctr">
                    <a:solidFill>
                      <a:schemeClr val="bg2"/>
                    </a:solidFill>
                  </a:tcPr>
                </a:tc>
                <a:extLst>
                  <a:ext uri="{0D108BD9-81ED-4DB2-BD59-A6C34878D82A}">
                    <a16:rowId xmlns:a16="http://schemas.microsoft.com/office/drawing/2014/main" val="3413815905"/>
                  </a:ext>
                </a:extLst>
              </a:tr>
              <a:tr h="1771874">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Cutover MDG Solution to switch to Production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Confirm all error resolution is complete</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Train Resources in MDG Functional Area</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Confirm Final Sign-Off</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Transition Roles to Users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Project Close</a:t>
                      </a:r>
                      <a:endParaRPr lang="en-US" sz="900" b="0" dirty="0">
                        <a:solidFill>
                          <a:schemeClr val="tx1"/>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MDG Cutover Plan by Functional Area</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MDG Training Plan by Functional Area</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Issue Management Plan for Cutover</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Transition Plan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Project Close and Final Sign-Off</a:t>
                      </a:r>
                      <a:endParaRPr lang="en-US" sz="900" b="0" dirty="0">
                        <a:solidFill>
                          <a:schemeClr val="tx1"/>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Participate in Cutover Activities</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Provide any System Access needed to support cutover</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 Work collaboratively to determine issue resolution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Approve and Final Sign-off</a:t>
                      </a:r>
                      <a:endParaRPr lang="en-US" sz="900" b="0" dirty="0">
                        <a:solidFill>
                          <a:schemeClr val="tx1"/>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extLst>
                  <a:ext uri="{0D108BD9-81ED-4DB2-BD59-A6C34878D82A}">
                    <a16:rowId xmlns:a16="http://schemas.microsoft.com/office/drawing/2014/main" val="936588210"/>
                  </a:ext>
                </a:extLst>
              </a:tr>
              <a:tr h="710142">
                <a:tc gridSpan="3">
                  <a:txBody>
                    <a:bodyPr/>
                    <a:lstStyle/>
                    <a:p>
                      <a:pPr marL="0" marR="0">
                        <a:spcBef>
                          <a:spcPts val="200"/>
                        </a:spcBef>
                        <a:spcAft>
                          <a:spcPts val="200"/>
                        </a:spcAft>
                      </a:pPr>
                      <a:r>
                        <a:rPr lang="en-US" sz="900" b="0" dirty="0">
                          <a:solidFill>
                            <a:schemeClr val="tx1"/>
                          </a:solidFill>
                          <a:effectLst/>
                        </a:rPr>
                        <a:t>Differentiators: Deloitte will manage all the cutover-related activities using Deloitte’s Cutover tool – </a:t>
                      </a:r>
                      <a:r>
                        <a:rPr lang="en-US" sz="900" b="0" dirty="0" err="1">
                          <a:solidFill>
                            <a:schemeClr val="tx1"/>
                          </a:solidFill>
                          <a:effectLst/>
                        </a:rPr>
                        <a:t>DcuT</a:t>
                      </a:r>
                      <a:r>
                        <a:rPr lang="en-US" sz="900" b="0" dirty="0">
                          <a:solidFill>
                            <a:schemeClr val="tx1"/>
                          </a:solidFill>
                          <a:effectLst/>
                        </a:rPr>
                        <a:t> - which has all the cutover activities defined, including business tasks and technical tasks. A comprehensive Dress Rehearsal will be performed before the actual cutover execution to ensure all the activities are good to go.</a:t>
                      </a:r>
                      <a:endParaRPr lang="en-US" sz="900" b="0" dirty="0">
                        <a:solidFill>
                          <a:schemeClr val="tx1"/>
                        </a:solidFill>
                        <a:effectLst/>
                        <a:latin typeface="Open Sans" panose="020B0606030504020204" pitchFamily="34" charset="0"/>
                        <a:ea typeface="Times" panose="02020603050405020304" pitchFamily="18" charset="0"/>
                        <a:cs typeface="Calibri" panose="020F0502020204030204" pitchFamily="34" charset="0"/>
                      </a:endParaRPr>
                    </a:p>
                  </a:txBody>
                  <a:tcPr marL="36830" marR="36830" marT="0" marB="0" anchor="ctr">
                    <a:solidFill>
                      <a:schemeClr val="bg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033557"/>
                  </a:ext>
                </a:extLst>
              </a:tr>
            </a:tbl>
          </a:graphicData>
        </a:graphic>
      </p:graphicFrame>
      <p:graphicFrame>
        <p:nvGraphicFramePr>
          <p:cNvPr id="8" name="Table 7">
            <a:extLst>
              <a:ext uri="{FF2B5EF4-FFF2-40B4-BE49-F238E27FC236}">
                <a16:creationId xmlns:a16="http://schemas.microsoft.com/office/drawing/2014/main" id="{EFCE33A6-0251-4B04-BB3A-05039101FCC9}"/>
              </a:ext>
            </a:extLst>
          </p:cNvPr>
          <p:cNvGraphicFramePr>
            <a:graphicFrameLocks noGrp="1"/>
          </p:cNvGraphicFramePr>
          <p:nvPr>
            <p:extLst>
              <p:ext uri="{D42A27DB-BD31-4B8C-83A1-F6EECF244321}">
                <p14:modId xmlns:p14="http://schemas.microsoft.com/office/powerpoint/2010/main" val="403300938"/>
              </p:ext>
            </p:extLst>
          </p:nvPr>
        </p:nvGraphicFramePr>
        <p:xfrm>
          <a:off x="282575" y="5118100"/>
          <a:ext cx="6292850" cy="3390899"/>
        </p:xfrm>
        <a:graphic>
          <a:graphicData uri="http://schemas.openxmlformats.org/drawingml/2006/table">
            <a:tbl>
              <a:tblPr firstRow="1" firstCol="1" bandRow="1">
                <a:tableStyleId>{5C22544A-7EE6-4342-B048-85BDC9FD1C3A}</a:tableStyleId>
              </a:tblPr>
              <a:tblGrid>
                <a:gridCol w="2096778">
                  <a:extLst>
                    <a:ext uri="{9D8B030D-6E8A-4147-A177-3AD203B41FA5}">
                      <a16:colId xmlns:a16="http://schemas.microsoft.com/office/drawing/2014/main" val="144899121"/>
                    </a:ext>
                  </a:extLst>
                </a:gridCol>
                <a:gridCol w="2098036">
                  <a:extLst>
                    <a:ext uri="{9D8B030D-6E8A-4147-A177-3AD203B41FA5}">
                      <a16:colId xmlns:a16="http://schemas.microsoft.com/office/drawing/2014/main" val="2973547278"/>
                    </a:ext>
                  </a:extLst>
                </a:gridCol>
                <a:gridCol w="2098036">
                  <a:extLst>
                    <a:ext uri="{9D8B030D-6E8A-4147-A177-3AD203B41FA5}">
                      <a16:colId xmlns:a16="http://schemas.microsoft.com/office/drawing/2014/main" val="2971646295"/>
                    </a:ext>
                  </a:extLst>
                </a:gridCol>
              </a:tblGrid>
              <a:tr h="385534">
                <a:tc gridSpan="3">
                  <a:txBody>
                    <a:bodyPr/>
                    <a:lstStyle/>
                    <a:p>
                      <a:pPr marL="0" marR="0" algn="l" defTabSz="685800" rtl="0" eaLnBrk="1" latinLnBrk="0" hangingPunct="1">
                        <a:spcBef>
                          <a:spcPts val="300"/>
                        </a:spcBef>
                        <a:spcAft>
                          <a:spcPts val="300"/>
                        </a:spcAft>
                      </a:pPr>
                      <a:r>
                        <a:rPr lang="en-US" sz="900" b="1" kern="1200" dirty="0">
                          <a:solidFill>
                            <a:schemeClr val="bg1"/>
                          </a:solidFill>
                          <a:effectLst/>
                          <a:latin typeface="+mj-lt"/>
                          <a:ea typeface="+mn-ea"/>
                          <a:cs typeface="Arial" panose="020B0604020202020204" pitchFamily="34" charset="0"/>
                        </a:rPr>
                        <a:t>Run</a:t>
                      </a:r>
                    </a:p>
                  </a:txBody>
                  <a:tcPr marL="36830" marR="36830" marT="0" marB="0" anchor="ctr"/>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tc hMerge="1">
                  <a:txBody>
                    <a:bodyPr/>
                    <a:lstStyle/>
                    <a:p>
                      <a:pPr marL="0" marR="0">
                        <a:spcBef>
                          <a:spcPts val="300"/>
                        </a:spcBef>
                        <a:spcAft>
                          <a:spcPts val="300"/>
                        </a:spcAft>
                      </a:pPr>
                      <a:endParaRPr lang="en-US" sz="85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extLst>
                  <a:ext uri="{0D108BD9-81ED-4DB2-BD59-A6C34878D82A}">
                    <a16:rowId xmlns:a16="http://schemas.microsoft.com/office/drawing/2014/main" val="1409298733"/>
                  </a:ext>
                </a:extLst>
              </a:tr>
              <a:tr h="385534">
                <a:tc>
                  <a:txBody>
                    <a:bodyPr/>
                    <a:lstStyle/>
                    <a:p>
                      <a:pPr marL="0" marR="0">
                        <a:spcBef>
                          <a:spcPts val="300"/>
                        </a:spcBef>
                        <a:spcAft>
                          <a:spcPts val="300"/>
                        </a:spcAft>
                      </a:pPr>
                      <a:r>
                        <a:rPr lang="en-US" sz="900" b="0" dirty="0">
                          <a:solidFill>
                            <a:schemeClr val="tx1"/>
                          </a:solidFill>
                          <a:effectLst/>
                        </a:rPr>
                        <a:t>Activities</a:t>
                      </a:r>
                      <a:endParaRPr lang="en-US" sz="900" b="0" dirty="0">
                        <a:solidFill>
                          <a:schemeClr val="tx1"/>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solidFill>
                      <a:schemeClr val="bg2"/>
                    </a:solidFill>
                  </a:tcPr>
                </a:tc>
                <a:tc>
                  <a:txBody>
                    <a:bodyPr/>
                    <a:lstStyle/>
                    <a:p>
                      <a:pPr marL="0" marR="0">
                        <a:spcBef>
                          <a:spcPts val="300"/>
                        </a:spcBef>
                        <a:spcAft>
                          <a:spcPts val="300"/>
                        </a:spcAft>
                      </a:pPr>
                      <a:r>
                        <a:rPr lang="en-US" sz="900" b="0" dirty="0">
                          <a:solidFill>
                            <a:schemeClr val="tx1"/>
                          </a:solidFill>
                          <a:effectLst/>
                        </a:rPr>
                        <a:t>Representative Deliverables</a:t>
                      </a:r>
                      <a:endParaRPr lang="en-US" sz="900" b="0" dirty="0">
                        <a:solidFill>
                          <a:schemeClr val="tx1"/>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solidFill>
                      <a:schemeClr val="bg2"/>
                    </a:solidFill>
                  </a:tcPr>
                </a:tc>
                <a:tc>
                  <a:txBody>
                    <a:bodyPr/>
                    <a:lstStyle/>
                    <a:p>
                      <a:pPr marL="0" marR="0">
                        <a:spcBef>
                          <a:spcPts val="300"/>
                        </a:spcBef>
                        <a:spcAft>
                          <a:spcPts val="300"/>
                        </a:spcAft>
                      </a:pPr>
                      <a:r>
                        <a:rPr lang="en-US" sz="900" b="0" dirty="0">
                          <a:solidFill>
                            <a:srgbClr val="DA291C"/>
                          </a:solidFill>
                          <a:effectLst/>
                        </a:rPr>
                        <a:t>&lt;&lt;Client&gt;&gt;</a:t>
                      </a:r>
                      <a:r>
                        <a:rPr lang="en-US" sz="900" b="0" dirty="0">
                          <a:solidFill>
                            <a:schemeClr val="tx1"/>
                          </a:solidFill>
                          <a:effectLst/>
                        </a:rPr>
                        <a:t> Considerations</a:t>
                      </a:r>
                      <a:endParaRPr lang="en-US" sz="900" b="0" dirty="0">
                        <a:solidFill>
                          <a:schemeClr val="tx1"/>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solidFill>
                      <a:schemeClr val="bg2"/>
                    </a:solidFill>
                  </a:tcPr>
                </a:tc>
                <a:extLst>
                  <a:ext uri="{0D108BD9-81ED-4DB2-BD59-A6C34878D82A}">
                    <a16:rowId xmlns:a16="http://schemas.microsoft.com/office/drawing/2014/main" val="1665070715"/>
                  </a:ext>
                </a:extLst>
              </a:tr>
              <a:tr h="1699959">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On-Going Support for MDG Solution</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MDG Technical Training for </a:t>
                      </a:r>
                      <a:r>
                        <a:rPr lang="en-US" sz="900" b="0" dirty="0">
                          <a:solidFill>
                            <a:srgbClr val="DA291C"/>
                          </a:solidFill>
                          <a:effectLst/>
                        </a:rPr>
                        <a:t>&lt;&lt;Client&gt;&gt;</a:t>
                      </a:r>
                      <a:endParaRPr lang="en-US" sz="900" b="0" dirty="0">
                        <a:solidFill>
                          <a:srgbClr val="DA291C"/>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Support Plan </a:t>
                      </a:r>
                      <a:endParaRPr lang="en-US" sz="900" b="0" dirty="0">
                        <a:solidFill>
                          <a:schemeClr val="tx1"/>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tc>
                  <a:txBody>
                    <a:bodyPr/>
                    <a:lstStyle/>
                    <a:p>
                      <a:pPr marL="171450" marR="0" lvl="0" indent="-171450">
                        <a:spcBef>
                          <a:spcPts val="0"/>
                        </a:spcBef>
                        <a:spcAft>
                          <a:spcPts val="200"/>
                        </a:spcAft>
                        <a:buFont typeface="Arial" panose="020B0604020202020204" pitchFamily="34" charset="0"/>
                        <a:buChar char="•"/>
                      </a:pPr>
                      <a:r>
                        <a:rPr lang="en-US" sz="900" b="0" dirty="0">
                          <a:solidFill>
                            <a:srgbClr val="DA291C"/>
                          </a:solidFill>
                          <a:effectLst/>
                        </a:rPr>
                        <a:t>&lt;&lt;Client&gt;&gt;</a:t>
                      </a:r>
                      <a:r>
                        <a:rPr lang="en-US" sz="900" b="0" dirty="0">
                          <a:solidFill>
                            <a:schemeClr val="tx1"/>
                          </a:solidFill>
                          <a:effectLst/>
                        </a:rPr>
                        <a:t> to fully support MDM Project</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Resources to participate in training sessions </a:t>
                      </a:r>
                    </a:p>
                    <a:p>
                      <a:pPr marL="171450" marR="0" lvl="0" indent="-171450">
                        <a:spcBef>
                          <a:spcPts val="0"/>
                        </a:spcBef>
                        <a:spcAft>
                          <a:spcPts val="200"/>
                        </a:spcAft>
                        <a:buFont typeface="Arial" panose="020B0604020202020204" pitchFamily="34" charset="0"/>
                        <a:buChar char="•"/>
                      </a:pPr>
                      <a:r>
                        <a:rPr lang="en-US" sz="900" b="0" dirty="0">
                          <a:solidFill>
                            <a:schemeClr val="tx1"/>
                          </a:solidFill>
                          <a:effectLst/>
                        </a:rPr>
                        <a:t>Enable resources within their newly assigned roles on the MDM project</a:t>
                      </a:r>
                      <a:endParaRPr lang="en-US" sz="900" b="0" dirty="0">
                        <a:solidFill>
                          <a:schemeClr val="tx1"/>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solidFill>
                      <a:schemeClr val="bg2"/>
                    </a:solidFill>
                  </a:tcPr>
                </a:tc>
                <a:extLst>
                  <a:ext uri="{0D108BD9-81ED-4DB2-BD59-A6C34878D82A}">
                    <a16:rowId xmlns:a16="http://schemas.microsoft.com/office/drawing/2014/main" val="1040657139"/>
                  </a:ext>
                </a:extLst>
              </a:tr>
              <a:tr h="919872">
                <a:tc gridSpan="3">
                  <a:txBody>
                    <a:bodyPr/>
                    <a:lstStyle/>
                    <a:p>
                      <a:pPr marL="0" marR="0">
                        <a:spcBef>
                          <a:spcPts val="200"/>
                        </a:spcBef>
                        <a:spcAft>
                          <a:spcPts val="200"/>
                        </a:spcAft>
                      </a:pPr>
                      <a:r>
                        <a:rPr lang="en-US" sz="900" b="0" dirty="0">
                          <a:solidFill>
                            <a:schemeClr val="tx1"/>
                          </a:solidFill>
                          <a:effectLst/>
                        </a:rPr>
                        <a:t>Differentiators: Deloitte will bring the Kinetic Data Governance KPI’s in SAP MDG and will make necessary changes, as required, for </a:t>
                      </a:r>
                      <a:r>
                        <a:rPr lang="en-US" sz="900" b="0" dirty="0">
                          <a:solidFill>
                            <a:srgbClr val="DA291C"/>
                          </a:solidFill>
                          <a:effectLst/>
                        </a:rPr>
                        <a:t>&lt;&lt;Client&gt;&gt;</a:t>
                      </a:r>
                      <a:r>
                        <a:rPr lang="en-US" sz="900" b="0" dirty="0">
                          <a:solidFill>
                            <a:schemeClr val="tx1"/>
                          </a:solidFill>
                          <a:effectLst/>
                        </a:rPr>
                        <a:t>. We will deploy KPIs to manage data quality and adherence to the data governance process. This can be leveraged to ensure that the underlying data is accurate and acts as the single source of truth.</a:t>
                      </a:r>
                      <a:endParaRPr lang="en-US" sz="900" b="0" dirty="0">
                        <a:solidFill>
                          <a:schemeClr val="tx1"/>
                        </a:solidFill>
                        <a:effectLst/>
                        <a:latin typeface="Open Sans" panose="020B0606030504020204" pitchFamily="34" charset="0"/>
                        <a:ea typeface="Times" panose="02020603050405020304" pitchFamily="18" charset="0"/>
                        <a:cs typeface="Calibri" panose="020F0502020204030204" pitchFamily="34" charset="0"/>
                      </a:endParaRPr>
                    </a:p>
                  </a:txBody>
                  <a:tcPr marL="36830" marR="36830" marT="0" marB="0" anchor="ctr">
                    <a:solidFill>
                      <a:schemeClr val="bg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93772523"/>
                  </a:ext>
                </a:extLst>
              </a:tr>
            </a:tbl>
          </a:graphicData>
        </a:graphic>
      </p:graphicFrame>
    </p:spTree>
    <p:extLst>
      <p:ext uri="{BB962C8B-B14F-4D97-AF65-F5344CB8AC3E}">
        <p14:creationId xmlns:p14="http://schemas.microsoft.com/office/powerpoint/2010/main" val="25061470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data management	</a:t>
            </a:r>
          </a:p>
        </p:txBody>
      </p:sp>
      <p:sp>
        <p:nvSpPr>
          <p:cNvPr id="3" name="Text Placeholder 2"/>
          <p:cNvSpPr>
            <a:spLocks noGrp="1"/>
          </p:cNvSpPr>
          <p:nvPr>
            <p:ph type="body" sz="quarter" idx="10"/>
          </p:nvPr>
        </p:nvSpPr>
        <p:spPr>
          <a:xfrm>
            <a:off x="282575" y="760270"/>
            <a:ext cx="6292850" cy="274320"/>
          </a:xfrm>
        </p:spPr>
        <p:txBody>
          <a:bodyPr/>
          <a:lstStyle/>
          <a:p>
            <a:r>
              <a:rPr lang="en-US" dirty="0"/>
              <a:t>Client example</a:t>
            </a:r>
          </a:p>
        </p:txBody>
      </p:sp>
      <p:sp>
        <p:nvSpPr>
          <p:cNvPr id="7" name="Rectangle 6">
            <a:extLst>
              <a:ext uri="{FF2B5EF4-FFF2-40B4-BE49-F238E27FC236}">
                <a16:creationId xmlns:a16="http://schemas.microsoft.com/office/drawing/2014/main" id="{ECF88C00-6987-4498-A4B4-5E02B083A31F}"/>
              </a:ext>
            </a:extLst>
          </p:cNvPr>
          <p:cNvSpPr/>
          <p:nvPr/>
        </p:nvSpPr>
        <p:spPr bwMode="gray">
          <a:xfrm>
            <a:off x="282575" y="1231900"/>
            <a:ext cx="6292850" cy="304800"/>
          </a:xfrm>
          <a:prstGeom prst="rect">
            <a:avLst/>
          </a:prstGeom>
          <a:solidFill>
            <a:schemeClr val="accent2"/>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400" b="1" dirty="0">
                <a:solidFill>
                  <a:schemeClr val="bg1"/>
                </a:solidFill>
              </a:rPr>
              <a:t>Our MDM Accelerators</a:t>
            </a:r>
          </a:p>
        </p:txBody>
      </p:sp>
      <p:graphicFrame>
        <p:nvGraphicFramePr>
          <p:cNvPr id="4" name="Table 3">
            <a:extLst>
              <a:ext uri="{FF2B5EF4-FFF2-40B4-BE49-F238E27FC236}">
                <a16:creationId xmlns:a16="http://schemas.microsoft.com/office/drawing/2014/main" id="{1A5428CB-1F4F-4256-9B15-860513E107B2}"/>
              </a:ext>
            </a:extLst>
          </p:cNvPr>
          <p:cNvGraphicFramePr>
            <a:graphicFrameLocks noGrp="1"/>
          </p:cNvGraphicFramePr>
          <p:nvPr>
            <p:extLst>
              <p:ext uri="{D42A27DB-BD31-4B8C-83A1-F6EECF244321}">
                <p14:modId xmlns:p14="http://schemas.microsoft.com/office/powerpoint/2010/main" val="1613177866"/>
              </p:ext>
            </p:extLst>
          </p:nvPr>
        </p:nvGraphicFramePr>
        <p:xfrm>
          <a:off x="320675" y="1715770"/>
          <a:ext cx="6292850" cy="4802968"/>
        </p:xfrm>
        <a:graphic>
          <a:graphicData uri="http://schemas.openxmlformats.org/drawingml/2006/table">
            <a:tbl>
              <a:tblPr firstRow="1">
                <a:tableStyleId>{5C22544A-7EE6-4342-B048-85BDC9FD1C3A}</a:tableStyleId>
              </a:tblPr>
              <a:tblGrid>
                <a:gridCol w="1683967">
                  <a:extLst>
                    <a:ext uri="{9D8B030D-6E8A-4147-A177-3AD203B41FA5}">
                      <a16:colId xmlns:a16="http://schemas.microsoft.com/office/drawing/2014/main" val="1359325156"/>
                    </a:ext>
                  </a:extLst>
                </a:gridCol>
                <a:gridCol w="2605240">
                  <a:extLst>
                    <a:ext uri="{9D8B030D-6E8A-4147-A177-3AD203B41FA5}">
                      <a16:colId xmlns:a16="http://schemas.microsoft.com/office/drawing/2014/main" val="1920201365"/>
                    </a:ext>
                  </a:extLst>
                </a:gridCol>
                <a:gridCol w="2003643">
                  <a:extLst>
                    <a:ext uri="{9D8B030D-6E8A-4147-A177-3AD203B41FA5}">
                      <a16:colId xmlns:a16="http://schemas.microsoft.com/office/drawing/2014/main" val="2783118086"/>
                    </a:ext>
                  </a:extLst>
                </a:gridCol>
              </a:tblGrid>
              <a:tr h="265430">
                <a:tc>
                  <a:txBody>
                    <a:bodyPr/>
                    <a:lstStyle/>
                    <a:p>
                      <a:pPr marL="0" marR="0">
                        <a:spcBef>
                          <a:spcPts val="300"/>
                        </a:spcBef>
                        <a:spcAft>
                          <a:spcPts val="300"/>
                        </a:spcAft>
                      </a:pPr>
                      <a:r>
                        <a:rPr lang="en-US" sz="900" dirty="0">
                          <a:effectLst/>
                        </a:rPr>
                        <a:t>Tool</a:t>
                      </a:r>
                      <a:endParaRPr lang="en-US" sz="90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tc>
                <a:tc>
                  <a:txBody>
                    <a:bodyPr/>
                    <a:lstStyle/>
                    <a:p>
                      <a:pPr marL="0" marR="0">
                        <a:spcBef>
                          <a:spcPts val="300"/>
                        </a:spcBef>
                        <a:spcAft>
                          <a:spcPts val="300"/>
                        </a:spcAft>
                      </a:pPr>
                      <a:r>
                        <a:rPr lang="en-US" sz="900" dirty="0">
                          <a:effectLst/>
                        </a:rPr>
                        <a:t>Description</a:t>
                      </a:r>
                      <a:endParaRPr lang="en-US" sz="90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tc>
                <a:tc>
                  <a:txBody>
                    <a:bodyPr/>
                    <a:lstStyle/>
                    <a:p>
                      <a:pPr marL="0" marR="0">
                        <a:spcBef>
                          <a:spcPts val="300"/>
                        </a:spcBef>
                        <a:spcAft>
                          <a:spcPts val="300"/>
                        </a:spcAft>
                      </a:pPr>
                      <a:r>
                        <a:rPr lang="en-US" sz="900">
                          <a:effectLst/>
                        </a:rPr>
                        <a:t>Project Implication</a:t>
                      </a:r>
                      <a:endParaRPr lang="en-US" sz="900" b="1">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nchor="ctr"/>
                </a:tc>
                <a:extLst>
                  <a:ext uri="{0D108BD9-81ED-4DB2-BD59-A6C34878D82A}">
                    <a16:rowId xmlns:a16="http://schemas.microsoft.com/office/drawing/2014/main" val="1962772680"/>
                  </a:ext>
                </a:extLst>
              </a:tr>
              <a:tr h="2385895">
                <a:tc>
                  <a:txBody>
                    <a:bodyPr/>
                    <a:lstStyle/>
                    <a:p>
                      <a:pPr marL="0" marR="0">
                        <a:spcBef>
                          <a:spcPts val="300"/>
                        </a:spcBef>
                        <a:spcAft>
                          <a:spcPts val="300"/>
                        </a:spcAft>
                      </a:pPr>
                      <a:r>
                        <a:rPr lang="en-US" sz="900" b="1" dirty="0">
                          <a:effectLst/>
                        </a:rPr>
                        <a:t>Kinetic Data Governance</a:t>
                      </a:r>
                      <a:endParaRPr lang="en-US" sz="90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tc>
                  <a:txBody>
                    <a:bodyPr/>
                    <a:lstStyle/>
                    <a:p>
                      <a:pPr marL="171450" marR="0" lvl="0" indent="-171450">
                        <a:spcBef>
                          <a:spcPts val="0"/>
                        </a:spcBef>
                        <a:spcAft>
                          <a:spcPts val="200"/>
                        </a:spcAft>
                        <a:buFont typeface="Arial" panose="020B0604020202020204" pitchFamily="34" charset="0"/>
                        <a:buChar char="•"/>
                      </a:pPr>
                      <a:r>
                        <a:rPr lang="en-US" sz="900" dirty="0">
                          <a:effectLst/>
                        </a:rPr>
                        <a:t>Kinetic Data Governance is a pre-configured solution having Deloitte’s POV on various SAP MDG capabilities and features</a:t>
                      </a:r>
                    </a:p>
                    <a:p>
                      <a:pPr marL="171450" marR="0" lvl="0" indent="-171450">
                        <a:spcBef>
                          <a:spcPts val="0"/>
                        </a:spcBef>
                        <a:spcAft>
                          <a:spcPts val="200"/>
                        </a:spcAft>
                        <a:buFont typeface="Arial" panose="020B0604020202020204" pitchFamily="34" charset="0"/>
                        <a:buChar char="•"/>
                      </a:pPr>
                      <a:r>
                        <a:rPr lang="en-US" sz="900" dirty="0">
                          <a:effectLst/>
                        </a:rPr>
                        <a:t>Governance process is enabled for Material Master, Customer/Vendor (Business Partners) and FI (Cost Center, Profit Center, General Ledger and their Hierarchies)</a:t>
                      </a:r>
                      <a:endParaRPr lang="en-US" sz="900" dirty="0">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tc>
                <a:tc>
                  <a:txBody>
                    <a:bodyPr/>
                    <a:lstStyle/>
                    <a:p>
                      <a:pPr marL="0" marR="0" indent="0">
                        <a:spcBef>
                          <a:spcPts val="0"/>
                        </a:spcBef>
                        <a:spcAft>
                          <a:spcPts val="200"/>
                        </a:spcAft>
                      </a:pPr>
                      <a:r>
                        <a:rPr lang="en-US" sz="900" dirty="0">
                          <a:effectLst/>
                        </a:rPr>
                        <a:t>Using Kinetic Data Governance will reduce our implementation time and effort since it offers the following capabilities:</a:t>
                      </a:r>
                    </a:p>
                    <a:p>
                      <a:pPr marL="171450" marR="0" lvl="0" indent="-171450">
                        <a:spcBef>
                          <a:spcPts val="0"/>
                        </a:spcBef>
                        <a:spcAft>
                          <a:spcPts val="200"/>
                        </a:spcAft>
                        <a:buFont typeface="Arial" panose="020B0604020202020204" pitchFamily="34" charset="0"/>
                        <a:buChar char="•"/>
                      </a:pPr>
                      <a:r>
                        <a:rPr lang="en-US" sz="900" dirty="0">
                          <a:effectLst/>
                        </a:rPr>
                        <a:t>SAP MDG Baseline Configuration </a:t>
                      </a:r>
                    </a:p>
                    <a:p>
                      <a:pPr marL="171450" marR="0" lvl="0" indent="-171450">
                        <a:spcBef>
                          <a:spcPts val="0"/>
                        </a:spcBef>
                        <a:spcAft>
                          <a:spcPts val="200"/>
                        </a:spcAft>
                        <a:buFont typeface="Arial" panose="020B0604020202020204" pitchFamily="34" charset="0"/>
                        <a:buChar char="•"/>
                      </a:pPr>
                      <a:r>
                        <a:rPr lang="en-US" sz="900" dirty="0">
                          <a:effectLst/>
                        </a:rPr>
                        <a:t>Pre-Configured Deloitte’s POV</a:t>
                      </a:r>
                    </a:p>
                    <a:p>
                      <a:pPr marL="171450" marR="0" lvl="0" indent="-171450">
                        <a:spcBef>
                          <a:spcPts val="0"/>
                        </a:spcBef>
                        <a:spcAft>
                          <a:spcPts val="200"/>
                        </a:spcAft>
                        <a:buFont typeface="Arial" panose="020B0604020202020204" pitchFamily="34" charset="0"/>
                        <a:buChar char="•"/>
                      </a:pPr>
                      <a:r>
                        <a:rPr lang="en-US" sz="900" dirty="0">
                          <a:effectLst/>
                        </a:rPr>
                        <a:t>Deloitte’s best practices</a:t>
                      </a:r>
                    </a:p>
                    <a:p>
                      <a:pPr marL="171450" marR="0" lvl="0" indent="-171450">
                        <a:spcBef>
                          <a:spcPts val="0"/>
                        </a:spcBef>
                        <a:spcAft>
                          <a:spcPts val="200"/>
                        </a:spcAft>
                        <a:buFont typeface="Arial" panose="020B0604020202020204" pitchFamily="34" charset="0"/>
                        <a:buChar char="•"/>
                      </a:pPr>
                      <a:r>
                        <a:rPr lang="en-US" sz="900" dirty="0">
                          <a:effectLst/>
                        </a:rPr>
                        <a:t>Pre-Configured governance process and features</a:t>
                      </a:r>
                    </a:p>
                    <a:p>
                      <a:pPr marL="171450" marR="0" lvl="0" indent="-171450">
                        <a:spcBef>
                          <a:spcPts val="0"/>
                        </a:spcBef>
                        <a:spcAft>
                          <a:spcPts val="200"/>
                        </a:spcAft>
                        <a:buFont typeface="Arial" panose="020B0604020202020204" pitchFamily="34" charset="0"/>
                        <a:buChar char="•"/>
                      </a:pPr>
                      <a:r>
                        <a:rPr lang="en-US" sz="900" dirty="0">
                          <a:effectLst/>
                        </a:rPr>
                        <a:t>Enabled governance quality reporting </a:t>
                      </a:r>
                    </a:p>
                    <a:p>
                      <a:pPr marL="171450" marR="0" lvl="0" indent="-171450">
                        <a:spcBef>
                          <a:spcPts val="0"/>
                        </a:spcBef>
                        <a:spcAft>
                          <a:spcPts val="200"/>
                        </a:spcAft>
                        <a:buFont typeface="Arial" panose="020B0604020202020204" pitchFamily="34" charset="0"/>
                        <a:buChar char="•"/>
                      </a:pPr>
                      <a:r>
                        <a:rPr lang="en-US" sz="900" dirty="0">
                          <a:effectLst/>
                        </a:rPr>
                        <a:t>Easy to deploy onto client systems as transport of copy</a:t>
                      </a:r>
                      <a:endParaRPr lang="en-US" sz="900" dirty="0">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tc>
                <a:extLst>
                  <a:ext uri="{0D108BD9-81ED-4DB2-BD59-A6C34878D82A}">
                    <a16:rowId xmlns:a16="http://schemas.microsoft.com/office/drawing/2014/main" val="156736478"/>
                  </a:ext>
                </a:extLst>
              </a:tr>
              <a:tr h="2151643">
                <a:tc>
                  <a:txBody>
                    <a:bodyPr/>
                    <a:lstStyle/>
                    <a:p>
                      <a:pPr marL="0" marR="0">
                        <a:spcBef>
                          <a:spcPts val="300"/>
                        </a:spcBef>
                        <a:spcAft>
                          <a:spcPts val="300"/>
                        </a:spcAft>
                      </a:pPr>
                      <a:r>
                        <a:rPr lang="en-US" sz="900" b="1" dirty="0">
                          <a:effectLst/>
                        </a:rPr>
                        <a:t>Data Quality Framework for SAP </a:t>
                      </a:r>
                    </a:p>
                    <a:p>
                      <a:pPr marL="0" marR="0">
                        <a:spcBef>
                          <a:spcPts val="300"/>
                        </a:spcBef>
                        <a:spcAft>
                          <a:spcPts val="300"/>
                        </a:spcAft>
                      </a:pPr>
                      <a:r>
                        <a:rPr lang="en-US" sz="900" b="1" dirty="0">
                          <a:effectLst/>
                        </a:rPr>
                        <a:t> </a:t>
                      </a:r>
                      <a:endParaRPr lang="en-US" sz="900" b="1" dirty="0">
                        <a:solidFill>
                          <a:srgbClr val="005587"/>
                        </a:solidFill>
                        <a:effectLst/>
                        <a:latin typeface="Open Sans" panose="020B0606030504020204" pitchFamily="34" charset="0"/>
                        <a:ea typeface="Times" panose="02020603050405020304" pitchFamily="18" charset="0"/>
                        <a:cs typeface="Arial" panose="020B0604020202020204" pitchFamily="34" charset="0"/>
                      </a:endParaRPr>
                    </a:p>
                  </a:txBody>
                  <a:tcPr marL="36830" marR="36830" marT="0" marB="0"/>
                </a:tc>
                <a:tc>
                  <a:txBody>
                    <a:bodyPr/>
                    <a:lstStyle/>
                    <a:p>
                      <a:pPr marL="171450" marR="0" lvl="0" indent="-171450">
                        <a:spcBef>
                          <a:spcPts val="0"/>
                        </a:spcBef>
                        <a:spcAft>
                          <a:spcPts val="200"/>
                        </a:spcAft>
                        <a:buFont typeface="Arial" panose="020B0604020202020204" pitchFamily="34" charset="0"/>
                        <a:buChar char="•"/>
                      </a:pPr>
                      <a:r>
                        <a:rPr lang="en-US" sz="900" dirty="0">
                          <a:effectLst/>
                        </a:rPr>
                        <a:t>Data Quality Reference Architectures: SAP-specific reference architectures for the leading data quality toolsets. Reference architectures are available for a variety of technology scenarios</a:t>
                      </a:r>
                    </a:p>
                    <a:p>
                      <a:pPr marL="171450" marR="0" lvl="0" indent="-171450">
                        <a:spcBef>
                          <a:spcPts val="0"/>
                        </a:spcBef>
                        <a:spcAft>
                          <a:spcPts val="200"/>
                        </a:spcAft>
                        <a:buFont typeface="Arial" panose="020B0604020202020204" pitchFamily="34" charset="0"/>
                        <a:buChar char="•"/>
                      </a:pPr>
                      <a:r>
                        <a:rPr lang="en-US" sz="900" dirty="0">
                          <a:effectLst/>
                        </a:rPr>
                        <a:t>SAP Data Quality Risk Matrix: Identifies key risks and data quality considerations by key data domain</a:t>
                      </a:r>
                    </a:p>
                    <a:p>
                      <a:pPr marL="171450" marR="0" lvl="0" indent="-171450">
                        <a:spcBef>
                          <a:spcPts val="0"/>
                        </a:spcBef>
                        <a:spcAft>
                          <a:spcPts val="200"/>
                        </a:spcAft>
                        <a:buFont typeface="Arial" panose="020B0604020202020204" pitchFamily="34" charset="0"/>
                        <a:buChar char="•"/>
                      </a:pPr>
                      <a:r>
                        <a:rPr lang="en-US" sz="900" dirty="0">
                          <a:effectLst/>
                        </a:rPr>
                        <a:t>Data Profiling Quick Start Scripts and Templates: Custom data profiling scripts to jump-start data profiling</a:t>
                      </a:r>
                    </a:p>
                    <a:p>
                      <a:pPr marL="171450" marR="0" lvl="0" indent="-171450">
                        <a:spcBef>
                          <a:spcPts val="0"/>
                        </a:spcBef>
                        <a:spcAft>
                          <a:spcPts val="200"/>
                        </a:spcAft>
                        <a:buFont typeface="Arial" panose="020B0604020202020204" pitchFamily="34" charset="0"/>
                        <a:buChar char="•"/>
                      </a:pPr>
                      <a:r>
                        <a:rPr lang="en-US" sz="900" dirty="0">
                          <a:effectLst/>
                        </a:rPr>
                        <a:t>Data Quality Business Rule Library: Library of SAP-specific data quality business rules for key data domains</a:t>
                      </a:r>
                      <a:endParaRPr lang="en-US" sz="900" dirty="0">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tc>
                <a:tc>
                  <a:txBody>
                    <a:bodyPr/>
                    <a:lstStyle/>
                    <a:p>
                      <a:pPr marL="0" marR="0" indent="0">
                        <a:spcBef>
                          <a:spcPts val="0"/>
                        </a:spcBef>
                        <a:spcAft>
                          <a:spcPts val="200"/>
                        </a:spcAft>
                      </a:pPr>
                      <a:r>
                        <a:rPr lang="en-US" sz="900" dirty="0">
                          <a:effectLst/>
                        </a:rPr>
                        <a:t>One of </a:t>
                      </a:r>
                      <a:r>
                        <a:rPr lang="en-US" sz="900" dirty="0">
                          <a:solidFill>
                            <a:srgbClr val="DA291C"/>
                          </a:solidFill>
                          <a:effectLst/>
                        </a:rPr>
                        <a:t>&lt;&lt;Client&gt;&gt;</a:t>
                      </a:r>
                      <a:r>
                        <a:rPr lang="en-US" sz="900" dirty="0">
                          <a:effectLst/>
                        </a:rPr>
                        <a:t> challenges is harmonizing disparate business processes with varying levels of data standards, leading to varied levels of data quality. This SAP-centric set of tools enables </a:t>
                      </a:r>
                      <a:r>
                        <a:rPr lang="en-US" sz="900" dirty="0">
                          <a:solidFill>
                            <a:srgbClr val="DA291C"/>
                          </a:solidFill>
                          <a:effectLst/>
                        </a:rPr>
                        <a:t>&lt;&lt;Client&gt;&gt;</a:t>
                      </a:r>
                      <a:r>
                        <a:rPr lang="en-US" sz="900" dirty="0">
                          <a:effectLst/>
                        </a:rPr>
                        <a:t> to assess and confirm whether the quality of its data is fit for use</a:t>
                      </a:r>
                      <a:endParaRPr lang="en-US" sz="900" dirty="0">
                        <a:solidFill>
                          <a:srgbClr val="000000"/>
                        </a:solidFill>
                        <a:effectLst/>
                        <a:latin typeface="Open Sans" panose="020B0606030504020204" pitchFamily="34" charset="0"/>
                        <a:ea typeface="Times" panose="02020603050405020304" pitchFamily="18" charset="0"/>
                        <a:cs typeface="Times New Roman" panose="02020603050405020304" pitchFamily="18" charset="0"/>
                      </a:endParaRPr>
                    </a:p>
                  </a:txBody>
                  <a:tcPr marL="36830" marR="36830" marT="0" marB="0" anchor="ctr"/>
                </a:tc>
                <a:extLst>
                  <a:ext uri="{0D108BD9-81ED-4DB2-BD59-A6C34878D82A}">
                    <a16:rowId xmlns:a16="http://schemas.microsoft.com/office/drawing/2014/main" val="1202352526"/>
                  </a:ext>
                </a:extLst>
              </a:tr>
            </a:tbl>
          </a:graphicData>
        </a:graphic>
      </p:graphicFrame>
      <p:pic>
        <p:nvPicPr>
          <p:cNvPr id="75778" name="Picture 843256016">
            <a:extLst>
              <a:ext uri="{FF2B5EF4-FFF2-40B4-BE49-F238E27FC236}">
                <a16:creationId xmlns:a16="http://schemas.microsoft.com/office/drawing/2014/main" id="{FF00A9F4-138C-4272-80E3-54EA61FA6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2605088"/>
            <a:ext cx="952500" cy="1084498"/>
          </a:xfrm>
          <a:prstGeom prst="rect">
            <a:avLst/>
          </a:prstGeom>
          <a:noFill/>
          <a:extLst>
            <a:ext uri="{909E8E84-426E-40DD-AFC4-6F175D3DCCD1}">
              <a14:hiddenFill xmlns:a14="http://schemas.microsoft.com/office/drawing/2010/main">
                <a:solidFill>
                  <a:srgbClr val="FFFFFF"/>
                </a:solidFill>
              </a14:hiddenFill>
            </a:ext>
          </a:extLst>
        </p:spPr>
      </p:pic>
      <p:pic>
        <p:nvPicPr>
          <p:cNvPr id="75777" name="Picture 232">
            <a:extLst>
              <a:ext uri="{FF2B5EF4-FFF2-40B4-BE49-F238E27FC236}">
                <a16:creationId xmlns:a16="http://schemas.microsoft.com/office/drawing/2014/main" id="{B0591C78-6495-4AD4-9083-54664AE9D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 y="4954587"/>
            <a:ext cx="1346200" cy="117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85870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SC_Reimagined">
      <a:dk1>
        <a:srgbClr val="000000"/>
      </a:dk1>
      <a:lt1>
        <a:srgbClr val="FFFFFF"/>
      </a:lt1>
      <a:dk2>
        <a:srgbClr val="474747"/>
      </a:dk2>
      <a:lt2>
        <a:srgbClr val="D1D1D1"/>
      </a:lt2>
      <a:accent1>
        <a:srgbClr val="5300C9"/>
      </a:accent1>
      <a:accent2>
        <a:srgbClr val="8631FE"/>
      </a:accent2>
      <a:accent3>
        <a:srgbClr val="009900"/>
      </a:accent3>
      <a:accent4>
        <a:srgbClr val="92D050"/>
      </a:accent4>
      <a:accent5>
        <a:srgbClr val="008783"/>
      </a:accent5>
      <a:accent6>
        <a:srgbClr val="00B0F0"/>
      </a:accent6>
      <a:hlink>
        <a:srgbClr val="FFFFFF"/>
      </a:hlink>
      <a:folHlink>
        <a:srgbClr val="FFFFFF"/>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914E152E-2F97-42A6-847A-43A9D371D46A}" vid="{2341495E-FB62-4A79-A9D1-0AF6CE52E1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New Document" ma:contentTypeID="0x0101002880177DFDC248C38C745E1D664A5FC5009468A19E74275348838589BEFD6A9573" ma:contentTypeVersion="465" ma:contentTypeDescription="Create a new Document" ma:contentTypeScope="" ma:versionID="aeeed5dbca77bfd49f4af07ab5d9ef94">
  <xsd:schema xmlns:xsd="http://www.w3.org/2001/XMLSchema" xmlns:xs="http://www.w3.org/2001/XMLSchema" xmlns:p="http://schemas.microsoft.com/office/2006/metadata/properties" xmlns:ns1="http://schemas.microsoft.com/sharepoint/v3" xmlns:ns2="513ae4d5-443f-4bc1-9f25-8f68dc5aa0c0" xmlns:ns3="7AF0C9C1-571A-469E-93FE-640E88AEF1EC" xmlns:ns4="a3273937-55e7-450c-ac1f-0f7de532f690" xmlns:ns5="994E32D3-2E21-4611-87E1-D68FC0813440" xmlns:ns6="8DD08C88-CC4C-4D35-9129-A70DAA36BE5E" xmlns:ns7="83DDB362-4C05-4E52-A8D9-EF2F47978B8D" xmlns:ns8="7D1768DD-F29E-4DC2-9191-F2636B9FA92C" xmlns:ns9="0DBE4740-AD0E-4EAB-9055-8EB1C48284D9" xmlns:ns10="39C40E9B-856B-46A7-8793-65A6FC1828D8" xmlns:ns11="3A0186DE-B11E-4A29-9C82-428D45BCA71F" xmlns:ns12="546D9DE3-080E-4EC6-B7DD-508C11F603C7" xmlns:ns13="5A51C775-C49C-428B-8C1E-2F89178D00F4" targetNamespace="http://schemas.microsoft.com/office/2006/metadata/properties" ma:root="true" ma:fieldsID="0decc36a5c9104f5115239ea1cdcbfb2" ns1:_="" ns2:_="" ns3:_="" ns4:_="" ns5:_="" ns6:_="" ns7:_="" ns8:_="" ns9:_="" ns10:_="" ns11:_="" ns12:_="" ns13:_="">
    <xsd:import namespace="http://schemas.microsoft.com/sharepoint/v3"/>
    <xsd:import namespace="513ae4d5-443f-4bc1-9f25-8f68dc5aa0c0"/>
    <xsd:import namespace="7AF0C9C1-571A-469E-93FE-640E88AEF1EC"/>
    <xsd:import namespace="a3273937-55e7-450c-ac1f-0f7de532f690"/>
    <xsd:import namespace="994E32D3-2E21-4611-87E1-D68FC0813440"/>
    <xsd:import namespace="8DD08C88-CC4C-4D35-9129-A70DAA36BE5E"/>
    <xsd:import namespace="83DDB362-4C05-4E52-A8D9-EF2F47978B8D"/>
    <xsd:import namespace="7D1768DD-F29E-4DC2-9191-F2636B9FA92C"/>
    <xsd:import namespace="0DBE4740-AD0E-4EAB-9055-8EB1C48284D9"/>
    <xsd:import namespace="39C40E9B-856B-46A7-8793-65A6FC1828D8"/>
    <xsd:import namespace="3A0186DE-B11E-4A29-9C82-428D45BCA71F"/>
    <xsd:import namespace="546D9DE3-080E-4EC6-B7DD-508C11F603C7"/>
    <xsd:import namespace="5A51C775-C49C-428B-8C1E-2F89178D00F4"/>
    <xsd:element name="properties">
      <xsd:complexType>
        <xsd:sequence>
          <xsd:element name="documentManagement">
            <xsd:complexType>
              <xsd:all>
                <xsd:element ref="ns1:DescriptionHTML" minOccurs="0"/>
                <xsd:element ref="ns1:Author_selected" minOccurs="0"/>
                <xsd:element ref="ns3:Global_x0020_Internal_x0020_ServiceTaxHTField0" minOccurs="0"/>
                <xsd:element ref="ns4:TaxCatchAll" minOccurs="0"/>
                <xsd:element ref="ns4:TaxCatchAllLabel" minOccurs="0"/>
                <xsd:element ref="ns5:Geography_x0020_of_x0020_OriginTaxHTField0" minOccurs="0"/>
                <xsd:element ref="ns6:Local_x0020_Content_x0020_TypeTaxHTField0" minOccurs="0"/>
                <xsd:element ref="ns1:Client" minOccurs="0"/>
                <xsd:element ref="ns3:Local_x0020_Internal_x0020_ServiceTaxHTField0" minOccurs="0"/>
                <xsd:element ref="ns6:Global_x0020_Content_x0020_TypeTaxHTField0" minOccurs="0"/>
                <xsd:element ref="ns2:Abstract" minOccurs="0"/>
                <xsd:element ref="ns7:Primary_x0020_Global_x0020_IndustTaxHTField0" minOccurs="0"/>
                <xsd:element ref="ns8:Primary_x0020_Global_x0020_ClientTaxHTField0" minOccurs="0"/>
                <xsd:element ref="ns4:ClientLukup" minOccurs="0"/>
                <xsd:element ref="ns4:ClientID" minOccurs="0"/>
                <xsd:element ref="ns9:IPCO_x0020_DesignationTaxHTField0" minOccurs="0"/>
                <xsd:element ref="ns2:BusinessTitle"/>
                <xsd:element ref="ns10:KAM_x0020_LanguageTaxHTField0" minOccurs="0"/>
                <xsd:element ref="ns7:Primary_x0020_Local_x0020_IndustTaxHTField0" minOccurs="0"/>
                <xsd:element ref="ns1:Author_entered" minOccurs="0"/>
                <xsd:element ref="ns4:i67d27b5dd1e4ed29b03622e76ee750b" minOccurs="0"/>
                <xsd:element ref="ns11:Secondary_x0020_Global_x0020_ClieTaxHTField0" minOccurs="0"/>
                <xsd:element ref="ns12:Secondary_x0020_Local_x0020_InduTaxHTField0" minOccurs="0"/>
                <xsd:element ref="ns13:Applicable_x0020_GeographyTaxHTField0" minOccurs="0"/>
                <xsd:element ref="ns1:Contributor"/>
                <xsd:element ref="ns8:Primary_x0020_Local_x0020_ClientTaxHTField0" minOccurs="0"/>
                <xsd:element ref="ns12:Secondary_x0020_Global_x0020_InduTaxHTField0" minOccurs="0"/>
                <xsd:element ref="ns11:Secondary_x0020_Local_x0020_ClieTaxHTField0" minOccurs="0"/>
                <xsd:element ref="ns2:ContentDate"/>
                <xsd:element ref="ns2:KA_x0020_Resource" minOccurs="0"/>
                <xsd:element ref="ns2:Designated_x0020_QA" minOccurs="0"/>
                <xsd:element ref="ns2:KAMActivity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HTML" ma:index="8" nillable="true" ma:displayName="KAM Description" ma:internalName="DescriptionHTML" ma:readOnly="false">
      <xsd:simpleType>
        <xsd:restriction base="dms:Unknown"/>
      </xsd:simpleType>
    </xsd:element>
    <xsd:element name="Author_selected" ma:index="10" nillable="true" ma:displayName="KAM Author" ma:list="UserInfo" ma:SharePointGroup="0" ma:internalName="Author_selected"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19" nillable="true" ma:displayName="Client (text)" ma:internalName="Client" ma:readOnly="false">
      <xsd:simpleType>
        <xsd:restriction base="dms:Text">
          <xsd:maxLength value="255"/>
        </xsd:restriction>
      </xsd:simpleType>
    </xsd:element>
    <xsd:element name="Author_entered" ma:index="38" nillable="true" ma:displayName="KAM Author (text)" ma:internalName="Author_entered" ma:readOnly="false">
      <xsd:simpleType>
        <xsd:restriction base="dms:Text">
          <xsd:maxLength value="255"/>
        </xsd:restriction>
      </xsd:simpleType>
    </xsd:element>
    <xsd:element name="Contributor" ma:index="47" ma:displayName="KAM Contributor" ma:list="UserInfo" ma:SharePointGroup="0" ma:internalName="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13ae4d5-443f-4bc1-9f25-8f68dc5aa0c0" elementFormDefault="qualified">
    <xsd:import namespace="http://schemas.microsoft.com/office/2006/documentManagement/types"/>
    <xsd:import namespace="http://schemas.microsoft.com/office/infopath/2007/PartnerControls"/>
    <xsd:element name="Abstract" ma:index="24" nillable="true" ma:displayName="Abstract" ma:internalName="Abstract">
      <xsd:simpleType>
        <xsd:restriction base="dms:Note">
          <xsd:maxLength value="150"/>
        </xsd:restriction>
      </xsd:simpleType>
    </xsd:element>
    <xsd:element name="BusinessTitle" ma:index="33" ma:displayName="Business Title" ma:indexed="true" ma:internalName="BusinessTitle" ma:readOnly="false">
      <xsd:simpleType>
        <xsd:restriction base="dms:Text"/>
      </xsd:simpleType>
    </xsd:element>
    <xsd:element name="ContentDate" ma:index="54" ma:displayName="Content Date" ma:format="DateOnly" ma:indexed="true" ma:internalName="ContentDate" ma:readOnly="false">
      <xsd:simpleType>
        <xsd:restriction base="dms:DateTime"/>
      </xsd:simpleType>
    </xsd:element>
    <xsd:element name="KA_x0020_Resource" ma:index="69" nillable="true" ma:displayName="KA Resource" ma:description="Identifies the details of the KA Resource alligned" ma:internalName="KA_x0020_Resource">
      <xsd:simpleType>
        <xsd:restriction base="dms:Text">
          <xsd:maxLength value="255"/>
        </xsd:restriction>
      </xsd:simpleType>
    </xsd:element>
    <xsd:element name="Designated_x0020_QA" ma:index="70" nillable="true" ma:displayName="Designated QA" ma:internalName="Designated_x0020_QA">
      <xsd:simpleType>
        <xsd:restriction base="dms:Text">
          <xsd:maxLength value="255"/>
        </xsd:restriction>
      </xsd:simpleType>
    </xsd:element>
    <xsd:element name="KAMActivityId" ma:index="71" nillable="true" ma:displayName="KAM Activity Id" ma:internalName="KAMActivityId">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F0C9C1-571A-469E-93FE-640E88AEF1EC" elementFormDefault="qualified">
    <xsd:import namespace="http://schemas.microsoft.com/office/2006/documentManagement/types"/>
    <xsd:import namespace="http://schemas.microsoft.com/office/infopath/2007/PartnerControls"/>
    <xsd:element name="Global_x0020_Internal_x0020_ServiceTaxHTField0" ma:index="11" nillable="true" ma:taxonomy="true" ma:internalName="Global_x0020_Internal_x0020_ServiceTaxHTField" ma:taxonomyFieldName="Global_x0020_Internal_x0020_Service" ma:displayName="Global Internal Service" ma:readOnly="false" ma:default="" ma:fieldId="{78949fba-bdc1-4268-a377-2819f8f8cc22}" ma:taxonomyMulti="true" ma:sspId="155bb128-613e-4099-96fa-4403fd0cc87b" ma:termSetId="2d964c90-0fcb-4b60-9702-531635f17251" ma:anchorId="00000000-0000-0000-0000-000000000000" ma:open="false" ma:isKeyword="false">
      <xsd:complexType>
        <xsd:sequence>
          <xsd:element ref="pc:Terms" minOccurs="0" maxOccurs="1"/>
        </xsd:sequence>
      </xsd:complexType>
    </xsd:element>
    <xsd:element name="Local_x0020_Internal_x0020_ServiceTaxHTField0" ma:index="20" nillable="true" ma:taxonomy="true" ma:internalName="Local_x0020_Internal_x0020_ServiceTaxHTField" ma:taxonomyFieldName="Local_x0020_Internal_x0020_Service" ma:displayName="Local Internal Service" ma:readOnly="false" ma:default="" ma:fieldId="{3c6b9500-9e92-4dc8-ac80-766b07b1a639}" ma:taxonomyMulti="true" ma:sspId="155bb128-613e-4099-96fa-4403fd0cc87b" ma:termSetId="a6913820-b621-4796-b77e-fe7afb08f41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273937-55e7-450c-ac1f-0f7de532f690"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35e094c5-d8f1-4f15-bff1-bc665dc24d7d}" ma:internalName="TaxCatchAll" ma:showField="CatchAllData"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35e094c5-d8f1-4f15-bff1-bc665dc24d7d}" ma:internalName="TaxCatchAllLabel" ma:readOnly="true" ma:showField="CatchAllDataLabel"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ClientLukup" ma:index="29" nillable="true" ma:displayName="Client" ma:internalName="ClientLukup" ma:readOnly="false">
      <xsd:simpleType>
        <xsd:restriction base="dms:Text"/>
      </xsd:simpleType>
    </xsd:element>
    <xsd:element name="ClientID" ma:index="30" nillable="true" ma:displayName="ClientID" ma:internalName="ClientID" ma:readOnly="false">
      <xsd:simpleType>
        <xsd:restriction base="dms:Text"/>
      </xsd:simpleType>
    </xsd:element>
    <xsd:element name="i67d27b5dd1e4ed29b03622e76ee750b" ma:index="39" nillable="true" ma:taxonomy="true" ma:internalName="i67d27b5dd1e4ed29b03622e76ee750b" ma:taxonomyFieldName="Badge" ma:displayName="Badge" ma:fieldId="{267d27b5-dd1e-4ed2-9b03-622e76ee750b}" ma:taxonomyMulti="true" ma:sspId="6fbc8ed7-f359-45a5-bf77-267ed0eb5b96" ma:termSetId="7a48158d-64ca-4430-ad6d-4a8049ec2f5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4E32D3-2E21-4611-87E1-D68FC0813440" elementFormDefault="qualified">
    <xsd:import namespace="http://schemas.microsoft.com/office/2006/documentManagement/types"/>
    <xsd:import namespace="http://schemas.microsoft.com/office/infopath/2007/PartnerControls"/>
    <xsd:element name="Geography_x0020_of_x0020_OriginTaxHTField0" ma:index="15" ma:taxonomy="true" ma:internalName="Geography_x0020_of_x0020_OriginT" ma:taxonomyFieldName="Geography_x0020_of_x0020_Origin" ma:displayName="Geography of Origin" ma:indexed="true" ma:readOnly="false" ma:default="" ma:fieldId="{7a66e3fe-fcb6-4ce2-854d-45e09459c5a7}" ma:sspId="155bb128-613e-4099-96fa-4403fd0cc87b" ma:termSetId="e4340256-abf0-49e3-8918-ff7cf781b3e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Local_x0020_Content_x0020_TypeTaxHTField0" ma:index="17" ma:taxonomy="true" ma:internalName="Local_x0020_Content_x0020_TypeTa" ma:taxonomyFieldName="Local_x0020_Content_x0020_Type" ma:displayName="Local Content Type" ma:indexed="true" ma:readOnly="false" ma:default="" ma:fieldId="{2366867c-77cd-4933-afd3-42beb1b807cf}" ma:sspId="155bb128-613e-4099-96fa-4403fd0cc87b" ma:termSetId="71325c3c-855f-4016-ae90-48a98c58e6a3" ma:anchorId="00000000-0000-0000-0000-000000000000" ma:open="false" ma:isKeyword="false">
      <xsd:complexType>
        <xsd:sequence>
          <xsd:element ref="pc:Terms" minOccurs="0" maxOccurs="1"/>
        </xsd:sequence>
      </xsd:complexType>
    </xsd:element>
    <xsd:element name="Global_x0020_Content_x0020_TypeTaxHTField0" ma:index="22" ma:taxonomy="true" ma:internalName="Global_x0020_Content_x0020_TypeTa" ma:taxonomyFieldName="Global_x0020_Content_x0020_Type" ma:displayName="Global Content Type" ma:indexed="true" ma:readOnly="false" ma:default="" ma:fieldId="{fcc52b76-f36e-4614-8493-5412b2f37375}" ma:sspId="155bb128-613e-4099-96fa-4403fd0cc87b" ma:termSetId="c1d74e5f-813e-428a-9d1d-e00dfcad313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Primary_x0020_Global_x0020_IndustTaxHTField0" ma:index="25" nillable="true" ma:taxonomy="true" ma:internalName="Primary_x0020_Global_x0020_Indust0" ma:taxonomyFieldName="Primary_x0020_Global_x0020_Indust" ma:displayName="Primary Global Industry" ma:indexed="true" ma:readOnly="false" ma:default="" ma:fieldId="{9829ff8e-6819-48cd-ae85-b2213487d9e6}"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Primary_x0020_Local_x0020_IndustTaxHTField0" ma:index="36" nillable="true" ma:taxonomy="true" ma:internalName="Primary_x0020_Local_x0020_Indust0" ma:taxonomyFieldName="Primary_x0020_Local_x0020_Indust" ma:displayName="Primary Local Industry" ma:indexed="true" ma:readOnly="false" ma:default="" ma:fieldId="{6b32ec70-79ed-4643-bd98-fe19e9037b23}"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Primary_x0020_Global_x0020_ClientTaxHTField0" ma:index="27" nillable="true" ma:taxonomy="true" ma:internalName="Primary_x0020_Global_x0020_Client0" ma:taxonomyFieldName="Primary_x0020_Global_x0020_Client" ma:displayName="Primary Global Client Service" ma:indexed="true" ma:readOnly="false" ma:default="" ma:fieldId="{6fa21800-7e1f-46b0-9b6b-749847137ef7}"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Primary_x0020_Local_x0020_ClientTaxHTField0" ma:index="48" nillable="true" ma:taxonomy="true" ma:internalName="Primary_x0020_Local_x0020_Client0" ma:taxonomyFieldName="Primary_x0020_Local_x0020_Client" ma:displayName="Primary Local Client Service" ma:indexed="true" ma:readOnly="false" ma:default="" ma:fieldId="{d67f870b-bb8f-4192-92b2-8d437da53387}"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BE4740-AD0E-4EAB-9055-8EB1C48284D9" elementFormDefault="qualified">
    <xsd:import namespace="http://schemas.microsoft.com/office/2006/documentManagement/types"/>
    <xsd:import namespace="http://schemas.microsoft.com/office/infopath/2007/PartnerControls"/>
    <xsd:element name="IPCO_x0020_DesignationTaxHTField0" ma:index="31" nillable="true" ma:taxonomy="true" ma:internalName="IPCO_x0020_DesignationTaxHTField" ma:taxonomyFieldName="IPCO_x0020_Designation" ma:displayName="IPCO Designation" ma:readOnly="false" ma:default="377;#May be edited and used internally or externally for any purpose (Category D)|f8400f62-65c9-4658-9900-b0ea185e4722" ma:fieldId="{310648f3-cc93-44e0-b643-60c4ef2fcc62}" ma:sspId="155bb128-613e-4099-96fa-4403fd0cc87b" ma:termSetId="4cc4a969-8de7-4bb8-953e-ed88518a96a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KAM_x0020_LanguageTaxHTField0" ma:index="34" ma:taxonomy="true" ma:internalName="KAM_x0020_LanguageTaxHTField0" ma:taxonomyFieldName="KAM_x0020_Language" ma:displayName="KAM Language" ma:readOnly="false" ma:default="1;#English (EN) (1787)|b169a262-1aaa-4ccb-9acf-78a36c1d9bab" ma:fieldId="{03648da4-bfa7-4bd1-96dc-f553c5e5b276}"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0186DE-B11E-4A29-9C82-428D45BCA71F" elementFormDefault="qualified">
    <xsd:import namespace="http://schemas.microsoft.com/office/2006/documentManagement/types"/>
    <xsd:import namespace="http://schemas.microsoft.com/office/infopath/2007/PartnerControls"/>
    <xsd:element name="Secondary_x0020_Global_x0020_ClieTaxHTField0" ma:index="41" nillable="true" ma:taxonomy="true" ma:internalName="Secondary_x0020_Global_x0020_Clie0" ma:taxonomyFieldName="Secondary_x0020_Global_x0020_Clie" ma:displayName="Secondary Global Client Service" ma:readOnly="false" ma:default="" ma:fieldId="{936248a3-a03a-4130-81ab-4d29e233dc55}"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Secondary_x0020_Local_x0020_ClieTaxHTField0" ma:index="52" nillable="true" ma:taxonomy="true" ma:internalName="Secondary_x0020_Local_x0020_Clie0" ma:taxonomyFieldName="Secondary_x0020_Local_x0020_Clie" ma:displayName="Secondary Local Client Service" ma:readOnly="false" ma:default="" ma:fieldId="{28eebca6-6196-4823-bbf3-f044ece0fe5d}"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DE3-080E-4EC6-B7DD-508C11F603C7" elementFormDefault="qualified">
    <xsd:import namespace="http://schemas.microsoft.com/office/2006/documentManagement/types"/>
    <xsd:import namespace="http://schemas.microsoft.com/office/infopath/2007/PartnerControls"/>
    <xsd:element name="Secondary_x0020_Local_x0020_InduTaxHTField0" ma:index="43" nillable="true" ma:taxonomy="true" ma:internalName="Secondary_x0020_Local_x0020_Indu0" ma:taxonomyFieldName="Secondary_x0020_Local_x0020_Indu" ma:displayName="Secondary Local Industry" ma:readOnly="false" ma:default="" ma:fieldId="{9d641368-8359-4fe4-aecd-cff6926473b4}"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element name="Secondary_x0020_Global_x0020_InduTaxHTField0" ma:index="50" nillable="true" ma:taxonomy="true" ma:internalName="Secondary_x0020_Global_x0020_Indu0" ma:taxonomyFieldName="Secondary_x0020_Global_x0020_Indu" ma:displayName="Secondary Global Industry" ma:readOnly="false" ma:default="" ma:fieldId="{a5fbaf9d-c649-4b58-88fb-19e85bd08591}"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Applicable_x0020_GeographyTaxHTField0" ma:index="45" ma:taxonomy="true" ma:internalName="Applicable_x0020_GeographyTaxHTF" ma:taxonomyFieldName="Applicable_x0020_Geography" ma:displayName="Applicable Geography" ma:readOnly="false" ma:default="" ma:fieldId="{c7b729d8-9a17-489c-8693-58538765e77f}" ma:taxonomyMulti="true" ma:sspId="155bb128-613e-4099-96fa-4403fd0cc87b" ma:termSetId="2da3d9cd-4380-47c9-85c9-ae286304082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Author_selected xmlns="http://schemas.microsoft.com/sharepoint/v3">
      <UserInfo>
        <DisplayName/>
        <AccountId xsi:nil="true"/>
        <AccountType/>
      </UserInfo>
    </Author_selected>
    <Local_x0020_Internal_x0020_ServiceTaxHTField0 xmlns="7AF0C9C1-571A-469E-93FE-640E88AEF1EC">
      <Terms xmlns="http://schemas.microsoft.com/office/infopath/2007/PartnerControls"/>
    </Local_x0020_Internal_x0020_ServiceTaxHTField0>
    <Abstract xmlns="513ae4d5-443f-4bc1-9f25-8f68dc5aa0c0">Data Migration and Master Data Management proposal templates highlighting Deloitte’s approach, phases and frameworks for the process.</Abstract>
    <DescriptionHTML xmlns="http://schemas.microsoft.com/sharepoint/v3" xsi:nil="true"/>
    <Global_x0020_Internal_x0020_ServiceTaxHTField0 xmlns="7AF0C9C1-571A-469E-93FE-640E88AEF1EC">
      <Terms xmlns="http://schemas.microsoft.com/office/infopath/2007/PartnerControls"/>
    </Global_x0020_Internal_x0020_ServiceTaxHTField0>
    <KA_x0020_Resource xmlns="513ae4d5-443f-4bc1-9f25-8f68dc5aa0c0" xsi:nil="true"/>
    <ContentDate xmlns="513ae4d5-443f-4bc1-9f25-8f68dc5aa0c0">2021-04-29T23:00:00+00:00</ContentDate>
    <KAMActivityId xmlns="513ae4d5-443f-4bc1-9f25-8f68dc5aa0c0" xsi:nil="true"/>
    <Loc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Global:Templates:Deliverable Templates</TermName>
          <TermId xmlns="http://schemas.microsoft.com/office/infopath/2007/PartnerControls">db988a17-066d-4b80-884a-8ad3dfe301fa</TermId>
        </TermInfo>
      </Terms>
    </Local_x0020_Content_x0020_TypeTaxHTField0>
    <Client xmlns="http://schemas.microsoft.com/sharepoint/v3" xsi:nil="true"/>
    <i67d27b5dd1e4ed29b03622e76ee750b xmlns="a3273937-55e7-450c-ac1f-0f7de532f690">
      <Terms xmlns="http://schemas.microsoft.com/office/infopath/2007/PartnerControls"/>
    </i67d27b5dd1e4ed29b03622e76ee750b>
    <Primary_x0020_Global_x0020_IndustTaxHTField0 xmlns="83DDB362-4C05-4E52-A8D9-EF2F47978B8D">
      <Terms xmlns="http://schemas.microsoft.com/office/infopath/2007/PartnerControls"/>
    </Primary_x0020_Global_x0020_IndustTaxHTField0>
    <ClientID xmlns="a3273937-55e7-450c-ac1f-0f7de532f690" xsi:nil="true"/>
    <IPCO_x0020_DesignationTaxHTField0 xmlns="0DBE4740-AD0E-4EAB-9055-8EB1C48284D9">
      <Terms xmlns="http://schemas.microsoft.com/office/infopath/2007/PartnerControls">
        <TermInfo xmlns="http://schemas.microsoft.com/office/infopath/2007/PartnerControls">
          <TermName xmlns="http://schemas.microsoft.com/office/infopath/2007/PartnerControls">May be edited and used internally or externally for any purpose (Category D)</TermName>
          <TermId xmlns="http://schemas.microsoft.com/office/infopath/2007/PartnerControls">f8400f62-65c9-4658-9900-b0ea185e4722</TermId>
        </TermInfo>
      </Terms>
    </IPCO_x0020_DesignationTaxHTField0>
    <BusinessTitle xmlns="513ae4d5-443f-4bc1-9f25-8f68dc5aa0c0">Data Migration and Master Data Management Templates</BusinessTitle>
    <Primary_x0020_Local_x0020_IndustTaxHTField0 xmlns="83DDB362-4C05-4E52-A8D9-EF2F47978B8D">
      <Terms xmlns="http://schemas.microsoft.com/office/infopath/2007/PartnerControls"/>
    </Primary_x0020_Local_x0020_IndustTaxHTField0>
    <Author_entered xmlns="http://schemas.microsoft.com/sharepoint/v3">Deloitte member firm</Author_entered>
    <Contributor xmlns="http://schemas.microsoft.com/sharepoint/v3">
      <UserInfo>
        <DisplayName>Owens, Emily</DisplayName>
        <AccountId>416904</AccountId>
        <AccountType/>
      </UserInfo>
    </Contributor>
    <Glob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Templates:Deliverable Templates</TermName>
          <TermId xmlns="http://schemas.microsoft.com/office/infopath/2007/PartnerControls">db988a17-066d-4b80-884a-8ad3dfe301fa</TermId>
        </TermInfo>
      </Terms>
    </Global_x0020_Content_x0020_TypeTaxHTField0>
    <Primary_x0020_Global_x0020_ClientTaxHTField0 xmlns="7D1768DD-F29E-4DC2-9191-F2636B9FA92C">
      <Terms xmlns="http://schemas.microsoft.com/office/infopath/2007/PartnerControls">
        <TermInfo xmlns="http://schemas.microsoft.com/office/infopath/2007/PartnerControls">
          <TermName xmlns="http://schemas.microsoft.com/office/infopath/2007/PartnerControls">Consulting:Enterprise Technology and Performance:SAP:SAP Enterprise Transformation</TermName>
          <TermId xmlns="http://schemas.microsoft.com/office/infopath/2007/PartnerControls">f64486d2-52f9-4420-8f0b-5db16776c11f</TermId>
        </TermInfo>
      </Terms>
    </Primary_x0020_Global_x0020_ClientTaxHTField0>
    <Applicable_x0020_GeographyTaxHTField0 xmlns="5A51C775-C49C-428B-8C1E-2F89178D00F4">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f12aef73-b423-4016-a43f-15722d3a0a5e</TermId>
        </TermInfo>
      </Terms>
    </Applicable_x0020_GeographyTaxHTField0>
    <Designated_x0020_QA xmlns="513ae4d5-443f-4bc1-9f25-8f68dc5aa0c0" xsi:nil="true"/>
    <KAM_x0020_Language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KAM_x0020_LanguageTaxHTField0>
    <Secondary_x0020_Local_x0020_InduTaxHTField0 xmlns="546D9DE3-080E-4EC6-B7DD-508C11F603C7">
      <Terms xmlns="http://schemas.microsoft.com/office/infopath/2007/PartnerControls"/>
    </Secondary_x0020_Local_x0020_InduTaxHTField0>
    <TaxCatchAll xmlns="a3273937-55e7-450c-ac1f-0f7de532f690">
      <Value>15231</Value>
      <Value>19307</Value>
      <Value>4014</Value>
      <Value>19251</Value>
      <Value>378</Value>
      <Value>14521</Value>
      <Value>14520</Value>
      <Value>375</Value>
      <Value>16</Value>
    </TaxCatchAll>
    <ClientLukup xmlns="a3273937-55e7-450c-ac1f-0f7de532f690" xsi:nil="true"/>
    <Geography_x0020_of_x0020_OriginTaxHTField0 xmlns="994E32D3-2E21-4611-87E1-D68FC0813440">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8669e820-73ba-4720-ae5a-c570850ee0aa</TermId>
        </TermInfo>
      </Terms>
    </Geography_x0020_of_x0020_OriginTaxHTField0>
    <Secondary_x0020_Global_x0020_ClieTaxHTField0 xmlns="3A0186DE-B11E-4A29-9C82-428D45BCA71F">
      <Terms xmlns="http://schemas.microsoft.com/office/infopath/2007/PartnerControls"/>
    </Secondary_x0020_Global_x0020_ClieTaxHTField0>
    <Primary_x0020_Local_x0020_ClientTaxHTField0 xmlns="7D1768DD-F29E-4DC2-9191-F2636B9FA92C">
      <Terms xmlns="http://schemas.microsoft.com/office/infopath/2007/PartnerControls">
        <TermInfo xmlns="http://schemas.microsoft.com/office/infopath/2007/PartnerControls">
          <TermName xmlns="http://schemas.microsoft.com/office/infopath/2007/PartnerControls">Global:Consulting:Enterprise Technology and Performance:SAP:SAP Enterprise Transformation</TermName>
          <TermId xmlns="http://schemas.microsoft.com/office/infopath/2007/PartnerControls">f64486d2-52f9-4420-8f0b-5db16776c11f</TermId>
        </TermInfo>
      </Terms>
    </Primary_x0020_Local_x0020_ClientTaxHTField0>
    <Secondary_x0020_Global_x0020_InduTaxHTField0 xmlns="546D9DE3-080E-4EC6-B7DD-508C11F603C7">
      <Terms xmlns="http://schemas.microsoft.com/office/infopath/2007/PartnerControls"/>
    </Secondary_x0020_Global_x0020_InduTaxHTField0>
    <Secondary_x0020_Local_x0020_ClieTaxHTField0 xmlns="3A0186DE-B11E-4A29-9C82-428D45BCA71F">
      <Terms xmlns="http://schemas.microsoft.com/office/infopath/2007/PartnerControls"/>
    </Secondary_x0020_Local_x0020_ClieTaxHTField0>
  </documentManagement>
</p:properties>
</file>

<file path=customXml/itemProps1.xml><?xml version="1.0" encoding="utf-8"?>
<ds:datastoreItem xmlns:ds="http://schemas.openxmlformats.org/officeDocument/2006/customXml" ds:itemID="{A01C6135-4204-4A54-A209-679FA0B5B2A4}"/>
</file>

<file path=customXml/itemProps2.xml><?xml version="1.0" encoding="utf-8"?>
<ds:datastoreItem xmlns:ds="http://schemas.openxmlformats.org/officeDocument/2006/customXml" ds:itemID="{020A79ED-0EF9-4FCB-9839-824FD08C5498}"/>
</file>

<file path=customXml/itemProps3.xml><?xml version="1.0" encoding="utf-8"?>
<ds:datastoreItem xmlns:ds="http://schemas.openxmlformats.org/officeDocument/2006/customXml" ds:itemID="{B8A5FABE-BBA1-44C9-BFE5-6F788E7237C9}"/>
</file>

<file path=customXml/itemProps4.xml><?xml version="1.0" encoding="utf-8"?>
<ds:datastoreItem xmlns:ds="http://schemas.openxmlformats.org/officeDocument/2006/customXml" ds:itemID="{9785EDB2-4A50-4296-85D5-1197206A2054}"/>
</file>

<file path=docProps/app.xml><?xml version="1.0" encoding="utf-8"?>
<Properties xmlns="http://schemas.openxmlformats.org/officeDocument/2006/extended-properties" xmlns:vt="http://schemas.openxmlformats.org/officeDocument/2006/docPropsVTypes">
  <Template>Written Format (8.5x11)</Template>
  <TotalTime>0</TotalTime>
  <Words>2778</Words>
  <Application>Microsoft Office PowerPoint</Application>
  <PresentationFormat>Letter Paper (8.5x11 in)</PresentationFormat>
  <Paragraphs>203</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Open Sans</vt:lpstr>
      <vt:lpstr>Verdana</vt:lpstr>
      <vt:lpstr>Wingdings 2</vt:lpstr>
      <vt:lpstr>Deloitte 16_9 onscreen</vt:lpstr>
      <vt:lpstr>think-cell Slide</vt:lpstr>
      <vt:lpstr>Master data management </vt:lpstr>
      <vt:lpstr>Master data management </vt:lpstr>
      <vt:lpstr>Master data management </vt:lpstr>
      <vt:lpstr>Master data management </vt:lpstr>
      <vt:lpstr>Master data management </vt:lpstr>
      <vt:lpstr>Master data management </vt:lpstr>
      <vt:lpstr>Master data management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2021-05-04T09:50:46Z</dcterms:created>
  <dcterms:modified xsi:type="dcterms:W3CDTF">2021-05-04T09:50:53Z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0x0101002880177DFDC248C38C745E1D664A5FC5009468A19E74275348838589BEFD6A9573</vt:lpwstr>
  </property>
  <property fmtid="{D5CDD505-2E9C-101B-9397-08002B2CF9AE}" pid="3" name="Local Content Type">
    <vt:lpwstr>14520;#Global:Templates:Deliverable Templates|db988a17-066d-4b80-884a-8ad3dfe301fa</vt:lpwstr>
  </property>
  <property fmtid="{D5CDD505-2E9C-101B-9397-08002B2CF9AE}" pid="4" name="Primary Local Client">
    <vt:lpwstr>15231;#Global:Consulting:Enterprise Technology and Performance:SAP:SAP Enterprise Transformation|f64486d2-52f9-4420-8f0b-5db16776c11f</vt:lpwstr>
  </property>
  <property fmtid="{D5CDD505-2E9C-101B-9397-08002B2CF9AE}" pid="5" name="Badge">
    <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378;#Global|8669e820-73ba-4720-ae5a-c570850ee0aa</vt:lpwstr>
  </property>
  <property fmtid="{D5CDD505-2E9C-101B-9397-08002B2CF9AE}" pid="10" name="KAM Language">
    <vt:lpwstr>19307;#English|b169a262-1aaa-4ccb-9acf-78a36c1d9bab</vt:lpwstr>
  </property>
  <property fmtid="{D5CDD505-2E9C-101B-9397-08002B2CF9AE}" pid="11" name="Primary Global Client">
    <vt:lpwstr>19251;#Consulting:Enterprise Technology and Performance:SAP:SAP Enterprise Transformation|f64486d2-52f9-4420-8f0b-5db16776c11f</vt:lpwstr>
  </property>
  <property fmtid="{D5CDD505-2E9C-101B-9397-08002B2CF9AE}" pid="12" name="Secondary Global Indu">
    <vt:lpwstr/>
  </property>
  <property fmtid="{D5CDD505-2E9C-101B-9397-08002B2CF9AE}" pid="13" name="Secondary Global Clie">
    <vt:lpwstr/>
  </property>
  <property fmtid="{D5CDD505-2E9C-101B-9397-08002B2CF9AE}" pid="14" name="Primary Global Indust">
    <vt:lpwstr/>
  </property>
  <property fmtid="{D5CDD505-2E9C-101B-9397-08002B2CF9AE}" pid="15" name="Global Content Type">
    <vt:lpwstr>14521;#Templates:Deliverable Templates|db988a17-066d-4b80-884a-8ad3dfe301fa</vt:lpwstr>
  </property>
  <property fmtid="{D5CDD505-2E9C-101B-9397-08002B2CF9AE}" pid="16" name="Local Internal Service">
    <vt:lpwstr/>
  </property>
  <property fmtid="{D5CDD505-2E9C-101B-9397-08002B2CF9AE}" pid="17" name="Global Internal Service">
    <vt:lpwstr/>
  </property>
  <property fmtid="{D5CDD505-2E9C-101B-9397-08002B2CF9AE}" pid="18" name="Secondary Local Clie">
    <vt:lpwstr/>
  </property>
  <property fmtid="{D5CDD505-2E9C-101B-9397-08002B2CF9AE}" pid="19" name="IPCO Designation">
    <vt:lpwstr>4014;#May be edited and used internally or externally for any purpose (Category D)|f8400f62-65c9-4658-9900-b0ea185e4722</vt:lpwstr>
  </property>
  <property fmtid="{D5CDD505-2E9C-101B-9397-08002B2CF9AE}" pid="20" name="_dlc_policyId">
    <vt:lpwstr/>
  </property>
  <property fmtid="{D5CDD505-2E9C-101B-9397-08002B2CF9AE}" pid="21" name="ItemRetentionFormula">
    <vt:lpwstr/>
  </property>
  <property fmtid="{D5CDD505-2E9C-101B-9397-08002B2CF9AE}" pid="22" name="Publishing Owning Te">
    <vt:lpwstr>16;#Consulting|7434a3af-136e-42a8-bb53-fcc906dbc283</vt:lpwstr>
  </property>
  <property fmtid="{D5CDD505-2E9C-101B-9397-08002B2CF9AE}" pid="23" name="Publishing Owning Te0">
    <vt:lpwstr>Consulting|7434a3af-136e-42a8-bb53-fcc906dbc283</vt:lpwstr>
  </property>
  <property fmtid="{D5CDD505-2E9C-101B-9397-08002B2CF9AE}" pid="24" name="_docset_NoMedatataSyncRequired">
    <vt:lpwstr>False</vt:lpwstr>
  </property>
</Properties>
</file>