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6858000" cx="9144000"/>
  <p:notesSz cx="7099300" cy="10234600"/>
  <p:embeddedFontLst>
    <p:embeddedFont>
      <p:font typeface="Corbel"/>
      <p:regular r:id="rId53"/>
      <p:bold r:id="rId54"/>
      <p:italic r:id="rId55"/>
      <p:boldItalic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4A5EF1-D46B-4EE1-B4ED-7371F563029B}">
  <a:tblStyle styleId="{964A5EF1-D46B-4EE1-B4ED-7371F56302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Corbel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Corbel-italic.fntdata"/><Relationship Id="rId10" Type="http://schemas.openxmlformats.org/officeDocument/2006/relationships/slide" Target="slides/slide3.xml"/><Relationship Id="rId54" Type="http://schemas.openxmlformats.org/officeDocument/2006/relationships/font" Target="fonts/Corbel-bold.fntdata"/><Relationship Id="rId13" Type="http://schemas.openxmlformats.org/officeDocument/2006/relationships/slide" Target="slides/slide6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5.xml"/><Relationship Id="rId56" Type="http://schemas.openxmlformats.org/officeDocument/2006/relationships/font" Target="fonts/Corbel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Google Shape;646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 — Computer Abstractions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2" name="Google Shape;82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3" name="Google Shape;83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84213" y="1125538"/>
            <a:ext cx="8270875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84213" y="3757613"/>
            <a:ext cx="8270875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8004175" y="93662"/>
            <a:ext cx="935037" cy="935037"/>
            <a:chOff x="8004175" y="93663"/>
            <a:chExt cx="935038" cy="935037"/>
          </a:xfrm>
        </p:grpSpPr>
        <p:sp>
          <p:nvSpPr>
            <p:cNvPr id="21" name="Google Shape;21;p1"/>
            <p:cNvSpPr/>
            <p:nvPr/>
          </p:nvSpPr>
          <p:spPr>
            <a:xfrm>
              <a:off x="8004175" y="93663"/>
              <a:ext cx="935038" cy="935037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027988" y="293688"/>
              <a:ext cx="901700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8112125" y="493713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9.jpg"/><Relationship Id="rId5" Type="http://schemas.openxmlformats.org/officeDocument/2006/relationships/image" Target="../media/image21.jpg"/><Relationship Id="rId6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Chapter 1</a:t>
            </a:r>
            <a:endParaRPr/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2268537" y="3068637"/>
            <a:ext cx="58324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Abstractions and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Below Your Program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32137" y="1125537"/>
            <a:ext cx="58229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high-level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Compiler: translates HLL code to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System: service code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input/output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memory and storage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tasks &amp; sharing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Processor, memory, I/O controllers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 rot="5400000">
            <a:off x="7560468" y="1215231"/>
            <a:ext cx="2800350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§1.3 Below Your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1-02-P374493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781300"/>
            <a:ext cx="24003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Levels of Program Code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84212" y="1125537"/>
            <a:ext cx="47513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language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abstraction closer to problem domain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for productivity and portability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language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representation of instructions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representation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digits (bits)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instructions and data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600" y="1125537"/>
            <a:ext cx="3367087" cy="526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1-04-P374493"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060575"/>
            <a:ext cx="3973512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Components of a Computer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4356100" y="1125537"/>
            <a:ext cx="45989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components for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kinds of computer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Desktop, server,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Input/output includes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User-interface devices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Display, keyboard, mouse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devices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disk, CD/DVD, flash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communicating with other computers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 rot="5400000">
            <a:off x="7708106" y="1064418"/>
            <a:ext cx="25050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§1.4 Under the Covers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84212" y="1258887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Touchscreen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684212" y="1125537"/>
            <a:ext cx="40576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PostPC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Supersedes keyboard and mouse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Resistive and Capacitive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tablets, smart phones use capacitive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Capacitive allows multiple touches simultaneously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rtassoc.com/wp-content/uploads/2010/01/iPad-w-hands.jpg"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2" y="1844675"/>
            <a:ext cx="33623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Opening the Box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136650"/>
            <a:ext cx="4173537" cy="358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875" y="4437062"/>
            <a:ext cx="6480175" cy="19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5076825" y="1241425"/>
            <a:ext cx="3959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Capacitive multitouch LCD 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 flipH="1">
            <a:off x="2987675" y="1425575"/>
            <a:ext cx="1944687" cy="347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5" name="Google Shape;255;p30"/>
          <p:cNvSpPr txBox="1"/>
          <p:nvPr/>
        </p:nvSpPr>
        <p:spPr>
          <a:xfrm>
            <a:off x="5164137" y="1746250"/>
            <a:ext cx="3960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3.8 V, 25 Watt-hour battery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 flipH="1">
            <a:off x="4500562" y="1931987"/>
            <a:ext cx="663575" cy="560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7" name="Google Shape;257;p30"/>
          <p:cNvSpPr txBox="1"/>
          <p:nvPr/>
        </p:nvSpPr>
        <p:spPr>
          <a:xfrm>
            <a:off x="6081712" y="2565400"/>
            <a:ext cx="2125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 flipH="1">
            <a:off x="2698750" y="2751137"/>
            <a:ext cx="3313112" cy="1182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9" name="Google Shape;259;p30"/>
          <p:cNvCxnSpPr/>
          <p:nvPr/>
        </p:nvCxnSpPr>
        <p:spPr>
          <a:xfrm flipH="1">
            <a:off x="6227762" y="2935287"/>
            <a:ext cx="917575" cy="150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Inside the Processor (CPU)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performs operations on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Control: sequences datapath, memory, 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fast SRAM memory for immediate access to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Inside the Processor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684212" y="1125537"/>
            <a:ext cx="8270875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A5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1773237"/>
            <a:ext cx="3833812" cy="461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Abstractions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684212" y="1700212"/>
            <a:ext cx="82708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helps us deal with complexity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lower-level detail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binary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ISA plus system 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details underlying and interface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684212" y="1187450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ash-cards"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8425" y="1196975"/>
            <a:ext cx="2695575" cy="20304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Safe Place for Data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684212" y="1125537"/>
            <a:ext cx="8270875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Volatile main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Loses instructions and data when power off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Non-volatile secondary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Magnetic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disk (CDROM, DVD)</a:t>
            </a:r>
            <a:endParaRPr/>
          </a:p>
        </p:txBody>
      </p:sp>
      <p:pic>
        <p:nvPicPr>
          <p:cNvPr descr="hard-disk-drive" id="307" name="Google Shape;3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3716337"/>
            <a:ext cx="4537075" cy="2557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h-memory-exploded" id="308" name="Google Shape;30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562" y="3141662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vd-drive" id="309" name="Google Shape;30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625" y="4797425"/>
            <a:ext cx="2454275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684212" y="1125537"/>
            <a:ext cx="8270875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Communication, resource sharing, nonlocal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area network (LAN): Ethernet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 (WAN): the Internet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network: WiFi, Bluetooth</a:t>
            </a:r>
            <a:endParaRPr/>
          </a:p>
        </p:txBody>
      </p:sp>
      <p:pic>
        <p:nvPicPr>
          <p:cNvPr descr="ethernet-cables"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4365625"/>
            <a:ext cx="2289175" cy="171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-router" id="322" name="Google Shape;3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3860800"/>
            <a:ext cx="2524125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Computer Revolution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in computer technology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Underpinned by Moore’s Law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novel applications feasible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in automobiles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phones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genome project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Engines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are pervasive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rot="5400000">
            <a:off x="8016875" y="760412"/>
            <a:ext cx="1887537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Technology Trends</a:t>
            </a:r>
            <a:endParaRPr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684212" y="1125537"/>
            <a:ext cx="3311525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Electronics technology continues to evolve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capacity and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cost</a:t>
            </a:r>
            <a:endParaRPr/>
          </a:p>
        </p:txBody>
      </p:sp>
      <p:graphicFrame>
        <p:nvGraphicFramePr>
          <p:cNvPr id="334" name="Google Shape;334;p36"/>
          <p:cNvGraphicFramePr/>
          <p:nvPr/>
        </p:nvGraphicFramePr>
        <p:xfrm>
          <a:off x="612775" y="386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{964A5EF1-D46B-4EE1-B4ED-7371F563029B}</a:tableStyleId>
              </a:tblPr>
              <a:tblGrid>
                <a:gridCol w="865175"/>
                <a:gridCol w="3527425"/>
                <a:gridCol w="2736850"/>
                <a:gridCol w="7905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Relative performance/cost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1951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Vacuum tube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1965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Transistor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Integrated circuit (IC)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1995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Very large scale IC (VLSI)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2,400,000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2013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Ultra large scale IC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250,000,000,000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36"/>
          <p:cNvSpPr txBox="1"/>
          <p:nvPr/>
        </p:nvSpPr>
        <p:spPr>
          <a:xfrm>
            <a:off x="5867400" y="3259137"/>
            <a:ext cx="1417637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capacity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275" y="1268412"/>
            <a:ext cx="4708525" cy="18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 txBox="1"/>
          <p:nvPr/>
        </p:nvSpPr>
        <p:spPr>
          <a:xfrm rot="5400000">
            <a:off x="6049168" y="2729706"/>
            <a:ext cx="5822950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§1.5 Technologies for Building Processors and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Manufacturing ICs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684212" y="5300662"/>
            <a:ext cx="8270875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Yield: proportion of working dies per wafer</a:t>
            </a:r>
            <a:endParaRPr/>
          </a:p>
        </p:txBody>
      </p:sp>
      <p:pic>
        <p:nvPicPr>
          <p:cNvPr descr="f01-18-P374493" id="349" name="Google Shape;3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412875"/>
            <a:ext cx="6481762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Intel Core i7 Wafer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684212" y="5157787"/>
            <a:ext cx="8270875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300mm wafer, 280 chips, 32nm technology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chip is 20.7 x 10.5 mm</a:t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052512"/>
            <a:ext cx="4175125" cy="414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Integrated Circuit Cost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684212" y="4005262"/>
            <a:ext cx="8270875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 relation to area and defect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Wafer cost and area are fixed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Defect rate determined by manufacturing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area determined by architecture and circuit design</a:t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355725"/>
            <a:ext cx="5862637" cy="236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Performance</a:t>
            </a:r>
            <a:endParaRPr/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684212" y="1125537"/>
            <a:ext cx="82708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airplane has the best performance?</a:t>
            </a:r>
            <a:endParaRPr/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839912"/>
            <a:ext cx="3167062" cy="209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86" name="Google Shape;3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00" y="1836737"/>
            <a:ext cx="3352800" cy="209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87" name="Google Shape;38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112" y="4065587"/>
            <a:ext cx="3167062" cy="209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88" name="Google Shape;38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6100" y="4056062"/>
            <a:ext cx="3379787" cy="2109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89" name="Google Shape;389;p40"/>
          <p:cNvSpPr txBox="1"/>
          <p:nvPr/>
        </p:nvSpPr>
        <p:spPr>
          <a:xfrm rot="5400000">
            <a:off x="7951787" y="822325"/>
            <a:ext cx="201771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§1.6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Response Time and Throughput</a:t>
            </a:r>
            <a:endParaRPr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long it takes to do a task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work done per unit time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tasks/transactions/… per hour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response time and throughput affected by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the processor with a faster version?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more processors?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focus on response time for now…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Relative Performance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684212" y="1125537"/>
            <a:ext cx="827087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Performance = 1/Execution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“X is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faster than Y”</a:t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2420937"/>
            <a:ext cx="5765800" cy="10080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684212" y="3573462"/>
            <a:ext cx="8270875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time taken to run 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10s on A, 15s on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Time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Execution Time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15s / 10s = 1.5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A is 1.5 times faster than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Measuring Execution Time</a:t>
            </a:r>
            <a:endParaRPr/>
          </a:p>
        </p:txBody>
      </p:sp>
      <p:sp>
        <p:nvSpPr>
          <p:cNvPr id="424" name="Google Shape;424;p4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response time, including all aspects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Processing, I/O, OS overhead, idle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system performance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spent processing a given job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Discounts I/O time, other jobs’ shares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Comprises user CPU time and system CPU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programs are affected differently by CPU and system performance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44"/>
          <p:cNvCxnSpPr/>
          <p:nvPr/>
        </p:nvCxnSpPr>
        <p:spPr>
          <a:xfrm>
            <a:off x="2627312" y="2493962"/>
            <a:ext cx="1728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35" name="Google Shape;435;p44"/>
          <p:cNvCxnSpPr/>
          <p:nvPr/>
        </p:nvCxnSpPr>
        <p:spPr>
          <a:xfrm>
            <a:off x="2627312" y="2565400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44"/>
          <p:cNvCxnSpPr/>
          <p:nvPr/>
        </p:nvCxnSpPr>
        <p:spPr>
          <a:xfrm>
            <a:off x="4356100" y="2565400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44"/>
          <p:cNvCxnSpPr/>
          <p:nvPr/>
        </p:nvCxnSpPr>
        <p:spPr>
          <a:xfrm>
            <a:off x="6083300" y="2565400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p44"/>
          <p:cNvCxnSpPr/>
          <p:nvPr/>
        </p:nvCxnSpPr>
        <p:spPr>
          <a:xfrm>
            <a:off x="7812087" y="2565400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Clocking</a:t>
            </a:r>
            <a:endParaRPr/>
          </a:p>
        </p:txBody>
      </p:sp>
      <p:sp>
        <p:nvSpPr>
          <p:cNvPr id="440" name="Google Shape;440;p44"/>
          <p:cNvSpPr txBox="1"/>
          <p:nvPr>
            <p:ph idx="1" type="body"/>
          </p:nvPr>
        </p:nvSpPr>
        <p:spPr>
          <a:xfrm>
            <a:off x="684212" y="1125537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of digital hardware governed by a constant-rate clock</a:t>
            </a:r>
            <a:endParaRPr/>
          </a:p>
        </p:txBody>
      </p:sp>
      <p:cxnSp>
        <p:nvCxnSpPr>
          <p:cNvPr id="441" name="Google Shape;441;p44"/>
          <p:cNvCxnSpPr/>
          <p:nvPr/>
        </p:nvCxnSpPr>
        <p:spPr>
          <a:xfrm>
            <a:off x="2627312" y="2709862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44"/>
          <p:cNvCxnSpPr/>
          <p:nvPr/>
        </p:nvCxnSpPr>
        <p:spPr>
          <a:xfrm>
            <a:off x="2627312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44"/>
          <p:cNvCxnSpPr/>
          <p:nvPr/>
        </p:nvCxnSpPr>
        <p:spPr>
          <a:xfrm>
            <a:off x="3490912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44"/>
          <p:cNvCxnSpPr/>
          <p:nvPr/>
        </p:nvCxnSpPr>
        <p:spPr>
          <a:xfrm>
            <a:off x="3490912" y="2997200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44"/>
          <p:cNvCxnSpPr/>
          <p:nvPr/>
        </p:nvCxnSpPr>
        <p:spPr>
          <a:xfrm>
            <a:off x="2339975" y="2997200"/>
            <a:ext cx="2873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4356100" y="2709862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4356100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44"/>
          <p:cNvCxnSpPr/>
          <p:nvPr/>
        </p:nvCxnSpPr>
        <p:spPr>
          <a:xfrm>
            <a:off x="5219700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44"/>
          <p:cNvCxnSpPr/>
          <p:nvPr/>
        </p:nvCxnSpPr>
        <p:spPr>
          <a:xfrm>
            <a:off x="5219700" y="2997200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4"/>
          <p:cNvCxnSpPr/>
          <p:nvPr/>
        </p:nvCxnSpPr>
        <p:spPr>
          <a:xfrm>
            <a:off x="6083300" y="2709862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1" name="Google Shape;451;p44"/>
          <p:cNvCxnSpPr/>
          <p:nvPr/>
        </p:nvCxnSpPr>
        <p:spPr>
          <a:xfrm>
            <a:off x="6083300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44"/>
          <p:cNvCxnSpPr/>
          <p:nvPr/>
        </p:nvCxnSpPr>
        <p:spPr>
          <a:xfrm>
            <a:off x="6946900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44"/>
          <p:cNvCxnSpPr/>
          <p:nvPr/>
        </p:nvCxnSpPr>
        <p:spPr>
          <a:xfrm>
            <a:off x="6946900" y="2997200"/>
            <a:ext cx="8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44"/>
          <p:cNvCxnSpPr/>
          <p:nvPr/>
        </p:nvCxnSpPr>
        <p:spPr>
          <a:xfrm>
            <a:off x="7812087" y="2709862"/>
            <a:ext cx="0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7812087" y="2709862"/>
            <a:ext cx="2873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44"/>
          <p:cNvSpPr/>
          <p:nvPr/>
        </p:nvSpPr>
        <p:spPr>
          <a:xfrm>
            <a:off x="4211637" y="3789362"/>
            <a:ext cx="288925" cy="287337"/>
          </a:xfrm>
          <a:custGeom>
            <a:rect b="b" l="l" r="r" t="t"/>
            <a:pathLst>
              <a:path extrusionOk="0" h="181" w="182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5940425" y="3789362"/>
            <a:ext cx="288925" cy="287337"/>
          </a:xfrm>
          <a:custGeom>
            <a:rect b="b" l="l" r="r" t="t"/>
            <a:pathLst>
              <a:path extrusionOk="0" h="181" w="182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7667625" y="3789362"/>
            <a:ext cx="288925" cy="287337"/>
          </a:xfrm>
          <a:custGeom>
            <a:rect b="b" l="l" r="r" t="t"/>
            <a:pathLst>
              <a:path extrusionOk="0" h="181" w="182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>
            <a:off x="2339975" y="4221162"/>
            <a:ext cx="5903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44"/>
          <p:cNvCxnSpPr/>
          <p:nvPr/>
        </p:nvCxnSpPr>
        <p:spPr>
          <a:xfrm rot="10800000">
            <a:off x="2339975" y="2565400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p44"/>
          <p:cNvSpPr txBox="1"/>
          <p:nvPr/>
        </p:nvSpPr>
        <p:spPr>
          <a:xfrm>
            <a:off x="684212" y="2714625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(cycles)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4"/>
          <p:cNvSpPr txBox="1"/>
          <p:nvPr/>
        </p:nvSpPr>
        <p:spPr>
          <a:xfrm>
            <a:off x="684212" y="3146425"/>
            <a:ext cx="16859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computation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684212" y="3794125"/>
            <a:ext cx="1336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2916237" y="2420937"/>
            <a:ext cx="1150937" cy="144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2843212" y="2281237"/>
            <a:ext cx="1311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1182687" y="4437062"/>
            <a:ext cx="77724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period: duration of a clock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250ps = 0.25ns = 250×10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frequency (rate): cycles per second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4.0GHz = 4000MHz = 4.0×10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4356100" y="3284537"/>
            <a:ext cx="1727200" cy="287337"/>
          </a:xfrm>
          <a:custGeom>
            <a:rect b="b" l="l" r="r" t="t"/>
            <a:pathLst>
              <a:path extrusionOk="0" h="181" w="1088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2627312" y="3284537"/>
            <a:ext cx="1727200" cy="287337"/>
          </a:xfrm>
          <a:custGeom>
            <a:rect b="b" l="l" r="r" t="t"/>
            <a:pathLst>
              <a:path extrusionOk="0" h="181" w="1088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6083300" y="3284537"/>
            <a:ext cx="1727200" cy="287337"/>
          </a:xfrm>
          <a:custGeom>
            <a:rect b="b" l="l" r="r" t="t"/>
            <a:pathLst>
              <a:path extrusionOk="0" h="181" w="1088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Time</a:t>
            </a:r>
            <a:endParaRPr/>
          </a:p>
        </p:txBody>
      </p:sp>
      <p:sp>
        <p:nvSpPr>
          <p:cNvPr id="480" name="Google Shape;480;p45"/>
          <p:cNvSpPr txBox="1"/>
          <p:nvPr>
            <p:ph idx="1" type="body"/>
          </p:nvPr>
        </p:nvSpPr>
        <p:spPr>
          <a:xfrm>
            <a:off x="684212" y="2968625"/>
            <a:ext cx="8270875" cy="326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improved by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number of clock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clock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designer must often trade off clock rate against cycle count</a:t>
            </a:r>
            <a:endParaRPr/>
          </a:p>
        </p:txBody>
      </p:sp>
      <p:pic>
        <p:nvPicPr>
          <p:cNvPr id="481" name="Google Shape;4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7" y="1428750"/>
            <a:ext cx="7459662" cy="145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 of Computers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computers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purpose, variety of 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 cost/performance tradeoff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computers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capacity, performance, reliability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from small servers to building sized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Time Example</a:t>
            </a:r>
            <a:endParaRPr/>
          </a:p>
        </p:txBody>
      </p:sp>
      <p:sp>
        <p:nvSpPr>
          <p:cNvPr id="492" name="Google Shape;492;p46"/>
          <p:cNvSpPr txBox="1"/>
          <p:nvPr>
            <p:ph idx="1" type="body"/>
          </p:nvPr>
        </p:nvSpPr>
        <p:spPr>
          <a:xfrm>
            <a:off x="684212" y="1125537"/>
            <a:ext cx="827087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A: 2GHz clock, 10s CPU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Computer 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for 6s CPU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faster clock, but causes 1.2 × clock cycles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fast must Computer B clock be?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75" y="3284537"/>
            <a:ext cx="7135812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Count and CPI</a:t>
            </a:r>
            <a:endParaRPr/>
          </a:p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1182687" y="3462337"/>
            <a:ext cx="7772400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 for a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program, ISA and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cycles per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CPU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different instructions have different CPI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CPI affected by instruction mix</a:t>
            </a:r>
            <a:endParaRPr/>
          </a:p>
        </p:txBody>
      </p:sp>
      <p:pic>
        <p:nvPicPr>
          <p:cNvPr id="505" name="Google Shape;5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7" y="1319212"/>
            <a:ext cx="8129587" cy="20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CPI Example</a:t>
            </a:r>
            <a:endParaRPr/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684212" y="1125537"/>
            <a:ext cx="827087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A: Cycle Time = 250ps, CPI = 2.0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B: Cycle Time = 500ps, CPI = 1.2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ISA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faster, and by how much?</a:t>
            </a:r>
            <a:endParaRPr/>
          </a:p>
        </p:txBody>
      </p:sp>
      <p:pic>
        <p:nvPicPr>
          <p:cNvPr id="517" name="Google Shape;5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141662"/>
            <a:ext cx="7034212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/>
          <p:nvPr/>
        </p:nvSpPr>
        <p:spPr>
          <a:xfrm>
            <a:off x="7164387" y="3717925"/>
            <a:ext cx="1722437" cy="360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6" y="-14405"/>
                </a:moveTo>
                <a:lnTo>
                  <a:pt x="8221" y="-1147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faster…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7164387" y="5518150"/>
            <a:ext cx="1722437" cy="360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824" y="-33541"/>
                </a:moveTo>
                <a:lnTo>
                  <a:pt x="8221" y="-1147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…by this much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CPI in More Detail</a:t>
            </a:r>
            <a:endParaRPr/>
          </a:p>
        </p:txBody>
      </p:sp>
      <p:sp>
        <p:nvSpPr>
          <p:cNvPr id="530" name="Google Shape;530;p49"/>
          <p:cNvSpPr txBox="1"/>
          <p:nvPr>
            <p:ph idx="1" type="body"/>
          </p:nvPr>
        </p:nvSpPr>
        <p:spPr>
          <a:xfrm>
            <a:off x="684212" y="1125537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different instruction classes take different numbers of cycles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687" y="2420937"/>
            <a:ext cx="6427787" cy="9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182687" y="357346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average CPI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62" y="4292600"/>
            <a:ext cx="8105775" cy="9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/>
          <p:nvPr/>
        </p:nvSpPr>
        <p:spPr>
          <a:xfrm rot="5400000">
            <a:off x="6947693" y="4293393"/>
            <a:ext cx="215900" cy="23764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9"/>
          <p:cNvSpPr txBox="1"/>
          <p:nvPr/>
        </p:nvSpPr>
        <p:spPr>
          <a:xfrm>
            <a:off x="5994400" y="5649912"/>
            <a:ext cx="20859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frequency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CPI Example</a:t>
            </a:r>
            <a:endParaRPr/>
          </a:p>
        </p:txBody>
      </p:sp>
      <p:sp>
        <p:nvSpPr>
          <p:cNvPr id="546" name="Google Shape;546;p50"/>
          <p:cNvSpPr txBox="1"/>
          <p:nvPr>
            <p:ph idx="1" type="body"/>
          </p:nvPr>
        </p:nvSpPr>
        <p:spPr>
          <a:xfrm>
            <a:off x="684212" y="1125537"/>
            <a:ext cx="8270875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compiled code sequences using instructions in classes A, B, C</a:t>
            </a:r>
            <a:endParaRPr/>
          </a:p>
        </p:txBody>
      </p:sp>
      <p:graphicFrame>
        <p:nvGraphicFramePr>
          <p:cNvPr id="547" name="Google Shape;547;p50"/>
          <p:cNvGraphicFramePr/>
          <p:nvPr/>
        </p:nvGraphicFramePr>
        <p:xfrm>
          <a:off x="161925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{964A5EF1-D46B-4EE1-B4ED-7371F563029B}</a:tableStyleId>
              </a:tblPr>
              <a:tblGrid>
                <a:gridCol w="2520950"/>
                <a:gridCol w="1368425"/>
                <a:gridCol w="1368425"/>
                <a:gridCol w="13430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CPI for 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 in sequence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 in sequence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8" name="Google Shape;548;p50"/>
          <p:cNvSpPr txBox="1"/>
          <p:nvPr/>
        </p:nvSpPr>
        <p:spPr>
          <a:xfrm>
            <a:off x="539750" y="4076700"/>
            <a:ext cx="3887787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1: IC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2×1 + 1×2 + 2×3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CPI = 10/5 = 2.0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0"/>
          <p:cNvSpPr txBox="1"/>
          <p:nvPr/>
        </p:nvSpPr>
        <p:spPr>
          <a:xfrm>
            <a:off x="4787900" y="4076700"/>
            <a:ext cx="3887787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2: IC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4×1 + 1×2 + 1×3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CPI = 9/6 = 1.5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Summary</a:t>
            </a:r>
            <a:endParaRPr/>
          </a:p>
        </p:txBody>
      </p:sp>
      <p:sp>
        <p:nvSpPr>
          <p:cNvPr id="560" name="Google Shape;560;p51"/>
          <p:cNvSpPr txBox="1"/>
          <p:nvPr>
            <p:ph idx="1" type="body"/>
          </p:nvPr>
        </p:nvSpPr>
        <p:spPr>
          <a:xfrm>
            <a:off x="684212" y="3284537"/>
            <a:ext cx="8270875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depends 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Algorithm: affects IC, possibly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 affects IC,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Compiler: affects IC,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architecture: affects IC, CPI, T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61" name="Google Shape;561;p51"/>
          <p:cNvSpPr txBox="1"/>
          <p:nvPr/>
        </p:nvSpPr>
        <p:spPr>
          <a:xfrm>
            <a:off x="684212" y="1258887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060575"/>
            <a:ext cx="7848600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Power Trends</a:t>
            </a:r>
            <a:endParaRPr/>
          </a:p>
        </p:txBody>
      </p:sp>
      <p:sp>
        <p:nvSpPr>
          <p:cNvPr id="573" name="Google Shape;573;p52"/>
          <p:cNvSpPr txBox="1"/>
          <p:nvPr>
            <p:ph idx="1" type="body"/>
          </p:nvPr>
        </p:nvSpPr>
        <p:spPr>
          <a:xfrm>
            <a:off x="684212" y="4149725"/>
            <a:ext cx="82708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CMOS IC technology</a:t>
            </a:r>
            <a:endParaRPr/>
          </a:p>
        </p:txBody>
      </p:sp>
      <p:sp>
        <p:nvSpPr>
          <p:cNvPr id="574" name="Google Shape;574;p52"/>
          <p:cNvSpPr txBox="1"/>
          <p:nvPr/>
        </p:nvSpPr>
        <p:spPr>
          <a:xfrm rot="5400000">
            <a:off x="7804150" y="974725"/>
            <a:ext cx="231298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§1.7 The Power Wall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4941887"/>
            <a:ext cx="708183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2"/>
          <p:cNvSpPr/>
          <p:nvPr/>
        </p:nvSpPr>
        <p:spPr>
          <a:xfrm>
            <a:off x="7740650" y="5805487"/>
            <a:ext cx="1003300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1634" y="-6480"/>
                </a:moveTo>
                <a:lnTo>
                  <a:pt x="7348" y="-196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2"/>
          <p:cNvSpPr/>
          <p:nvPr/>
        </p:nvSpPr>
        <p:spPr>
          <a:xfrm>
            <a:off x="2051050" y="5805487"/>
            <a:ext cx="1003300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1838" y="-7588"/>
                </a:moveTo>
                <a:lnTo>
                  <a:pt x="7348" y="-196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2"/>
          <p:cNvSpPr/>
          <p:nvPr/>
        </p:nvSpPr>
        <p:spPr>
          <a:xfrm>
            <a:off x="5867400" y="5805487"/>
            <a:ext cx="1223962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1124" y="-7194"/>
                </a:moveTo>
                <a:lnTo>
                  <a:pt x="7348" y="-161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 → 1V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12" y="1268412"/>
            <a:ext cx="6905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Reducing Power</a:t>
            </a:r>
            <a:endParaRPr/>
          </a:p>
        </p:txBody>
      </p:sp>
      <p:sp>
        <p:nvSpPr>
          <p:cNvPr id="590" name="Google Shape;590;p53"/>
          <p:cNvSpPr txBox="1"/>
          <p:nvPr>
            <p:ph idx="1" type="body"/>
          </p:nvPr>
        </p:nvSpPr>
        <p:spPr>
          <a:xfrm>
            <a:off x="684212" y="1125537"/>
            <a:ext cx="8270875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 new CPU has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85% of capacitive load of old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 voltage and 15% frequency reduction</a:t>
            </a:r>
            <a:endParaRPr/>
          </a:p>
        </p:txBody>
      </p:sp>
      <p:pic>
        <p:nvPicPr>
          <p:cNvPr id="591" name="Google Shape;5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924175"/>
            <a:ext cx="7561262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3"/>
          <p:cNvSpPr txBox="1"/>
          <p:nvPr/>
        </p:nvSpPr>
        <p:spPr>
          <a:xfrm>
            <a:off x="684212" y="3933825"/>
            <a:ext cx="8270875" cy="216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power wall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can’t reduce voltage further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can’t remove more heat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else can we improve performance?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Uniprocessor Performance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 rot="5400000">
            <a:off x="6163468" y="2613818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§1.8 The Sea Change: The Switch to Multiprocessors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077912"/>
            <a:ext cx="7632700" cy="43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4"/>
          <p:cNvSpPr/>
          <p:nvPr/>
        </p:nvSpPr>
        <p:spPr>
          <a:xfrm>
            <a:off x="1116012" y="5516562"/>
            <a:ext cx="5400675" cy="649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8214" y="27847"/>
                </a:moveTo>
                <a:lnTo>
                  <a:pt x="4562" y="2628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Constrained by power, instruction-level parallelism, memory latency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Multiprocessors</a:t>
            </a:r>
            <a:endParaRPr/>
          </a:p>
        </p:txBody>
      </p:sp>
      <p:sp>
        <p:nvSpPr>
          <p:cNvPr id="616" name="Google Shape;616;p5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Multicore microprocessors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processor per chip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explicitly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 programming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with instruction level parallelism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executes multiple instructions at once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from the programmer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do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for performance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Optimizing communication and synchronization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 of Computers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Supercomputers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High-end scientific and engineering calculations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capability but represent a small fraction of the overall computer market</a:t>
            </a:r>
            <a:endParaRPr/>
          </a:p>
          <a:p>
            <a:pPr indent="-187959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computers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as components of systems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Stringent power/performance/cost constraints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 CPU Benchmark</a:t>
            </a:r>
            <a:endParaRPr/>
          </a:p>
        </p:txBody>
      </p:sp>
      <p:sp>
        <p:nvSpPr>
          <p:cNvPr id="627" name="Google Shape;627;p56"/>
          <p:cNvSpPr txBox="1"/>
          <p:nvPr>
            <p:ph idx="1" type="body"/>
          </p:nvPr>
        </p:nvSpPr>
        <p:spPr>
          <a:xfrm>
            <a:off x="684212" y="1125537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used to measure performance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Supposedly typical of actual workload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Performance Evaluation Corp (SPEC)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Develops benchmarks for CPU, I/O, Web,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 CPU2006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 time to execute a selection of programs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Negligible I/O, so focuses on CPU performance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relative to reference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 as geometric mean of performance ratios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CINT2006 (integer) and CFP2006 (floating-point)</a:t>
            </a:r>
            <a:endParaRPr/>
          </a:p>
        </p:txBody>
      </p:sp>
      <p:pic>
        <p:nvPicPr>
          <p:cNvPr id="628" name="Google Shape;6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5157787"/>
            <a:ext cx="3771900" cy="106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7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CINT2006 for Intel Core i7 920</a:t>
            </a:r>
            <a:endParaRPr/>
          </a:p>
        </p:txBody>
      </p:sp>
      <p:pic>
        <p:nvPicPr>
          <p:cNvPr id="639" name="Google Shape;6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196975"/>
            <a:ext cx="83058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Pitfall: Amdahl’s Law</a:t>
            </a:r>
            <a:endParaRPr/>
          </a:p>
        </p:txBody>
      </p:sp>
      <p:sp>
        <p:nvSpPr>
          <p:cNvPr id="650" name="Google Shape;650;p58"/>
          <p:cNvSpPr txBox="1"/>
          <p:nvPr>
            <p:ph idx="1" type="body"/>
          </p:nvPr>
        </p:nvSpPr>
        <p:spPr>
          <a:xfrm>
            <a:off x="684212" y="1125537"/>
            <a:ext cx="799147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an aspect of a computer and expecting a proportional improvement in overall performance</a:t>
            </a:r>
            <a:endParaRPr/>
          </a:p>
        </p:txBody>
      </p:sp>
      <p:sp>
        <p:nvSpPr>
          <p:cNvPr id="651" name="Google Shape;651;p58"/>
          <p:cNvSpPr txBox="1"/>
          <p:nvPr/>
        </p:nvSpPr>
        <p:spPr>
          <a:xfrm rot="5400000">
            <a:off x="7496175" y="1279525"/>
            <a:ext cx="292893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§1.10 Fallacies and Pitfalls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4868862"/>
            <a:ext cx="1728787" cy="78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8"/>
          <p:cNvSpPr txBox="1"/>
          <p:nvPr/>
        </p:nvSpPr>
        <p:spPr>
          <a:xfrm>
            <a:off x="4787900" y="4941887"/>
            <a:ext cx="3455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done!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712" y="2565400"/>
            <a:ext cx="5287962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8"/>
          <p:cNvSpPr txBox="1"/>
          <p:nvPr/>
        </p:nvSpPr>
        <p:spPr>
          <a:xfrm>
            <a:off x="684212" y="3500437"/>
            <a:ext cx="799147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multiply accounts for 80s/100s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improvement in multiply performance to get 5× overall?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8"/>
          <p:cNvSpPr txBox="1"/>
          <p:nvPr/>
        </p:nvSpPr>
        <p:spPr>
          <a:xfrm>
            <a:off x="684212" y="5661025"/>
            <a:ext cx="7991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Corollary: make the common case 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Fallacy: Low Power at Idle</a:t>
            </a:r>
            <a:endParaRPr/>
          </a:p>
        </p:txBody>
      </p:sp>
      <p:sp>
        <p:nvSpPr>
          <p:cNvPr id="667" name="Google Shape;667;p5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back at i7 power benchmark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100% load: 258W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50% load: 170W (66%)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10% load: 121W (47%)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data center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operates at 10% – 50% 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100% load less than 1% of the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designing processors to make power proportional to load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0"/>
          <p:cNvSpPr txBox="1"/>
          <p:nvPr>
            <p:ph type="title"/>
          </p:nvPr>
        </p:nvSpPr>
        <p:spPr>
          <a:xfrm>
            <a:off x="684212" y="266700"/>
            <a:ext cx="82597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Pitfall: MIPS as a Performance Metric</a:t>
            </a:r>
            <a:endParaRPr/>
          </a:p>
        </p:txBody>
      </p:sp>
      <p:sp>
        <p:nvSpPr>
          <p:cNvPr id="678" name="Google Shape;678;p60"/>
          <p:cNvSpPr txBox="1"/>
          <p:nvPr>
            <p:ph idx="1" type="body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MIPS: Millions of Instructions Per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account for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in ISAs between computers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in complexity between instructions</a:t>
            </a:r>
            <a:endParaRPr/>
          </a:p>
        </p:txBody>
      </p:sp>
      <p:pic>
        <p:nvPicPr>
          <p:cNvPr id="679" name="Google Shape;6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360737"/>
            <a:ext cx="65563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0"/>
          <p:cNvSpPr txBox="1"/>
          <p:nvPr/>
        </p:nvSpPr>
        <p:spPr>
          <a:xfrm>
            <a:off x="684212" y="5589587"/>
            <a:ext cx="82708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varies between programs on a given 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691" name="Google Shape;691;p6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Cost/performance is improving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underlying technology development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layers of abstraction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both hardware and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time: the best performance measure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is a limiting factor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parallelism to improve performance</a:t>
            </a:r>
            <a:endParaRPr/>
          </a:p>
        </p:txBody>
      </p:sp>
      <p:sp>
        <p:nvSpPr>
          <p:cNvPr id="692" name="Google Shape;692;p61"/>
          <p:cNvSpPr txBox="1"/>
          <p:nvPr/>
        </p:nvSpPr>
        <p:spPr>
          <a:xfrm rot="5400000">
            <a:off x="7489825" y="1290637"/>
            <a:ext cx="294957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§1.11 Concluding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PostPC Era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268412"/>
            <a:ext cx="67691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PostPC Era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Mobile Device (PMD)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 operated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the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Hundreds of dollars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phones, tablets, electronic glasses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 Scale Computers (WSC)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as a Service (SaaS)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Portion of software run on a PMD and a portion run in the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and Google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You Will Learn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programs are translated into the machine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how the hardware executes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determines program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how it can be improved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hardware designers improve performance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parallel 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Understanding Performance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number of operations executed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language, compiler, 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number of machine instructions executed per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and memory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how fast instructions are executed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system (including 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how fast I/O operations are executed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Eight Great Ideas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for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Moore’s Law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simplify design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case fast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memories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redundancy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 — Computer Abstractions and Technology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 rot="5400000">
            <a:off x="6418262" y="2357437"/>
            <a:ext cx="508476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§1.2 Eight Great Ideas in Computer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887" y="1112837"/>
            <a:ext cx="6477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437" y="1760537"/>
            <a:ext cx="576262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5350" y="2389187"/>
            <a:ext cx="858837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85000" y="2997200"/>
            <a:ext cx="719137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7900" y="3597275"/>
            <a:ext cx="698500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6112" y="4197350"/>
            <a:ext cx="690562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1862" y="4808537"/>
            <a:ext cx="787400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75462" y="5586412"/>
            <a:ext cx="922337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