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9144000"/>
  <p:notesSz cx="7099300" cy="10234600"/>
  <p:embeddedFontLst>
    <p:embeddedFont>
      <p:font typeface="Corbel"/>
      <p:regular r:id="rId45"/>
      <p:bold r:id="rId46"/>
      <p:italic r:id="rId47"/>
      <p:boldItalic r:id="rId48"/>
    </p:embeddedFont>
    <p:embeddedFont>
      <p:font typeface="Oi"/>
      <p:regular r:id="rId49"/>
    </p:embeddedFon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EE75B3-E487-42E3-9230-6FFDE39EB4FE}">
  <a:tblStyle styleId="{6CEE75B3-E487-42E3-9230-6FFDE39EB4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schemas.openxmlformats.org/officeDocument/2006/relationships/font" Target="fonts/Oi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:notes"/>
          <p:cNvSpPr txBox="1"/>
          <p:nvPr/>
        </p:nvSpPr>
        <p:spPr>
          <a:xfrm>
            <a:off x="0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1:notes"/>
          <p:cNvSpPr txBox="1"/>
          <p:nvPr/>
        </p:nvSpPr>
        <p:spPr>
          <a:xfrm>
            <a:off x="4022725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1:notes"/>
          <p:cNvSpPr txBox="1"/>
          <p:nvPr/>
        </p:nvSpPr>
        <p:spPr>
          <a:xfrm>
            <a:off x="0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:notes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1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61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7999412" y="82550"/>
            <a:ext cx="936625" cy="935037"/>
            <a:chOff x="7999413" y="82550"/>
            <a:chExt cx="936625" cy="935038"/>
          </a:xfrm>
        </p:grpSpPr>
        <p:sp>
          <p:nvSpPr>
            <p:cNvPr id="21" name="Google Shape;21;p1"/>
            <p:cNvSpPr/>
            <p:nvPr/>
          </p:nvSpPr>
          <p:spPr>
            <a:xfrm>
              <a:off x="7999413" y="82550"/>
              <a:ext cx="936625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012113" y="293688"/>
              <a:ext cx="917575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8107363" y="482600"/>
              <a:ext cx="7334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Chapter 2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409825" y="2924175"/>
            <a:ext cx="58324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Instructions: Language of the Computer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 Example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A[12] = h + A[8];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h in x21, base address of A in x22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Index 8 requires offset of 64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8 bytes per doubleword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0" lang="en-US" sz="2400" u="none">
                <a:solidFill>
                  <a:schemeClr val="dk1"/>
                </a:solidFill>
              </a:rPr>
              <a:t>	ld		x9, 64(x22)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add		x9, x21, x9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sd		x9, 96(x22)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Registers vs. Memory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faster to access than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on memory data requires loads and stores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to be executed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must use registers for variables as much as possible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spill to memory for less frequently used variables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optimization is important!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Constant data specified in an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addi x22, x22, 4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i="0" sz="32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Make the common case fast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Small constants are common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Immediate operand avoids a load instruction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 Extension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Representing a number using more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Preserve the numeric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Replicate the sign bit to the left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c.f. unsigned values: extend with 0s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Examples: 8-bit to 16-bit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+2: </a:t>
            </a:r>
            <a:r>
              <a:rPr i="0" lang="en-US" sz="2400" u="none">
                <a:solidFill>
                  <a:schemeClr val="hlink"/>
                </a:solidFill>
              </a:rPr>
              <a:t>0</a:t>
            </a:r>
            <a:r>
              <a:rPr i="0" lang="en-US" sz="2400" u="none">
                <a:solidFill>
                  <a:schemeClr val="dk1"/>
                </a:solidFill>
              </a:rPr>
              <a:t>000 0010 =&gt; </a:t>
            </a:r>
            <a:r>
              <a:rPr i="0" lang="en-US" sz="2400" u="none">
                <a:solidFill>
                  <a:schemeClr val="hlink"/>
                </a:solidFill>
              </a:rPr>
              <a:t>0000 0000</a:t>
            </a:r>
            <a:r>
              <a:rPr i="0" lang="en-US" sz="2400" u="none">
                <a:solidFill>
                  <a:schemeClr val="dk1"/>
                </a:solidFill>
              </a:rPr>
              <a:t> </a:t>
            </a:r>
            <a:r>
              <a:rPr i="0" lang="en-US" sz="2400" u="none">
                <a:solidFill>
                  <a:schemeClr val="hlink"/>
                </a:solidFill>
              </a:rPr>
              <a:t>0</a:t>
            </a:r>
            <a:r>
              <a:rPr i="0" lang="en-US" sz="2400" u="none">
                <a:solidFill>
                  <a:schemeClr val="dk1"/>
                </a:solidFill>
              </a:rPr>
              <a:t>000 0010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–2: </a:t>
            </a:r>
            <a:r>
              <a:rPr i="0" lang="en-US" sz="2400" u="none">
                <a:solidFill>
                  <a:schemeClr val="hlink"/>
                </a:solidFill>
              </a:rPr>
              <a:t>1</a:t>
            </a:r>
            <a:r>
              <a:rPr i="0" lang="en-US" sz="2400" u="none">
                <a:solidFill>
                  <a:schemeClr val="dk1"/>
                </a:solidFill>
              </a:rPr>
              <a:t>111 1110 =&gt; </a:t>
            </a:r>
            <a:r>
              <a:rPr i="0" lang="en-US" sz="2400" u="none">
                <a:solidFill>
                  <a:schemeClr val="hlink"/>
                </a:solidFill>
              </a:rPr>
              <a:t>1111 1111</a:t>
            </a:r>
            <a:r>
              <a:rPr i="0" lang="en-US" sz="2400" u="none">
                <a:solidFill>
                  <a:schemeClr val="dk1"/>
                </a:solidFill>
              </a:rPr>
              <a:t> </a:t>
            </a:r>
            <a:r>
              <a:rPr i="0" lang="en-US" sz="2400" u="none">
                <a:solidFill>
                  <a:schemeClr val="hlink"/>
                </a:solidFill>
              </a:rPr>
              <a:t>1</a:t>
            </a:r>
            <a:r>
              <a:rPr i="0" lang="en-US" sz="2400" u="none">
                <a:solidFill>
                  <a:schemeClr val="dk1"/>
                </a:solidFill>
              </a:rPr>
              <a:t>111 1110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In RISC-V instruction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lb:  sign-extend loaded byte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lbu: zero-extend loaded byte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Representing Instructions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encoded 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machine code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as 32-bit instruction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formats encoding operation code (opcode), register numbers,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Regularity!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 rot="5400000">
            <a:off x="6474618" y="2302668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§2.5 Representing Instructions in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R-format Instructions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684212" y="2276475"/>
            <a:ext cx="8270875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opcode: operation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rd: destination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funct3: 3-bit function code (additional opcode)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the first source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rs2: the second source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funct7: 7-bit function code (additional opcode)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244" name="Google Shape;244;p28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R-format Example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684212" y="2492375"/>
            <a:ext cx="827087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i="0" lang="en-US" sz="3200" u="none">
                <a:solidFill>
                  <a:schemeClr val="dk1"/>
                </a:solidFill>
              </a:rPr>
              <a:t>	add x9,x20,x21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696912" y="4583112"/>
            <a:ext cx="7259637" cy="1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0000 0001 0101 1010 0000 0100 1011 0011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015A04B3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9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269" name="Google Shape;269;p29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9"/>
          <p:cNvSpPr txBox="1"/>
          <p:nvPr/>
        </p:nvSpPr>
        <p:spPr>
          <a:xfrm>
            <a:off x="1331912" y="322421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26289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37084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7277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4789487" y="3224212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807200" y="322421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331912" y="388778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6289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37084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7277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4789487" y="3887787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6807200" y="388778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I-format Instructions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arithmetic and load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source or base address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immediate: constant operand, or offset added to base address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2s-complement, sign extended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Good design demands good compromises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formats complicate decoding, but allow 32-bit instructions uniformly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formats as similar as possible</a:t>
            </a:r>
            <a:endParaRPr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305" name="Google Shape;305;p30"/>
            <p:cNvSpPr txBox="1"/>
            <p:nvPr/>
          </p:nvSpPr>
          <p:spPr>
            <a:xfrm>
              <a:off x="1331640" y="1391533"/>
              <a:ext cx="2374899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immediate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 txBox="1"/>
            <p:nvPr/>
          </p:nvSpPr>
          <p:spPr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S-format Instructions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immediate format for store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base address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rs2: source operand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immediate: offset added to base address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so that rs1 and rs2 fields always in the same place</a:t>
            </a:r>
            <a:endParaRPr/>
          </a:p>
        </p:txBody>
      </p:sp>
      <p:grpSp>
        <p:nvGrpSpPr>
          <p:cNvPr id="326" name="Google Shape;326;p31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327" name="Google Shape;327;p31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1"/>
          <p:cNvSpPr txBox="1"/>
          <p:nvPr/>
        </p:nvSpPr>
        <p:spPr>
          <a:xfrm>
            <a:off x="1389062" y="1414462"/>
            <a:ext cx="11811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imm[11:5]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735637" y="1414462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imm[4:0]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Program Computers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3708400" y="1125537"/>
            <a:ext cx="52466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represented in binary, just like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and data stored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can operate on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compilers, linkers,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compatibility allows compiled programs to work on different computers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Standardized ISAs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84212" y="1258887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7-P374493" id="353" name="Google Shape;3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060575"/>
            <a:ext cx="2908300" cy="384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repertoire of instructions of a computer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computers have different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many aspects in common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computers had very simple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implementation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modern computers also have simple instruction sets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684212" y="1125537"/>
            <a:ext cx="8270875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bitwise manipulation</a:t>
            </a:r>
            <a:endParaRPr/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1042987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{6CEE75B3-E487-42E3-9230-6FFDE39EB4FE}</a:tableStyleId>
              </a:tblPr>
              <a:tblGrid>
                <a:gridCol w="2233600"/>
                <a:gridCol w="1366825"/>
                <a:gridCol w="1512875"/>
                <a:gridCol w="2087550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RISC-V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slli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srli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and, andi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or, ori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XOR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xor, xori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NOT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66" name="Google Shape;366;p33"/>
          <p:cNvSpPr txBox="1"/>
          <p:nvPr/>
        </p:nvSpPr>
        <p:spPr>
          <a:xfrm>
            <a:off x="684212" y="5157787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extracting and inserting groups of bits in 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 rot="5400000">
            <a:off x="7662068" y="1115218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§2.6 Logical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Shift Operations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immed: how many positions to shift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Shift left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Shift left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slli by </a:t>
            </a:r>
            <a:r>
              <a:rPr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bits multiplies by 2</a:t>
            </a:r>
            <a:r>
              <a:rPr baseline="30000" i="1" lang="en-US" sz="2800" u="none">
                <a:solidFill>
                  <a:schemeClr val="dk1"/>
                </a:solidFill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Shift right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Shift right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srli by </a:t>
            </a:r>
            <a:r>
              <a:rPr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bits divides by 2</a:t>
            </a:r>
            <a:r>
              <a:rPr baseline="30000"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(unsigned only)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3708400" y="138906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727700" y="138906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4789487" y="1389062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807200" y="138906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1665287" y="1828800"/>
            <a:ext cx="6762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7094537" y="1830387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3927475" y="182880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5946775" y="1830387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4860925" y="1828800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1400175" y="1389062"/>
            <a:ext cx="11541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2554287" y="1389062"/>
            <a:ext cx="11525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2833687" y="1828800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7235825" y="3362325"/>
            <a:ext cx="431800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Operations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mask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bits, clear others to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and x9,x10,x11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1181100" y="34036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539750" y="3963987"/>
            <a:ext cx="579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1181100" y="39878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181100" y="4568825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7235825" y="3362325"/>
            <a:ext cx="936625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Operations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include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or x9,x10,x11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1181100" y="34036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539750" y="3963987"/>
            <a:ext cx="579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81100" y="39878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81100" y="4568825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7451725" y="3362325"/>
            <a:ext cx="792162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XOR Operations</a:t>
            </a:r>
            <a:endParaRPr/>
          </a:p>
        </p:txBody>
      </p:sp>
      <p:sp>
        <p:nvSpPr>
          <p:cNvPr id="438" name="Google Shape;438;p37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Differencing 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xor x9,x10,x12  // NOT operation</a:t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1181100" y="3403600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39750" y="3963987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1181100" y="3987800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11111111    11111111  11111111   11111111   11111111   11111111   11111111   11111111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1181100" y="4568825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11111111    11111111  11111111   11111111   11111111   11111111   11110010  00111111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Conditional Operations</a:t>
            </a:r>
            <a:endParaRPr/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Branch to a labeled instruction if a condition is true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Otherwise, continue sequentially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beq rs1, rs2, L1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== rs2) branch to instruction labeled L1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bne rs1, rs2, L1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if (rs1 != rs2) branch to instruction labeled L1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</p:txBody>
      </p:sp>
      <p:sp>
        <p:nvSpPr>
          <p:cNvPr id="456" name="Google Shape;456;p38"/>
          <p:cNvSpPr txBox="1"/>
          <p:nvPr/>
        </p:nvSpPr>
        <p:spPr>
          <a:xfrm rot="5400000">
            <a:off x="6938168" y="1839118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§2.7 Instructions for Making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If Statements</a:t>
            </a:r>
            <a:endParaRPr/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684212" y="1125537"/>
            <a:ext cx="84597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if (i==j) f = g+h;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else f = g-h;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f, g, … in x19, x20,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      bne x22, x23, Else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      add x19,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      beq x0,x0,Exit // unconditional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Else: sub x19,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Exit: …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3563937" y="5972175"/>
            <a:ext cx="3529012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8879" y="-6180"/>
                </a:moveTo>
                <a:lnTo>
                  <a:pt x="7348" y="-55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9-P374493" id="469" name="Google Shape;4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1484312"/>
            <a:ext cx="3468687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Conditional Operations</a:t>
            </a:r>
            <a:endParaRPr/>
          </a:p>
        </p:txBody>
      </p:sp>
      <p:sp>
        <p:nvSpPr>
          <p:cNvPr id="480" name="Google Shape;480;p4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blt rs1, rs2, L1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&lt; rs2) branch to instruction labeled L1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bge rs1, rs2, L1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&gt;= rs2) branch to instruction labeled L1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(a &gt; b) a += 1;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 in x22, b in x23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  bge  x23, x22, Exit       // branch if b &gt;=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  addi x22, x22,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Exit: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Signed vs. Unsigned</a:t>
            </a:r>
            <a:endParaRPr/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Signed comparison: blt, bge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Unsigned comparison: bltu, bgeu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= </a:t>
            </a:r>
            <a:r>
              <a:rPr i="0" lang="en-US" sz="2400" u="none">
                <a:solidFill>
                  <a:schemeClr val="dk1"/>
                </a:solidFill>
              </a:rPr>
              <a:t>1111 1111 1111 1111 1111 1111 1111 1111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x23 = </a:t>
            </a:r>
            <a:r>
              <a:rPr i="0" lang="en-US" sz="2400" u="none">
                <a:solidFill>
                  <a:schemeClr val="dk1"/>
                </a:solidFill>
              </a:rPr>
              <a:t>0000 0000 0000 0000 0000 0000 0000 0001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&lt; x23 // 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–1 &lt; +1</a:t>
            </a:r>
            <a:endParaRPr i="0" sz="2400" u="none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&gt; x23 // 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+4,294,967,295 &gt; +1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684212" y="200025"/>
            <a:ext cx="82597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Byte/Halfword/Word Operations</a:t>
            </a:r>
            <a:endParaRPr/>
          </a:p>
        </p:txBody>
      </p:sp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RISC-V byte/halfword/word load/store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Load byte/halfword/word: Sign extend to 64 bits in 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lb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lh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lw rd, offset(rs1)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Load byte/halfword/word unsigned: Zero extend to 64 bits in 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lbu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lhu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lwu rd, offset(rs1)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Store byte/halfword/word: Store rightmost 8/16/32 bits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sb rs2,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sh rs2,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sw rs2, offset(rs1)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RISC-V Instruction Set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the example throughout the book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at UC Berkeley as open ISA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managed by the RISC-V Foundation (</a:t>
            </a:r>
            <a:r>
              <a:rPr b="0" i="0" lang="en-US" sz="28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riscv.org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many modern ISAs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RISC-V Reference Data tear-out card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ISAs have a large share of embedded core market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 consumer electronics, network/storage equipment, cameras, printers, 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idx="1" type="body"/>
          </p:nvPr>
        </p:nvSpPr>
        <p:spPr>
          <a:xfrm>
            <a:off x="684212" y="1125537"/>
            <a:ext cx="8270875" cy="295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Most constants are small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12-bit immediate is sufficient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For the occasional 32-bit constant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lui rd,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Copies 20-bit constant to bits [31:12] of 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Extends bit 31 to bits [63:32]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Clears bits [11:0] of rd to 0</a:t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400550" y="4881550"/>
            <a:ext cx="2611500" cy="3396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0000 0000 0011 1101 0000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46037" y="4881562"/>
            <a:ext cx="21780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32-bit Constants</a:t>
            </a: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2627312" y="4491037"/>
            <a:ext cx="42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i"/>
              <a:buNone/>
            </a:pPr>
            <a:r>
              <a:rPr i="0" lang="en-US" sz="2200" u="none" cap="none" strike="noStrike">
                <a:solidFill>
                  <a:schemeClr val="dk1"/>
                </a:solidFill>
              </a:rPr>
              <a:t>lui x19, 976  // 0x003D0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7" name="Google Shape;517;p43"/>
          <p:cNvSpPr txBox="1"/>
          <p:nvPr/>
        </p:nvSpPr>
        <p:spPr>
          <a:xfrm rot="5400000">
            <a:off x="6040437" y="2768600"/>
            <a:ext cx="5875337" cy="33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§2.10 RISC-V Addressing for Wide Immediates and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2627312" y="5311775"/>
            <a:ext cx="477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i"/>
              <a:buNone/>
            </a:pPr>
            <a:r>
              <a:rPr i="0" lang="en-US" sz="2200" u="none" cap="none" strike="noStrike">
                <a:solidFill>
                  <a:schemeClr val="dk1"/>
                </a:solidFill>
              </a:rPr>
              <a:t>addi x19,x19,1280  // 0x500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2222500" y="4881562"/>
            <a:ext cx="217963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7010400" y="4881562"/>
            <a:ext cx="166528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4400550" y="5730875"/>
            <a:ext cx="2611500" cy="3396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0000 0000 0011 1101 0000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46037" y="5730875"/>
            <a:ext cx="21780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2222500" y="5730875"/>
            <a:ext cx="217963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3"/>
          <p:cNvSpPr txBox="1"/>
          <p:nvPr/>
        </p:nvSpPr>
        <p:spPr>
          <a:xfrm>
            <a:off x="7010400" y="5730875"/>
            <a:ext cx="1665287" cy="338137"/>
          </a:xfrm>
          <a:prstGeom prst="rect">
            <a:avLst/>
          </a:prstGeom>
          <a:solidFill>
            <a:srgbClr val="ECEAA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Addressing</a:t>
            </a:r>
            <a:endParaRPr/>
          </a:p>
        </p:txBody>
      </p:sp>
      <p:sp>
        <p:nvSpPr>
          <p:cNvPr id="535" name="Google Shape;535;p44"/>
          <p:cNvSpPr txBox="1"/>
          <p:nvPr>
            <p:ph idx="1" type="body"/>
          </p:nvPr>
        </p:nvSpPr>
        <p:spPr>
          <a:xfrm>
            <a:off x="684212" y="11255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instructions specify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Opcode, two registers, target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branch targets are near branch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or backward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 format:</a:t>
            </a:r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771525" y="4941887"/>
            <a:ext cx="8183562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address = PC + immediate ×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1331912" y="395763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2628900" y="395763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3708400" y="395763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727700" y="3957637"/>
            <a:ext cx="788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4789487" y="3957637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6807200" y="395763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1652587" y="3894137"/>
            <a:ext cx="6334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[10:5]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5867400" y="3894137"/>
            <a:ext cx="5318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[4:1]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6516687" y="3957637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1041400" y="3957637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771525" y="4572000"/>
            <a:ext cx="822325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44"/>
          <p:cNvCxnSpPr/>
          <p:nvPr/>
        </p:nvCxnSpPr>
        <p:spPr>
          <a:xfrm rot="10800000">
            <a:off x="1182687" y="4230687"/>
            <a:ext cx="0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9" name="Google Shape;549;p44"/>
          <p:cNvSpPr txBox="1"/>
          <p:nvPr/>
        </p:nvSpPr>
        <p:spPr>
          <a:xfrm>
            <a:off x="6257925" y="4572000"/>
            <a:ext cx="808037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44"/>
          <p:cNvCxnSpPr/>
          <p:nvPr/>
        </p:nvCxnSpPr>
        <p:spPr>
          <a:xfrm rot="10800000">
            <a:off x="6661150" y="4230687"/>
            <a:ext cx="0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 Addressing</a:t>
            </a:r>
            <a:endParaRPr/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and link (</a:t>
            </a:r>
            <a:r>
              <a:rPr i="0" lang="en-US" sz="3200" u="none">
                <a:solidFill>
                  <a:schemeClr val="dk1"/>
                </a:solidFill>
              </a:rPr>
              <a:t>jal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target uses 20-bit immediate for larger range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UJ format: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684212" y="3933825"/>
            <a:ext cx="77724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long jumps, eg, to 32-bit absolute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lui: load address[31:12] to temp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jalr: add address[11:0] and jump to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5727700" y="2863850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6807200" y="2863850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7094537" y="3306762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5946775" y="3306762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3944937" y="2863850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3686175" y="3478212"/>
            <a:ext cx="80803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5"/>
          <p:cNvCxnSpPr/>
          <p:nvPr/>
        </p:nvCxnSpPr>
        <p:spPr>
          <a:xfrm rot="10800000">
            <a:off x="4090987" y="3138487"/>
            <a:ext cx="0" cy="339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0" name="Google Shape;570;p45"/>
          <p:cNvSpPr txBox="1"/>
          <p:nvPr/>
        </p:nvSpPr>
        <p:spPr>
          <a:xfrm>
            <a:off x="1108075" y="2863850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5"/>
          <p:cNvSpPr txBox="1"/>
          <p:nvPr/>
        </p:nvSpPr>
        <p:spPr>
          <a:xfrm>
            <a:off x="838200" y="3478212"/>
            <a:ext cx="822325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imm[20]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45"/>
          <p:cNvCxnSpPr/>
          <p:nvPr/>
        </p:nvCxnSpPr>
        <p:spPr>
          <a:xfrm rot="10800000">
            <a:off x="1249362" y="3138487"/>
            <a:ext cx="0" cy="339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3" name="Google Shape;573;p45"/>
          <p:cNvSpPr txBox="1"/>
          <p:nvPr/>
        </p:nvSpPr>
        <p:spPr>
          <a:xfrm>
            <a:off x="4235450" y="2863850"/>
            <a:ext cx="149225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1398587" y="2863850"/>
            <a:ext cx="254317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5"/>
          <p:cNvSpPr txBox="1"/>
          <p:nvPr/>
        </p:nvSpPr>
        <p:spPr>
          <a:xfrm>
            <a:off x="2008187" y="2968625"/>
            <a:ext cx="1198562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imm[10:1]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5"/>
          <p:cNvSpPr txBox="1"/>
          <p:nvPr/>
        </p:nvSpPr>
        <p:spPr>
          <a:xfrm>
            <a:off x="4284662" y="2968625"/>
            <a:ext cx="132715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imm[19:12]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Addressing Summary</a:t>
            </a:r>
            <a:endParaRPr/>
          </a:p>
        </p:txBody>
      </p:sp>
      <p:sp>
        <p:nvSpPr>
          <p:cNvPr id="582" name="Google Shape;582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268412"/>
            <a:ext cx="75596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Encoding Summary</a:t>
            </a:r>
            <a:endParaRPr/>
          </a:p>
        </p:txBody>
      </p:sp>
      <p:sp>
        <p:nvSpPr>
          <p:cNvPr id="589" name="Google Shape;589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844675"/>
            <a:ext cx="8123237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 txBox="1"/>
          <p:nvPr/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8"/>
          <p:cNvSpPr txBox="1"/>
          <p:nvPr>
            <p:ph type="title"/>
          </p:nvPr>
        </p:nvSpPr>
        <p:spPr>
          <a:xfrm>
            <a:off x="684212" y="146050"/>
            <a:ext cx="825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Lessons Learnt</a:t>
            </a:r>
            <a:endParaRPr/>
          </a:p>
        </p:txBody>
      </p:sp>
      <p:sp>
        <p:nvSpPr>
          <p:cNvPr id="601" name="Google Shape;601;p48"/>
          <p:cNvSpPr txBox="1"/>
          <p:nvPr>
            <p:ph idx="1" type="body"/>
          </p:nvPr>
        </p:nvSpPr>
        <p:spPr>
          <a:xfrm>
            <a:off x="684212" y="1125537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 and CPI are not good performance indicators in isolation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optimizations are sensitive to the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Java/JIT compiled code is significantly faster than JVM interpreted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to optimized C in some cases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 can fix a dumb algorithm!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Encoding</a:t>
            </a:r>
            <a:endParaRPr/>
          </a:p>
        </p:txBody>
      </p:sp>
      <p:pic>
        <p:nvPicPr>
          <p:cNvPr id="612" name="Google Shape;6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365250"/>
            <a:ext cx="7772400" cy="436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623" name="Google Shape;623;p5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Simplicity favors regularity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Smaller is faster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Good design demands good compromises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 of software/hardware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Compiler, assembler,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RISC-V: typical of RISC ISAs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x86</a:t>
            </a:r>
            <a:endParaRPr/>
          </a:p>
        </p:txBody>
      </p:sp>
      <p:sp>
        <p:nvSpPr>
          <p:cNvPr id="624" name="Google Shape;624;p50"/>
          <p:cNvSpPr txBox="1"/>
          <p:nvPr/>
        </p:nvSpPr>
        <p:spPr>
          <a:xfrm rot="5400000">
            <a:off x="7477125" y="1295400"/>
            <a:ext cx="296703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§2.23 Concluding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and subtract, three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sources and one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      </a:t>
            </a:r>
            <a:r>
              <a:rPr i="0" lang="en-US" sz="3200" u="none">
                <a:solidFill>
                  <a:schemeClr val="dk1"/>
                </a:solidFill>
              </a:rPr>
              <a:t>add a, b, c  // a gets b +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arithmetic operations have this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1: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Simplicity favors regularity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 makes implementation simpler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 rot="5400000">
            <a:off x="6677818" y="2099468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§2.2 Operations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Example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f = (g + h) - (i + j);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 t0, g, h   // temp t0 = g + h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t1, i, j     // temp t1 = i + j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f, t0, t1  // f = t0 - t1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has a 32 × 64-bit register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data is called a “doubleword”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x 64-bit general purpose registers x0 to x31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is called a “word”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Smaller is faster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main memory: millions of locations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 rot="5400000">
            <a:off x="6734968" y="2042318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§2.3 Operands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Registers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x0: the constant value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x1: return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x2: stack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x3: global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x4: thread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x5 – x7, x28 – x31: temporaries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x8: frame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x9, x18 – x27: saved registers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 – x11: function arguments/results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x12 – x17: function arguments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 Example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f = (g + h) - (i + j);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f, …, j in x19, x20, …, x23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 x5,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x6, x22, x23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sub x19, x5, x6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used for composite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Arrays, structures, dynamic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arithmetic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values from memory into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result from register to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byte addressed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identifies an 8-bit byte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is Little Endian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Least-significant byte at least address of a word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Big Endian: most-significant byte at least address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does not require words to be aligned in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some other ISAs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